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8"/>
  </p:notesMasterIdLst>
  <p:sldIdLst>
    <p:sldId id="256" r:id="rId2"/>
    <p:sldId id="257" r:id="rId3"/>
    <p:sldId id="431" r:id="rId4"/>
    <p:sldId id="432" r:id="rId5"/>
    <p:sldId id="433" r:id="rId6"/>
    <p:sldId id="434" r:id="rId7"/>
    <p:sldId id="435" r:id="rId8"/>
    <p:sldId id="545" r:id="rId9"/>
    <p:sldId id="430" r:id="rId10"/>
    <p:sldId id="546" r:id="rId11"/>
    <p:sldId id="547" r:id="rId12"/>
    <p:sldId id="258" r:id="rId13"/>
    <p:sldId id="548" r:id="rId14"/>
    <p:sldId id="259" r:id="rId15"/>
    <p:sldId id="260" r:id="rId16"/>
    <p:sldId id="436" r:id="rId17"/>
    <p:sldId id="437" r:id="rId18"/>
    <p:sldId id="261" r:id="rId19"/>
    <p:sldId id="262" r:id="rId20"/>
    <p:sldId id="438" r:id="rId21"/>
    <p:sldId id="263" r:id="rId22"/>
    <p:sldId id="439" r:id="rId23"/>
    <p:sldId id="552" r:id="rId24"/>
    <p:sldId id="440" r:id="rId25"/>
    <p:sldId id="445" r:id="rId26"/>
    <p:sldId id="549" r:id="rId27"/>
    <p:sldId id="550" r:id="rId28"/>
    <p:sldId id="428" r:id="rId29"/>
    <p:sldId id="551" r:id="rId30"/>
    <p:sldId id="265" r:id="rId31"/>
    <p:sldId id="266" r:id="rId32"/>
    <p:sldId id="268" r:id="rId33"/>
    <p:sldId id="441" r:id="rId34"/>
    <p:sldId id="442" r:id="rId35"/>
    <p:sldId id="443" r:id="rId36"/>
    <p:sldId id="444" r:id="rId37"/>
    <p:sldId id="446" r:id="rId38"/>
    <p:sldId id="553" r:id="rId39"/>
    <p:sldId id="554" r:id="rId40"/>
    <p:sldId id="447" r:id="rId41"/>
    <p:sldId id="448" r:id="rId42"/>
    <p:sldId id="271" r:id="rId43"/>
    <p:sldId id="555" r:id="rId44"/>
    <p:sldId id="429" r:id="rId45"/>
    <p:sldId id="269" r:id="rId46"/>
    <p:sldId id="270" r:id="rId47"/>
    <p:sldId id="273" r:id="rId48"/>
    <p:sldId id="449" r:id="rId49"/>
    <p:sldId id="272" r:id="rId50"/>
    <p:sldId id="274" r:id="rId51"/>
    <p:sldId id="276" r:id="rId52"/>
    <p:sldId id="277" r:id="rId53"/>
    <p:sldId id="278" r:id="rId54"/>
    <p:sldId id="279" r:id="rId55"/>
    <p:sldId id="280" r:id="rId56"/>
    <p:sldId id="281" r:id="rId57"/>
    <p:sldId id="282" r:id="rId58"/>
    <p:sldId id="284" r:id="rId59"/>
    <p:sldId id="285" r:id="rId60"/>
    <p:sldId id="286" r:id="rId61"/>
    <p:sldId id="287" r:id="rId62"/>
    <p:sldId id="288" r:id="rId63"/>
    <p:sldId id="289" r:id="rId64"/>
    <p:sldId id="290" r:id="rId65"/>
    <p:sldId id="291" r:id="rId66"/>
    <p:sldId id="293" r:id="rId67"/>
    <p:sldId id="451" r:id="rId68"/>
    <p:sldId id="294" r:id="rId69"/>
    <p:sldId id="295" r:id="rId70"/>
    <p:sldId id="450" r:id="rId71"/>
    <p:sldId id="298" r:id="rId72"/>
    <p:sldId id="297" r:id="rId73"/>
    <p:sldId id="302" r:id="rId74"/>
    <p:sldId id="453" r:id="rId75"/>
    <p:sldId id="300" r:id="rId76"/>
    <p:sldId id="452" r:id="rId77"/>
    <p:sldId id="301" r:id="rId78"/>
    <p:sldId id="303" r:id="rId79"/>
    <p:sldId id="305" r:id="rId80"/>
    <p:sldId id="306" r:id="rId81"/>
    <p:sldId id="309" r:id="rId82"/>
    <p:sldId id="307" r:id="rId83"/>
    <p:sldId id="310" r:id="rId84"/>
    <p:sldId id="311" r:id="rId85"/>
    <p:sldId id="312" r:id="rId86"/>
    <p:sldId id="313" r:id="rId87"/>
    <p:sldId id="308" r:id="rId88"/>
    <p:sldId id="315" r:id="rId89"/>
    <p:sldId id="316" r:id="rId90"/>
    <p:sldId id="317" r:id="rId91"/>
    <p:sldId id="318" r:id="rId92"/>
    <p:sldId id="319" r:id="rId93"/>
    <p:sldId id="323" r:id="rId94"/>
    <p:sldId id="320" r:id="rId95"/>
    <p:sldId id="454" r:id="rId96"/>
    <p:sldId id="455" r:id="rId97"/>
    <p:sldId id="556" r:id="rId98"/>
    <p:sldId id="558" r:id="rId99"/>
    <p:sldId id="557" r:id="rId100"/>
    <p:sldId id="457" r:id="rId101"/>
    <p:sldId id="458" r:id="rId102"/>
    <p:sldId id="456" r:id="rId103"/>
    <p:sldId id="459" r:id="rId104"/>
    <p:sldId id="324" r:id="rId105"/>
    <p:sldId id="321" r:id="rId106"/>
    <p:sldId id="322" r:id="rId107"/>
    <p:sldId id="296" r:id="rId108"/>
    <p:sldId id="325" r:id="rId109"/>
    <p:sldId id="326" r:id="rId110"/>
    <p:sldId id="327" r:id="rId111"/>
    <p:sldId id="460" r:id="rId112"/>
    <p:sldId id="329" r:id="rId113"/>
    <p:sldId id="328" r:id="rId114"/>
    <p:sldId id="330" r:id="rId115"/>
    <p:sldId id="331" r:id="rId116"/>
    <p:sldId id="461" r:id="rId117"/>
    <p:sldId id="462" r:id="rId118"/>
    <p:sldId id="463" r:id="rId119"/>
    <p:sldId id="464" r:id="rId120"/>
    <p:sldId id="332" r:id="rId121"/>
    <p:sldId id="468" r:id="rId122"/>
    <p:sldId id="465" r:id="rId123"/>
    <p:sldId id="466" r:id="rId124"/>
    <p:sldId id="467" r:id="rId125"/>
    <p:sldId id="469" r:id="rId126"/>
    <p:sldId id="470" r:id="rId127"/>
    <p:sldId id="471" r:id="rId128"/>
    <p:sldId id="472" r:id="rId129"/>
    <p:sldId id="473" r:id="rId130"/>
    <p:sldId id="474" r:id="rId131"/>
    <p:sldId id="475" r:id="rId132"/>
    <p:sldId id="476" r:id="rId133"/>
    <p:sldId id="477" r:id="rId134"/>
    <p:sldId id="478" r:id="rId135"/>
    <p:sldId id="479" r:id="rId136"/>
    <p:sldId id="480" r:id="rId137"/>
    <p:sldId id="481" r:id="rId138"/>
    <p:sldId id="482" r:id="rId139"/>
    <p:sldId id="483" r:id="rId140"/>
    <p:sldId id="484" r:id="rId141"/>
    <p:sldId id="485" r:id="rId142"/>
    <p:sldId id="333" r:id="rId143"/>
    <p:sldId id="334" r:id="rId144"/>
    <p:sldId id="335" r:id="rId145"/>
    <p:sldId id="336" r:id="rId146"/>
    <p:sldId id="337" r:id="rId147"/>
    <p:sldId id="338" r:id="rId148"/>
    <p:sldId id="339" r:id="rId149"/>
    <p:sldId id="340" r:id="rId150"/>
    <p:sldId id="342" r:id="rId151"/>
    <p:sldId id="341" r:id="rId152"/>
    <p:sldId id="343" r:id="rId153"/>
    <p:sldId id="486" r:id="rId154"/>
    <p:sldId id="344" r:id="rId155"/>
    <p:sldId id="345" r:id="rId156"/>
    <p:sldId id="347" r:id="rId157"/>
    <p:sldId id="348" r:id="rId158"/>
    <p:sldId id="349" r:id="rId159"/>
    <p:sldId id="351" r:id="rId160"/>
    <p:sldId id="352" r:id="rId161"/>
    <p:sldId id="353" r:id="rId162"/>
    <p:sldId id="354" r:id="rId163"/>
    <p:sldId id="355" r:id="rId164"/>
    <p:sldId id="356" r:id="rId165"/>
    <p:sldId id="357" r:id="rId166"/>
    <p:sldId id="358" r:id="rId167"/>
    <p:sldId id="359" r:id="rId168"/>
    <p:sldId id="360" r:id="rId169"/>
    <p:sldId id="361" r:id="rId170"/>
    <p:sldId id="362" r:id="rId171"/>
    <p:sldId id="363" r:id="rId172"/>
    <p:sldId id="488" r:id="rId173"/>
    <p:sldId id="487" r:id="rId174"/>
    <p:sldId id="489" r:id="rId175"/>
    <p:sldId id="502" r:id="rId176"/>
    <p:sldId id="365" r:id="rId177"/>
    <p:sldId id="366" r:id="rId178"/>
    <p:sldId id="367" r:id="rId179"/>
    <p:sldId id="368" r:id="rId180"/>
    <p:sldId id="369" r:id="rId181"/>
    <p:sldId id="370" r:id="rId182"/>
    <p:sldId id="371" r:id="rId183"/>
    <p:sldId id="372" r:id="rId184"/>
    <p:sldId id="373" r:id="rId185"/>
    <p:sldId id="374" r:id="rId186"/>
    <p:sldId id="375" r:id="rId187"/>
    <p:sldId id="376" r:id="rId188"/>
    <p:sldId id="490" r:id="rId189"/>
    <p:sldId id="491" r:id="rId190"/>
    <p:sldId id="492" r:id="rId191"/>
    <p:sldId id="493" r:id="rId192"/>
    <p:sldId id="494" r:id="rId193"/>
    <p:sldId id="495" r:id="rId194"/>
    <p:sldId id="496" r:id="rId195"/>
    <p:sldId id="497" r:id="rId196"/>
    <p:sldId id="498" r:id="rId197"/>
    <p:sldId id="499" r:id="rId198"/>
    <p:sldId id="500" r:id="rId199"/>
    <p:sldId id="501" r:id="rId200"/>
    <p:sldId id="503" r:id="rId201"/>
    <p:sldId id="508" r:id="rId202"/>
    <p:sldId id="509" r:id="rId203"/>
    <p:sldId id="510" r:id="rId204"/>
    <p:sldId id="511" r:id="rId205"/>
    <p:sldId id="516" r:id="rId206"/>
    <p:sldId id="517" r:id="rId207"/>
    <p:sldId id="518" r:id="rId208"/>
    <p:sldId id="519" r:id="rId209"/>
    <p:sldId id="520" r:id="rId210"/>
    <p:sldId id="521" r:id="rId211"/>
    <p:sldId id="515" r:id="rId212"/>
    <p:sldId id="505" r:id="rId213"/>
    <p:sldId id="506" r:id="rId214"/>
    <p:sldId id="522" r:id="rId215"/>
    <p:sldId id="526" r:id="rId216"/>
    <p:sldId id="527" r:id="rId217"/>
    <p:sldId id="528" r:id="rId218"/>
    <p:sldId id="529" r:id="rId219"/>
    <p:sldId id="530" r:id="rId220"/>
    <p:sldId id="531" r:id="rId221"/>
    <p:sldId id="532" r:id="rId222"/>
    <p:sldId id="533" r:id="rId223"/>
    <p:sldId id="534" r:id="rId224"/>
    <p:sldId id="536" r:id="rId225"/>
    <p:sldId id="512" r:id="rId226"/>
    <p:sldId id="513" r:id="rId227"/>
    <p:sldId id="514" r:id="rId228"/>
    <p:sldId id="350" r:id="rId229"/>
    <p:sldId id="523" r:id="rId230"/>
    <p:sldId id="524" r:id="rId231"/>
    <p:sldId id="525" r:id="rId232"/>
    <p:sldId id="537" r:id="rId233"/>
    <p:sldId id="538" r:id="rId234"/>
    <p:sldId id="539" r:id="rId235"/>
    <p:sldId id="540" r:id="rId236"/>
    <p:sldId id="541" r:id="rId237"/>
    <p:sldId id="542" r:id="rId238"/>
    <p:sldId id="543" r:id="rId239"/>
    <p:sldId id="544" r:id="rId240"/>
    <p:sldId id="346" r:id="rId241"/>
    <p:sldId id="379" r:id="rId242"/>
    <p:sldId id="377" r:id="rId243"/>
    <p:sldId id="378" r:id="rId244"/>
    <p:sldId id="407" r:id="rId245"/>
    <p:sldId id="408" r:id="rId246"/>
    <p:sldId id="409" r:id="rId247"/>
    <p:sldId id="410" r:id="rId248"/>
    <p:sldId id="411" r:id="rId249"/>
    <p:sldId id="380" r:id="rId250"/>
    <p:sldId id="381" r:id="rId251"/>
    <p:sldId id="382" r:id="rId252"/>
    <p:sldId id="383" r:id="rId253"/>
    <p:sldId id="384" r:id="rId254"/>
    <p:sldId id="385" r:id="rId255"/>
    <p:sldId id="386" r:id="rId256"/>
    <p:sldId id="387" r:id="rId257"/>
    <p:sldId id="388" r:id="rId258"/>
    <p:sldId id="389" r:id="rId259"/>
    <p:sldId id="390" r:id="rId260"/>
    <p:sldId id="391" r:id="rId261"/>
    <p:sldId id="392" r:id="rId262"/>
    <p:sldId id="393" r:id="rId263"/>
    <p:sldId id="394" r:id="rId264"/>
    <p:sldId id="395" r:id="rId265"/>
    <p:sldId id="396" r:id="rId266"/>
    <p:sldId id="397" r:id="rId267"/>
    <p:sldId id="398" r:id="rId268"/>
    <p:sldId id="399" r:id="rId269"/>
    <p:sldId id="400" r:id="rId270"/>
    <p:sldId id="402" r:id="rId271"/>
    <p:sldId id="405" r:id="rId272"/>
    <p:sldId id="406" r:id="rId273"/>
    <p:sldId id="412" r:id="rId274"/>
    <p:sldId id="414" r:id="rId275"/>
    <p:sldId id="415" r:id="rId276"/>
    <p:sldId id="416" r:id="rId277"/>
    <p:sldId id="417" r:id="rId278"/>
    <p:sldId id="418" r:id="rId279"/>
    <p:sldId id="420" r:id="rId280"/>
    <p:sldId id="422" r:id="rId281"/>
    <p:sldId id="423" r:id="rId282"/>
    <p:sldId id="424" r:id="rId283"/>
    <p:sldId id="425" r:id="rId284"/>
    <p:sldId id="426" r:id="rId285"/>
    <p:sldId id="419" r:id="rId286"/>
    <p:sldId id="421" r:id="rId28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62034-E2CB-151B-2DA9-84AAF9046070}" v="8" dt="2024-09-13T16:31:20.802"/>
    <p1510:client id="{A774C096-3C17-2F7E-B006-042C3D34693B}" v="454" dt="2024-09-13T14:37:15.74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microsoft.com/office/2015/10/relationships/revisionInfo" Target="revisionInfo.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presProps" Target="presProp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diagrams/_rels/data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0C560B-3286-4EE9-8976-7780BA75C576}" type="doc">
      <dgm:prSet loTypeId="urn:microsoft.com/office/officeart/2005/8/layout/radial5" loCatId="cycle" qsTypeId="urn:microsoft.com/office/officeart/2005/8/quickstyle/simple1" qsCatId="simple" csTypeId="urn:microsoft.com/office/officeart/2005/8/colors/colorful1#1" csCatId="colorful" phldr="1"/>
      <dgm:spPr/>
      <dgm:t>
        <a:bodyPr/>
        <a:lstStyle/>
        <a:p>
          <a:endParaRPr lang="es-CO"/>
        </a:p>
      </dgm:t>
    </dgm:pt>
    <dgm:pt modelId="{A5AD2034-3AE5-491F-A136-5AF032AFA799}">
      <dgm:prSet phldrT="[Texto]"/>
      <dgm:spPr/>
      <dgm:t>
        <a:bodyPr/>
        <a:lstStyle/>
        <a:p>
          <a:pPr algn="ctr"/>
          <a:r>
            <a:rPr lang="es-CO"/>
            <a:t>Proyecto</a:t>
          </a:r>
        </a:p>
      </dgm:t>
    </dgm:pt>
    <dgm:pt modelId="{D98A4AFD-1259-4D61-A901-ECA3D343E324}" type="parTrans" cxnId="{DB95F0E4-1C06-4B27-A3CB-4D7E5402B613}">
      <dgm:prSet/>
      <dgm:spPr/>
      <dgm:t>
        <a:bodyPr/>
        <a:lstStyle/>
        <a:p>
          <a:endParaRPr lang="es-CO"/>
        </a:p>
      </dgm:t>
    </dgm:pt>
    <dgm:pt modelId="{A6A81326-C357-461B-AE48-DC41088E24EB}" type="sibTrans" cxnId="{DB95F0E4-1C06-4B27-A3CB-4D7E5402B613}">
      <dgm:prSet/>
      <dgm:spPr/>
      <dgm:t>
        <a:bodyPr/>
        <a:lstStyle/>
        <a:p>
          <a:endParaRPr lang="es-CO"/>
        </a:p>
      </dgm:t>
    </dgm:pt>
    <dgm:pt modelId="{1D73EC0D-9EE9-4559-BCC5-967653350044}">
      <dgm:prSet phldrT="[Texto]"/>
      <dgm:spPr/>
      <dgm:t>
        <a:bodyPr/>
        <a:lstStyle/>
        <a:p>
          <a:r>
            <a:rPr lang="es-CO"/>
            <a:t>Conjunto de actividades que se realiza una sola vez, que tiene un principio y un final  definidos en el tiempo</a:t>
          </a:r>
        </a:p>
      </dgm:t>
    </dgm:pt>
    <dgm:pt modelId="{0DD04F0D-171A-420F-A795-69B3926D66A0}" type="parTrans" cxnId="{1CCE99BA-1D02-4CD4-A4F2-74B01EF7E1F6}">
      <dgm:prSet/>
      <dgm:spPr/>
      <dgm:t>
        <a:bodyPr/>
        <a:lstStyle/>
        <a:p>
          <a:endParaRPr lang="es-CO"/>
        </a:p>
      </dgm:t>
    </dgm:pt>
    <dgm:pt modelId="{011F6D62-EB11-4598-921E-8C82F54E606D}" type="sibTrans" cxnId="{1CCE99BA-1D02-4CD4-A4F2-74B01EF7E1F6}">
      <dgm:prSet/>
      <dgm:spPr/>
      <dgm:t>
        <a:bodyPr/>
        <a:lstStyle/>
        <a:p>
          <a:endParaRPr lang="es-CO"/>
        </a:p>
      </dgm:t>
    </dgm:pt>
    <dgm:pt modelId="{B8491BC9-32E8-49EA-9688-B2971517B529}">
      <dgm:prSet phldrT="[Texto]" custT="1"/>
      <dgm:spPr/>
      <dgm:t>
        <a:bodyPr/>
        <a:lstStyle/>
        <a:p>
          <a:r>
            <a:rPr lang="es-CO" sz="1200"/>
            <a:t>Son las partes mas pequeñas  e independientes de los programas . Cada proyecto posee una extensión limitada y directivas  bien definidas acerca de las asignaciones y el tiempo</a:t>
          </a:r>
        </a:p>
      </dgm:t>
    </dgm:pt>
    <dgm:pt modelId="{559E196B-CDEB-46FF-A9EF-3AED5DD233B3}" type="parTrans" cxnId="{ADE324C6-18C9-4791-BFF2-401D67EABD28}">
      <dgm:prSet/>
      <dgm:spPr/>
      <dgm:t>
        <a:bodyPr/>
        <a:lstStyle/>
        <a:p>
          <a:endParaRPr lang="es-CO"/>
        </a:p>
      </dgm:t>
    </dgm:pt>
    <dgm:pt modelId="{9ABCB526-739C-492E-A0EF-A9D059B546C3}" type="sibTrans" cxnId="{ADE324C6-18C9-4791-BFF2-401D67EABD28}">
      <dgm:prSet/>
      <dgm:spPr/>
      <dgm:t>
        <a:bodyPr/>
        <a:lstStyle/>
        <a:p>
          <a:endParaRPr lang="es-CO"/>
        </a:p>
      </dgm:t>
    </dgm:pt>
    <dgm:pt modelId="{C096B8CA-1959-4504-89E5-6E18408B18BF}">
      <dgm:prSet phldrT="[Texto]" custT="1"/>
      <dgm:spPr/>
      <dgm:t>
        <a:bodyPr/>
        <a:lstStyle/>
        <a:p>
          <a:r>
            <a:rPr lang="es-CO" sz="1000"/>
            <a:t>Paquete de inversiones, insumos y actividades diseñado con el fin de eliminar o reducir varias restricciones  al desarrollo, para lograr un producto o beneficio, en términos del aumento de la productividad y del mejoramiento de la calidad de vida de …</a:t>
          </a:r>
        </a:p>
      </dgm:t>
    </dgm:pt>
    <dgm:pt modelId="{51149644-6C25-4F0E-A6CF-112A591962F3}" type="parTrans" cxnId="{6322CEEE-5DD6-40E3-A062-76D7125A905F}">
      <dgm:prSet/>
      <dgm:spPr/>
      <dgm:t>
        <a:bodyPr/>
        <a:lstStyle/>
        <a:p>
          <a:endParaRPr lang="es-CO"/>
        </a:p>
      </dgm:t>
    </dgm:pt>
    <dgm:pt modelId="{C838797A-E9D5-41F9-A005-C767E1A07229}" type="sibTrans" cxnId="{6322CEEE-5DD6-40E3-A062-76D7125A905F}">
      <dgm:prSet/>
      <dgm:spPr/>
      <dgm:t>
        <a:bodyPr/>
        <a:lstStyle/>
        <a:p>
          <a:endParaRPr lang="es-CO"/>
        </a:p>
      </dgm:t>
    </dgm:pt>
    <dgm:pt modelId="{9A1AE57C-FF12-4CA5-A71C-C6FDB0E94269}">
      <dgm:prSet phldrT="[Texto]"/>
      <dgm:spPr/>
      <dgm:t>
        <a:bodyPr/>
        <a:lstStyle/>
        <a:p>
          <a:r>
            <a:rPr lang="es-CO"/>
            <a:t>Toda actividad encaminada a lograr un objetivo especifico</a:t>
          </a:r>
        </a:p>
      </dgm:t>
    </dgm:pt>
    <dgm:pt modelId="{F8DEB7DD-BF95-49B6-A6A1-5E2DB76ED519}" type="parTrans" cxnId="{4847B65D-D2E2-4526-82E3-061E36F6A691}">
      <dgm:prSet/>
      <dgm:spPr/>
      <dgm:t>
        <a:bodyPr/>
        <a:lstStyle/>
        <a:p>
          <a:endParaRPr lang="es-CO"/>
        </a:p>
      </dgm:t>
    </dgm:pt>
    <dgm:pt modelId="{6BF7A8DC-F24F-4D40-8BB8-2B8E56F128C6}" type="sibTrans" cxnId="{4847B65D-D2E2-4526-82E3-061E36F6A691}">
      <dgm:prSet/>
      <dgm:spPr/>
      <dgm:t>
        <a:bodyPr/>
        <a:lstStyle/>
        <a:p>
          <a:endParaRPr lang="es-CO"/>
        </a:p>
      </dgm:t>
    </dgm:pt>
    <dgm:pt modelId="{3CA3CFA1-7A4E-4A11-951B-013FD445A599}" type="pres">
      <dgm:prSet presAssocID="{080C560B-3286-4EE9-8976-7780BA75C576}" presName="Name0" presStyleCnt="0">
        <dgm:presLayoutVars>
          <dgm:chMax val="1"/>
          <dgm:dir/>
          <dgm:animLvl val="ctr"/>
          <dgm:resizeHandles val="exact"/>
        </dgm:presLayoutVars>
      </dgm:prSet>
      <dgm:spPr/>
    </dgm:pt>
    <dgm:pt modelId="{4F8D3DE0-53D7-4D58-B84D-42F9D7C4162F}" type="pres">
      <dgm:prSet presAssocID="{A5AD2034-3AE5-491F-A136-5AF032AFA799}" presName="centerShape" presStyleLbl="node0" presStyleIdx="0" presStyleCnt="1"/>
      <dgm:spPr/>
    </dgm:pt>
    <dgm:pt modelId="{7B3721BA-85C0-47D4-8A58-07EA67B4DEA4}" type="pres">
      <dgm:prSet presAssocID="{0DD04F0D-171A-420F-A795-69B3926D66A0}" presName="parTrans" presStyleLbl="sibTrans2D1" presStyleIdx="0" presStyleCnt="4"/>
      <dgm:spPr/>
    </dgm:pt>
    <dgm:pt modelId="{EF6D59D0-B370-4920-9AB0-F2689BE14763}" type="pres">
      <dgm:prSet presAssocID="{0DD04F0D-171A-420F-A795-69B3926D66A0}" presName="connectorText" presStyleLbl="sibTrans2D1" presStyleIdx="0" presStyleCnt="4"/>
      <dgm:spPr/>
    </dgm:pt>
    <dgm:pt modelId="{FB9EF8D8-3BE7-467E-A5AB-BA51B07C0986}" type="pres">
      <dgm:prSet presAssocID="{1D73EC0D-9EE9-4559-BCC5-967653350044}" presName="node" presStyleLbl="node1" presStyleIdx="0" presStyleCnt="4" custScaleX="183039" custScaleY="97655">
        <dgm:presLayoutVars>
          <dgm:bulletEnabled val="1"/>
        </dgm:presLayoutVars>
      </dgm:prSet>
      <dgm:spPr/>
    </dgm:pt>
    <dgm:pt modelId="{5C036077-9A9C-49B0-AAC7-6F2676764FBE}" type="pres">
      <dgm:prSet presAssocID="{559E196B-CDEB-46FF-A9EF-3AED5DD233B3}" presName="parTrans" presStyleLbl="sibTrans2D1" presStyleIdx="1" presStyleCnt="4"/>
      <dgm:spPr/>
    </dgm:pt>
    <dgm:pt modelId="{0FCA835D-264E-4B62-B500-463B9A3B9B47}" type="pres">
      <dgm:prSet presAssocID="{559E196B-CDEB-46FF-A9EF-3AED5DD233B3}" presName="connectorText" presStyleLbl="sibTrans2D1" presStyleIdx="1" presStyleCnt="4"/>
      <dgm:spPr/>
    </dgm:pt>
    <dgm:pt modelId="{34168B80-F925-48F9-835D-AFBBBC6868A0}" type="pres">
      <dgm:prSet presAssocID="{B8491BC9-32E8-49EA-9688-B2971517B529}" presName="node" presStyleLbl="node1" presStyleIdx="1" presStyleCnt="4" custScaleX="192289" custScaleY="134067" custRadScaleRad="134167" custRadScaleInc="228">
        <dgm:presLayoutVars>
          <dgm:bulletEnabled val="1"/>
        </dgm:presLayoutVars>
      </dgm:prSet>
      <dgm:spPr/>
    </dgm:pt>
    <dgm:pt modelId="{13AFB2FD-6CE5-4132-B2C3-25875AB9721A}" type="pres">
      <dgm:prSet presAssocID="{51149644-6C25-4F0E-A6CF-112A591962F3}" presName="parTrans" presStyleLbl="sibTrans2D1" presStyleIdx="2" presStyleCnt="4"/>
      <dgm:spPr/>
    </dgm:pt>
    <dgm:pt modelId="{ED95B4DE-8D79-48B6-8613-990612965205}" type="pres">
      <dgm:prSet presAssocID="{51149644-6C25-4F0E-A6CF-112A591962F3}" presName="connectorText" presStyleLbl="sibTrans2D1" presStyleIdx="2" presStyleCnt="4"/>
      <dgm:spPr/>
    </dgm:pt>
    <dgm:pt modelId="{F7797E91-CFFA-4F5B-8E32-A5EFF7687640}" type="pres">
      <dgm:prSet presAssocID="{C096B8CA-1959-4504-89E5-6E18408B18BF}" presName="node" presStyleLbl="node1" presStyleIdx="2" presStyleCnt="4" custScaleX="234515">
        <dgm:presLayoutVars>
          <dgm:bulletEnabled val="1"/>
        </dgm:presLayoutVars>
      </dgm:prSet>
      <dgm:spPr/>
    </dgm:pt>
    <dgm:pt modelId="{E2D30669-28EB-42BE-8459-93B345053A92}" type="pres">
      <dgm:prSet presAssocID="{F8DEB7DD-BF95-49B6-A6A1-5E2DB76ED519}" presName="parTrans" presStyleLbl="sibTrans2D1" presStyleIdx="3" presStyleCnt="4"/>
      <dgm:spPr/>
    </dgm:pt>
    <dgm:pt modelId="{3F846E5D-6BCD-4EF7-B1C3-DCB8D311ED3E}" type="pres">
      <dgm:prSet presAssocID="{F8DEB7DD-BF95-49B6-A6A1-5E2DB76ED519}" presName="connectorText" presStyleLbl="sibTrans2D1" presStyleIdx="3" presStyleCnt="4"/>
      <dgm:spPr/>
    </dgm:pt>
    <dgm:pt modelId="{AF06F121-9C1F-418C-BF49-6C2E82DA5AC4}" type="pres">
      <dgm:prSet presAssocID="{9A1AE57C-FF12-4CA5-A71C-C6FDB0E94269}" presName="node" presStyleLbl="node1" presStyleIdx="3" presStyleCnt="4" custScaleX="164138" custRadScaleRad="121308">
        <dgm:presLayoutVars>
          <dgm:bulletEnabled val="1"/>
        </dgm:presLayoutVars>
      </dgm:prSet>
      <dgm:spPr/>
    </dgm:pt>
  </dgm:ptLst>
  <dgm:cxnLst>
    <dgm:cxn modelId="{A643AC13-D5BF-493A-AC39-B04C08867DDC}" type="presOf" srcId="{080C560B-3286-4EE9-8976-7780BA75C576}" destId="{3CA3CFA1-7A4E-4A11-951B-013FD445A599}" srcOrd="0" destOrd="0" presId="urn:microsoft.com/office/officeart/2005/8/layout/radial5"/>
    <dgm:cxn modelId="{6E60631B-8803-4B25-B225-A24B84678A59}" type="presOf" srcId="{C096B8CA-1959-4504-89E5-6E18408B18BF}" destId="{F7797E91-CFFA-4F5B-8E32-A5EFF7687640}" srcOrd="0" destOrd="0" presId="urn:microsoft.com/office/officeart/2005/8/layout/radial5"/>
    <dgm:cxn modelId="{BD833D2A-4A7A-4174-A2C3-B3EC5F7ADCCF}" type="presOf" srcId="{F8DEB7DD-BF95-49B6-A6A1-5E2DB76ED519}" destId="{3F846E5D-6BCD-4EF7-B1C3-DCB8D311ED3E}" srcOrd="1" destOrd="0" presId="urn:microsoft.com/office/officeart/2005/8/layout/radial5"/>
    <dgm:cxn modelId="{A2819636-229C-4BDE-944D-FC18476B9B4A}" type="presOf" srcId="{559E196B-CDEB-46FF-A9EF-3AED5DD233B3}" destId="{0FCA835D-264E-4B62-B500-463B9A3B9B47}" srcOrd="1" destOrd="0" presId="urn:microsoft.com/office/officeart/2005/8/layout/radial5"/>
    <dgm:cxn modelId="{4847B65D-D2E2-4526-82E3-061E36F6A691}" srcId="{A5AD2034-3AE5-491F-A136-5AF032AFA799}" destId="{9A1AE57C-FF12-4CA5-A71C-C6FDB0E94269}" srcOrd="3" destOrd="0" parTransId="{F8DEB7DD-BF95-49B6-A6A1-5E2DB76ED519}" sibTransId="{6BF7A8DC-F24F-4D40-8BB8-2B8E56F128C6}"/>
    <dgm:cxn modelId="{A3DD7263-A006-4A66-B121-BAD3DFB8929C}" type="presOf" srcId="{1D73EC0D-9EE9-4559-BCC5-967653350044}" destId="{FB9EF8D8-3BE7-467E-A5AB-BA51B07C0986}" srcOrd="0" destOrd="0" presId="urn:microsoft.com/office/officeart/2005/8/layout/radial5"/>
    <dgm:cxn modelId="{E5FE3F71-ABFD-47DD-A4E0-68B4FC59104E}" type="presOf" srcId="{A5AD2034-3AE5-491F-A136-5AF032AFA799}" destId="{4F8D3DE0-53D7-4D58-B84D-42F9D7C4162F}" srcOrd="0" destOrd="0" presId="urn:microsoft.com/office/officeart/2005/8/layout/radial5"/>
    <dgm:cxn modelId="{33BFA052-492B-4B04-99A4-3550BEC9F923}" type="presOf" srcId="{B8491BC9-32E8-49EA-9688-B2971517B529}" destId="{34168B80-F925-48F9-835D-AFBBBC6868A0}" srcOrd="0" destOrd="0" presId="urn:microsoft.com/office/officeart/2005/8/layout/radial5"/>
    <dgm:cxn modelId="{127DD678-7776-46C7-95C5-265CF0710596}" type="presOf" srcId="{559E196B-CDEB-46FF-A9EF-3AED5DD233B3}" destId="{5C036077-9A9C-49B0-AAC7-6F2676764FBE}" srcOrd="0" destOrd="0" presId="urn:microsoft.com/office/officeart/2005/8/layout/radial5"/>
    <dgm:cxn modelId="{ACF1047A-0AB6-465D-B729-63606D6C7CF2}" type="presOf" srcId="{51149644-6C25-4F0E-A6CF-112A591962F3}" destId="{ED95B4DE-8D79-48B6-8613-990612965205}" srcOrd="1" destOrd="0" presId="urn:microsoft.com/office/officeart/2005/8/layout/radial5"/>
    <dgm:cxn modelId="{BFEFA38B-C319-4766-B6BB-35B25BF4F626}" type="presOf" srcId="{F8DEB7DD-BF95-49B6-A6A1-5E2DB76ED519}" destId="{E2D30669-28EB-42BE-8459-93B345053A92}" srcOrd="0" destOrd="0" presId="urn:microsoft.com/office/officeart/2005/8/layout/radial5"/>
    <dgm:cxn modelId="{75F9919F-1E83-4E7B-9A96-275368DD1F9D}" type="presOf" srcId="{0DD04F0D-171A-420F-A795-69B3926D66A0}" destId="{7B3721BA-85C0-47D4-8A58-07EA67B4DEA4}" srcOrd="0" destOrd="0" presId="urn:microsoft.com/office/officeart/2005/8/layout/radial5"/>
    <dgm:cxn modelId="{1CCE99BA-1D02-4CD4-A4F2-74B01EF7E1F6}" srcId="{A5AD2034-3AE5-491F-A136-5AF032AFA799}" destId="{1D73EC0D-9EE9-4559-BCC5-967653350044}" srcOrd="0" destOrd="0" parTransId="{0DD04F0D-171A-420F-A795-69B3926D66A0}" sibTransId="{011F6D62-EB11-4598-921E-8C82F54E606D}"/>
    <dgm:cxn modelId="{ADE324C6-18C9-4791-BFF2-401D67EABD28}" srcId="{A5AD2034-3AE5-491F-A136-5AF032AFA799}" destId="{B8491BC9-32E8-49EA-9688-B2971517B529}" srcOrd="1" destOrd="0" parTransId="{559E196B-CDEB-46FF-A9EF-3AED5DD233B3}" sibTransId="{9ABCB526-739C-492E-A0EF-A9D059B546C3}"/>
    <dgm:cxn modelId="{1CF274D9-8FAA-4736-B5AA-666DF2BC629B}" type="presOf" srcId="{9A1AE57C-FF12-4CA5-A71C-C6FDB0E94269}" destId="{AF06F121-9C1F-418C-BF49-6C2E82DA5AC4}" srcOrd="0" destOrd="0" presId="urn:microsoft.com/office/officeart/2005/8/layout/radial5"/>
    <dgm:cxn modelId="{DB95F0E4-1C06-4B27-A3CB-4D7E5402B613}" srcId="{080C560B-3286-4EE9-8976-7780BA75C576}" destId="{A5AD2034-3AE5-491F-A136-5AF032AFA799}" srcOrd="0" destOrd="0" parTransId="{D98A4AFD-1259-4D61-A901-ECA3D343E324}" sibTransId="{A6A81326-C357-461B-AE48-DC41088E24EB}"/>
    <dgm:cxn modelId="{D4B46EED-372F-498D-936A-310524DB1DCD}" type="presOf" srcId="{0DD04F0D-171A-420F-A795-69B3926D66A0}" destId="{EF6D59D0-B370-4920-9AB0-F2689BE14763}" srcOrd="1" destOrd="0" presId="urn:microsoft.com/office/officeart/2005/8/layout/radial5"/>
    <dgm:cxn modelId="{6322CEEE-5DD6-40E3-A062-76D7125A905F}" srcId="{A5AD2034-3AE5-491F-A136-5AF032AFA799}" destId="{C096B8CA-1959-4504-89E5-6E18408B18BF}" srcOrd="2" destOrd="0" parTransId="{51149644-6C25-4F0E-A6CF-112A591962F3}" sibTransId="{C838797A-E9D5-41F9-A005-C767E1A07229}"/>
    <dgm:cxn modelId="{AE1FF0EF-F0E4-4CEC-AC60-FFBFFA89E47E}" type="presOf" srcId="{51149644-6C25-4F0E-A6CF-112A591962F3}" destId="{13AFB2FD-6CE5-4132-B2C3-25875AB9721A}" srcOrd="0" destOrd="0" presId="urn:microsoft.com/office/officeart/2005/8/layout/radial5"/>
    <dgm:cxn modelId="{B130ABBE-A46F-4943-8CAF-218C6CD630CD}" type="presParOf" srcId="{3CA3CFA1-7A4E-4A11-951B-013FD445A599}" destId="{4F8D3DE0-53D7-4D58-B84D-42F9D7C4162F}" srcOrd="0" destOrd="0" presId="urn:microsoft.com/office/officeart/2005/8/layout/radial5"/>
    <dgm:cxn modelId="{677500A0-916D-44D5-8BE3-A89E326932CC}" type="presParOf" srcId="{3CA3CFA1-7A4E-4A11-951B-013FD445A599}" destId="{7B3721BA-85C0-47D4-8A58-07EA67B4DEA4}" srcOrd="1" destOrd="0" presId="urn:microsoft.com/office/officeart/2005/8/layout/radial5"/>
    <dgm:cxn modelId="{42377952-993E-47CF-9A35-0B2EB913001C}" type="presParOf" srcId="{7B3721BA-85C0-47D4-8A58-07EA67B4DEA4}" destId="{EF6D59D0-B370-4920-9AB0-F2689BE14763}" srcOrd="0" destOrd="0" presId="urn:microsoft.com/office/officeart/2005/8/layout/radial5"/>
    <dgm:cxn modelId="{4BD2CA08-CDE6-451A-AC9E-1A6683584AC8}" type="presParOf" srcId="{3CA3CFA1-7A4E-4A11-951B-013FD445A599}" destId="{FB9EF8D8-3BE7-467E-A5AB-BA51B07C0986}" srcOrd="2" destOrd="0" presId="urn:microsoft.com/office/officeart/2005/8/layout/radial5"/>
    <dgm:cxn modelId="{C1EAFE37-C690-46FB-BE57-77AEEDB32741}" type="presParOf" srcId="{3CA3CFA1-7A4E-4A11-951B-013FD445A599}" destId="{5C036077-9A9C-49B0-AAC7-6F2676764FBE}" srcOrd="3" destOrd="0" presId="urn:microsoft.com/office/officeart/2005/8/layout/radial5"/>
    <dgm:cxn modelId="{8C913BF5-E5C8-4A0B-B33B-5349BA4159F8}" type="presParOf" srcId="{5C036077-9A9C-49B0-AAC7-6F2676764FBE}" destId="{0FCA835D-264E-4B62-B500-463B9A3B9B47}" srcOrd="0" destOrd="0" presId="urn:microsoft.com/office/officeart/2005/8/layout/radial5"/>
    <dgm:cxn modelId="{33FA526F-26EC-4835-8EE3-7F74468E2A54}" type="presParOf" srcId="{3CA3CFA1-7A4E-4A11-951B-013FD445A599}" destId="{34168B80-F925-48F9-835D-AFBBBC6868A0}" srcOrd="4" destOrd="0" presId="urn:microsoft.com/office/officeart/2005/8/layout/radial5"/>
    <dgm:cxn modelId="{7116DE4D-8E1B-4B38-896B-1ABB9E1D7F65}" type="presParOf" srcId="{3CA3CFA1-7A4E-4A11-951B-013FD445A599}" destId="{13AFB2FD-6CE5-4132-B2C3-25875AB9721A}" srcOrd="5" destOrd="0" presId="urn:microsoft.com/office/officeart/2005/8/layout/radial5"/>
    <dgm:cxn modelId="{520612FE-CC9C-40D4-9044-DB9522B7C4BC}" type="presParOf" srcId="{13AFB2FD-6CE5-4132-B2C3-25875AB9721A}" destId="{ED95B4DE-8D79-48B6-8613-990612965205}" srcOrd="0" destOrd="0" presId="urn:microsoft.com/office/officeart/2005/8/layout/radial5"/>
    <dgm:cxn modelId="{FE98448D-3318-4D28-8FDE-E18CCB94D778}" type="presParOf" srcId="{3CA3CFA1-7A4E-4A11-951B-013FD445A599}" destId="{F7797E91-CFFA-4F5B-8E32-A5EFF7687640}" srcOrd="6" destOrd="0" presId="urn:microsoft.com/office/officeart/2005/8/layout/radial5"/>
    <dgm:cxn modelId="{3B5641C6-A573-4490-8E57-6525CA264F02}" type="presParOf" srcId="{3CA3CFA1-7A4E-4A11-951B-013FD445A599}" destId="{E2D30669-28EB-42BE-8459-93B345053A92}" srcOrd="7" destOrd="0" presId="urn:microsoft.com/office/officeart/2005/8/layout/radial5"/>
    <dgm:cxn modelId="{F532CA64-53A3-412E-8FC2-20E4DBF1C152}" type="presParOf" srcId="{E2D30669-28EB-42BE-8459-93B345053A92}" destId="{3F846E5D-6BCD-4EF7-B1C3-DCB8D311ED3E}" srcOrd="0" destOrd="0" presId="urn:microsoft.com/office/officeart/2005/8/layout/radial5"/>
    <dgm:cxn modelId="{D11719E2-60E8-4A69-B71A-4B997DE74908}" type="presParOf" srcId="{3CA3CFA1-7A4E-4A11-951B-013FD445A599}" destId="{AF06F121-9C1F-418C-BF49-6C2E82DA5AC4}"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ECF612-F3EB-4938-A3C0-F97227F659A2}" type="doc">
      <dgm:prSet loTypeId="urn:microsoft.com/office/officeart/2005/8/layout/pList2" loCatId="list" qsTypeId="urn:microsoft.com/office/officeart/2005/8/quickstyle/simple1" qsCatId="simple" csTypeId="urn:microsoft.com/office/officeart/2005/8/colors/colorful3" csCatId="colorful" phldr="1"/>
      <dgm:spPr/>
    </dgm:pt>
    <dgm:pt modelId="{FF6BF69C-2821-4BE7-863B-BE6A84C589AB}">
      <dgm:prSet phldrT="[Texto]" custT="1"/>
      <dgm:spPr/>
      <dgm:t>
        <a:bodyPr/>
        <a:lstStyle/>
        <a:p>
          <a:r>
            <a:rPr lang="es-CO" sz="1600" b="1"/>
            <a:t>De producción de bienes:</a:t>
          </a:r>
        </a:p>
        <a:p>
          <a:r>
            <a:rPr lang="es-CO" sz="1600"/>
            <a:t>1. </a:t>
          </a:r>
          <a:r>
            <a:rPr lang="es-CO" sz="1600" b="0"/>
            <a:t>Primaria (extractiva)</a:t>
          </a:r>
        </a:p>
        <a:p>
          <a:r>
            <a:rPr lang="es-CO" sz="1600" b="0"/>
            <a:t>2. Secundaria (transformación)</a:t>
          </a:r>
        </a:p>
        <a:p>
          <a:r>
            <a:rPr lang="es-CO" sz="1600" b="0"/>
            <a:t>- Bienes de consumo final</a:t>
          </a:r>
        </a:p>
        <a:p>
          <a:r>
            <a:rPr lang="es-CO" sz="1600" b="0"/>
            <a:t>-Intermedio</a:t>
          </a:r>
          <a:endParaRPr lang="es-CO" sz="2000" b="0"/>
        </a:p>
        <a:p>
          <a:endParaRPr lang="es-CO" sz="2000" b="0"/>
        </a:p>
        <a:p>
          <a:endParaRPr lang="es-CO" sz="2000" b="0"/>
        </a:p>
        <a:p>
          <a:endParaRPr lang="es-CO" sz="2000" b="0"/>
        </a:p>
        <a:p>
          <a:endParaRPr lang="es-CO" sz="2000" b="0"/>
        </a:p>
      </dgm:t>
    </dgm:pt>
    <dgm:pt modelId="{D37A62FD-3B0A-42E6-A32A-A7C69AFB52F2}" type="parTrans" cxnId="{916536C7-7296-4B6C-A837-F7EE3B38E070}">
      <dgm:prSet/>
      <dgm:spPr/>
      <dgm:t>
        <a:bodyPr/>
        <a:lstStyle/>
        <a:p>
          <a:endParaRPr lang="es-CO"/>
        </a:p>
      </dgm:t>
    </dgm:pt>
    <dgm:pt modelId="{8DA66920-4C0D-46BD-A7A8-02C4AC7D485F}" type="sibTrans" cxnId="{916536C7-7296-4B6C-A837-F7EE3B38E070}">
      <dgm:prSet/>
      <dgm:spPr/>
      <dgm:t>
        <a:bodyPr/>
        <a:lstStyle/>
        <a:p>
          <a:endParaRPr lang="es-CO"/>
        </a:p>
      </dgm:t>
    </dgm:pt>
    <dgm:pt modelId="{DB161D20-13B5-4E2B-83B3-EB4ED91ACE91}">
      <dgm:prSet phldrT="[Texto]"/>
      <dgm:spPr/>
      <dgm:t>
        <a:bodyPr/>
        <a:lstStyle/>
        <a:p>
          <a:r>
            <a:rPr lang="es-CO" b="1"/>
            <a:t>De producción de servicios:</a:t>
          </a:r>
        </a:p>
        <a:p>
          <a:r>
            <a:rPr lang="es-CO"/>
            <a:t>1. Infraestructura física</a:t>
          </a:r>
        </a:p>
        <a:p>
          <a:r>
            <a:rPr lang="es-CO"/>
            <a:t>2. Infraestructura social</a:t>
          </a:r>
        </a:p>
        <a:p>
          <a:r>
            <a:rPr lang="es-CO"/>
            <a:t>3. Otros servicios</a:t>
          </a:r>
        </a:p>
      </dgm:t>
    </dgm:pt>
    <dgm:pt modelId="{3EEE4A27-7B89-4602-8D8D-8FDABB5F6219}" type="parTrans" cxnId="{06E07F11-35ED-4963-9819-1E7516B50894}">
      <dgm:prSet/>
      <dgm:spPr/>
      <dgm:t>
        <a:bodyPr/>
        <a:lstStyle/>
        <a:p>
          <a:endParaRPr lang="es-CO"/>
        </a:p>
      </dgm:t>
    </dgm:pt>
    <dgm:pt modelId="{EC8B6FAC-59F6-4F14-B33D-DB80EC54012D}" type="sibTrans" cxnId="{06E07F11-35ED-4963-9819-1E7516B50894}">
      <dgm:prSet/>
      <dgm:spPr/>
      <dgm:t>
        <a:bodyPr/>
        <a:lstStyle/>
        <a:p>
          <a:endParaRPr lang="es-CO"/>
        </a:p>
      </dgm:t>
    </dgm:pt>
    <dgm:pt modelId="{E1BF6496-9F1A-45BD-A718-D4A29C92FC04}">
      <dgm:prSet phldrT="[Texto]"/>
      <dgm:spPr/>
      <dgm:t>
        <a:bodyPr/>
        <a:lstStyle/>
        <a:p>
          <a:r>
            <a:rPr lang="es-CO" b="1"/>
            <a:t>De investigación: </a:t>
          </a:r>
        </a:p>
        <a:p>
          <a:r>
            <a:rPr lang="es-CO" b="0"/>
            <a:t>1. Investigación en ciencias</a:t>
          </a:r>
        </a:p>
        <a:p>
          <a:endParaRPr lang="es-CO" b="0"/>
        </a:p>
        <a:p>
          <a:r>
            <a:rPr lang="es-CO" b="0"/>
            <a:t>2. Investigación aplicada</a:t>
          </a:r>
        </a:p>
      </dgm:t>
    </dgm:pt>
    <dgm:pt modelId="{0469ABE8-A269-4F54-A683-D92658DA9987}" type="parTrans" cxnId="{2F2D1CD2-00E2-4C5F-A7B6-26725AFEB582}">
      <dgm:prSet/>
      <dgm:spPr/>
      <dgm:t>
        <a:bodyPr/>
        <a:lstStyle/>
        <a:p>
          <a:endParaRPr lang="es-CO"/>
        </a:p>
      </dgm:t>
    </dgm:pt>
    <dgm:pt modelId="{6CB41482-3C01-4162-8DD2-3194D03FE656}" type="sibTrans" cxnId="{2F2D1CD2-00E2-4C5F-A7B6-26725AFEB582}">
      <dgm:prSet/>
      <dgm:spPr/>
      <dgm:t>
        <a:bodyPr/>
        <a:lstStyle/>
        <a:p>
          <a:endParaRPr lang="es-CO"/>
        </a:p>
      </dgm:t>
    </dgm:pt>
    <dgm:pt modelId="{98150437-3321-4191-A014-511AF46E6E2D}" type="pres">
      <dgm:prSet presAssocID="{1FECF612-F3EB-4938-A3C0-F97227F659A2}" presName="Name0" presStyleCnt="0">
        <dgm:presLayoutVars>
          <dgm:dir/>
          <dgm:resizeHandles val="exact"/>
        </dgm:presLayoutVars>
      </dgm:prSet>
      <dgm:spPr/>
    </dgm:pt>
    <dgm:pt modelId="{2343CBFA-830D-4F31-BFBF-88C7D9AC1D47}" type="pres">
      <dgm:prSet presAssocID="{1FECF612-F3EB-4938-A3C0-F97227F659A2}" presName="bkgdShp" presStyleLbl="alignAccFollowNode1" presStyleIdx="0" presStyleCnt="1"/>
      <dgm:spPr/>
    </dgm:pt>
    <dgm:pt modelId="{D3F597B4-1032-480E-97A0-E155B66267B5}" type="pres">
      <dgm:prSet presAssocID="{1FECF612-F3EB-4938-A3C0-F97227F659A2}" presName="linComp" presStyleCnt="0"/>
      <dgm:spPr/>
    </dgm:pt>
    <dgm:pt modelId="{22415726-66FC-4C0B-B411-9A8F21631056}" type="pres">
      <dgm:prSet presAssocID="{FF6BF69C-2821-4BE7-863B-BE6A84C589AB}" presName="compNode" presStyleCnt="0"/>
      <dgm:spPr/>
    </dgm:pt>
    <dgm:pt modelId="{DD4945DE-BD4E-4116-9100-9E5A5EA6AEC4}" type="pres">
      <dgm:prSet presAssocID="{FF6BF69C-2821-4BE7-863B-BE6A84C589AB}" presName="node" presStyleLbl="node1" presStyleIdx="0" presStyleCnt="3">
        <dgm:presLayoutVars>
          <dgm:bulletEnabled val="1"/>
        </dgm:presLayoutVars>
      </dgm:prSet>
      <dgm:spPr/>
    </dgm:pt>
    <dgm:pt modelId="{58B14374-001F-4E01-983D-2D4960FA3257}" type="pres">
      <dgm:prSet presAssocID="{FF6BF69C-2821-4BE7-863B-BE6A84C589AB}" presName="invisiNode" presStyleLbl="node1" presStyleIdx="0" presStyleCnt="3"/>
      <dgm:spPr/>
    </dgm:pt>
    <dgm:pt modelId="{E0B30E7B-E02E-45BF-B56E-A2727D73868B}" type="pres">
      <dgm:prSet presAssocID="{FF6BF69C-2821-4BE7-863B-BE6A84C589AB}" presName="imagNode" presStyleLbl="fgImgPlace1" presStyleIdx="0" presStyleCnt="3"/>
      <dgm:spPr>
        <a:blipFill rotWithShape="0">
          <a:blip xmlns:r="http://schemas.openxmlformats.org/officeDocument/2006/relationships" r:embed="rId1"/>
          <a:stretch>
            <a:fillRect/>
          </a:stretch>
        </a:blipFill>
      </dgm:spPr>
    </dgm:pt>
    <dgm:pt modelId="{AB2AB8B9-FAFC-4228-9B3E-0922F26B31E3}" type="pres">
      <dgm:prSet presAssocID="{8DA66920-4C0D-46BD-A7A8-02C4AC7D485F}" presName="sibTrans" presStyleLbl="sibTrans2D1" presStyleIdx="0" presStyleCnt="0"/>
      <dgm:spPr/>
    </dgm:pt>
    <dgm:pt modelId="{064042D5-4508-4847-BEC3-467CDE521CD4}" type="pres">
      <dgm:prSet presAssocID="{DB161D20-13B5-4E2B-83B3-EB4ED91ACE91}" presName="compNode" presStyleCnt="0"/>
      <dgm:spPr/>
    </dgm:pt>
    <dgm:pt modelId="{DE5FF004-9DED-40C4-9590-0E6507C36106}" type="pres">
      <dgm:prSet presAssocID="{DB161D20-13B5-4E2B-83B3-EB4ED91ACE91}" presName="node" presStyleLbl="node1" presStyleIdx="1" presStyleCnt="3">
        <dgm:presLayoutVars>
          <dgm:bulletEnabled val="1"/>
        </dgm:presLayoutVars>
      </dgm:prSet>
      <dgm:spPr/>
    </dgm:pt>
    <dgm:pt modelId="{1066DAB9-1451-4E0D-AE89-DDD8872AED28}" type="pres">
      <dgm:prSet presAssocID="{DB161D20-13B5-4E2B-83B3-EB4ED91ACE91}" presName="invisiNode" presStyleLbl="node1" presStyleIdx="1" presStyleCnt="3"/>
      <dgm:spPr/>
    </dgm:pt>
    <dgm:pt modelId="{53CF10E7-6E03-4155-B056-FC3C7329830B}" type="pres">
      <dgm:prSet presAssocID="{DB161D20-13B5-4E2B-83B3-EB4ED91ACE91}" presName="imagNode" presStyleLbl="fgImgPlace1" presStyleIdx="1" presStyleCnt="3"/>
      <dgm:spPr>
        <a:blipFill rotWithShape="0">
          <a:blip xmlns:r="http://schemas.openxmlformats.org/officeDocument/2006/relationships" r:embed="rId2"/>
          <a:stretch>
            <a:fillRect/>
          </a:stretch>
        </a:blipFill>
      </dgm:spPr>
    </dgm:pt>
    <dgm:pt modelId="{B736FDA8-F4EE-4101-8C6E-81D57FD340DF}" type="pres">
      <dgm:prSet presAssocID="{EC8B6FAC-59F6-4F14-B33D-DB80EC54012D}" presName="sibTrans" presStyleLbl="sibTrans2D1" presStyleIdx="0" presStyleCnt="0"/>
      <dgm:spPr/>
    </dgm:pt>
    <dgm:pt modelId="{E8316A19-A15D-4E52-8E83-AE7A71FCBA1B}" type="pres">
      <dgm:prSet presAssocID="{E1BF6496-9F1A-45BD-A718-D4A29C92FC04}" presName="compNode" presStyleCnt="0"/>
      <dgm:spPr/>
    </dgm:pt>
    <dgm:pt modelId="{27E7D328-4F47-4127-AED7-B07EF47A1058}" type="pres">
      <dgm:prSet presAssocID="{E1BF6496-9F1A-45BD-A718-D4A29C92FC04}" presName="node" presStyleLbl="node1" presStyleIdx="2" presStyleCnt="3">
        <dgm:presLayoutVars>
          <dgm:bulletEnabled val="1"/>
        </dgm:presLayoutVars>
      </dgm:prSet>
      <dgm:spPr/>
    </dgm:pt>
    <dgm:pt modelId="{53D2D961-A22C-4385-A692-63A2380252CA}" type="pres">
      <dgm:prSet presAssocID="{E1BF6496-9F1A-45BD-A718-D4A29C92FC04}" presName="invisiNode" presStyleLbl="node1" presStyleIdx="2" presStyleCnt="3"/>
      <dgm:spPr/>
    </dgm:pt>
    <dgm:pt modelId="{AA317841-5FE0-4AF2-901E-100E4D7F24D5}" type="pres">
      <dgm:prSet presAssocID="{E1BF6496-9F1A-45BD-A718-D4A29C92FC04}" presName="imagNode" presStyleLbl="fgImgPlace1" presStyleIdx="2" presStyleCnt="3"/>
      <dgm:spPr>
        <a:blipFill rotWithShape="0">
          <a:blip xmlns:r="http://schemas.openxmlformats.org/officeDocument/2006/relationships" r:embed="rId3"/>
          <a:stretch>
            <a:fillRect/>
          </a:stretch>
        </a:blipFill>
      </dgm:spPr>
    </dgm:pt>
  </dgm:ptLst>
  <dgm:cxnLst>
    <dgm:cxn modelId="{9BB3180B-63D8-40AA-ACB2-392D737D4913}" type="presOf" srcId="{1FECF612-F3EB-4938-A3C0-F97227F659A2}" destId="{98150437-3321-4191-A014-511AF46E6E2D}" srcOrd="0" destOrd="0" presId="urn:microsoft.com/office/officeart/2005/8/layout/pList2"/>
    <dgm:cxn modelId="{06E07F11-35ED-4963-9819-1E7516B50894}" srcId="{1FECF612-F3EB-4938-A3C0-F97227F659A2}" destId="{DB161D20-13B5-4E2B-83B3-EB4ED91ACE91}" srcOrd="1" destOrd="0" parTransId="{3EEE4A27-7B89-4602-8D8D-8FDABB5F6219}" sibTransId="{EC8B6FAC-59F6-4F14-B33D-DB80EC54012D}"/>
    <dgm:cxn modelId="{F77E336A-E004-43AA-A8EE-05ADEAF904B6}" type="presOf" srcId="{E1BF6496-9F1A-45BD-A718-D4A29C92FC04}" destId="{27E7D328-4F47-4127-AED7-B07EF47A1058}" srcOrd="0" destOrd="0" presId="urn:microsoft.com/office/officeart/2005/8/layout/pList2"/>
    <dgm:cxn modelId="{9129914B-AFF2-4A92-8A48-3FB53364645B}" type="presOf" srcId="{EC8B6FAC-59F6-4F14-B33D-DB80EC54012D}" destId="{B736FDA8-F4EE-4101-8C6E-81D57FD340DF}" srcOrd="0" destOrd="0" presId="urn:microsoft.com/office/officeart/2005/8/layout/pList2"/>
    <dgm:cxn modelId="{3649BD6D-9F5E-4AB4-83AD-1BE39FB41A34}" type="presOf" srcId="{8DA66920-4C0D-46BD-A7A8-02C4AC7D485F}" destId="{AB2AB8B9-FAFC-4228-9B3E-0922F26B31E3}" srcOrd="0" destOrd="0" presId="urn:microsoft.com/office/officeart/2005/8/layout/pList2"/>
    <dgm:cxn modelId="{EE4B0583-5CF1-4A0F-A927-34F9FB89D6B9}" type="presOf" srcId="{FF6BF69C-2821-4BE7-863B-BE6A84C589AB}" destId="{DD4945DE-BD4E-4116-9100-9E5A5EA6AEC4}" srcOrd="0" destOrd="0" presId="urn:microsoft.com/office/officeart/2005/8/layout/pList2"/>
    <dgm:cxn modelId="{DCA676A9-9A36-4B81-89AD-F3435DF62521}" type="presOf" srcId="{DB161D20-13B5-4E2B-83B3-EB4ED91ACE91}" destId="{DE5FF004-9DED-40C4-9590-0E6507C36106}" srcOrd="0" destOrd="0" presId="urn:microsoft.com/office/officeart/2005/8/layout/pList2"/>
    <dgm:cxn modelId="{916536C7-7296-4B6C-A837-F7EE3B38E070}" srcId="{1FECF612-F3EB-4938-A3C0-F97227F659A2}" destId="{FF6BF69C-2821-4BE7-863B-BE6A84C589AB}" srcOrd="0" destOrd="0" parTransId="{D37A62FD-3B0A-42E6-A32A-A7C69AFB52F2}" sibTransId="{8DA66920-4C0D-46BD-A7A8-02C4AC7D485F}"/>
    <dgm:cxn modelId="{2F2D1CD2-00E2-4C5F-A7B6-26725AFEB582}" srcId="{1FECF612-F3EB-4938-A3C0-F97227F659A2}" destId="{E1BF6496-9F1A-45BD-A718-D4A29C92FC04}" srcOrd="2" destOrd="0" parTransId="{0469ABE8-A269-4F54-A683-D92658DA9987}" sibTransId="{6CB41482-3C01-4162-8DD2-3194D03FE656}"/>
    <dgm:cxn modelId="{74C18AB9-18B2-4B7F-BDB1-953C86BB05F7}" type="presParOf" srcId="{98150437-3321-4191-A014-511AF46E6E2D}" destId="{2343CBFA-830D-4F31-BFBF-88C7D9AC1D47}" srcOrd="0" destOrd="0" presId="urn:microsoft.com/office/officeart/2005/8/layout/pList2"/>
    <dgm:cxn modelId="{CE98A323-9DB5-40C6-AC48-EE9F035AFAB3}" type="presParOf" srcId="{98150437-3321-4191-A014-511AF46E6E2D}" destId="{D3F597B4-1032-480E-97A0-E155B66267B5}" srcOrd="1" destOrd="0" presId="urn:microsoft.com/office/officeart/2005/8/layout/pList2"/>
    <dgm:cxn modelId="{EA210EE7-064E-4E6A-B8B0-3D717DD043DF}" type="presParOf" srcId="{D3F597B4-1032-480E-97A0-E155B66267B5}" destId="{22415726-66FC-4C0B-B411-9A8F21631056}" srcOrd="0" destOrd="0" presId="urn:microsoft.com/office/officeart/2005/8/layout/pList2"/>
    <dgm:cxn modelId="{54F4827A-7D0D-4D3D-8642-2B1173ACEDCD}" type="presParOf" srcId="{22415726-66FC-4C0B-B411-9A8F21631056}" destId="{DD4945DE-BD4E-4116-9100-9E5A5EA6AEC4}" srcOrd="0" destOrd="0" presId="urn:microsoft.com/office/officeart/2005/8/layout/pList2"/>
    <dgm:cxn modelId="{5239B3E2-3485-4920-9273-8613FD8A53A0}" type="presParOf" srcId="{22415726-66FC-4C0B-B411-9A8F21631056}" destId="{58B14374-001F-4E01-983D-2D4960FA3257}" srcOrd="1" destOrd="0" presId="urn:microsoft.com/office/officeart/2005/8/layout/pList2"/>
    <dgm:cxn modelId="{75563BA0-473F-41CD-905D-44A4047314EF}" type="presParOf" srcId="{22415726-66FC-4C0B-B411-9A8F21631056}" destId="{E0B30E7B-E02E-45BF-B56E-A2727D73868B}" srcOrd="2" destOrd="0" presId="urn:microsoft.com/office/officeart/2005/8/layout/pList2"/>
    <dgm:cxn modelId="{838C29AA-1ACA-47C5-94A1-54F283AAB399}" type="presParOf" srcId="{D3F597B4-1032-480E-97A0-E155B66267B5}" destId="{AB2AB8B9-FAFC-4228-9B3E-0922F26B31E3}" srcOrd="1" destOrd="0" presId="urn:microsoft.com/office/officeart/2005/8/layout/pList2"/>
    <dgm:cxn modelId="{B615877B-1F26-4CE5-85CD-06667AF2D8D3}" type="presParOf" srcId="{D3F597B4-1032-480E-97A0-E155B66267B5}" destId="{064042D5-4508-4847-BEC3-467CDE521CD4}" srcOrd="2" destOrd="0" presId="urn:microsoft.com/office/officeart/2005/8/layout/pList2"/>
    <dgm:cxn modelId="{4EAB90AD-FFB1-41DC-A7F4-9B4CA4A382BD}" type="presParOf" srcId="{064042D5-4508-4847-BEC3-467CDE521CD4}" destId="{DE5FF004-9DED-40C4-9590-0E6507C36106}" srcOrd="0" destOrd="0" presId="urn:microsoft.com/office/officeart/2005/8/layout/pList2"/>
    <dgm:cxn modelId="{A8FB70EA-1BA3-47DB-9D24-272D8572A561}" type="presParOf" srcId="{064042D5-4508-4847-BEC3-467CDE521CD4}" destId="{1066DAB9-1451-4E0D-AE89-DDD8872AED28}" srcOrd="1" destOrd="0" presId="urn:microsoft.com/office/officeart/2005/8/layout/pList2"/>
    <dgm:cxn modelId="{F6EEB63E-A8F9-4F52-83E5-F3ABB3C78933}" type="presParOf" srcId="{064042D5-4508-4847-BEC3-467CDE521CD4}" destId="{53CF10E7-6E03-4155-B056-FC3C7329830B}" srcOrd="2" destOrd="0" presId="urn:microsoft.com/office/officeart/2005/8/layout/pList2"/>
    <dgm:cxn modelId="{372469CE-C702-47D0-A9B0-B9254537AE37}" type="presParOf" srcId="{D3F597B4-1032-480E-97A0-E155B66267B5}" destId="{B736FDA8-F4EE-4101-8C6E-81D57FD340DF}" srcOrd="3" destOrd="0" presId="urn:microsoft.com/office/officeart/2005/8/layout/pList2"/>
    <dgm:cxn modelId="{A2FAB422-489B-4601-AD35-CB8E858EE339}" type="presParOf" srcId="{D3F597B4-1032-480E-97A0-E155B66267B5}" destId="{E8316A19-A15D-4E52-8E83-AE7A71FCBA1B}" srcOrd="4" destOrd="0" presId="urn:microsoft.com/office/officeart/2005/8/layout/pList2"/>
    <dgm:cxn modelId="{2BA2BF32-603A-4837-BF0F-1D7D7BA6AC28}" type="presParOf" srcId="{E8316A19-A15D-4E52-8E83-AE7A71FCBA1B}" destId="{27E7D328-4F47-4127-AED7-B07EF47A1058}" srcOrd="0" destOrd="0" presId="urn:microsoft.com/office/officeart/2005/8/layout/pList2"/>
    <dgm:cxn modelId="{4AF404DD-DD74-4FB9-AF6C-96C3001010C3}" type="presParOf" srcId="{E8316A19-A15D-4E52-8E83-AE7A71FCBA1B}" destId="{53D2D961-A22C-4385-A692-63A2380252CA}" srcOrd="1" destOrd="0" presId="urn:microsoft.com/office/officeart/2005/8/layout/pList2"/>
    <dgm:cxn modelId="{59EB486F-D6BF-4D5B-9C22-27A40B6BFBCB}" type="presParOf" srcId="{E8316A19-A15D-4E52-8E83-AE7A71FCBA1B}" destId="{AA317841-5FE0-4AF2-901E-100E4D7F24D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8EE115-4E1E-4242-804E-9D360478684C}"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s-CO"/>
        </a:p>
      </dgm:t>
    </dgm:pt>
    <dgm:pt modelId="{FCA9AB53-65BA-49B6-9168-16707F9781A2}">
      <dgm:prSet phldrT="[Texto]"/>
      <dgm:spPr/>
      <dgm:t>
        <a:bodyPr/>
        <a:lstStyle/>
        <a:p>
          <a:r>
            <a:rPr lang="es-CO" dirty="0">
              <a:latin typeface="Calibri Light"/>
              <a:ea typeface="Calibri Light"/>
              <a:cs typeface="Calibri Light"/>
            </a:rPr>
            <a:t>Etapas</a:t>
          </a:r>
        </a:p>
      </dgm:t>
    </dgm:pt>
    <dgm:pt modelId="{93421468-BD87-4586-867E-FD2F6788A477}" type="parTrans" cxnId="{8B90DAC9-C6E4-479E-93E8-C6574F9DA550}">
      <dgm:prSet/>
      <dgm:spPr/>
      <dgm:t>
        <a:bodyPr/>
        <a:lstStyle/>
        <a:p>
          <a:endParaRPr lang="es-CO"/>
        </a:p>
      </dgm:t>
    </dgm:pt>
    <dgm:pt modelId="{646830E2-6A34-4610-827D-DC201AC7E529}" type="sibTrans" cxnId="{8B90DAC9-C6E4-479E-93E8-C6574F9DA550}">
      <dgm:prSet/>
      <dgm:spPr/>
      <dgm:t>
        <a:bodyPr/>
        <a:lstStyle/>
        <a:p>
          <a:endParaRPr lang="es-CO"/>
        </a:p>
      </dgm:t>
    </dgm:pt>
    <dgm:pt modelId="{3682AD69-01CD-4A77-B840-0238DCCCB6C1}">
      <dgm:prSet phldrT="[Texto]"/>
      <dgm:spPr/>
      <dgm:t>
        <a:bodyPr/>
        <a:lstStyle/>
        <a:p>
          <a:r>
            <a:rPr lang="es-CO" dirty="0">
              <a:latin typeface="Calibri Light"/>
              <a:ea typeface="Calibri Light"/>
              <a:cs typeface="Calibri Light"/>
            </a:rPr>
            <a:t>Idea</a:t>
          </a:r>
        </a:p>
      </dgm:t>
    </dgm:pt>
    <dgm:pt modelId="{C9E01CB5-C3F9-437D-A91E-112399B150DF}" type="parTrans" cxnId="{390A3F13-85EF-4CD7-9409-60564839B4B9}">
      <dgm:prSet/>
      <dgm:spPr/>
      <dgm:t>
        <a:bodyPr/>
        <a:lstStyle/>
        <a:p>
          <a:endParaRPr lang="es-CO"/>
        </a:p>
      </dgm:t>
    </dgm:pt>
    <dgm:pt modelId="{A3D07E86-1D34-450F-AB30-7EF824A29415}" type="sibTrans" cxnId="{390A3F13-85EF-4CD7-9409-60564839B4B9}">
      <dgm:prSet/>
      <dgm:spPr/>
      <dgm:t>
        <a:bodyPr/>
        <a:lstStyle/>
        <a:p>
          <a:endParaRPr lang="es-CO"/>
        </a:p>
      </dgm:t>
    </dgm:pt>
    <dgm:pt modelId="{4A74FACD-3DEE-4208-9235-154D56912593}">
      <dgm:prSet phldrT="[Texto]"/>
      <dgm:spPr/>
      <dgm:t>
        <a:bodyPr/>
        <a:lstStyle/>
        <a:p>
          <a:r>
            <a:rPr lang="es-CO" dirty="0">
              <a:latin typeface="Calibri Light"/>
              <a:ea typeface="Calibri Light"/>
              <a:cs typeface="Calibri Light"/>
            </a:rPr>
            <a:t>Operación</a:t>
          </a:r>
        </a:p>
      </dgm:t>
    </dgm:pt>
    <dgm:pt modelId="{A700D1E7-C169-4153-9918-DE409E305E5F}" type="parTrans" cxnId="{2378C76B-CB75-4997-B28F-94919C02A610}">
      <dgm:prSet/>
      <dgm:spPr/>
      <dgm:t>
        <a:bodyPr/>
        <a:lstStyle/>
        <a:p>
          <a:endParaRPr lang="es-CO"/>
        </a:p>
      </dgm:t>
    </dgm:pt>
    <dgm:pt modelId="{832F1799-BBD3-4497-ACE2-62BCBD75552B}" type="sibTrans" cxnId="{2378C76B-CB75-4997-B28F-94919C02A610}">
      <dgm:prSet/>
      <dgm:spPr/>
      <dgm:t>
        <a:bodyPr/>
        <a:lstStyle/>
        <a:p>
          <a:endParaRPr lang="es-CO"/>
        </a:p>
      </dgm:t>
    </dgm:pt>
    <dgm:pt modelId="{B3AE8A88-AB46-40F2-87B1-228A7FF8735D}">
      <dgm:prSet/>
      <dgm:spPr/>
      <dgm:t>
        <a:bodyPr/>
        <a:lstStyle/>
        <a:p>
          <a:r>
            <a:rPr lang="es-CO" dirty="0">
              <a:latin typeface="Calibri Light"/>
              <a:ea typeface="Calibri Light"/>
              <a:cs typeface="Calibri Light"/>
            </a:rPr>
            <a:t>Inversión</a:t>
          </a:r>
        </a:p>
      </dgm:t>
    </dgm:pt>
    <dgm:pt modelId="{A55313CF-9D9A-4C4D-92CD-842BCBA50CC1}" type="parTrans" cxnId="{74060DB5-D9AD-4D83-AEAB-D3119305507A}">
      <dgm:prSet/>
      <dgm:spPr/>
      <dgm:t>
        <a:bodyPr/>
        <a:lstStyle/>
        <a:p>
          <a:endParaRPr lang="es-CO"/>
        </a:p>
      </dgm:t>
    </dgm:pt>
    <dgm:pt modelId="{04D2E436-2EFC-432C-AB5B-5928B11F9747}" type="sibTrans" cxnId="{74060DB5-D9AD-4D83-AEAB-D3119305507A}">
      <dgm:prSet/>
      <dgm:spPr/>
      <dgm:t>
        <a:bodyPr/>
        <a:lstStyle/>
        <a:p>
          <a:endParaRPr lang="es-CO"/>
        </a:p>
      </dgm:t>
    </dgm:pt>
    <dgm:pt modelId="{FF79635B-CA5C-4D16-AF73-DF82B2F8CA44}">
      <dgm:prSet/>
      <dgm:spPr/>
      <dgm:t>
        <a:bodyPr/>
        <a:lstStyle/>
        <a:p>
          <a:r>
            <a:rPr lang="es-CO" dirty="0">
              <a:latin typeface="Calibri Light"/>
              <a:ea typeface="Calibri Light"/>
              <a:cs typeface="Calibri Light"/>
            </a:rPr>
            <a:t>Factibilidad</a:t>
          </a:r>
        </a:p>
      </dgm:t>
    </dgm:pt>
    <dgm:pt modelId="{0A3A6B2A-5FB3-4D01-BD2E-14292A720464}" type="parTrans" cxnId="{AE106FDE-868C-4528-B42E-5FAD36682434}">
      <dgm:prSet/>
      <dgm:spPr/>
      <dgm:t>
        <a:bodyPr/>
        <a:lstStyle/>
        <a:p>
          <a:endParaRPr lang="es-CO"/>
        </a:p>
      </dgm:t>
    </dgm:pt>
    <dgm:pt modelId="{D97E5999-2307-4591-BC45-D77817D672ED}" type="sibTrans" cxnId="{AE106FDE-868C-4528-B42E-5FAD36682434}">
      <dgm:prSet/>
      <dgm:spPr/>
      <dgm:t>
        <a:bodyPr/>
        <a:lstStyle/>
        <a:p>
          <a:endParaRPr lang="es-CO"/>
        </a:p>
      </dgm:t>
    </dgm:pt>
    <dgm:pt modelId="{66ECA6EB-5B18-45F4-A936-F82A4BF508E9}">
      <dgm:prSet/>
      <dgm:spPr/>
      <dgm:t>
        <a:bodyPr/>
        <a:lstStyle/>
        <a:p>
          <a:r>
            <a:rPr lang="es-CO" dirty="0" err="1">
              <a:latin typeface="Calibri Light"/>
              <a:ea typeface="Calibri Light"/>
              <a:cs typeface="Calibri Light"/>
            </a:rPr>
            <a:t>Preinversión</a:t>
          </a:r>
        </a:p>
      </dgm:t>
    </dgm:pt>
    <dgm:pt modelId="{CB2D99DC-30D6-42D7-A0A4-D15E6ABF2F32}" type="parTrans" cxnId="{2E36BB9F-9B1B-4C23-B9B0-997971114721}">
      <dgm:prSet/>
      <dgm:spPr/>
      <dgm:t>
        <a:bodyPr/>
        <a:lstStyle/>
        <a:p>
          <a:endParaRPr lang="es-CO"/>
        </a:p>
      </dgm:t>
    </dgm:pt>
    <dgm:pt modelId="{C9252A5B-22DB-4FB9-9FF2-534E6822900F}" type="sibTrans" cxnId="{2E36BB9F-9B1B-4C23-B9B0-997971114721}">
      <dgm:prSet/>
      <dgm:spPr/>
      <dgm:t>
        <a:bodyPr/>
        <a:lstStyle/>
        <a:p>
          <a:endParaRPr lang="es-CO"/>
        </a:p>
      </dgm:t>
    </dgm:pt>
    <dgm:pt modelId="{66296521-EA9F-43E2-BA56-223A46DAD40C}">
      <dgm:prSet/>
      <dgm:spPr/>
      <dgm:t>
        <a:bodyPr/>
        <a:lstStyle/>
        <a:p>
          <a:r>
            <a:rPr lang="es-CO" dirty="0">
              <a:latin typeface="Calibri Light"/>
              <a:ea typeface="Calibri Light"/>
              <a:cs typeface="Calibri Light"/>
            </a:rPr>
            <a:t>Perfil – estudios básicos</a:t>
          </a:r>
        </a:p>
      </dgm:t>
    </dgm:pt>
    <dgm:pt modelId="{6F7003F1-EB27-4002-B7E3-E6CA93B4C36F}" type="parTrans" cxnId="{E15F2872-E159-44A2-9E35-16DC346FE1DB}">
      <dgm:prSet/>
      <dgm:spPr/>
      <dgm:t>
        <a:bodyPr/>
        <a:lstStyle/>
        <a:p>
          <a:endParaRPr lang="es-CO"/>
        </a:p>
      </dgm:t>
    </dgm:pt>
    <dgm:pt modelId="{0508F524-4DB9-46A6-963A-6C3C4F536F47}" type="sibTrans" cxnId="{E15F2872-E159-44A2-9E35-16DC346FE1DB}">
      <dgm:prSet/>
      <dgm:spPr/>
      <dgm:t>
        <a:bodyPr/>
        <a:lstStyle/>
        <a:p>
          <a:endParaRPr lang="es-CO"/>
        </a:p>
      </dgm:t>
    </dgm:pt>
    <dgm:pt modelId="{431BB88C-09D2-4E21-AA9C-952883ACCFEF}">
      <dgm:prSet/>
      <dgm:spPr/>
      <dgm:t>
        <a:bodyPr/>
        <a:lstStyle/>
        <a:p>
          <a:r>
            <a:rPr lang="es-CO" dirty="0">
              <a:latin typeface="Calibri Light"/>
              <a:ea typeface="Calibri Light"/>
              <a:cs typeface="Calibri Light"/>
            </a:rPr>
            <a:t>Prefactibilidad</a:t>
          </a:r>
        </a:p>
      </dgm:t>
    </dgm:pt>
    <dgm:pt modelId="{B2DD901E-A9D9-4F20-ABBA-9463FFC1CFEE}" type="parTrans" cxnId="{A33D54F8-5F9E-424C-895A-195DB387517D}">
      <dgm:prSet/>
      <dgm:spPr/>
      <dgm:t>
        <a:bodyPr/>
        <a:lstStyle/>
        <a:p>
          <a:endParaRPr lang="es-CO"/>
        </a:p>
      </dgm:t>
    </dgm:pt>
    <dgm:pt modelId="{DCB8032D-AF80-417F-B452-719D0AEA9B4C}" type="sibTrans" cxnId="{A33D54F8-5F9E-424C-895A-195DB387517D}">
      <dgm:prSet/>
      <dgm:spPr/>
      <dgm:t>
        <a:bodyPr/>
        <a:lstStyle/>
        <a:p>
          <a:endParaRPr lang="es-CO"/>
        </a:p>
      </dgm:t>
    </dgm:pt>
    <dgm:pt modelId="{3967D6AA-6827-4E16-B038-71359CF70C83}" type="pres">
      <dgm:prSet presAssocID="{3F8EE115-4E1E-4242-804E-9D360478684C}" presName="diagram" presStyleCnt="0">
        <dgm:presLayoutVars>
          <dgm:chPref val="1"/>
          <dgm:dir/>
          <dgm:animOne val="branch"/>
          <dgm:animLvl val="lvl"/>
          <dgm:resizeHandles val="exact"/>
        </dgm:presLayoutVars>
      </dgm:prSet>
      <dgm:spPr/>
    </dgm:pt>
    <dgm:pt modelId="{7788A0B9-5184-47DE-8B75-5EF09446CD81}" type="pres">
      <dgm:prSet presAssocID="{FCA9AB53-65BA-49B6-9168-16707F9781A2}" presName="root1" presStyleCnt="0"/>
      <dgm:spPr/>
    </dgm:pt>
    <dgm:pt modelId="{1EDE4568-06A6-4364-9733-8F6B9F2D28F6}" type="pres">
      <dgm:prSet presAssocID="{FCA9AB53-65BA-49B6-9168-16707F9781A2}" presName="LevelOneTextNode" presStyleLbl="node0" presStyleIdx="0" presStyleCnt="1">
        <dgm:presLayoutVars>
          <dgm:chPref val="3"/>
        </dgm:presLayoutVars>
      </dgm:prSet>
      <dgm:spPr/>
    </dgm:pt>
    <dgm:pt modelId="{144C21E3-D933-43DB-B546-FE01D75BBBBA}" type="pres">
      <dgm:prSet presAssocID="{FCA9AB53-65BA-49B6-9168-16707F9781A2}" presName="level2hierChild" presStyleCnt="0"/>
      <dgm:spPr/>
    </dgm:pt>
    <dgm:pt modelId="{E8906ABC-BE5D-4357-9322-6F26CC0DEF07}" type="pres">
      <dgm:prSet presAssocID="{C9E01CB5-C3F9-437D-A91E-112399B150DF}" presName="conn2-1" presStyleLbl="parChTrans1D2" presStyleIdx="0" presStyleCnt="4"/>
      <dgm:spPr/>
    </dgm:pt>
    <dgm:pt modelId="{83186F6D-E89F-4063-AAEE-359977314F5D}" type="pres">
      <dgm:prSet presAssocID="{C9E01CB5-C3F9-437D-A91E-112399B150DF}" presName="connTx" presStyleLbl="parChTrans1D2" presStyleIdx="0" presStyleCnt="4"/>
      <dgm:spPr/>
    </dgm:pt>
    <dgm:pt modelId="{C09C3182-E94F-4D15-B40D-44C6C4C4BB88}" type="pres">
      <dgm:prSet presAssocID="{3682AD69-01CD-4A77-B840-0238DCCCB6C1}" presName="root2" presStyleCnt="0"/>
      <dgm:spPr/>
    </dgm:pt>
    <dgm:pt modelId="{16F834D2-FB34-48F5-ACB6-A4BA24925016}" type="pres">
      <dgm:prSet presAssocID="{3682AD69-01CD-4A77-B840-0238DCCCB6C1}" presName="LevelTwoTextNode" presStyleLbl="node2" presStyleIdx="0" presStyleCnt="4">
        <dgm:presLayoutVars>
          <dgm:chPref val="3"/>
        </dgm:presLayoutVars>
      </dgm:prSet>
      <dgm:spPr/>
    </dgm:pt>
    <dgm:pt modelId="{C477F16B-CA4B-44B7-8478-F3D91C38FD21}" type="pres">
      <dgm:prSet presAssocID="{3682AD69-01CD-4A77-B840-0238DCCCB6C1}" presName="level3hierChild" presStyleCnt="0"/>
      <dgm:spPr/>
    </dgm:pt>
    <dgm:pt modelId="{9CDE787A-134B-4D57-A500-D52DC0914B18}" type="pres">
      <dgm:prSet presAssocID="{CB2D99DC-30D6-42D7-A0A4-D15E6ABF2F32}" presName="conn2-1" presStyleLbl="parChTrans1D2" presStyleIdx="1" presStyleCnt="4"/>
      <dgm:spPr/>
    </dgm:pt>
    <dgm:pt modelId="{71FDA699-4A16-41A2-8A91-354D42A4ABEE}" type="pres">
      <dgm:prSet presAssocID="{CB2D99DC-30D6-42D7-A0A4-D15E6ABF2F32}" presName="connTx" presStyleLbl="parChTrans1D2" presStyleIdx="1" presStyleCnt="4"/>
      <dgm:spPr/>
    </dgm:pt>
    <dgm:pt modelId="{29E6C5AA-FC88-4EFE-B3D4-4413974EF11A}" type="pres">
      <dgm:prSet presAssocID="{66ECA6EB-5B18-45F4-A936-F82A4BF508E9}" presName="root2" presStyleCnt="0"/>
      <dgm:spPr/>
    </dgm:pt>
    <dgm:pt modelId="{84C5BD3B-3F4C-4ED4-B22F-CB288ADF50A8}" type="pres">
      <dgm:prSet presAssocID="{66ECA6EB-5B18-45F4-A936-F82A4BF508E9}" presName="LevelTwoTextNode" presStyleLbl="node2" presStyleIdx="1" presStyleCnt="4">
        <dgm:presLayoutVars>
          <dgm:chPref val="3"/>
        </dgm:presLayoutVars>
      </dgm:prSet>
      <dgm:spPr/>
    </dgm:pt>
    <dgm:pt modelId="{8B5EE22C-B42B-4647-AFEA-2FAF8D5B810B}" type="pres">
      <dgm:prSet presAssocID="{66ECA6EB-5B18-45F4-A936-F82A4BF508E9}" presName="level3hierChild" presStyleCnt="0"/>
      <dgm:spPr/>
    </dgm:pt>
    <dgm:pt modelId="{A890892D-1892-4982-B282-71FCBC171E25}" type="pres">
      <dgm:prSet presAssocID="{6F7003F1-EB27-4002-B7E3-E6CA93B4C36F}" presName="conn2-1" presStyleLbl="parChTrans1D3" presStyleIdx="0" presStyleCnt="3"/>
      <dgm:spPr/>
    </dgm:pt>
    <dgm:pt modelId="{78DB5BBF-756B-4B5F-8E5C-37D57F1A1044}" type="pres">
      <dgm:prSet presAssocID="{6F7003F1-EB27-4002-B7E3-E6CA93B4C36F}" presName="connTx" presStyleLbl="parChTrans1D3" presStyleIdx="0" presStyleCnt="3"/>
      <dgm:spPr/>
    </dgm:pt>
    <dgm:pt modelId="{AAAA6406-9F10-46CC-BDD2-4590CEE2232E}" type="pres">
      <dgm:prSet presAssocID="{66296521-EA9F-43E2-BA56-223A46DAD40C}" presName="root2" presStyleCnt="0"/>
      <dgm:spPr/>
    </dgm:pt>
    <dgm:pt modelId="{4D12E99B-5489-4339-81C9-801094AEAC5B}" type="pres">
      <dgm:prSet presAssocID="{66296521-EA9F-43E2-BA56-223A46DAD40C}" presName="LevelTwoTextNode" presStyleLbl="node3" presStyleIdx="0" presStyleCnt="3">
        <dgm:presLayoutVars>
          <dgm:chPref val="3"/>
        </dgm:presLayoutVars>
      </dgm:prSet>
      <dgm:spPr/>
    </dgm:pt>
    <dgm:pt modelId="{62918562-7AE9-4957-9C73-DBFC1EB95CD5}" type="pres">
      <dgm:prSet presAssocID="{66296521-EA9F-43E2-BA56-223A46DAD40C}" presName="level3hierChild" presStyleCnt="0"/>
      <dgm:spPr/>
    </dgm:pt>
    <dgm:pt modelId="{D355EBA6-65DE-431C-ABC1-A9F8A8C9894D}" type="pres">
      <dgm:prSet presAssocID="{B2DD901E-A9D9-4F20-ABBA-9463FFC1CFEE}" presName="conn2-1" presStyleLbl="parChTrans1D3" presStyleIdx="1" presStyleCnt="3"/>
      <dgm:spPr/>
    </dgm:pt>
    <dgm:pt modelId="{F90268F2-5BBC-4F39-85C9-ECE8403031EA}" type="pres">
      <dgm:prSet presAssocID="{B2DD901E-A9D9-4F20-ABBA-9463FFC1CFEE}" presName="connTx" presStyleLbl="parChTrans1D3" presStyleIdx="1" presStyleCnt="3"/>
      <dgm:spPr/>
    </dgm:pt>
    <dgm:pt modelId="{97097240-A5A5-4899-B38A-6666F8A32DA9}" type="pres">
      <dgm:prSet presAssocID="{431BB88C-09D2-4E21-AA9C-952883ACCFEF}" presName="root2" presStyleCnt="0"/>
      <dgm:spPr/>
    </dgm:pt>
    <dgm:pt modelId="{41A4BDE4-418C-4D7A-878B-01AEFA8AE8CF}" type="pres">
      <dgm:prSet presAssocID="{431BB88C-09D2-4E21-AA9C-952883ACCFEF}" presName="LevelTwoTextNode" presStyleLbl="node3" presStyleIdx="1" presStyleCnt="3">
        <dgm:presLayoutVars>
          <dgm:chPref val="3"/>
        </dgm:presLayoutVars>
      </dgm:prSet>
      <dgm:spPr/>
    </dgm:pt>
    <dgm:pt modelId="{EE9DC266-05CB-48DA-AB96-955B5F6CDEB5}" type="pres">
      <dgm:prSet presAssocID="{431BB88C-09D2-4E21-AA9C-952883ACCFEF}" presName="level3hierChild" presStyleCnt="0"/>
      <dgm:spPr/>
    </dgm:pt>
    <dgm:pt modelId="{C5F628B7-4D9F-4462-AB43-97C5CC17EBE2}" type="pres">
      <dgm:prSet presAssocID="{0A3A6B2A-5FB3-4D01-BD2E-14292A720464}" presName="conn2-1" presStyleLbl="parChTrans1D3" presStyleIdx="2" presStyleCnt="3"/>
      <dgm:spPr/>
    </dgm:pt>
    <dgm:pt modelId="{3EA18766-1ECD-47DF-BF05-D26AC4699B2B}" type="pres">
      <dgm:prSet presAssocID="{0A3A6B2A-5FB3-4D01-BD2E-14292A720464}" presName="connTx" presStyleLbl="parChTrans1D3" presStyleIdx="2" presStyleCnt="3"/>
      <dgm:spPr/>
    </dgm:pt>
    <dgm:pt modelId="{2E8E8458-3B2A-4313-956C-4134D2090A5E}" type="pres">
      <dgm:prSet presAssocID="{FF79635B-CA5C-4D16-AF73-DF82B2F8CA44}" presName="root2" presStyleCnt="0"/>
      <dgm:spPr/>
    </dgm:pt>
    <dgm:pt modelId="{E8C8C0E7-3409-42C2-9562-7EC2AE294BA6}" type="pres">
      <dgm:prSet presAssocID="{FF79635B-CA5C-4D16-AF73-DF82B2F8CA44}" presName="LevelTwoTextNode" presStyleLbl="node3" presStyleIdx="2" presStyleCnt="3">
        <dgm:presLayoutVars>
          <dgm:chPref val="3"/>
        </dgm:presLayoutVars>
      </dgm:prSet>
      <dgm:spPr/>
    </dgm:pt>
    <dgm:pt modelId="{20B482FE-DB1B-4ECD-A4C1-CF0AC123160C}" type="pres">
      <dgm:prSet presAssocID="{FF79635B-CA5C-4D16-AF73-DF82B2F8CA44}" presName="level3hierChild" presStyleCnt="0"/>
      <dgm:spPr/>
    </dgm:pt>
    <dgm:pt modelId="{8DEA8A94-BEB8-40B5-B95D-09C505534C2E}" type="pres">
      <dgm:prSet presAssocID="{A55313CF-9D9A-4C4D-92CD-842BCBA50CC1}" presName="conn2-1" presStyleLbl="parChTrans1D2" presStyleIdx="2" presStyleCnt="4"/>
      <dgm:spPr/>
    </dgm:pt>
    <dgm:pt modelId="{428CA8D7-B68E-47BD-A7EB-35130DCF3934}" type="pres">
      <dgm:prSet presAssocID="{A55313CF-9D9A-4C4D-92CD-842BCBA50CC1}" presName="connTx" presStyleLbl="parChTrans1D2" presStyleIdx="2" presStyleCnt="4"/>
      <dgm:spPr/>
    </dgm:pt>
    <dgm:pt modelId="{032BD903-C51E-42E4-95FA-C195096C882C}" type="pres">
      <dgm:prSet presAssocID="{B3AE8A88-AB46-40F2-87B1-228A7FF8735D}" presName="root2" presStyleCnt="0"/>
      <dgm:spPr/>
    </dgm:pt>
    <dgm:pt modelId="{37E2514F-3B9A-472C-90C5-DF01CAE5E3D6}" type="pres">
      <dgm:prSet presAssocID="{B3AE8A88-AB46-40F2-87B1-228A7FF8735D}" presName="LevelTwoTextNode" presStyleLbl="node2" presStyleIdx="2" presStyleCnt="4">
        <dgm:presLayoutVars>
          <dgm:chPref val="3"/>
        </dgm:presLayoutVars>
      </dgm:prSet>
      <dgm:spPr/>
    </dgm:pt>
    <dgm:pt modelId="{85556B35-997A-4C9E-B5E0-4991ADE24320}" type="pres">
      <dgm:prSet presAssocID="{B3AE8A88-AB46-40F2-87B1-228A7FF8735D}" presName="level3hierChild" presStyleCnt="0"/>
      <dgm:spPr/>
    </dgm:pt>
    <dgm:pt modelId="{8AA6EF2F-A3A9-483D-AED5-6EC4B596438D}" type="pres">
      <dgm:prSet presAssocID="{A700D1E7-C169-4153-9918-DE409E305E5F}" presName="conn2-1" presStyleLbl="parChTrans1D2" presStyleIdx="3" presStyleCnt="4"/>
      <dgm:spPr/>
    </dgm:pt>
    <dgm:pt modelId="{B18FEF31-7932-459F-BF84-2ACD0C4F4AE4}" type="pres">
      <dgm:prSet presAssocID="{A700D1E7-C169-4153-9918-DE409E305E5F}" presName="connTx" presStyleLbl="parChTrans1D2" presStyleIdx="3" presStyleCnt="4"/>
      <dgm:spPr/>
    </dgm:pt>
    <dgm:pt modelId="{1BF95343-6CB4-42FB-B84B-92DD83E44293}" type="pres">
      <dgm:prSet presAssocID="{4A74FACD-3DEE-4208-9235-154D56912593}" presName="root2" presStyleCnt="0"/>
      <dgm:spPr/>
    </dgm:pt>
    <dgm:pt modelId="{5B61C50A-0B6A-45B2-A8E2-A7991212D354}" type="pres">
      <dgm:prSet presAssocID="{4A74FACD-3DEE-4208-9235-154D56912593}" presName="LevelTwoTextNode" presStyleLbl="node2" presStyleIdx="3" presStyleCnt="4">
        <dgm:presLayoutVars>
          <dgm:chPref val="3"/>
        </dgm:presLayoutVars>
      </dgm:prSet>
      <dgm:spPr/>
    </dgm:pt>
    <dgm:pt modelId="{3922B267-EE89-487B-BA71-C16D42C3DA79}" type="pres">
      <dgm:prSet presAssocID="{4A74FACD-3DEE-4208-9235-154D56912593}" presName="level3hierChild" presStyleCnt="0"/>
      <dgm:spPr/>
    </dgm:pt>
  </dgm:ptLst>
  <dgm:cxnLst>
    <dgm:cxn modelId="{E11D4F03-703A-4578-8E56-28B04566A871}" type="presOf" srcId="{FF79635B-CA5C-4D16-AF73-DF82B2F8CA44}" destId="{E8C8C0E7-3409-42C2-9562-7EC2AE294BA6}" srcOrd="0" destOrd="0" presId="urn:microsoft.com/office/officeart/2005/8/layout/hierarchy2"/>
    <dgm:cxn modelId="{1C310608-E662-4D6E-97CF-B07E4C3BD012}" type="presOf" srcId="{B3AE8A88-AB46-40F2-87B1-228A7FF8735D}" destId="{37E2514F-3B9A-472C-90C5-DF01CAE5E3D6}" srcOrd="0" destOrd="0" presId="urn:microsoft.com/office/officeart/2005/8/layout/hierarchy2"/>
    <dgm:cxn modelId="{8847DB0D-CC73-43C4-8AE0-5CC908212BDD}" type="presOf" srcId="{431BB88C-09D2-4E21-AA9C-952883ACCFEF}" destId="{41A4BDE4-418C-4D7A-878B-01AEFA8AE8CF}" srcOrd="0" destOrd="0" presId="urn:microsoft.com/office/officeart/2005/8/layout/hierarchy2"/>
    <dgm:cxn modelId="{390A3F13-85EF-4CD7-9409-60564839B4B9}" srcId="{FCA9AB53-65BA-49B6-9168-16707F9781A2}" destId="{3682AD69-01CD-4A77-B840-0238DCCCB6C1}" srcOrd="0" destOrd="0" parTransId="{C9E01CB5-C3F9-437D-A91E-112399B150DF}" sibTransId="{A3D07E86-1D34-450F-AB30-7EF824A29415}"/>
    <dgm:cxn modelId="{60B54433-715B-4ABF-A8CC-A197A9A0914C}" type="presOf" srcId="{CB2D99DC-30D6-42D7-A0A4-D15E6ABF2F32}" destId="{9CDE787A-134B-4D57-A500-D52DC0914B18}" srcOrd="0" destOrd="0" presId="urn:microsoft.com/office/officeart/2005/8/layout/hierarchy2"/>
    <dgm:cxn modelId="{EAB7F440-B42D-46BD-9A24-28FC8D3A30DD}" type="presOf" srcId="{3F8EE115-4E1E-4242-804E-9D360478684C}" destId="{3967D6AA-6827-4E16-B038-71359CF70C83}" srcOrd="0" destOrd="0" presId="urn:microsoft.com/office/officeart/2005/8/layout/hierarchy2"/>
    <dgm:cxn modelId="{7998D165-6039-48D6-AE3C-7C1C698BC431}" type="presOf" srcId="{0A3A6B2A-5FB3-4D01-BD2E-14292A720464}" destId="{C5F628B7-4D9F-4462-AB43-97C5CC17EBE2}" srcOrd="0" destOrd="0" presId="urn:microsoft.com/office/officeart/2005/8/layout/hierarchy2"/>
    <dgm:cxn modelId="{5FDE6C47-AEFC-42A1-ADDC-625315963805}" type="presOf" srcId="{C9E01CB5-C3F9-437D-A91E-112399B150DF}" destId="{83186F6D-E89F-4063-AAEE-359977314F5D}" srcOrd="1" destOrd="0" presId="urn:microsoft.com/office/officeart/2005/8/layout/hierarchy2"/>
    <dgm:cxn modelId="{2378C76B-CB75-4997-B28F-94919C02A610}" srcId="{FCA9AB53-65BA-49B6-9168-16707F9781A2}" destId="{4A74FACD-3DEE-4208-9235-154D56912593}" srcOrd="3" destOrd="0" parTransId="{A700D1E7-C169-4153-9918-DE409E305E5F}" sibTransId="{832F1799-BBD3-4497-ACE2-62BCBD75552B}"/>
    <dgm:cxn modelId="{E15F2872-E159-44A2-9E35-16DC346FE1DB}" srcId="{66ECA6EB-5B18-45F4-A936-F82A4BF508E9}" destId="{66296521-EA9F-43E2-BA56-223A46DAD40C}" srcOrd="0" destOrd="0" parTransId="{6F7003F1-EB27-4002-B7E3-E6CA93B4C36F}" sibTransId="{0508F524-4DB9-46A6-963A-6C3C4F536F47}"/>
    <dgm:cxn modelId="{B568C372-7E4D-4B63-8084-2CA404E14984}" type="presOf" srcId="{3682AD69-01CD-4A77-B840-0238DCCCB6C1}" destId="{16F834D2-FB34-48F5-ACB6-A4BA24925016}" srcOrd="0" destOrd="0" presId="urn:microsoft.com/office/officeart/2005/8/layout/hierarchy2"/>
    <dgm:cxn modelId="{26DBBC77-927B-4A46-8A4E-81320168953A}" type="presOf" srcId="{66296521-EA9F-43E2-BA56-223A46DAD40C}" destId="{4D12E99B-5489-4339-81C9-801094AEAC5B}" srcOrd="0" destOrd="0" presId="urn:microsoft.com/office/officeart/2005/8/layout/hierarchy2"/>
    <dgm:cxn modelId="{11E2727A-FA39-42AC-BC7D-1617A240D8B6}" type="presOf" srcId="{6F7003F1-EB27-4002-B7E3-E6CA93B4C36F}" destId="{A890892D-1892-4982-B282-71FCBC171E25}" srcOrd="0" destOrd="0" presId="urn:microsoft.com/office/officeart/2005/8/layout/hierarchy2"/>
    <dgm:cxn modelId="{6A2D649F-F5F9-486E-9C97-88039C50D4B5}" type="presOf" srcId="{B2DD901E-A9D9-4F20-ABBA-9463FFC1CFEE}" destId="{F90268F2-5BBC-4F39-85C9-ECE8403031EA}" srcOrd="1" destOrd="0" presId="urn:microsoft.com/office/officeart/2005/8/layout/hierarchy2"/>
    <dgm:cxn modelId="{2E36BB9F-9B1B-4C23-B9B0-997971114721}" srcId="{FCA9AB53-65BA-49B6-9168-16707F9781A2}" destId="{66ECA6EB-5B18-45F4-A936-F82A4BF508E9}" srcOrd="1" destOrd="0" parTransId="{CB2D99DC-30D6-42D7-A0A4-D15E6ABF2F32}" sibTransId="{C9252A5B-22DB-4FB9-9FF2-534E6822900F}"/>
    <dgm:cxn modelId="{729540A3-F1B2-48A2-8156-3546F47658C3}" type="presOf" srcId="{A700D1E7-C169-4153-9918-DE409E305E5F}" destId="{B18FEF31-7932-459F-BF84-2ACD0C4F4AE4}" srcOrd="1" destOrd="0" presId="urn:microsoft.com/office/officeart/2005/8/layout/hierarchy2"/>
    <dgm:cxn modelId="{56B9A8AB-5A9F-43DC-9A31-18E512C551FF}" type="presOf" srcId="{B2DD901E-A9D9-4F20-ABBA-9463FFC1CFEE}" destId="{D355EBA6-65DE-431C-ABC1-A9F8A8C9894D}" srcOrd="0" destOrd="0" presId="urn:microsoft.com/office/officeart/2005/8/layout/hierarchy2"/>
    <dgm:cxn modelId="{74060DB5-D9AD-4D83-AEAB-D3119305507A}" srcId="{FCA9AB53-65BA-49B6-9168-16707F9781A2}" destId="{B3AE8A88-AB46-40F2-87B1-228A7FF8735D}" srcOrd="2" destOrd="0" parTransId="{A55313CF-9D9A-4C4D-92CD-842BCBA50CC1}" sibTransId="{04D2E436-2EFC-432C-AB5B-5928B11F9747}"/>
    <dgm:cxn modelId="{C8EE4BC2-8FA3-4F07-99DA-C7BA349DBB3F}" type="presOf" srcId="{4A74FACD-3DEE-4208-9235-154D56912593}" destId="{5B61C50A-0B6A-45B2-A8E2-A7991212D354}" srcOrd="0" destOrd="0" presId="urn:microsoft.com/office/officeart/2005/8/layout/hierarchy2"/>
    <dgm:cxn modelId="{DE6D3AC7-0E77-4423-870F-16EE97436ADD}" type="presOf" srcId="{CB2D99DC-30D6-42D7-A0A4-D15E6ABF2F32}" destId="{71FDA699-4A16-41A2-8A91-354D42A4ABEE}" srcOrd="1" destOrd="0" presId="urn:microsoft.com/office/officeart/2005/8/layout/hierarchy2"/>
    <dgm:cxn modelId="{8B90DAC9-C6E4-479E-93E8-C6574F9DA550}" srcId="{3F8EE115-4E1E-4242-804E-9D360478684C}" destId="{FCA9AB53-65BA-49B6-9168-16707F9781A2}" srcOrd="0" destOrd="0" parTransId="{93421468-BD87-4586-867E-FD2F6788A477}" sibTransId="{646830E2-6A34-4610-827D-DC201AC7E529}"/>
    <dgm:cxn modelId="{97B66ED1-8CCD-4221-8CC7-72A2B0A979C8}" type="presOf" srcId="{6F7003F1-EB27-4002-B7E3-E6CA93B4C36F}" destId="{78DB5BBF-756B-4B5F-8E5C-37D57F1A1044}" srcOrd="1" destOrd="0" presId="urn:microsoft.com/office/officeart/2005/8/layout/hierarchy2"/>
    <dgm:cxn modelId="{545B32D7-2F5F-4370-8950-1E27EBDB16A0}" type="presOf" srcId="{A55313CF-9D9A-4C4D-92CD-842BCBA50CC1}" destId="{8DEA8A94-BEB8-40B5-B95D-09C505534C2E}" srcOrd="0" destOrd="0" presId="urn:microsoft.com/office/officeart/2005/8/layout/hierarchy2"/>
    <dgm:cxn modelId="{AE106FDE-868C-4528-B42E-5FAD36682434}" srcId="{66ECA6EB-5B18-45F4-A936-F82A4BF508E9}" destId="{FF79635B-CA5C-4D16-AF73-DF82B2F8CA44}" srcOrd="2" destOrd="0" parTransId="{0A3A6B2A-5FB3-4D01-BD2E-14292A720464}" sibTransId="{D97E5999-2307-4591-BC45-D77817D672ED}"/>
    <dgm:cxn modelId="{FA57AFDF-44BD-4C18-959A-094485C44852}" type="presOf" srcId="{A700D1E7-C169-4153-9918-DE409E305E5F}" destId="{8AA6EF2F-A3A9-483D-AED5-6EC4B596438D}" srcOrd="0" destOrd="0" presId="urn:microsoft.com/office/officeart/2005/8/layout/hierarchy2"/>
    <dgm:cxn modelId="{2D0EE7E2-9629-48FC-897A-E0E0A0300E87}" type="presOf" srcId="{66ECA6EB-5B18-45F4-A936-F82A4BF508E9}" destId="{84C5BD3B-3F4C-4ED4-B22F-CB288ADF50A8}" srcOrd="0" destOrd="0" presId="urn:microsoft.com/office/officeart/2005/8/layout/hierarchy2"/>
    <dgm:cxn modelId="{96B54CE7-4891-430D-AFFD-C273EBEA7F2F}" type="presOf" srcId="{FCA9AB53-65BA-49B6-9168-16707F9781A2}" destId="{1EDE4568-06A6-4364-9733-8F6B9F2D28F6}" srcOrd="0" destOrd="0" presId="urn:microsoft.com/office/officeart/2005/8/layout/hierarchy2"/>
    <dgm:cxn modelId="{28BD82F2-F51D-4B3B-9ECC-B5B4F04AF736}" type="presOf" srcId="{0A3A6B2A-5FB3-4D01-BD2E-14292A720464}" destId="{3EA18766-1ECD-47DF-BF05-D26AC4699B2B}" srcOrd="1" destOrd="0" presId="urn:microsoft.com/office/officeart/2005/8/layout/hierarchy2"/>
    <dgm:cxn modelId="{0E003DF5-366C-413A-8D42-D0100FDF29DF}" type="presOf" srcId="{C9E01CB5-C3F9-437D-A91E-112399B150DF}" destId="{E8906ABC-BE5D-4357-9322-6F26CC0DEF07}" srcOrd="0" destOrd="0" presId="urn:microsoft.com/office/officeart/2005/8/layout/hierarchy2"/>
    <dgm:cxn modelId="{FBB192F7-AF09-48BE-97C4-021C4A81EE0C}" type="presOf" srcId="{A55313CF-9D9A-4C4D-92CD-842BCBA50CC1}" destId="{428CA8D7-B68E-47BD-A7EB-35130DCF3934}" srcOrd="1" destOrd="0" presId="urn:microsoft.com/office/officeart/2005/8/layout/hierarchy2"/>
    <dgm:cxn modelId="{A33D54F8-5F9E-424C-895A-195DB387517D}" srcId="{66ECA6EB-5B18-45F4-A936-F82A4BF508E9}" destId="{431BB88C-09D2-4E21-AA9C-952883ACCFEF}" srcOrd="1" destOrd="0" parTransId="{B2DD901E-A9D9-4F20-ABBA-9463FFC1CFEE}" sibTransId="{DCB8032D-AF80-417F-B452-719D0AEA9B4C}"/>
    <dgm:cxn modelId="{42F954CD-0592-447D-9856-F20CA7B7C1AA}" type="presParOf" srcId="{3967D6AA-6827-4E16-B038-71359CF70C83}" destId="{7788A0B9-5184-47DE-8B75-5EF09446CD81}" srcOrd="0" destOrd="0" presId="urn:microsoft.com/office/officeart/2005/8/layout/hierarchy2"/>
    <dgm:cxn modelId="{0507C65D-0C7C-411C-B185-186DDE13521A}" type="presParOf" srcId="{7788A0B9-5184-47DE-8B75-5EF09446CD81}" destId="{1EDE4568-06A6-4364-9733-8F6B9F2D28F6}" srcOrd="0" destOrd="0" presId="urn:microsoft.com/office/officeart/2005/8/layout/hierarchy2"/>
    <dgm:cxn modelId="{AA0FBDBD-A53F-4CB7-A141-473715965727}" type="presParOf" srcId="{7788A0B9-5184-47DE-8B75-5EF09446CD81}" destId="{144C21E3-D933-43DB-B546-FE01D75BBBBA}" srcOrd="1" destOrd="0" presId="urn:microsoft.com/office/officeart/2005/8/layout/hierarchy2"/>
    <dgm:cxn modelId="{89C59546-6DD1-4B84-B32D-058E95621572}" type="presParOf" srcId="{144C21E3-D933-43DB-B546-FE01D75BBBBA}" destId="{E8906ABC-BE5D-4357-9322-6F26CC0DEF07}" srcOrd="0" destOrd="0" presId="urn:microsoft.com/office/officeart/2005/8/layout/hierarchy2"/>
    <dgm:cxn modelId="{5B571BC9-3495-47C0-AACA-B54ECA4D6921}" type="presParOf" srcId="{E8906ABC-BE5D-4357-9322-6F26CC0DEF07}" destId="{83186F6D-E89F-4063-AAEE-359977314F5D}" srcOrd="0" destOrd="0" presId="urn:microsoft.com/office/officeart/2005/8/layout/hierarchy2"/>
    <dgm:cxn modelId="{99B67748-AC6A-4F29-9703-B1DDC948D3C7}" type="presParOf" srcId="{144C21E3-D933-43DB-B546-FE01D75BBBBA}" destId="{C09C3182-E94F-4D15-B40D-44C6C4C4BB88}" srcOrd="1" destOrd="0" presId="urn:microsoft.com/office/officeart/2005/8/layout/hierarchy2"/>
    <dgm:cxn modelId="{7B8476AC-EF0E-4312-B0F7-A0C151FFE8EA}" type="presParOf" srcId="{C09C3182-E94F-4D15-B40D-44C6C4C4BB88}" destId="{16F834D2-FB34-48F5-ACB6-A4BA24925016}" srcOrd="0" destOrd="0" presId="urn:microsoft.com/office/officeart/2005/8/layout/hierarchy2"/>
    <dgm:cxn modelId="{35B800D6-CE0E-44BB-99E4-64427CBC5CF5}" type="presParOf" srcId="{C09C3182-E94F-4D15-B40D-44C6C4C4BB88}" destId="{C477F16B-CA4B-44B7-8478-F3D91C38FD21}" srcOrd="1" destOrd="0" presId="urn:microsoft.com/office/officeart/2005/8/layout/hierarchy2"/>
    <dgm:cxn modelId="{CF153F12-71D5-4E36-A61E-2DE4484CB944}" type="presParOf" srcId="{144C21E3-D933-43DB-B546-FE01D75BBBBA}" destId="{9CDE787A-134B-4D57-A500-D52DC0914B18}" srcOrd="2" destOrd="0" presId="urn:microsoft.com/office/officeart/2005/8/layout/hierarchy2"/>
    <dgm:cxn modelId="{99171BD6-DA61-4374-815E-DC77C311074F}" type="presParOf" srcId="{9CDE787A-134B-4D57-A500-D52DC0914B18}" destId="{71FDA699-4A16-41A2-8A91-354D42A4ABEE}" srcOrd="0" destOrd="0" presId="urn:microsoft.com/office/officeart/2005/8/layout/hierarchy2"/>
    <dgm:cxn modelId="{04164A8B-E91A-4F33-9DE5-E51B3BDABBC1}" type="presParOf" srcId="{144C21E3-D933-43DB-B546-FE01D75BBBBA}" destId="{29E6C5AA-FC88-4EFE-B3D4-4413974EF11A}" srcOrd="3" destOrd="0" presId="urn:microsoft.com/office/officeart/2005/8/layout/hierarchy2"/>
    <dgm:cxn modelId="{6D9DD83E-2BC0-4AAE-AD5F-B2D8A2940605}" type="presParOf" srcId="{29E6C5AA-FC88-4EFE-B3D4-4413974EF11A}" destId="{84C5BD3B-3F4C-4ED4-B22F-CB288ADF50A8}" srcOrd="0" destOrd="0" presId="urn:microsoft.com/office/officeart/2005/8/layout/hierarchy2"/>
    <dgm:cxn modelId="{B61363F5-82E0-4C38-BD61-8A5A2C64C880}" type="presParOf" srcId="{29E6C5AA-FC88-4EFE-B3D4-4413974EF11A}" destId="{8B5EE22C-B42B-4647-AFEA-2FAF8D5B810B}" srcOrd="1" destOrd="0" presId="urn:microsoft.com/office/officeart/2005/8/layout/hierarchy2"/>
    <dgm:cxn modelId="{1F7FFCB9-74AF-4CC2-864E-A7404464EA89}" type="presParOf" srcId="{8B5EE22C-B42B-4647-AFEA-2FAF8D5B810B}" destId="{A890892D-1892-4982-B282-71FCBC171E25}" srcOrd="0" destOrd="0" presId="urn:microsoft.com/office/officeart/2005/8/layout/hierarchy2"/>
    <dgm:cxn modelId="{5580AFFE-CDED-4544-A5A3-B3B5DCA0A0E1}" type="presParOf" srcId="{A890892D-1892-4982-B282-71FCBC171E25}" destId="{78DB5BBF-756B-4B5F-8E5C-37D57F1A1044}" srcOrd="0" destOrd="0" presId="urn:microsoft.com/office/officeart/2005/8/layout/hierarchy2"/>
    <dgm:cxn modelId="{79488064-5DFA-41B1-AF1E-6D78A86C8A07}" type="presParOf" srcId="{8B5EE22C-B42B-4647-AFEA-2FAF8D5B810B}" destId="{AAAA6406-9F10-46CC-BDD2-4590CEE2232E}" srcOrd="1" destOrd="0" presId="urn:microsoft.com/office/officeart/2005/8/layout/hierarchy2"/>
    <dgm:cxn modelId="{FCC29510-CFBE-437E-AB96-5FDE56B1A9C7}" type="presParOf" srcId="{AAAA6406-9F10-46CC-BDD2-4590CEE2232E}" destId="{4D12E99B-5489-4339-81C9-801094AEAC5B}" srcOrd="0" destOrd="0" presId="urn:microsoft.com/office/officeart/2005/8/layout/hierarchy2"/>
    <dgm:cxn modelId="{E8F9C6A7-DB2D-48AC-A6E6-7C11E7C7BCAB}" type="presParOf" srcId="{AAAA6406-9F10-46CC-BDD2-4590CEE2232E}" destId="{62918562-7AE9-4957-9C73-DBFC1EB95CD5}" srcOrd="1" destOrd="0" presId="urn:microsoft.com/office/officeart/2005/8/layout/hierarchy2"/>
    <dgm:cxn modelId="{2354FFD9-D279-4FBA-A230-50711A42B2E4}" type="presParOf" srcId="{8B5EE22C-B42B-4647-AFEA-2FAF8D5B810B}" destId="{D355EBA6-65DE-431C-ABC1-A9F8A8C9894D}" srcOrd="2" destOrd="0" presId="urn:microsoft.com/office/officeart/2005/8/layout/hierarchy2"/>
    <dgm:cxn modelId="{FE465F87-9151-4CE5-9D51-6902AFDD6FC8}" type="presParOf" srcId="{D355EBA6-65DE-431C-ABC1-A9F8A8C9894D}" destId="{F90268F2-5BBC-4F39-85C9-ECE8403031EA}" srcOrd="0" destOrd="0" presId="urn:microsoft.com/office/officeart/2005/8/layout/hierarchy2"/>
    <dgm:cxn modelId="{EF7FED28-A746-40C1-955F-7F828A25E9CE}" type="presParOf" srcId="{8B5EE22C-B42B-4647-AFEA-2FAF8D5B810B}" destId="{97097240-A5A5-4899-B38A-6666F8A32DA9}" srcOrd="3" destOrd="0" presId="urn:microsoft.com/office/officeart/2005/8/layout/hierarchy2"/>
    <dgm:cxn modelId="{CDBA4133-48AD-4F23-8304-B57A28BC80EC}" type="presParOf" srcId="{97097240-A5A5-4899-B38A-6666F8A32DA9}" destId="{41A4BDE4-418C-4D7A-878B-01AEFA8AE8CF}" srcOrd="0" destOrd="0" presId="urn:microsoft.com/office/officeart/2005/8/layout/hierarchy2"/>
    <dgm:cxn modelId="{6D49E560-ABD9-46E5-955E-5D1D298EAB5E}" type="presParOf" srcId="{97097240-A5A5-4899-B38A-6666F8A32DA9}" destId="{EE9DC266-05CB-48DA-AB96-955B5F6CDEB5}" srcOrd="1" destOrd="0" presId="urn:microsoft.com/office/officeart/2005/8/layout/hierarchy2"/>
    <dgm:cxn modelId="{8F4A784D-BD05-43AE-B1A8-CF39FB4AA459}" type="presParOf" srcId="{8B5EE22C-B42B-4647-AFEA-2FAF8D5B810B}" destId="{C5F628B7-4D9F-4462-AB43-97C5CC17EBE2}" srcOrd="4" destOrd="0" presId="urn:microsoft.com/office/officeart/2005/8/layout/hierarchy2"/>
    <dgm:cxn modelId="{08FAB51D-7793-45CC-99E0-D07EE0CB6393}" type="presParOf" srcId="{C5F628B7-4D9F-4462-AB43-97C5CC17EBE2}" destId="{3EA18766-1ECD-47DF-BF05-D26AC4699B2B}" srcOrd="0" destOrd="0" presId="urn:microsoft.com/office/officeart/2005/8/layout/hierarchy2"/>
    <dgm:cxn modelId="{95B28573-BC2F-4CEA-864C-B3A56CBB8617}" type="presParOf" srcId="{8B5EE22C-B42B-4647-AFEA-2FAF8D5B810B}" destId="{2E8E8458-3B2A-4313-956C-4134D2090A5E}" srcOrd="5" destOrd="0" presId="urn:microsoft.com/office/officeart/2005/8/layout/hierarchy2"/>
    <dgm:cxn modelId="{7981C5A9-11D4-4F68-9F5E-B73ED15EAC8F}" type="presParOf" srcId="{2E8E8458-3B2A-4313-956C-4134D2090A5E}" destId="{E8C8C0E7-3409-42C2-9562-7EC2AE294BA6}" srcOrd="0" destOrd="0" presId="urn:microsoft.com/office/officeart/2005/8/layout/hierarchy2"/>
    <dgm:cxn modelId="{381D9E69-F4E3-49F9-A3E6-E84358788EC0}" type="presParOf" srcId="{2E8E8458-3B2A-4313-956C-4134D2090A5E}" destId="{20B482FE-DB1B-4ECD-A4C1-CF0AC123160C}" srcOrd="1" destOrd="0" presId="urn:microsoft.com/office/officeart/2005/8/layout/hierarchy2"/>
    <dgm:cxn modelId="{D346874A-7B33-458D-84C7-93DCDFCB2CFB}" type="presParOf" srcId="{144C21E3-D933-43DB-B546-FE01D75BBBBA}" destId="{8DEA8A94-BEB8-40B5-B95D-09C505534C2E}" srcOrd="4" destOrd="0" presId="urn:microsoft.com/office/officeart/2005/8/layout/hierarchy2"/>
    <dgm:cxn modelId="{CDD17DF8-7C40-4330-91C4-BCB296B1323B}" type="presParOf" srcId="{8DEA8A94-BEB8-40B5-B95D-09C505534C2E}" destId="{428CA8D7-B68E-47BD-A7EB-35130DCF3934}" srcOrd="0" destOrd="0" presId="urn:microsoft.com/office/officeart/2005/8/layout/hierarchy2"/>
    <dgm:cxn modelId="{D025875F-0139-4ECB-908B-C0C8A1A98582}" type="presParOf" srcId="{144C21E3-D933-43DB-B546-FE01D75BBBBA}" destId="{032BD903-C51E-42E4-95FA-C195096C882C}" srcOrd="5" destOrd="0" presId="urn:microsoft.com/office/officeart/2005/8/layout/hierarchy2"/>
    <dgm:cxn modelId="{8EFF8290-E05F-4B11-B94A-25703CB930D0}" type="presParOf" srcId="{032BD903-C51E-42E4-95FA-C195096C882C}" destId="{37E2514F-3B9A-472C-90C5-DF01CAE5E3D6}" srcOrd="0" destOrd="0" presId="urn:microsoft.com/office/officeart/2005/8/layout/hierarchy2"/>
    <dgm:cxn modelId="{BA96A9B9-0AEE-47EA-9B6E-0AC04037B99F}" type="presParOf" srcId="{032BD903-C51E-42E4-95FA-C195096C882C}" destId="{85556B35-997A-4C9E-B5E0-4991ADE24320}" srcOrd="1" destOrd="0" presId="urn:microsoft.com/office/officeart/2005/8/layout/hierarchy2"/>
    <dgm:cxn modelId="{0D215584-7D6F-4F29-8043-49FE2FA50996}" type="presParOf" srcId="{144C21E3-D933-43DB-B546-FE01D75BBBBA}" destId="{8AA6EF2F-A3A9-483D-AED5-6EC4B596438D}" srcOrd="6" destOrd="0" presId="urn:microsoft.com/office/officeart/2005/8/layout/hierarchy2"/>
    <dgm:cxn modelId="{80A93AF2-4EF1-4AF7-96AC-C951D265A985}" type="presParOf" srcId="{8AA6EF2F-A3A9-483D-AED5-6EC4B596438D}" destId="{B18FEF31-7932-459F-BF84-2ACD0C4F4AE4}" srcOrd="0" destOrd="0" presId="urn:microsoft.com/office/officeart/2005/8/layout/hierarchy2"/>
    <dgm:cxn modelId="{257C4D0A-55B0-466E-B72B-C58DBADF1335}" type="presParOf" srcId="{144C21E3-D933-43DB-B546-FE01D75BBBBA}" destId="{1BF95343-6CB4-42FB-B84B-92DD83E44293}" srcOrd="7" destOrd="0" presId="urn:microsoft.com/office/officeart/2005/8/layout/hierarchy2"/>
    <dgm:cxn modelId="{F3F4D53F-F2A7-4F21-BECE-53FBA751B99F}" type="presParOf" srcId="{1BF95343-6CB4-42FB-B84B-92DD83E44293}" destId="{5B61C50A-0B6A-45B2-A8E2-A7991212D354}" srcOrd="0" destOrd="0" presId="urn:microsoft.com/office/officeart/2005/8/layout/hierarchy2"/>
    <dgm:cxn modelId="{7BDEAA80-9CB1-4E5C-8B98-8D43AE159CC6}" type="presParOf" srcId="{1BF95343-6CB4-42FB-B84B-92DD83E44293}" destId="{3922B267-EE89-487B-BA71-C16D42C3DA7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6957FF-2BAE-4920-ADAA-A06490F063BD}"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s-ES"/>
        </a:p>
      </dgm:t>
    </dgm:pt>
    <dgm:pt modelId="{C71614D1-9B0D-425E-A150-8EBE676F3474}">
      <dgm:prSet phldrT="[Texto]" phldr="0"/>
      <dgm:spPr/>
      <dgm:t>
        <a:bodyPr/>
        <a:lstStyle/>
        <a:p>
          <a:pPr rtl="0"/>
          <a:r>
            <a:rPr lang="es-ES" dirty="0">
              <a:latin typeface="Trebuchet MS"/>
            </a:rPr>
            <a:t> Proyecto</a:t>
          </a:r>
          <a:endParaRPr lang="es-ES" dirty="0"/>
        </a:p>
      </dgm:t>
    </dgm:pt>
    <dgm:pt modelId="{65EE7495-E06C-401D-B9AC-35D1821305BD}" type="parTrans" cxnId="{F577486A-A164-4404-AB72-E07A96143133}">
      <dgm:prSet/>
      <dgm:spPr/>
      <dgm:t>
        <a:bodyPr/>
        <a:lstStyle/>
        <a:p>
          <a:endParaRPr lang="es-ES"/>
        </a:p>
      </dgm:t>
    </dgm:pt>
    <dgm:pt modelId="{9D8314FB-CC44-4409-B41D-198ECD7668C2}" type="sibTrans" cxnId="{F577486A-A164-4404-AB72-E07A96143133}">
      <dgm:prSet/>
      <dgm:spPr/>
      <dgm:t>
        <a:bodyPr/>
        <a:lstStyle/>
        <a:p>
          <a:endParaRPr lang="es-ES"/>
        </a:p>
      </dgm:t>
    </dgm:pt>
    <dgm:pt modelId="{5DB07A4C-1462-4ABB-BA71-DB9138E029DF}">
      <dgm:prSet phldrT="[Texto]" phldr="0"/>
      <dgm:spPr/>
      <dgm:t>
        <a:bodyPr/>
        <a:lstStyle/>
        <a:p>
          <a:pPr rtl="0"/>
          <a:r>
            <a:rPr lang="es-ES" dirty="0"/>
            <a:t>Implementación de un sistema de recolección y tratamiento de aguas pluviales en una comunidad rural.</a:t>
          </a:r>
        </a:p>
      </dgm:t>
    </dgm:pt>
    <dgm:pt modelId="{124E1784-EFF3-40DD-9595-F46ED6141CD4}" type="parTrans" cxnId="{366A4F68-7DB2-4AEC-AD55-E08C30DC26F6}">
      <dgm:prSet/>
      <dgm:spPr/>
      <dgm:t>
        <a:bodyPr/>
        <a:lstStyle/>
        <a:p>
          <a:endParaRPr lang="es-ES"/>
        </a:p>
      </dgm:t>
    </dgm:pt>
    <dgm:pt modelId="{F86C1047-9E61-4BDE-944C-0F2AF8CC7F94}" type="sibTrans" cxnId="{366A4F68-7DB2-4AEC-AD55-E08C30DC26F6}">
      <dgm:prSet/>
      <dgm:spPr/>
      <dgm:t>
        <a:bodyPr/>
        <a:lstStyle/>
        <a:p>
          <a:endParaRPr lang="es-ES"/>
        </a:p>
      </dgm:t>
    </dgm:pt>
    <dgm:pt modelId="{5779C10E-60DD-4EF8-8CB4-EA195DB19DFC}">
      <dgm:prSet phldrT="[Texto]" phldr="0"/>
      <dgm:spPr/>
      <dgm:t>
        <a:bodyPr/>
        <a:lstStyle/>
        <a:p>
          <a:pPr rtl="0"/>
          <a:r>
            <a:rPr lang="es-ES" dirty="0">
              <a:latin typeface="Trebuchet MS"/>
            </a:rPr>
            <a:t> Objetivo del proyecto</a:t>
          </a:r>
          <a:endParaRPr lang="es-ES" dirty="0"/>
        </a:p>
      </dgm:t>
    </dgm:pt>
    <dgm:pt modelId="{1777A05D-B5E0-43BC-942F-50EF9847C8DC}" type="parTrans" cxnId="{662BE79C-11AA-4032-87FF-EC850F3BF46D}">
      <dgm:prSet/>
      <dgm:spPr/>
      <dgm:t>
        <a:bodyPr/>
        <a:lstStyle/>
        <a:p>
          <a:endParaRPr lang="es-ES"/>
        </a:p>
      </dgm:t>
    </dgm:pt>
    <dgm:pt modelId="{DD772438-B9A3-4B2B-B0BC-86D04D5D332E}" type="sibTrans" cxnId="{662BE79C-11AA-4032-87FF-EC850F3BF46D}">
      <dgm:prSet/>
      <dgm:spPr/>
      <dgm:t>
        <a:bodyPr/>
        <a:lstStyle/>
        <a:p>
          <a:endParaRPr lang="es-ES"/>
        </a:p>
      </dgm:t>
    </dgm:pt>
    <dgm:pt modelId="{3D194971-DD5F-4870-8EB8-140BC4868EDE}">
      <dgm:prSet phldrT="[Texto]" phldr="0"/>
      <dgm:spPr/>
      <dgm:t>
        <a:bodyPr/>
        <a:lstStyle/>
        <a:p>
          <a:pPr rtl="0"/>
          <a:r>
            <a:rPr lang="es-ES" dirty="0">
              <a:latin typeface="Trebuchet MS"/>
            </a:rPr>
            <a:t> </a:t>
          </a:r>
          <a:r>
            <a:rPr lang="es-ES" dirty="0"/>
            <a:t>Diseñar, construir e implementar un sistema sostenible de recolección y tratamiento de aguas pluviales en la comunidad de San José, para reducir la dependencia de fuentes de agua subterráneas y mejorar el acceso al agua potable.</a:t>
          </a:r>
        </a:p>
      </dgm:t>
    </dgm:pt>
    <dgm:pt modelId="{C3327239-2264-4228-AE52-984ED126E3FD}" type="parTrans" cxnId="{C1AA8005-A73B-4694-80C3-742288F0A0B3}">
      <dgm:prSet/>
      <dgm:spPr/>
      <dgm:t>
        <a:bodyPr/>
        <a:lstStyle/>
        <a:p>
          <a:endParaRPr lang="es-ES"/>
        </a:p>
      </dgm:t>
    </dgm:pt>
    <dgm:pt modelId="{DD64BBDD-16D8-4322-AD0D-0E97E17C2D21}" type="sibTrans" cxnId="{C1AA8005-A73B-4694-80C3-742288F0A0B3}">
      <dgm:prSet/>
      <dgm:spPr/>
      <dgm:t>
        <a:bodyPr/>
        <a:lstStyle/>
        <a:p>
          <a:endParaRPr lang="es-ES"/>
        </a:p>
      </dgm:t>
    </dgm:pt>
    <dgm:pt modelId="{FD75895B-BC8F-4A89-8EAB-07BC8E189865}" type="pres">
      <dgm:prSet presAssocID="{296957FF-2BAE-4920-ADAA-A06490F063BD}" presName="linearFlow" presStyleCnt="0">
        <dgm:presLayoutVars>
          <dgm:dir/>
          <dgm:animLvl val="lvl"/>
          <dgm:resizeHandles val="exact"/>
        </dgm:presLayoutVars>
      </dgm:prSet>
      <dgm:spPr/>
    </dgm:pt>
    <dgm:pt modelId="{AA99C6C6-0FA7-4EA2-B5DA-134FCCD06A7B}" type="pres">
      <dgm:prSet presAssocID="{C71614D1-9B0D-425E-A150-8EBE676F3474}" presName="composite" presStyleCnt="0"/>
      <dgm:spPr/>
    </dgm:pt>
    <dgm:pt modelId="{A2BB4923-871C-44A5-AA03-051999DE7B9E}" type="pres">
      <dgm:prSet presAssocID="{C71614D1-9B0D-425E-A150-8EBE676F3474}" presName="parentText" presStyleLbl="alignNode1" presStyleIdx="0" presStyleCnt="2">
        <dgm:presLayoutVars>
          <dgm:chMax val="1"/>
          <dgm:bulletEnabled val="1"/>
        </dgm:presLayoutVars>
      </dgm:prSet>
      <dgm:spPr/>
    </dgm:pt>
    <dgm:pt modelId="{D90D271B-BF73-492A-8E67-86C1EDFB5517}" type="pres">
      <dgm:prSet presAssocID="{C71614D1-9B0D-425E-A150-8EBE676F3474}" presName="descendantText" presStyleLbl="alignAcc1" presStyleIdx="0" presStyleCnt="2">
        <dgm:presLayoutVars>
          <dgm:bulletEnabled val="1"/>
        </dgm:presLayoutVars>
      </dgm:prSet>
      <dgm:spPr/>
    </dgm:pt>
    <dgm:pt modelId="{1C64A549-7288-4F76-89A3-571E163B6678}" type="pres">
      <dgm:prSet presAssocID="{9D8314FB-CC44-4409-B41D-198ECD7668C2}" presName="sp" presStyleCnt="0"/>
      <dgm:spPr/>
    </dgm:pt>
    <dgm:pt modelId="{9F276F4C-A8C6-48BD-863B-13716831CC72}" type="pres">
      <dgm:prSet presAssocID="{5779C10E-60DD-4EF8-8CB4-EA195DB19DFC}" presName="composite" presStyleCnt="0"/>
      <dgm:spPr/>
    </dgm:pt>
    <dgm:pt modelId="{CBBC6649-BB3E-4DAE-9047-B686DEEF6442}" type="pres">
      <dgm:prSet presAssocID="{5779C10E-60DD-4EF8-8CB4-EA195DB19DFC}" presName="parentText" presStyleLbl="alignNode1" presStyleIdx="1" presStyleCnt="2">
        <dgm:presLayoutVars>
          <dgm:chMax val="1"/>
          <dgm:bulletEnabled val="1"/>
        </dgm:presLayoutVars>
      </dgm:prSet>
      <dgm:spPr/>
    </dgm:pt>
    <dgm:pt modelId="{C3505C53-E609-481B-B57C-FBD942A08365}" type="pres">
      <dgm:prSet presAssocID="{5779C10E-60DD-4EF8-8CB4-EA195DB19DFC}" presName="descendantText" presStyleLbl="alignAcc1" presStyleIdx="1" presStyleCnt="2">
        <dgm:presLayoutVars>
          <dgm:bulletEnabled val="1"/>
        </dgm:presLayoutVars>
      </dgm:prSet>
      <dgm:spPr/>
    </dgm:pt>
  </dgm:ptLst>
  <dgm:cxnLst>
    <dgm:cxn modelId="{C1AA8005-A73B-4694-80C3-742288F0A0B3}" srcId="{5779C10E-60DD-4EF8-8CB4-EA195DB19DFC}" destId="{3D194971-DD5F-4870-8EB8-140BC4868EDE}" srcOrd="0" destOrd="0" parTransId="{C3327239-2264-4228-AE52-984ED126E3FD}" sibTransId="{DD64BBDD-16D8-4322-AD0D-0E97E17C2D21}"/>
    <dgm:cxn modelId="{F7462F0A-BA39-4E7C-9379-50CE3F0770F9}" type="presOf" srcId="{C71614D1-9B0D-425E-A150-8EBE676F3474}" destId="{A2BB4923-871C-44A5-AA03-051999DE7B9E}" srcOrd="0" destOrd="0" presId="urn:microsoft.com/office/officeart/2005/8/layout/chevron2"/>
    <dgm:cxn modelId="{2DDDC515-6CDA-42B9-B332-7EBDDDA8F07A}" type="presOf" srcId="{5779C10E-60DD-4EF8-8CB4-EA195DB19DFC}" destId="{CBBC6649-BB3E-4DAE-9047-B686DEEF6442}" srcOrd="0" destOrd="0" presId="urn:microsoft.com/office/officeart/2005/8/layout/chevron2"/>
    <dgm:cxn modelId="{42B12924-594E-42E2-9949-F4AD22CFCCD3}" type="presOf" srcId="{5DB07A4C-1462-4ABB-BA71-DB9138E029DF}" destId="{D90D271B-BF73-492A-8E67-86C1EDFB5517}" srcOrd="0" destOrd="0" presId="urn:microsoft.com/office/officeart/2005/8/layout/chevron2"/>
    <dgm:cxn modelId="{366A4F68-7DB2-4AEC-AD55-E08C30DC26F6}" srcId="{C71614D1-9B0D-425E-A150-8EBE676F3474}" destId="{5DB07A4C-1462-4ABB-BA71-DB9138E029DF}" srcOrd="0" destOrd="0" parTransId="{124E1784-EFF3-40DD-9595-F46ED6141CD4}" sibTransId="{F86C1047-9E61-4BDE-944C-0F2AF8CC7F94}"/>
    <dgm:cxn modelId="{F577486A-A164-4404-AB72-E07A96143133}" srcId="{296957FF-2BAE-4920-ADAA-A06490F063BD}" destId="{C71614D1-9B0D-425E-A150-8EBE676F3474}" srcOrd="0" destOrd="0" parTransId="{65EE7495-E06C-401D-B9AC-35D1821305BD}" sibTransId="{9D8314FB-CC44-4409-B41D-198ECD7668C2}"/>
    <dgm:cxn modelId="{9C458485-7BF6-4051-AA38-E76B17E0DBCC}" type="presOf" srcId="{3D194971-DD5F-4870-8EB8-140BC4868EDE}" destId="{C3505C53-E609-481B-B57C-FBD942A08365}" srcOrd="0" destOrd="0" presId="urn:microsoft.com/office/officeart/2005/8/layout/chevron2"/>
    <dgm:cxn modelId="{662BE79C-11AA-4032-87FF-EC850F3BF46D}" srcId="{296957FF-2BAE-4920-ADAA-A06490F063BD}" destId="{5779C10E-60DD-4EF8-8CB4-EA195DB19DFC}" srcOrd="1" destOrd="0" parTransId="{1777A05D-B5E0-43BC-942F-50EF9847C8DC}" sibTransId="{DD772438-B9A3-4B2B-B0BC-86D04D5D332E}"/>
    <dgm:cxn modelId="{89F8EEE4-E966-4B05-8D1A-FFE9BB581156}" type="presOf" srcId="{296957FF-2BAE-4920-ADAA-A06490F063BD}" destId="{FD75895B-BC8F-4A89-8EAB-07BC8E189865}" srcOrd="0" destOrd="0" presId="urn:microsoft.com/office/officeart/2005/8/layout/chevron2"/>
    <dgm:cxn modelId="{7AD3CD51-E8D2-45D8-AEE3-661156335237}" type="presParOf" srcId="{FD75895B-BC8F-4A89-8EAB-07BC8E189865}" destId="{AA99C6C6-0FA7-4EA2-B5DA-134FCCD06A7B}" srcOrd="0" destOrd="0" presId="urn:microsoft.com/office/officeart/2005/8/layout/chevron2"/>
    <dgm:cxn modelId="{6A017121-FFEB-4116-B3BC-F3023BEB30B2}" type="presParOf" srcId="{AA99C6C6-0FA7-4EA2-B5DA-134FCCD06A7B}" destId="{A2BB4923-871C-44A5-AA03-051999DE7B9E}" srcOrd="0" destOrd="0" presId="urn:microsoft.com/office/officeart/2005/8/layout/chevron2"/>
    <dgm:cxn modelId="{63CB7A3A-115E-4238-8278-A4E2352CCE01}" type="presParOf" srcId="{AA99C6C6-0FA7-4EA2-B5DA-134FCCD06A7B}" destId="{D90D271B-BF73-492A-8E67-86C1EDFB5517}" srcOrd="1" destOrd="0" presId="urn:microsoft.com/office/officeart/2005/8/layout/chevron2"/>
    <dgm:cxn modelId="{765D061C-AC0A-4F9E-A220-A1D52E686930}" type="presParOf" srcId="{FD75895B-BC8F-4A89-8EAB-07BC8E189865}" destId="{1C64A549-7288-4F76-89A3-571E163B6678}" srcOrd="1" destOrd="0" presId="urn:microsoft.com/office/officeart/2005/8/layout/chevron2"/>
    <dgm:cxn modelId="{72123992-9A82-4DB9-AF09-823317E51C70}" type="presParOf" srcId="{FD75895B-BC8F-4A89-8EAB-07BC8E189865}" destId="{9F276F4C-A8C6-48BD-863B-13716831CC72}" srcOrd="2" destOrd="0" presId="urn:microsoft.com/office/officeart/2005/8/layout/chevron2"/>
    <dgm:cxn modelId="{929AFDC5-81B5-460F-BB60-8A5037126589}" type="presParOf" srcId="{9F276F4C-A8C6-48BD-863B-13716831CC72}" destId="{CBBC6649-BB3E-4DAE-9047-B686DEEF6442}" srcOrd="0" destOrd="0" presId="urn:microsoft.com/office/officeart/2005/8/layout/chevron2"/>
    <dgm:cxn modelId="{A7679C24-F3C1-40D6-BFB8-7199EC6986CC}" type="presParOf" srcId="{9F276F4C-A8C6-48BD-863B-13716831CC72}" destId="{C3505C53-E609-481B-B57C-FBD942A083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9E0A02-7CCB-4C5B-B873-8BF5943985F0}"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s-ES"/>
        </a:p>
      </dgm:t>
    </dgm:pt>
    <dgm:pt modelId="{9EA7B5A4-C5F1-4126-9403-20C19F9BD808}">
      <dgm:prSet phldrT="[Texto]" phldr="0"/>
      <dgm:spPr/>
      <dgm:t>
        <a:bodyPr/>
        <a:lstStyle/>
        <a:p>
          <a:pPr rtl="0"/>
          <a:r>
            <a:rPr lang="es-ES" dirty="0">
              <a:latin typeface="Trebuchet MS"/>
            </a:rPr>
            <a:t> Diseño del sistema</a:t>
          </a:r>
          <a:endParaRPr lang="es-ES" dirty="0"/>
        </a:p>
      </dgm:t>
    </dgm:pt>
    <dgm:pt modelId="{758CDAD7-83AD-4A04-A57F-FA391463241B}" type="parTrans" cxnId="{9846EEFA-F2B7-4862-9DE5-9278539E6517}">
      <dgm:prSet/>
      <dgm:spPr/>
      <dgm:t>
        <a:bodyPr/>
        <a:lstStyle/>
        <a:p>
          <a:endParaRPr lang="es-ES"/>
        </a:p>
      </dgm:t>
    </dgm:pt>
    <dgm:pt modelId="{E8035B11-11A3-4B43-9E7E-8BB23C95FF30}" type="sibTrans" cxnId="{9846EEFA-F2B7-4862-9DE5-9278539E6517}">
      <dgm:prSet/>
      <dgm:spPr/>
      <dgm:t>
        <a:bodyPr/>
        <a:lstStyle/>
        <a:p>
          <a:endParaRPr lang="es-ES"/>
        </a:p>
      </dgm:t>
    </dgm:pt>
    <dgm:pt modelId="{34B87257-E17A-4813-990D-60C648831605}">
      <dgm:prSet phldrT="[Texto]" phldr="0"/>
      <dgm:spPr/>
      <dgm:t>
        <a:bodyPr/>
        <a:lstStyle/>
        <a:p>
          <a:pPr rtl="0"/>
          <a:r>
            <a:rPr lang="es-ES" dirty="0">
              <a:latin typeface="Trebuchet MS"/>
            </a:rPr>
            <a:t> </a:t>
          </a:r>
          <a:r>
            <a:rPr lang="es-ES" dirty="0"/>
            <a:t>Planos y especificaciones técnicas del sistema de recolección y tratamiento de aguas pluviales</a:t>
          </a:r>
        </a:p>
      </dgm:t>
    </dgm:pt>
    <dgm:pt modelId="{B33C133B-181A-4087-9164-DE9F024B7474}" type="parTrans" cxnId="{C199F1C8-58E1-4DA8-9162-1B12D673846B}">
      <dgm:prSet/>
      <dgm:spPr/>
      <dgm:t>
        <a:bodyPr/>
        <a:lstStyle/>
        <a:p>
          <a:endParaRPr lang="es-ES"/>
        </a:p>
      </dgm:t>
    </dgm:pt>
    <dgm:pt modelId="{3179E612-BFF6-4C3D-A462-4E20EB82DF55}" type="sibTrans" cxnId="{C199F1C8-58E1-4DA8-9162-1B12D673846B}">
      <dgm:prSet/>
      <dgm:spPr/>
      <dgm:t>
        <a:bodyPr/>
        <a:lstStyle/>
        <a:p>
          <a:endParaRPr lang="es-ES"/>
        </a:p>
      </dgm:t>
    </dgm:pt>
    <dgm:pt modelId="{475322A3-A9F7-4C84-BE66-9A9A4BC35119}">
      <dgm:prSet phldrT="[Texto]" phldr="0"/>
      <dgm:spPr/>
      <dgm:t>
        <a:bodyPr/>
        <a:lstStyle/>
        <a:p>
          <a:pPr rtl="0"/>
          <a:r>
            <a:rPr lang="es-ES" dirty="0">
              <a:latin typeface="Trebuchet MS"/>
            </a:rPr>
            <a:t> </a:t>
          </a:r>
          <a:r>
            <a:rPr lang="es-ES" dirty="0"/>
            <a:t>Estudio de viabilidad técnica y ambiental.</a:t>
          </a:r>
        </a:p>
      </dgm:t>
    </dgm:pt>
    <dgm:pt modelId="{294EF786-C50D-4F15-83DB-862F4DFAFABE}" type="parTrans" cxnId="{B5BEDF46-2E0F-446D-AC57-5BCDCBFC7D89}">
      <dgm:prSet/>
      <dgm:spPr/>
      <dgm:t>
        <a:bodyPr/>
        <a:lstStyle/>
        <a:p>
          <a:endParaRPr lang="es-ES"/>
        </a:p>
      </dgm:t>
    </dgm:pt>
    <dgm:pt modelId="{C410B9C9-F6DA-444E-9565-32344E637B0E}" type="sibTrans" cxnId="{B5BEDF46-2E0F-446D-AC57-5BCDCBFC7D89}">
      <dgm:prSet/>
      <dgm:spPr/>
      <dgm:t>
        <a:bodyPr/>
        <a:lstStyle/>
        <a:p>
          <a:endParaRPr lang="es-ES"/>
        </a:p>
      </dgm:t>
    </dgm:pt>
    <dgm:pt modelId="{7F781EFC-37FE-4CDD-9A20-1E1AB809D8AC}">
      <dgm:prSet phldrT="[Texto]" phldr="0"/>
      <dgm:spPr/>
      <dgm:t>
        <a:bodyPr/>
        <a:lstStyle/>
        <a:p>
          <a:pPr rtl="0"/>
          <a:r>
            <a:rPr lang="es-ES" dirty="0">
              <a:latin typeface="Trebuchet MS"/>
            </a:rPr>
            <a:t> </a:t>
          </a:r>
          <a:r>
            <a:rPr lang="es-ES" dirty="0"/>
            <a:t>Informe de impacto ambiental y permisos necesarios.</a:t>
          </a:r>
        </a:p>
      </dgm:t>
    </dgm:pt>
    <dgm:pt modelId="{34E90129-60F6-4145-9FE6-6E66D260CFB2}" type="parTrans" cxnId="{D013467D-E422-4407-84B3-FA08405298DD}">
      <dgm:prSet/>
      <dgm:spPr/>
      <dgm:t>
        <a:bodyPr/>
        <a:lstStyle/>
        <a:p>
          <a:endParaRPr lang="es-ES"/>
        </a:p>
      </dgm:t>
    </dgm:pt>
    <dgm:pt modelId="{A53B19BF-3976-4D1E-834D-4D15766A6A02}" type="sibTrans" cxnId="{D013467D-E422-4407-84B3-FA08405298DD}">
      <dgm:prSet/>
      <dgm:spPr/>
      <dgm:t>
        <a:bodyPr/>
        <a:lstStyle/>
        <a:p>
          <a:endParaRPr lang="es-ES"/>
        </a:p>
      </dgm:t>
    </dgm:pt>
    <dgm:pt modelId="{2DD86BEB-90DF-4918-9FE3-208A8A222352}">
      <dgm:prSet phldrT="[Texto]" phldr="0"/>
      <dgm:spPr/>
      <dgm:t>
        <a:bodyPr/>
        <a:lstStyle/>
        <a:p>
          <a:pPr rtl="0"/>
          <a:r>
            <a:rPr lang="es-ES" dirty="0">
              <a:latin typeface="Trebuchet MS"/>
            </a:rPr>
            <a:t> </a:t>
          </a:r>
          <a:r>
            <a:rPr lang="es-ES" dirty="0"/>
            <a:t>Construcción del Sistema:</a:t>
          </a:r>
        </a:p>
      </dgm:t>
    </dgm:pt>
    <dgm:pt modelId="{6E5DC304-845D-49E9-9B98-4555DD5DBD48}" type="parTrans" cxnId="{5972172D-1FAE-4426-AE6C-16327C267784}">
      <dgm:prSet/>
      <dgm:spPr/>
      <dgm:t>
        <a:bodyPr/>
        <a:lstStyle/>
        <a:p>
          <a:endParaRPr lang="es-ES"/>
        </a:p>
      </dgm:t>
    </dgm:pt>
    <dgm:pt modelId="{F42C20E4-6F6D-4A66-A0FE-BCBA7724544C}" type="sibTrans" cxnId="{5972172D-1FAE-4426-AE6C-16327C267784}">
      <dgm:prSet/>
      <dgm:spPr/>
      <dgm:t>
        <a:bodyPr/>
        <a:lstStyle/>
        <a:p>
          <a:endParaRPr lang="es-ES"/>
        </a:p>
      </dgm:t>
    </dgm:pt>
    <dgm:pt modelId="{991CA571-B3C9-4E11-AEC8-5D17F6F8A0DD}">
      <dgm:prSet phldrT="[Texto]" phldr="0"/>
      <dgm:spPr/>
      <dgm:t>
        <a:bodyPr/>
        <a:lstStyle/>
        <a:p>
          <a:pPr rtl="0"/>
          <a:r>
            <a:rPr lang="es-ES" dirty="0">
              <a:latin typeface="Trebuchet MS"/>
            </a:rPr>
            <a:t> </a:t>
          </a:r>
          <a:r>
            <a:rPr lang="es-ES" dirty="0"/>
            <a:t>Instalación de canaletas, tuberías y tanques de almacenamiento.</a:t>
          </a:r>
        </a:p>
      </dgm:t>
    </dgm:pt>
    <dgm:pt modelId="{692B4BBD-DF32-44D5-9325-93E0282521E6}" type="parTrans" cxnId="{8A0BF746-5838-403B-9E83-C829D10918F6}">
      <dgm:prSet/>
      <dgm:spPr/>
      <dgm:t>
        <a:bodyPr/>
        <a:lstStyle/>
        <a:p>
          <a:endParaRPr lang="es-ES"/>
        </a:p>
      </dgm:t>
    </dgm:pt>
    <dgm:pt modelId="{1BF5F786-4126-44D3-BE77-D9D62B62A29C}" type="sibTrans" cxnId="{8A0BF746-5838-403B-9E83-C829D10918F6}">
      <dgm:prSet/>
      <dgm:spPr/>
      <dgm:t>
        <a:bodyPr/>
        <a:lstStyle/>
        <a:p>
          <a:endParaRPr lang="es-ES"/>
        </a:p>
      </dgm:t>
    </dgm:pt>
    <dgm:pt modelId="{2175D94A-9841-4747-8AAC-0FE676F62498}">
      <dgm:prSet phldrT="[Texto]" phldr="0"/>
      <dgm:spPr/>
      <dgm:t>
        <a:bodyPr/>
        <a:lstStyle/>
        <a:p>
          <a:pPr rtl="0"/>
          <a:r>
            <a:rPr lang="es-ES" dirty="0">
              <a:latin typeface="Trebuchet MS"/>
            </a:rPr>
            <a:t> </a:t>
          </a:r>
          <a:r>
            <a:rPr lang="es-ES" dirty="0"/>
            <a:t>Construcción de una planta de tratamiento de aguas pluviales.</a:t>
          </a:r>
        </a:p>
      </dgm:t>
    </dgm:pt>
    <dgm:pt modelId="{5A6AEB52-0E86-4C1B-A753-582D03D13FB7}" type="parTrans" cxnId="{D62E8C1D-03D9-4D61-A9C4-BB56C4E6DD7F}">
      <dgm:prSet/>
      <dgm:spPr/>
      <dgm:t>
        <a:bodyPr/>
        <a:lstStyle/>
        <a:p>
          <a:endParaRPr lang="es-ES"/>
        </a:p>
      </dgm:t>
    </dgm:pt>
    <dgm:pt modelId="{31C0AEE7-8B3E-41F6-97CB-776B4A1B6FF4}" type="sibTrans" cxnId="{D62E8C1D-03D9-4D61-A9C4-BB56C4E6DD7F}">
      <dgm:prSet/>
      <dgm:spPr/>
      <dgm:t>
        <a:bodyPr/>
        <a:lstStyle/>
        <a:p>
          <a:endParaRPr lang="es-ES"/>
        </a:p>
      </dgm:t>
    </dgm:pt>
    <dgm:pt modelId="{C5236A91-2C8F-4773-9A5B-264E280FB459}">
      <dgm:prSet phldrT="[Texto]" phldr="0"/>
      <dgm:spPr/>
      <dgm:t>
        <a:bodyPr/>
        <a:lstStyle/>
        <a:p>
          <a:pPr rtl="0"/>
          <a:r>
            <a:rPr lang="es-ES" dirty="0">
              <a:latin typeface="Trebuchet MS"/>
            </a:rPr>
            <a:t> </a:t>
          </a:r>
          <a:r>
            <a:rPr lang="es-ES" dirty="0"/>
            <a:t>Informe Final:</a:t>
          </a:r>
        </a:p>
      </dgm:t>
    </dgm:pt>
    <dgm:pt modelId="{21530366-AD8E-4751-9C4E-3421E00851A8}" type="parTrans" cxnId="{13215708-73E3-4905-96C6-094E61155D58}">
      <dgm:prSet/>
      <dgm:spPr/>
      <dgm:t>
        <a:bodyPr/>
        <a:lstStyle/>
        <a:p>
          <a:endParaRPr lang="es-ES"/>
        </a:p>
      </dgm:t>
    </dgm:pt>
    <dgm:pt modelId="{EC7E011B-5A70-48F9-871B-DBD862A559E8}" type="sibTrans" cxnId="{13215708-73E3-4905-96C6-094E61155D58}">
      <dgm:prSet/>
      <dgm:spPr/>
      <dgm:t>
        <a:bodyPr/>
        <a:lstStyle/>
        <a:p>
          <a:endParaRPr lang="es-ES"/>
        </a:p>
      </dgm:t>
    </dgm:pt>
    <dgm:pt modelId="{96C27D22-B2B8-4C44-BF09-4F7C32F0DA96}">
      <dgm:prSet phldr="0"/>
      <dgm:spPr/>
      <dgm:t>
        <a:bodyPr/>
        <a:lstStyle/>
        <a:p>
          <a:pPr rtl="0"/>
          <a:r>
            <a:rPr lang="es-ES" dirty="0">
              <a:latin typeface="Trebuchet MS"/>
            </a:rPr>
            <a:t> </a:t>
          </a:r>
          <a:r>
            <a:rPr lang="es-ES" dirty="0"/>
            <a:t>Informe de finalización del proyecto con una evaluación de su impacto.</a:t>
          </a:r>
          <a:endParaRPr lang="es-ES" dirty="0">
            <a:latin typeface="Trebuchet MS"/>
          </a:endParaRPr>
        </a:p>
      </dgm:t>
    </dgm:pt>
    <dgm:pt modelId="{BBC0BF54-39D4-41FC-B78A-0202B668FBFD}" type="parTrans" cxnId="{0372D756-28DC-40CF-9638-D428F90E8A2C}">
      <dgm:prSet/>
      <dgm:spPr/>
    </dgm:pt>
    <dgm:pt modelId="{F8022D2F-032E-43C7-9814-A561CF6E67E2}" type="sibTrans" cxnId="{0372D756-28DC-40CF-9638-D428F90E8A2C}">
      <dgm:prSet/>
      <dgm:spPr/>
    </dgm:pt>
    <dgm:pt modelId="{B768A2A3-E8BC-4359-91AE-906B9886C7AB}">
      <dgm:prSet phldr="0"/>
      <dgm:spPr/>
      <dgm:t>
        <a:bodyPr/>
        <a:lstStyle/>
        <a:p>
          <a:pPr rtl="0"/>
          <a:r>
            <a:rPr lang="es-ES" dirty="0">
              <a:latin typeface="Trebuchet MS"/>
            </a:rPr>
            <a:t> </a:t>
          </a:r>
          <a:r>
            <a:rPr lang="es-ES" dirty="0"/>
            <a:t>Documentación completa del proyecto, incluyendo manuales de operación y mantenimiento.</a:t>
          </a:r>
          <a:endParaRPr lang="es-ES" dirty="0">
            <a:latin typeface="Trebuchet MS"/>
          </a:endParaRPr>
        </a:p>
      </dgm:t>
    </dgm:pt>
    <dgm:pt modelId="{947B669B-2C72-4522-8330-765B1A18A0EF}" type="parTrans" cxnId="{40B9A5E7-5B2E-42D1-9C78-F68D73C78FB3}">
      <dgm:prSet/>
      <dgm:spPr/>
    </dgm:pt>
    <dgm:pt modelId="{1B415C17-99C7-43DD-B0BD-F6CC9BC84A3A}" type="sibTrans" cxnId="{40B9A5E7-5B2E-42D1-9C78-F68D73C78FB3}">
      <dgm:prSet/>
      <dgm:spPr/>
    </dgm:pt>
    <dgm:pt modelId="{0953A64E-E256-48AA-AF66-B718D2698BF5}">
      <dgm:prSet phldr="0"/>
      <dgm:spPr/>
      <dgm:t>
        <a:bodyPr/>
        <a:lstStyle/>
        <a:p>
          <a:pPr algn="l" rtl="0"/>
          <a:r>
            <a:rPr lang="es-ES" dirty="0">
              <a:latin typeface="Calibri"/>
              <a:ea typeface="Calibri"/>
              <a:cs typeface="Calibri"/>
            </a:rPr>
            <a:t>Instalación de sistemas de distribución de agua tratada a los hogares.</a:t>
          </a:r>
          <a:endParaRPr lang="es-ES" dirty="0"/>
        </a:p>
      </dgm:t>
    </dgm:pt>
    <dgm:pt modelId="{3627F729-3901-4B40-B2A3-274635D45EEF}" type="parTrans" cxnId="{2418C631-8042-4358-A7AF-DC20381960DF}">
      <dgm:prSet/>
      <dgm:spPr/>
    </dgm:pt>
    <dgm:pt modelId="{20DC89EC-0FF9-4A88-8FB4-53414A627C72}" type="sibTrans" cxnId="{2418C631-8042-4358-A7AF-DC20381960DF}">
      <dgm:prSet/>
      <dgm:spPr/>
    </dgm:pt>
    <dgm:pt modelId="{D0142CEE-BE08-43F8-A18D-AFCA25857382}">
      <dgm:prSet phldr="0"/>
      <dgm:spPr/>
      <dgm:t>
        <a:bodyPr/>
        <a:lstStyle/>
        <a:p>
          <a:pPr algn="l" rtl="0"/>
          <a:r>
            <a:rPr lang="es-ES" dirty="0"/>
            <a:t>Capacitación y Sensibilización:</a:t>
          </a:r>
        </a:p>
      </dgm:t>
    </dgm:pt>
    <dgm:pt modelId="{3FBFE1AD-9CFB-42D1-9082-5D069116F7AB}" type="parTrans" cxnId="{BF754B60-9027-4592-9166-F7DA8CD8A5C6}">
      <dgm:prSet/>
      <dgm:spPr/>
    </dgm:pt>
    <dgm:pt modelId="{3516E8F4-810E-469A-ABE2-E482F0418345}" type="sibTrans" cxnId="{BF754B60-9027-4592-9166-F7DA8CD8A5C6}">
      <dgm:prSet/>
      <dgm:spPr/>
    </dgm:pt>
    <dgm:pt modelId="{26F478CD-D673-4DAB-BE62-41AFA63E5361}">
      <dgm:prSet phldr="0"/>
      <dgm:spPr/>
      <dgm:t>
        <a:bodyPr/>
        <a:lstStyle/>
        <a:p>
          <a:pPr rtl="0"/>
          <a:r>
            <a:rPr lang="es-ES" dirty="0">
              <a:latin typeface="Trebuchet MS"/>
            </a:rPr>
            <a:t> </a:t>
          </a:r>
          <a:r>
            <a:rPr lang="es-ES" dirty="0"/>
            <a:t>Programas de capacitación para la comunidad sobre el uso y mantenimiento del sistema.</a:t>
          </a:r>
        </a:p>
      </dgm:t>
    </dgm:pt>
    <dgm:pt modelId="{76ED1CC8-D31B-46C0-9C15-FB9DBA8C9686}" type="parTrans" cxnId="{55EB557C-43CD-41CD-BDB1-B29143AE2C76}">
      <dgm:prSet/>
      <dgm:spPr/>
    </dgm:pt>
    <dgm:pt modelId="{214602A4-8984-47ED-8085-CCF657A9DDF8}" type="sibTrans" cxnId="{55EB557C-43CD-41CD-BDB1-B29143AE2C76}">
      <dgm:prSet/>
      <dgm:spPr/>
    </dgm:pt>
    <dgm:pt modelId="{35496CCA-A1C6-47ED-8AF6-AAEF56204554}" type="pres">
      <dgm:prSet presAssocID="{429E0A02-7CCB-4C5B-B873-8BF5943985F0}" presName="linearFlow" presStyleCnt="0">
        <dgm:presLayoutVars>
          <dgm:dir/>
          <dgm:animLvl val="lvl"/>
          <dgm:resizeHandles val="exact"/>
        </dgm:presLayoutVars>
      </dgm:prSet>
      <dgm:spPr/>
    </dgm:pt>
    <dgm:pt modelId="{FF43A9E6-E360-4F52-996E-132CCB32629F}" type="pres">
      <dgm:prSet presAssocID="{9EA7B5A4-C5F1-4126-9403-20C19F9BD808}" presName="composite" presStyleCnt="0"/>
      <dgm:spPr/>
    </dgm:pt>
    <dgm:pt modelId="{F6F6B6D2-C11E-4B52-A0FB-A9AD2B344C4A}" type="pres">
      <dgm:prSet presAssocID="{9EA7B5A4-C5F1-4126-9403-20C19F9BD808}" presName="parentText" presStyleLbl="alignNode1" presStyleIdx="0" presStyleCnt="4">
        <dgm:presLayoutVars>
          <dgm:chMax val="1"/>
          <dgm:bulletEnabled val="1"/>
        </dgm:presLayoutVars>
      </dgm:prSet>
      <dgm:spPr/>
    </dgm:pt>
    <dgm:pt modelId="{24DFB6C3-3FD7-4297-BD7F-DD17BFC53833}" type="pres">
      <dgm:prSet presAssocID="{9EA7B5A4-C5F1-4126-9403-20C19F9BD808}" presName="descendantText" presStyleLbl="alignAcc1" presStyleIdx="0" presStyleCnt="4">
        <dgm:presLayoutVars>
          <dgm:bulletEnabled val="1"/>
        </dgm:presLayoutVars>
      </dgm:prSet>
      <dgm:spPr/>
    </dgm:pt>
    <dgm:pt modelId="{571DEE15-CF7C-4F6F-8819-9B4379A7EDF2}" type="pres">
      <dgm:prSet presAssocID="{E8035B11-11A3-4B43-9E7E-8BB23C95FF30}" presName="sp" presStyleCnt="0"/>
      <dgm:spPr/>
    </dgm:pt>
    <dgm:pt modelId="{F0BC2E04-36CA-46DA-916B-E52DA21B1337}" type="pres">
      <dgm:prSet presAssocID="{2DD86BEB-90DF-4918-9FE3-208A8A222352}" presName="composite" presStyleCnt="0"/>
      <dgm:spPr/>
    </dgm:pt>
    <dgm:pt modelId="{C8473BAB-F5B4-4FF9-98CC-3CB4D1B5E1BA}" type="pres">
      <dgm:prSet presAssocID="{2DD86BEB-90DF-4918-9FE3-208A8A222352}" presName="parentText" presStyleLbl="alignNode1" presStyleIdx="1" presStyleCnt="4">
        <dgm:presLayoutVars>
          <dgm:chMax val="1"/>
          <dgm:bulletEnabled val="1"/>
        </dgm:presLayoutVars>
      </dgm:prSet>
      <dgm:spPr/>
    </dgm:pt>
    <dgm:pt modelId="{2FFE1525-1D3A-42B5-8F88-F2AAB0843029}" type="pres">
      <dgm:prSet presAssocID="{2DD86BEB-90DF-4918-9FE3-208A8A222352}" presName="descendantText" presStyleLbl="alignAcc1" presStyleIdx="1" presStyleCnt="4">
        <dgm:presLayoutVars>
          <dgm:bulletEnabled val="1"/>
        </dgm:presLayoutVars>
      </dgm:prSet>
      <dgm:spPr/>
    </dgm:pt>
    <dgm:pt modelId="{FE312D0D-FEB0-48E0-88B3-12F016367049}" type="pres">
      <dgm:prSet presAssocID="{F42C20E4-6F6D-4A66-A0FE-BCBA7724544C}" presName="sp" presStyleCnt="0"/>
      <dgm:spPr/>
    </dgm:pt>
    <dgm:pt modelId="{0BBD0666-66A7-4DB0-B47F-2807FD78E4A8}" type="pres">
      <dgm:prSet presAssocID="{D0142CEE-BE08-43F8-A18D-AFCA25857382}" presName="composite" presStyleCnt="0"/>
      <dgm:spPr/>
    </dgm:pt>
    <dgm:pt modelId="{40DE5263-2E8A-482B-97A7-2F2EBA5519FE}" type="pres">
      <dgm:prSet presAssocID="{D0142CEE-BE08-43F8-A18D-AFCA25857382}" presName="parentText" presStyleLbl="alignNode1" presStyleIdx="2" presStyleCnt="4">
        <dgm:presLayoutVars>
          <dgm:chMax val="1"/>
          <dgm:bulletEnabled val="1"/>
        </dgm:presLayoutVars>
      </dgm:prSet>
      <dgm:spPr/>
    </dgm:pt>
    <dgm:pt modelId="{08635E5C-1CB4-43C2-87A1-444DBE9F590E}" type="pres">
      <dgm:prSet presAssocID="{D0142CEE-BE08-43F8-A18D-AFCA25857382}" presName="descendantText" presStyleLbl="alignAcc1" presStyleIdx="2" presStyleCnt="4">
        <dgm:presLayoutVars>
          <dgm:bulletEnabled val="1"/>
        </dgm:presLayoutVars>
      </dgm:prSet>
      <dgm:spPr/>
    </dgm:pt>
    <dgm:pt modelId="{0615B8FE-885C-496F-93B7-989425A2BF02}" type="pres">
      <dgm:prSet presAssocID="{3516E8F4-810E-469A-ABE2-E482F0418345}" presName="sp" presStyleCnt="0"/>
      <dgm:spPr/>
    </dgm:pt>
    <dgm:pt modelId="{FF537A9C-FC84-40B4-8B1D-0E8E675ACE53}" type="pres">
      <dgm:prSet presAssocID="{C5236A91-2C8F-4773-9A5B-264E280FB459}" presName="composite" presStyleCnt="0"/>
      <dgm:spPr/>
    </dgm:pt>
    <dgm:pt modelId="{8FBE9D9F-6C0D-4442-BB8A-22B437917C4F}" type="pres">
      <dgm:prSet presAssocID="{C5236A91-2C8F-4773-9A5B-264E280FB459}" presName="parentText" presStyleLbl="alignNode1" presStyleIdx="3" presStyleCnt="4">
        <dgm:presLayoutVars>
          <dgm:chMax val="1"/>
          <dgm:bulletEnabled val="1"/>
        </dgm:presLayoutVars>
      </dgm:prSet>
      <dgm:spPr/>
    </dgm:pt>
    <dgm:pt modelId="{CACD0981-C1F0-47EE-A287-CBC20B922A96}" type="pres">
      <dgm:prSet presAssocID="{C5236A91-2C8F-4773-9A5B-264E280FB459}" presName="descendantText" presStyleLbl="alignAcc1" presStyleIdx="3" presStyleCnt="4">
        <dgm:presLayoutVars>
          <dgm:bulletEnabled val="1"/>
        </dgm:presLayoutVars>
      </dgm:prSet>
      <dgm:spPr/>
    </dgm:pt>
  </dgm:ptLst>
  <dgm:cxnLst>
    <dgm:cxn modelId="{EF53D302-1170-4B7E-8344-59A39C34431B}" type="presOf" srcId="{26F478CD-D673-4DAB-BE62-41AFA63E5361}" destId="{08635E5C-1CB4-43C2-87A1-444DBE9F590E}" srcOrd="0" destOrd="0" presId="urn:microsoft.com/office/officeart/2005/8/layout/chevron2"/>
    <dgm:cxn modelId="{13215708-73E3-4905-96C6-094E61155D58}" srcId="{429E0A02-7CCB-4C5B-B873-8BF5943985F0}" destId="{C5236A91-2C8F-4773-9A5B-264E280FB459}" srcOrd="3" destOrd="0" parTransId="{21530366-AD8E-4751-9C4E-3421E00851A8}" sibTransId="{EC7E011B-5A70-48F9-871B-DBD862A559E8}"/>
    <dgm:cxn modelId="{D62E8C1D-03D9-4D61-A9C4-BB56C4E6DD7F}" srcId="{2DD86BEB-90DF-4918-9FE3-208A8A222352}" destId="{2175D94A-9841-4747-8AAC-0FE676F62498}" srcOrd="1" destOrd="0" parTransId="{5A6AEB52-0E86-4C1B-A753-582D03D13FB7}" sibTransId="{31C0AEE7-8B3E-41F6-97CB-776B4A1B6FF4}"/>
    <dgm:cxn modelId="{EB5EA823-B365-4E14-A4B7-1B1BAFF8CAE9}" type="presOf" srcId="{991CA571-B3C9-4E11-AEC8-5D17F6F8A0DD}" destId="{2FFE1525-1D3A-42B5-8F88-F2AAB0843029}" srcOrd="0" destOrd="0" presId="urn:microsoft.com/office/officeart/2005/8/layout/chevron2"/>
    <dgm:cxn modelId="{026B812C-B765-4BF1-A1B2-E4F490E0531F}" type="presOf" srcId="{7F781EFC-37FE-4CDD-9A20-1E1AB809D8AC}" destId="{24DFB6C3-3FD7-4297-BD7F-DD17BFC53833}" srcOrd="0" destOrd="2" presId="urn:microsoft.com/office/officeart/2005/8/layout/chevron2"/>
    <dgm:cxn modelId="{5972172D-1FAE-4426-AE6C-16327C267784}" srcId="{429E0A02-7CCB-4C5B-B873-8BF5943985F0}" destId="{2DD86BEB-90DF-4918-9FE3-208A8A222352}" srcOrd="1" destOrd="0" parTransId="{6E5DC304-845D-49E9-9B98-4555DD5DBD48}" sibTransId="{F42C20E4-6F6D-4A66-A0FE-BCBA7724544C}"/>
    <dgm:cxn modelId="{92984031-DEC1-4692-9283-D7CFFAC0C502}" type="presOf" srcId="{475322A3-A9F7-4C84-BE66-9A9A4BC35119}" destId="{24DFB6C3-3FD7-4297-BD7F-DD17BFC53833}" srcOrd="0" destOrd="1" presId="urn:microsoft.com/office/officeart/2005/8/layout/chevron2"/>
    <dgm:cxn modelId="{2418C631-8042-4358-A7AF-DC20381960DF}" srcId="{2DD86BEB-90DF-4918-9FE3-208A8A222352}" destId="{0953A64E-E256-48AA-AF66-B718D2698BF5}" srcOrd="2" destOrd="0" parTransId="{3627F729-3901-4B40-B2A3-274635D45EEF}" sibTransId="{20DC89EC-0FF9-4A88-8FB4-53414A627C72}"/>
    <dgm:cxn modelId="{51029539-B954-4899-B1FE-774EB69D9AE4}" type="presOf" srcId="{B768A2A3-E8BC-4359-91AE-906B9886C7AB}" destId="{CACD0981-C1F0-47EE-A287-CBC20B922A96}" srcOrd="0" destOrd="1" presId="urn:microsoft.com/office/officeart/2005/8/layout/chevron2"/>
    <dgm:cxn modelId="{BF754B60-9027-4592-9166-F7DA8CD8A5C6}" srcId="{429E0A02-7CCB-4C5B-B873-8BF5943985F0}" destId="{D0142CEE-BE08-43F8-A18D-AFCA25857382}" srcOrd="2" destOrd="0" parTransId="{3FBFE1AD-9CFB-42D1-9082-5D069116F7AB}" sibTransId="{3516E8F4-810E-469A-ABE2-E482F0418345}"/>
    <dgm:cxn modelId="{9F143643-5CD6-4938-A41B-91861490A371}" type="presOf" srcId="{34B87257-E17A-4813-990D-60C648831605}" destId="{24DFB6C3-3FD7-4297-BD7F-DD17BFC53833}" srcOrd="0" destOrd="0" presId="urn:microsoft.com/office/officeart/2005/8/layout/chevron2"/>
    <dgm:cxn modelId="{B5BEDF46-2E0F-446D-AC57-5BCDCBFC7D89}" srcId="{9EA7B5A4-C5F1-4126-9403-20C19F9BD808}" destId="{475322A3-A9F7-4C84-BE66-9A9A4BC35119}" srcOrd="1" destOrd="0" parTransId="{294EF786-C50D-4F15-83DB-862F4DFAFABE}" sibTransId="{C410B9C9-F6DA-444E-9565-32344E637B0E}"/>
    <dgm:cxn modelId="{8A0BF746-5838-403B-9E83-C829D10918F6}" srcId="{2DD86BEB-90DF-4918-9FE3-208A8A222352}" destId="{991CA571-B3C9-4E11-AEC8-5D17F6F8A0DD}" srcOrd="0" destOrd="0" parTransId="{692B4BBD-DF32-44D5-9325-93E0282521E6}" sibTransId="{1BF5F786-4126-44D3-BE77-D9D62B62A29C}"/>
    <dgm:cxn modelId="{0372D756-28DC-40CF-9638-D428F90E8A2C}" srcId="{C5236A91-2C8F-4773-9A5B-264E280FB459}" destId="{96C27D22-B2B8-4C44-BF09-4F7C32F0DA96}" srcOrd="0" destOrd="0" parTransId="{BBC0BF54-39D4-41FC-B78A-0202B668FBFD}" sibTransId="{F8022D2F-032E-43C7-9814-A561CF6E67E2}"/>
    <dgm:cxn modelId="{60675D78-A8DD-47AD-8D96-9BFA81D42C8F}" type="presOf" srcId="{96C27D22-B2B8-4C44-BF09-4F7C32F0DA96}" destId="{CACD0981-C1F0-47EE-A287-CBC20B922A96}" srcOrd="0" destOrd="0" presId="urn:microsoft.com/office/officeart/2005/8/layout/chevron2"/>
    <dgm:cxn modelId="{55EB557C-43CD-41CD-BDB1-B29143AE2C76}" srcId="{D0142CEE-BE08-43F8-A18D-AFCA25857382}" destId="{26F478CD-D673-4DAB-BE62-41AFA63E5361}" srcOrd="0" destOrd="0" parTransId="{76ED1CC8-D31B-46C0-9C15-FB9DBA8C9686}" sibTransId="{214602A4-8984-47ED-8085-CCF657A9DDF8}"/>
    <dgm:cxn modelId="{D013467D-E422-4407-84B3-FA08405298DD}" srcId="{9EA7B5A4-C5F1-4126-9403-20C19F9BD808}" destId="{7F781EFC-37FE-4CDD-9A20-1E1AB809D8AC}" srcOrd="2" destOrd="0" parTransId="{34E90129-60F6-4145-9FE6-6E66D260CFB2}" sibTransId="{A53B19BF-3976-4D1E-834D-4D15766A6A02}"/>
    <dgm:cxn modelId="{92DDCD87-69E5-456A-8F05-A27777A24434}" type="presOf" srcId="{2175D94A-9841-4747-8AAC-0FE676F62498}" destId="{2FFE1525-1D3A-42B5-8F88-F2AAB0843029}" srcOrd="0" destOrd="1" presId="urn:microsoft.com/office/officeart/2005/8/layout/chevron2"/>
    <dgm:cxn modelId="{8C46128E-037F-4019-BEEC-C3BA0889866C}" type="presOf" srcId="{2DD86BEB-90DF-4918-9FE3-208A8A222352}" destId="{C8473BAB-F5B4-4FF9-98CC-3CB4D1B5E1BA}" srcOrd="0" destOrd="0" presId="urn:microsoft.com/office/officeart/2005/8/layout/chevron2"/>
    <dgm:cxn modelId="{7F0C21BF-F232-4028-B5B0-42237B006105}" type="presOf" srcId="{D0142CEE-BE08-43F8-A18D-AFCA25857382}" destId="{40DE5263-2E8A-482B-97A7-2F2EBA5519FE}" srcOrd="0" destOrd="0" presId="urn:microsoft.com/office/officeart/2005/8/layout/chevron2"/>
    <dgm:cxn modelId="{C199F1C8-58E1-4DA8-9162-1B12D673846B}" srcId="{9EA7B5A4-C5F1-4126-9403-20C19F9BD808}" destId="{34B87257-E17A-4813-990D-60C648831605}" srcOrd="0" destOrd="0" parTransId="{B33C133B-181A-4087-9164-DE9F024B7474}" sibTransId="{3179E612-BFF6-4C3D-A462-4E20EB82DF55}"/>
    <dgm:cxn modelId="{096736CE-390C-409B-8F04-332E68A29F71}" type="presOf" srcId="{9EA7B5A4-C5F1-4126-9403-20C19F9BD808}" destId="{F6F6B6D2-C11E-4B52-A0FB-A9AD2B344C4A}" srcOrd="0" destOrd="0" presId="urn:microsoft.com/office/officeart/2005/8/layout/chevron2"/>
    <dgm:cxn modelId="{4B97B6D0-26F0-47D4-A60D-4BCECF523956}" type="presOf" srcId="{429E0A02-7CCB-4C5B-B873-8BF5943985F0}" destId="{35496CCA-A1C6-47ED-8AF6-AAEF56204554}" srcOrd="0" destOrd="0" presId="urn:microsoft.com/office/officeart/2005/8/layout/chevron2"/>
    <dgm:cxn modelId="{40B9A5E7-5B2E-42D1-9C78-F68D73C78FB3}" srcId="{C5236A91-2C8F-4773-9A5B-264E280FB459}" destId="{B768A2A3-E8BC-4359-91AE-906B9886C7AB}" srcOrd="1" destOrd="0" parTransId="{947B669B-2C72-4522-8330-765B1A18A0EF}" sibTransId="{1B415C17-99C7-43DD-B0BD-F6CC9BC84A3A}"/>
    <dgm:cxn modelId="{FF616EF8-81F3-41D0-8E87-C5233DCBE162}" type="presOf" srcId="{0953A64E-E256-48AA-AF66-B718D2698BF5}" destId="{2FFE1525-1D3A-42B5-8F88-F2AAB0843029}" srcOrd="0" destOrd="2" presId="urn:microsoft.com/office/officeart/2005/8/layout/chevron2"/>
    <dgm:cxn modelId="{9846EEFA-F2B7-4862-9DE5-9278539E6517}" srcId="{429E0A02-7CCB-4C5B-B873-8BF5943985F0}" destId="{9EA7B5A4-C5F1-4126-9403-20C19F9BD808}" srcOrd="0" destOrd="0" parTransId="{758CDAD7-83AD-4A04-A57F-FA391463241B}" sibTransId="{E8035B11-11A3-4B43-9E7E-8BB23C95FF30}"/>
    <dgm:cxn modelId="{CB744AFE-E1FA-478C-8589-C5F17289C9A5}" type="presOf" srcId="{C5236A91-2C8F-4773-9A5B-264E280FB459}" destId="{8FBE9D9F-6C0D-4442-BB8A-22B437917C4F}" srcOrd="0" destOrd="0" presId="urn:microsoft.com/office/officeart/2005/8/layout/chevron2"/>
    <dgm:cxn modelId="{D2F19DBF-0F9F-42D2-BB0B-56866926F93E}" type="presParOf" srcId="{35496CCA-A1C6-47ED-8AF6-AAEF56204554}" destId="{FF43A9E6-E360-4F52-996E-132CCB32629F}" srcOrd="0" destOrd="0" presId="urn:microsoft.com/office/officeart/2005/8/layout/chevron2"/>
    <dgm:cxn modelId="{F64E09E7-8B32-4ACA-A1C3-306EC55E7B7E}" type="presParOf" srcId="{FF43A9E6-E360-4F52-996E-132CCB32629F}" destId="{F6F6B6D2-C11E-4B52-A0FB-A9AD2B344C4A}" srcOrd="0" destOrd="0" presId="urn:microsoft.com/office/officeart/2005/8/layout/chevron2"/>
    <dgm:cxn modelId="{E874AD77-B8EE-4FA2-89D9-8432074AEAB4}" type="presParOf" srcId="{FF43A9E6-E360-4F52-996E-132CCB32629F}" destId="{24DFB6C3-3FD7-4297-BD7F-DD17BFC53833}" srcOrd="1" destOrd="0" presId="urn:microsoft.com/office/officeart/2005/8/layout/chevron2"/>
    <dgm:cxn modelId="{8292C2AB-137E-49DC-BB67-B9F068DEAE1C}" type="presParOf" srcId="{35496CCA-A1C6-47ED-8AF6-AAEF56204554}" destId="{571DEE15-CF7C-4F6F-8819-9B4379A7EDF2}" srcOrd="1" destOrd="0" presId="urn:microsoft.com/office/officeart/2005/8/layout/chevron2"/>
    <dgm:cxn modelId="{A25ED0D2-ED6C-45FF-9AB3-0FBDE461BA24}" type="presParOf" srcId="{35496CCA-A1C6-47ED-8AF6-AAEF56204554}" destId="{F0BC2E04-36CA-46DA-916B-E52DA21B1337}" srcOrd="2" destOrd="0" presId="urn:microsoft.com/office/officeart/2005/8/layout/chevron2"/>
    <dgm:cxn modelId="{B278D014-52D8-4056-8A20-895BD4A56962}" type="presParOf" srcId="{F0BC2E04-36CA-46DA-916B-E52DA21B1337}" destId="{C8473BAB-F5B4-4FF9-98CC-3CB4D1B5E1BA}" srcOrd="0" destOrd="0" presId="urn:microsoft.com/office/officeart/2005/8/layout/chevron2"/>
    <dgm:cxn modelId="{EA4E7356-BF6A-46AD-AB40-9AB59C85438D}" type="presParOf" srcId="{F0BC2E04-36CA-46DA-916B-E52DA21B1337}" destId="{2FFE1525-1D3A-42B5-8F88-F2AAB0843029}" srcOrd="1" destOrd="0" presId="urn:microsoft.com/office/officeart/2005/8/layout/chevron2"/>
    <dgm:cxn modelId="{ED07E4EC-F5A2-4184-9FAE-2B228238E747}" type="presParOf" srcId="{35496CCA-A1C6-47ED-8AF6-AAEF56204554}" destId="{FE312D0D-FEB0-48E0-88B3-12F016367049}" srcOrd="3" destOrd="0" presId="urn:microsoft.com/office/officeart/2005/8/layout/chevron2"/>
    <dgm:cxn modelId="{DAE7813B-9528-4057-8E92-2E147DB4BF52}" type="presParOf" srcId="{35496CCA-A1C6-47ED-8AF6-AAEF56204554}" destId="{0BBD0666-66A7-4DB0-B47F-2807FD78E4A8}" srcOrd="4" destOrd="0" presId="urn:microsoft.com/office/officeart/2005/8/layout/chevron2"/>
    <dgm:cxn modelId="{62E3472D-0313-42EE-BED3-17BE0067EEB3}" type="presParOf" srcId="{0BBD0666-66A7-4DB0-B47F-2807FD78E4A8}" destId="{40DE5263-2E8A-482B-97A7-2F2EBA5519FE}" srcOrd="0" destOrd="0" presId="urn:microsoft.com/office/officeart/2005/8/layout/chevron2"/>
    <dgm:cxn modelId="{DFF29532-3CAF-4EDA-8D57-C062E642ED2F}" type="presParOf" srcId="{0BBD0666-66A7-4DB0-B47F-2807FD78E4A8}" destId="{08635E5C-1CB4-43C2-87A1-444DBE9F590E}" srcOrd="1" destOrd="0" presId="urn:microsoft.com/office/officeart/2005/8/layout/chevron2"/>
    <dgm:cxn modelId="{F9278839-A1E3-46FA-BDE8-9807B83A9407}" type="presParOf" srcId="{35496CCA-A1C6-47ED-8AF6-AAEF56204554}" destId="{0615B8FE-885C-496F-93B7-989425A2BF02}" srcOrd="5" destOrd="0" presId="urn:microsoft.com/office/officeart/2005/8/layout/chevron2"/>
    <dgm:cxn modelId="{04325DE1-14DC-4CB4-9D3A-8E38B0162CED}" type="presParOf" srcId="{35496CCA-A1C6-47ED-8AF6-AAEF56204554}" destId="{FF537A9C-FC84-40B4-8B1D-0E8E675ACE53}" srcOrd="6" destOrd="0" presId="urn:microsoft.com/office/officeart/2005/8/layout/chevron2"/>
    <dgm:cxn modelId="{ECB996CF-1F07-4F4D-AECE-CB8AA212DD8B}" type="presParOf" srcId="{FF537A9C-FC84-40B4-8B1D-0E8E675ACE53}" destId="{8FBE9D9F-6C0D-4442-BB8A-22B437917C4F}" srcOrd="0" destOrd="0" presId="urn:microsoft.com/office/officeart/2005/8/layout/chevron2"/>
    <dgm:cxn modelId="{A4EDE53E-090F-4DA0-85F5-9A53763F3F02}" type="presParOf" srcId="{FF537A9C-FC84-40B4-8B1D-0E8E675ACE53}" destId="{CACD0981-C1F0-47EE-A287-CBC20B922A9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D62EBD8-68ED-4E44-A6FC-8A7DF1F5DE17}" type="doc">
      <dgm:prSet loTypeId="urn:microsoft.com/office/officeart/2005/8/layout/default" loCatId="list" qsTypeId="urn:microsoft.com/office/officeart/2005/8/quickstyle/3d2" qsCatId="3D" csTypeId="urn:microsoft.com/office/officeart/2005/8/colors/accent0_3" csCatId="mainScheme" phldr="1"/>
      <dgm:spPr/>
      <dgm:t>
        <a:bodyPr/>
        <a:lstStyle/>
        <a:p>
          <a:endParaRPr lang="es-ES"/>
        </a:p>
      </dgm:t>
    </dgm:pt>
    <dgm:pt modelId="{BD1990F4-4532-4238-BC72-126044456AA3}">
      <dgm:prSet phldrT="[Texto]" phldr="0"/>
      <dgm:spPr/>
      <dgm:t>
        <a:bodyPr/>
        <a:lstStyle/>
        <a:p>
          <a:pPr rtl="0"/>
          <a:r>
            <a:rPr lang="es-ES" dirty="0">
              <a:latin typeface="Trebuchet MS"/>
            </a:rPr>
            <a:t> </a:t>
          </a:r>
          <a:r>
            <a:rPr lang="es-ES" dirty="0"/>
            <a:t>El proyecto no incluirá la rehabilitación o mantenimiento de fuentes de agua subterráneas existentes.</a:t>
          </a:r>
        </a:p>
      </dgm:t>
    </dgm:pt>
    <dgm:pt modelId="{88657C1E-85AD-4DCD-9789-B08678AA7C2E}" type="parTrans" cxnId="{6876B5DB-4460-4624-AB7D-3DCDD8A5EA42}">
      <dgm:prSet/>
      <dgm:spPr/>
      <dgm:t>
        <a:bodyPr/>
        <a:lstStyle/>
        <a:p>
          <a:endParaRPr lang="es-ES"/>
        </a:p>
      </dgm:t>
    </dgm:pt>
    <dgm:pt modelId="{DEE35E31-72CC-46B2-8687-78AF03E69A2F}" type="sibTrans" cxnId="{6876B5DB-4460-4624-AB7D-3DCDD8A5EA42}">
      <dgm:prSet/>
      <dgm:spPr/>
      <dgm:t>
        <a:bodyPr/>
        <a:lstStyle/>
        <a:p>
          <a:endParaRPr lang="es-ES"/>
        </a:p>
      </dgm:t>
    </dgm:pt>
    <dgm:pt modelId="{8D69DDD7-BF1A-4CD9-91CE-22E66AAE2704}">
      <dgm:prSet phldrT="[Texto]" phldr="0"/>
      <dgm:spPr/>
      <dgm:t>
        <a:bodyPr/>
        <a:lstStyle/>
        <a:p>
          <a:pPr rtl="0"/>
          <a:r>
            <a:rPr lang="es-ES" dirty="0">
              <a:latin typeface="Trebuchet MS"/>
            </a:rPr>
            <a:t> </a:t>
          </a:r>
          <a:r>
            <a:rPr lang="es-ES" dirty="0"/>
            <a:t>No se cubrirá la conexión del sistema a instalaciones privadas más allá de la distribución principal.</a:t>
          </a:r>
        </a:p>
      </dgm:t>
    </dgm:pt>
    <dgm:pt modelId="{267F5498-02DE-48EC-B26D-7611128DC8C3}" type="parTrans" cxnId="{FDBF503E-7F95-4C8B-9EFD-407CE1FDB9E4}">
      <dgm:prSet/>
      <dgm:spPr/>
      <dgm:t>
        <a:bodyPr/>
        <a:lstStyle/>
        <a:p>
          <a:endParaRPr lang="es-ES"/>
        </a:p>
      </dgm:t>
    </dgm:pt>
    <dgm:pt modelId="{69CAA319-FC7C-4E6B-BA77-EEE530C5AEF5}" type="sibTrans" cxnId="{FDBF503E-7F95-4C8B-9EFD-407CE1FDB9E4}">
      <dgm:prSet/>
      <dgm:spPr/>
      <dgm:t>
        <a:bodyPr/>
        <a:lstStyle/>
        <a:p>
          <a:endParaRPr lang="es-ES"/>
        </a:p>
      </dgm:t>
    </dgm:pt>
    <dgm:pt modelId="{C15D5712-A3DD-4C18-9FE5-47266D32B9FB}">
      <dgm:prSet phldrT="[Texto]" phldr="0"/>
      <dgm:spPr/>
      <dgm:t>
        <a:bodyPr/>
        <a:lstStyle/>
        <a:p>
          <a:pPr rtl="0"/>
          <a:r>
            <a:rPr lang="es-ES" dirty="0">
              <a:latin typeface="Trebuchet MS"/>
            </a:rPr>
            <a:t> </a:t>
          </a:r>
          <a:r>
            <a:rPr lang="es-ES" dirty="0"/>
            <a:t>No se financiará la compra de dispositivos de recolección de agua individuales para los hogares.</a:t>
          </a:r>
        </a:p>
      </dgm:t>
    </dgm:pt>
    <dgm:pt modelId="{204A576D-412A-421D-AC81-97FB769A2E20}" type="parTrans" cxnId="{52DC9259-A27D-40EF-9D3C-683E2C8B513B}">
      <dgm:prSet/>
      <dgm:spPr/>
      <dgm:t>
        <a:bodyPr/>
        <a:lstStyle/>
        <a:p>
          <a:endParaRPr lang="es-ES"/>
        </a:p>
      </dgm:t>
    </dgm:pt>
    <dgm:pt modelId="{3F69A2B0-5FBA-4D28-A23F-8A41EF501AAB}" type="sibTrans" cxnId="{52DC9259-A27D-40EF-9D3C-683E2C8B513B}">
      <dgm:prSet/>
      <dgm:spPr/>
      <dgm:t>
        <a:bodyPr/>
        <a:lstStyle/>
        <a:p>
          <a:endParaRPr lang="es-ES"/>
        </a:p>
      </dgm:t>
    </dgm:pt>
    <dgm:pt modelId="{198DC29A-C274-4C3E-9462-211E551CAAAA}" type="pres">
      <dgm:prSet presAssocID="{7D62EBD8-68ED-4E44-A6FC-8A7DF1F5DE17}" presName="diagram" presStyleCnt="0">
        <dgm:presLayoutVars>
          <dgm:dir/>
          <dgm:resizeHandles val="exact"/>
        </dgm:presLayoutVars>
      </dgm:prSet>
      <dgm:spPr/>
    </dgm:pt>
    <dgm:pt modelId="{FFE82230-0C16-464E-9615-D11B323B0EAA}" type="pres">
      <dgm:prSet presAssocID="{BD1990F4-4532-4238-BC72-126044456AA3}" presName="node" presStyleLbl="node1" presStyleIdx="0" presStyleCnt="3">
        <dgm:presLayoutVars>
          <dgm:bulletEnabled val="1"/>
        </dgm:presLayoutVars>
      </dgm:prSet>
      <dgm:spPr/>
    </dgm:pt>
    <dgm:pt modelId="{4142D3AC-A621-4256-A5E4-D90A6FA9A084}" type="pres">
      <dgm:prSet presAssocID="{DEE35E31-72CC-46B2-8687-78AF03E69A2F}" presName="sibTrans" presStyleCnt="0"/>
      <dgm:spPr/>
    </dgm:pt>
    <dgm:pt modelId="{F148019D-5903-4747-AB04-39A127ACE688}" type="pres">
      <dgm:prSet presAssocID="{8D69DDD7-BF1A-4CD9-91CE-22E66AAE2704}" presName="node" presStyleLbl="node1" presStyleIdx="1" presStyleCnt="3">
        <dgm:presLayoutVars>
          <dgm:bulletEnabled val="1"/>
        </dgm:presLayoutVars>
      </dgm:prSet>
      <dgm:spPr/>
    </dgm:pt>
    <dgm:pt modelId="{35D680F6-8466-41A9-8B63-17C0660DB189}" type="pres">
      <dgm:prSet presAssocID="{69CAA319-FC7C-4E6B-BA77-EEE530C5AEF5}" presName="sibTrans" presStyleCnt="0"/>
      <dgm:spPr/>
    </dgm:pt>
    <dgm:pt modelId="{0D3A3C7B-E676-4A93-8272-170920B59A9E}" type="pres">
      <dgm:prSet presAssocID="{C15D5712-A3DD-4C18-9FE5-47266D32B9FB}" presName="node" presStyleLbl="node1" presStyleIdx="2" presStyleCnt="3">
        <dgm:presLayoutVars>
          <dgm:bulletEnabled val="1"/>
        </dgm:presLayoutVars>
      </dgm:prSet>
      <dgm:spPr/>
    </dgm:pt>
  </dgm:ptLst>
  <dgm:cxnLst>
    <dgm:cxn modelId="{E524FB3D-58E7-4168-A57B-61E8E50D6D5C}" type="presOf" srcId="{BD1990F4-4532-4238-BC72-126044456AA3}" destId="{FFE82230-0C16-464E-9615-D11B323B0EAA}" srcOrd="0" destOrd="0" presId="urn:microsoft.com/office/officeart/2005/8/layout/default"/>
    <dgm:cxn modelId="{FDBF503E-7F95-4C8B-9EFD-407CE1FDB9E4}" srcId="{7D62EBD8-68ED-4E44-A6FC-8A7DF1F5DE17}" destId="{8D69DDD7-BF1A-4CD9-91CE-22E66AAE2704}" srcOrd="1" destOrd="0" parTransId="{267F5498-02DE-48EC-B26D-7611128DC8C3}" sibTransId="{69CAA319-FC7C-4E6B-BA77-EEE530C5AEF5}"/>
    <dgm:cxn modelId="{52DC9259-A27D-40EF-9D3C-683E2C8B513B}" srcId="{7D62EBD8-68ED-4E44-A6FC-8A7DF1F5DE17}" destId="{C15D5712-A3DD-4C18-9FE5-47266D32B9FB}" srcOrd="2" destOrd="0" parTransId="{204A576D-412A-421D-AC81-97FB769A2E20}" sibTransId="{3F69A2B0-5FBA-4D28-A23F-8A41EF501AAB}"/>
    <dgm:cxn modelId="{7269A2D1-211C-4395-A421-1A3023DB71BE}" type="presOf" srcId="{8D69DDD7-BF1A-4CD9-91CE-22E66AAE2704}" destId="{F148019D-5903-4747-AB04-39A127ACE688}" srcOrd="0" destOrd="0" presId="urn:microsoft.com/office/officeart/2005/8/layout/default"/>
    <dgm:cxn modelId="{2F723ED2-FDD0-47AF-97B7-DA4D0F8E93CF}" type="presOf" srcId="{C15D5712-A3DD-4C18-9FE5-47266D32B9FB}" destId="{0D3A3C7B-E676-4A93-8272-170920B59A9E}" srcOrd="0" destOrd="0" presId="urn:microsoft.com/office/officeart/2005/8/layout/default"/>
    <dgm:cxn modelId="{6876B5DB-4460-4624-AB7D-3DCDD8A5EA42}" srcId="{7D62EBD8-68ED-4E44-A6FC-8A7DF1F5DE17}" destId="{BD1990F4-4532-4238-BC72-126044456AA3}" srcOrd="0" destOrd="0" parTransId="{88657C1E-85AD-4DCD-9789-B08678AA7C2E}" sibTransId="{DEE35E31-72CC-46B2-8687-78AF03E69A2F}"/>
    <dgm:cxn modelId="{C3461BFA-FFDE-4E46-9E53-46475B76FBC3}" type="presOf" srcId="{7D62EBD8-68ED-4E44-A6FC-8A7DF1F5DE17}" destId="{198DC29A-C274-4C3E-9462-211E551CAAAA}" srcOrd="0" destOrd="0" presId="urn:microsoft.com/office/officeart/2005/8/layout/default"/>
    <dgm:cxn modelId="{9D343578-EAAE-477C-82A1-1072F59F8C03}" type="presParOf" srcId="{198DC29A-C274-4C3E-9462-211E551CAAAA}" destId="{FFE82230-0C16-464E-9615-D11B323B0EAA}" srcOrd="0" destOrd="0" presId="urn:microsoft.com/office/officeart/2005/8/layout/default"/>
    <dgm:cxn modelId="{6E150179-EB4A-45C2-89E4-815F64C256D1}" type="presParOf" srcId="{198DC29A-C274-4C3E-9462-211E551CAAAA}" destId="{4142D3AC-A621-4256-A5E4-D90A6FA9A084}" srcOrd="1" destOrd="0" presId="urn:microsoft.com/office/officeart/2005/8/layout/default"/>
    <dgm:cxn modelId="{09A6F54A-CB07-49DD-BD37-93AC84E27339}" type="presParOf" srcId="{198DC29A-C274-4C3E-9462-211E551CAAAA}" destId="{F148019D-5903-4747-AB04-39A127ACE688}" srcOrd="2" destOrd="0" presId="urn:microsoft.com/office/officeart/2005/8/layout/default"/>
    <dgm:cxn modelId="{52EF79C4-F957-4D38-9EFF-199FF28666B1}" type="presParOf" srcId="{198DC29A-C274-4C3E-9462-211E551CAAAA}" destId="{35D680F6-8466-41A9-8B63-17C0660DB189}" srcOrd="3" destOrd="0" presId="urn:microsoft.com/office/officeart/2005/8/layout/default"/>
    <dgm:cxn modelId="{06E45BC6-BF1F-4A77-99BF-9180C8AFA3B6}" type="presParOf" srcId="{198DC29A-C274-4C3E-9462-211E551CAAAA}" destId="{0D3A3C7B-E676-4A93-8272-170920B59A9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8D412B-395C-49F1-B9B0-965ABBB6AF0C}" type="doc">
      <dgm:prSet loTypeId="urn:microsoft.com/office/officeart/2005/8/layout/vList3" loCatId="list" qsTypeId="urn:microsoft.com/office/officeart/2005/8/quickstyle/simple1" qsCatId="simple" csTypeId="urn:microsoft.com/office/officeart/2005/8/colors/accent5_4" csCatId="accent5" phldr="1"/>
      <dgm:spPr/>
      <dgm:t>
        <a:bodyPr/>
        <a:lstStyle/>
        <a:p>
          <a:endParaRPr lang="es-CO"/>
        </a:p>
      </dgm:t>
    </dgm:pt>
    <dgm:pt modelId="{3C4BD3BC-4EC3-4CC0-BAAE-165EEF65383A}">
      <dgm:prSet phldrT="[Texto]"/>
      <dgm:spPr/>
      <dgm:t>
        <a:bodyPr/>
        <a:lstStyle/>
        <a:p>
          <a: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t>1. El Análisis de Involucrados</a:t>
          </a:r>
          <a:endParaRPr lang="es-CO">
            <a:latin typeface="Trebuchet MS"/>
          </a:endParaRPr>
        </a:p>
      </dgm:t>
    </dgm:pt>
    <dgm:pt modelId="{73BBCDC0-354E-454F-826E-BE53D73D9042}" type="parTrans" cxnId="{A3C2BCC2-437E-4F8A-B8E6-51D32F651892}">
      <dgm:prSet/>
      <dgm:spPr/>
      <dgm:t>
        <a:bodyPr/>
        <a:lstStyle/>
        <a:p>
          <a:endParaRPr lang="es-CO"/>
        </a:p>
      </dgm:t>
    </dgm:pt>
    <dgm:pt modelId="{664E7FCD-1F2D-41F0-AE1C-60BE18182490}" type="sibTrans" cxnId="{A3C2BCC2-437E-4F8A-B8E6-51D32F651892}">
      <dgm:prSet/>
      <dgm:spPr/>
      <dgm:t>
        <a:bodyPr/>
        <a:lstStyle/>
        <a:p>
          <a:endParaRPr lang="es-CO"/>
        </a:p>
      </dgm:t>
    </dgm:pt>
    <dgm:pt modelId="{B0E41BA0-AE9C-4D9B-AFB6-9A12A39ED2AE}">
      <dgm:prSet phldrT="[Texto]"/>
      <dgm:spPr/>
      <dgm:t>
        <a:bodyPr/>
        <a:lstStyle/>
        <a:p>
          <a: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t>2. El Análisis de Problemas</a:t>
          </a:r>
          <a:endParaRPr lang="es-CO">
            <a:latin typeface="Trebuchet MS"/>
          </a:endParaRPr>
        </a:p>
      </dgm:t>
    </dgm:pt>
    <dgm:pt modelId="{F47F1E84-6534-4FF0-81C0-78975569CD3B}" type="parTrans" cxnId="{220063C5-BDCE-4A2E-9B49-372CEFA477BF}">
      <dgm:prSet/>
      <dgm:spPr/>
      <dgm:t>
        <a:bodyPr/>
        <a:lstStyle/>
        <a:p>
          <a:endParaRPr lang="es-CO"/>
        </a:p>
      </dgm:t>
    </dgm:pt>
    <dgm:pt modelId="{72810C9F-8BCE-449D-91ED-D168514F762D}" type="sibTrans" cxnId="{220063C5-BDCE-4A2E-9B49-372CEFA477BF}">
      <dgm:prSet/>
      <dgm:spPr/>
      <dgm:t>
        <a:bodyPr/>
        <a:lstStyle/>
        <a:p>
          <a:endParaRPr lang="es-CO"/>
        </a:p>
      </dgm:t>
    </dgm:pt>
    <dgm:pt modelId="{B1B22053-9545-45B8-8322-3AA8838F414B}">
      <dgm:prSet/>
      <dgm:spPr/>
      <dgm:t>
        <a:bodyPr/>
        <a:lstStyle/>
        <a:p>
          <a: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t>3. El Análisis de Objetivos</a:t>
          </a:r>
          <a:endParaRPr lang="es-CO">
            <a:latin typeface="Trebuchet MS"/>
          </a:endParaRPr>
        </a:p>
      </dgm:t>
    </dgm:pt>
    <dgm:pt modelId="{5B788817-5B41-4A1C-8872-417636AFAB2E}" type="parTrans" cxnId="{E0463F99-10B6-4D6F-AAD1-7C795F45376A}">
      <dgm:prSet/>
      <dgm:spPr/>
      <dgm:t>
        <a:bodyPr/>
        <a:lstStyle/>
        <a:p>
          <a:endParaRPr lang="es-CO"/>
        </a:p>
      </dgm:t>
    </dgm:pt>
    <dgm:pt modelId="{D653E462-2893-43ED-A6A7-0CE05F88CD67}" type="sibTrans" cxnId="{E0463F99-10B6-4D6F-AAD1-7C795F45376A}">
      <dgm:prSet/>
      <dgm:spPr/>
      <dgm:t>
        <a:bodyPr/>
        <a:lstStyle/>
        <a:p>
          <a:endParaRPr lang="es-CO"/>
        </a:p>
      </dgm:t>
    </dgm:pt>
    <dgm:pt modelId="{4DC6D8D6-551A-4340-8F37-6E27A937C511}">
      <dgm:prSet/>
      <dgm:spPr/>
      <dgm:t>
        <a:bodyPr/>
        <a:lstStyle/>
        <a:p>
          <a: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t>4. El Análisis de Alternativas</a:t>
          </a:r>
          <a:b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br>
          <a:endParaRPr lang="es-CO">
            <a:latin typeface="Trebuchet MS"/>
          </a:endParaRPr>
        </a:p>
      </dgm:t>
    </dgm:pt>
    <dgm:pt modelId="{7973518D-AAC3-4AA9-BBD2-AA239C324F7C}" type="parTrans" cxnId="{BF4D2662-7CD2-4A22-837E-9ABF76B46325}">
      <dgm:prSet/>
      <dgm:spPr/>
      <dgm:t>
        <a:bodyPr/>
        <a:lstStyle/>
        <a:p>
          <a:endParaRPr lang="es-CO"/>
        </a:p>
      </dgm:t>
    </dgm:pt>
    <dgm:pt modelId="{8951359D-EE3E-4D34-BAD8-B8C38508112F}" type="sibTrans" cxnId="{BF4D2662-7CD2-4A22-837E-9ABF76B46325}">
      <dgm:prSet/>
      <dgm:spPr/>
      <dgm:t>
        <a:bodyPr/>
        <a:lstStyle/>
        <a:p>
          <a:endParaRPr lang="es-CO"/>
        </a:p>
      </dgm:t>
    </dgm:pt>
    <dgm:pt modelId="{EE504870-A2AD-4B9E-AF43-89F93E39CA97}">
      <dgm:prSet/>
      <dgm:spPr/>
      <dgm:t>
        <a:bodyPr/>
        <a:lstStyle/>
        <a:p>
          <a: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t>5. La Matriz del Marco Lógico</a:t>
          </a:r>
          <a:b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br>
          <a:b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br>
          <a:br>
            <a:rPr kumimoji="0" lang="es-ES_tradnl" i="0" u="none" strike="noStrike" cap="none" spc="0" normalizeH="0" baseline="0" noProof="0">
              <a:ln/>
              <a:effectLst>
                <a:outerShdw blurRad="31750" dist="25400" dir="5400000" algn="tl" rotWithShape="0">
                  <a:srgbClr val="000000">
                    <a:alpha val="25000"/>
                  </a:srgbClr>
                </a:outerShdw>
              </a:effectLst>
              <a:uLnTx/>
              <a:uFillTx/>
              <a:latin typeface="Tahoma"/>
              <a:ea typeface="+mj-ea"/>
              <a:cs typeface="+mj-cs"/>
            </a:rPr>
          </a:br>
          <a:endParaRPr lang="es-CO">
            <a:latin typeface="Tahoma"/>
          </a:endParaRPr>
        </a:p>
      </dgm:t>
    </dgm:pt>
    <dgm:pt modelId="{860F0B43-AEB2-4A10-98F1-654499A9426E}" type="parTrans" cxnId="{0D4853D5-5431-4EFA-9A13-5B7C593ADABA}">
      <dgm:prSet/>
      <dgm:spPr/>
      <dgm:t>
        <a:bodyPr/>
        <a:lstStyle/>
        <a:p>
          <a:endParaRPr lang="es-CO"/>
        </a:p>
      </dgm:t>
    </dgm:pt>
    <dgm:pt modelId="{E445C5E9-A6BC-40B7-AEBC-90F1EAA8441E}" type="sibTrans" cxnId="{0D4853D5-5431-4EFA-9A13-5B7C593ADABA}">
      <dgm:prSet/>
      <dgm:spPr/>
      <dgm:t>
        <a:bodyPr/>
        <a:lstStyle/>
        <a:p>
          <a:endParaRPr lang="es-CO"/>
        </a:p>
      </dgm:t>
    </dgm:pt>
    <dgm:pt modelId="{DA8C9E74-1A36-4C44-B102-7FAD67A9B13F}" type="pres">
      <dgm:prSet presAssocID="{3D8D412B-395C-49F1-B9B0-965ABBB6AF0C}" presName="linearFlow" presStyleCnt="0">
        <dgm:presLayoutVars>
          <dgm:dir/>
          <dgm:resizeHandles val="exact"/>
        </dgm:presLayoutVars>
      </dgm:prSet>
      <dgm:spPr/>
    </dgm:pt>
    <dgm:pt modelId="{C676D8DA-0261-4474-9127-3BE2856CCD71}" type="pres">
      <dgm:prSet presAssocID="{3C4BD3BC-4EC3-4CC0-BAAE-165EEF65383A}" presName="composite" presStyleCnt="0"/>
      <dgm:spPr/>
    </dgm:pt>
    <dgm:pt modelId="{482A55D3-FC25-4D50-ACAB-FF5A087F2069}" type="pres">
      <dgm:prSet presAssocID="{3C4BD3BC-4EC3-4CC0-BAAE-165EEF65383A}" presName="imgShp" presStyleLbl="fgImgPlace1" presStyleIdx="0" presStyleCnt="5" custScaleX="188659"/>
      <dgm:spPr>
        <a:blipFill rotWithShape="0">
          <a:blip xmlns:r="http://schemas.openxmlformats.org/officeDocument/2006/relationships" r:embed="rId1"/>
          <a:stretch>
            <a:fillRect/>
          </a:stretch>
        </a:blipFill>
      </dgm:spPr>
    </dgm:pt>
    <dgm:pt modelId="{BDC1CB9E-F0C7-4D28-84AC-47592ED116B7}" type="pres">
      <dgm:prSet presAssocID="{3C4BD3BC-4EC3-4CC0-BAAE-165EEF65383A}" presName="txShp" presStyleLbl="node1" presStyleIdx="0" presStyleCnt="5">
        <dgm:presLayoutVars>
          <dgm:bulletEnabled val="1"/>
        </dgm:presLayoutVars>
      </dgm:prSet>
      <dgm:spPr/>
    </dgm:pt>
    <dgm:pt modelId="{645C2083-B927-42E1-A33E-B562686D0967}" type="pres">
      <dgm:prSet presAssocID="{664E7FCD-1F2D-41F0-AE1C-60BE18182490}" presName="spacing" presStyleCnt="0"/>
      <dgm:spPr/>
    </dgm:pt>
    <dgm:pt modelId="{FAA460BA-4C2E-4D42-A3C4-4828501A6D92}" type="pres">
      <dgm:prSet presAssocID="{B0E41BA0-AE9C-4D9B-AFB6-9A12A39ED2AE}" presName="composite" presStyleCnt="0"/>
      <dgm:spPr/>
    </dgm:pt>
    <dgm:pt modelId="{5D78640F-4C81-43B4-8367-7EA60A16511B}" type="pres">
      <dgm:prSet presAssocID="{B0E41BA0-AE9C-4D9B-AFB6-9A12A39ED2AE}" presName="imgShp" presStyleLbl="fgImgPlace1" presStyleIdx="1" presStyleCnt="5" custScaleX="188659"/>
      <dgm:spPr>
        <a:blipFill rotWithShape="0">
          <a:blip xmlns:r="http://schemas.openxmlformats.org/officeDocument/2006/relationships" r:embed="rId2"/>
          <a:stretch>
            <a:fillRect/>
          </a:stretch>
        </a:blipFill>
      </dgm:spPr>
    </dgm:pt>
    <dgm:pt modelId="{B72404CD-E094-4A55-B65F-D2FB5F2A3FDC}" type="pres">
      <dgm:prSet presAssocID="{B0E41BA0-AE9C-4D9B-AFB6-9A12A39ED2AE}" presName="txShp" presStyleLbl="node1" presStyleIdx="1" presStyleCnt="5">
        <dgm:presLayoutVars>
          <dgm:bulletEnabled val="1"/>
        </dgm:presLayoutVars>
      </dgm:prSet>
      <dgm:spPr/>
    </dgm:pt>
    <dgm:pt modelId="{1CBCDB95-685C-4AF6-95DE-F36AD7299D25}" type="pres">
      <dgm:prSet presAssocID="{72810C9F-8BCE-449D-91ED-D168514F762D}" presName="spacing" presStyleCnt="0"/>
      <dgm:spPr/>
    </dgm:pt>
    <dgm:pt modelId="{615EAEE2-44BE-496E-935B-BA2DC0289943}" type="pres">
      <dgm:prSet presAssocID="{B1B22053-9545-45B8-8322-3AA8838F414B}" presName="composite" presStyleCnt="0"/>
      <dgm:spPr/>
    </dgm:pt>
    <dgm:pt modelId="{B9252DCE-E250-4696-8916-9856AF90AAF0}" type="pres">
      <dgm:prSet presAssocID="{B1B22053-9545-45B8-8322-3AA8838F414B}" presName="imgShp" presStyleLbl="fgImgPlace1" presStyleIdx="2" presStyleCnt="5" custScaleX="188659"/>
      <dgm:spPr>
        <a:blipFill rotWithShape="0">
          <a:blip xmlns:r="http://schemas.openxmlformats.org/officeDocument/2006/relationships" r:embed="rId3"/>
          <a:stretch>
            <a:fillRect/>
          </a:stretch>
        </a:blipFill>
      </dgm:spPr>
    </dgm:pt>
    <dgm:pt modelId="{055555D8-ABC9-46FA-BF91-48A433EDA4C3}" type="pres">
      <dgm:prSet presAssocID="{B1B22053-9545-45B8-8322-3AA8838F414B}" presName="txShp" presStyleLbl="node1" presStyleIdx="2" presStyleCnt="5">
        <dgm:presLayoutVars>
          <dgm:bulletEnabled val="1"/>
        </dgm:presLayoutVars>
      </dgm:prSet>
      <dgm:spPr/>
    </dgm:pt>
    <dgm:pt modelId="{0171893E-8B90-419B-965D-EB74BEB1575B}" type="pres">
      <dgm:prSet presAssocID="{D653E462-2893-43ED-A6A7-0CE05F88CD67}" presName="spacing" presStyleCnt="0"/>
      <dgm:spPr/>
    </dgm:pt>
    <dgm:pt modelId="{56BD219A-2EC0-4D3E-BFBF-30ACAD0376E3}" type="pres">
      <dgm:prSet presAssocID="{4DC6D8D6-551A-4340-8F37-6E27A937C511}" presName="composite" presStyleCnt="0"/>
      <dgm:spPr/>
    </dgm:pt>
    <dgm:pt modelId="{C362341F-89B9-4591-B4EC-EF35215E50A3}" type="pres">
      <dgm:prSet presAssocID="{4DC6D8D6-551A-4340-8F37-6E27A937C511}" presName="imgShp" presStyleLbl="fgImgPlace1" presStyleIdx="3" presStyleCnt="5" custScaleX="188659"/>
      <dgm:spPr>
        <a:blipFill rotWithShape="0">
          <a:blip xmlns:r="http://schemas.openxmlformats.org/officeDocument/2006/relationships" r:embed="rId4"/>
          <a:stretch>
            <a:fillRect/>
          </a:stretch>
        </a:blipFill>
      </dgm:spPr>
    </dgm:pt>
    <dgm:pt modelId="{D0BB1C03-037B-42AC-BD83-4E36366F274F}" type="pres">
      <dgm:prSet presAssocID="{4DC6D8D6-551A-4340-8F37-6E27A937C511}" presName="txShp" presStyleLbl="node1" presStyleIdx="3" presStyleCnt="5">
        <dgm:presLayoutVars>
          <dgm:bulletEnabled val="1"/>
        </dgm:presLayoutVars>
      </dgm:prSet>
      <dgm:spPr/>
    </dgm:pt>
    <dgm:pt modelId="{3312ABD5-738F-43FF-ADB2-50295838C0B5}" type="pres">
      <dgm:prSet presAssocID="{8951359D-EE3E-4D34-BAD8-B8C38508112F}" presName="spacing" presStyleCnt="0"/>
      <dgm:spPr/>
    </dgm:pt>
    <dgm:pt modelId="{DDB389C4-6B12-4DD1-8BC8-4346E14B74FD}" type="pres">
      <dgm:prSet presAssocID="{EE504870-A2AD-4B9E-AF43-89F93E39CA97}" presName="composite" presStyleCnt="0"/>
      <dgm:spPr/>
    </dgm:pt>
    <dgm:pt modelId="{C75F0B35-BA3E-4F8B-80DE-3344743B7332}" type="pres">
      <dgm:prSet presAssocID="{EE504870-A2AD-4B9E-AF43-89F93E39CA97}" presName="imgShp" presStyleLbl="fgImgPlace1" presStyleIdx="4" presStyleCnt="5" custScaleX="188659"/>
      <dgm:spPr>
        <a:blipFill rotWithShape="0">
          <a:blip xmlns:r="http://schemas.openxmlformats.org/officeDocument/2006/relationships" r:embed="rId5"/>
          <a:stretch>
            <a:fillRect/>
          </a:stretch>
        </a:blipFill>
      </dgm:spPr>
    </dgm:pt>
    <dgm:pt modelId="{23514975-6D72-4A77-9DAA-33C08E513B4D}" type="pres">
      <dgm:prSet presAssocID="{EE504870-A2AD-4B9E-AF43-89F93E39CA97}" presName="txShp" presStyleLbl="node1" presStyleIdx="4" presStyleCnt="5">
        <dgm:presLayoutVars>
          <dgm:bulletEnabled val="1"/>
        </dgm:presLayoutVars>
      </dgm:prSet>
      <dgm:spPr/>
    </dgm:pt>
  </dgm:ptLst>
  <dgm:cxnLst>
    <dgm:cxn modelId="{743BCB23-0EE0-4032-B3D4-C445304D24BA}" type="presOf" srcId="{4DC6D8D6-551A-4340-8F37-6E27A937C511}" destId="{D0BB1C03-037B-42AC-BD83-4E36366F274F}" srcOrd="0" destOrd="0" presId="urn:microsoft.com/office/officeart/2005/8/layout/vList3"/>
    <dgm:cxn modelId="{F2B84037-C223-4285-A807-D1E5D62C46B4}" type="presOf" srcId="{B1B22053-9545-45B8-8322-3AA8838F414B}" destId="{055555D8-ABC9-46FA-BF91-48A433EDA4C3}" srcOrd="0" destOrd="0" presId="urn:microsoft.com/office/officeart/2005/8/layout/vList3"/>
    <dgm:cxn modelId="{BF4D2662-7CD2-4A22-837E-9ABF76B46325}" srcId="{3D8D412B-395C-49F1-B9B0-965ABBB6AF0C}" destId="{4DC6D8D6-551A-4340-8F37-6E27A937C511}" srcOrd="3" destOrd="0" parTransId="{7973518D-AAC3-4AA9-BBD2-AA239C324F7C}" sibTransId="{8951359D-EE3E-4D34-BAD8-B8C38508112F}"/>
    <dgm:cxn modelId="{0165B18B-73F3-44A4-BFB7-8131086176C3}" type="presOf" srcId="{B0E41BA0-AE9C-4D9B-AFB6-9A12A39ED2AE}" destId="{B72404CD-E094-4A55-B65F-D2FB5F2A3FDC}" srcOrd="0" destOrd="0" presId="urn:microsoft.com/office/officeart/2005/8/layout/vList3"/>
    <dgm:cxn modelId="{E0463F99-10B6-4D6F-AAD1-7C795F45376A}" srcId="{3D8D412B-395C-49F1-B9B0-965ABBB6AF0C}" destId="{B1B22053-9545-45B8-8322-3AA8838F414B}" srcOrd="2" destOrd="0" parTransId="{5B788817-5B41-4A1C-8872-417636AFAB2E}" sibTransId="{D653E462-2893-43ED-A6A7-0CE05F88CD67}"/>
    <dgm:cxn modelId="{A66975B0-6745-444D-8255-98AA8859E4C7}" type="presOf" srcId="{3D8D412B-395C-49F1-B9B0-965ABBB6AF0C}" destId="{DA8C9E74-1A36-4C44-B102-7FAD67A9B13F}" srcOrd="0" destOrd="0" presId="urn:microsoft.com/office/officeart/2005/8/layout/vList3"/>
    <dgm:cxn modelId="{A3C2BCC2-437E-4F8A-B8E6-51D32F651892}" srcId="{3D8D412B-395C-49F1-B9B0-965ABBB6AF0C}" destId="{3C4BD3BC-4EC3-4CC0-BAAE-165EEF65383A}" srcOrd="0" destOrd="0" parTransId="{73BBCDC0-354E-454F-826E-BE53D73D9042}" sibTransId="{664E7FCD-1F2D-41F0-AE1C-60BE18182490}"/>
    <dgm:cxn modelId="{220063C5-BDCE-4A2E-9B49-372CEFA477BF}" srcId="{3D8D412B-395C-49F1-B9B0-965ABBB6AF0C}" destId="{B0E41BA0-AE9C-4D9B-AFB6-9A12A39ED2AE}" srcOrd="1" destOrd="0" parTransId="{F47F1E84-6534-4FF0-81C0-78975569CD3B}" sibTransId="{72810C9F-8BCE-449D-91ED-D168514F762D}"/>
    <dgm:cxn modelId="{355008D4-6849-4B66-BB9D-6F263562F0BA}" type="presOf" srcId="{3C4BD3BC-4EC3-4CC0-BAAE-165EEF65383A}" destId="{BDC1CB9E-F0C7-4D28-84AC-47592ED116B7}" srcOrd="0" destOrd="0" presId="urn:microsoft.com/office/officeart/2005/8/layout/vList3"/>
    <dgm:cxn modelId="{0D4853D5-5431-4EFA-9A13-5B7C593ADABA}" srcId="{3D8D412B-395C-49F1-B9B0-965ABBB6AF0C}" destId="{EE504870-A2AD-4B9E-AF43-89F93E39CA97}" srcOrd="4" destOrd="0" parTransId="{860F0B43-AEB2-4A10-98F1-654499A9426E}" sibTransId="{E445C5E9-A6BC-40B7-AEBC-90F1EAA8441E}"/>
    <dgm:cxn modelId="{FF3958FA-6455-41C2-9D90-0AA6A999FF74}" type="presOf" srcId="{EE504870-A2AD-4B9E-AF43-89F93E39CA97}" destId="{23514975-6D72-4A77-9DAA-33C08E513B4D}" srcOrd="0" destOrd="0" presId="urn:microsoft.com/office/officeart/2005/8/layout/vList3"/>
    <dgm:cxn modelId="{C82D2F6E-35AE-4168-AADA-CD57FDB50522}" type="presParOf" srcId="{DA8C9E74-1A36-4C44-B102-7FAD67A9B13F}" destId="{C676D8DA-0261-4474-9127-3BE2856CCD71}" srcOrd="0" destOrd="0" presId="urn:microsoft.com/office/officeart/2005/8/layout/vList3"/>
    <dgm:cxn modelId="{043E2802-434E-481D-B9E8-841B88897FEC}" type="presParOf" srcId="{C676D8DA-0261-4474-9127-3BE2856CCD71}" destId="{482A55D3-FC25-4D50-ACAB-FF5A087F2069}" srcOrd="0" destOrd="0" presId="urn:microsoft.com/office/officeart/2005/8/layout/vList3"/>
    <dgm:cxn modelId="{067B1A94-6645-4F02-A753-4DBCA8E2CD5F}" type="presParOf" srcId="{C676D8DA-0261-4474-9127-3BE2856CCD71}" destId="{BDC1CB9E-F0C7-4D28-84AC-47592ED116B7}" srcOrd="1" destOrd="0" presId="urn:microsoft.com/office/officeart/2005/8/layout/vList3"/>
    <dgm:cxn modelId="{973F100B-E346-4F60-8FFD-4E2935D13982}" type="presParOf" srcId="{DA8C9E74-1A36-4C44-B102-7FAD67A9B13F}" destId="{645C2083-B927-42E1-A33E-B562686D0967}" srcOrd="1" destOrd="0" presId="urn:microsoft.com/office/officeart/2005/8/layout/vList3"/>
    <dgm:cxn modelId="{45EC8B1F-8BD1-4A5A-9D1D-41BCDA21CFAD}" type="presParOf" srcId="{DA8C9E74-1A36-4C44-B102-7FAD67A9B13F}" destId="{FAA460BA-4C2E-4D42-A3C4-4828501A6D92}" srcOrd="2" destOrd="0" presId="urn:microsoft.com/office/officeart/2005/8/layout/vList3"/>
    <dgm:cxn modelId="{998E8FFE-C6F0-4EC5-9443-FE798F418212}" type="presParOf" srcId="{FAA460BA-4C2E-4D42-A3C4-4828501A6D92}" destId="{5D78640F-4C81-43B4-8367-7EA60A16511B}" srcOrd="0" destOrd="0" presId="urn:microsoft.com/office/officeart/2005/8/layout/vList3"/>
    <dgm:cxn modelId="{CCD5A626-7776-4B89-AB15-434E2FF11CA3}" type="presParOf" srcId="{FAA460BA-4C2E-4D42-A3C4-4828501A6D92}" destId="{B72404CD-E094-4A55-B65F-D2FB5F2A3FDC}" srcOrd="1" destOrd="0" presId="urn:microsoft.com/office/officeart/2005/8/layout/vList3"/>
    <dgm:cxn modelId="{C7C19158-DE27-4437-AC4E-C53E5F813C7D}" type="presParOf" srcId="{DA8C9E74-1A36-4C44-B102-7FAD67A9B13F}" destId="{1CBCDB95-685C-4AF6-95DE-F36AD7299D25}" srcOrd="3" destOrd="0" presId="urn:microsoft.com/office/officeart/2005/8/layout/vList3"/>
    <dgm:cxn modelId="{B0FCAF25-7ADB-44DB-93D1-001E30100AF7}" type="presParOf" srcId="{DA8C9E74-1A36-4C44-B102-7FAD67A9B13F}" destId="{615EAEE2-44BE-496E-935B-BA2DC0289943}" srcOrd="4" destOrd="0" presId="urn:microsoft.com/office/officeart/2005/8/layout/vList3"/>
    <dgm:cxn modelId="{7E3F9052-14D0-49DF-A90B-926BD9476ACC}" type="presParOf" srcId="{615EAEE2-44BE-496E-935B-BA2DC0289943}" destId="{B9252DCE-E250-4696-8916-9856AF90AAF0}" srcOrd="0" destOrd="0" presId="urn:microsoft.com/office/officeart/2005/8/layout/vList3"/>
    <dgm:cxn modelId="{88B202A3-1CA9-4D83-B835-097AD41B94BF}" type="presParOf" srcId="{615EAEE2-44BE-496E-935B-BA2DC0289943}" destId="{055555D8-ABC9-46FA-BF91-48A433EDA4C3}" srcOrd="1" destOrd="0" presId="urn:microsoft.com/office/officeart/2005/8/layout/vList3"/>
    <dgm:cxn modelId="{A00A05CE-7DAE-4E8C-A455-78204E096A71}" type="presParOf" srcId="{DA8C9E74-1A36-4C44-B102-7FAD67A9B13F}" destId="{0171893E-8B90-419B-965D-EB74BEB1575B}" srcOrd="5" destOrd="0" presId="urn:microsoft.com/office/officeart/2005/8/layout/vList3"/>
    <dgm:cxn modelId="{8F04DED2-2DE6-4C00-8018-C38830A9C6E1}" type="presParOf" srcId="{DA8C9E74-1A36-4C44-B102-7FAD67A9B13F}" destId="{56BD219A-2EC0-4D3E-BFBF-30ACAD0376E3}" srcOrd="6" destOrd="0" presId="urn:microsoft.com/office/officeart/2005/8/layout/vList3"/>
    <dgm:cxn modelId="{C6176822-FC25-414E-B938-601BB851F7B2}" type="presParOf" srcId="{56BD219A-2EC0-4D3E-BFBF-30ACAD0376E3}" destId="{C362341F-89B9-4591-B4EC-EF35215E50A3}" srcOrd="0" destOrd="0" presId="urn:microsoft.com/office/officeart/2005/8/layout/vList3"/>
    <dgm:cxn modelId="{558EB8E7-0110-4470-88A2-438E037229E9}" type="presParOf" srcId="{56BD219A-2EC0-4D3E-BFBF-30ACAD0376E3}" destId="{D0BB1C03-037B-42AC-BD83-4E36366F274F}" srcOrd="1" destOrd="0" presId="urn:microsoft.com/office/officeart/2005/8/layout/vList3"/>
    <dgm:cxn modelId="{B0389891-2255-40DF-9789-511BA058FE67}" type="presParOf" srcId="{DA8C9E74-1A36-4C44-B102-7FAD67A9B13F}" destId="{3312ABD5-738F-43FF-ADB2-50295838C0B5}" srcOrd="7" destOrd="0" presId="urn:microsoft.com/office/officeart/2005/8/layout/vList3"/>
    <dgm:cxn modelId="{6EB4F56B-BD0A-4379-AA64-8609E0BE952A}" type="presParOf" srcId="{DA8C9E74-1A36-4C44-B102-7FAD67A9B13F}" destId="{DDB389C4-6B12-4DD1-8BC8-4346E14B74FD}" srcOrd="8" destOrd="0" presId="urn:microsoft.com/office/officeart/2005/8/layout/vList3"/>
    <dgm:cxn modelId="{F5F3AFAD-41BF-449E-8865-0F325DD7BC36}" type="presParOf" srcId="{DDB389C4-6B12-4DD1-8BC8-4346E14B74FD}" destId="{C75F0B35-BA3E-4F8B-80DE-3344743B7332}" srcOrd="0" destOrd="0" presId="urn:microsoft.com/office/officeart/2005/8/layout/vList3"/>
    <dgm:cxn modelId="{5BFF22B3-7E53-4DAA-90C3-243A61B5CE9A}" type="presParOf" srcId="{DDB389C4-6B12-4DD1-8BC8-4346E14B74FD}" destId="{23514975-6D72-4A77-9DAA-33C08E513B4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70D982-248F-4262-9BE0-EF80261F0A6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CO"/>
        </a:p>
      </dgm:t>
    </dgm:pt>
    <dgm:pt modelId="{3F3F7E0A-9DF8-4F78-A00A-A1CABC508638}">
      <dgm:prSet phldrT="[Texto]"/>
      <dgm:spPr/>
      <dgm:t>
        <a:bodyPr/>
        <a:lstStyle/>
        <a:p>
          <a:r>
            <a:rPr lang="es-CO"/>
            <a:t>Insumos</a:t>
          </a:r>
        </a:p>
      </dgm:t>
    </dgm:pt>
    <dgm:pt modelId="{61440257-A1D8-4899-96AE-B7F9E45DBC7E}" type="parTrans" cxnId="{3AEE7C3F-F4B6-4638-AE58-829007E2458E}">
      <dgm:prSet/>
      <dgm:spPr/>
      <dgm:t>
        <a:bodyPr/>
        <a:lstStyle/>
        <a:p>
          <a:endParaRPr lang="es-CO"/>
        </a:p>
      </dgm:t>
    </dgm:pt>
    <dgm:pt modelId="{2AFCF3CE-CA95-461F-88C4-A61277CD476E}" type="sibTrans" cxnId="{3AEE7C3F-F4B6-4638-AE58-829007E2458E}">
      <dgm:prSet/>
      <dgm:spPr/>
      <dgm:t>
        <a:bodyPr/>
        <a:lstStyle/>
        <a:p>
          <a:endParaRPr lang="es-CO"/>
        </a:p>
      </dgm:t>
    </dgm:pt>
    <dgm:pt modelId="{B3C4AE10-E88F-4491-BE5A-2DF77977EF31}">
      <dgm:prSet phldrT="[Texto]"/>
      <dgm:spPr/>
      <dgm:t>
        <a:bodyPr/>
        <a:lstStyle/>
        <a:p>
          <a:r>
            <a:rPr lang="es-CO"/>
            <a:t>Materias primas de un proyecto</a:t>
          </a:r>
        </a:p>
      </dgm:t>
    </dgm:pt>
    <dgm:pt modelId="{69AAC0A0-E4DB-4BD2-8E30-C271A5732227}" type="parTrans" cxnId="{A5FBB32F-9B0B-4748-8FF5-8B5ABB1E6110}">
      <dgm:prSet/>
      <dgm:spPr/>
      <dgm:t>
        <a:bodyPr/>
        <a:lstStyle/>
        <a:p>
          <a:endParaRPr lang="es-CO"/>
        </a:p>
      </dgm:t>
    </dgm:pt>
    <dgm:pt modelId="{C0B7D3FA-70D5-4CB5-A145-C5582D7EC46D}" type="sibTrans" cxnId="{A5FBB32F-9B0B-4748-8FF5-8B5ABB1E6110}">
      <dgm:prSet/>
      <dgm:spPr/>
      <dgm:t>
        <a:bodyPr/>
        <a:lstStyle/>
        <a:p>
          <a:endParaRPr lang="es-CO"/>
        </a:p>
      </dgm:t>
    </dgm:pt>
    <dgm:pt modelId="{0119DE4C-AA3B-4608-A694-E3A8A0342B35}">
      <dgm:prSet phldrT="[Texto]"/>
      <dgm:spPr/>
      <dgm:t>
        <a:bodyPr/>
        <a:lstStyle/>
        <a:p>
          <a:r>
            <a:rPr lang="es-CO"/>
            <a:t>Actividades</a:t>
          </a:r>
        </a:p>
      </dgm:t>
    </dgm:pt>
    <dgm:pt modelId="{EB9D5C9B-74DB-4C6E-978F-EAEAB80705D0}" type="parTrans" cxnId="{AE587330-97D6-4A5D-8ECA-5D4A1908B3E4}">
      <dgm:prSet/>
      <dgm:spPr/>
      <dgm:t>
        <a:bodyPr/>
        <a:lstStyle/>
        <a:p>
          <a:endParaRPr lang="es-CO"/>
        </a:p>
      </dgm:t>
    </dgm:pt>
    <dgm:pt modelId="{8533D9C9-2918-4B87-BBC5-546541743825}" type="sibTrans" cxnId="{AE587330-97D6-4A5D-8ECA-5D4A1908B3E4}">
      <dgm:prSet/>
      <dgm:spPr/>
      <dgm:t>
        <a:bodyPr/>
        <a:lstStyle/>
        <a:p>
          <a:endParaRPr lang="es-CO"/>
        </a:p>
      </dgm:t>
    </dgm:pt>
    <dgm:pt modelId="{C146A611-F020-4A9F-A765-A81125DBE7FE}">
      <dgm:prSet phldrT="[Texto]"/>
      <dgm:spPr/>
      <dgm:t>
        <a:bodyPr/>
        <a:lstStyle/>
        <a:p>
          <a:r>
            <a:rPr lang="es-CO"/>
            <a:t>Acciones necesarias para transformar insumos</a:t>
          </a:r>
        </a:p>
      </dgm:t>
    </dgm:pt>
    <dgm:pt modelId="{6D6BF9D8-4051-47D4-AEDB-682BD0A9EA9E}" type="parTrans" cxnId="{730ACE59-7282-4C9E-8BA8-8E42A080E8BE}">
      <dgm:prSet/>
      <dgm:spPr/>
      <dgm:t>
        <a:bodyPr/>
        <a:lstStyle/>
        <a:p>
          <a:endParaRPr lang="es-CO"/>
        </a:p>
      </dgm:t>
    </dgm:pt>
    <dgm:pt modelId="{2773B924-1310-4503-90DD-4EBC217ACD08}" type="sibTrans" cxnId="{730ACE59-7282-4C9E-8BA8-8E42A080E8BE}">
      <dgm:prSet/>
      <dgm:spPr/>
      <dgm:t>
        <a:bodyPr/>
        <a:lstStyle/>
        <a:p>
          <a:endParaRPr lang="es-CO"/>
        </a:p>
      </dgm:t>
    </dgm:pt>
    <dgm:pt modelId="{C4E37266-73A6-4113-8F2A-7080E4C3CCA5}">
      <dgm:prSet phldrT="[Texto]"/>
      <dgm:spPr/>
      <dgm:t>
        <a:bodyPr/>
        <a:lstStyle/>
        <a:p>
          <a:r>
            <a:rPr lang="es-CO"/>
            <a:t>Objetivo global</a:t>
          </a:r>
        </a:p>
      </dgm:t>
    </dgm:pt>
    <dgm:pt modelId="{EE37DD27-3BC5-464C-9B57-23D3F6869A8B}" type="parTrans" cxnId="{0BDF239D-3A36-41EE-9E74-7F8E2668E447}">
      <dgm:prSet/>
      <dgm:spPr/>
      <dgm:t>
        <a:bodyPr/>
        <a:lstStyle/>
        <a:p>
          <a:endParaRPr lang="es-CO"/>
        </a:p>
      </dgm:t>
    </dgm:pt>
    <dgm:pt modelId="{FA1E466B-6DEC-4DE2-BB44-56AD96A471D3}" type="sibTrans" cxnId="{0BDF239D-3A36-41EE-9E74-7F8E2668E447}">
      <dgm:prSet/>
      <dgm:spPr/>
      <dgm:t>
        <a:bodyPr/>
        <a:lstStyle/>
        <a:p>
          <a:endParaRPr lang="es-CO"/>
        </a:p>
      </dgm:t>
    </dgm:pt>
    <dgm:pt modelId="{2C3E2E55-CFB3-4CB3-8674-48689DC17D17}">
      <dgm:prSet phldrT="[Texto]"/>
      <dgm:spPr/>
      <dgm:t>
        <a:bodyPr/>
        <a:lstStyle/>
        <a:p>
          <a:r>
            <a:rPr lang="es-CO"/>
            <a:t>Principal objetivo</a:t>
          </a:r>
        </a:p>
      </dgm:t>
    </dgm:pt>
    <dgm:pt modelId="{21F4F474-4740-4B27-A57F-B86B6C45BCD6}" type="parTrans" cxnId="{4CA6BE00-20C6-4BC9-A0EF-D72E9A695431}">
      <dgm:prSet/>
      <dgm:spPr/>
      <dgm:t>
        <a:bodyPr/>
        <a:lstStyle/>
        <a:p>
          <a:endParaRPr lang="es-CO"/>
        </a:p>
      </dgm:t>
    </dgm:pt>
    <dgm:pt modelId="{044FC497-99DB-4A60-B85B-F77FA87F62EF}" type="sibTrans" cxnId="{4CA6BE00-20C6-4BC9-A0EF-D72E9A695431}">
      <dgm:prSet/>
      <dgm:spPr/>
      <dgm:t>
        <a:bodyPr/>
        <a:lstStyle/>
        <a:p>
          <a:endParaRPr lang="es-CO"/>
        </a:p>
      </dgm:t>
    </dgm:pt>
    <dgm:pt modelId="{DC0DFCA7-DAE6-4652-88F6-41A513A157A7}">
      <dgm:prSet/>
      <dgm:spPr/>
      <dgm:t>
        <a:bodyPr/>
        <a:lstStyle/>
        <a:p>
          <a:r>
            <a:rPr lang="es-CO"/>
            <a:t>Objetivo especifico</a:t>
          </a:r>
        </a:p>
      </dgm:t>
    </dgm:pt>
    <dgm:pt modelId="{2801F1E3-2BB0-4F48-9521-CBA8C7FF52D2}" type="parTrans" cxnId="{43B8C81D-7E82-4461-A702-C54DE2B4F56E}">
      <dgm:prSet/>
      <dgm:spPr/>
      <dgm:t>
        <a:bodyPr/>
        <a:lstStyle/>
        <a:p>
          <a:endParaRPr lang="es-CO"/>
        </a:p>
      </dgm:t>
    </dgm:pt>
    <dgm:pt modelId="{D5BFDFCD-FCC4-4334-A87A-B4D0DA150CA9}" type="sibTrans" cxnId="{43B8C81D-7E82-4461-A702-C54DE2B4F56E}">
      <dgm:prSet/>
      <dgm:spPr/>
      <dgm:t>
        <a:bodyPr/>
        <a:lstStyle/>
        <a:p>
          <a:endParaRPr lang="es-CO"/>
        </a:p>
      </dgm:t>
    </dgm:pt>
    <dgm:pt modelId="{59B786CA-1D16-428B-B58E-96635425EDA8}">
      <dgm:prSet/>
      <dgm:spPr/>
      <dgm:t>
        <a:bodyPr/>
        <a:lstStyle/>
        <a:p>
          <a:r>
            <a:rPr lang="es-CO"/>
            <a:t>Resultados</a:t>
          </a:r>
        </a:p>
      </dgm:t>
    </dgm:pt>
    <dgm:pt modelId="{05E05139-BD35-40EB-9986-90B3EFAA1F9D}" type="parTrans" cxnId="{57CD2EA3-8E84-482A-A178-C9FD4678C33B}">
      <dgm:prSet/>
      <dgm:spPr/>
      <dgm:t>
        <a:bodyPr/>
        <a:lstStyle/>
        <a:p>
          <a:endParaRPr lang="es-CO"/>
        </a:p>
      </dgm:t>
    </dgm:pt>
    <dgm:pt modelId="{269C25B0-D9DE-4B33-861A-D2129DC13FAB}" type="sibTrans" cxnId="{57CD2EA3-8E84-482A-A178-C9FD4678C33B}">
      <dgm:prSet/>
      <dgm:spPr/>
      <dgm:t>
        <a:bodyPr/>
        <a:lstStyle/>
        <a:p>
          <a:endParaRPr lang="es-CO"/>
        </a:p>
      </dgm:t>
    </dgm:pt>
    <dgm:pt modelId="{2DAF3653-4E65-4556-B3A0-B4BA1AEE41FA}">
      <dgm:prSet/>
      <dgm:spPr/>
      <dgm:t>
        <a:bodyPr/>
        <a:lstStyle/>
        <a:p>
          <a:r>
            <a:rPr lang="es-CO"/>
            <a:t>Son los que el proyecto puede garantizar como resultado de sus actividades</a:t>
          </a:r>
        </a:p>
      </dgm:t>
    </dgm:pt>
    <dgm:pt modelId="{40ECF7BE-1E07-4974-AD29-AD1E8C95BD57}" type="parTrans" cxnId="{207CAD1E-1231-4FF8-8687-7DB50044B530}">
      <dgm:prSet/>
      <dgm:spPr/>
      <dgm:t>
        <a:bodyPr/>
        <a:lstStyle/>
        <a:p>
          <a:endParaRPr lang="es-CO"/>
        </a:p>
      </dgm:t>
    </dgm:pt>
    <dgm:pt modelId="{51583881-DA91-49FC-BE45-457BD2133272}" type="sibTrans" cxnId="{207CAD1E-1231-4FF8-8687-7DB50044B530}">
      <dgm:prSet/>
      <dgm:spPr/>
      <dgm:t>
        <a:bodyPr/>
        <a:lstStyle/>
        <a:p>
          <a:endParaRPr lang="es-CO"/>
        </a:p>
      </dgm:t>
    </dgm:pt>
    <dgm:pt modelId="{7A41130D-BD48-41A8-9344-C68B7A268D7A}">
      <dgm:prSet/>
      <dgm:spPr/>
      <dgm:t>
        <a:bodyPr/>
        <a:lstStyle/>
        <a:p>
          <a:r>
            <a:rPr lang="es-CO" err="1"/>
            <a:t>Situacióon</a:t>
          </a:r>
          <a:r>
            <a:rPr lang="es-CO"/>
            <a:t> que se espera permanezca como consecuencia del proyecto</a:t>
          </a:r>
        </a:p>
      </dgm:t>
    </dgm:pt>
    <dgm:pt modelId="{9F36A54E-C135-468F-AE92-4F5771080899}" type="parTrans" cxnId="{8D659AF2-3FB3-49EB-8FFC-D55806D46D0E}">
      <dgm:prSet/>
      <dgm:spPr/>
      <dgm:t>
        <a:bodyPr/>
        <a:lstStyle/>
        <a:p>
          <a:endParaRPr lang="es-CO"/>
        </a:p>
      </dgm:t>
    </dgm:pt>
    <dgm:pt modelId="{629DA4EA-BA01-432B-8B89-87E55F58E506}" type="sibTrans" cxnId="{8D659AF2-3FB3-49EB-8FFC-D55806D46D0E}">
      <dgm:prSet/>
      <dgm:spPr/>
      <dgm:t>
        <a:bodyPr/>
        <a:lstStyle/>
        <a:p>
          <a:endParaRPr lang="es-CO"/>
        </a:p>
      </dgm:t>
    </dgm:pt>
    <dgm:pt modelId="{3FD542CB-B393-4105-BD0A-1A616CD069D2}" type="pres">
      <dgm:prSet presAssocID="{6D70D982-248F-4262-9BE0-EF80261F0A62}" presName="linearFlow" presStyleCnt="0">
        <dgm:presLayoutVars>
          <dgm:dir/>
          <dgm:animLvl val="lvl"/>
          <dgm:resizeHandles val="exact"/>
        </dgm:presLayoutVars>
      </dgm:prSet>
      <dgm:spPr/>
    </dgm:pt>
    <dgm:pt modelId="{1228C4E2-4447-4123-B3E5-7205F5F374E6}" type="pres">
      <dgm:prSet presAssocID="{3F3F7E0A-9DF8-4F78-A00A-A1CABC508638}" presName="composite" presStyleCnt="0"/>
      <dgm:spPr/>
    </dgm:pt>
    <dgm:pt modelId="{53D8AE18-5A90-4196-AD58-90CC48C4BDB2}" type="pres">
      <dgm:prSet presAssocID="{3F3F7E0A-9DF8-4F78-A00A-A1CABC508638}" presName="parTx" presStyleLbl="node1" presStyleIdx="0" presStyleCnt="5">
        <dgm:presLayoutVars>
          <dgm:chMax val="0"/>
          <dgm:chPref val="0"/>
          <dgm:bulletEnabled val="1"/>
        </dgm:presLayoutVars>
      </dgm:prSet>
      <dgm:spPr/>
    </dgm:pt>
    <dgm:pt modelId="{07445EDE-FD51-448D-8AFF-B4FCFD105A28}" type="pres">
      <dgm:prSet presAssocID="{3F3F7E0A-9DF8-4F78-A00A-A1CABC508638}" presName="parSh" presStyleLbl="node1" presStyleIdx="0" presStyleCnt="5"/>
      <dgm:spPr/>
    </dgm:pt>
    <dgm:pt modelId="{941B7009-1632-4EE9-9829-3AAEC369A39B}" type="pres">
      <dgm:prSet presAssocID="{3F3F7E0A-9DF8-4F78-A00A-A1CABC508638}" presName="desTx" presStyleLbl="fgAcc1" presStyleIdx="0" presStyleCnt="5">
        <dgm:presLayoutVars>
          <dgm:bulletEnabled val="1"/>
        </dgm:presLayoutVars>
      </dgm:prSet>
      <dgm:spPr/>
    </dgm:pt>
    <dgm:pt modelId="{90105C43-C5EA-4ACD-BAC2-3AC479CD840B}" type="pres">
      <dgm:prSet presAssocID="{2AFCF3CE-CA95-461F-88C4-A61277CD476E}" presName="sibTrans" presStyleLbl="sibTrans2D1" presStyleIdx="0" presStyleCnt="4"/>
      <dgm:spPr/>
    </dgm:pt>
    <dgm:pt modelId="{6452BE89-561E-4AF7-A72F-9B2CDE8C0836}" type="pres">
      <dgm:prSet presAssocID="{2AFCF3CE-CA95-461F-88C4-A61277CD476E}" presName="connTx" presStyleLbl="sibTrans2D1" presStyleIdx="0" presStyleCnt="4"/>
      <dgm:spPr/>
    </dgm:pt>
    <dgm:pt modelId="{C045C2BC-C3C8-4FF5-A5A8-0BB0D716DF59}" type="pres">
      <dgm:prSet presAssocID="{0119DE4C-AA3B-4608-A694-E3A8A0342B35}" presName="composite" presStyleCnt="0"/>
      <dgm:spPr/>
    </dgm:pt>
    <dgm:pt modelId="{699264E8-8F31-4A94-A82B-1250D5401ECD}" type="pres">
      <dgm:prSet presAssocID="{0119DE4C-AA3B-4608-A694-E3A8A0342B35}" presName="parTx" presStyleLbl="node1" presStyleIdx="0" presStyleCnt="5">
        <dgm:presLayoutVars>
          <dgm:chMax val="0"/>
          <dgm:chPref val="0"/>
          <dgm:bulletEnabled val="1"/>
        </dgm:presLayoutVars>
      </dgm:prSet>
      <dgm:spPr/>
    </dgm:pt>
    <dgm:pt modelId="{250CC42B-69BB-4B53-9BFC-42561C8A3F98}" type="pres">
      <dgm:prSet presAssocID="{0119DE4C-AA3B-4608-A694-E3A8A0342B35}" presName="parSh" presStyleLbl="node1" presStyleIdx="1" presStyleCnt="5"/>
      <dgm:spPr/>
    </dgm:pt>
    <dgm:pt modelId="{0A01093D-549A-4C7B-BCA2-75E4100E79FD}" type="pres">
      <dgm:prSet presAssocID="{0119DE4C-AA3B-4608-A694-E3A8A0342B35}" presName="desTx" presStyleLbl="fgAcc1" presStyleIdx="1" presStyleCnt="5">
        <dgm:presLayoutVars>
          <dgm:bulletEnabled val="1"/>
        </dgm:presLayoutVars>
      </dgm:prSet>
      <dgm:spPr/>
    </dgm:pt>
    <dgm:pt modelId="{C5EE434A-B765-4C31-9EFA-93DB2F9821DC}" type="pres">
      <dgm:prSet presAssocID="{8533D9C9-2918-4B87-BBC5-546541743825}" presName="sibTrans" presStyleLbl="sibTrans2D1" presStyleIdx="1" presStyleCnt="4"/>
      <dgm:spPr/>
    </dgm:pt>
    <dgm:pt modelId="{13460477-351D-490A-82ED-F1FFA5C432D2}" type="pres">
      <dgm:prSet presAssocID="{8533D9C9-2918-4B87-BBC5-546541743825}" presName="connTx" presStyleLbl="sibTrans2D1" presStyleIdx="1" presStyleCnt="4"/>
      <dgm:spPr/>
    </dgm:pt>
    <dgm:pt modelId="{8AEDBF51-FB52-47C0-B2EE-F4A2A6B12022}" type="pres">
      <dgm:prSet presAssocID="{59B786CA-1D16-428B-B58E-96635425EDA8}" presName="composite" presStyleCnt="0"/>
      <dgm:spPr/>
    </dgm:pt>
    <dgm:pt modelId="{6DDAE8EB-26F1-4F46-8163-68A4EE83AB52}" type="pres">
      <dgm:prSet presAssocID="{59B786CA-1D16-428B-B58E-96635425EDA8}" presName="parTx" presStyleLbl="node1" presStyleIdx="1" presStyleCnt="5">
        <dgm:presLayoutVars>
          <dgm:chMax val="0"/>
          <dgm:chPref val="0"/>
          <dgm:bulletEnabled val="1"/>
        </dgm:presLayoutVars>
      </dgm:prSet>
      <dgm:spPr/>
    </dgm:pt>
    <dgm:pt modelId="{0768B7BE-2EA1-44ED-B7FB-1073DB0E5483}" type="pres">
      <dgm:prSet presAssocID="{59B786CA-1D16-428B-B58E-96635425EDA8}" presName="parSh" presStyleLbl="node1" presStyleIdx="2" presStyleCnt="5"/>
      <dgm:spPr/>
    </dgm:pt>
    <dgm:pt modelId="{441C231D-F29A-464A-A3B5-BB178457687C}" type="pres">
      <dgm:prSet presAssocID="{59B786CA-1D16-428B-B58E-96635425EDA8}" presName="desTx" presStyleLbl="fgAcc1" presStyleIdx="2" presStyleCnt="5">
        <dgm:presLayoutVars>
          <dgm:bulletEnabled val="1"/>
        </dgm:presLayoutVars>
      </dgm:prSet>
      <dgm:spPr/>
    </dgm:pt>
    <dgm:pt modelId="{44D1A407-8A9B-4A79-9A0A-5F4353D07DEE}" type="pres">
      <dgm:prSet presAssocID="{269C25B0-D9DE-4B33-861A-D2129DC13FAB}" presName="sibTrans" presStyleLbl="sibTrans2D1" presStyleIdx="2" presStyleCnt="4"/>
      <dgm:spPr/>
    </dgm:pt>
    <dgm:pt modelId="{4CC13825-5581-40A5-AEFF-0B52A68224DA}" type="pres">
      <dgm:prSet presAssocID="{269C25B0-D9DE-4B33-861A-D2129DC13FAB}" presName="connTx" presStyleLbl="sibTrans2D1" presStyleIdx="2" presStyleCnt="4"/>
      <dgm:spPr/>
    </dgm:pt>
    <dgm:pt modelId="{F6711267-1A08-433B-8914-5CB09F8578AE}" type="pres">
      <dgm:prSet presAssocID="{DC0DFCA7-DAE6-4652-88F6-41A513A157A7}" presName="composite" presStyleCnt="0"/>
      <dgm:spPr/>
    </dgm:pt>
    <dgm:pt modelId="{93429C49-4532-4B09-A2BF-2F65098E1D27}" type="pres">
      <dgm:prSet presAssocID="{DC0DFCA7-DAE6-4652-88F6-41A513A157A7}" presName="parTx" presStyleLbl="node1" presStyleIdx="2" presStyleCnt="5">
        <dgm:presLayoutVars>
          <dgm:chMax val="0"/>
          <dgm:chPref val="0"/>
          <dgm:bulletEnabled val="1"/>
        </dgm:presLayoutVars>
      </dgm:prSet>
      <dgm:spPr/>
    </dgm:pt>
    <dgm:pt modelId="{BF3FC703-54E8-4597-B4C8-AC904586CD98}" type="pres">
      <dgm:prSet presAssocID="{DC0DFCA7-DAE6-4652-88F6-41A513A157A7}" presName="parSh" presStyleLbl="node1" presStyleIdx="3" presStyleCnt="5"/>
      <dgm:spPr/>
    </dgm:pt>
    <dgm:pt modelId="{90C66ED2-B272-4E37-9D37-3ED3DB170B4B}" type="pres">
      <dgm:prSet presAssocID="{DC0DFCA7-DAE6-4652-88F6-41A513A157A7}" presName="desTx" presStyleLbl="fgAcc1" presStyleIdx="3" presStyleCnt="5">
        <dgm:presLayoutVars>
          <dgm:bulletEnabled val="1"/>
        </dgm:presLayoutVars>
      </dgm:prSet>
      <dgm:spPr/>
    </dgm:pt>
    <dgm:pt modelId="{4262140A-31C0-473D-9D6B-8AFFEC075656}" type="pres">
      <dgm:prSet presAssocID="{D5BFDFCD-FCC4-4334-A87A-B4D0DA150CA9}" presName="sibTrans" presStyleLbl="sibTrans2D1" presStyleIdx="3" presStyleCnt="4"/>
      <dgm:spPr/>
    </dgm:pt>
    <dgm:pt modelId="{7214689A-C646-42FE-845C-F7A2EC5D77DD}" type="pres">
      <dgm:prSet presAssocID="{D5BFDFCD-FCC4-4334-A87A-B4D0DA150CA9}" presName="connTx" presStyleLbl="sibTrans2D1" presStyleIdx="3" presStyleCnt="4"/>
      <dgm:spPr/>
    </dgm:pt>
    <dgm:pt modelId="{BFD30505-F8F1-48FC-B224-B1CB94EA8446}" type="pres">
      <dgm:prSet presAssocID="{C4E37266-73A6-4113-8F2A-7080E4C3CCA5}" presName="composite" presStyleCnt="0"/>
      <dgm:spPr/>
    </dgm:pt>
    <dgm:pt modelId="{509CD68F-E8BE-4275-8126-CA50BBFAF740}" type="pres">
      <dgm:prSet presAssocID="{C4E37266-73A6-4113-8F2A-7080E4C3CCA5}" presName="parTx" presStyleLbl="node1" presStyleIdx="3" presStyleCnt="5">
        <dgm:presLayoutVars>
          <dgm:chMax val="0"/>
          <dgm:chPref val="0"/>
          <dgm:bulletEnabled val="1"/>
        </dgm:presLayoutVars>
      </dgm:prSet>
      <dgm:spPr/>
    </dgm:pt>
    <dgm:pt modelId="{2E624140-7962-4B5A-86E2-C0331A2B5240}" type="pres">
      <dgm:prSet presAssocID="{C4E37266-73A6-4113-8F2A-7080E4C3CCA5}" presName="parSh" presStyleLbl="node1" presStyleIdx="4" presStyleCnt="5"/>
      <dgm:spPr/>
    </dgm:pt>
    <dgm:pt modelId="{1F8FFEDA-CBDA-45F9-9594-3861922E1B8D}" type="pres">
      <dgm:prSet presAssocID="{C4E37266-73A6-4113-8F2A-7080E4C3CCA5}" presName="desTx" presStyleLbl="fgAcc1" presStyleIdx="4" presStyleCnt="5">
        <dgm:presLayoutVars>
          <dgm:bulletEnabled val="1"/>
        </dgm:presLayoutVars>
      </dgm:prSet>
      <dgm:spPr/>
    </dgm:pt>
  </dgm:ptLst>
  <dgm:cxnLst>
    <dgm:cxn modelId="{4CA6BE00-20C6-4BC9-A0EF-D72E9A695431}" srcId="{C4E37266-73A6-4113-8F2A-7080E4C3CCA5}" destId="{2C3E2E55-CFB3-4CB3-8674-48689DC17D17}" srcOrd="0" destOrd="0" parTransId="{21F4F474-4740-4B27-A57F-B86B6C45BCD6}" sibTransId="{044FC497-99DB-4A60-B85B-F77FA87F62EF}"/>
    <dgm:cxn modelId="{E1865112-FBCF-4C5A-A7C5-8E8329BD157C}" type="presOf" srcId="{59B786CA-1D16-428B-B58E-96635425EDA8}" destId="{6DDAE8EB-26F1-4F46-8163-68A4EE83AB52}" srcOrd="0" destOrd="0" presId="urn:microsoft.com/office/officeart/2005/8/layout/process3"/>
    <dgm:cxn modelId="{912AD618-4B90-4386-9A4F-F34C4104C2E8}" type="presOf" srcId="{C146A611-F020-4A9F-A765-A81125DBE7FE}" destId="{0A01093D-549A-4C7B-BCA2-75E4100E79FD}" srcOrd="0" destOrd="0" presId="urn:microsoft.com/office/officeart/2005/8/layout/process3"/>
    <dgm:cxn modelId="{ADA18C1B-4047-4308-8270-F7F1776C5F2F}" type="presOf" srcId="{8533D9C9-2918-4B87-BBC5-546541743825}" destId="{C5EE434A-B765-4C31-9EFA-93DB2F9821DC}" srcOrd="0" destOrd="0" presId="urn:microsoft.com/office/officeart/2005/8/layout/process3"/>
    <dgm:cxn modelId="{43B8C81D-7E82-4461-A702-C54DE2B4F56E}" srcId="{6D70D982-248F-4262-9BE0-EF80261F0A62}" destId="{DC0DFCA7-DAE6-4652-88F6-41A513A157A7}" srcOrd="3" destOrd="0" parTransId="{2801F1E3-2BB0-4F48-9521-CBA8C7FF52D2}" sibTransId="{D5BFDFCD-FCC4-4334-A87A-B4D0DA150CA9}"/>
    <dgm:cxn modelId="{207CAD1E-1231-4FF8-8687-7DB50044B530}" srcId="{59B786CA-1D16-428B-B58E-96635425EDA8}" destId="{2DAF3653-4E65-4556-B3A0-B4BA1AEE41FA}" srcOrd="0" destOrd="0" parTransId="{40ECF7BE-1E07-4974-AD29-AD1E8C95BD57}" sibTransId="{51583881-DA91-49FC-BE45-457BD2133272}"/>
    <dgm:cxn modelId="{2409C520-2E33-4C96-B5F3-F02CD7739A8F}" type="presOf" srcId="{6D70D982-248F-4262-9BE0-EF80261F0A62}" destId="{3FD542CB-B393-4105-BD0A-1A616CD069D2}" srcOrd="0" destOrd="0" presId="urn:microsoft.com/office/officeart/2005/8/layout/process3"/>
    <dgm:cxn modelId="{A5FBB32F-9B0B-4748-8FF5-8B5ABB1E6110}" srcId="{3F3F7E0A-9DF8-4F78-A00A-A1CABC508638}" destId="{B3C4AE10-E88F-4491-BE5A-2DF77977EF31}" srcOrd="0" destOrd="0" parTransId="{69AAC0A0-E4DB-4BD2-8E30-C271A5732227}" sibTransId="{C0B7D3FA-70D5-4CB5-A145-C5582D7EC46D}"/>
    <dgm:cxn modelId="{AE587330-97D6-4A5D-8ECA-5D4A1908B3E4}" srcId="{6D70D982-248F-4262-9BE0-EF80261F0A62}" destId="{0119DE4C-AA3B-4608-A694-E3A8A0342B35}" srcOrd="1" destOrd="0" parTransId="{EB9D5C9B-74DB-4C6E-978F-EAEAB80705D0}" sibTransId="{8533D9C9-2918-4B87-BBC5-546541743825}"/>
    <dgm:cxn modelId="{637A6E34-1DF7-4E92-9181-CF4A7FA91A8F}" type="presOf" srcId="{0119DE4C-AA3B-4608-A694-E3A8A0342B35}" destId="{250CC42B-69BB-4B53-9BFC-42561C8A3F98}" srcOrd="1" destOrd="0" presId="urn:microsoft.com/office/officeart/2005/8/layout/process3"/>
    <dgm:cxn modelId="{DB621D36-6EEF-4DF2-836C-1892EAFCD244}" type="presOf" srcId="{2AFCF3CE-CA95-461F-88C4-A61277CD476E}" destId="{6452BE89-561E-4AF7-A72F-9B2CDE8C0836}" srcOrd="1" destOrd="0" presId="urn:microsoft.com/office/officeart/2005/8/layout/process3"/>
    <dgm:cxn modelId="{258F433C-E968-4A45-AF98-92E8DF29FFCA}" type="presOf" srcId="{7A41130D-BD48-41A8-9344-C68B7A268D7A}" destId="{90C66ED2-B272-4E37-9D37-3ED3DB170B4B}" srcOrd="0" destOrd="0" presId="urn:microsoft.com/office/officeart/2005/8/layout/process3"/>
    <dgm:cxn modelId="{3AEE7C3F-F4B6-4638-AE58-829007E2458E}" srcId="{6D70D982-248F-4262-9BE0-EF80261F0A62}" destId="{3F3F7E0A-9DF8-4F78-A00A-A1CABC508638}" srcOrd="0" destOrd="0" parTransId="{61440257-A1D8-4899-96AE-B7F9E45DBC7E}" sibTransId="{2AFCF3CE-CA95-461F-88C4-A61277CD476E}"/>
    <dgm:cxn modelId="{89D4B03F-C120-4E27-999D-9870D65D9D55}" type="presOf" srcId="{269C25B0-D9DE-4B33-861A-D2129DC13FAB}" destId="{4CC13825-5581-40A5-AEFF-0B52A68224DA}" srcOrd="1" destOrd="0" presId="urn:microsoft.com/office/officeart/2005/8/layout/process3"/>
    <dgm:cxn modelId="{85D3F93F-F50C-4F32-9D72-0677422713E9}" type="presOf" srcId="{B3C4AE10-E88F-4491-BE5A-2DF77977EF31}" destId="{941B7009-1632-4EE9-9829-3AAEC369A39B}" srcOrd="0" destOrd="0" presId="urn:microsoft.com/office/officeart/2005/8/layout/process3"/>
    <dgm:cxn modelId="{8B89F845-471B-443D-87D1-E97D3FB2E57C}" type="presOf" srcId="{2AFCF3CE-CA95-461F-88C4-A61277CD476E}" destId="{90105C43-C5EA-4ACD-BAC2-3AC479CD840B}" srcOrd="0" destOrd="0" presId="urn:microsoft.com/office/officeart/2005/8/layout/process3"/>
    <dgm:cxn modelId="{DF08C26C-369C-45F6-8F53-2D12116DDC85}" type="presOf" srcId="{D5BFDFCD-FCC4-4334-A87A-B4D0DA150CA9}" destId="{4262140A-31C0-473D-9D6B-8AFFEC075656}" srcOrd="0" destOrd="0" presId="urn:microsoft.com/office/officeart/2005/8/layout/process3"/>
    <dgm:cxn modelId="{E9A07E52-3705-48A8-A651-D0F4384B4BF7}" type="presOf" srcId="{C4E37266-73A6-4113-8F2A-7080E4C3CCA5}" destId="{2E624140-7962-4B5A-86E2-C0331A2B5240}" srcOrd="1" destOrd="0" presId="urn:microsoft.com/office/officeart/2005/8/layout/process3"/>
    <dgm:cxn modelId="{5C84BB72-E155-4DC2-B0C3-FC0F9DAB4283}" type="presOf" srcId="{59B786CA-1D16-428B-B58E-96635425EDA8}" destId="{0768B7BE-2EA1-44ED-B7FB-1073DB0E5483}" srcOrd="1" destOrd="0" presId="urn:microsoft.com/office/officeart/2005/8/layout/process3"/>
    <dgm:cxn modelId="{730ACE59-7282-4C9E-8BA8-8E42A080E8BE}" srcId="{0119DE4C-AA3B-4608-A694-E3A8A0342B35}" destId="{C146A611-F020-4A9F-A765-A81125DBE7FE}" srcOrd="0" destOrd="0" parTransId="{6D6BF9D8-4051-47D4-AEDB-682BD0A9EA9E}" sibTransId="{2773B924-1310-4503-90DD-4EBC217ACD08}"/>
    <dgm:cxn modelId="{FA20787C-D60D-4348-9217-05104B8991D2}" type="presOf" srcId="{2C3E2E55-CFB3-4CB3-8674-48689DC17D17}" destId="{1F8FFEDA-CBDA-45F9-9594-3861922E1B8D}" srcOrd="0" destOrd="0" presId="urn:microsoft.com/office/officeart/2005/8/layout/process3"/>
    <dgm:cxn modelId="{6A7C4D84-9E80-4545-838E-0AE309880F2B}" type="presOf" srcId="{3F3F7E0A-9DF8-4F78-A00A-A1CABC508638}" destId="{53D8AE18-5A90-4196-AD58-90CC48C4BDB2}" srcOrd="0" destOrd="0" presId="urn:microsoft.com/office/officeart/2005/8/layout/process3"/>
    <dgm:cxn modelId="{0BDF239D-3A36-41EE-9E74-7F8E2668E447}" srcId="{6D70D982-248F-4262-9BE0-EF80261F0A62}" destId="{C4E37266-73A6-4113-8F2A-7080E4C3CCA5}" srcOrd="4" destOrd="0" parTransId="{EE37DD27-3BC5-464C-9B57-23D3F6869A8B}" sibTransId="{FA1E466B-6DEC-4DE2-BB44-56AD96A471D3}"/>
    <dgm:cxn modelId="{57CD2EA3-8E84-482A-A178-C9FD4678C33B}" srcId="{6D70D982-248F-4262-9BE0-EF80261F0A62}" destId="{59B786CA-1D16-428B-B58E-96635425EDA8}" srcOrd="2" destOrd="0" parTransId="{05E05139-BD35-40EB-9986-90B3EFAA1F9D}" sibTransId="{269C25B0-D9DE-4B33-861A-D2129DC13FAB}"/>
    <dgm:cxn modelId="{CE14E5A8-610E-4282-BA59-942F31038C73}" type="presOf" srcId="{269C25B0-D9DE-4B33-861A-D2129DC13FAB}" destId="{44D1A407-8A9B-4A79-9A0A-5F4353D07DEE}" srcOrd="0" destOrd="0" presId="urn:microsoft.com/office/officeart/2005/8/layout/process3"/>
    <dgm:cxn modelId="{F5A084C6-B769-4AD5-9C0D-E5311EC3CE6D}" type="presOf" srcId="{2DAF3653-4E65-4556-B3A0-B4BA1AEE41FA}" destId="{441C231D-F29A-464A-A3B5-BB178457687C}" srcOrd="0" destOrd="0" presId="urn:microsoft.com/office/officeart/2005/8/layout/process3"/>
    <dgm:cxn modelId="{9204E8CA-D115-4CA2-BAED-F9CB0BEB4128}" type="presOf" srcId="{8533D9C9-2918-4B87-BBC5-546541743825}" destId="{13460477-351D-490A-82ED-F1FFA5C432D2}" srcOrd="1" destOrd="0" presId="urn:microsoft.com/office/officeart/2005/8/layout/process3"/>
    <dgm:cxn modelId="{DF448ED0-FDB4-4157-B743-D25F7C88B956}" type="presOf" srcId="{D5BFDFCD-FCC4-4334-A87A-B4D0DA150CA9}" destId="{7214689A-C646-42FE-845C-F7A2EC5D77DD}" srcOrd="1" destOrd="0" presId="urn:microsoft.com/office/officeart/2005/8/layout/process3"/>
    <dgm:cxn modelId="{9F1C9BD4-A8D0-456A-BA07-AE0643690429}" type="presOf" srcId="{DC0DFCA7-DAE6-4652-88F6-41A513A157A7}" destId="{93429C49-4532-4B09-A2BF-2F65098E1D27}" srcOrd="0" destOrd="0" presId="urn:microsoft.com/office/officeart/2005/8/layout/process3"/>
    <dgm:cxn modelId="{83676AE0-4251-4ACF-B707-2CE398936E1A}" type="presOf" srcId="{DC0DFCA7-DAE6-4652-88F6-41A513A157A7}" destId="{BF3FC703-54E8-4597-B4C8-AC904586CD98}" srcOrd="1" destOrd="0" presId="urn:microsoft.com/office/officeart/2005/8/layout/process3"/>
    <dgm:cxn modelId="{79D1C4EA-0E59-4AE8-95AB-53FD2DE58099}" type="presOf" srcId="{3F3F7E0A-9DF8-4F78-A00A-A1CABC508638}" destId="{07445EDE-FD51-448D-8AFF-B4FCFD105A28}" srcOrd="1" destOrd="0" presId="urn:microsoft.com/office/officeart/2005/8/layout/process3"/>
    <dgm:cxn modelId="{8D659AF2-3FB3-49EB-8FFC-D55806D46D0E}" srcId="{DC0DFCA7-DAE6-4652-88F6-41A513A157A7}" destId="{7A41130D-BD48-41A8-9344-C68B7A268D7A}" srcOrd="0" destOrd="0" parTransId="{9F36A54E-C135-468F-AE92-4F5771080899}" sibTransId="{629DA4EA-BA01-432B-8B89-87E55F58E506}"/>
    <dgm:cxn modelId="{283997F8-EE17-4165-B167-5FF0D01DB21A}" type="presOf" srcId="{C4E37266-73A6-4113-8F2A-7080E4C3CCA5}" destId="{509CD68F-E8BE-4275-8126-CA50BBFAF740}" srcOrd="0" destOrd="0" presId="urn:microsoft.com/office/officeart/2005/8/layout/process3"/>
    <dgm:cxn modelId="{043D6CFF-9471-4351-BEA2-215C5ABE1FB7}" type="presOf" srcId="{0119DE4C-AA3B-4608-A694-E3A8A0342B35}" destId="{699264E8-8F31-4A94-A82B-1250D5401ECD}" srcOrd="0" destOrd="0" presId="urn:microsoft.com/office/officeart/2005/8/layout/process3"/>
    <dgm:cxn modelId="{0983562E-975C-4091-81D2-78E7EADD25C9}" type="presParOf" srcId="{3FD542CB-B393-4105-BD0A-1A616CD069D2}" destId="{1228C4E2-4447-4123-B3E5-7205F5F374E6}" srcOrd="0" destOrd="0" presId="urn:microsoft.com/office/officeart/2005/8/layout/process3"/>
    <dgm:cxn modelId="{E1252DB7-A7F7-4A42-A73A-1C2E905422A9}" type="presParOf" srcId="{1228C4E2-4447-4123-B3E5-7205F5F374E6}" destId="{53D8AE18-5A90-4196-AD58-90CC48C4BDB2}" srcOrd="0" destOrd="0" presId="urn:microsoft.com/office/officeart/2005/8/layout/process3"/>
    <dgm:cxn modelId="{86A8F141-757A-4653-AC73-597D2C026C68}" type="presParOf" srcId="{1228C4E2-4447-4123-B3E5-7205F5F374E6}" destId="{07445EDE-FD51-448D-8AFF-B4FCFD105A28}" srcOrd="1" destOrd="0" presId="urn:microsoft.com/office/officeart/2005/8/layout/process3"/>
    <dgm:cxn modelId="{E467E165-52B4-4944-BDDC-FE485DBF9A5F}" type="presParOf" srcId="{1228C4E2-4447-4123-B3E5-7205F5F374E6}" destId="{941B7009-1632-4EE9-9829-3AAEC369A39B}" srcOrd="2" destOrd="0" presId="urn:microsoft.com/office/officeart/2005/8/layout/process3"/>
    <dgm:cxn modelId="{58D79D99-BAC0-49B0-8D7B-F54811CEF29F}" type="presParOf" srcId="{3FD542CB-B393-4105-BD0A-1A616CD069D2}" destId="{90105C43-C5EA-4ACD-BAC2-3AC479CD840B}" srcOrd="1" destOrd="0" presId="urn:microsoft.com/office/officeart/2005/8/layout/process3"/>
    <dgm:cxn modelId="{CB35AB77-88DE-42A6-ABF7-9ED81C55CFF6}" type="presParOf" srcId="{90105C43-C5EA-4ACD-BAC2-3AC479CD840B}" destId="{6452BE89-561E-4AF7-A72F-9B2CDE8C0836}" srcOrd="0" destOrd="0" presId="urn:microsoft.com/office/officeart/2005/8/layout/process3"/>
    <dgm:cxn modelId="{D5D07EE4-8C3B-4F53-A9F5-73D31971ABB6}" type="presParOf" srcId="{3FD542CB-B393-4105-BD0A-1A616CD069D2}" destId="{C045C2BC-C3C8-4FF5-A5A8-0BB0D716DF59}" srcOrd="2" destOrd="0" presId="urn:microsoft.com/office/officeart/2005/8/layout/process3"/>
    <dgm:cxn modelId="{BB857F41-07F5-431A-8FC9-C20AFE3A3A8A}" type="presParOf" srcId="{C045C2BC-C3C8-4FF5-A5A8-0BB0D716DF59}" destId="{699264E8-8F31-4A94-A82B-1250D5401ECD}" srcOrd="0" destOrd="0" presId="urn:microsoft.com/office/officeart/2005/8/layout/process3"/>
    <dgm:cxn modelId="{44AD1CBA-557A-455B-8102-843CDD72AFA0}" type="presParOf" srcId="{C045C2BC-C3C8-4FF5-A5A8-0BB0D716DF59}" destId="{250CC42B-69BB-4B53-9BFC-42561C8A3F98}" srcOrd="1" destOrd="0" presId="urn:microsoft.com/office/officeart/2005/8/layout/process3"/>
    <dgm:cxn modelId="{9054DC77-FC4F-4F3F-963A-4E1AEBE49FEE}" type="presParOf" srcId="{C045C2BC-C3C8-4FF5-A5A8-0BB0D716DF59}" destId="{0A01093D-549A-4C7B-BCA2-75E4100E79FD}" srcOrd="2" destOrd="0" presId="urn:microsoft.com/office/officeart/2005/8/layout/process3"/>
    <dgm:cxn modelId="{91B20D8D-0799-43BF-91CA-4F0D0410E9DF}" type="presParOf" srcId="{3FD542CB-B393-4105-BD0A-1A616CD069D2}" destId="{C5EE434A-B765-4C31-9EFA-93DB2F9821DC}" srcOrd="3" destOrd="0" presId="urn:microsoft.com/office/officeart/2005/8/layout/process3"/>
    <dgm:cxn modelId="{4DCAB51E-E602-4F3A-8285-74E849B42EAF}" type="presParOf" srcId="{C5EE434A-B765-4C31-9EFA-93DB2F9821DC}" destId="{13460477-351D-490A-82ED-F1FFA5C432D2}" srcOrd="0" destOrd="0" presId="urn:microsoft.com/office/officeart/2005/8/layout/process3"/>
    <dgm:cxn modelId="{DC977AC9-EDED-43A0-9A25-2BCFAE1C6E8E}" type="presParOf" srcId="{3FD542CB-B393-4105-BD0A-1A616CD069D2}" destId="{8AEDBF51-FB52-47C0-B2EE-F4A2A6B12022}" srcOrd="4" destOrd="0" presId="urn:microsoft.com/office/officeart/2005/8/layout/process3"/>
    <dgm:cxn modelId="{26DFAE22-4E59-4F3E-9A32-A70C35D35C09}" type="presParOf" srcId="{8AEDBF51-FB52-47C0-B2EE-F4A2A6B12022}" destId="{6DDAE8EB-26F1-4F46-8163-68A4EE83AB52}" srcOrd="0" destOrd="0" presId="urn:microsoft.com/office/officeart/2005/8/layout/process3"/>
    <dgm:cxn modelId="{83BDFD72-6CF3-4A3A-9B6C-FC3A9F3F9B50}" type="presParOf" srcId="{8AEDBF51-FB52-47C0-B2EE-F4A2A6B12022}" destId="{0768B7BE-2EA1-44ED-B7FB-1073DB0E5483}" srcOrd="1" destOrd="0" presId="urn:microsoft.com/office/officeart/2005/8/layout/process3"/>
    <dgm:cxn modelId="{A97D3196-FB2F-4D90-84D2-F180DEB9C3CF}" type="presParOf" srcId="{8AEDBF51-FB52-47C0-B2EE-F4A2A6B12022}" destId="{441C231D-F29A-464A-A3B5-BB178457687C}" srcOrd="2" destOrd="0" presId="urn:microsoft.com/office/officeart/2005/8/layout/process3"/>
    <dgm:cxn modelId="{5828CE7E-91C9-4C43-B798-EE4EA220F5FB}" type="presParOf" srcId="{3FD542CB-B393-4105-BD0A-1A616CD069D2}" destId="{44D1A407-8A9B-4A79-9A0A-5F4353D07DEE}" srcOrd="5" destOrd="0" presId="urn:microsoft.com/office/officeart/2005/8/layout/process3"/>
    <dgm:cxn modelId="{99163B18-F678-4DA7-9F1B-9E1B4B640B65}" type="presParOf" srcId="{44D1A407-8A9B-4A79-9A0A-5F4353D07DEE}" destId="{4CC13825-5581-40A5-AEFF-0B52A68224DA}" srcOrd="0" destOrd="0" presId="urn:microsoft.com/office/officeart/2005/8/layout/process3"/>
    <dgm:cxn modelId="{9569E292-82A8-4A7D-9601-B9A16AF468EB}" type="presParOf" srcId="{3FD542CB-B393-4105-BD0A-1A616CD069D2}" destId="{F6711267-1A08-433B-8914-5CB09F8578AE}" srcOrd="6" destOrd="0" presId="urn:microsoft.com/office/officeart/2005/8/layout/process3"/>
    <dgm:cxn modelId="{1A9A7FAE-213B-4482-8C81-2A2489811197}" type="presParOf" srcId="{F6711267-1A08-433B-8914-5CB09F8578AE}" destId="{93429C49-4532-4B09-A2BF-2F65098E1D27}" srcOrd="0" destOrd="0" presId="urn:microsoft.com/office/officeart/2005/8/layout/process3"/>
    <dgm:cxn modelId="{BB8FF5F8-A3CC-494B-8BA0-DA92730616F4}" type="presParOf" srcId="{F6711267-1A08-433B-8914-5CB09F8578AE}" destId="{BF3FC703-54E8-4597-B4C8-AC904586CD98}" srcOrd="1" destOrd="0" presId="urn:microsoft.com/office/officeart/2005/8/layout/process3"/>
    <dgm:cxn modelId="{AD7BD54E-F082-4123-9202-B3460F640767}" type="presParOf" srcId="{F6711267-1A08-433B-8914-5CB09F8578AE}" destId="{90C66ED2-B272-4E37-9D37-3ED3DB170B4B}" srcOrd="2" destOrd="0" presId="urn:microsoft.com/office/officeart/2005/8/layout/process3"/>
    <dgm:cxn modelId="{A42A6D92-CB8E-4F34-B75E-5E9CFFD98421}" type="presParOf" srcId="{3FD542CB-B393-4105-BD0A-1A616CD069D2}" destId="{4262140A-31C0-473D-9D6B-8AFFEC075656}" srcOrd="7" destOrd="0" presId="urn:microsoft.com/office/officeart/2005/8/layout/process3"/>
    <dgm:cxn modelId="{026121FE-F88E-4556-A99A-024091E5F13C}" type="presParOf" srcId="{4262140A-31C0-473D-9D6B-8AFFEC075656}" destId="{7214689A-C646-42FE-845C-F7A2EC5D77DD}" srcOrd="0" destOrd="0" presId="urn:microsoft.com/office/officeart/2005/8/layout/process3"/>
    <dgm:cxn modelId="{5F15FC29-A488-44FD-B4DF-656EABA6B45D}" type="presParOf" srcId="{3FD542CB-B393-4105-BD0A-1A616CD069D2}" destId="{BFD30505-F8F1-48FC-B224-B1CB94EA8446}" srcOrd="8" destOrd="0" presId="urn:microsoft.com/office/officeart/2005/8/layout/process3"/>
    <dgm:cxn modelId="{6F0307B5-E40F-4B8D-850B-B1975776B743}" type="presParOf" srcId="{BFD30505-F8F1-48FC-B224-B1CB94EA8446}" destId="{509CD68F-E8BE-4275-8126-CA50BBFAF740}" srcOrd="0" destOrd="0" presId="urn:microsoft.com/office/officeart/2005/8/layout/process3"/>
    <dgm:cxn modelId="{DF18CC6A-F82F-477A-BB57-E6988326C75D}" type="presParOf" srcId="{BFD30505-F8F1-48FC-B224-B1CB94EA8446}" destId="{2E624140-7962-4B5A-86E2-C0331A2B5240}" srcOrd="1" destOrd="0" presId="urn:microsoft.com/office/officeart/2005/8/layout/process3"/>
    <dgm:cxn modelId="{52718A07-CF33-4EF0-979E-7E416DC0A089}" type="presParOf" srcId="{BFD30505-F8F1-48FC-B224-B1CB94EA8446}" destId="{1F8FFEDA-CBDA-45F9-9594-3861922E1B8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1D2B4E9-F18D-4959-BF97-BD76B0E080D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O"/>
        </a:p>
      </dgm:t>
    </dgm:pt>
    <dgm:pt modelId="{D72896B4-34B1-41FB-A02A-6F0A247FF438}">
      <dgm:prSet phldrT="[Texto]"/>
      <dgm:spPr/>
      <dgm:t>
        <a:bodyPr/>
        <a:lstStyle/>
        <a:p>
          <a:r>
            <a:rPr lang="es-CO"/>
            <a:t>Herramientas de diagnóstico</a:t>
          </a:r>
        </a:p>
      </dgm:t>
    </dgm:pt>
    <dgm:pt modelId="{E190075E-1AE8-4A79-ADF1-7362435F1BBD}" type="parTrans" cxnId="{A4CF0E12-DDCF-4840-BB3B-C61CE699A7D2}">
      <dgm:prSet/>
      <dgm:spPr/>
      <dgm:t>
        <a:bodyPr/>
        <a:lstStyle/>
        <a:p>
          <a:endParaRPr lang="es-CO"/>
        </a:p>
      </dgm:t>
    </dgm:pt>
    <dgm:pt modelId="{067DBC75-D0EF-4329-A9D0-4323903E1F73}" type="sibTrans" cxnId="{A4CF0E12-DDCF-4840-BB3B-C61CE699A7D2}">
      <dgm:prSet/>
      <dgm:spPr/>
      <dgm:t>
        <a:bodyPr/>
        <a:lstStyle/>
        <a:p>
          <a:endParaRPr lang="es-CO"/>
        </a:p>
      </dgm:t>
    </dgm:pt>
    <dgm:pt modelId="{C9BD98C1-835F-42B0-8D12-8CB9CC80AA1E}">
      <dgm:prSet phldrT="[Texto]"/>
      <dgm:spPr/>
      <dgm:t>
        <a:bodyPr/>
        <a:lstStyle/>
        <a:p>
          <a:r>
            <a:rPr lang="es-CO"/>
            <a:t> Análisis de involucrados</a:t>
          </a:r>
        </a:p>
      </dgm:t>
    </dgm:pt>
    <dgm:pt modelId="{CD841EFB-FEB0-47D6-9ADB-345B78CEE3FE}" type="parTrans" cxnId="{C5B12D9C-6201-4095-8623-F067F7491BE8}">
      <dgm:prSet/>
      <dgm:spPr/>
      <dgm:t>
        <a:bodyPr/>
        <a:lstStyle/>
        <a:p>
          <a:endParaRPr lang="es-CO"/>
        </a:p>
      </dgm:t>
    </dgm:pt>
    <dgm:pt modelId="{056B2581-8DF1-4273-AF64-ECF0E074FFB0}" type="sibTrans" cxnId="{C5B12D9C-6201-4095-8623-F067F7491BE8}">
      <dgm:prSet/>
      <dgm:spPr/>
      <dgm:t>
        <a:bodyPr/>
        <a:lstStyle/>
        <a:p>
          <a:endParaRPr lang="es-CO"/>
        </a:p>
      </dgm:t>
    </dgm:pt>
    <dgm:pt modelId="{24D301CA-CADE-44E3-BC64-B912DF54E1D5}">
      <dgm:prSet phldrT="[Texto]"/>
      <dgm:spPr/>
      <dgm:t>
        <a:bodyPr/>
        <a:lstStyle/>
        <a:p>
          <a:r>
            <a:rPr lang="es-CO"/>
            <a:t> Análisis de problemas</a:t>
          </a:r>
        </a:p>
      </dgm:t>
    </dgm:pt>
    <dgm:pt modelId="{BDCBF964-8C5C-436B-A735-3727141D5AF3}" type="parTrans" cxnId="{6FAB111D-ED90-4A03-9A7F-C754A77E0DD0}">
      <dgm:prSet/>
      <dgm:spPr/>
      <dgm:t>
        <a:bodyPr/>
        <a:lstStyle/>
        <a:p>
          <a:endParaRPr lang="es-CO"/>
        </a:p>
      </dgm:t>
    </dgm:pt>
    <dgm:pt modelId="{2493D1BF-EF3D-4E71-B6BD-0F9B4E0499DE}" type="sibTrans" cxnId="{6FAB111D-ED90-4A03-9A7F-C754A77E0DD0}">
      <dgm:prSet/>
      <dgm:spPr/>
      <dgm:t>
        <a:bodyPr/>
        <a:lstStyle/>
        <a:p>
          <a:endParaRPr lang="es-CO"/>
        </a:p>
      </dgm:t>
    </dgm:pt>
    <dgm:pt modelId="{2B094B69-A03B-4DD5-A3EE-9E88CA026FBF}" type="pres">
      <dgm:prSet presAssocID="{41D2B4E9-F18D-4959-BF97-BD76B0E080DC}" presName="Name0" presStyleCnt="0">
        <dgm:presLayoutVars>
          <dgm:dir/>
          <dgm:animLvl val="lvl"/>
          <dgm:resizeHandles val="exact"/>
        </dgm:presLayoutVars>
      </dgm:prSet>
      <dgm:spPr/>
    </dgm:pt>
    <dgm:pt modelId="{BB3485A8-F0DC-4A58-B8B7-9DE020DD42D2}" type="pres">
      <dgm:prSet presAssocID="{D72896B4-34B1-41FB-A02A-6F0A247FF438}" presName="composite" presStyleCnt="0"/>
      <dgm:spPr/>
    </dgm:pt>
    <dgm:pt modelId="{8BBCE920-1B2F-4EF1-A924-B7DF1FDF3000}" type="pres">
      <dgm:prSet presAssocID="{D72896B4-34B1-41FB-A02A-6F0A247FF438}" presName="parTx" presStyleLbl="alignNode1" presStyleIdx="0" presStyleCnt="1">
        <dgm:presLayoutVars>
          <dgm:chMax val="0"/>
          <dgm:chPref val="0"/>
          <dgm:bulletEnabled val="1"/>
        </dgm:presLayoutVars>
      </dgm:prSet>
      <dgm:spPr/>
    </dgm:pt>
    <dgm:pt modelId="{CA123553-F668-400D-9B7C-04EAF513D45E}" type="pres">
      <dgm:prSet presAssocID="{D72896B4-34B1-41FB-A02A-6F0A247FF438}" presName="desTx" presStyleLbl="alignAccFollowNode1" presStyleIdx="0" presStyleCnt="1">
        <dgm:presLayoutVars>
          <dgm:bulletEnabled val="1"/>
        </dgm:presLayoutVars>
      </dgm:prSet>
      <dgm:spPr/>
    </dgm:pt>
  </dgm:ptLst>
  <dgm:cxnLst>
    <dgm:cxn modelId="{854E0705-7F1A-4BFE-BB38-BF9EBDE44A90}" type="presOf" srcId="{41D2B4E9-F18D-4959-BF97-BD76B0E080DC}" destId="{2B094B69-A03B-4DD5-A3EE-9E88CA026FBF}" srcOrd="0" destOrd="0" presId="urn:microsoft.com/office/officeart/2005/8/layout/hList1"/>
    <dgm:cxn modelId="{A4CF0E12-DDCF-4840-BB3B-C61CE699A7D2}" srcId="{41D2B4E9-F18D-4959-BF97-BD76B0E080DC}" destId="{D72896B4-34B1-41FB-A02A-6F0A247FF438}" srcOrd="0" destOrd="0" parTransId="{E190075E-1AE8-4A79-ADF1-7362435F1BBD}" sibTransId="{067DBC75-D0EF-4329-A9D0-4323903E1F73}"/>
    <dgm:cxn modelId="{6FAB111D-ED90-4A03-9A7F-C754A77E0DD0}" srcId="{D72896B4-34B1-41FB-A02A-6F0A247FF438}" destId="{24D301CA-CADE-44E3-BC64-B912DF54E1D5}" srcOrd="1" destOrd="0" parTransId="{BDCBF964-8C5C-436B-A735-3727141D5AF3}" sibTransId="{2493D1BF-EF3D-4E71-B6BD-0F9B4E0499DE}"/>
    <dgm:cxn modelId="{FF3E9B3B-CC92-411C-96BE-5B8350C1CE77}" type="presOf" srcId="{C9BD98C1-835F-42B0-8D12-8CB9CC80AA1E}" destId="{CA123553-F668-400D-9B7C-04EAF513D45E}" srcOrd="0" destOrd="0" presId="urn:microsoft.com/office/officeart/2005/8/layout/hList1"/>
    <dgm:cxn modelId="{06ED325D-1A7F-436F-AA07-DA8635A8AA21}" type="presOf" srcId="{D72896B4-34B1-41FB-A02A-6F0A247FF438}" destId="{8BBCE920-1B2F-4EF1-A924-B7DF1FDF3000}" srcOrd="0" destOrd="0" presId="urn:microsoft.com/office/officeart/2005/8/layout/hList1"/>
    <dgm:cxn modelId="{5D60FF5D-ABA8-429A-9747-1EC073A0F442}" type="presOf" srcId="{24D301CA-CADE-44E3-BC64-B912DF54E1D5}" destId="{CA123553-F668-400D-9B7C-04EAF513D45E}" srcOrd="0" destOrd="1" presId="urn:microsoft.com/office/officeart/2005/8/layout/hList1"/>
    <dgm:cxn modelId="{C5B12D9C-6201-4095-8623-F067F7491BE8}" srcId="{D72896B4-34B1-41FB-A02A-6F0A247FF438}" destId="{C9BD98C1-835F-42B0-8D12-8CB9CC80AA1E}" srcOrd="0" destOrd="0" parTransId="{CD841EFB-FEB0-47D6-9ADB-345B78CEE3FE}" sibTransId="{056B2581-8DF1-4273-AF64-ECF0E074FFB0}"/>
    <dgm:cxn modelId="{3A781515-04CA-4472-AA1C-C3BA7B272118}" type="presParOf" srcId="{2B094B69-A03B-4DD5-A3EE-9E88CA026FBF}" destId="{BB3485A8-F0DC-4A58-B8B7-9DE020DD42D2}" srcOrd="0" destOrd="0" presId="urn:microsoft.com/office/officeart/2005/8/layout/hList1"/>
    <dgm:cxn modelId="{329E8843-AF1D-4D57-B032-CAF8BBC61C4D}" type="presParOf" srcId="{BB3485A8-F0DC-4A58-B8B7-9DE020DD42D2}" destId="{8BBCE920-1B2F-4EF1-A924-B7DF1FDF3000}" srcOrd="0" destOrd="0" presId="urn:microsoft.com/office/officeart/2005/8/layout/hList1"/>
    <dgm:cxn modelId="{61638DA8-6B08-42B9-9BAA-D1971CD86CF9}" type="presParOf" srcId="{BB3485A8-F0DC-4A58-B8B7-9DE020DD42D2}" destId="{CA123553-F668-400D-9B7C-04EAF513D45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2AA01FC-D6FD-45E6-9CF1-16E002B94059}" type="doc">
      <dgm:prSet loTypeId="urn:microsoft.com/office/officeart/2005/8/layout/hProcess7#1" loCatId="list" qsTypeId="urn:microsoft.com/office/officeart/2005/8/quickstyle/simple1" qsCatId="simple" csTypeId="urn:microsoft.com/office/officeart/2005/8/colors/colorful2" csCatId="colorful" phldr="1"/>
      <dgm:spPr/>
      <dgm:t>
        <a:bodyPr/>
        <a:lstStyle/>
        <a:p>
          <a:endParaRPr lang="es-CO"/>
        </a:p>
      </dgm:t>
    </dgm:pt>
    <dgm:pt modelId="{54A0839B-CA5C-4AC0-9816-51BFAC67AFA9}">
      <dgm:prSet phldrT="[Texto]"/>
      <dgm:spPr/>
      <dgm:t>
        <a:bodyPr/>
        <a:lstStyle/>
        <a:p>
          <a:r>
            <a:rPr lang="es-CO"/>
            <a:t>Analizar</a:t>
          </a:r>
        </a:p>
      </dgm:t>
    </dgm:pt>
    <dgm:pt modelId="{1F25F55D-F3C1-45B1-9991-ECA2E975691B}" type="parTrans" cxnId="{F68264E3-D49C-4EC5-B06E-1034AC8A3AE7}">
      <dgm:prSet/>
      <dgm:spPr/>
      <dgm:t>
        <a:bodyPr/>
        <a:lstStyle/>
        <a:p>
          <a:endParaRPr lang="es-CO"/>
        </a:p>
      </dgm:t>
    </dgm:pt>
    <dgm:pt modelId="{DF27FE45-8B6D-4C24-9E52-0604BED3217D}" type="sibTrans" cxnId="{F68264E3-D49C-4EC5-B06E-1034AC8A3AE7}">
      <dgm:prSet/>
      <dgm:spPr/>
      <dgm:t>
        <a:bodyPr/>
        <a:lstStyle/>
        <a:p>
          <a:endParaRPr lang="es-CO"/>
        </a:p>
      </dgm:t>
    </dgm:pt>
    <dgm:pt modelId="{82161152-6B2D-480D-AB34-F69000FFB955}">
      <dgm:prSet phldrT="[Texto]"/>
      <dgm:spPr/>
      <dgm:t>
        <a:bodyPr/>
        <a:lstStyle/>
        <a:p>
          <a:r>
            <a:rPr lang="es-CO"/>
            <a:t>Situación actual relacionada con el problema de desarrollo seleccionado</a:t>
          </a:r>
        </a:p>
      </dgm:t>
    </dgm:pt>
    <dgm:pt modelId="{C4E02C25-BE1C-4684-8752-CA063C89A180}" type="parTrans" cxnId="{AE880A7F-0E00-40E2-9930-CC61BF7A40E2}">
      <dgm:prSet/>
      <dgm:spPr/>
      <dgm:t>
        <a:bodyPr/>
        <a:lstStyle/>
        <a:p>
          <a:endParaRPr lang="es-CO"/>
        </a:p>
      </dgm:t>
    </dgm:pt>
    <dgm:pt modelId="{085E226B-ED5A-4CEC-B8F6-4EB958D76159}" type="sibTrans" cxnId="{AE880A7F-0E00-40E2-9930-CC61BF7A40E2}">
      <dgm:prSet/>
      <dgm:spPr/>
      <dgm:t>
        <a:bodyPr/>
        <a:lstStyle/>
        <a:p>
          <a:endParaRPr lang="es-CO"/>
        </a:p>
      </dgm:t>
    </dgm:pt>
    <dgm:pt modelId="{F6A62AB4-9C11-4249-8F83-8B9A61CF83C8}">
      <dgm:prSet phldrT="[Texto]"/>
      <dgm:spPr/>
      <dgm:t>
        <a:bodyPr/>
        <a:lstStyle/>
        <a:p>
          <a:r>
            <a:rPr lang="es-CO"/>
            <a:t>Identificar</a:t>
          </a:r>
        </a:p>
      </dgm:t>
    </dgm:pt>
    <dgm:pt modelId="{E63A858D-6508-48E9-B0CC-4E51EE321CD9}" type="parTrans" cxnId="{CD5D59BF-757F-43D9-872E-E3B79C7DB5F3}">
      <dgm:prSet/>
      <dgm:spPr/>
      <dgm:t>
        <a:bodyPr/>
        <a:lstStyle/>
        <a:p>
          <a:endParaRPr lang="es-CO"/>
        </a:p>
      </dgm:t>
    </dgm:pt>
    <dgm:pt modelId="{EAD0619A-0899-41FC-8520-BF4EBC6A72A0}" type="sibTrans" cxnId="{CD5D59BF-757F-43D9-872E-E3B79C7DB5F3}">
      <dgm:prSet/>
      <dgm:spPr/>
      <dgm:t>
        <a:bodyPr/>
        <a:lstStyle/>
        <a:p>
          <a:endParaRPr lang="es-CO"/>
        </a:p>
      </dgm:t>
    </dgm:pt>
    <dgm:pt modelId="{BF9FA444-83B1-490A-BA4B-CB63A784B051}">
      <dgm:prSet phldrT="[Texto]"/>
      <dgm:spPr/>
      <dgm:t>
        <a:bodyPr/>
        <a:lstStyle/>
        <a:p>
          <a:r>
            <a:rPr lang="es-CO"/>
            <a:t>Los problemas </a:t>
          </a:r>
          <a:r>
            <a:rPr lang="es-ES">
              <a:latin typeface="Tahoma" pitchFamily="34" charset="0"/>
            </a:rPr>
            <a:t>principales en torno al problema de desarrollo y las relaciones causa-efecto entre ellos. </a:t>
          </a:r>
          <a:r>
            <a:rPr lang="es-CO"/>
            <a:t> </a:t>
          </a:r>
        </a:p>
      </dgm:t>
    </dgm:pt>
    <dgm:pt modelId="{C98C76BA-AE29-4A24-B686-E37BE42C47D0}" type="parTrans" cxnId="{D42BF587-13D2-4846-8EB3-413538A8BD9F}">
      <dgm:prSet/>
      <dgm:spPr/>
      <dgm:t>
        <a:bodyPr/>
        <a:lstStyle/>
        <a:p>
          <a:endParaRPr lang="es-CO"/>
        </a:p>
      </dgm:t>
    </dgm:pt>
    <dgm:pt modelId="{9439EDEF-24CB-441F-9CBE-1C72E39B598F}" type="sibTrans" cxnId="{D42BF587-13D2-4846-8EB3-413538A8BD9F}">
      <dgm:prSet/>
      <dgm:spPr/>
      <dgm:t>
        <a:bodyPr/>
        <a:lstStyle/>
        <a:p>
          <a:endParaRPr lang="es-CO"/>
        </a:p>
      </dgm:t>
    </dgm:pt>
    <dgm:pt modelId="{AD7212DA-7E99-481B-8B8D-614E7DF1AA1A}">
      <dgm:prSet phldrT="[Texto]"/>
      <dgm:spPr/>
      <dgm:t>
        <a:bodyPr/>
        <a:lstStyle/>
        <a:p>
          <a:r>
            <a:rPr lang="es-CO"/>
            <a:t>Visualizar</a:t>
          </a:r>
        </a:p>
      </dgm:t>
    </dgm:pt>
    <dgm:pt modelId="{ACD4FA75-05C8-43FB-9140-AD08FB26394E}" type="parTrans" cxnId="{9B14937A-24D1-4B14-8355-9F9DBA3C0FEC}">
      <dgm:prSet/>
      <dgm:spPr/>
      <dgm:t>
        <a:bodyPr/>
        <a:lstStyle/>
        <a:p>
          <a:endParaRPr lang="es-CO"/>
        </a:p>
      </dgm:t>
    </dgm:pt>
    <dgm:pt modelId="{E6B88C2E-6C52-48A9-ABEE-1D1DBFBABB7E}" type="sibTrans" cxnId="{9B14937A-24D1-4B14-8355-9F9DBA3C0FEC}">
      <dgm:prSet/>
      <dgm:spPr/>
      <dgm:t>
        <a:bodyPr/>
        <a:lstStyle/>
        <a:p>
          <a:endParaRPr lang="es-CO"/>
        </a:p>
      </dgm:t>
    </dgm:pt>
    <dgm:pt modelId="{F8A8BE4F-A896-4969-A657-F490C5EFCC05}">
      <dgm:prSet phldrT="[Texto]"/>
      <dgm:spPr/>
      <dgm:t>
        <a:bodyPr/>
        <a:lstStyle/>
        <a:p>
          <a:r>
            <a:rPr lang="es-ES">
              <a:latin typeface="Tahoma" pitchFamily="34" charset="0"/>
            </a:rPr>
            <a:t>las relaciones de causalidad y sus interrelaciones en un diagrama (árbol de problemas).</a:t>
          </a:r>
          <a:endParaRPr lang="es-CO"/>
        </a:p>
      </dgm:t>
    </dgm:pt>
    <dgm:pt modelId="{81120EC0-B856-40CB-AA78-8D93BE249FEE}" type="parTrans" cxnId="{AF0AEED6-6CE1-48CF-8067-0FBE7A413485}">
      <dgm:prSet/>
      <dgm:spPr/>
      <dgm:t>
        <a:bodyPr/>
        <a:lstStyle/>
        <a:p>
          <a:endParaRPr lang="es-CO"/>
        </a:p>
      </dgm:t>
    </dgm:pt>
    <dgm:pt modelId="{3CA1579C-C46C-4FBE-A6CA-F8B698C97DF2}" type="sibTrans" cxnId="{AF0AEED6-6CE1-48CF-8067-0FBE7A413485}">
      <dgm:prSet/>
      <dgm:spPr/>
      <dgm:t>
        <a:bodyPr/>
        <a:lstStyle/>
        <a:p>
          <a:endParaRPr lang="es-CO"/>
        </a:p>
      </dgm:t>
    </dgm:pt>
    <dgm:pt modelId="{3BC0612D-2D5D-4450-9BE7-8CF8113FC765}" type="pres">
      <dgm:prSet presAssocID="{A2AA01FC-D6FD-45E6-9CF1-16E002B94059}" presName="Name0" presStyleCnt="0">
        <dgm:presLayoutVars>
          <dgm:dir/>
          <dgm:animLvl val="lvl"/>
          <dgm:resizeHandles val="exact"/>
        </dgm:presLayoutVars>
      </dgm:prSet>
      <dgm:spPr/>
    </dgm:pt>
    <dgm:pt modelId="{CC139F78-7937-48CA-90FA-0EEB06DDA32E}" type="pres">
      <dgm:prSet presAssocID="{54A0839B-CA5C-4AC0-9816-51BFAC67AFA9}" presName="compositeNode" presStyleCnt="0">
        <dgm:presLayoutVars>
          <dgm:bulletEnabled val="1"/>
        </dgm:presLayoutVars>
      </dgm:prSet>
      <dgm:spPr/>
    </dgm:pt>
    <dgm:pt modelId="{71893845-D65B-4C5F-8E27-A627DF3BF42F}" type="pres">
      <dgm:prSet presAssocID="{54A0839B-CA5C-4AC0-9816-51BFAC67AFA9}" presName="bgRect" presStyleLbl="node1" presStyleIdx="0" presStyleCnt="3"/>
      <dgm:spPr/>
    </dgm:pt>
    <dgm:pt modelId="{0F66BE5C-43ED-422D-98B7-3791EE7A6296}" type="pres">
      <dgm:prSet presAssocID="{54A0839B-CA5C-4AC0-9816-51BFAC67AFA9}" presName="parentNode" presStyleLbl="node1" presStyleIdx="0" presStyleCnt="3">
        <dgm:presLayoutVars>
          <dgm:chMax val="0"/>
          <dgm:bulletEnabled val="1"/>
        </dgm:presLayoutVars>
      </dgm:prSet>
      <dgm:spPr/>
    </dgm:pt>
    <dgm:pt modelId="{60853582-3D61-4745-9AE6-400A7DAF54DA}" type="pres">
      <dgm:prSet presAssocID="{54A0839B-CA5C-4AC0-9816-51BFAC67AFA9}" presName="childNode" presStyleLbl="node1" presStyleIdx="0" presStyleCnt="3">
        <dgm:presLayoutVars>
          <dgm:bulletEnabled val="1"/>
        </dgm:presLayoutVars>
      </dgm:prSet>
      <dgm:spPr/>
    </dgm:pt>
    <dgm:pt modelId="{EECD6C2A-32E4-4628-932E-1EBFF2EBCF13}" type="pres">
      <dgm:prSet presAssocID="{DF27FE45-8B6D-4C24-9E52-0604BED3217D}" presName="hSp" presStyleCnt="0"/>
      <dgm:spPr/>
    </dgm:pt>
    <dgm:pt modelId="{49F65F23-FE29-4B5D-B26F-1AE78FD85253}" type="pres">
      <dgm:prSet presAssocID="{DF27FE45-8B6D-4C24-9E52-0604BED3217D}" presName="vProcSp" presStyleCnt="0"/>
      <dgm:spPr/>
    </dgm:pt>
    <dgm:pt modelId="{882337E1-599B-44FB-BF7D-1D4E99778342}" type="pres">
      <dgm:prSet presAssocID="{DF27FE45-8B6D-4C24-9E52-0604BED3217D}" presName="vSp1" presStyleCnt="0"/>
      <dgm:spPr/>
    </dgm:pt>
    <dgm:pt modelId="{3006EFF5-5BCA-48EF-935A-169A2A4B2147}" type="pres">
      <dgm:prSet presAssocID="{DF27FE45-8B6D-4C24-9E52-0604BED3217D}" presName="simulatedConn" presStyleLbl="solidFgAcc1" presStyleIdx="0" presStyleCnt="2"/>
      <dgm:spPr/>
    </dgm:pt>
    <dgm:pt modelId="{313ACF81-A24A-40C5-B90A-A87ADB6BEE02}" type="pres">
      <dgm:prSet presAssocID="{DF27FE45-8B6D-4C24-9E52-0604BED3217D}" presName="vSp2" presStyleCnt="0"/>
      <dgm:spPr/>
    </dgm:pt>
    <dgm:pt modelId="{B9D81738-4A3F-45C3-99DE-9B20FF600E6D}" type="pres">
      <dgm:prSet presAssocID="{DF27FE45-8B6D-4C24-9E52-0604BED3217D}" presName="sibTrans" presStyleCnt="0"/>
      <dgm:spPr/>
    </dgm:pt>
    <dgm:pt modelId="{6D401053-443F-4DE1-8280-C875501F922F}" type="pres">
      <dgm:prSet presAssocID="{F6A62AB4-9C11-4249-8F83-8B9A61CF83C8}" presName="compositeNode" presStyleCnt="0">
        <dgm:presLayoutVars>
          <dgm:bulletEnabled val="1"/>
        </dgm:presLayoutVars>
      </dgm:prSet>
      <dgm:spPr/>
    </dgm:pt>
    <dgm:pt modelId="{10E52866-17C1-48E9-B5B6-6DAFB14256C1}" type="pres">
      <dgm:prSet presAssocID="{F6A62AB4-9C11-4249-8F83-8B9A61CF83C8}" presName="bgRect" presStyleLbl="node1" presStyleIdx="1" presStyleCnt="3"/>
      <dgm:spPr/>
    </dgm:pt>
    <dgm:pt modelId="{7A39BD5B-0877-48E4-9FC5-05B1864F5D3D}" type="pres">
      <dgm:prSet presAssocID="{F6A62AB4-9C11-4249-8F83-8B9A61CF83C8}" presName="parentNode" presStyleLbl="node1" presStyleIdx="1" presStyleCnt="3">
        <dgm:presLayoutVars>
          <dgm:chMax val="0"/>
          <dgm:bulletEnabled val="1"/>
        </dgm:presLayoutVars>
      </dgm:prSet>
      <dgm:spPr/>
    </dgm:pt>
    <dgm:pt modelId="{7AC81BA0-07E5-4264-BA45-E5C939253830}" type="pres">
      <dgm:prSet presAssocID="{F6A62AB4-9C11-4249-8F83-8B9A61CF83C8}" presName="childNode" presStyleLbl="node1" presStyleIdx="1" presStyleCnt="3">
        <dgm:presLayoutVars>
          <dgm:bulletEnabled val="1"/>
        </dgm:presLayoutVars>
      </dgm:prSet>
      <dgm:spPr/>
    </dgm:pt>
    <dgm:pt modelId="{9423CBF4-CB6D-432F-A9BF-E0329FE41747}" type="pres">
      <dgm:prSet presAssocID="{EAD0619A-0899-41FC-8520-BF4EBC6A72A0}" presName="hSp" presStyleCnt="0"/>
      <dgm:spPr/>
    </dgm:pt>
    <dgm:pt modelId="{A3AB7C51-7A1C-4049-ABEB-01425C6490BC}" type="pres">
      <dgm:prSet presAssocID="{EAD0619A-0899-41FC-8520-BF4EBC6A72A0}" presName="vProcSp" presStyleCnt="0"/>
      <dgm:spPr/>
    </dgm:pt>
    <dgm:pt modelId="{7589B068-ACF6-44DE-8B53-A9C945B2CCF2}" type="pres">
      <dgm:prSet presAssocID="{EAD0619A-0899-41FC-8520-BF4EBC6A72A0}" presName="vSp1" presStyleCnt="0"/>
      <dgm:spPr/>
    </dgm:pt>
    <dgm:pt modelId="{D2DCE324-EA0D-497C-905B-4045622BABA7}" type="pres">
      <dgm:prSet presAssocID="{EAD0619A-0899-41FC-8520-BF4EBC6A72A0}" presName="simulatedConn" presStyleLbl="solidFgAcc1" presStyleIdx="1" presStyleCnt="2"/>
      <dgm:spPr/>
    </dgm:pt>
    <dgm:pt modelId="{73D96CD0-6AD5-4F01-A3C4-F1B60E5D22D7}" type="pres">
      <dgm:prSet presAssocID="{EAD0619A-0899-41FC-8520-BF4EBC6A72A0}" presName="vSp2" presStyleCnt="0"/>
      <dgm:spPr/>
    </dgm:pt>
    <dgm:pt modelId="{9C9DDA9F-5E1B-441F-BC6E-8AC3788AE754}" type="pres">
      <dgm:prSet presAssocID="{EAD0619A-0899-41FC-8520-BF4EBC6A72A0}" presName="sibTrans" presStyleCnt="0"/>
      <dgm:spPr/>
    </dgm:pt>
    <dgm:pt modelId="{8E794114-C496-4C35-9801-B52F5D5396A8}" type="pres">
      <dgm:prSet presAssocID="{AD7212DA-7E99-481B-8B8D-614E7DF1AA1A}" presName="compositeNode" presStyleCnt="0">
        <dgm:presLayoutVars>
          <dgm:bulletEnabled val="1"/>
        </dgm:presLayoutVars>
      </dgm:prSet>
      <dgm:spPr/>
    </dgm:pt>
    <dgm:pt modelId="{0909CBB4-6AA9-425F-81B0-315C04AC2C66}" type="pres">
      <dgm:prSet presAssocID="{AD7212DA-7E99-481B-8B8D-614E7DF1AA1A}" presName="bgRect" presStyleLbl="node1" presStyleIdx="2" presStyleCnt="3"/>
      <dgm:spPr/>
    </dgm:pt>
    <dgm:pt modelId="{F1EBC74F-2074-4DD4-9571-E50A713B0514}" type="pres">
      <dgm:prSet presAssocID="{AD7212DA-7E99-481B-8B8D-614E7DF1AA1A}" presName="parentNode" presStyleLbl="node1" presStyleIdx="2" presStyleCnt="3">
        <dgm:presLayoutVars>
          <dgm:chMax val="0"/>
          <dgm:bulletEnabled val="1"/>
        </dgm:presLayoutVars>
      </dgm:prSet>
      <dgm:spPr/>
    </dgm:pt>
    <dgm:pt modelId="{E41B000E-C2BE-4C33-A63F-0D63618A2400}" type="pres">
      <dgm:prSet presAssocID="{AD7212DA-7E99-481B-8B8D-614E7DF1AA1A}" presName="childNode" presStyleLbl="node1" presStyleIdx="2" presStyleCnt="3">
        <dgm:presLayoutVars>
          <dgm:bulletEnabled val="1"/>
        </dgm:presLayoutVars>
      </dgm:prSet>
      <dgm:spPr/>
    </dgm:pt>
  </dgm:ptLst>
  <dgm:cxnLst>
    <dgm:cxn modelId="{11800C21-6937-4024-B0BB-36847A36995B}" type="presOf" srcId="{A2AA01FC-D6FD-45E6-9CF1-16E002B94059}" destId="{3BC0612D-2D5D-4450-9BE7-8CF8113FC765}" srcOrd="0" destOrd="0" presId="urn:microsoft.com/office/officeart/2005/8/layout/hProcess7#1"/>
    <dgm:cxn modelId="{2C64B930-781E-4220-942B-8A59D8148936}" type="presOf" srcId="{82161152-6B2D-480D-AB34-F69000FFB955}" destId="{60853582-3D61-4745-9AE6-400A7DAF54DA}" srcOrd="0" destOrd="0" presId="urn:microsoft.com/office/officeart/2005/8/layout/hProcess7#1"/>
    <dgm:cxn modelId="{14866837-F580-4806-A7CE-B80326D90BAD}" type="presOf" srcId="{AD7212DA-7E99-481B-8B8D-614E7DF1AA1A}" destId="{F1EBC74F-2074-4DD4-9571-E50A713B0514}" srcOrd="1" destOrd="0" presId="urn:microsoft.com/office/officeart/2005/8/layout/hProcess7#1"/>
    <dgm:cxn modelId="{36030563-862E-4C86-9880-CA0E5246C2AB}" type="presOf" srcId="{BF9FA444-83B1-490A-BA4B-CB63A784B051}" destId="{7AC81BA0-07E5-4264-BA45-E5C939253830}" srcOrd="0" destOrd="0" presId="urn:microsoft.com/office/officeart/2005/8/layout/hProcess7#1"/>
    <dgm:cxn modelId="{9B14937A-24D1-4B14-8355-9F9DBA3C0FEC}" srcId="{A2AA01FC-D6FD-45E6-9CF1-16E002B94059}" destId="{AD7212DA-7E99-481B-8B8D-614E7DF1AA1A}" srcOrd="2" destOrd="0" parTransId="{ACD4FA75-05C8-43FB-9140-AD08FB26394E}" sibTransId="{E6B88C2E-6C52-48A9-ABEE-1D1DBFBABB7E}"/>
    <dgm:cxn modelId="{E071B47A-82D9-47B3-98DB-188F8D20E7A2}" type="presOf" srcId="{F8A8BE4F-A896-4969-A657-F490C5EFCC05}" destId="{E41B000E-C2BE-4C33-A63F-0D63618A2400}" srcOrd="0" destOrd="0" presId="urn:microsoft.com/office/officeart/2005/8/layout/hProcess7#1"/>
    <dgm:cxn modelId="{AE880A7F-0E00-40E2-9930-CC61BF7A40E2}" srcId="{54A0839B-CA5C-4AC0-9816-51BFAC67AFA9}" destId="{82161152-6B2D-480D-AB34-F69000FFB955}" srcOrd="0" destOrd="0" parTransId="{C4E02C25-BE1C-4684-8752-CA063C89A180}" sibTransId="{085E226B-ED5A-4CEC-B8F6-4EB958D76159}"/>
    <dgm:cxn modelId="{D42BF587-13D2-4846-8EB3-413538A8BD9F}" srcId="{F6A62AB4-9C11-4249-8F83-8B9A61CF83C8}" destId="{BF9FA444-83B1-490A-BA4B-CB63A784B051}" srcOrd="0" destOrd="0" parTransId="{C98C76BA-AE29-4A24-B686-E37BE42C47D0}" sibTransId="{9439EDEF-24CB-441F-9CBE-1C72E39B598F}"/>
    <dgm:cxn modelId="{80BF4C98-573A-4DD5-9B6C-17344EA6414E}" type="presOf" srcId="{F6A62AB4-9C11-4249-8F83-8B9A61CF83C8}" destId="{7A39BD5B-0877-48E4-9FC5-05B1864F5D3D}" srcOrd="1" destOrd="0" presId="urn:microsoft.com/office/officeart/2005/8/layout/hProcess7#1"/>
    <dgm:cxn modelId="{610B109E-A148-46FD-B9D8-4F9078F3209C}" type="presOf" srcId="{F6A62AB4-9C11-4249-8F83-8B9A61CF83C8}" destId="{10E52866-17C1-48E9-B5B6-6DAFB14256C1}" srcOrd="0" destOrd="0" presId="urn:microsoft.com/office/officeart/2005/8/layout/hProcess7#1"/>
    <dgm:cxn modelId="{8A74E3A8-D356-4218-A416-F156927BA01D}" type="presOf" srcId="{54A0839B-CA5C-4AC0-9816-51BFAC67AFA9}" destId="{0F66BE5C-43ED-422D-98B7-3791EE7A6296}" srcOrd="1" destOrd="0" presId="urn:microsoft.com/office/officeart/2005/8/layout/hProcess7#1"/>
    <dgm:cxn modelId="{221992AB-71AD-4B0B-A64B-0A5F9DA0D071}" type="presOf" srcId="{AD7212DA-7E99-481B-8B8D-614E7DF1AA1A}" destId="{0909CBB4-6AA9-425F-81B0-315C04AC2C66}" srcOrd="0" destOrd="0" presId="urn:microsoft.com/office/officeart/2005/8/layout/hProcess7#1"/>
    <dgm:cxn modelId="{CD5D59BF-757F-43D9-872E-E3B79C7DB5F3}" srcId="{A2AA01FC-D6FD-45E6-9CF1-16E002B94059}" destId="{F6A62AB4-9C11-4249-8F83-8B9A61CF83C8}" srcOrd="1" destOrd="0" parTransId="{E63A858D-6508-48E9-B0CC-4E51EE321CD9}" sibTransId="{EAD0619A-0899-41FC-8520-BF4EBC6A72A0}"/>
    <dgm:cxn modelId="{AF0AEED6-6CE1-48CF-8067-0FBE7A413485}" srcId="{AD7212DA-7E99-481B-8B8D-614E7DF1AA1A}" destId="{F8A8BE4F-A896-4969-A657-F490C5EFCC05}" srcOrd="0" destOrd="0" parTransId="{81120EC0-B856-40CB-AA78-8D93BE249FEE}" sibTransId="{3CA1579C-C46C-4FBE-A6CA-F8B698C97DF2}"/>
    <dgm:cxn modelId="{F68264E3-D49C-4EC5-B06E-1034AC8A3AE7}" srcId="{A2AA01FC-D6FD-45E6-9CF1-16E002B94059}" destId="{54A0839B-CA5C-4AC0-9816-51BFAC67AFA9}" srcOrd="0" destOrd="0" parTransId="{1F25F55D-F3C1-45B1-9991-ECA2E975691B}" sibTransId="{DF27FE45-8B6D-4C24-9E52-0604BED3217D}"/>
    <dgm:cxn modelId="{9FDCD4E4-CC1A-4E1C-B2AD-6660EF6D482A}" type="presOf" srcId="{54A0839B-CA5C-4AC0-9816-51BFAC67AFA9}" destId="{71893845-D65B-4C5F-8E27-A627DF3BF42F}" srcOrd="0" destOrd="0" presId="urn:microsoft.com/office/officeart/2005/8/layout/hProcess7#1"/>
    <dgm:cxn modelId="{636B7D60-2FA7-46E9-AA6D-17AFB669FD29}" type="presParOf" srcId="{3BC0612D-2D5D-4450-9BE7-8CF8113FC765}" destId="{CC139F78-7937-48CA-90FA-0EEB06DDA32E}" srcOrd="0" destOrd="0" presId="urn:microsoft.com/office/officeart/2005/8/layout/hProcess7#1"/>
    <dgm:cxn modelId="{D829C27E-F6FF-44D9-8282-D7DE9ADCD64E}" type="presParOf" srcId="{CC139F78-7937-48CA-90FA-0EEB06DDA32E}" destId="{71893845-D65B-4C5F-8E27-A627DF3BF42F}" srcOrd="0" destOrd="0" presId="urn:microsoft.com/office/officeart/2005/8/layout/hProcess7#1"/>
    <dgm:cxn modelId="{70B31BA3-AC90-47F9-B914-9B79F049A80D}" type="presParOf" srcId="{CC139F78-7937-48CA-90FA-0EEB06DDA32E}" destId="{0F66BE5C-43ED-422D-98B7-3791EE7A6296}" srcOrd="1" destOrd="0" presId="urn:microsoft.com/office/officeart/2005/8/layout/hProcess7#1"/>
    <dgm:cxn modelId="{D6686FB6-34F6-4CCB-8344-E636C889DC4A}" type="presParOf" srcId="{CC139F78-7937-48CA-90FA-0EEB06DDA32E}" destId="{60853582-3D61-4745-9AE6-400A7DAF54DA}" srcOrd="2" destOrd="0" presId="urn:microsoft.com/office/officeart/2005/8/layout/hProcess7#1"/>
    <dgm:cxn modelId="{A999011A-A279-4774-91CD-EB0A74230485}" type="presParOf" srcId="{3BC0612D-2D5D-4450-9BE7-8CF8113FC765}" destId="{EECD6C2A-32E4-4628-932E-1EBFF2EBCF13}" srcOrd="1" destOrd="0" presId="urn:microsoft.com/office/officeart/2005/8/layout/hProcess7#1"/>
    <dgm:cxn modelId="{23D944F0-BE9A-4669-9A05-99C49C9AFDBB}" type="presParOf" srcId="{3BC0612D-2D5D-4450-9BE7-8CF8113FC765}" destId="{49F65F23-FE29-4B5D-B26F-1AE78FD85253}" srcOrd="2" destOrd="0" presId="urn:microsoft.com/office/officeart/2005/8/layout/hProcess7#1"/>
    <dgm:cxn modelId="{FD696930-FC5C-4275-8C18-BCD5856B1F95}" type="presParOf" srcId="{49F65F23-FE29-4B5D-B26F-1AE78FD85253}" destId="{882337E1-599B-44FB-BF7D-1D4E99778342}" srcOrd="0" destOrd="0" presId="urn:microsoft.com/office/officeart/2005/8/layout/hProcess7#1"/>
    <dgm:cxn modelId="{730411ED-2E34-4AF3-B018-F18075EB0C39}" type="presParOf" srcId="{49F65F23-FE29-4B5D-B26F-1AE78FD85253}" destId="{3006EFF5-5BCA-48EF-935A-169A2A4B2147}" srcOrd="1" destOrd="0" presId="urn:microsoft.com/office/officeart/2005/8/layout/hProcess7#1"/>
    <dgm:cxn modelId="{940795D6-2C9E-4C1A-A177-6DDAD97FDA39}" type="presParOf" srcId="{49F65F23-FE29-4B5D-B26F-1AE78FD85253}" destId="{313ACF81-A24A-40C5-B90A-A87ADB6BEE02}" srcOrd="2" destOrd="0" presId="urn:microsoft.com/office/officeart/2005/8/layout/hProcess7#1"/>
    <dgm:cxn modelId="{AF994703-136C-4A39-908E-9F9C5A39BED9}" type="presParOf" srcId="{3BC0612D-2D5D-4450-9BE7-8CF8113FC765}" destId="{B9D81738-4A3F-45C3-99DE-9B20FF600E6D}" srcOrd="3" destOrd="0" presId="urn:microsoft.com/office/officeart/2005/8/layout/hProcess7#1"/>
    <dgm:cxn modelId="{C78AD64A-1DD6-410B-A05A-C56CAA270AD3}" type="presParOf" srcId="{3BC0612D-2D5D-4450-9BE7-8CF8113FC765}" destId="{6D401053-443F-4DE1-8280-C875501F922F}" srcOrd="4" destOrd="0" presId="urn:microsoft.com/office/officeart/2005/8/layout/hProcess7#1"/>
    <dgm:cxn modelId="{4108660A-6165-43A5-BBEF-6B8E7EC89F68}" type="presParOf" srcId="{6D401053-443F-4DE1-8280-C875501F922F}" destId="{10E52866-17C1-48E9-B5B6-6DAFB14256C1}" srcOrd="0" destOrd="0" presId="urn:microsoft.com/office/officeart/2005/8/layout/hProcess7#1"/>
    <dgm:cxn modelId="{6BEB75BA-4465-4843-BA33-2AEC692B9BD5}" type="presParOf" srcId="{6D401053-443F-4DE1-8280-C875501F922F}" destId="{7A39BD5B-0877-48E4-9FC5-05B1864F5D3D}" srcOrd="1" destOrd="0" presId="urn:microsoft.com/office/officeart/2005/8/layout/hProcess7#1"/>
    <dgm:cxn modelId="{4FCF4D2C-C3C0-470D-8553-544AA7442EB9}" type="presParOf" srcId="{6D401053-443F-4DE1-8280-C875501F922F}" destId="{7AC81BA0-07E5-4264-BA45-E5C939253830}" srcOrd="2" destOrd="0" presId="urn:microsoft.com/office/officeart/2005/8/layout/hProcess7#1"/>
    <dgm:cxn modelId="{2C9045B9-7165-420E-9C2B-5BDD1EF784D2}" type="presParOf" srcId="{3BC0612D-2D5D-4450-9BE7-8CF8113FC765}" destId="{9423CBF4-CB6D-432F-A9BF-E0329FE41747}" srcOrd="5" destOrd="0" presId="urn:microsoft.com/office/officeart/2005/8/layout/hProcess7#1"/>
    <dgm:cxn modelId="{C3B6BEFA-7C68-44C5-A13F-435B64404DA9}" type="presParOf" srcId="{3BC0612D-2D5D-4450-9BE7-8CF8113FC765}" destId="{A3AB7C51-7A1C-4049-ABEB-01425C6490BC}" srcOrd="6" destOrd="0" presId="urn:microsoft.com/office/officeart/2005/8/layout/hProcess7#1"/>
    <dgm:cxn modelId="{86FAEB6D-1515-4162-A48F-074E2F5A3804}" type="presParOf" srcId="{A3AB7C51-7A1C-4049-ABEB-01425C6490BC}" destId="{7589B068-ACF6-44DE-8B53-A9C945B2CCF2}" srcOrd="0" destOrd="0" presId="urn:microsoft.com/office/officeart/2005/8/layout/hProcess7#1"/>
    <dgm:cxn modelId="{FC752D10-E459-4588-94A0-9C2FF1A9EAB1}" type="presParOf" srcId="{A3AB7C51-7A1C-4049-ABEB-01425C6490BC}" destId="{D2DCE324-EA0D-497C-905B-4045622BABA7}" srcOrd="1" destOrd="0" presId="urn:microsoft.com/office/officeart/2005/8/layout/hProcess7#1"/>
    <dgm:cxn modelId="{F5E6D8C7-CD22-418D-80A0-CE2EE2E71E5D}" type="presParOf" srcId="{A3AB7C51-7A1C-4049-ABEB-01425C6490BC}" destId="{73D96CD0-6AD5-4F01-A3C4-F1B60E5D22D7}" srcOrd="2" destOrd="0" presId="urn:microsoft.com/office/officeart/2005/8/layout/hProcess7#1"/>
    <dgm:cxn modelId="{75E17995-64B1-4205-8839-650BA597B750}" type="presParOf" srcId="{3BC0612D-2D5D-4450-9BE7-8CF8113FC765}" destId="{9C9DDA9F-5E1B-441F-BC6E-8AC3788AE754}" srcOrd="7" destOrd="0" presId="urn:microsoft.com/office/officeart/2005/8/layout/hProcess7#1"/>
    <dgm:cxn modelId="{AE9BBC03-E1E3-41AB-A415-E8DDE4A3A2ED}" type="presParOf" srcId="{3BC0612D-2D5D-4450-9BE7-8CF8113FC765}" destId="{8E794114-C496-4C35-9801-B52F5D5396A8}" srcOrd="8" destOrd="0" presId="urn:microsoft.com/office/officeart/2005/8/layout/hProcess7#1"/>
    <dgm:cxn modelId="{4FCA1104-3278-43CA-92D6-3537B1259E79}" type="presParOf" srcId="{8E794114-C496-4C35-9801-B52F5D5396A8}" destId="{0909CBB4-6AA9-425F-81B0-315C04AC2C66}" srcOrd="0" destOrd="0" presId="urn:microsoft.com/office/officeart/2005/8/layout/hProcess7#1"/>
    <dgm:cxn modelId="{3B7F1B8D-F72D-4D13-8EAD-B41C5CD380C8}" type="presParOf" srcId="{8E794114-C496-4C35-9801-B52F5D5396A8}" destId="{F1EBC74F-2074-4DD4-9571-E50A713B0514}" srcOrd="1" destOrd="0" presId="urn:microsoft.com/office/officeart/2005/8/layout/hProcess7#1"/>
    <dgm:cxn modelId="{81BEB990-DA06-4757-9B60-50DBD8DC8D4A}" type="presParOf" srcId="{8E794114-C496-4C35-9801-B52F5D5396A8}" destId="{E41B000E-C2BE-4C33-A63F-0D63618A2400}" srcOrd="2"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D35ECF2-538C-479C-98BA-45C7A039E45E}" type="doc">
      <dgm:prSet loTypeId="urn:microsoft.com/office/officeart/2005/8/layout/hProcess9" loCatId="process" qsTypeId="urn:microsoft.com/office/officeart/2005/8/quickstyle/simple1" qsCatId="simple" csTypeId="urn:microsoft.com/office/officeart/2005/8/colors/colorful5" csCatId="colorful" phldr="1"/>
      <dgm:spPr/>
    </dgm:pt>
    <dgm:pt modelId="{1AEBAA0A-8421-4B28-B593-11C013717A4E}">
      <dgm:prSet phldrT="[Texto]" phldr="0"/>
      <dgm:spPr/>
      <dgm:t>
        <a:bodyPr/>
        <a:lstStyle/>
        <a:p>
          <a:pPr rtl="0"/>
          <a:r>
            <a:rPr lang="es-ES">
              <a:latin typeface="Trebuchet MS"/>
            </a:rPr>
            <a:t>Identificar los principales problemas existentes en torno a la temática seleccionada</a:t>
          </a:r>
          <a:endParaRPr lang="es-ES"/>
        </a:p>
      </dgm:t>
    </dgm:pt>
    <dgm:pt modelId="{4760CE40-D112-495C-8A72-CD84F95D84A3}" type="parTrans" cxnId="{494128AC-8361-440F-9B55-90D4BD4E4B66}">
      <dgm:prSet/>
      <dgm:spPr/>
    </dgm:pt>
    <dgm:pt modelId="{9D0F750B-4F8D-43C5-A9BA-3759582D5C27}" type="sibTrans" cxnId="{494128AC-8361-440F-9B55-90D4BD4E4B66}">
      <dgm:prSet/>
      <dgm:spPr/>
    </dgm:pt>
    <dgm:pt modelId="{149E7A1E-52C3-459A-BE34-62B14454E4AE}">
      <dgm:prSet phldrT="[Texto]" phldr="0"/>
      <dgm:spPr/>
      <dgm:t>
        <a:bodyPr/>
        <a:lstStyle/>
        <a:p>
          <a:pPr rtl="0"/>
          <a:r>
            <a:rPr lang="es-ES">
              <a:latin typeface="Trebuchet MS"/>
            </a:rPr>
            <a:t> Seleccionar un problema focal para su análisis</a:t>
          </a:r>
          <a:endParaRPr lang="es-ES"/>
        </a:p>
      </dgm:t>
    </dgm:pt>
    <dgm:pt modelId="{0218A34C-C1DF-4819-8D57-EC9FAF277A66}" type="parTrans" cxnId="{5C537B79-C838-449C-81D4-35604BE598B3}">
      <dgm:prSet/>
      <dgm:spPr/>
    </dgm:pt>
    <dgm:pt modelId="{89DCEEC2-9757-4008-ABFB-C1E465715227}" type="sibTrans" cxnId="{5C537B79-C838-449C-81D4-35604BE598B3}">
      <dgm:prSet/>
      <dgm:spPr/>
    </dgm:pt>
    <dgm:pt modelId="{C22595EA-ADD8-4911-AA31-8E4F34F74736}">
      <dgm:prSet phldrT="[Texto]" phldr="0"/>
      <dgm:spPr/>
      <dgm:t>
        <a:bodyPr/>
        <a:lstStyle/>
        <a:p>
          <a:pPr rtl="0"/>
          <a:r>
            <a:rPr lang="es-ES">
              <a:latin typeface="Trebuchet MS"/>
            </a:rPr>
            <a:t>Desarrollar el árbol de problemas</a:t>
          </a:r>
          <a:endParaRPr lang="es-ES"/>
        </a:p>
      </dgm:t>
    </dgm:pt>
    <dgm:pt modelId="{FBD6F456-3279-4FC9-A785-A00BC9859876}" type="parTrans" cxnId="{7816C39B-4D3A-4168-88F2-D098F5B92EDB}">
      <dgm:prSet/>
      <dgm:spPr/>
    </dgm:pt>
    <dgm:pt modelId="{99EF7B6E-ECC6-46EE-AF65-79079F8E5227}" type="sibTrans" cxnId="{7816C39B-4D3A-4168-88F2-D098F5B92EDB}">
      <dgm:prSet/>
      <dgm:spPr/>
    </dgm:pt>
    <dgm:pt modelId="{D7656E3D-90C2-4CB2-A790-B0063B206CB6}" type="pres">
      <dgm:prSet presAssocID="{1D35ECF2-538C-479C-98BA-45C7A039E45E}" presName="CompostProcess" presStyleCnt="0">
        <dgm:presLayoutVars>
          <dgm:dir/>
          <dgm:resizeHandles val="exact"/>
        </dgm:presLayoutVars>
      </dgm:prSet>
      <dgm:spPr/>
    </dgm:pt>
    <dgm:pt modelId="{24CC2787-3833-4A3C-8AF5-4E1EDF6818A6}" type="pres">
      <dgm:prSet presAssocID="{1D35ECF2-538C-479C-98BA-45C7A039E45E}" presName="arrow" presStyleLbl="bgShp" presStyleIdx="0" presStyleCnt="1"/>
      <dgm:spPr/>
    </dgm:pt>
    <dgm:pt modelId="{91C6F658-358B-4FE8-8F68-5D81B6629B6C}" type="pres">
      <dgm:prSet presAssocID="{1D35ECF2-538C-479C-98BA-45C7A039E45E}" presName="linearProcess" presStyleCnt="0"/>
      <dgm:spPr/>
    </dgm:pt>
    <dgm:pt modelId="{8453ECC6-8955-42A5-B2E7-2AAAE4E73F0D}" type="pres">
      <dgm:prSet presAssocID="{1AEBAA0A-8421-4B28-B593-11C013717A4E}" presName="textNode" presStyleLbl="node1" presStyleIdx="0" presStyleCnt="3">
        <dgm:presLayoutVars>
          <dgm:bulletEnabled val="1"/>
        </dgm:presLayoutVars>
      </dgm:prSet>
      <dgm:spPr>
        <a:solidFill>
          <a:srgbClr val="FF0000"/>
        </a:solidFill>
      </dgm:spPr>
    </dgm:pt>
    <dgm:pt modelId="{982ADB8E-987C-4CDF-A381-2E0C3B65AE8B}" type="pres">
      <dgm:prSet presAssocID="{9D0F750B-4F8D-43C5-A9BA-3759582D5C27}" presName="sibTrans" presStyleCnt="0"/>
      <dgm:spPr/>
    </dgm:pt>
    <dgm:pt modelId="{239BEB3A-7AB1-4F63-B1AF-739882E708D8}" type="pres">
      <dgm:prSet presAssocID="{149E7A1E-52C3-459A-BE34-62B14454E4AE}" presName="textNode" presStyleLbl="node1" presStyleIdx="1" presStyleCnt="3">
        <dgm:presLayoutVars>
          <dgm:bulletEnabled val="1"/>
        </dgm:presLayoutVars>
      </dgm:prSet>
      <dgm:spPr/>
    </dgm:pt>
    <dgm:pt modelId="{15210179-04AA-4A43-ACA4-0FF69387EE23}" type="pres">
      <dgm:prSet presAssocID="{89DCEEC2-9757-4008-ABFB-C1E465715227}" presName="sibTrans" presStyleCnt="0"/>
      <dgm:spPr/>
    </dgm:pt>
    <dgm:pt modelId="{8FF83FD6-21E1-4C3D-9D15-4BF1B87EA0E7}" type="pres">
      <dgm:prSet presAssocID="{C22595EA-ADD8-4911-AA31-8E4F34F74736}" presName="textNode" presStyleLbl="node1" presStyleIdx="2" presStyleCnt="3">
        <dgm:presLayoutVars>
          <dgm:bulletEnabled val="1"/>
        </dgm:presLayoutVars>
      </dgm:prSet>
      <dgm:spPr/>
    </dgm:pt>
  </dgm:ptLst>
  <dgm:cxnLst>
    <dgm:cxn modelId="{73C1B912-2223-4D32-9C81-A092608343D3}" type="presOf" srcId="{1D35ECF2-538C-479C-98BA-45C7A039E45E}" destId="{D7656E3D-90C2-4CB2-A790-B0063B206CB6}" srcOrd="0" destOrd="0" presId="urn:microsoft.com/office/officeart/2005/8/layout/hProcess9"/>
    <dgm:cxn modelId="{8F15465F-D733-4CF5-83E8-DC05B2C98F49}" type="presOf" srcId="{1AEBAA0A-8421-4B28-B593-11C013717A4E}" destId="{8453ECC6-8955-42A5-B2E7-2AAAE4E73F0D}" srcOrd="0" destOrd="0" presId="urn:microsoft.com/office/officeart/2005/8/layout/hProcess9"/>
    <dgm:cxn modelId="{5C537B79-C838-449C-81D4-35604BE598B3}" srcId="{1D35ECF2-538C-479C-98BA-45C7A039E45E}" destId="{149E7A1E-52C3-459A-BE34-62B14454E4AE}" srcOrd="1" destOrd="0" parTransId="{0218A34C-C1DF-4819-8D57-EC9FAF277A66}" sibTransId="{89DCEEC2-9757-4008-ABFB-C1E465715227}"/>
    <dgm:cxn modelId="{7816C39B-4D3A-4168-88F2-D098F5B92EDB}" srcId="{1D35ECF2-538C-479C-98BA-45C7A039E45E}" destId="{C22595EA-ADD8-4911-AA31-8E4F34F74736}" srcOrd="2" destOrd="0" parTransId="{FBD6F456-3279-4FC9-A785-A00BC9859876}" sibTransId="{99EF7B6E-ECC6-46EE-AF65-79079F8E5227}"/>
    <dgm:cxn modelId="{494128AC-8361-440F-9B55-90D4BD4E4B66}" srcId="{1D35ECF2-538C-479C-98BA-45C7A039E45E}" destId="{1AEBAA0A-8421-4B28-B593-11C013717A4E}" srcOrd="0" destOrd="0" parTransId="{4760CE40-D112-495C-8A72-CD84F95D84A3}" sibTransId="{9D0F750B-4F8D-43C5-A9BA-3759582D5C27}"/>
    <dgm:cxn modelId="{AD329AC4-26E4-4700-9B69-F5D67D609ED2}" type="presOf" srcId="{C22595EA-ADD8-4911-AA31-8E4F34F74736}" destId="{8FF83FD6-21E1-4C3D-9D15-4BF1B87EA0E7}" srcOrd="0" destOrd="0" presId="urn:microsoft.com/office/officeart/2005/8/layout/hProcess9"/>
    <dgm:cxn modelId="{4FC1F1F9-47B4-4FF1-9DA7-CD7777D2BB35}" type="presOf" srcId="{149E7A1E-52C3-459A-BE34-62B14454E4AE}" destId="{239BEB3A-7AB1-4F63-B1AF-739882E708D8}" srcOrd="0" destOrd="0" presId="urn:microsoft.com/office/officeart/2005/8/layout/hProcess9"/>
    <dgm:cxn modelId="{E21FC0B2-DFDE-4BF0-A184-0141DF22A94B}" type="presParOf" srcId="{D7656E3D-90C2-4CB2-A790-B0063B206CB6}" destId="{24CC2787-3833-4A3C-8AF5-4E1EDF6818A6}" srcOrd="0" destOrd="0" presId="urn:microsoft.com/office/officeart/2005/8/layout/hProcess9"/>
    <dgm:cxn modelId="{12160FB9-17A5-4BDA-9C05-A8240DFF7406}" type="presParOf" srcId="{D7656E3D-90C2-4CB2-A790-B0063B206CB6}" destId="{91C6F658-358B-4FE8-8F68-5D81B6629B6C}" srcOrd="1" destOrd="0" presId="urn:microsoft.com/office/officeart/2005/8/layout/hProcess9"/>
    <dgm:cxn modelId="{492EA261-2C2E-47B0-A927-37C3251BA7E8}" type="presParOf" srcId="{91C6F658-358B-4FE8-8F68-5D81B6629B6C}" destId="{8453ECC6-8955-42A5-B2E7-2AAAE4E73F0D}" srcOrd="0" destOrd="0" presId="urn:microsoft.com/office/officeart/2005/8/layout/hProcess9"/>
    <dgm:cxn modelId="{FC704070-A06C-4414-B0E0-8193E531FEF8}" type="presParOf" srcId="{91C6F658-358B-4FE8-8F68-5D81B6629B6C}" destId="{982ADB8E-987C-4CDF-A381-2E0C3B65AE8B}" srcOrd="1" destOrd="0" presId="urn:microsoft.com/office/officeart/2005/8/layout/hProcess9"/>
    <dgm:cxn modelId="{8BDED43C-85F2-493A-B8F2-AE2D6A83586C}" type="presParOf" srcId="{91C6F658-358B-4FE8-8F68-5D81B6629B6C}" destId="{239BEB3A-7AB1-4F63-B1AF-739882E708D8}" srcOrd="2" destOrd="0" presId="urn:microsoft.com/office/officeart/2005/8/layout/hProcess9"/>
    <dgm:cxn modelId="{C097F4CF-E3FD-453E-B3EC-AC580D8EE669}" type="presParOf" srcId="{91C6F658-358B-4FE8-8F68-5D81B6629B6C}" destId="{15210179-04AA-4A43-ACA4-0FF69387EE23}" srcOrd="3" destOrd="0" presId="urn:microsoft.com/office/officeart/2005/8/layout/hProcess9"/>
    <dgm:cxn modelId="{AC982B7D-957F-4A0D-8F86-017AD711AB5E}" type="presParOf" srcId="{91C6F658-358B-4FE8-8F68-5D81B6629B6C}" destId="{8FF83FD6-21E1-4C3D-9D15-4BF1B87EA0E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44352-BA97-431D-BD1B-A8E272374E1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S"/>
        </a:p>
      </dgm:t>
    </dgm:pt>
    <dgm:pt modelId="{362DA7A0-D245-4E11-AAD4-547B4C3FB960}">
      <dgm:prSet phldrT="[Texto]" phldr="0"/>
      <dgm:spPr/>
      <dgm:t>
        <a:bodyPr/>
        <a:lstStyle/>
        <a:p>
          <a:r>
            <a:rPr lang="es-ES" dirty="0">
              <a:latin typeface="Trebuchet MS"/>
            </a:rPr>
            <a:t>Idea</a:t>
          </a:r>
          <a:endParaRPr lang="es-ES" dirty="0"/>
        </a:p>
      </dgm:t>
    </dgm:pt>
    <dgm:pt modelId="{C6EAE1D0-A43B-48A5-BE2D-B764B2E15744}" type="parTrans" cxnId="{1D6BFB4F-A2EB-4A4E-AD09-8D78AE08F710}">
      <dgm:prSet/>
      <dgm:spPr/>
      <dgm:t>
        <a:bodyPr/>
        <a:lstStyle/>
        <a:p>
          <a:endParaRPr lang="es-ES"/>
        </a:p>
      </dgm:t>
    </dgm:pt>
    <dgm:pt modelId="{7C21B2E8-5477-4717-976E-67C911FC40DC}" type="sibTrans" cxnId="{1D6BFB4F-A2EB-4A4E-AD09-8D78AE08F710}">
      <dgm:prSet/>
      <dgm:spPr/>
      <dgm:t>
        <a:bodyPr/>
        <a:lstStyle/>
        <a:p>
          <a:endParaRPr lang="es-ES"/>
        </a:p>
      </dgm:t>
    </dgm:pt>
    <dgm:pt modelId="{5751315F-03F9-4F25-B827-EEFE22C992BB}">
      <dgm:prSet phldrT="[Texto]" phldr="0"/>
      <dgm:spPr/>
      <dgm:t>
        <a:bodyPr/>
        <a:lstStyle/>
        <a:p>
          <a:r>
            <a:rPr lang="es-ES" dirty="0">
              <a:latin typeface="Trebuchet MS"/>
            </a:rPr>
            <a:t>Formulación</a:t>
          </a:r>
          <a:endParaRPr lang="es-ES" dirty="0"/>
        </a:p>
      </dgm:t>
    </dgm:pt>
    <dgm:pt modelId="{B919100E-2627-4618-B419-81B0DE7EC50D}" type="parTrans" cxnId="{8966430D-BC78-4CDF-92EB-0AB2E0490B1B}">
      <dgm:prSet/>
      <dgm:spPr/>
      <dgm:t>
        <a:bodyPr/>
        <a:lstStyle/>
        <a:p>
          <a:endParaRPr lang="es-ES"/>
        </a:p>
      </dgm:t>
    </dgm:pt>
    <dgm:pt modelId="{8929B360-45B1-42D5-8A33-7CD8B75D552F}" type="sibTrans" cxnId="{8966430D-BC78-4CDF-92EB-0AB2E0490B1B}">
      <dgm:prSet/>
      <dgm:spPr/>
      <dgm:t>
        <a:bodyPr/>
        <a:lstStyle/>
        <a:p>
          <a:endParaRPr lang="es-ES"/>
        </a:p>
      </dgm:t>
    </dgm:pt>
    <dgm:pt modelId="{A6DEAB1C-FFC6-40C0-B798-9E42BC56CA04}">
      <dgm:prSet phldrT="[Texto]" phldr="0"/>
      <dgm:spPr/>
      <dgm:t>
        <a:bodyPr/>
        <a:lstStyle/>
        <a:p>
          <a:r>
            <a:rPr lang="es-ES" dirty="0">
              <a:latin typeface="Trebuchet MS"/>
            </a:rPr>
            <a:t>Evaluación</a:t>
          </a:r>
          <a:endParaRPr lang="es-ES" dirty="0"/>
        </a:p>
      </dgm:t>
    </dgm:pt>
    <dgm:pt modelId="{FB237506-D2FB-406A-83ED-79CCBFD3E2A2}" type="parTrans" cxnId="{FED4013F-6E6C-449A-A3DC-A9679EBE59A0}">
      <dgm:prSet/>
      <dgm:spPr/>
      <dgm:t>
        <a:bodyPr/>
        <a:lstStyle/>
        <a:p>
          <a:endParaRPr lang="es-ES"/>
        </a:p>
      </dgm:t>
    </dgm:pt>
    <dgm:pt modelId="{CFBC1795-C394-4F8A-BFD2-B169CC682314}" type="sibTrans" cxnId="{FED4013F-6E6C-449A-A3DC-A9679EBE59A0}">
      <dgm:prSet/>
      <dgm:spPr/>
      <dgm:t>
        <a:bodyPr/>
        <a:lstStyle/>
        <a:p>
          <a:endParaRPr lang="es-ES"/>
        </a:p>
      </dgm:t>
    </dgm:pt>
    <dgm:pt modelId="{EF068FF3-AA9C-4FD5-9358-CF1AB7DD2CAE}">
      <dgm:prSet phldrT="[Texto]" phldr="0"/>
      <dgm:spPr/>
      <dgm:t>
        <a:bodyPr/>
        <a:lstStyle/>
        <a:p>
          <a:r>
            <a:rPr lang="es-ES" dirty="0">
              <a:latin typeface="Trebuchet MS"/>
            </a:rPr>
            <a:t>Ejecución</a:t>
          </a:r>
          <a:endParaRPr lang="es-ES" dirty="0"/>
        </a:p>
      </dgm:t>
    </dgm:pt>
    <dgm:pt modelId="{4D5A59BA-1E1A-45E4-A88D-B9F72E71D78C}" type="parTrans" cxnId="{DA61A696-EE72-44C3-A4E0-B0B6ABC90397}">
      <dgm:prSet/>
      <dgm:spPr/>
      <dgm:t>
        <a:bodyPr/>
        <a:lstStyle/>
        <a:p>
          <a:endParaRPr lang="es-ES"/>
        </a:p>
      </dgm:t>
    </dgm:pt>
    <dgm:pt modelId="{92C36EEA-5E08-4974-A2B5-8265AACD5EB9}" type="sibTrans" cxnId="{DA61A696-EE72-44C3-A4E0-B0B6ABC90397}">
      <dgm:prSet/>
      <dgm:spPr/>
      <dgm:t>
        <a:bodyPr/>
        <a:lstStyle/>
        <a:p>
          <a:endParaRPr lang="es-ES"/>
        </a:p>
      </dgm:t>
    </dgm:pt>
    <dgm:pt modelId="{0E55C84D-6D1A-4EFA-89D0-F3098030C627}">
      <dgm:prSet phldrT="[Texto]" phldr="0"/>
      <dgm:spPr/>
      <dgm:t>
        <a:bodyPr/>
        <a:lstStyle/>
        <a:p>
          <a:pPr rtl="0"/>
          <a:r>
            <a:rPr lang="es-ES" dirty="0">
              <a:latin typeface="Trebuchet MS"/>
            </a:rPr>
            <a:t>Cierre del proyecto</a:t>
          </a:r>
          <a:endParaRPr lang="es-ES" dirty="0"/>
        </a:p>
      </dgm:t>
    </dgm:pt>
    <dgm:pt modelId="{1CCC06EB-5EF7-44D3-8792-F3471459C734}" type="parTrans" cxnId="{E661EABA-8600-408E-8D37-C27E571DB62F}">
      <dgm:prSet/>
      <dgm:spPr/>
      <dgm:t>
        <a:bodyPr/>
        <a:lstStyle/>
        <a:p>
          <a:endParaRPr lang="es-ES"/>
        </a:p>
      </dgm:t>
    </dgm:pt>
    <dgm:pt modelId="{016D0CFE-26F4-48DE-9357-1082EEDADB16}" type="sibTrans" cxnId="{E661EABA-8600-408E-8D37-C27E571DB62F}">
      <dgm:prSet/>
      <dgm:spPr/>
      <dgm:t>
        <a:bodyPr/>
        <a:lstStyle/>
        <a:p>
          <a:endParaRPr lang="es-ES"/>
        </a:p>
      </dgm:t>
    </dgm:pt>
    <dgm:pt modelId="{4685CD59-329A-468D-BE48-97974B62269C}" type="pres">
      <dgm:prSet presAssocID="{97844352-BA97-431D-BD1B-A8E272374E1B}" presName="Name0" presStyleCnt="0">
        <dgm:presLayoutVars>
          <dgm:dir/>
          <dgm:resizeHandles val="exact"/>
        </dgm:presLayoutVars>
      </dgm:prSet>
      <dgm:spPr/>
    </dgm:pt>
    <dgm:pt modelId="{26D96909-9E90-4229-8C02-75C5206CAA00}" type="pres">
      <dgm:prSet presAssocID="{97844352-BA97-431D-BD1B-A8E272374E1B}" presName="cycle" presStyleCnt="0"/>
      <dgm:spPr/>
    </dgm:pt>
    <dgm:pt modelId="{121E1F94-F859-4295-8AF9-9816B406A699}" type="pres">
      <dgm:prSet presAssocID="{362DA7A0-D245-4E11-AAD4-547B4C3FB960}" presName="nodeFirstNode" presStyleLbl="node1" presStyleIdx="0" presStyleCnt="5">
        <dgm:presLayoutVars>
          <dgm:bulletEnabled val="1"/>
        </dgm:presLayoutVars>
      </dgm:prSet>
      <dgm:spPr/>
    </dgm:pt>
    <dgm:pt modelId="{5ED3C3A0-13D7-4C3F-B305-F0AEF6355048}" type="pres">
      <dgm:prSet presAssocID="{7C21B2E8-5477-4717-976E-67C911FC40DC}" presName="sibTransFirstNode" presStyleLbl="bgShp" presStyleIdx="0" presStyleCnt="1"/>
      <dgm:spPr/>
    </dgm:pt>
    <dgm:pt modelId="{A22CCF05-3A69-42AB-BD93-9A8895EE31D4}" type="pres">
      <dgm:prSet presAssocID="{5751315F-03F9-4F25-B827-EEFE22C992BB}" presName="nodeFollowingNodes" presStyleLbl="node1" presStyleIdx="1" presStyleCnt="5">
        <dgm:presLayoutVars>
          <dgm:bulletEnabled val="1"/>
        </dgm:presLayoutVars>
      </dgm:prSet>
      <dgm:spPr/>
    </dgm:pt>
    <dgm:pt modelId="{543C623F-3DF5-43A5-AEBF-4CEA4F5C62BA}" type="pres">
      <dgm:prSet presAssocID="{A6DEAB1C-FFC6-40C0-B798-9E42BC56CA04}" presName="nodeFollowingNodes" presStyleLbl="node1" presStyleIdx="2" presStyleCnt="5">
        <dgm:presLayoutVars>
          <dgm:bulletEnabled val="1"/>
        </dgm:presLayoutVars>
      </dgm:prSet>
      <dgm:spPr/>
    </dgm:pt>
    <dgm:pt modelId="{4FEFE978-EB17-4C56-87A0-F027A4D2F97E}" type="pres">
      <dgm:prSet presAssocID="{EF068FF3-AA9C-4FD5-9358-CF1AB7DD2CAE}" presName="nodeFollowingNodes" presStyleLbl="node1" presStyleIdx="3" presStyleCnt="5">
        <dgm:presLayoutVars>
          <dgm:bulletEnabled val="1"/>
        </dgm:presLayoutVars>
      </dgm:prSet>
      <dgm:spPr/>
    </dgm:pt>
    <dgm:pt modelId="{99591A02-BD84-4054-8146-9C17347AC75E}" type="pres">
      <dgm:prSet presAssocID="{0E55C84D-6D1A-4EFA-89D0-F3098030C627}" presName="nodeFollowingNodes" presStyleLbl="node1" presStyleIdx="4" presStyleCnt="5">
        <dgm:presLayoutVars>
          <dgm:bulletEnabled val="1"/>
        </dgm:presLayoutVars>
      </dgm:prSet>
      <dgm:spPr/>
    </dgm:pt>
  </dgm:ptLst>
  <dgm:cxnLst>
    <dgm:cxn modelId="{8966430D-BC78-4CDF-92EB-0AB2E0490B1B}" srcId="{97844352-BA97-431D-BD1B-A8E272374E1B}" destId="{5751315F-03F9-4F25-B827-EEFE22C992BB}" srcOrd="1" destOrd="0" parTransId="{B919100E-2627-4618-B419-81B0DE7EC50D}" sibTransId="{8929B360-45B1-42D5-8A33-7CD8B75D552F}"/>
    <dgm:cxn modelId="{F814832F-430C-4422-9864-2C18BDB213F0}" type="presOf" srcId="{7C21B2E8-5477-4717-976E-67C911FC40DC}" destId="{5ED3C3A0-13D7-4C3F-B305-F0AEF6355048}" srcOrd="0" destOrd="0" presId="urn:microsoft.com/office/officeart/2005/8/layout/cycle3"/>
    <dgm:cxn modelId="{FED4013F-6E6C-449A-A3DC-A9679EBE59A0}" srcId="{97844352-BA97-431D-BD1B-A8E272374E1B}" destId="{A6DEAB1C-FFC6-40C0-B798-9E42BC56CA04}" srcOrd="2" destOrd="0" parTransId="{FB237506-D2FB-406A-83ED-79CCBFD3E2A2}" sibTransId="{CFBC1795-C394-4F8A-BFD2-B169CC682314}"/>
    <dgm:cxn modelId="{A6828863-A9E1-4514-BD15-06F63B3FE99C}" type="presOf" srcId="{362DA7A0-D245-4E11-AAD4-547B4C3FB960}" destId="{121E1F94-F859-4295-8AF9-9816B406A699}" srcOrd="0" destOrd="0" presId="urn:microsoft.com/office/officeart/2005/8/layout/cycle3"/>
    <dgm:cxn modelId="{8FCBF46D-E119-47AB-81A1-8110D40408E6}" type="presOf" srcId="{5751315F-03F9-4F25-B827-EEFE22C992BB}" destId="{A22CCF05-3A69-42AB-BD93-9A8895EE31D4}" srcOrd="0" destOrd="0" presId="urn:microsoft.com/office/officeart/2005/8/layout/cycle3"/>
    <dgm:cxn modelId="{1D6BFB4F-A2EB-4A4E-AD09-8D78AE08F710}" srcId="{97844352-BA97-431D-BD1B-A8E272374E1B}" destId="{362DA7A0-D245-4E11-AAD4-547B4C3FB960}" srcOrd="0" destOrd="0" parTransId="{C6EAE1D0-A43B-48A5-BE2D-B764B2E15744}" sibTransId="{7C21B2E8-5477-4717-976E-67C911FC40DC}"/>
    <dgm:cxn modelId="{F5DD1B73-D251-4F42-83F9-221D822C1161}" type="presOf" srcId="{0E55C84D-6D1A-4EFA-89D0-F3098030C627}" destId="{99591A02-BD84-4054-8146-9C17347AC75E}" srcOrd="0" destOrd="0" presId="urn:microsoft.com/office/officeart/2005/8/layout/cycle3"/>
    <dgm:cxn modelId="{EEB03584-A286-4449-93D8-870453842C84}" type="presOf" srcId="{97844352-BA97-431D-BD1B-A8E272374E1B}" destId="{4685CD59-329A-468D-BE48-97974B62269C}" srcOrd="0" destOrd="0" presId="urn:microsoft.com/office/officeart/2005/8/layout/cycle3"/>
    <dgm:cxn modelId="{F4C56188-B2EB-4460-B25E-4431155FE3F2}" type="presOf" srcId="{EF068FF3-AA9C-4FD5-9358-CF1AB7DD2CAE}" destId="{4FEFE978-EB17-4C56-87A0-F027A4D2F97E}" srcOrd="0" destOrd="0" presId="urn:microsoft.com/office/officeart/2005/8/layout/cycle3"/>
    <dgm:cxn modelId="{DA61A696-EE72-44C3-A4E0-B0B6ABC90397}" srcId="{97844352-BA97-431D-BD1B-A8E272374E1B}" destId="{EF068FF3-AA9C-4FD5-9358-CF1AB7DD2CAE}" srcOrd="3" destOrd="0" parTransId="{4D5A59BA-1E1A-45E4-A88D-B9F72E71D78C}" sibTransId="{92C36EEA-5E08-4974-A2B5-8265AACD5EB9}"/>
    <dgm:cxn modelId="{36FC8497-8112-4D0F-9F4C-4261BCF28C11}" type="presOf" srcId="{A6DEAB1C-FFC6-40C0-B798-9E42BC56CA04}" destId="{543C623F-3DF5-43A5-AEBF-4CEA4F5C62BA}" srcOrd="0" destOrd="0" presId="urn:microsoft.com/office/officeart/2005/8/layout/cycle3"/>
    <dgm:cxn modelId="{E661EABA-8600-408E-8D37-C27E571DB62F}" srcId="{97844352-BA97-431D-BD1B-A8E272374E1B}" destId="{0E55C84D-6D1A-4EFA-89D0-F3098030C627}" srcOrd="4" destOrd="0" parTransId="{1CCC06EB-5EF7-44D3-8792-F3471459C734}" sibTransId="{016D0CFE-26F4-48DE-9357-1082EEDADB16}"/>
    <dgm:cxn modelId="{97A61337-87DF-4B11-B20A-93CC7DB2AC26}" type="presParOf" srcId="{4685CD59-329A-468D-BE48-97974B62269C}" destId="{26D96909-9E90-4229-8C02-75C5206CAA00}" srcOrd="0" destOrd="0" presId="urn:microsoft.com/office/officeart/2005/8/layout/cycle3"/>
    <dgm:cxn modelId="{4E4F60A5-E53B-4A31-9BC1-6D8854E9E1D8}" type="presParOf" srcId="{26D96909-9E90-4229-8C02-75C5206CAA00}" destId="{121E1F94-F859-4295-8AF9-9816B406A699}" srcOrd="0" destOrd="0" presId="urn:microsoft.com/office/officeart/2005/8/layout/cycle3"/>
    <dgm:cxn modelId="{17DD7962-227E-4205-AFA6-71E1094A6920}" type="presParOf" srcId="{26D96909-9E90-4229-8C02-75C5206CAA00}" destId="{5ED3C3A0-13D7-4C3F-B305-F0AEF6355048}" srcOrd="1" destOrd="0" presId="urn:microsoft.com/office/officeart/2005/8/layout/cycle3"/>
    <dgm:cxn modelId="{7D82A2F2-6D7D-441C-AFDC-BE94AD591151}" type="presParOf" srcId="{26D96909-9E90-4229-8C02-75C5206CAA00}" destId="{A22CCF05-3A69-42AB-BD93-9A8895EE31D4}" srcOrd="2" destOrd="0" presId="urn:microsoft.com/office/officeart/2005/8/layout/cycle3"/>
    <dgm:cxn modelId="{B1151F16-D54C-48F4-AF8F-E44E9A21CA16}" type="presParOf" srcId="{26D96909-9E90-4229-8C02-75C5206CAA00}" destId="{543C623F-3DF5-43A5-AEBF-4CEA4F5C62BA}" srcOrd="3" destOrd="0" presId="urn:microsoft.com/office/officeart/2005/8/layout/cycle3"/>
    <dgm:cxn modelId="{1BAE25F1-A4F9-4B69-BFDF-CEFB74A0B1FD}" type="presParOf" srcId="{26D96909-9E90-4229-8C02-75C5206CAA00}" destId="{4FEFE978-EB17-4C56-87A0-F027A4D2F97E}" srcOrd="4" destOrd="0" presId="urn:microsoft.com/office/officeart/2005/8/layout/cycle3"/>
    <dgm:cxn modelId="{7283DB02-FDCF-404E-AD93-A13E5B17714F}" type="presParOf" srcId="{26D96909-9E90-4229-8C02-75C5206CAA00}" destId="{99591A02-BD84-4054-8146-9C17347AC75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1D2B4E9-F18D-4959-BF97-BD76B0E080D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CO"/>
        </a:p>
      </dgm:t>
    </dgm:pt>
    <dgm:pt modelId="{D72896B4-34B1-41FB-A02A-6F0A247FF438}">
      <dgm:prSet phldrT="[Texto]"/>
      <dgm:spPr/>
      <dgm:t>
        <a:bodyPr/>
        <a:lstStyle/>
        <a:p>
          <a:r>
            <a:rPr lang="es-CO"/>
            <a:t>Herramientas de identificación</a:t>
          </a:r>
        </a:p>
      </dgm:t>
    </dgm:pt>
    <dgm:pt modelId="{E190075E-1AE8-4A79-ADF1-7362435F1BBD}" type="parTrans" cxnId="{A4CF0E12-DDCF-4840-BB3B-C61CE699A7D2}">
      <dgm:prSet/>
      <dgm:spPr/>
      <dgm:t>
        <a:bodyPr/>
        <a:lstStyle/>
        <a:p>
          <a:endParaRPr lang="es-CO"/>
        </a:p>
      </dgm:t>
    </dgm:pt>
    <dgm:pt modelId="{067DBC75-D0EF-4329-A9D0-4323903E1F73}" type="sibTrans" cxnId="{A4CF0E12-DDCF-4840-BB3B-C61CE699A7D2}">
      <dgm:prSet/>
      <dgm:spPr/>
      <dgm:t>
        <a:bodyPr/>
        <a:lstStyle/>
        <a:p>
          <a:endParaRPr lang="es-CO"/>
        </a:p>
      </dgm:t>
    </dgm:pt>
    <dgm:pt modelId="{C9BD98C1-835F-42B0-8D12-8CB9CC80AA1E}">
      <dgm:prSet phldrT="[Texto]"/>
      <dgm:spPr/>
      <dgm:t>
        <a:bodyPr/>
        <a:lstStyle/>
        <a:p>
          <a:r>
            <a:rPr lang="es-CO"/>
            <a:t> Análisis de objetivos</a:t>
          </a:r>
        </a:p>
      </dgm:t>
    </dgm:pt>
    <dgm:pt modelId="{CD841EFB-FEB0-47D6-9ADB-345B78CEE3FE}" type="parTrans" cxnId="{C5B12D9C-6201-4095-8623-F067F7491BE8}">
      <dgm:prSet/>
      <dgm:spPr/>
      <dgm:t>
        <a:bodyPr/>
        <a:lstStyle/>
        <a:p>
          <a:endParaRPr lang="es-CO"/>
        </a:p>
      </dgm:t>
    </dgm:pt>
    <dgm:pt modelId="{056B2581-8DF1-4273-AF64-ECF0E074FFB0}" type="sibTrans" cxnId="{C5B12D9C-6201-4095-8623-F067F7491BE8}">
      <dgm:prSet/>
      <dgm:spPr/>
      <dgm:t>
        <a:bodyPr/>
        <a:lstStyle/>
        <a:p>
          <a:endParaRPr lang="es-CO"/>
        </a:p>
      </dgm:t>
    </dgm:pt>
    <dgm:pt modelId="{24D301CA-CADE-44E3-BC64-B912DF54E1D5}">
      <dgm:prSet phldrT="[Texto]"/>
      <dgm:spPr/>
      <dgm:t>
        <a:bodyPr/>
        <a:lstStyle/>
        <a:p>
          <a:r>
            <a:rPr lang="es-CO"/>
            <a:t> Análisis de alternativas</a:t>
          </a:r>
        </a:p>
      </dgm:t>
    </dgm:pt>
    <dgm:pt modelId="{BDCBF964-8C5C-436B-A735-3727141D5AF3}" type="parTrans" cxnId="{6FAB111D-ED90-4A03-9A7F-C754A77E0DD0}">
      <dgm:prSet/>
      <dgm:spPr/>
      <dgm:t>
        <a:bodyPr/>
        <a:lstStyle/>
        <a:p>
          <a:endParaRPr lang="es-CO"/>
        </a:p>
      </dgm:t>
    </dgm:pt>
    <dgm:pt modelId="{2493D1BF-EF3D-4E71-B6BD-0F9B4E0499DE}" type="sibTrans" cxnId="{6FAB111D-ED90-4A03-9A7F-C754A77E0DD0}">
      <dgm:prSet/>
      <dgm:spPr/>
      <dgm:t>
        <a:bodyPr/>
        <a:lstStyle/>
        <a:p>
          <a:endParaRPr lang="es-CO"/>
        </a:p>
      </dgm:t>
    </dgm:pt>
    <dgm:pt modelId="{2B094B69-A03B-4DD5-A3EE-9E88CA026FBF}" type="pres">
      <dgm:prSet presAssocID="{41D2B4E9-F18D-4959-BF97-BD76B0E080DC}" presName="Name0" presStyleCnt="0">
        <dgm:presLayoutVars>
          <dgm:dir/>
          <dgm:animLvl val="lvl"/>
          <dgm:resizeHandles val="exact"/>
        </dgm:presLayoutVars>
      </dgm:prSet>
      <dgm:spPr/>
    </dgm:pt>
    <dgm:pt modelId="{BB3485A8-F0DC-4A58-B8B7-9DE020DD42D2}" type="pres">
      <dgm:prSet presAssocID="{D72896B4-34B1-41FB-A02A-6F0A247FF438}" presName="composite" presStyleCnt="0"/>
      <dgm:spPr/>
    </dgm:pt>
    <dgm:pt modelId="{8BBCE920-1B2F-4EF1-A924-B7DF1FDF3000}" type="pres">
      <dgm:prSet presAssocID="{D72896B4-34B1-41FB-A02A-6F0A247FF438}" presName="parTx" presStyleLbl="alignNode1" presStyleIdx="0" presStyleCnt="1">
        <dgm:presLayoutVars>
          <dgm:chMax val="0"/>
          <dgm:chPref val="0"/>
          <dgm:bulletEnabled val="1"/>
        </dgm:presLayoutVars>
      </dgm:prSet>
      <dgm:spPr/>
    </dgm:pt>
    <dgm:pt modelId="{CA123553-F668-400D-9B7C-04EAF513D45E}" type="pres">
      <dgm:prSet presAssocID="{D72896B4-34B1-41FB-A02A-6F0A247FF438}" presName="desTx" presStyleLbl="alignAccFollowNode1" presStyleIdx="0" presStyleCnt="1">
        <dgm:presLayoutVars>
          <dgm:bulletEnabled val="1"/>
        </dgm:presLayoutVars>
      </dgm:prSet>
      <dgm:spPr/>
    </dgm:pt>
  </dgm:ptLst>
  <dgm:cxnLst>
    <dgm:cxn modelId="{A4CF0E12-DDCF-4840-BB3B-C61CE699A7D2}" srcId="{41D2B4E9-F18D-4959-BF97-BD76B0E080DC}" destId="{D72896B4-34B1-41FB-A02A-6F0A247FF438}" srcOrd="0" destOrd="0" parTransId="{E190075E-1AE8-4A79-ADF1-7362435F1BBD}" sibTransId="{067DBC75-D0EF-4329-A9D0-4323903E1F73}"/>
    <dgm:cxn modelId="{6FAB111D-ED90-4A03-9A7F-C754A77E0DD0}" srcId="{D72896B4-34B1-41FB-A02A-6F0A247FF438}" destId="{24D301CA-CADE-44E3-BC64-B912DF54E1D5}" srcOrd="1" destOrd="0" parTransId="{BDCBF964-8C5C-436B-A735-3727141D5AF3}" sibTransId="{2493D1BF-EF3D-4E71-B6BD-0F9B4E0499DE}"/>
    <dgm:cxn modelId="{A5AB4046-55E8-4D90-A10E-F0AA19407D4C}" type="presOf" srcId="{D72896B4-34B1-41FB-A02A-6F0A247FF438}" destId="{8BBCE920-1B2F-4EF1-A924-B7DF1FDF3000}" srcOrd="0" destOrd="0" presId="urn:microsoft.com/office/officeart/2005/8/layout/hList1"/>
    <dgm:cxn modelId="{3632DF83-DE6B-4D3C-A66D-D9979C942F7D}" type="presOf" srcId="{41D2B4E9-F18D-4959-BF97-BD76B0E080DC}" destId="{2B094B69-A03B-4DD5-A3EE-9E88CA026FBF}" srcOrd="0" destOrd="0" presId="urn:microsoft.com/office/officeart/2005/8/layout/hList1"/>
    <dgm:cxn modelId="{C5B12D9C-6201-4095-8623-F067F7491BE8}" srcId="{D72896B4-34B1-41FB-A02A-6F0A247FF438}" destId="{C9BD98C1-835F-42B0-8D12-8CB9CC80AA1E}" srcOrd="0" destOrd="0" parTransId="{CD841EFB-FEB0-47D6-9ADB-345B78CEE3FE}" sibTransId="{056B2581-8DF1-4273-AF64-ECF0E074FFB0}"/>
    <dgm:cxn modelId="{C9B649C1-D802-4FBD-AC21-7EB48BE12AFB}" type="presOf" srcId="{24D301CA-CADE-44E3-BC64-B912DF54E1D5}" destId="{CA123553-F668-400D-9B7C-04EAF513D45E}" srcOrd="0" destOrd="1" presId="urn:microsoft.com/office/officeart/2005/8/layout/hList1"/>
    <dgm:cxn modelId="{B8D27EEB-1E30-4A1A-9BAC-8F6095D11787}" type="presOf" srcId="{C9BD98C1-835F-42B0-8D12-8CB9CC80AA1E}" destId="{CA123553-F668-400D-9B7C-04EAF513D45E}" srcOrd="0" destOrd="0" presId="urn:microsoft.com/office/officeart/2005/8/layout/hList1"/>
    <dgm:cxn modelId="{5566438B-F847-411F-9C5D-163695E9FA5E}" type="presParOf" srcId="{2B094B69-A03B-4DD5-A3EE-9E88CA026FBF}" destId="{BB3485A8-F0DC-4A58-B8B7-9DE020DD42D2}" srcOrd="0" destOrd="0" presId="urn:microsoft.com/office/officeart/2005/8/layout/hList1"/>
    <dgm:cxn modelId="{90125D55-BF6E-4CD8-AD1F-0C3713B5B328}" type="presParOf" srcId="{BB3485A8-F0DC-4A58-B8B7-9DE020DD42D2}" destId="{8BBCE920-1B2F-4EF1-A924-B7DF1FDF3000}" srcOrd="0" destOrd="0" presId="urn:microsoft.com/office/officeart/2005/8/layout/hList1"/>
    <dgm:cxn modelId="{F1F6B5B2-BB79-4C47-B1F7-28E11607143E}" type="presParOf" srcId="{BB3485A8-F0DC-4A58-B8B7-9DE020DD42D2}" destId="{CA123553-F668-400D-9B7C-04EAF513D45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C673434-8538-4ED2-BF0D-A2A199F16E4B}" type="doc">
      <dgm:prSet loTypeId="urn:microsoft.com/office/officeart/2005/8/layout/hProcess9" loCatId="process" qsTypeId="urn:microsoft.com/office/officeart/2005/8/quickstyle/simple1" qsCatId="simple" csTypeId="urn:microsoft.com/office/officeart/2005/8/colors/accent4_4" csCatId="accent4" phldr="1"/>
      <dgm:spPr/>
      <dgm:t>
        <a:bodyPr/>
        <a:lstStyle/>
        <a:p>
          <a:endParaRPr lang="es-CO"/>
        </a:p>
      </dgm:t>
    </dgm:pt>
    <dgm:pt modelId="{5E18835C-1D58-4A71-99E0-09CDB920A24C}">
      <dgm:prSet/>
      <dgm:spPr/>
      <dgm:t>
        <a:bodyPr/>
        <a:lstStyle/>
        <a:p>
          <a:pPr rtl="0"/>
          <a:r>
            <a:rPr lang="es-ES" baseline="0"/>
            <a:t>2. Seleccionamos el problema que está en el nivel más alto del árbol de problemas y lo convertimos en un objetivo o manera de abordar el problema. </a:t>
          </a:r>
          <a:endParaRPr lang="es-CO"/>
        </a:p>
      </dgm:t>
    </dgm:pt>
    <dgm:pt modelId="{3D81DADD-312B-4104-888F-9BF16232CF1F}" type="parTrans" cxnId="{1FDF66BD-7A3F-4CC5-BB1F-177E647D7849}">
      <dgm:prSet/>
      <dgm:spPr/>
      <dgm:t>
        <a:bodyPr/>
        <a:lstStyle/>
        <a:p>
          <a:endParaRPr lang="es-CO"/>
        </a:p>
      </dgm:t>
    </dgm:pt>
    <dgm:pt modelId="{59AC59B8-B1A5-43CB-83A4-5E008A06079E}" type="sibTrans" cxnId="{1FDF66BD-7A3F-4CC5-BB1F-177E647D7849}">
      <dgm:prSet/>
      <dgm:spPr/>
      <dgm:t>
        <a:bodyPr/>
        <a:lstStyle/>
        <a:p>
          <a:endParaRPr lang="es-CO"/>
        </a:p>
      </dgm:t>
    </dgm:pt>
    <dgm:pt modelId="{1F3F87F7-0A86-4784-84AF-B983BA75D43B}">
      <dgm:prSet/>
      <dgm:spPr/>
      <dgm:t>
        <a:bodyPr/>
        <a:lstStyle/>
        <a:p>
          <a:pPr rtl="0"/>
          <a:r>
            <a:rPr lang="es-ES" baseline="0"/>
            <a:t>3. Luego trabajamos hacia abajo, convirtiendo cada causa en un medio de abordar el problema de desarrollo, formulando cada condición negativa del árbol de problemas como una condición positiva, es decir, objetivos que son deseados y factibles en la realidad. </a:t>
          </a:r>
          <a:endParaRPr lang="es-CO"/>
        </a:p>
      </dgm:t>
    </dgm:pt>
    <dgm:pt modelId="{3E0A4138-1792-4880-BDDE-5C5EFB295D1A}" type="parTrans" cxnId="{4D0BA8C1-BE7A-479F-9E65-28F4A05882AF}">
      <dgm:prSet/>
      <dgm:spPr/>
      <dgm:t>
        <a:bodyPr/>
        <a:lstStyle/>
        <a:p>
          <a:endParaRPr lang="es-CO"/>
        </a:p>
      </dgm:t>
    </dgm:pt>
    <dgm:pt modelId="{DB28A315-D5BB-467D-9DA1-5946B4D07487}" type="sibTrans" cxnId="{4D0BA8C1-BE7A-479F-9E65-28F4A05882AF}">
      <dgm:prSet/>
      <dgm:spPr/>
      <dgm:t>
        <a:bodyPr/>
        <a:lstStyle/>
        <a:p>
          <a:endParaRPr lang="es-CO"/>
        </a:p>
      </dgm:t>
    </dgm:pt>
    <dgm:pt modelId="{75118E04-E65D-4BF0-9319-8E88B8AC5831}">
      <dgm:prSet/>
      <dgm:spPr/>
      <dgm:t>
        <a:bodyPr/>
        <a:lstStyle/>
        <a:p>
          <a:pPr rtl="0"/>
          <a:r>
            <a:rPr lang="es-ES" baseline="0"/>
            <a:t>4. Hecho esto, se revisan todas las relaciones medio-fin y tenemos el árbol de objetivos.</a:t>
          </a:r>
          <a:endParaRPr lang="es-CO"/>
        </a:p>
      </dgm:t>
    </dgm:pt>
    <dgm:pt modelId="{46D84FD4-C020-49EC-811E-C17F6E96ABE6}" type="parTrans" cxnId="{ABEDF29D-BDAE-42E6-A70D-AF83573F441E}">
      <dgm:prSet/>
      <dgm:spPr/>
      <dgm:t>
        <a:bodyPr/>
        <a:lstStyle/>
        <a:p>
          <a:endParaRPr lang="es-CO"/>
        </a:p>
      </dgm:t>
    </dgm:pt>
    <dgm:pt modelId="{E4789974-9AA3-46E9-BB9C-86FF6E76F88C}" type="sibTrans" cxnId="{ABEDF29D-BDAE-42E6-A70D-AF83573F441E}">
      <dgm:prSet/>
      <dgm:spPr/>
      <dgm:t>
        <a:bodyPr/>
        <a:lstStyle/>
        <a:p>
          <a:endParaRPr lang="es-CO"/>
        </a:p>
      </dgm:t>
    </dgm:pt>
    <dgm:pt modelId="{9B1A7EA9-13B2-4454-AA21-7905CFE7FF4A}" type="pres">
      <dgm:prSet presAssocID="{EC673434-8538-4ED2-BF0D-A2A199F16E4B}" presName="CompostProcess" presStyleCnt="0">
        <dgm:presLayoutVars>
          <dgm:dir/>
          <dgm:resizeHandles val="exact"/>
        </dgm:presLayoutVars>
      </dgm:prSet>
      <dgm:spPr/>
    </dgm:pt>
    <dgm:pt modelId="{E8311000-FB5C-4D84-BCEB-A8823CE9FC96}" type="pres">
      <dgm:prSet presAssocID="{EC673434-8538-4ED2-BF0D-A2A199F16E4B}" presName="arrow" presStyleLbl="bgShp" presStyleIdx="0" presStyleCnt="1"/>
      <dgm:spPr/>
    </dgm:pt>
    <dgm:pt modelId="{8BB79B4C-2D49-498E-B060-C8397ADC997A}" type="pres">
      <dgm:prSet presAssocID="{EC673434-8538-4ED2-BF0D-A2A199F16E4B}" presName="linearProcess" presStyleCnt="0"/>
      <dgm:spPr/>
    </dgm:pt>
    <dgm:pt modelId="{2B93B00B-A50A-4E04-A58D-20524E243729}" type="pres">
      <dgm:prSet presAssocID="{5E18835C-1D58-4A71-99E0-09CDB920A24C}" presName="textNode" presStyleLbl="node1" presStyleIdx="0" presStyleCnt="3">
        <dgm:presLayoutVars>
          <dgm:bulletEnabled val="1"/>
        </dgm:presLayoutVars>
      </dgm:prSet>
      <dgm:spPr/>
    </dgm:pt>
    <dgm:pt modelId="{E2243595-3F56-49BD-9DE2-1FFEEB2954B7}" type="pres">
      <dgm:prSet presAssocID="{59AC59B8-B1A5-43CB-83A4-5E008A06079E}" presName="sibTrans" presStyleCnt="0"/>
      <dgm:spPr/>
    </dgm:pt>
    <dgm:pt modelId="{250EF4F5-0059-4626-8413-C378D7609415}" type="pres">
      <dgm:prSet presAssocID="{1F3F87F7-0A86-4784-84AF-B983BA75D43B}" presName="textNode" presStyleLbl="node1" presStyleIdx="1" presStyleCnt="3">
        <dgm:presLayoutVars>
          <dgm:bulletEnabled val="1"/>
        </dgm:presLayoutVars>
      </dgm:prSet>
      <dgm:spPr/>
    </dgm:pt>
    <dgm:pt modelId="{B5BF7D39-2208-4000-A36E-95F8F4DFB884}" type="pres">
      <dgm:prSet presAssocID="{DB28A315-D5BB-467D-9DA1-5946B4D07487}" presName="sibTrans" presStyleCnt="0"/>
      <dgm:spPr/>
    </dgm:pt>
    <dgm:pt modelId="{20A2E158-4770-4664-A300-860FADC196B3}" type="pres">
      <dgm:prSet presAssocID="{75118E04-E65D-4BF0-9319-8E88B8AC5831}" presName="textNode" presStyleLbl="node1" presStyleIdx="2" presStyleCnt="3">
        <dgm:presLayoutVars>
          <dgm:bulletEnabled val="1"/>
        </dgm:presLayoutVars>
      </dgm:prSet>
      <dgm:spPr/>
    </dgm:pt>
  </dgm:ptLst>
  <dgm:cxnLst>
    <dgm:cxn modelId="{4AB53908-C202-40AA-883A-34B60CB45107}" type="presOf" srcId="{1F3F87F7-0A86-4784-84AF-B983BA75D43B}" destId="{250EF4F5-0059-4626-8413-C378D7609415}" srcOrd="0" destOrd="0" presId="urn:microsoft.com/office/officeart/2005/8/layout/hProcess9"/>
    <dgm:cxn modelId="{A060A315-446E-44D9-BD7F-876FC0958C9A}" type="presOf" srcId="{EC673434-8538-4ED2-BF0D-A2A199F16E4B}" destId="{9B1A7EA9-13B2-4454-AA21-7905CFE7FF4A}" srcOrd="0" destOrd="0" presId="urn:microsoft.com/office/officeart/2005/8/layout/hProcess9"/>
    <dgm:cxn modelId="{E8A4C97E-113B-4DA4-AA5C-104DB382FAEA}" type="presOf" srcId="{5E18835C-1D58-4A71-99E0-09CDB920A24C}" destId="{2B93B00B-A50A-4E04-A58D-20524E243729}" srcOrd="0" destOrd="0" presId="urn:microsoft.com/office/officeart/2005/8/layout/hProcess9"/>
    <dgm:cxn modelId="{ABEDF29D-BDAE-42E6-A70D-AF83573F441E}" srcId="{EC673434-8538-4ED2-BF0D-A2A199F16E4B}" destId="{75118E04-E65D-4BF0-9319-8E88B8AC5831}" srcOrd="2" destOrd="0" parTransId="{46D84FD4-C020-49EC-811E-C17F6E96ABE6}" sibTransId="{E4789974-9AA3-46E9-BB9C-86FF6E76F88C}"/>
    <dgm:cxn modelId="{1FDF66BD-7A3F-4CC5-BB1F-177E647D7849}" srcId="{EC673434-8538-4ED2-BF0D-A2A199F16E4B}" destId="{5E18835C-1D58-4A71-99E0-09CDB920A24C}" srcOrd="0" destOrd="0" parTransId="{3D81DADD-312B-4104-888F-9BF16232CF1F}" sibTransId="{59AC59B8-B1A5-43CB-83A4-5E008A06079E}"/>
    <dgm:cxn modelId="{4D0BA8C1-BE7A-479F-9E65-28F4A05882AF}" srcId="{EC673434-8538-4ED2-BF0D-A2A199F16E4B}" destId="{1F3F87F7-0A86-4784-84AF-B983BA75D43B}" srcOrd="1" destOrd="0" parTransId="{3E0A4138-1792-4880-BDDE-5C5EFB295D1A}" sibTransId="{DB28A315-D5BB-467D-9DA1-5946B4D07487}"/>
    <dgm:cxn modelId="{526B8FFF-BB97-47FD-A516-495E5D2B2977}" type="presOf" srcId="{75118E04-E65D-4BF0-9319-8E88B8AC5831}" destId="{20A2E158-4770-4664-A300-860FADC196B3}" srcOrd="0" destOrd="0" presId="urn:microsoft.com/office/officeart/2005/8/layout/hProcess9"/>
    <dgm:cxn modelId="{55F47A45-2913-4117-B3C5-9FB19EC04DD3}" type="presParOf" srcId="{9B1A7EA9-13B2-4454-AA21-7905CFE7FF4A}" destId="{E8311000-FB5C-4D84-BCEB-A8823CE9FC96}" srcOrd="0" destOrd="0" presId="urn:microsoft.com/office/officeart/2005/8/layout/hProcess9"/>
    <dgm:cxn modelId="{F2F69B04-7311-4718-860F-16C72B01579C}" type="presParOf" srcId="{9B1A7EA9-13B2-4454-AA21-7905CFE7FF4A}" destId="{8BB79B4C-2D49-498E-B060-C8397ADC997A}" srcOrd="1" destOrd="0" presId="urn:microsoft.com/office/officeart/2005/8/layout/hProcess9"/>
    <dgm:cxn modelId="{FA38363F-C450-4EF1-AB7B-58BBE971B60B}" type="presParOf" srcId="{8BB79B4C-2D49-498E-B060-C8397ADC997A}" destId="{2B93B00B-A50A-4E04-A58D-20524E243729}" srcOrd="0" destOrd="0" presId="urn:microsoft.com/office/officeart/2005/8/layout/hProcess9"/>
    <dgm:cxn modelId="{836E8AC4-C0E0-46BA-9CB0-0B81EB2372A9}" type="presParOf" srcId="{8BB79B4C-2D49-498E-B060-C8397ADC997A}" destId="{E2243595-3F56-49BD-9DE2-1FFEEB2954B7}" srcOrd="1" destOrd="0" presId="urn:microsoft.com/office/officeart/2005/8/layout/hProcess9"/>
    <dgm:cxn modelId="{39987E8B-0B4E-4A28-A4AF-F6A003D2AE10}" type="presParOf" srcId="{8BB79B4C-2D49-498E-B060-C8397ADC997A}" destId="{250EF4F5-0059-4626-8413-C378D7609415}" srcOrd="2" destOrd="0" presId="urn:microsoft.com/office/officeart/2005/8/layout/hProcess9"/>
    <dgm:cxn modelId="{6DB3FD7E-6532-4688-83AA-6A98C48CBBE5}" type="presParOf" srcId="{8BB79B4C-2D49-498E-B060-C8397ADC997A}" destId="{B5BF7D39-2208-4000-A36E-95F8F4DFB884}" srcOrd="3" destOrd="0" presId="urn:microsoft.com/office/officeart/2005/8/layout/hProcess9"/>
    <dgm:cxn modelId="{9C72E238-8E8E-4AA9-AF02-2901BE2416B2}" type="presParOf" srcId="{8BB79B4C-2D49-498E-B060-C8397ADC997A}" destId="{20A2E158-4770-4664-A300-860FADC196B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CA19261-818F-47D4-8D8C-4BF4583B4FE7}"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CO"/>
        </a:p>
      </dgm:t>
    </dgm:pt>
    <dgm:pt modelId="{D733A46E-33C2-4575-93BA-CB1B3752F844}">
      <dgm:prSet/>
      <dgm:spPr/>
      <dgm:t>
        <a:bodyPr/>
        <a:lstStyle/>
        <a:p>
          <a:pPr rtl="0"/>
          <a:r>
            <a:rPr lang="es-ES"/>
            <a:t>Los intereses de los beneficiarios del proyecto</a:t>
          </a:r>
          <a:endParaRPr lang="es-CO"/>
        </a:p>
      </dgm:t>
    </dgm:pt>
    <dgm:pt modelId="{9489C0E6-4048-44E1-A9C9-47C9B7ECDF27}" type="parTrans" cxnId="{7E5812E6-4BE0-462F-A5C9-ACEFB80610C2}">
      <dgm:prSet/>
      <dgm:spPr/>
      <dgm:t>
        <a:bodyPr/>
        <a:lstStyle/>
        <a:p>
          <a:endParaRPr lang="es-CO"/>
        </a:p>
      </dgm:t>
    </dgm:pt>
    <dgm:pt modelId="{B48BDCCD-F989-4C96-ABEC-1B028B92D20D}" type="sibTrans" cxnId="{7E5812E6-4BE0-462F-A5C9-ACEFB80610C2}">
      <dgm:prSet/>
      <dgm:spPr/>
      <dgm:t>
        <a:bodyPr/>
        <a:lstStyle/>
        <a:p>
          <a:endParaRPr lang="es-CO"/>
        </a:p>
      </dgm:t>
    </dgm:pt>
    <dgm:pt modelId="{1FB4E17F-3C79-49E1-8525-F5C5AF0233DC}">
      <dgm:prSet/>
      <dgm:spPr/>
      <dgm:t>
        <a:bodyPr/>
        <a:lstStyle/>
        <a:p>
          <a:pPr rtl="0"/>
          <a:r>
            <a:rPr lang="es-ES"/>
            <a:t>Los recursos financieros disponibles</a:t>
          </a:r>
          <a:endParaRPr lang="es-CO"/>
        </a:p>
      </dgm:t>
    </dgm:pt>
    <dgm:pt modelId="{3752C9C5-5F0C-4016-AEF9-DC613554E94F}" type="parTrans" cxnId="{2A176021-3068-4FD8-BDB1-FC07331DA849}">
      <dgm:prSet/>
      <dgm:spPr/>
      <dgm:t>
        <a:bodyPr/>
        <a:lstStyle/>
        <a:p>
          <a:endParaRPr lang="es-CO"/>
        </a:p>
      </dgm:t>
    </dgm:pt>
    <dgm:pt modelId="{A028DCA4-3B85-4129-9530-76698F89D669}" type="sibTrans" cxnId="{2A176021-3068-4FD8-BDB1-FC07331DA849}">
      <dgm:prSet/>
      <dgm:spPr/>
      <dgm:t>
        <a:bodyPr/>
        <a:lstStyle/>
        <a:p>
          <a:endParaRPr lang="es-CO"/>
        </a:p>
      </dgm:t>
    </dgm:pt>
    <dgm:pt modelId="{E356586D-0F9D-49DD-8198-CE8BF3A448CB}">
      <dgm:prSet/>
      <dgm:spPr/>
      <dgm:t>
        <a:bodyPr/>
        <a:lstStyle/>
        <a:p>
          <a:pPr rtl="0"/>
          <a:r>
            <a:rPr lang="es-ES"/>
            <a:t>Los resultados de estudios económicos (costos totales, beneficios), financieros, sociales, institucionales y ambientales, impacto social, sostenibilidad, experiencias previas</a:t>
          </a:r>
          <a:endParaRPr lang="es-CO"/>
        </a:p>
      </dgm:t>
    </dgm:pt>
    <dgm:pt modelId="{6F56EF43-F7BC-43E8-89B9-78EFC0EB6498}" type="parTrans" cxnId="{8EAAEC72-0282-4C9C-96B9-D86CCD271E44}">
      <dgm:prSet/>
      <dgm:spPr/>
      <dgm:t>
        <a:bodyPr/>
        <a:lstStyle/>
        <a:p>
          <a:endParaRPr lang="es-CO"/>
        </a:p>
      </dgm:t>
    </dgm:pt>
    <dgm:pt modelId="{645B0865-CF8D-460A-9F72-8D49AC12460E}" type="sibTrans" cxnId="{8EAAEC72-0282-4C9C-96B9-D86CCD271E44}">
      <dgm:prSet/>
      <dgm:spPr/>
      <dgm:t>
        <a:bodyPr/>
        <a:lstStyle/>
        <a:p>
          <a:endParaRPr lang="es-CO"/>
        </a:p>
      </dgm:t>
    </dgm:pt>
    <dgm:pt modelId="{4A39C148-87D1-45D6-83A2-2F4128A3688B}">
      <dgm:prSet/>
      <dgm:spPr/>
      <dgm:t>
        <a:bodyPr/>
        <a:lstStyle/>
        <a:p>
          <a:pPr rtl="0"/>
          <a:r>
            <a:rPr lang="es-ES"/>
            <a:t>Los intereses y mandatos de entidades ejecutoras potenciales</a:t>
          </a:r>
          <a:endParaRPr lang="es-CO"/>
        </a:p>
      </dgm:t>
    </dgm:pt>
    <dgm:pt modelId="{11CBBE25-D8AE-4273-A9E2-BBE555538B73}" type="parTrans" cxnId="{FF75D107-5D27-4285-A609-7B9D3CA1C4C8}">
      <dgm:prSet/>
      <dgm:spPr/>
      <dgm:t>
        <a:bodyPr/>
        <a:lstStyle/>
        <a:p>
          <a:endParaRPr lang="es-CO"/>
        </a:p>
      </dgm:t>
    </dgm:pt>
    <dgm:pt modelId="{8B91C1E5-4EC6-46DB-BEF2-27D9064130AD}" type="sibTrans" cxnId="{FF75D107-5D27-4285-A609-7B9D3CA1C4C8}">
      <dgm:prSet/>
      <dgm:spPr/>
      <dgm:t>
        <a:bodyPr/>
        <a:lstStyle/>
        <a:p>
          <a:endParaRPr lang="es-CO"/>
        </a:p>
      </dgm:t>
    </dgm:pt>
    <dgm:pt modelId="{EBE5E8B2-64CD-4EBE-A62F-FF4F3281FCA9}" type="pres">
      <dgm:prSet presAssocID="{8CA19261-818F-47D4-8D8C-4BF4583B4FE7}" presName="Name0" presStyleCnt="0">
        <dgm:presLayoutVars>
          <dgm:dir/>
          <dgm:animLvl val="lvl"/>
          <dgm:resizeHandles val="exact"/>
        </dgm:presLayoutVars>
      </dgm:prSet>
      <dgm:spPr/>
    </dgm:pt>
    <dgm:pt modelId="{16B3A463-5E03-4175-AF48-DD26894F9CE2}" type="pres">
      <dgm:prSet presAssocID="{D733A46E-33C2-4575-93BA-CB1B3752F844}" presName="linNode" presStyleCnt="0"/>
      <dgm:spPr/>
    </dgm:pt>
    <dgm:pt modelId="{647EB8B9-43A8-4B2B-97DD-9C6446027A6D}" type="pres">
      <dgm:prSet presAssocID="{D733A46E-33C2-4575-93BA-CB1B3752F844}" presName="parentText" presStyleLbl="node1" presStyleIdx="0" presStyleCnt="4" custScaleX="231481">
        <dgm:presLayoutVars>
          <dgm:chMax val="1"/>
          <dgm:bulletEnabled val="1"/>
        </dgm:presLayoutVars>
      </dgm:prSet>
      <dgm:spPr/>
    </dgm:pt>
    <dgm:pt modelId="{6D2E08B5-53E6-44C1-8B69-D1F7F070B2C6}" type="pres">
      <dgm:prSet presAssocID="{B48BDCCD-F989-4C96-ABEC-1B028B92D20D}" presName="sp" presStyleCnt="0"/>
      <dgm:spPr/>
    </dgm:pt>
    <dgm:pt modelId="{5BE3A369-6BFC-47FD-9400-4FA68B6A1EAF}" type="pres">
      <dgm:prSet presAssocID="{1FB4E17F-3C79-49E1-8525-F5C5AF0233DC}" presName="linNode" presStyleCnt="0"/>
      <dgm:spPr/>
    </dgm:pt>
    <dgm:pt modelId="{98BCC80C-F06D-4599-A91D-8D34E83A1DD6}" type="pres">
      <dgm:prSet presAssocID="{1FB4E17F-3C79-49E1-8525-F5C5AF0233DC}" presName="parentText" presStyleLbl="node1" presStyleIdx="1" presStyleCnt="4" custScaleX="231481">
        <dgm:presLayoutVars>
          <dgm:chMax val="1"/>
          <dgm:bulletEnabled val="1"/>
        </dgm:presLayoutVars>
      </dgm:prSet>
      <dgm:spPr/>
    </dgm:pt>
    <dgm:pt modelId="{046F68E7-8E6A-4FFF-99C1-58FCF509B836}" type="pres">
      <dgm:prSet presAssocID="{A028DCA4-3B85-4129-9530-76698F89D669}" presName="sp" presStyleCnt="0"/>
      <dgm:spPr/>
    </dgm:pt>
    <dgm:pt modelId="{6E4B52E5-F18D-40F7-8595-15D215977032}" type="pres">
      <dgm:prSet presAssocID="{E356586D-0F9D-49DD-8198-CE8BF3A448CB}" presName="linNode" presStyleCnt="0"/>
      <dgm:spPr/>
    </dgm:pt>
    <dgm:pt modelId="{CB4FEA07-74DB-4030-9B6C-384593DD9D18}" type="pres">
      <dgm:prSet presAssocID="{E356586D-0F9D-49DD-8198-CE8BF3A448CB}" presName="parentText" presStyleLbl="node1" presStyleIdx="2" presStyleCnt="4" custScaleX="231481">
        <dgm:presLayoutVars>
          <dgm:chMax val="1"/>
          <dgm:bulletEnabled val="1"/>
        </dgm:presLayoutVars>
      </dgm:prSet>
      <dgm:spPr/>
    </dgm:pt>
    <dgm:pt modelId="{42A63EFF-583B-4A70-8C85-E63231B935B1}" type="pres">
      <dgm:prSet presAssocID="{645B0865-CF8D-460A-9F72-8D49AC12460E}" presName="sp" presStyleCnt="0"/>
      <dgm:spPr/>
    </dgm:pt>
    <dgm:pt modelId="{E1084AF3-51BC-462F-8FC6-DFCB32AB7874}" type="pres">
      <dgm:prSet presAssocID="{4A39C148-87D1-45D6-83A2-2F4128A3688B}" presName="linNode" presStyleCnt="0"/>
      <dgm:spPr/>
    </dgm:pt>
    <dgm:pt modelId="{EF051E5F-6BE9-410D-8E35-B7C273E36A54}" type="pres">
      <dgm:prSet presAssocID="{4A39C148-87D1-45D6-83A2-2F4128A3688B}" presName="parentText" presStyleLbl="node1" presStyleIdx="3" presStyleCnt="4" custScaleX="231481">
        <dgm:presLayoutVars>
          <dgm:chMax val="1"/>
          <dgm:bulletEnabled val="1"/>
        </dgm:presLayoutVars>
      </dgm:prSet>
      <dgm:spPr/>
    </dgm:pt>
  </dgm:ptLst>
  <dgm:cxnLst>
    <dgm:cxn modelId="{FF75D107-5D27-4285-A609-7B9D3CA1C4C8}" srcId="{8CA19261-818F-47D4-8D8C-4BF4583B4FE7}" destId="{4A39C148-87D1-45D6-83A2-2F4128A3688B}" srcOrd="3" destOrd="0" parTransId="{11CBBE25-D8AE-4273-A9E2-BBE555538B73}" sibTransId="{8B91C1E5-4EC6-46DB-BEF2-27D9064130AD}"/>
    <dgm:cxn modelId="{2A176021-3068-4FD8-BDB1-FC07331DA849}" srcId="{8CA19261-818F-47D4-8D8C-4BF4583B4FE7}" destId="{1FB4E17F-3C79-49E1-8525-F5C5AF0233DC}" srcOrd="1" destOrd="0" parTransId="{3752C9C5-5F0C-4016-AEF9-DC613554E94F}" sibTransId="{A028DCA4-3B85-4129-9530-76698F89D669}"/>
    <dgm:cxn modelId="{3D52222A-9A8C-4FB7-BFFD-80A1453A2A56}" type="presOf" srcId="{E356586D-0F9D-49DD-8198-CE8BF3A448CB}" destId="{CB4FEA07-74DB-4030-9B6C-384593DD9D18}" srcOrd="0" destOrd="0" presId="urn:microsoft.com/office/officeart/2005/8/layout/vList5"/>
    <dgm:cxn modelId="{82620D34-102E-4344-9059-8DE5369CAB30}" type="presOf" srcId="{8CA19261-818F-47D4-8D8C-4BF4583B4FE7}" destId="{EBE5E8B2-64CD-4EBE-A62F-FF4F3281FCA9}" srcOrd="0" destOrd="0" presId="urn:microsoft.com/office/officeart/2005/8/layout/vList5"/>
    <dgm:cxn modelId="{BE5EEC37-2C48-4E01-8D0E-FD7375203710}" type="presOf" srcId="{1FB4E17F-3C79-49E1-8525-F5C5AF0233DC}" destId="{98BCC80C-F06D-4599-A91D-8D34E83A1DD6}" srcOrd="0" destOrd="0" presId="urn:microsoft.com/office/officeart/2005/8/layout/vList5"/>
    <dgm:cxn modelId="{8EAAEC72-0282-4C9C-96B9-D86CCD271E44}" srcId="{8CA19261-818F-47D4-8D8C-4BF4583B4FE7}" destId="{E356586D-0F9D-49DD-8198-CE8BF3A448CB}" srcOrd="2" destOrd="0" parTransId="{6F56EF43-F7BC-43E8-89B9-78EFC0EB6498}" sibTransId="{645B0865-CF8D-460A-9F72-8D49AC12460E}"/>
    <dgm:cxn modelId="{4507A9D3-FF5D-4A6D-A2C6-42FD692EC0F5}" type="presOf" srcId="{D733A46E-33C2-4575-93BA-CB1B3752F844}" destId="{647EB8B9-43A8-4B2B-97DD-9C6446027A6D}" srcOrd="0" destOrd="0" presId="urn:microsoft.com/office/officeart/2005/8/layout/vList5"/>
    <dgm:cxn modelId="{30048ADF-DFB9-4B96-A53C-51432A32C0FC}" type="presOf" srcId="{4A39C148-87D1-45D6-83A2-2F4128A3688B}" destId="{EF051E5F-6BE9-410D-8E35-B7C273E36A54}" srcOrd="0" destOrd="0" presId="urn:microsoft.com/office/officeart/2005/8/layout/vList5"/>
    <dgm:cxn modelId="{7E5812E6-4BE0-462F-A5C9-ACEFB80610C2}" srcId="{8CA19261-818F-47D4-8D8C-4BF4583B4FE7}" destId="{D733A46E-33C2-4575-93BA-CB1B3752F844}" srcOrd="0" destOrd="0" parTransId="{9489C0E6-4048-44E1-A9C9-47C9B7ECDF27}" sibTransId="{B48BDCCD-F989-4C96-ABEC-1B028B92D20D}"/>
    <dgm:cxn modelId="{58AE56AF-E5ED-4C45-A9E4-30D1AE5F808E}" type="presParOf" srcId="{EBE5E8B2-64CD-4EBE-A62F-FF4F3281FCA9}" destId="{16B3A463-5E03-4175-AF48-DD26894F9CE2}" srcOrd="0" destOrd="0" presId="urn:microsoft.com/office/officeart/2005/8/layout/vList5"/>
    <dgm:cxn modelId="{B5B30477-471F-47B8-A0A9-B677BB56BF6E}" type="presParOf" srcId="{16B3A463-5E03-4175-AF48-DD26894F9CE2}" destId="{647EB8B9-43A8-4B2B-97DD-9C6446027A6D}" srcOrd="0" destOrd="0" presId="urn:microsoft.com/office/officeart/2005/8/layout/vList5"/>
    <dgm:cxn modelId="{5B1B554A-30C4-490B-A718-420F012BCA62}" type="presParOf" srcId="{EBE5E8B2-64CD-4EBE-A62F-FF4F3281FCA9}" destId="{6D2E08B5-53E6-44C1-8B69-D1F7F070B2C6}" srcOrd="1" destOrd="0" presId="urn:microsoft.com/office/officeart/2005/8/layout/vList5"/>
    <dgm:cxn modelId="{1052921B-F864-409F-B66E-3B663EDC863C}" type="presParOf" srcId="{EBE5E8B2-64CD-4EBE-A62F-FF4F3281FCA9}" destId="{5BE3A369-6BFC-47FD-9400-4FA68B6A1EAF}" srcOrd="2" destOrd="0" presId="urn:microsoft.com/office/officeart/2005/8/layout/vList5"/>
    <dgm:cxn modelId="{88140CCA-1CDD-47E2-BCFE-73C10C1904FC}" type="presParOf" srcId="{5BE3A369-6BFC-47FD-9400-4FA68B6A1EAF}" destId="{98BCC80C-F06D-4599-A91D-8D34E83A1DD6}" srcOrd="0" destOrd="0" presId="urn:microsoft.com/office/officeart/2005/8/layout/vList5"/>
    <dgm:cxn modelId="{9CE38CE6-9BF4-407A-A892-D8C5FBAEB958}" type="presParOf" srcId="{EBE5E8B2-64CD-4EBE-A62F-FF4F3281FCA9}" destId="{046F68E7-8E6A-4FFF-99C1-58FCF509B836}" srcOrd="3" destOrd="0" presId="urn:microsoft.com/office/officeart/2005/8/layout/vList5"/>
    <dgm:cxn modelId="{B17AE55C-2FEF-402B-BE28-2EFD24E3BE72}" type="presParOf" srcId="{EBE5E8B2-64CD-4EBE-A62F-FF4F3281FCA9}" destId="{6E4B52E5-F18D-40F7-8595-15D215977032}" srcOrd="4" destOrd="0" presId="urn:microsoft.com/office/officeart/2005/8/layout/vList5"/>
    <dgm:cxn modelId="{A009ABAD-F758-490C-8F27-44BF73ED40F0}" type="presParOf" srcId="{6E4B52E5-F18D-40F7-8595-15D215977032}" destId="{CB4FEA07-74DB-4030-9B6C-384593DD9D18}" srcOrd="0" destOrd="0" presId="urn:microsoft.com/office/officeart/2005/8/layout/vList5"/>
    <dgm:cxn modelId="{3D1565C3-54A1-4DAD-BA79-CC792120BA27}" type="presParOf" srcId="{EBE5E8B2-64CD-4EBE-A62F-FF4F3281FCA9}" destId="{42A63EFF-583B-4A70-8C85-E63231B935B1}" srcOrd="5" destOrd="0" presId="urn:microsoft.com/office/officeart/2005/8/layout/vList5"/>
    <dgm:cxn modelId="{BF8A2502-B784-45B7-836C-EF82AB505207}" type="presParOf" srcId="{EBE5E8B2-64CD-4EBE-A62F-FF4F3281FCA9}" destId="{E1084AF3-51BC-462F-8FC6-DFCB32AB7874}" srcOrd="6" destOrd="0" presId="urn:microsoft.com/office/officeart/2005/8/layout/vList5"/>
    <dgm:cxn modelId="{A51B163A-463A-433A-9CA7-8C166E2343A5}" type="presParOf" srcId="{E1084AF3-51BC-462F-8FC6-DFCB32AB7874}" destId="{EF051E5F-6BE9-410D-8E35-B7C273E36A5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5C0674A-778B-413B-B18A-2636E30E8243}" type="doc">
      <dgm:prSet loTypeId="urn:microsoft.com/office/officeart/2005/8/layout/process2" loCatId="process" qsTypeId="urn:microsoft.com/office/officeart/2005/8/quickstyle/simple1" qsCatId="simple" csTypeId="urn:microsoft.com/office/officeart/2005/8/colors/accent0_3" csCatId="mainScheme" phldr="1"/>
      <dgm:spPr/>
    </dgm:pt>
    <dgm:pt modelId="{60DD97D7-23DD-4039-8D82-C2467F0F880D}">
      <dgm:prSet phldrT="[Texto]"/>
      <dgm:spPr/>
      <dgm:t>
        <a:bodyPr/>
        <a:lstStyle/>
        <a:p>
          <a:r>
            <a:rPr lang="es-CO"/>
            <a:t>1. Eliminar del árbol de objetivos :</a:t>
          </a:r>
        </a:p>
        <a:p>
          <a:r>
            <a:rPr lang="es-CO"/>
            <a:t>- Los objetivos que no son deseables o imposibles de conseguir</a:t>
          </a:r>
        </a:p>
        <a:p>
          <a:r>
            <a:rPr lang="es-CO"/>
            <a:t>- Los objetivos que persiguen otros proyectos del área</a:t>
          </a:r>
        </a:p>
      </dgm:t>
    </dgm:pt>
    <dgm:pt modelId="{DE4CDDBC-D4AB-4887-8D8B-12273B280ED7}" type="parTrans" cxnId="{853953E3-FF4D-48C8-8C4C-CF874C3B1360}">
      <dgm:prSet/>
      <dgm:spPr/>
      <dgm:t>
        <a:bodyPr/>
        <a:lstStyle/>
        <a:p>
          <a:endParaRPr lang="es-CO"/>
        </a:p>
      </dgm:t>
    </dgm:pt>
    <dgm:pt modelId="{AEDEEC04-C643-48D2-A732-84BD26DAF816}" type="sibTrans" cxnId="{853953E3-FF4D-48C8-8C4C-CF874C3B1360}">
      <dgm:prSet/>
      <dgm:spPr/>
      <dgm:t>
        <a:bodyPr/>
        <a:lstStyle/>
        <a:p>
          <a:endParaRPr lang="es-CO"/>
        </a:p>
      </dgm:t>
    </dgm:pt>
    <dgm:pt modelId="{E5156E36-7D87-4768-9F91-3CEE776222B7}">
      <dgm:prSet phldrT="[Texto]"/>
      <dgm:spPr/>
      <dgm:t>
        <a:bodyPr/>
        <a:lstStyle/>
        <a:p>
          <a:r>
            <a:rPr lang="es-CO"/>
            <a:t>2. Identificar las posibles ramas  “medios – fin” alternativas en el árbol de objetivos  que puedan convertirse en posibles proyectos  y se traza un circulo alrededor de ella</a:t>
          </a:r>
        </a:p>
      </dgm:t>
    </dgm:pt>
    <dgm:pt modelId="{F7143C8C-D5BA-465D-B574-39E17ADB067B}" type="parTrans" cxnId="{B9BC3409-5A60-4BC9-AFF9-2A3C8FB2B7D3}">
      <dgm:prSet/>
      <dgm:spPr/>
      <dgm:t>
        <a:bodyPr/>
        <a:lstStyle/>
        <a:p>
          <a:endParaRPr lang="es-CO"/>
        </a:p>
      </dgm:t>
    </dgm:pt>
    <dgm:pt modelId="{A50FD63C-5821-4E67-9416-2A369B8DFA8A}" type="sibTrans" cxnId="{B9BC3409-5A60-4BC9-AFF9-2A3C8FB2B7D3}">
      <dgm:prSet/>
      <dgm:spPr/>
      <dgm:t>
        <a:bodyPr/>
        <a:lstStyle/>
        <a:p>
          <a:endParaRPr lang="es-CO"/>
        </a:p>
      </dgm:t>
    </dgm:pt>
    <dgm:pt modelId="{DD34EC10-447F-4054-8593-CF1EA0238306}">
      <dgm:prSet phldrT="[Texto]"/>
      <dgm:spPr/>
      <dgm:t>
        <a:bodyPr/>
        <a:lstStyle/>
        <a:p>
          <a:r>
            <a:rPr lang="es-CO"/>
            <a:t>3. Etiquetar las alternativas “Alternativa turística” “Alternativa para el empleo”</a:t>
          </a:r>
        </a:p>
      </dgm:t>
    </dgm:pt>
    <dgm:pt modelId="{24F109BC-42A9-481F-85E2-2DF2F88A97BA}" type="parTrans" cxnId="{12DC1B5D-CCD6-4A79-946D-EE70C662A77C}">
      <dgm:prSet/>
      <dgm:spPr/>
      <dgm:t>
        <a:bodyPr/>
        <a:lstStyle/>
        <a:p>
          <a:endParaRPr lang="es-CO"/>
        </a:p>
      </dgm:t>
    </dgm:pt>
    <dgm:pt modelId="{3DF71406-125C-457D-9F9D-E9C153D66430}" type="sibTrans" cxnId="{12DC1B5D-CCD6-4A79-946D-EE70C662A77C}">
      <dgm:prSet/>
      <dgm:spPr/>
      <dgm:t>
        <a:bodyPr/>
        <a:lstStyle/>
        <a:p>
          <a:endParaRPr lang="es-CO"/>
        </a:p>
      </dgm:t>
    </dgm:pt>
    <dgm:pt modelId="{271F5966-0BE6-40D3-948E-062FCFF1CC7C}" type="pres">
      <dgm:prSet presAssocID="{35C0674A-778B-413B-B18A-2636E30E8243}" presName="linearFlow" presStyleCnt="0">
        <dgm:presLayoutVars>
          <dgm:resizeHandles val="exact"/>
        </dgm:presLayoutVars>
      </dgm:prSet>
      <dgm:spPr/>
    </dgm:pt>
    <dgm:pt modelId="{AF084393-476D-4BF0-8A2D-F6E652B8112B}" type="pres">
      <dgm:prSet presAssocID="{60DD97D7-23DD-4039-8D82-C2467F0F880D}" presName="node" presStyleLbl="node1" presStyleIdx="0" presStyleCnt="3">
        <dgm:presLayoutVars>
          <dgm:bulletEnabled val="1"/>
        </dgm:presLayoutVars>
      </dgm:prSet>
      <dgm:spPr/>
    </dgm:pt>
    <dgm:pt modelId="{4C5B31E5-6632-440D-9726-3EE0FD4E9B6D}" type="pres">
      <dgm:prSet presAssocID="{AEDEEC04-C643-48D2-A732-84BD26DAF816}" presName="sibTrans" presStyleLbl="sibTrans2D1" presStyleIdx="0" presStyleCnt="2"/>
      <dgm:spPr/>
    </dgm:pt>
    <dgm:pt modelId="{A42C1871-44D1-44CD-AD1D-1E51741F87B7}" type="pres">
      <dgm:prSet presAssocID="{AEDEEC04-C643-48D2-A732-84BD26DAF816}" presName="connectorText" presStyleLbl="sibTrans2D1" presStyleIdx="0" presStyleCnt="2"/>
      <dgm:spPr/>
    </dgm:pt>
    <dgm:pt modelId="{70E18161-4CFF-40BB-A049-8BBE14AFC6A1}" type="pres">
      <dgm:prSet presAssocID="{E5156E36-7D87-4768-9F91-3CEE776222B7}" presName="node" presStyleLbl="node1" presStyleIdx="1" presStyleCnt="3">
        <dgm:presLayoutVars>
          <dgm:bulletEnabled val="1"/>
        </dgm:presLayoutVars>
      </dgm:prSet>
      <dgm:spPr/>
    </dgm:pt>
    <dgm:pt modelId="{FDE147EF-CC85-4998-ADD4-3E4A2C3D39BF}" type="pres">
      <dgm:prSet presAssocID="{A50FD63C-5821-4E67-9416-2A369B8DFA8A}" presName="sibTrans" presStyleLbl="sibTrans2D1" presStyleIdx="1" presStyleCnt="2"/>
      <dgm:spPr/>
    </dgm:pt>
    <dgm:pt modelId="{0293E8F0-02AA-467A-84EF-2BD61B9ADC7C}" type="pres">
      <dgm:prSet presAssocID="{A50FD63C-5821-4E67-9416-2A369B8DFA8A}" presName="connectorText" presStyleLbl="sibTrans2D1" presStyleIdx="1" presStyleCnt="2"/>
      <dgm:spPr/>
    </dgm:pt>
    <dgm:pt modelId="{49A53150-0A9A-4D24-8619-07B60AF11F2C}" type="pres">
      <dgm:prSet presAssocID="{DD34EC10-447F-4054-8593-CF1EA0238306}" presName="node" presStyleLbl="node1" presStyleIdx="2" presStyleCnt="3">
        <dgm:presLayoutVars>
          <dgm:bulletEnabled val="1"/>
        </dgm:presLayoutVars>
      </dgm:prSet>
      <dgm:spPr/>
    </dgm:pt>
  </dgm:ptLst>
  <dgm:cxnLst>
    <dgm:cxn modelId="{B9BC3409-5A60-4BC9-AFF9-2A3C8FB2B7D3}" srcId="{35C0674A-778B-413B-B18A-2636E30E8243}" destId="{E5156E36-7D87-4768-9F91-3CEE776222B7}" srcOrd="1" destOrd="0" parTransId="{F7143C8C-D5BA-465D-B574-39E17ADB067B}" sibTransId="{A50FD63C-5821-4E67-9416-2A369B8DFA8A}"/>
    <dgm:cxn modelId="{271D4610-DBF5-4574-A104-5CBA6B7183B5}" type="presOf" srcId="{DD34EC10-447F-4054-8593-CF1EA0238306}" destId="{49A53150-0A9A-4D24-8619-07B60AF11F2C}" srcOrd="0" destOrd="0" presId="urn:microsoft.com/office/officeart/2005/8/layout/process2"/>
    <dgm:cxn modelId="{E796A115-A7CD-415D-875F-19161D0F9F00}" type="presOf" srcId="{35C0674A-778B-413B-B18A-2636E30E8243}" destId="{271F5966-0BE6-40D3-948E-062FCFF1CC7C}" srcOrd="0" destOrd="0" presId="urn:microsoft.com/office/officeart/2005/8/layout/process2"/>
    <dgm:cxn modelId="{82C4E526-7A3E-460F-9399-356D893CF479}" type="presOf" srcId="{AEDEEC04-C643-48D2-A732-84BD26DAF816}" destId="{A42C1871-44D1-44CD-AD1D-1E51741F87B7}" srcOrd="1" destOrd="0" presId="urn:microsoft.com/office/officeart/2005/8/layout/process2"/>
    <dgm:cxn modelId="{47CE2637-7F50-424E-B1F9-EB90A6C82CE8}" type="presOf" srcId="{E5156E36-7D87-4768-9F91-3CEE776222B7}" destId="{70E18161-4CFF-40BB-A049-8BBE14AFC6A1}" srcOrd="0" destOrd="0" presId="urn:microsoft.com/office/officeart/2005/8/layout/process2"/>
    <dgm:cxn modelId="{12DC1B5D-CCD6-4A79-946D-EE70C662A77C}" srcId="{35C0674A-778B-413B-B18A-2636E30E8243}" destId="{DD34EC10-447F-4054-8593-CF1EA0238306}" srcOrd="2" destOrd="0" parTransId="{24F109BC-42A9-481F-85E2-2DF2F88A97BA}" sibTransId="{3DF71406-125C-457D-9F9D-E9C153D66430}"/>
    <dgm:cxn modelId="{CC16CA78-459D-4BAC-98D7-085AFE83C536}" type="presOf" srcId="{60DD97D7-23DD-4039-8D82-C2467F0F880D}" destId="{AF084393-476D-4BF0-8A2D-F6E652B8112B}" srcOrd="0" destOrd="0" presId="urn:microsoft.com/office/officeart/2005/8/layout/process2"/>
    <dgm:cxn modelId="{99614294-8F11-49F2-BE68-B31DCED8AC09}" type="presOf" srcId="{A50FD63C-5821-4E67-9416-2A369B8DFA8A}" destId="{0293E8F0-02AA-467A-84EF-2BD61B9ADC7C}" srcOrd="1" destOrd="0" presId="urn:microsoft.com/office/officeart/2005/8/layout/process2"/>
    <dgm:cxn modelId="{BE8F6DDD-EB34-4B74-A578-927B85C4DC9F}" type="presOf" srcId="{AEDEEC04-C643-48D2-A732-84BD26DAF816}" destId="{4C5B31E5-6632-440D-9726-3EE0FD4E9B6D}" srcOrd="0" destOrd="0" presId="urn:microsoft.com/office/officeart/2005/8/layout/process2"/>
    <dgm:cxn modelId="{A114C7DE-2312-4BCF-BE8A-B259B84E8AF1}" type="presOf" srcId="{A50FD63C-5821-4E67-9416-2A369B8DFA8A}" destId="{FDE147EF-CC85-4998-ADD4-3E4A2C3D39BF}" srcOrd="0" destOrd="0" presId="urn:microsoft.com/office/officeart/2005/8/layout/process2"/>
    <dgm:cxn modelId="{853953E3-FF4D-48C8-8C4C-CF874C3B1360}" srcId="{35C0674A-778B-413B-B18A-2636E30E8243}" destId="{60DD97D7-23DD-4039-8D82-C2467F0F880D}" srcOrd="0" destOrd="0" parTransId="{DE4CDDBC-D4AB-4887-8D8B-12273B280ED7}" sibTransId="{AEDEEC04-C643-48D2-A732-84BD26DAF816}"/>
    <dgm:cxn modelId="{F11E8896-1CA6-4FA1-95EB-0E586A88CC15}" type="presParOf" srcId="{271F5966-0BE6-40D3-948E-062FCFF1CC7C}" destId="{AF084393-476D-4BF0-8A2D-F6E652B8112B}" srcOrd="0" destOrd="0" presId="urn:microsoft.com/office/officeart/2005/8/layout/process2"/>
    <dgm:cxn modelId="{CA16A784-114C-45DC-A6DF-848F29211DA7}" type="presParOf" srcId="{271F5966-0BE6-40D3-948E-062FCFF1CC7C}" destId="{4C5B31E5-6632-440D-9726-3EE0FD4E9B6D}" srcOrd="1" destOrd="0" presId="urn:microsoft.com/office/officeart/2005/8/layout/process2"/>
    <dgm:cxn modelId="{37A12255-1E96-4BE7-9B83-5DD26D19254E}" type="presParOf" srcId="{4C5B31E5-6632-440D-9726-3EE0FD4E9B6D}" destId="{A42C1871-44D1-44CD-AD1D-1E51741F87B7}" srcOrd="0" destOrd="0" presId="urn:microsoft.com/office/officeart/2005/8/layout/process2"/>
    <dgm:cxn modelId="{062A2819-4592-4620-9980-A57A0981CA9A}" type="presParOf" srcId="{271F5966-0BE6-40D3-948E-062FCFF1CC7C}" destId="{70E18161-4CFF-40BB-A049-8BBE14AFC6A1}" srcOrd="2" destOrd="0" presId="urn:microsoft.com/office/officeart/2005/8/layout/process2"/>
    <dgm:cxn modelId="{19AF13CE-00BC-45A0-90F9-C2D9DF0BDF7A}" type="presParOf" srcId="{271F5966-0BE6-40D3-948E-062FCFF1CC7C}" destId="{FDE147EF-CC85-4998-ADD4-3E4A2C3D39BF}" srcOrd="3" destOrd="0" presId="urn:microsoft.com/office/officeart/2005/8/layout/process2"/>
    <dgm:cxn modelId="{2E82A291-A070-480E-8652-AB53DC01E546}" type="presParOf" srcId="{FDE147EF-CC85-4998-ADD4-3E4A2C3D39BF}" destId="{0293E8F0-02AA-467A-84EF-2BD61B9ADC7C}" srcOrd="0" destOrd="0" presId="urn:microsoft.com/office/officeart/2005/8/layout/process2"/>
    <dgm:cxn modelId="{B38E2ADC-8AE0-410F-ADBC-AC90117BD9ED}" type="presParOf" srcId="{271F5966-0BE6-40D3-948E-062FCFF1CC7C}" destId="{49A53150-0A9A-4D24-8619-07B60AF11F2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5C0674A-778B-413B-B18A-2636E30E8243}" type="doc">
      <dgm:prSet loTypeId="urn:microsoft.com/office/officeart/2005/8/layout/process2" loCatId="process" qsTypeId="urn:microsoft.com/office/officeart/2005/8/quickstyle/simple1" qsCatId="simple" csTypeId="urn:microsoft.com/office/officeart/2005/8/colors/accent0_3" csCatId="mainScheme" phldr="1"/>
      <dgm:spPr/>
    </dgm:pt>
    <dgm:pt modelId="{60DD97D7-23DD-4039-8D82-C2467F0F880D}">
      <dgm:prSet phldrT="[Texto]"/>
      <dgm:spPr/>
      <dgm:t>
        <a:bodyPr/>
        <a:lstStyle/>
        <a:p>
          <a:r>
            <a:rPr lang="es-CO"/>
            <a:t>4. Discutir  las implicaciones para los grupos afectados</a:t>
          </a:r>
        </a:p>
      </dgm:t>
    </dgm:pt>
    <dgm:pt modelId="{DE4CDDBC-D4AB-4887-8D8B-12273B280ED7}" type="parTrans" cxnId="{853953E3-FF4D-48C8-8C4C-CF874C3B1360}">
      <dgm:prSet/>
      <dgm:spPr/>
      <dgm:t>
        <a:bodyPr/>
        <a:lstStyle/>
        <a:p>
          <a:endParaRPr lang="es-CO"/>
        </a:p>
      </dgm:t>
    </dgm:pt>
    <dgm:pt modelId="{AEDEEC04-C643-48D2-A732-84BD26DAF816}" type="sibTrans" cxnId="{853953E3-FF4D-48C8-8C4C-CF874C3B1360}">
      <dgm:prSet/>
      <dgm:spPr/>
      <dgm:t>
        <a:bodyPr/>
        <a:lstStyle/>
        <a:p>
          <a:endParaRPr lang="es-CO"/>
        </a:p>
      </dgm:t>
    </dgm:pt>
    <dgm:pt modelId="{E5156E36-7D87-4768-9F91-3CEE776222B7}">
      <dgm:prSet phldrT="[Texto]"/>
      <dgm:spPr/>
      <dgm:t>
        <a:bodyPr/>
        <a:lstStyle/>
        <a:p>
          <a:r>
            <a:rPr lang="es-CO"/>
            <a:t>5.</a:t>
          </a:r>
          <a:r>
            <a:rPr lang="es-CO" baseline="0"/>
            <a:t> Viabilidad de cada posible estrategia</a:t>
          </a:r>
          <a:endParaRPr lang="es-CO"/>
        </a:p>
      </dgm:t>
    </dgm:pt>
    <dgm:pt modelId="{F7143C8C-D5BA-465D-B574-39E17ADB067B}" type="parTrans" cxnId="{B9BC3409-5A60-4BC9-AFF9-2A3C8FB2B7D3}">
      <dgm:prSet/>
      <dgm:spPr/>
      <dgm:t>
        <a:bodyPr/>
        <a:lstStyle/>
        <a:p>
          <a:endParaRPr lang="es-CO"/>
        </a:p>
      </dgm:t>
    </dgm:pt>
    <dgm:pt modelId="{A50FD63C-5821-4E67-9416-2A369B8DFA8A}" type="sibTrans" cxnId="{B9BC3409-5A60-4BC9-AFF9-2A3C8FB2B7D3}">
      <dgm:prSet/>
      <dgm:spPr/>
      <dgm:t>
        <a:bodyPr/>
        <a:lstStyle/>
        <a:p>
          <a:endParaRPr lang="es-CO"/>
        </a:p>
      </dgm:t>
    </dgm:pt>
    <dgm:pt modelId="{DD34EC10-447F-4054-8593-CF1EA0238306}">
      <dgm:prSet phldrT="[Texto]"/>
      <dgm:spPr/>
      <dgm:t>
        <a:bodyPr/>
        <a:lstStyle/>
        <a:p>
          <a:r>
            <a:rPr lang="es-CO"/>
            <a:t>6.</a:t>
          </a:r>
          <a:r>
            <a:rPr lang="es-CO" baseline="0"/>
            <a:t> Seleccionar la mejor alternativa</a:t>
          </a:r>
          <a:endParaRPr lang="es-CO"/>
        </a:p>
      </dgm:t>
    </dgm:pt>
    <dgm:pt modelId="{24F109BC-42A9-481F-85E2-2DF2F88A97BA}" type="parTrans" cxnId="{12DC1B5D-CCD6-4A79-946D-EE70C662A77C}">
      <dgm:prSet/>
      <dgm:spPr/>
      <dgm:t>
        <a:bodyPr/>
        <a:lstStyle/>
        <a:p>
          <a:endParaRPr lang="es-CO"/>
        </a:p>
      </dgm:t>
    </dgm:pt>
    <dgm:pt modelId="{3DF71406-125C-457D-9F9D-E9C153D66430}" type="sibTrans" cxnId="{12DC1B5D-CCD6-4A79-946D-EE70C662A77C}">
      <dgm:prSet/>
      <dgm:spPr/>
      <dgm:t>
        <a:bodyPr/>
        <a:lstStyle/>
        <a:p>
          <a:endParaRPr lang="es-CO"/>
        </a:p>
      </dgm:t>
    </dgm:pt>
    <dgm:pt modelId="{271F5966-0BE6-40D3-948E-062FCFF1CC7C}" type="pres">
      <dgm:prSet presAssocID="{35C0674A-778B-413B-B18A-2636E30E8243}" presName="linearFlow" presStyleCnt="0">
        <dgm:presLayoutVars>
          <dgm:resizeHandles val="exact"/>
        </dgm:presLayoutVars>
      </dgm:prSet>
      <dgm:spPr/>
    </dgm:pt>
    <dgm:pt modelId="{AF084393-476D-4BF0-8A2D-F6E652B8112B}" type="pres">
      <dgm:prSet presAssocID="{60DD97D7-23DD-4039-8D82-C2467F0F880D}" presName="node" presStyleLbl="node1" presStyleIdx="0" presStyleCnt="3">
        <dgm:presLayoutVars>
          <dgm:bulletEnabled val="1"/>
        </dgm:presLayoutVars>
      </dgm:prSet>
      <dgm:spPr/>
    </dgm:pt>
    <dgm:pt modelId="{4C5B31E5-6632-440D-9726-3EE0FD4E9B6D}" type="pres">
      <dgm:prSet presAssocID="{AEDEEC04-C643-48D2-A732-84BD26DAF816}" presName="sibTrans" presStyleLbl="sibTrans2D1" presStyleIdx="0" presStyleCnt="2"/>
      <dgm:spPr/>
    </dgm:pt>
    <dgm:pt modelId="{A42C1871-44D1-44CD-AD1D-1E51741F87B7}" type="pres">
      <dgm:prSet presAssocID="{AEDEEC04-C643-48D2-A732-84BD26DAF816}" presName="connectorText" presStyleLbl="sibTrans2D1" presStyleIdx="0" presStyleCnt="2"/>
      <dgm:spPr/>
    </dgm:pt>
    <dgm:pt modelId="{70E18161-4CFF-40BB-A049-8BBE14AFC6A1}" type="pres">
      <dgm:prSet presAssocID="{E5156E36-7D87-4768-9F91-3CEE776222B7}" presName="node" presStyleLbl="node1" presStyleIdx="1" presStyleCnt="3">
        <dgm:presLayoutVars>
          <dgm:bulletEnabled val="1"/>
        </dgm:presLayoutVars>
      </dgm:prSet>
      <dgm:spPr/>
    </dgm:pt>
    <dgm:pt modelId="{FDE147EF-CC85-4998-ADD4-3E4A2C3D39BF}" type="pres">
      <dgm:prSet presAssocID="{A50FD63C-5821-4E67-9416-2A369B8DFA8A}" presName="sibTrans" presStyleLbl="sibTrans2D1" presStyleIdx="1" presStyleCnt="2"/>
      <dgm:spPr/>
    </dgm:pt>
    <dgm:pt modelId="{0293E8F0-02AA-467A-84EF-2BD61B9ADC7C}" type="pres">
      <dgm:prSet presAssocID="{A50FD63C-5821-4E67-9416-2A369B8DFA8A}" presName="connectorText" presStyleLbl="sibTrans2D1" presStyleIdx="1" presStyleCnt="2"/>
      <dgm:spPr/>
    </dgm:pt>
    <dgm:pt modelId="{49A53150-0A9A-4D24-8619-07B60AF11F2C}" type="pres">
      <dgm:prSet presAssocID="{DD34EC10-447F-4054-8593-CF1EA0238306}" presName="node" presStyleLbl="node1" presStyleIdx="2" presStyleCnt="3">
        <dgm:presLayoutVars>
          <dgm:bulletEnabled val="1"/>
        </dgm:presLayoutVars>
      </dgm:prSet>
      <dgm:spPr/>
    </dgm:pt>
  </dgm:ptLst>
  <dgm:cxnLst>
    <dgm:cxn modelId="{B9BC3409-5A60-4BC9-AFF9-2A3C8FB2B7D3}" srcId="{35C0674A-778B-413B-B18A-2636E30E8243}" destId="{E5156E36-7D87-4768-9F91-3CEE776222B7}" srcOrd="1" destOrd="0" parTransId="{F7143C8C-D5BA-465D-B574-39E17ADB067B}" sibTransId="{A50FD63C-5821-4E67-9416-2A369B8DFA8A}"/>
    <dgm:cxn modelId="{12DC1B5D-CCD6-4A79-946D-EE70C662A77C}" srcId="{35C0674A-778B-413B-B18A-2636E30E8243}" destId="{DD34EC10-447F-4054-8593-CF1EA0238306}" srcOrd="2" destOrd="0" parTransId="{24F109BC-42A9-481F-85E2-2DF2F88A97BA}" sibTransId="{3DF71406-125C-457D-9F9D-E9C153D66430}"/>
    <dgm:cxn modelId="{5A2B2843-48F4-496F-8F3C-02F2857AC1A9}" type="presOf" srcId="{AEDEEC04-C643-48D2-A732-84BD26DAF816}" destId="{A42C1871-44D1-44CD-AD1D-1E51741F87B7}" srcOrd="1" destOrd="0" presId="urn:microsoft.com/office/officeart/2005/8/layout/process2"/>
    <dgm:cxn modelId="{76FB5C45-7B25-4428-88E8-3FE267D3C23D}" type="presOf" srcId="{35C0674A-778B-413B-B18A-2636E30E8243}" destId="{271F5966-0BE6-40D3-948E-062FCFF1CC7C}" srcOrd="0" destOrd="0" presId="urn:microsoft.com/office/officeart/2005/8/layout/process2"/>
    <dgm:cxn modelId="{97F6E64C-E3EC-4B72-9794-26D22135F5CD}" type="presOf" srcId="{AEDEEC04-C643-48D2-A732-84BD26DAF816}" destId="{4C5B31E5-6632-440D-9726-3EE0FD4E9B6D}" srcOrd="0" destOrd="0" presId="urn:microsoft.com/office/officeart/2005/8/layout/process2"/>
    <dgm:cxn modelId="{3A490D6D-14D7-4670-B347-422E9B76F1C6}" type="presOf" srcId="{DD34EC10-447F-4054-8593-CF1EA0238306}" destId="{49A53150-0A9A-4D24-8619-07B60AF11F2C}" srcOrd="0" destOrd="0" presId="urn:microsoft.com/office/officeart/2005/8/layout/process2"/>
    <dgm:cxn modelId="{D3DBFCAD-AFE2-40EC-839B-6049E373349E}" type="presOf" srcId="{A50FD63C-5821-4E67-9416-2A369B8DFA8A}" destId="{0293E8F0-02AA-467A-84EF-2BD61B9ADC7C}" srcOrd="1" destOrd="0" presId="urn:microsoft.com/office/officeart/2005/8/layout/process2"/>
    <dgm:cxn modelId="{25BF14D3-1565-4CE5-B380-951CBCFE5560}" type="presOf" srcId="{E5156E36-7D87-4768-9F91-3CEE776222B7}" destId="{70E18161-4CFF-40BB-A049-8BBE14AFC6A1}" srcOrd="0" destOrd="0" presId="urn:microsoft.com/office/officeart/2005/8/layout/process2"/>
    <dgm:cxn modelId="{A632DFD5-EBEF-4752-8664-1FF9D5E12D8B}" type="presOf" srcId="{60DD97D7-23DD-4039-8D82-C2467F0F880D}" destId="{AF084393-476D-4BF0-8A2D-F6E652B8112B}" srcOrd="0" destOrd="0" presId="urn:microsoft.com/office/officeart/2005/8/layout/process2"/>
    <dgm:cxn modelId="{853953E3-FF4D-48C8-8C4C-CF874C3B1360}" srcId="{35C0674A-778B-413B-B18A-2636E30E8243}" destId="{60DD97D7-23DD-4039-8D82-C2467F0F880D}" srcOrd="0" destOrd="0" parTransId="{DE4CDDBC-D4AB-4887-8D8B-12273B280ED7}" sibTransId="{AEDEEC04-C643-48D2-A732-84BD26DAF816}"/>
    <dgm:cxn modelId="{12D1A9EE-5FA0-4A44-A788-4A5D0F529D3F}" type="presOf" srcId="{A50FD63C-5821-4E67-9416-2A369B8DFA8A}" destId="{FDE147EF-CC85-4998-ADD4-3E4A2C3D39BF}" srcOrd="0" destOrd="0" presId="urn:microsoft.com/office/officeart/2005/8/layout/process2"/>
    <dgm:cxn modelId="{46F9D9EC-3225-46AD-A2F2-4FC167D04F66}" type="presParOf" srcId="{271F5966-0BE6-40D3-948E-062FCFF1CC7C}" destId="{AF084393-476D-4BF0-8A2D-F6E652B8112B}" srcOrd="0" destOrd="0" presId="urn:microsoft.com/office/officeart/2005/8/layout/process2"/>
    <dgm:cxn modelId="{C325A78C-00C8-4C65-93A7-04E8EA501AF8}" type="presParOf" srcId="{271F5966-0BE6-40D3-948E-062FCFF1CC7C}" destId="{4C5B31E5-6632-440D-9726-3EE0FD4E9B6D}" srcOrd="1" destOrd="0" presId="urn:microsoft.com/office/officeart/2005/8/layout/process2"/>
    <dgm:cxn modelId="{63C545C8-CAC6-42FC-8F3C-DD3BF30B4D47}" type="presParOf" srcId="{4C5B31E5-6632-440D-9726-3EE0FD4E9B6D}" destId="{A42C1871-44D1-44CD-AD1D-1E51741F87B7}" srcOrd="0" destOrd="0" presId="urn:microsoft.com/office/officeart/2005/8/layout/process2"/>
    <dgm:cxn modelId="{38E53C8D-377C-4A7A-9FC5-CC5DEDF06A46}" type="presParOf" srcId="{271F5966-0BE6-40D3-948E-062FCFF1CC7C}" destId="{70E18161-4CFF-40BB-A049-8BBE14AFC6A1}" srcOrd="2" destOrd="0" presId="urn:microsoft.com/office/officeart/2005/8/layout/process2"/>
    <dgm:cxn modelId="{4D20F69D-F14F-4D10-919E-E278BCF1CC7D}" type="presParOf" srcId="{271F5966-0BE6-40D3-948E-062FCFF1CC7C}" destId="{FDE147EF-CC85-4998-ADD4-3E4A2C3D39BF}" srcOrd="3" destOrd="0" presId="urn:microsoft.com/office/officeart/2005/8/layout/process2"/>
    <dgm:cxn modelId="{4DEFB034-7A18-48D5-B63E-E5FFC899BF3F}" type="presParOf" srcId="{FDE147EF-CC85-4998-ADD4-3E4A2C3D39BF}" destId="{0293E8F0-02AA-467A-84EF-2BD61B9ADC7C}" srcOrd="0" destOrd="0" presId="urn:microsoft.com/office/officeart/2005/8/layout/process2"/>
    <dgm:cxn modelId="{B3931CD7-1CA2-498B-A03F-F552E0BBDF0B}" type="presParOf" srcId="{271F5966-0BE6-40D3-948E-062FCFF1CC7C}" destId="{49A53150-0A9A-4D24-8619-07B60AF11F2C}"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5BFF56F-CA15-4917-B7EA-E408821DA254}" type="doc">
      <dgm:prSet loTypeId="urn:microsoft.com/office/officeart/2005/8/layout/hierarchy1" loCatId="hierarchy" qsTypeId="urn:microsoft.com/office/officeart/2005/8/quickstyle/simple1" qsCatId="simple" csTypeId="urn:microsoft.com/office/officeart/2005/8/colors/accent1_2" csCatId="accent1" phldr="0"/>
      <dgm:spPr/>
      <dgm:t>
        <a:bodyPr/>
        <a:lstStyle/>
        <a:p>
          <a:endParaRPr lang="en-US"/>
        </a:p>
      </dgm:t>
    </dgm:pt>
    <dgm:pt modelId="{D74C1434-B900-4D03-87CC-22052BDED81E}">
      <dgm:prSet phldrT="[Text]" phldr="1"/>
      <dgm:spPr/>
      <dgm:t>
        <a:bodyPr/>
        <a:lstStyle/>
        <a:p>
          <a:endParaRPr lang="en-US"/>
        </a:p>
      </dgm:t>
    </dgm:pt>
    <dgm:pt modelId="{C4181FB9-B354-4234-BA36-73050AECD42B}" type="parTrans" cxnId="{07D1C9AC-E2CA-456B-91B7-3D6EE6C44821}">
      <dgm:prSet/>
      <dgm:spPr/>
      <dgm:t>
        <a:bodyPr/>
        <a:lstStyle/>
        <a:p>
          <a:endParaRPr lang="en-US"/>
        </a:p>
      </dgm:t>
    </dgm:pt>
    <dgm:pt modelId="{3C2B1FE9-8931-4570-8B01-9F48CC8D78DE}" type="sibTrans" cxnId="{07D1C9AC-E2CA-456B-91B7-3D6EE6C44821}">
      <dgm:prSet/>
      <dgm:spPr/>
      <dgm:t>
        <a:bodyPr/>
        <a:lstStyle/>
        <a:p>
          <a:endParaRPr lang="en-US"/>
        </a:p>
      </dgm:t>
    </dgm:pt>
    <dgm:pt modelId="{31206E22-47A8-4EC0-836D-54648AA5476C}">
      <dgm:prSet phldrT="[Text]" phldr="1"/>
      <dgm:spPr/>
      <dgm:t>
        <a:bodyPr/>
        <a:lstStyle/>
        <a:p>
          <a:endParaRPr lang="en-US"/>
        </a:p>
      </dgm:t>
    </dgm:pt>
    <dgm:pt modelId="{D2A75A58-8236-4F71-8211-283D3E03A35C}" type="parTrans" cxnId="{C5EB29E4-F9C5-4CA7-A087-44300BAB4731}">
      <dgm:prSet/>
      <dgm:spPr/>
      <dgm:t>
        <a:bodyPr/>
        <a:lstStyle/>
        <a:p>
          <a:endParaRPr lang="en-US"/>
        </a:p>
      </dgm:t>
    </dgm:pt>
    <dgm:pt modelId="{070CA6A7-3847-4C7B-854D-BABF0461DE51}" type="sibTrans" cxnId="{C5EB29E4-F9C5-4CA7-A087-44300BAB4731}">
      <dgm:prSet/>
      <dgm:spPr/>
      <dgm:t>
        <a:bodyPr/>
        <a:lstStyle/>
        <a:p>
          <a:endParaRPr lang="en-US"/>
        </a:p>
      </dgm:t>
    </dgm:pt>
    <dgm:pt modelId="{BFCA9189-0DED-433F-9D76-5923A71359F2}">
      <dgm:prSet phldrT="[Text]" phldr="1"/>
      <dgm:spPr/>
      <dgm:t>
        <a:bodyPr/>
        <a:lstStyle/>
        <a:p>
          <a:endParaRPr lang="en-US"/>
        </a:p>
      </dgm:t>
    </dgm:pt>
    <dgm:pt modelId="{0DC6468A-9ECD-4CEA-AC5C-13801D5C4AAF}" type="parTrans" cxnId="{DA00B835-48F1-45A0-9661-E173C0B10B24}">
      <dgm:prSet/>
      <dgm:spPr/>
      <dgm:t>
        <a:bodyPr/>
        <a:lstStyle/>
        <a:p>
          <a:endParaRPr lang="en-US"/>
        </a:p>
      </dgm:t>
    </dgm:pt>
    <dgm:pt modelId="{14E6C312-9C63-4221-B78B-039DE1638905}" type="sibTrans" cxnId="{DA00B835-48F1-45A0-9661-E173C0B10B24}">
      <dgm:prSet/>
      <dgm:spPr/>
      <dgm:t>
        <a:bodyPr/>
        <a:lstStyle/>
        <a:p>
          <a:endParaRPr lang="en-US"/>
        </a:p>
      </dgm:t>
    </dgm:pt>
    <dgm:pt modelId="{F81B7628-9471-48F9-8D3B-9A64000407AC}">
      <dgm:prSet phldrT="[Text]" phldr="1"/>
      <dgm:spPr/>
      <dgm:t>
        <a:bodyPr/>
        <a:lstStyle/>
        <a:p>
          <a:endParaRPr lang="en-US"/>
        </a:p>
      </dgm:t>
    </dgm:pt>
    <dgm:pt modelId="{6C3F7295-7885-49C1-A004-6D9C4ABC7C5A}" type="parTrans" cxnId="{ACF2BBC3-EEA8-43F5-BAF6-E59E681FAB30}">
      <dgm:prSet/>
      <dgm:spPr/>
      <dgm:t>
        <a:bodyPr/>
        <a:lstStyle/>
        <a:p>
          <a:endParaRPr lang="en-US"/>
        </a:p>
      </dgm:t>
    </dgm:pt>
    <dgm:pt modelId="{C9E36370-18FB-4034-91DF-E6758E14FB2C}" type="sibTrans" cxnId="{ACF2BBC3-EEA8-43F5-BAF6-E59E681FAB30}">
      <dgm:prSet/>
      <dgm:spPr/>
      <dgm:t>
        <a:bodyPr/>
        <a:lstStyle/>
        <a:p>
          <a:endParaRPr lang="en-US"/>
        </a:p>
      </dgm:t>
    </dgm:pt>
    <dgm:pt modelId="{EC504424-3AE6-4532-A530-84A5BEA75E9C}">
      <dgm:prSet phldrT="[Text]" phldr="1"/>
      <dgm:spPr/>
      <dgm:t>
        <a:bodyPr/>
        <a:lstStyle/>
        <a:p>
          <a:endParaRPr lang="en-US"/>
        </a:p>
      </dgm:t>
    </dgm:pt>
    <dgm:pt modelId="{092315EE-F7B5-45FF-BDC1-05304CC15BC6}" type="parTrans" cxnId="{59ED0FCB-E259-4D9A-B4D0-F2D789FA8E26}">
      <dgm:prSet/>
      <dgm:spPr/>
      <dgm:t>
        <a:bodyPr/>
        <a:lstStyle/>
        <a:p>
          <a:endParaRPr lang="en-US"/>
        </a:p>
      </dgm:t>
    </dgm:pt>
    <dgm:pt modelId="{7936F91C-05E5-41C2-90D1-C288521767DD}" type="sibTrans" cxnId="{59ED0FCB-E259-4D9A-B4D0-F2D789FA8E26}">
      <dgm:prSet/>
      <dgm:spPr/>
      <dgm:t>
        <a:bodyPr/>
        <a:lstStyle/>
        <a:p>
          <a:endParaRPr lang="en-US"/>
        </a:p>
      </dgm:t>
    </dgm:pt>
    <dgm:pt modelId="{1FD0EA81-46C8-4897-B2F0-B61210D74EC2}">
      <dgm:prSet phldrT="[Text]" phldr="1"/>
      <dgm:spPr/>
      <dgm:t>
        <a:bodyPr/>
        <a:lstStyle/>
        <a:p>
          <a:endParaRPr lang="en-US"/>
        </a:p>
      </dgm:t>
    </dgm:pt>
    <dgm:pt modelId="{DB2248D9-C777-436B-9BC7-D80861247AFE}" type="parTrans" cxnId="{21054E24-BAFF-47A0-BCB0-A843C09A964C}">
      <dgm:prSet/>
      <dgm:spPr/>
      <dgm:t>
        <a:bodyPr/>
        <a:lstStyle/>
        <a:p>
          <a:endParaRPr lang="en-US"/>
        </a:p>
      </dgm:t>
    </dgm:pt>
    <dgm:pt modelId="{B40DE80B-FEF1-4D28-BD4F-249267976AC9}" type="sibTrans" cxnId="{21054E24-BAFF-47A0-BCB0-A843C09A964C}">
      <dgm:prSet/>
      <dgm:spPr/>
      <dgm:t>
        <a:bodyPr/>
        <a:lstStyle/>
        <a:p>
          <a:endParaRPr lang="en-US"/>
        </a:p>
      </dgm:t>
    </dgm:pt>
    <dgm:pt modelId="{C8CAD1F3-BD77-463F-82D4-D2AFFA938E64}" type="pres">
      <dgm:prSet presAssocID="{35BFF56F-CA15-4917-B7EA-E408821DA254}" presName="hierChild1" presStyleCnt="0">
        <dgm:presLayoutVars>
          <dgm:chPref val="1"/>
          <dgm:dir/>
          <dgm:animOne val="branch"/>
          <dgm:animLvl val="lvl"/>
          <dgm:resizeHandles/>
        </dgm:presLayoutVars>
      </dgm:prSet>
      <dgm:spPr/>
    </dgm:pt>
    <dgm:pt modelId="{B3BDDE45-E536-4E22-92A0-E2B0FCB3CF3D}" type="pres">
      <dgm:prSet presAssocID="{D74C1434-B900-4D03-87CC-22052BDED81E}" presName="hierRoot1" presStyleCnt="0"/>
      <dgm:spPr/>
    </dgm:pt>
    <dgm:pt modelId="{1C1702EA-E191-4506-80BD-FC6F5C6FFB06}" type="pres">
      <dgm:prSet presAssocID="{D74C1434-B900-4D03-87CC-22052BDED81E}" presName="composite" presStyleCnt="0"/>
      <dgm:spPr/>
    </dgm:pt>
    <dgm:pt modelId="{FEA69E2C-8763-4CA2-AD8F-BFB4BDA152E2}" type="pres">
      <dgm:prSet presAssocID="{D74C1434-B900-4D03-87CC-22052BDED81E}" presName="background" presStyleLbl="node0" presStyleIdx="0" presStyleCnt="1"/>
      <dgm:spPr/>
    </dgm:pt>
    <dgm:pt modelId="{45F77748-AADF-48EE-968B-4689A29F29D7}" type="pres">
      <dgm:prSet presAssocID="{D74C1434-B900-4D03-87CC-22052BDED81E}" presName="text" presStyleLbl="fgAcc0" presStyleIdx="0" presStyleCnt="1">
        <dgm:presLayoutVars>
          <dgm:chPref val="3"/>
        </dgm:presLayoutVars>
      </dgm:prSet>
      <dgm:spPr/>
    </dgm:pt>
    <dgm:pt modelId="{C162D5B5-FA8A-4B7B-962B-1831D1247914}" type="pres">
      <dgm:prSet presAssocID="{D74C1434-B900-4D03-87CC-22052BDED81E}" presName="hierChild2" presStyleCnt="0"/>
      <dgm:spPr/>
    </dgm:pt>
    <dgm:pt modelId="{58FBFEE5-A2B6-481E-A5CE-6C01B4F0CEAB}" type="pres">
      <dgm:prSet presAssocID="{D2A75A58-8236-4F71-8211-283D3E03A35C}" presName="Name10" presStyleLbl="parChTrans1D2" presStyleIdx="0" presStyleCnt="2"/>
      <dgm:spPr/>
    </dgm:pt>
    <dgm:pt modelId="{96823853-E089-4D3C-927E-459368EB2794}" type="pres">
      <dgm:prSet presAssocID="{31206E22-47A8-4EC0-836D-54648AA5476C}" presName="hierRoot2" presStyleCnt="0"/>
      <dgm:spPr/>
    </dgm:pt>
    <dgm:pt modelId="{9D001891-FDA2-4086-B55B-F7D88D95E066}" type="pres">
      <dgm:prSet presAssocID="{31206E22-47A8-4EC0-836D-54648AA5476C}" presName="composite2" presStyleCnt="0"/>
      <dgm:spPr/>
    </dgm:pt>
    <dgm:pt modelId="{8F684247-E762-4B3B-BA9E-AF0CFA0C1549}" type="pres">
      <dgm:prSet presAssocID="{31206E22-47A8-4EC0-836D-54648AA5476C}" presName="background2" presStyleLbl="node2" presStyleIdx="0" presStyleCnt="2"/>
      <dgm:spPr/>
    </dgm:pt>
    <dgm:pt modelId="{F9268448-7E18-4D17-BE36-2BD6FF03776A}" type="pres">
      <dgm:prSet presAssocID="{31206E22-47A8-4EC0-836D-54648AA5476C}" presName="text2" presStyleLbl="fgAcc2" presStyleIdx="0" presStyleCnt="2">
        <dgm:presLayoutVars>
          <dgm:chPref val="3"/>
        </dgm:presLayoutVars>
      </dgm:prSet>
      <dgm:spPr/>
    </dgm:pt>
    <dgm:pt modelId="{53AB2E7F-89C0-4914-B366-E8A716915772}" type="pres">
      <dgm:prSet presAssocID="{31206E22-47A8-4EC0-836D-54648AA5476C}" presName="hierChild3" presStyleCnt="0"/>
      <dgm:spPr/>
    </dgm:pt>
    <dgm:pt modelId="{5DC5C828-F727-4512-AB2F-8386DDC77FAF}" type="pres">
      <dgm:prSet presAssocID="{0DC6468A-9ECD-4CEA-AC5C-13801D5C4AAF}" presName="Name17" presStyleLbl="parChTrans1D3" presStyleIdx="0" presStyleCnt="3"/>
      <dgm:spPr/>
    </dgm:pt>
    <dgm:pt modelId="{F054506E-9415-49BC-901E-3207E164D207}" type="pres">
      <dgm:prSet presAssocID="{BFCA9189-0DED-433F-9D76-5923A71359F2}" presName="hierRoot3" presStyleCnt="0"/>
      <dgm:spPr/>
    </dgm:pt>
    <dgm:pt modelId="{BF92214D-645A-496E-A0B3-D584293F4451}" type="pres">
      <dgm:prSet presAssocID="{BFCA9189-0DED-433F-9D76-5923A71359F2}" presName="composite3" presStyleCnt="0"/>
      <dgm:spPr/>
    </dgm:pt>
    <dgm:pt modelId="{9BBCC0D1-1F26-43A6-A35F-8E7D55EED157}" type="pres">
      <dgm:prSet presAssocID="{BFCA9189-0DED-433F-9D76-5923A71359F2}" presName="background3" presStyleLbl="node3" presStyleIdx="0" presStyleCnt="3"/>
      <dgm:spPr/>
    </dgm:pt>
    <dgm:pt modelId="{FEB3406B-9779-4A07-886F-B810FA78CEA3}" type="pres">
      <dgm:prSet presAssocID="{BFCA9189-0DED-433F-9D76-5923A71359F2}" presName="text3" presStyleLbl="fgAcc3" presStyleIdx="0" presStyleCnt="3">
        <dgm:presLayoutVars>
          <dgm:chPref val="3"/>
        </dgm:presLayoutVars>
      </dgm:prSet>
      <dgm:spPr/>
    </dgm:pt>
    <dgm:pt modelId="{1D607814-7319-452E-B5FE-8ACE314D25B1}" type="pres">
      <dgm:prSet presAssocID="{BFCA9189-0DED-433F-9D76-5923A71359F2}" presName="hierChild4" presStyleCnt="0"/>
      <dgm:spPr/>
    </dgm:pt>
    <dgm:pt modelId="{0568DA5D-CB2E-4F65-9DD3-468F3B8537C6}" type="pres">
      <dgm:prSet presAssocID="{6C3F7295-7885-49C1-A004-6D9C4ABC7C5A}" presName="Name17" presStyleLbl="parChTrans1D3" presStyleIdx="1" presStyleCnt="3"/>
      <dgm:spPr/>
    </dgm:pt>
    <dgm:pt modelId="{58281A8D-6580-4659-8EAC-9F1256780276}" type="pres">
      <dgm:prSet presAssocID="{F81B7628-9471-48F9-8D3B-9A64000407AC}" presName="hierRoot3" presStyleCnt="0"/>
      <dgm:spPr/>
    </dgm:pt>
    <dgm:pt modelId="{BF8529F4-A3AD-4497-98E5-152535DFEF1D}" type="pres">
      <dgm:prSet presAssocID="{F81B7628-9471-48F9-8D3B-9A64000407AC}" presName="composite3" presStyleCnt="0"/>
      <dgm:spPr/>
    </dgm:pt>
    <dgm:pt modelId="{3F4038A0-DA97-455F-BFA6-26C7E362C0AD}" type="pres">
      <dgm:prSet presAssocID="{F81B7628-9471-48F9-8D3B-9A64000407AC}" presName="background3" presStyleLbl="node3" presStyleIdx="1" presStyleCnt="3"/>
      <dgm:spPr/>
    </dgm:pt>
    <dgm:pt modelId="{0030B7CF-AB38-4143-A8EB-D90007F9D78B}" type="pres">
      <dgm:prSet presAssocID="{F81B7628-9471-48F9-8D3B-9A64000407AC}" presName="text3" presStyleLbl="fgAcc3" presStyleIdx="1" presStyleCnt="3">
        <dgm:presLayoutVars>
          <dgm:chPref val="3"/>
        </dgm:presLayoutVars>
      </dgm:prSet>
      <dgm:spPr/>
    </dgm:pt>
    <dgm:pt modelId="{940D8CFA-BBE4-4F7E-B6CA-72636E02C23D}" type="pres">
      <dgm:prSet presAssocID="{F81B7628-9471-48F9-8D3B-9A64000407AC}" presName="hierChild4" presStyleCnt="0"/>
      <dgm:spPr/>
    </dgm:pt>
    <dgm:pt modelId="{D81494A2-0888-42D3-AAED-E0B4260C1D53}" type="pres">
      <dgm:prSet presAssocID="{092315EE-F7B5-45FF-BDC1-05304CC15BC6}" presName="Name10" presStyleLbl="parChTrans1D2" presStyleIdx="1" presStyleCnt="2"/>
      <dgm:spPr/>
    </dgm:pt>
    <dgm:pt modelId="{74052AE1-1405-46BA-9359-2A7A0C2470F7}" type="pres">
      <dgm:prSet presAssocID="{EC504424-3AE6-4532-A530-84A5BEA75E9C}" presName="hierRoot2" presStyleCnt="0"/>
      <dgm:spPr/>
    </dgm:pt>
    <dgm:pt modelId="{64336BBC-2501-49A0-A6E3-1876FCBA69D9}" type="pres">
      <dgm:prSet presAssocID="{EC504424-3AE6-4532-A530-84A5BEA75E9C}" presName="composite2" presStyleCnt="0"/>
      <dgm:spPr/>
    </dgm:pt>
    <dgm:pt modelId="{E02E76C5-CE9C-4A7E-AF96-6764A5525B6D}" type="pres">
      <dgm:prSet presAssocID="{EC504424-3AE6-4532-A530-84A5BEA75E9C}" presName="background2" presStyleLbl="node2" presStyleIdx="1" presStyleCnt="2"/>
      <dgm:spPr/>
    </dgm:pt>
    <dgm:pt modelId="{90F484F7-3316-4D30-AF3F-F187BF5B451F}" type="pres">
      <dgm:prSet presAssocID="{EC504424-3AE6-4532-A530-84A5BEA75E9C}" presName="text2" presStyleLbl="fgAcc2" presStyleIdx="1" presStyleCnt="2">
        <dgm:presLayoutVars>
          <dgm:chPref val="3"/>
        </dgm:presLayoutVars>
      </dgm:prSet>
      <dgm:spPr/>
    </dgm:pt>
    <dgm:pt modelId="{CD798B64-F9CF-40B3-AA3C-188218F014A5}" type="pres">
      <dgm:prSet presAssocID="{EC504424-3AE6-4532-A530-84A5BEA75E9C}" presName="hierChild3" presStyleCnt="0"/>
      <dgm:spPr/>
    </dgm:pt>
    <dgm:pt modelId="{2F2A408D-8170-4894-BA63-D85950E7178A}" type="pres">
      <dgm:prSet presAssocID="{DB2248D9-C777-436B-9BC7-D80861247AFE}" presName="Name17" presStyleLbl="parChTrans1D3" presStyleIdx="2" presStyleCnt="3"/>
      <dgm:spPr/>
    </dgm:pt>
    <dgm:pt modelId="{65BBBE28-D2A2-4738-A8D0-563E79F08F35}" type="pres">
      <dgm:prSet presAssocID="{1FD0EA81-46C8-4897-B2F0-B61210D74EC2}" presName="hierRoot3" presStyleCnt="0"/>
      <dgm:spPr/>
    </dgm:pt>
    <dgm:pt modelId="{EB7B40C8-CD43-415C-A4AC-4AB4030F0453}" type="pres">
      <dgm:prSet presAssocID="{1FD0EA81-46C8-4897-B2F0-B61210D74EC2}" presName="composite3" presStyleCnt="0"/>
      <dgm:spPr/>
    </dgm:pt>
    <dgm:pt modelId="{663D220F-6547-4C42-9C3F-288668D4849B}" type="pres">
      <dgm:prSet presAssocID="{1FD0EA81-46C8-4897-B2F0-B61210D74EC2}" presName="background3" presStyleLbl="node3" presStyleIdx="2" presStyleCnt="3"/>
      <dgm:spPr/>
    </dgm:pt>
    <dgm:pt modelId="{68FA5593-20A8-4F06-868A-DD87B2768A09}" type="pres">
      <dgm:prSet presAssocID="{1FD0EA81-46C8-4897-B2F0-B61210D74EC2}" presName="text3" presStyleLbl="fgAcc3" presStyleIdx="2" presStyleCnt="3">
        <dgm:presLayoutVars>
          <dgm:chPref val="3"/>
        </dgm:presLayoutVars>
      </dgm:prSet>
      <dgm:spPr/>
    </dgm:pt>
    <dgm:pt modelId="{172AA004-F738-4038-90DB-901C84F244B5}" type="pres">
      <dgm:prSet presAssocID="{1FD0EA81-46C8-4897-B2F0-B61210D74EC2}" presName="hierChild4" presStyleCnt="0"/>
      <dgm:spPr/>
    </dgm:pt>
  </dgm:ptLst>
  <dgm:cxnLst>
    <dgm:cxn modelId="{21054E24-BAFF-47A0-BCB0-A843C09A964C}" srcId="{EC504424-3AE6-4532-A530-84A5BEA75E9C}" destId="{1FD0EA81-46C8-4897-B2F0-B61210D74EC2}" srcOrd="0" destOrd="0" parTransId="{DB2248D9-C777-436B-9BC7-D80861247AFE}" sibTransId="{B40DE80B-FEF1-4D28-BD4F-249267976AC9}"/>
    <dgm:cxn modelId="{835B362C-8146-4E52-9FE1-EC9D66F393B1}" type="presOf" srcId="{D74C1434-B900-4D03-87CC-22052BDED81E}" destId="{45F77748-AADF-48EE-968B-4689A29F29D7}" srcOrd="0" destOrd="0" presId="urn:microsoft.com/office/officeart/2005/8/layout/hierarchy1"/>
    <dgm:cxn modelId="{DA00B835-48F1-45A0-9661-E173C0B10B24}" srcId="{31206E22-47A8-4EC0-836D-54648AA5476C}" destId="{BFCA9189-0DED-433F-9D76-5923A71359F2}" srcOrd="0" destOrd="0" parTransId="{0DC6468A-9ECD-4CEA-AC5C-13801D5C4AAF}" sibTransId="{14E6C312-9C63-4221-B78B-039DE1638905}"/>
    <dgm:cxn modelId="{1ADEF76C-6DE8-4396-ABDF-BC4C4BDD6218}" type="presOf" srcId="{6C3F7295-7885-49C1-A004-6D9C4ABC7C5A}" destId="{0568DA5D-CB2E-4F65-9DD3-468F3B8537C6}" srcOrd="0" destOrd="0" presId="urn:microsoft.com/office/officeart/2005/8/layout/hierarchy1"/>
    <dgm:cxn modelId="{D9681A78-A5C6-4C36-AD4D-4BD14C16A35D}" type="presOf" srcId="{092315EE-F7B5-45FF-BDC1-05304CC15BC6}" destId="{D81494A2-0888-42D3-AAED-E0B4260C1D53}" srcOrd="0" destOrd="0" presId="urn:microsoft.com/office/officeart/2005/8/layout/hierarchy1"/>
    <dgm:cxn modelId="{8BF6CD78-F1D7-44D7-8839-BFEF3713BC76}" type="presOf" srcId="{31206E22-47A8-4EC0-836D-54648AA5476C}" destId="{F9268448-7E18-4D17-BE36-2BD6FF03776A}" srcOrd="0" destOrd="0" presId="urn:microsoft.com/office/officeart/2005/8/layout/hierarchy1"/>
    <dgm:cxn modelId="{32104585-6D29-4E53-B784-046F5FA39EBB}" type="presOf" srcId="{D2A75A58-8236-4F71-8211-283D3E03A35C}" destId="{58FBFEE5-A2B6-481E-A5CE-6C01B4F0CEAB}" srcOrd="0" destOrd="0" presId="urn:microsoft.com/office/officeart/2005/8/layout/hierarchy1"/>
    <dgm:cxn modelId="{BEF8B788-6DFD-42A1-B992-7A31CF685FD2}" type="presOf" srcId="{1FD0EA81-46C8-4897-B2F0-B61210D74EC2}" destId="{68FA5593-20A8-4F06-868A-DD87B2768A09}" srcOrd="0" destOrd="0" presId="urn:microsoft.com/office/officeart/2005/8/layout/hierarchy1"/>
    <dgm:cxn modelId="{101D0791-248F-461E-910E-B29E4606870F}" type="presOf" srcId="{BFCA9189-0DED-433F-9D76-5923A71359F2}" destId="{FEB3406B-9779-4A07-886F-B810FA78CEA3}" srcOrd="0" destOrd="0" presId="urn:microsoft.com/office/officeart/2005/8/layout/hierarchy1"/>
    <dgm:cxn modelId="{A5A31BA3-30B0-4333-8702-FB8209241238}" type="presOf" srcId="{EC504424-3AE6-4532-A530-84A5BEA75E9C}" destId="{90F484F7-3316-4D30-AF3F-F187BF5B451F}" srcOrd="0" destOrd="0" presId="urn:microsoft.com/office/officeart/2005/8/layout/hierarchy1"/>
    <dgm:cxn modelId="{B2DCDFAB-0446-47B4-9C28-13A76E64B870}" type="presOf" srcId="{35BFF56F-CA15-4917-B7EA-E408821DA254}" destId="{C8CAD1F3-BD77-463F-82D4-D2AFFA938E64}" srcOrd="0" destOrd="0" presId="urn:microsoft.com/office/officeart/2005/8/layout/hierarchy1"/>
    <dgm:cxn modelId="{07D1C9AC-E2CA-456B-91B7-3D6EE6C44821}" srcId="{35BFF56F-CA15-4917-B7EA-E408821DA254}" destId="{D74C1434-B900-4D03-87CC-22052BDED81E}" srcOrd="0" destOrd="0" parTransId="{C4181FB9-B354-4234-BA36-73050AECD42B}" sibTransId="{3C2B1FE9-8931-4570-8B01-9F48CC8D78DE}"/>
    <dgm:cxn modelId="{ACF2BBC3-EEA8-43F5-BAF6-E59E681FAB30}" srcId="{31206E22-47A8-4EC0-836D-54648AA5476C}" destId="{F81B7628-9471-48F9-8D3B-9A64000407AC}" srcOrd="1" destOrd="0" parTransId="{6C3F7295-7885-49C1-A004-6D9C4ABC7C5A}" sibTransId="{C9E36370-18FB-4034-91DF-E6758E14FB2C}"/>
    <dgm:cxn modelId="{59ED0FCB-E259-4D9A-B4D0-F2D789FA8E26}" srcId="{D74C1434-B900-4D03-87CC-22052BDED81E}" destId="{EC504424-3AE6-4532-A530-84A5BEA75E9C}" srcOrd="1" destOrd="0" parTransId="{092315EE-F7B5-45FF-BDC1-05304CC15BC6}" sibTransId="{7936F91C-05E5-41C2-90D1-C288521767DD}"/>
    <dgm:cxn modelId="{272E3ED0-2698-4756-A16C-30CDF356388E}" type="presOf" srcId="{0DC6468A-9ECD-4CEA-AC5C-13801D5C4AAF}" destId="{5DC5C828-F727-4512-AB2F-8386DDC77FAF}" srcOrd="0" destOrd="0" presId="urn:microsoft.com/office/officeart/2005/8/layout/hierarchy1"/>
    <dgm:cxn modelId="{B15723D6-50BE-4F53-9801-D28450C4AF9C}" type="presOf" srcId="{DB2248D9-C777-436B-9BC7-D80861247AFE}" destId="{2F2A408D-8170-4894-BA63-D85950E7178A}" srcOrd="0" destOrd="0" presId="urn:microsoft.com/office/officeart/2005/8/layout/hierarchy1"/>
    <dgm:cxn modelId="{C5EB29E4-F9C5-4CA7-A087-44300BAB4731}" srcId="{D74C1434-B900-4D03-87CC-22052BDED81E}" destId="{31206E22-47A8-4EC0-836D-54648AA5476C}" srcOrd="0" destOrd="0" parTransId="{D2A75A58-8236-4F71-8211-283D3E03A35C}" sibTransId="{070CA6A7-3847-4C7B-854D-BABF0461DE51}"/>
    <dgm:cxn modelId="{61B92CF8-9F24-47F3-A0C6-0999E54B512B}" type="presOf" srcId="{F81B7628-9471-48F9-8D3B-9A64000407AC}" destId="{0030B7CF-AB38-4143-A8EB-D90007F9D78B}" srcOrd="0" destOrd="0" presId="urn:microsoft.com/office/officeart/2005/8/layout/hierarchy1"/>
    <dgm:cxn modelId="{B00A089E-19D1-46DB-BD3F-66052E15FBAE}" type="presParOf" srcId="{C8CAD1F3-BD77-463F-82D4-D2AFFA938E64}" destId="{B3BDDE45-E536-4E22-92A0-E2B0FCB3CF3D}" srcOrd="0" destOrd="0" presId="urn:microsoft.com/office/officeart/2005/8/layout/hierarchy1"/>
    <dgm:cxn modelId="{E5C46338-E9D7-4743-A3B4-B7E372881CCC}" type="presParOf" srcId="{B3BDDE45-E536-4E22-92A0-E2B0FCB3CF3D}" destId="{1C1702EA-E191-4506-80BD-FC6F5C6FFB06}" srcOrd="0" destOrd="0" presId="urn:microsoft.com/office/officeart/2005/8/layout/hierarchy1"/>
    <dgm:cxn modelId="{3A5ADEDE-2688-4621-9DB4-2BF462347137}" type="presParOf" srcId="{1C1702EA-E191-4506-80BD-FC6F5C6FFB06}" destId="{FEA69E2C-8763-4CA2-AD8F-BFB4BDA152E2}" srcOrd="0" destOrd="0" presId="urn:microsoft.com/office/officeart/2005/8/layout/hierarchy1"/>
    <dgm:cxn modelId="{AEF596BD-EF5F-4956-826C-2E862C1E84B8}" type="presParOf" srcId="{1C1702EA-E191-4506-80BD-FC6F5C6FFB06}" destId="{45F77748-AADF-48EE-968B-4689A29F29D7}" srcOrd="1" destOrd="0" presId="urn:microsoft.com/office/officeart/2005/8/layout/hierarchy1"/>
    <dgm:cxn modelId="{42F38F5F-98CC-4CB3-A14E-591BC70F8153}" type="presParOf" srcId="{B3BDDE45-E536-4E22-92A0-E2B0FCB3CF3D}" destId="{C162D5B5-FA8A-4B7B-962B-1831D1247914}" srcOrd="1" destOrd="0" presId="urn:microsoft.com/office/officeart/2005/8/layout/hierarchy1"/>
    <dgm:cxn modelId="{69084E7C-80E8-408B-AAED-565EA2E76C56}" type="presParOf" srcId="{C162D5B5-FA8A-4B7B-962B-1831D1247914}" destId="{58FBFEE5-A2B6-481E-A5CE-6C01B4F0CEAB}" srcOrd="0" destOrd="0" presId="urn:microsoft.com/office/officeart/2005/8/layout/hierarchy1"/>
    <dgm:cxn modelId="{4BF02EC4-7B18-4F35-ADC7-BB778A32BFD0}" type="presParOf" srcId="{C162D5B5-FA8A-4B7B-962B-1831D1247914}" destId="{96823853-E089-4D3C-927E-459368EB2794}" srcOrd="1" destOrd="0" presId="urn:microsoft.com/office/officeart/2005/8/layout/hierarchy1"/>
    <dgm:cxn modelId="{28B7D1B2-2F41-4C19-95B8-C76D3D29B6DC}" type="presParOf" srcId="{96823853-E089-4D3C-927E-459368EB2794}" destId="{9D001891-FDA2-4086-B55B-F7D88D95E066}" srcOrd="0" destOrd="0" presId="urn:microsoft.com/office/officeart/2005/8/layout/hierarchy1"/>
    <dgm:cxn modelId="{264E53E7-5062-46D8-B5EA-B48FB7ECC3FD}" type="presParOf" srcId="{9D001891-FDA2-4086-B55B-F7D88D95E066}" destId="{8F684247-E762-4B3B-BA9E-AF0CFA0C1549}" srcOrd="0" destOrd="0" presId="urn:microsoft.com/office/officeart/2005/8/layout/hierarchy1"/>
    <dgm:cxn modelId="{32136E56-FEF9-46E6-BDA7-042E323F48D3}" type="presParOf" srcId="{9D001891-FDA2-4086-B55B-F7D88D95E066}" destId="{F9268448-7E18-4D17-BE36-2BD6FF03776A}" srcOrd="1" destOrd="0" presId="urn:microsoft.com/office/officeart/2005/8/layout/hierarchy1"/>
    <dgm:cxn modelId="{8903B537-DA8C-4D16-941A-E28D4E802FF1}" type="presParOf" srcId="{96823853-E089-4D3C-927E-459368EB2794}" destId="{53AB2E7F-89C0-4914-B366-E8A716915772}" srcOrd="1" destOrd="0" presId="urn:microsoft.com/office/officeart/2005/8/layout/hierarchy1"/>
    <dgm:cxn modelId="{A2EBFCAC-7387-4A3A-9DD8-3F91A1FFCC8B}" type="presParOf" srcId="{53AB2E7F-89C0-4914-B366-E8A716915772}" destId="{5DC5C828-F727-4512-AB2F-8386DDC77FAF}" srcOrd="0" destOrd="0" presId="urn:microsoft.com/office/officeart/2005/8/layout/hierarchy1"/>
    <dgm:cxn modelId="{6CFB2E38-A89F-44CB-B8DD-548C4F58FF48}" type="presParOf" srcId="{53AB2E7F-89C0-4914-B366-E8A716915772}" destId="{F054506E-9415-49BC-901E-3207E164D207}" srcOrd="1" destOrd="0" presId="urn:microsoft.com/office/officeart/2005/8/layout/hierarchy1"/>
    <dgm:cxn modelId="{F82B4954-998C-4265-817D-541884C7FB79}" type="presParOf" srcId="{F054506E-9415-49BC-901E-3207E164D207}" destId="{BF92214D-645A-496E-A0B3-D584293F4451}" srcOrd="0" destOrd="0" presId="urn:microsoft.com/office/officeart/2005/8/layout/hierarchy1"/>
    <dgm:cxn modelId="{57DE7B72-6100-46AC-B128-839BB27027E1}" type="presParOf" srcId="{BF92214D-645A-496E-A0B3-D584293F4451}" destId="{9BBCC0D1-1F26-43A6-A35F-8E7D55EED157}" srcOrd="0" destOrd="0" presId="urn:microsoft.com/office/officeart/2005/8/layout/hierarchy1"/>
    <dgm:cxn modelId="{28E617D9-5BC9-46AF-ACAE-70247B40E074}" type="presParOf" srcId="{BF92214D-645A-496E-A0B3-D584293F4451}" destId="{FEB3406B-9779-4A07-886F-B810FA78CEA3}" srcOrd="1" destOrd="0" presId="urn:microsoft.com/office/officeart/2005/8/layout/hierarchy1"/>
    <dgm:cxn modelId="{A83A855B-6EE0-4C0F-B892-24EB87B38CC8}" type="presParOf" srcId="{F054506E-9415-49BC-901E-3207E164D207}" destId="{1D607814-7319-452E-B5FE-8ACE314D25B1}" srcOrd="1" destOrd="0" presId="urn:microsoft.com/office/officeart/2005/8/layout/hierarchy1"/>
    <dgm:cxn modelId="{7BCACACE-6ED2-4A7F-961D-CAF145C141E9}" type="presParOf" srcId="{53AB2E7F-89C0-4914-B366-E8A716915772}" destId="{0568DA5D-CB2E-4F65-9DD3-468F3B8537C6}" srcOrd="2" destOrd="0" presId="urn:microsoft.com/office/officeart/2005/8/layout/hierarchy1"/>
    <dgm:cxn modelId="{A4F2F33F-F6F0-4CCB-8046-096B2395A10B}" type="presParOf" srcId="{53AB2E7F-89C0-4914-B366-E8A716915772}" destId="{58281A8D-6580-4659-8EAC-9F1256780276}" srcOrd="3" destOrd="0" presId="urn:microsoft.com/office/officeart/2005/8/layout/hierarchy1"/>
    <dgm:cxn modelId="{DB564422-C4D5-4DFA-8998-EAD9DFE25710}" type="presParOf" srcId="{58281A8D-6580-4659-8EAC-9F1256780276}" destId="{BF8529F4-A3AD-4497-98E5-152535DFEF1D}" srcOrd="0" destOrd="0" presId="urn:microsoft.com/office/officeart/2005/8/layout/hierarchy1"/>
    <dgm:cxn modelId="{28E7AE73-B48E-4CC7-BB96-27B0F58E432C}" type="presParOf" srcId="{BF8529F4-A3AD-4497-98E5-152535DFEF1D}" destId="{3F4038A0-DA97-455F-BFA6-26C7E362C0AD}" srcOrd="0" destOrd="0" presId="urn:microsoft.com/office/officeart/2005/8/layout/hierarchy1"/>
    <dgm:cxn modelId="{E110BB7E-9515-4F4B-B0E4-623F132EA56A}" type="presParOf" srcId="{BF8529F4-A3AD-4497-98E5-152535DFEF1D}" destId="{0030B7CF-AB38-4143-A8EB-D90007F9D78B}" srcOrd="1" destOrd="0" presId="urn:microsoft.com/office/officeart/2005/8/layout/hierarchy1"/>
    <dgm:cxn modelId="{1FFC4DE3-C4BC-4E35-9C39-4BAF0CC4083E}" type="presParOf" srcId="{58281A8D-6580-4659-8EAC-9F1256780276}" destId="{940D8CFA-BBE4-4F7E-B6CA-72636E02C23D}" srcOrd="1" destOrd="0" presId="urn:microsoft.com/office/officeart/2005/8/layout/hierarchy1"/>
    <dgm:cxn modelId="{E65FA088-D6E7-4B73-99B3-35FD61FB1435}" type="presParOf" srcId="{C162D5B5-FA8A-4B7B-962B-1831D1247914}" destId="{D81494A2-0888-42D3-AAED-E0B4260C1D53}" srcOrd="2" destOrd="0" presId="urn:microsoft.com/office/officeart/2005/8/layout/hierarchy1"/>
    <dgm:cxn modelId="{63B71E08-2E09-47E8-B19F-4AB34D5E8F74}" type="presParOf" srcId="{C162D5B5-FA8A-4B7B-962B-1831D1247914}" destId="{74052AE1-1405-46BA-9359-2A7A0C2470F7}" srcOrd="3" destOrd="0" presId="urn:microsoft.com/office/officeart/2005/8/layout/hierarchy1"/>
    <dgm:cxn modelId="{8C8C2BC0-DA8B-48CD-9B94-2E458DF0DAA8}" type="presParOf" srcId="{74052AE1-1405-46BA-9359-2A7A0C2470F7}" destId="{64336BBC-2501-49A0-A6E3-1876FCBA69D9}" srcOrd="0" destOrd="0" presId="urn:microsoft.com/office/officeart/2005/8/layout/hierarchy1"/>
    <dgm:cxn modelId="{A6A04B0F-B048-4718-97AD-22D39F4EA63D}" type="presParOf" srcId="{64336BBC-2501-49A0-A6E3-1876FCBA69D9}" destId="{E02E76C5-CE9C-4A7E-AF96-6764A5525B6D}" srcOrd="0" destOrd="0" presId="urn:microsoft.com/office/officeart/2005/8/layout/hierarchy1"/>
    <dgm:cxn modelId="{1B063718-80D2-49E2-994C-DE35E21781B3}" type="presParOf" srcId="{64336BBC-2501-49A0-A6E3-1876FCBA69D9}" destId="{90F484F7-3316-4D30-AF3F-F187BF5B451F}" srcOrd="1" destOrd="0" presId="urn:microsoft.com/office/officeart/2005/8/layout/hierarchy1"/>
    <dgm:cxn modelId="{0EBF95C6-EDF9-4D0F-95E3-1CDD082F7C8A}" type="presParOf" srcId="{74052AE1-1405-46BA-9359-2A7A0C2470F7}" destId="{CD798B64-F9CF-40B3-AA3C-188218F014A5}" srcOrd="1" destOrd="0" presId="urn:microsoft.com/office/officeart/2005/8/layout/hierarchy1"/>
    <dgm:cxn modelId="{0C199865-3369-437D-821D-8607E167D8D8}" type="presParOf" srcId="{CD798B64-F9CF-40B3-AA3C-188218F014A5}" destId="{2F2A408D-8170-4894-BA63-D85950E7178A}" srcOrd="0" destOrd="0" presId="urn:microsoft.com/office/officeart/2005/8/layout/hierarchy1"/>
    <dgm:cxn modelId="{1AD4F8ED-488E-4E0A-8083-418189D0AD0E}" type="presParOf" srcId="{CD798B64-F9CF-40B3-AA3C-188218F014A5}" destId="{65BBBE28-D2A2-4738-A8D0-563E79F08F35}" srcOrd="1" destOrd="0" presId="urn:microsoft.com/office/officeart/2005/8/layout/hierarchy1"/>
    <dgm:cxn modelId="{85EEA2D8-8C10-40AC-B8E1-F849467C1FF4}" type="presParOf" srcId="{65BBBE28-D2A2-4738-A8D0-563E79F08F35}" destId="{EB7B40C8-CD43-415C-A4AC-4AB4030F0453}" srcOrd="0" destOrd="0" presId="urn:microsoft.com/office/officeart/2005/8/layout/hierarchy1"/>
    <dgm:cxn modelId="{04F9FC90-A356-47B1-9DEC-C5E23121AAD4}" type="presParOf" srcId="{EB7B40C8-CD43-415C-A4AC-4AB4030F0453}" destId="{663D220F-6547-4C42-9C3F-288668D4849B}" srcOrd="0" destOrd="0" presId="urn:microsoft.com/office/officeart/2005/8/layout/hierarchy1"/>
    <dgm:cxn modelId="{2AD010B9-E03B-4DA6-BC10-B0B5F8B1BB4C}" type="presParOf" srcId="{EB7B40C8-CD43-415C-A4AC-4AB4030F0453}" destId="{68FA5593-20A8-4F06-868A-DD87B2768A09}" srcOrd="1" destOrd="0" presId="urn:microsoft.com/office/officeart/2005/8/layout/hierarchy1"/>
    <dgm:cxn modelId="{1CD7A619-9F75-4F33-BD6F-229807310B85}" type="presParOf" srcId="{65BBBE28-D2A2-4738-A8D0-563E79F08F35}" destId="{172AA004-F738-4038-90DB-901C84F244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C8F3378-E414-4ACA-8B02-CE94E112ABE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16159F-B3B2-4C48-825D-0C65E2D5D159}">
      <dgm:prSet phldrT="[Text]" phldr="0"/>
      <dgm:spPr/>
      <dgm:t>
        <a:bodyPr/>
        <a:lstStyle/>
        <a:p>
          <a:pPr rtl="0"/>
          <a:r>
            <a:rPr lang="en-US" err="1">
              <a:latin typeface="Trebuchet MS"/>
            </a:rPr>
            <a:t>Relevantes</a:t>
          </a:r>
          <a:r>
            <a:rPr lang="en-US">
              <a:latin typeface="Trebuchet MS"/>
            </a:rPr>
            <a:t> </a:t>
          </a:r>
          <a:endParaRPr lang="en-US"/>
        </a:p>
      </dgm:t>
    </dgm:pt>
    <dgm:pt modelId="{16D32826-EB5A-448A-9876-0DA44B10E75E}" type="parTrans" cxnId="{3BB3880B-B809-4ACD-9745-97950FF9B417}">
      <dgm:prSet/>
      <dgm:spPr/>
      <dgm:t>
        <a:bodyPr/>
        <a:lstStyle/>
        <a:p>
          <a:endParaRPr lang="en-US"/>
        </a:p>
      </dgm:t>
    </dgm:pt>
    <dgm:pt modelId="{49DA7B75-74A2-44DB-B1EF-61F9FC208543}" type="sibTrans" cxnId="{3BB3880B-B809-4ACD-9745-97950FF9B417}">
      <dgm:prSet/>
      <dgm:spPr/>
      <dgm:t>
        <a:bodyPr/>
        <a:lstStyle/>
        <a:p>
          <a:endParaRPr lang="en-US"/>
        </a:p>
      </dgm:t>
    </dgm:pt>
    <dgm:pt modelId="{9A357C17-964E-4C31-9C7F-47DDE9A323BF}">
      <dgm:prSet phldrT="[Text]" phldr="0"/>
      <dgm:spPr/>
      <dgm:t>
        <a:bodyPr/>
        <a:lstStyle/>
        <a:p>
          <a:r>
            <a:rPr lang="en-US" err="1">
              <a:latin typeface="Trebuchet MS"/>
            </a:rPr>
            <a:t>Medibles</a:t>
          </a:r>
          <a:endParaRPr lang="en-US" err="1"/>
        </a:p>
      </dgm:t>
    </dgm:pt>
    <dgm:pt modelId="{523080E7-C7BA-4034-AB70-92E4A9D21F8E}" type="parTrans" cxnId="{5FD67677-74CE-403D-95D1-20588E4C14A8}">
      <dgm:prSet/>
      <dgm:spPr/>
      <dgm:t>
        <a:bodyPr/>
        <a:lstStyle/>
        <a:p>
          <a:endParaRPr lang="en-US"/>
        </a:p>
      </dgm:t>
    </dgm:pt>
    <dgm:pt modelId="{4233AA29-FC3E-4FB5-BC17-071478B8C504}" type="sibTrans" cxnId="{5FD67677-74CE-403D-95D1-20588E4C14A8}">
      <dgm:prSet/>
      <dgm:spPr/>
      <dgm:t>
        <a:bodyPr/>
        <a:lstStyle/>
        <a:p>
          <a:endParaRPr lang="en-US"/>
        </a:p>
      </dgm:t>
    </dgm:pt>
    <dgm:pt modelId="{85F4EC63-14F8-41CF-8F92-B842489A3C76}">
      <dgm:prSet phldrT="[Text]" phldr="0"/>
      <dgm:spPr/>
      <dgm:t>
        <a:bodyPr/>
        <a:lstStyle/>
        <a:p>
          <a:r>
            <a:rPr lang="en-US" err="1">
              <a:latin typeface="Trebuchet MS"/>
            </a:rPr>
            <a:t>Específicaos</a:t>
          </a:r>
          <a:endParaRPr lang="en-US" err="1"/>
        </a:p>
      </dgm:t>
    </dgm:pt>
    <dgm:pt modelId="{4CFA6334-E82D-440E-9AE6-FB0A446FD451}" type="parTrans" cxnId="{6C772694-7846-4B3B-9C0D-399CAEDA9AC1}">
      <dgm:prSet/>
      <dgm:spPr/>
      <dgm:t>
        <a:bodyPr/>
        <a:lstStyle/>
        <a:p>
          <a:endParaRPr lang="en-US"/>
        </a:p>
      </dgm:t>
    </dgm:pt>
    <dgm:pt modelId="{23E9BA4F-0517-4D60-8BF7-E7F0ED036B31}" type="sibTrans" cxnId="{6C772694-7846-4B3B-9C0D-399CAEDA9AC1}">
      <dgm:prSet/>
      <dgm:spPr/>
      <dgm:t>
        <a:bodyPr/>
        <a:lstStyle/>
        <a:p>
          <a:endParaRPr lang="en-US"/>
        </a:p>
      </dgm:t>
    </dgm:pt>
    <dgm:pt modelId="{93BF3380-7540-47AE-AB8D-A3C22B10B4BD}">
      <dgm:prSet phldrT="[Text]" phldr="0"/>
      <dgm:spPr/>
      <dgm:t>
        <a:bodyPr/>
        <a:lstStyle/>
        <a:p>
          <a:r>
            <a:rPr lang="en-US" err="1">
              <a:latin typeface="Trebuchet MS"/>
            </a:rPr>
            <a:t>Realistas</a:t>
          </a:r>
          <a:endParaRPr lang="en-US" err="1"/>
        </a:p>
      </dgm:t>
    </dgm:pt>
    <dgm:pt modelId="{C930DB38-E003-4DD9-861B-D39C4D3A5F0A}" type="parTrans" cxnId="{C8265C3D-61BD-46C2-A86A-64B67E03954C}">
      <dgm:prSet/>
      <dgm:spPr/>
      <dgm:t>
        <a:bodyPr/>
        <a:lstStyle/>
        <a:p>
          <a:endParaRPr lang="en-US"/>
        </a:p>
      </dgm:t>
    </dgm:pt>
    <dgm:pt modelId="{80EDE9A7-1D59-4B02-8F40-C71A41F0D7FB}" type="sibTrans" cxnId="{C8265C3D-61BD-46C2-A86A-64B67E03954C}">
      <dgm:prSet/>
      <dgm:spPr/>
      <dgm:t>
        <a:bodyPr/>
        <a:lstStyle/>
        <a:p>
          <a:endParaRPr lang="en-US"/>
        </a:p>
      </dgm:t>
    </dgm:pt>
    <dgm:pt modelId="{5790DAAA-BFAB-4BA9-84CD-7BFF572E1530}">
      <dgm:prSet phldrT="[Text]" phldr="0"/>
      <dgm:spPr/>
      <dgm:t>
        <a:bodyPr/>
        <a:lstStyle/>
        <a:p>
          <a:r>
            <a:rPr lang="en-US" err="1">
              <a:latin typeface="Trebuchet MS"/>
            </a:rPr>
            <a:t>Temporales</a:t>
          </a:r>
          <a:endParaRPr lang="en-US" err="1"/>
        </a:p>
      </dgm:t>
    </dgm:pt>
    <dgm:pt modelId="{FB9F9A0D-C0C2-4775-8446-F3BAD5EA878E}" type="parTrans" cxnId="{37BF693A-CEDF-45FC-8607-9048FD09A2E6}">
      <dgm:prSet/>
      <dgm:spPr/>
      <dgm:t>
        <a:bodyPr/>
        <a:lstStyle/>
        <a:p>
          <a:endParaRPr lang="en-US"/>
        </a:p>
      </dgm:t>
    </dgm:pt>
    <dgm:pt modelId="{7EAE8808-8BC6-45A0-BB53-332BF0D52A59}" type="sibTrans" cxnId="{37BF693A-CEDF-45FC-8607-9048FD09A2E6}">
      <dgm:prSet/>
      <dgm:spPr/>
      <dgm:t>
        <a:bodyPr/>
        <a:lstStyle/>
        <a:p>
          <a:endParaRPr lang="en-US"/>
        </a:p>
      </dgm:t>
    </dgm:pt>
    <dgm:pt modelId="{39F8BC8C-D6C6-4392-AD73-ACF4EEEC240A}">
      <dgm:prSet phldr="0"/>
      <dgm:spPr/>
      <dgm:t>
        <a:bodyPr/>
        <a:lstStyle/>
        <a:p>
          <a:pPr rtl="0"/>
          <a:r>
            <a:rPr lang="en-US" err="1">
              <a:latin typeface="Trebuchet MS"/>
            </a:rPr>
            <a:t>Sensibles</a:t>
          </a:r>
          <a:r>
            <a:rPr lang="en-US">
              <a:latin typeface="Trebuchet MS"/>
            </a:rPr>
            <a:t> al cambio</a:t>
          </a:r>
        </a:p>
      </dgm:t>
    </dgm:pt>
    <dgm:pt modelId="{DE294A0B-3676-4F61-8500-EEB7B6F1D60C}" type="parTrans" cxnId="{A1E23CC6-5ECA-4808-A0AA-C2A9A2996141}">
      <dgm:prSet/>
      <dgm:spPr/>
    </dgm:pt>
    <dgm:pt modelId="{B0C18133-D595-4BE6-99D7-7CD2810C3E39}" type="sibTrans" cxnId="{A1E23CC6-5ECA-4808-A0AA-C2A9A2996141}">
      <dgm:prSet/>
      <dgm:spPr/>
    </dgm:pt>
    <dgm:pt modelId="{AF592288-0225-4D1C-83B9-92BBD868449A}" type="pres">
      <dgm:prSet presAssocID="{9C8F3378-E414-4ACA-8B02-CE94E112ABEF}" presName="diagram" presStyleCnt="0">
        <dgm:presLayoutVars>
          <dgm:dir/>
          <dgm:resizeHandles val="exact"/>
        </dgm:presLayoutVars>
      </dgm:prSet>
      <dgm:spPr/>
    </dgm:pt>
    <dgm:pt modelId="{58F8919A-0878-46B0-BFE6-F062E88E9D81}" type="pres">
      <dgm:prSet presAssocID="{E516159F-B3B2-4C48-825D-0C65E2D5D159}" presName="node" presStyleLbl="node1" presStyleIdx="0" presStyleCnt="6">
        <dgm:presLayoutVars>
          <dgm:bulletEnabled val="1"/>
        </dgm:presLayoutVars>
      </dgm:prSet>
      <dgm:spPr/>
    </dgm:pt>
    <dgm:pt modelId="{C83E49E8-41C2-45FE-9257-1672336A9C01}" type="pres">
      <dgm:prSet presAssocID="{49DA7B75-74A2-44DB-B1EF-61F9FC208543}" presName="sibTrans" presStyleCnt="0"/>
      <dgm:spPr/>
    </dgm:pt>
    <dgm:pt modelId="{682CAC2B-6E94-4078-9DE0-C1DF58236BA4}" type="pres">
      <dgm:prSet presAssocID="{9A357C17-964E-4C31-9C7F-47DDE9A323BF}" presName="node" presStyleLbl="node1" presStyleIdx="1" presStyleCnt="6">
        <dgm:presLayoutVars>
          <dgm:bulletEnabled val="1"/>
        </dgm:presLayoutVars>
      </dgm:prSet>
      <dgm:spPr/>
    </dgm:pt>
    <dgm:pt modelId="{8AE07125-6367-461D-8218-310B35909D37}" type="pres">
      <dgm:prSet presAssocID="{4233AA29-FC3E-4FB5-BC17-071478B8C504}" presName="sibTrans" presStyleCnt="0"/>
      <dgm:spPr/>
    </dgm:pt>
    <dgm:pt modelId="{04C403E5-BDE1-4A65-8E84-A6B703EACD91}" type="pres">
      <dgm:prSet presAssocID="{85F4EC63-14F8-41CF-8F92-B842489A3C76}" presName="node" presStyleLbl="node1" presStyleIdx="2" presStyleCnt="6">
        <dgm:presLayoutVars>
          <dgm:bulletEnabled val="1"/>
        </dgm:presLayoutVars>
      </dgm:prSet>
      <dgm:spPr/>
    </dgm:pt>
    <dgm:pt modelId="{6B5916FF-E302-4B48-86A3-1BF9EF3B7681}" type="pres">
      <dgm:prSet presAssocID="{23E9BA4F-0517-4D60-8BF7-E7F0ED036B31}" presName="sibTrans" presStyleCnt="0"/>
      <dgm:spPr/>
    </dgm:pt>
    <dgm:pt modelId="{2CA33834-2846-482C-8CC2-99F5F3D6BE01}" type="pres">
      <dgm:prSet presAssocID="{93BF3380-7540-47AE-AB8D-A3C22B10B4BD}" presName="node" presStyleLbl="node1" presStyleIdx="3" presStyleCnt="6">
        <dgm:presLayoutVars>
          <dgm:bulletEnabled val="1"/>
        </dgm:presLayoutVars>
      </dgm:prSet>
      <dgm:spPr/>
    </dgm:pt>
    <dgm:pt modelId="{907C9294-67E9-4DEA-BDE0-5AB8F0403BED}" type="pres">
      <dgm:prSet presAssocID="{80EDE9A7-1D59-4B02-8F40-C71A41F0D7FB}" presName="sibTrans" presStyleCnt="0"/>
      <dgm:spPr/>
    </dgm:pt>
    <dgm:pt modelId="{53AF8664-2FFE-4F8D-9804-3F7C1DCA8847}" type="pres">
      <dgm:prSet presAssocID="{5790DAAA-BFAB-4BA9-84CD-7BFF572E1530}" presName="node" presStyleLbl="node1" presStyleIdx="4" presStyleCnt="6">
        <dgm:presLayoutVars>
          <dgm:bulletEnabled val="1"/>
        </dgm:presLayoutVars>
      </dgm:prSet>
      <dgm:spPr/>
    </dgm:pt>
    <dgm:pt modelId="{A6722D8F-63F9-4A95-9A9D-8850B1879D81}" type="pres">
      <dgm:prSet presAssocID="{7EAE8808-8BC6-45A0-BB53-332BF0D52A59}" presName="sibTrans" presStyleCnt="0"/>
      <dgm:spPr/>
    </dgm:pt>
    <dgm:pt modelId="{F4CA0F80-2281-4867-875A-19EB771E74FC}" type="pres">
      <dgm:prSet presAssocID="{39F8BC8C-D6C6-4392-AD73-ACF4EEEC240A}" presName="node" presStyleLbl="node1" presStyleIdx="5" presStyleCnt="6">
        <dgm:presLayoutVars>
          <dgm:bulletEnabled val="1"/>
        </dgm:presLayoutVars>
      </dgm:prSet>
      <dgm:spPr/>
    </dgm:pt>
  </dgm:ptLst>
  <dgm:cxnLst>
    <dgm:cxn modelId="{3BB3880B-B809-4ACD-9745-97950FF9B417}" srcId="{9C8F3378-E414-4ACA-8B02-CE94E112ABEF}" destId="{E516159F-B3B2-4C48-825D-0C65E2D5D159}" srcOrd="0" destOrd="0" parTransId="{16D32826-EB5A-448A-9876-0DA44B10E75E}" sibTransId="{49DA7B75-74A2-44DB-B1EF-61F9FC208543}"/>
    <dgm:cxn modelId="{AC2BF714-81BD-466F-8F2E-E774DECDE1F2}" type="presOf" srcId="{5790DAAA-BFAB-4BA9-84CD-7BFF572E1530}" destId="{53AF8664-2FFE-4F8D-9804-3F7C1DCA8847}" srcOrd="0" destOrd="0" presId="urn:microsoft.com/office/officeart/2005/8/layout/default"/>
    <dgm:cxn modelId="{5BBF792A-BCB3-46B5-81DB-0FFD1819FA60}" type="presOf" srcId="{9A357C17-964E-4C31-9C7F-47DDE9A323BF}" destId="{682CAC2B-6E94-4078-9DE0-C1DF58236BA4}" srcOrd="0" destOrd="0" presId="urn:microsoft.com/office/officeart/2005/8/layout/default"/>
    <dgm:cxn modelId="{440E9731-BD02-4DCA-ADF7-F0AD8BD2EA84}" type="presOf" srcId="{39F8BC8C-D6C6-4392-AD73-ACF4EEEC240A}" destId="{F4CA0F80-2281-4867-875A-19EB771E74FC}" srcOrd="0" destOrd="0" presId="urn:microsoft.com/office/officeart/2005/8/layout/default"/>
    <dgm:cxn modelId="{F76DC039-6C56-4EC7-AACF-2AEAF99C99D3}" type="presOf" srcId="{85F4EC63-14F8-41CF-8F92-B842489A3C76}" destId="{04C403E5-BDE1-4A65-8E84-A6B703EACD91}" srcOrd="0" destOrd="0" presId="urn:microsoft.com/office/officeart/2005/8/layout/default"/>
    <dgm:cxn modelId="{37BF693A-CEDF-45FC-8607-9048FD09A2E6}" srcId="{9C8F3378-E414-4ACA-8B02-CE94E112ABEF}" destId="{5790DAAA-BFAB-4BA9-84CD-7BFF572E1530}" srcOrd="4" destOrd="0" parTransId="{FB9F9A0D-C0C2-4775-8446-F3BAD5EA878E}" sibTransId="{7EAE8808-8BC6-45A0-BB53-332BF0D52A59}"/>
    <dgm:cxn modelId="{C8265C3D-61BD-46C2-A86A-64B67E03954C}" srcId="{9C8F3378-E414-4ACA-8B02-CE94E112ABEF}" destId="{93BF3380-7540-47AE-AB8D-A3C22B10B4BD}" srcOrd="3" destOrd="0" parTransId="{C930DB38-E003-4DD9-861B-D39C4D3A5F0A}" sibTransId="{80EDE9A7-1D59-4B02-8F40-C71A41F0D7FB}"/>
    <dgm:cxn modelId="{1E08F940-0663-45E9-9B91-F47E4C1B4BB2}" type="presOf" srcId="{93BF3380-7540-47AE-AB8D-A3C22B10B4BD}" destId="{2CA33834-2846-482C-8CC2-99F5F3D6BE01}" srcOrd="0" destOrd="0" presId="urn:microsoft.com/office/officeart/2005/8/layout/default"/>
    <dgm:cxn modelId="{5FD67677-74CE-403D-95D1-20588E4C14A8}" srcId="{9C8F3378-E414-4ACA-8B02-CE94E112ABEF}" destId="{9A357C17-964E-4C31-9C7F-47DDE9A323BF}" srcOrd="1" destOrd="0" parTransId="{523080E7-C7BA-4034-AB70-92E4A9D21F8E}" sibTransId="{4233AA29-FC3E-4FB5-BC17-071478B8C504}"/>
    <dgm:cxn modelId="{6C772694-7846-4B3B-9C0D-399CAEDA9AC1}" srcId="{9C8F3378-E414-4ACA-8B02-CE94E112ABEF}" destId="{85F4EC63-14F8-41CF-8F92-B842489A3C76}" srcOrd="2" destOrd="0" parTransId="{4CFA6334-E82D-440E-9AE6-FB0A446FD451}" sibTransId="{23E9BA4F-0517-4D60-8BF7-E7F0ED036B31}"/>
    <dgm:cxn modelId="{A1E23CC6-5ECA-4808-A0AA-C2A9A2996141}" srcId="{9C8F3378-E414-4ACA-8B02-CE94E112ABEF}" destId="{39F8BC8C-D6C6-4392-AD73-ACF4EEEC240A}" srcOrd="5" destOrd="0" parTransId="{DE294A0B-3676-4F61-8500-EEB7B6F1D60C}" sibTransId="{B0C18133-D595-4BE6-99D7-7CD2810C3E39}"/>
    <dgm:cxn modelId="{2AEABECC-B735-4BF9-B06C-A74DDB9FB02B}" type="presOf" srcId="{9C8F3378-E414-4ACA-8B02-CE94E112ABEF}" destId="{AF592288-0225-4D1C-83B9-92BBD868449A}" srcOrd="0" destOrd="0" presId="urn:microsoft.com/office/officeart/2005/8/layout/default"/>
    <dgm:cxn modelId="{539E97F7-C2F9-4644-A74B-1D94B9E9E090}" type="presOf" srcId="{E516159F-B3B2-4C48-825D-0C65E2D5D159}" destId="{58F8919A-0878-46B0-BFE6-F062E88E9D81}" srcOrd="0" destOrd="0" presId="urn:microsoft.com/office/officeart/2005/8/layout/default"/>
    <dgm:cxn modelId="{2CBF07E0-C0DD-4816-8C8B-5E74FDE13163}" type="presParOf" srcId="{AF592288-0225-4D1C-83B9-92BBD868449A}" destId="{58F8919A-0878-46B0-BFE6-F062E88E9D81}" srcOrd="0" destOrd="0" presId="urn:microsoft.com/office/officeart/2005/8/layout/default"/>
    <dgm:cxn modelId="{FE52DE3A-1CFF-4785-AFC2-EBEE9B3F2C6B}" type="presParOf" srcId="{AF592288-0225-4D1C-83B9-92BBD868449A}" destId="{C83E49E8-41C2-45FE-9257-1672336A9C01}" srcOrd="1" destOrd="0" presId="urn:microsoft.com/office/officeart/2005/8/layout/default"/>
    <dgm:cxn modelId="{E7CA4822-3437-4213-A8E2-CF6490B56C27}" type="presParOf" srcId="{AF592288-0225-4D1C-83B9-92BBD868449A}" destId="{682CAC2B-6E94-4078-9DE0-C1DF58236BA4}" srcOrd="2" destOrd="0" presId="urn:microsoft.com/office/officeart/2005/8/layout/default"/>
    <dgm:cxn modelId="{B0851E07-BC2F-4976-9AE0-4D0BFEE97126}" type="presParOf" srcId="{AF592288-0225-4D1C-83B9-92BBD868449A}" destId="{8AE07125-6367-461D-8218-310B35909D37}" srcOrd="3" destOrd="0" presId="urn:microsoft.com/office/officeart/2005/8/layout/default"/>
    <dgm:cxn modelId="{DFDC767C-CC3A-4063-973F-ACEED35AF53C}" type="presParOf" srcId="{AF592288-0225-4D1C-83B9-92BBD868449A}" destId="{04C403E5-BDE1-4A65-8E84-A6B703EACD91}" srcOrd="4" destOrd="0" presId="urn:microsoft.com/office/officeart/2005/8/layout/default"/>
    <dgm:cxn modelId="{632C9410-D551-42FD-8CFF-71849D777851}" type="presParOf" srcId="{AF592288-0225-4D1C-83B9-92BBD868449A}" destId="{6B5916FF-E302-4B48-86A3-1BF9EF3B7681}" srcOrd="5" destOrd="0" presId="urn:microsoft.com/office/officeart/2005/8/layout/default"/>
    <dgm:cxn modelId="{96C551FC-9728-4686-892C-7C6BEE21FAE1}" type="presParOf" srcId="{AF592288-0225-4D1C-83B9-92BBD868449A}" destId="{2CA33834-2846-482C-8CC2-99F5F3D6BE01}" srcOrd="6" destOrd="0" presId="urn:microsoft.com/office/officeart/2005/8/layout/default"/>
    <dgm:cxn modelId="{7204DC33-67C5-4791-83E3-03CEFFB56C1F}" type="presParOf" srcId="{AF592288-0225-4D1C-83B9-92BBD868449A}" destId="{907C9294-67E9-4DEA-BDE0-5AB8F0403BED}" srcOrd="7" destOrd="0" presId="urn:microsoft.com/office/officeart/2005/8/layout/default"/>
    <dgm:cxn modelId="{B89D49AC-46A0-462D-8A69-2837297A1BEC}" type="presParOf" srcId="{AF592288-0225-4D1C-83B9-92BBD868449A}" destId="{53AF8664-2FFE-4F8D-9804-3F7C1DCA8847}" srcOrd="8" destOrd="0" presId="urn:microsoft.com/office/officeart/2005/8/layout/default"/>
    <dgm:cxn modelId="{99AEB9BC-7E36-4AF0-96B1-42FB74790D75}" type="presParOf" srcId="{AF592288-0225-4D1C-83B9-92BBD868449A}" destId="{A6722D8F-63F9-4A95-9A9D-8850B1879D81}" srcOrd="9" destOrd="0" presId="urn:microsoft.com/office/officeart/2005/8/layout/default"/>
    <dgm:cxn modelId="{75145B00-4505-4ED2-85E0-A2687480D5CB}" type="presParOf" srcId="{AF592288-0225-4D1C-83B9-92BBD868449A}" destId="{F4CA0F80-2281-4867-875A-19EB771E74F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F730F8E-BBFF-4C2C-825E-76B69E5489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45CB6068-60F9-45D4-9ABF-F133BBC42448}">
      <dgm:prSet phldrT="[Text]" phldr="0"/>
      <dgm:spPr/>
      <dgm:t>
        <a:bodyPr/>
        <a:lstStyle/>
        <a:p>
          <a:pPr rtl="0"/>
          <a:r>
            <a:rPr lang="en-US">
              <a:latin typeface="Trebuchet MS"/>
            </a:rPr>
            <a:t>De </a:t>
          </a:r>
          <a:r>
            <a:rPr lang="en-US" err="1">
              <a:latin typeface="Trebuchet MS"/>
            </a:rPr>
            <a:t>resultados</a:t>
          </a:r>
          <a:endParaRPr lang="en-US"/>
        </a:p>
      </dgm:t>
    </dgm:pt>
    <dgm:pt modelId="{B6783EA1-7679-46C0-AE58-CF7F23043CA6}" type="parTrans" cxnId="{378E3E93-277B-4481-BC3C-C90ADE2DC91F}">
      <dgm:prSet/>
      <dgm:spPr/>
      <dgm:t>
        <a:bodyPr/>
        <a:lstStyle/>
        <a:p>
          <a:endParaRPr lang="en-US"/>
        </a:p>
      </dgm:t>
    </dgm:pt>
    <dgm:pt modelId="{DCB03D60-497B-4808-9026-021BE8E20D4C}" type="sibTrans" cxnId="{378E3E93-277B-4481-BC3C-C90ADE2DC91F}">
      <dgm:prSet/>
      <dgm:spPr/>
      <dgm:t>
        <a:bodyPr/>
        <a:lstStyle/>
        <a:p>
          <a:endParaRPr lang="en-US"/>
        </a:p>
      </dgm:t>
    </dgm:pt>
    <dgm:pt modelId="{995F991A-24CC-4293-839D-35781DAF7644}">
      <dgm:prSet phldrT="[Text]" phldr="0"/>
      <dgm:spPr/>
      <dgm:t>
        <a:bodyPr/>
        <a:lstStyle/>
        <a:p>
          <a:pPr rtl="0"/>
          <a:r>
            <a:rPr lang="en-US">
              <a:latin typeface="Trebuchet MS"/>
            </a:rPr>
            <a:t> </a:t>
          </a:r>
          <a:r>
            <a:rPr lang="en-US" err="1"/>
            <a:t>Estos</a:t>
          </a:r>
          <a:r>
            <a:rPr lang="en-US"/>
            <a:t> </a:t>
          </a:r>
          <a:r>
            <a:rPr lang="en-US" err="1"/>
            <a:t>indicadores</a:t>
          </a:r>
          <a:r>
            <a:rPr lang="en-US"/>
            <a:t> </a:t>
          </a:r>
          <a:r>
            <a:rPr lang="en-US" err="1"/>
            <a:t>miden</a:t>
          </a:r>
          <a:r>
            <a:rPr lang="en-US"/>
            <a:t> </a:t>
          </a:r>
          <a:r>
            <a:rPr lang="en-US" err="1"/>
            <a:t>los</a:t>
          </a:r>
          <a:r>
            <a:rPr lang="en-US"/>
            <a:t> </a:t>
          </a:r>
          <a:r>
            <a:rPr lang="en-US" err="1"/>
            <a:t>cambios</a:t>
          </a:r>
          <a:r>
            <a:rPr lang="en-US"/>
            <a:t> </a:t>
          </a:r>
          <a:r>
            <a:rPr lang="en-US" err="1"/>
            <a:t>directos</a:t>
          </a:r>
          <a:r>
            <a:rPr lang="en-US"/>
            <a:t> </a:t>
          </a:r>
          <a:r>
            <a:rPr lang="en-US" err="1"/>
            <a:t>en</a:t>
          </a:r>
          <a:r>
            <a:rPr lang="en-US"/>
            <a:t> la </a:t>
          </a:r>
          <a:r>
            <a:rPr lang="en-US" err="1"/>
            <a:t>situación</a:t>
          </a:r>
          <a:r>
            <a:rPr lang="en-US"/>
            <a:t> o </a:t>
          </a:r>
          <a:r>
            <a:rPr lang="en-US" err="1"/>
            <a:t>problema</a:t>
          </a:r>
          <a:r>
            <a:rPr lang="en-US"/>
            <a:t> que </a:t>
          </a:r>
          <a:r>
            <a:rPr lang="en-US" err="1"/>
            <a:t>el</a:t>
          </a:r>
          <a:r>
            <a:rPr lang="en-US"/>
            <a:t> </a:t>
          </a:r>
          <a:r>
            <a:rPr lang="en-US" err="1"/>
            <a:t>proyecto</a:t>
          </a:r>
          <a:r>
            <a:rPr lang="en-US"/>
            <a:t> </a:t>
          </a:r>
          <a:r>
            <a:rPr lang="en-US" err="1"/>
            <a:t>está</a:t>
          </a:r>
          <a:r>
            <a:rPr lang="en-US"/>
            <a:t> </a:t>
          </a:r>
          <a:r>
            <a:rPr lang="en-US" err="1"/>
            <a:t>diseñado</a:t>
          </a:r>
          <a:r>
            <a:rPr lang="en-US"/>
            <a:t> para </a:t>
          </a:r>
          <a:r>
            <a:rPr lang="en-US" err="1"/>
            <a:t>abordar</a:t>
          </a:r>
          <a:r>
            <a:rPr lang="en-US"/>
            <a:t>.</a:t>
          </a:r>
        </a:p>
      </dgm:t>
    </dgm:pt>
    <dgm:pt modelId="{3C8EEF9C-892F-4554-8E43-B22FB533DB6B}" type="parTrans" cxnId="{70954871-7A9A-478E-9E0E-15563D704041}">
      <dgm:prSet/>
      <dgm:spPr/>
      <dgm:t>
        <a:bodyPr/>
        <a:lstStyle/>
        <a:p>
          <a:endParaRPr lang="en-US"/>
        </a:p>
      </dgm:t>
    </dgm:pt>
    <dgm:pt modelId="{F7D1DE3C-330C-48A7-BD31-37FE70E3E446}" type="sibTrans" cxnId="{70954871-7A9A-478E-9E0E-15563D704041}">
      <dgm:prSet/>
      <dgm:spPr/>
      <dgm:t>
        <a:bodyPr/>
        <a:lstStyle/>
        <a:p>
          <a:endParaRPr lang="en-US"/>
        </a:p>
      </dgm:t>
    </dgm:pt>
    <dgm:pt modelId="{026A6BDD-8853-4546-8B42-77F8DB9A7870}">
      <dgm:prSet phldrT="[Text]" phldr="0"/>
      <dgm:spPr/>
      <dgm:t>
        <a:bodyPr/>
        <a:lstStyle/>
        <a:p>
          <a:pPr rtl="0"/>
          <a:r>
            <a:rPr lang="en-US"/>
            <a:t>Por </a:t>
          </a:r>
          <a:r>
            <a:rPr lang="en-US" err="1"/>
            <a:t>ejemplo</a:t>
          </a:r>
          <a:r>
            <a:rPr lang="en-US"/>
            <a:t>, </a:t>
          </a:r>
          <a:r>
            <a:rPr lang="en-US" err="1"/>
            <a:t>si</a:t>
          </a:r>
          <a:r>
            <a:rPr lang="en-US"/>
            <a:t> un </a:t>
          </a:r>
          <a:r>
            <a:rPr lang="en-US" err="1"/>
            <a:t>proyecto</a:t>
          </a:r>
          <a:r>
            <a:rPr lang="en-US"/>
            <a:t> </a:t>
          </a:r>
          <a:r>
            <a:rPr lang="en-US" err="1"/>
            <a:t>tiene</a:t>
          </a:r>
          <a:r>
            <a:rPr lang="en-US"/>
            <a:t> </a:t>
          </a:r>
          <a:r>
            <a:rPr lang="en-US" err="1"/>
            <a:t>como</a:t>
          </a:r>
          <a:r>
            <a:rPr lang="en-US"/>
            <a:t> </a:t>
          </a:r>
          <a:r>
            <a:rPr lang="en-US" err="1"/>
            <a:t>objetivo</a:t>
          </a:r>
          <a:r>
            <a:rPr lang="en-US"/>
            <a:t> </a:t>
          </a:r>
          <a:r>
            <a:rPr lang="en-US" err="1"/>
            <a:t>mejorar</a:t>
          </a:r>
          <a:r>
            <a:rPr lang="en-US"/>
            <a:t> la </a:t>
          </a:r>
          <a:r>
            <a:rPr lang="en-US" err="1"/>
            <a:t>salud</a:t>
          </a:r>
          <a:r>
            <a:rPr lang="en-US"/>
            <a:t> </a:t>
          </a:r>
          <a:r>
            <a:rPr lang="en-US" err="1"/>
            <a:t>materna</a:t>
          </a:r>
          <a:r>
            <a:rPr lang="en-US"/>
            <a:t>, un </a:t>
          </a:r>
          <a:r>
            <a:rPr lang="en-US" err="1"/>
            <a:t>indicador</a:t>
          </a:r>
          <a:r>
            <a:rPr lang="en-US"/>
            <a:t> de </a:t>
          </a:r>
          <a:r>
            <a:rPr lang="en-US" err="1"/>
            <a:t>resultado</a:t>
          </a:r>
          <a:r>
            <a:rPr lang="en-US"/>
            <a:t> </a:t>
          </a:r>
          <a:r>
            <a:rPr lang="en-US" err="1"/>
            <a:t>podría</a:t>
          </a:r>
          <a:r>
            <a:rPr lang="en-US"/>
            <a:t> ser la </a:t>
          </a:r>
          <a:r>
            <a:rPr lang="en-US" err="1"/>
            <a:t>tasa</a:t>
          </a:r>
          <a:r>
            <a:rPr lang="en-US"/>
            <a:t> de </a:t>
          </a:r>
          <a:r>
            <a:rPr lang="en-US" err="1"/>
            <a:t>mortalidad</a:t>
          </a:r>
          <a:r>
            <a:rPr lang="en-US"/>
            <a:t> </a:t>
          </a:r>
          <a:r>
            <a:rPr lang="en-US" err="1"/>
            <a:t>materna</a:t>
          </a:r>
          <a:r>
            <a:rPr lang="en-US"/>
            <a:t>.</a:t>
          </a:r>
        </a:p>
      </dgm:t>
    </dgm:pt>
    <dgm:pt modelId="{9A97B8A3-E844-4239-97F2-1E0DE4F7066A}" type="parTrans" cxnId="{27360F08-CE75-4C3B-82D0-3BF3A038233A}">
      <dgm:prSet/>
      <dgm:spPr/>
      <dgm:t>
        <a:bodyPr/>
        <a:lstStyle/>
        <a:p>
          <a:endParaRPr lang="en-US"/>
        </a:p>
      </dgm:t>
    </dgm:pt>
    <dgm:pt modelId="{B51AAEB6-7D7B-46E3-8899-866BA0C71D04}" type="sibTrans" cxnId="{27360F08-CE75-4C3B-82D0-3BF3A038233A}">
      <dgm:prSet/>
      <dgm:spPr/>
      <dgm:t>
        <a:bodyPr/>
        <a:lstStyle/>
        <a:p>
          <a:endParaRPr lang="en-US"/>
        </a:p>
      </dgm:t>
    </dgm:pt>
    <dgm:pt modelId="{EDB9B29F-C5E8-41EC-8FC8-CF3725D97523}">
      <dgm:prSet phldrT="[Text]" phldr="0"/>
      <dgm:spPr/>
      <dgm:t>
        <a:bodyPr/>
        <a:lstStyle/>
        <a:p>
          <a:pPr rtl="0"/>
          <a:r>
            <a:rPr lang="en-US">
              <a:latin typeface="Trebuchet MS"/>
            </a:rPr>
            <a:t>De </a:t>
          </a:r>
          <a:r>
            <a:rPr lang="en-US" err="1">
              <a:latin typeface="Trebuchet MS"/>
            </a:rPr>
            <a:t>impacto</a:t>
          </a:r>
          <a:r>
            <a:rPr lang="en-US">
              <a:latin typeface="Trebuchet MS"/>
            </a:rPr>
            <a:t> </a:t>
          </a:r>
          <a:endParaRPr lang="en-US"/>
        </a:p>
      </dgm:t>
    </dgm:pt>
    <dgm:pt modelId="{4CAC14B0-E2B4-433C-979D-6E718C889D46}" type="parTrans" cxnId="{999E807E-FDF5-4607-B5E3-B4EF9E469C46}">
      <dgm:prSet/>
      <dgm:spPr/>
      <dgm:t>
        <a:bodyPr/>
        <a:lstStyle/>
        <a:p>
          <a:endParaRPr lang="en-US"/>
        </a:p>
      </dgm:t>
    </dgm:pt>
    <dgm:pt modelId="{8BEC8051-A2F4-44F0-92E3-59B412911E45}" type="sibTrans" cxnId="{999E807E-FDF5-4607-B5E3-B4EF9E469C46}">
      <dgm:prSet/>
      <dgm:spPr/>
      <dgm:t>
        <a:bodyPr/>
        <a:lstStyle/>
        <a:p>
          <a:endParaRPr lang="en-US"/>
        </a:p>
      </dgm:t>
    </dgm:pt>
    <dgm:pt modelId="{34F73591-7D19-4009-AB66-41075957E5A8}">
      <dgm:prSet phldrT="[Text]" phldr="0"/>
      <dgm:spPr/>
      <dgm:t>
        <a:bodyPr/>
        <a:lstStyle/>
        <a:p>
          <a:pPr rtl="0"/>
          <a:r>
            <a:rPr lang="en-US" err="1"/>
            <a:t>Estos</a:t>
          </a:r>
          <a:r>
            <a:rPr lang="en-US"/>
            <a:t> </a:t>
          </a:r>
          <a:r>
            <a:rPr lang="en-US" err="1"/>
            <a:t>indicadores</a:t>
          </a:r>
          <a:r>
            <a:rPr lang="en-US"/>
            <a:t> van </a:t>
          </a:r>
          <a:r>
            <a:rPr lang="en-US" err="1"/>
            <a:t>más</a:t>
          </a:r>
          <a:r>
            <a:rPr lang="en-US"/>
            <a:t> </a:t>
          </a:r>
          <a:r>
            <a:rPr lang="en-US" err="1"/>
            <a:t>allá</a:t>
          </a:r>
          <a:r>
            <a:rPr lang="en-US"/>
            <a:t> de </a:t>
          </a:r>
          <a:r>
            <a:rPr lang="en-US" err="1"/>
            <a:t>los</a:t>
          </a:r>
          <a:r>
            <a:rPr lang="en-US"/>
            <a:t> </a:t>
          </a:r>
          <a:r>
            <a:rPr lang="en-US" err="1"/>
            <a:t>resultados</a:t>
          </a:r>
          <a:r>
            <a:rPr lang="en-US"/>
            <a:t> </a:t>
          </a:r>
          <a:r>
            <a:rPr lang="en-US" err="1"/>
            <a:t>inmediatos</a:t>
          </a:r>
          <a:r>
            <a:rPr lang="en-US"/>
            <a:t> y </a:t>
          </a:r>
          <a:r>
            <a:rPr lang="en-US" err="1"/>
            <a:t>miden</a:t>
          </a:r>
          <a:r>
            <a:rPr lang="en-US"/>
            <a:t> </a:t>
          </a:r>
          <a:r>
            <a:rPr lang="en-US" err="1"/>
            <a:t>los</a:t>
          </a:r>
          <a:r>
            <a:rPr lang="en-US"/>
            <a:t> </a:t>
          </a:r>
          <a:r>
            <a:rPr lang="en-US" err="1"/>
            <a:t>cambios</a:t>
          </a:r>
          <a:r>
            <a:rPr lang="en-US"/>
            <a:t> a largo </a:t>
          </a:r>
          <a:r>
            <a:rPr lang="en-US" err="1"/>
            <a:t>plazo</a:t>
          </a:r>
          <a:r>
            <a:rPr lang="en-US"/>
            <a:t> </a:t>
          </a:r>
          <a:r>
            <a:rPr lang="en-US" err="1"/>
            <a:t>en</a:t>
          </a:r>
          <a:r>
            <a:rPr lang="en-US"/>
            <a:t> la </a:t>
          </a:r>
          <a:r>
            <a:rPr lang="en-US" err="1"/>
            <a:t>situación</a:t>
          </a:r>
          <a:r>
            <a:rPr lang="en-US"/>
            <a:t> o </a:t>
          </a:r>
          <a:r>
            <a:rPr lang="en-US" err="1"/>
            <a:t>problema</a:t>
          </a:r>
          <a:r>
            <a:rPr lang="en-US"/>
            <a:t>.</a:t>
          </a:r>
          <a:r>
            <a:rPr lang="en-US">
              <a:latin typeface="Trebuchet MS"/>
            </a:rPr>
            <a:t> </a:t>
          </a:r>
        </a:p>
      </dgm:t>
    </dgm:pt>
    <dgm:pt modelId="{08BC3189-D7FF-4C06-B023-3C06ED4148FC}" type="parTrans" cxnId="{92A7579F-14E1-4801-8DC6-451A95181EBB}">
      <dgm:prSet/>
      <dgm:spPr/>
      <dgm:t>
        <a:bodyPr/>
        <a:lstStyle/>
        <a:p>
          <a:endParaRPr lang="en-US"/>
        </a:p>
      </dgm:t>
    </dgm:pt>
    <dgm:pt modelId="{A994825E-D8C2-42E4-B874-D708E8A9B21D}" type="sibTrans" cxnId="{92A7579F-14E1-4801-8DC6-451A95181EBB}">
      <dgm:prSet/>
      <dgm:spPr/>
      <dgm:t>
        <a:bodyPr/>
        <a:lstStyle/>
        <a:p>
          <a:endParaRPr lang="en-US"/>
        </a:p>
      </dgm:t>
    </dgm:pt>
    <dgm:pt modelId="{4420D93E-0EC8-427D-B42F-A4C282181243}">
      <dgm:prSet phldrT="[Text]" phldr="0"/>
      <dgm:spPr/>
      <dgm:t>
        <a:bodyPr/>
        <a:lstStyle/>
        <a:p>
          <a:pPr rtl="0"/>
          <a:r>
            <a:rPr lang="en-US"/>
            <a:t>Por </a:t>
          </a:r>
          <a:r>
            <a:rPr lang="en-US" err="1"/>
            <a:t>ejemplo</a:t>
          </a:r>
          <a:r>
            <a:rPr lang="en-US"/>
            <a:t>, </a:t>
          </a:r>
          <a:r>
            <a:rPr lang="en-US" err="1"/>
            <a:t>si</a:t>
          </a:r>
          <a:r>
            <a:rPr lang="en-US"/>
            <a:t> un </a:t>
          </a:r>
          <a:r>
            <a:rPr lang="en-US" err="1"/>
            <a:t>proyecto</a:t>
          </a:r>
          <a:r>
            <a:rPr lang="en-US"/>
            <a:t> de </a:t>
          </a:r>
          <a:r>
            <a:rPr lang="en-US" err="1"/>
            <a:t>educación</a:t>
          </a:r>
          <a:r>
            <a:rPr lang="en-US"/>
            <a:t> </a:t>
          </a:r>
          <a:r>
            <a:rPr lang="en-US" err="1"/>
            <a:t>tiene</a:t>
          </a:r>
          <a:r>
            <a:rPr lang="en-US"/>
            <a:t> </a:t>
          </a:r>
          <a:r>
            <a:rPr lang="en-US" err="1"/>
            <a:t>como</a:t>
          </a:r>
          <a:r>
            <a:rPr lang="en-US"/>
            <a:t> </a:t>
          </a:r>
          <a:r>
            <a:rPr lang="en-US" err="1"/>
            <a:t>objetivo</a:t>
          </a:r>
          <a:r>
            <a:rPr lang="en-US"/>
            <a:t> </a:t>
          </a:r>
          <a:r>
            <a:rPr lang="en-US" err="1"/>
            <a:t>reducir</a:t>
          </a:r>
          <a:r>
            <a:rPr lang="en-US"/>
            <a:t> la </a:t>
          </a:r>
          <a:r>
            <a:rPr lang="en-US" err="1"/>
            <a:t>pobreza</a:t>
          </a:r>
          <a:r>
            <a:rPr lang="en-US"/>
            <a:t>, un </a:t>
          </a:r>
          <a:r>
            <a:rPr lang="en-US" err="1"/>
            <a:t>indicador</a:t>
          </a:r>
          <a:r>
            <a:rPr lang="en-US"/>
            <a:t> de </a:t>
          </a:r>
          <a:r>
            <a:rPr lang="en-US" err="1"/>
            <a:t>impacto</a:t>
          </a:r>
          <a:r>
            <a:rPr lang="en-US"/>
            <a:t> </a:t>
          </a:r>
          <a:r>
            <a:rPr lang="en-US" err="1"/>
            <a:t>podría</a:t>
          </a:r>
          <a:r>
            <a:rPr lang="en-US"/>
            <a:t> ser la </a:t>
          </a:r>
          <a:r>
            <a:rPr lang="en-US" err="1"/>
            <a:t>tasa</a:t>
          </a:r>
          <a:r>
            <a:rPr lang="en-US"/>
            <a:t> de </a:t>
          </a:r>
          <a:r>
            <a:rPr lang="en-US" err="1"/>
            <a:t>empleo</a:t>
          </a:r>
          <a:r>
            <a:rPr lang="en-US"/>
            <a:t> de </a:t>
          </a:r>
          <a:r>
            <a:rPr lang="en-US" err="1"/>
            <a:t>los</a:t>
          </a:r>
          <a:r>
            <a:rPr lang="en-US"/>
            <a:t> </a:t>
          </a:r>
          <a:r>
            <a:rPr lang="en-US" err="1"/>
            <a:t>graduados</a:t>
          </a:r>
          <a:r>
            <a:rPr lang="en-US"/>
            <a:t> del </a:t>
          </a:r>
          <a:r>
            <a:rPr lang="en-US" err="1"/>
            <a:t>programa</a:t>
          </a:r>
          <a:r>
            <a:rPr lang="en-US"/>
            <a:t>.</a:t>
          </a:r>
        </a:p>
      </dgm:t>
    </dgm:pt>
    <dgm:pt modelId="{6FC3EEF5-0A17-472A-A1B4-7D305DEA9CE3}" type="parTrans" cxnId="{2ADC3662-F369-4348-8717-DA239142E1A1}">
      <dgm:prSet/>
      <dgm:spPr/>
      <dgm:t>
        <a:bodyPr/>
        <a:lstStyle/>
        <a:p>
          <a:endParaRPr lang="en-US"/>
        </a:p>
      </dgm:t>
    </dgm:pt>
    <dgm:pt modelId="{42A2B862-880B-496C-A52D-4B92E0FC8CD6}" type="sibTrans" cxnId="{2ADC3662-F369-4348-8717-DA239142E1A1}">
      <dgm:prSet/>
      <dgm:spPr/>
      <dgm:t>
        <a:bodyPr/>
        <a:lstStyle/>
        <a:p>
          <a:endParaRPr lang="en-US"/>
        </a:p>
      </dgm:t>
    </dgm:pt>
    <dgm:pt modelId="{F5C7B98E-6FF5-42EA-BCA6-F9A864C76326}">
      <dgm:prSet phldrT="[Text]" phldr="0"/>
      <dgm:spPr/>
      <dgm:t>
        <a:bodyPr/>
        <a:lstStyle/>
        <a:p>
          <a:pPr rtl="0"/>
          <a:r>
            <a:rPr lang="en-US">
              <a:latin typeface="Trebuchet MS"/>
            </a:rPr>
            <a:t>De </a:t>
          </a:r>
          <a:r>
            <a:rPr lang="en-US" err="1">
              <a:latin typeface="Trebuchet MS"/>
            </a:rPr>
            <a:t>proceso</a:t>
          </a:r>
          <a:endParaRPr lang="en-US"/>
        </a:p>
      </dgm:t>
    </dgm:pt>
    <dgm:pt modelId="{6F089AF0-8503-4708-A674-174652E8B8B5}" type="parTrans" cxnId="{10672379-2E8B-4E96-BB3D-887145B8651F}">
      <dgm:prSet/>
      <dgm:spPr/>
      <dgm:t>
        <a:bodyPr/>
        <a:lstStyle/>
        <a:p>
          <a:endParaRPr lang="en-US"/>
        </a:p>
      </dgm:t>
    </dgm:pt>
    <dgm:pt modelId="{CA87C398-6A55-4B1D-A722-568753B911BD}" type="sibTrans" cxnId="{10672379-2E8B-4E96-BB3D-887145B8651F}">
      <dgm:prSet/>
      <dgm:spPr/>
      <dgm:t>
        <a:bodyPr/>
        <a:lstStyle/>
        <a:p>
          <a:endParaRPr lang="en-US"/>
        </a:p>
      </dgm:t>
    </dgm:pt>
    <dgm:pt modelId="{4694FC76-C6B3-47D2-B5F1-ACC033BC9254}">
      <dgm:prSet phldrT="[Text]" phldr="0"/>
      <dgm:spPr/>
      <dgm:t>
        <a:bodyPr/>
        <a:lstStyle/>
        <a:p>
          <a:pPr rtl="0"/>
          <a:r>
            <a:rPr lang="en-US" err="1"/>
            <a:t>Estos</a:t>
          </a:r>
          <a:r>
            <a:rPr lang="en-US"/>
            <a:t> </a:t>
          </a:r>
          <a:r>
            <a:rPr lang="en-US" err="1"/>
            <a:t>indicadores</a:t>
          </a:r>
          <a:r>
            <a:rPr lang="en-US"/>
            <a:t> </a:t>
          </a:r>
          <a:r>
            <a:rPr lang="en-US" err="1"/>
            <a:t>miden</a:t>
          </a:r>
          <a:r>
            <a:rPr lang="en-US"/>
            <a:t> </a:t>
          </a:r>
          <a:r>
            <a:rPr lang="en-US" err="1"/>
            <a:t>el</a:t>
          </a:r>
          <a:r>
            <a:rPr lang="en-US"/>
            <a:t> </a:t>
          </a:r>
          <a:r>
            <a:rPr lang="en-US" err="1"/>
            <a:t>progreso</a:t>
          </a:r>
          <a:r>
            <a:rPr lang="en-US"/>
            <a:t> </a:t>
          </a:r>
          <a:r>
            <a:rPr lang="en-US" err="1"/>
            <a:t>en</a:t>
          </a:r>
          <a:r>
            <a:rPr lang="en-US"/>
            <a:t> la </a:t>
          </a:r>
          <a:r>
            <a:rPr lang="en-US" err="1"/>
            <a:t>implementación</a:t>
          </a:r>
          <a:r>
            <a:rPr lang="en-US"/>
            <a:t> de las </a:t>
          </a:r>
          <a:r>
            <a:rPr lang="en-US" err="1"/>
            <a:t>actividades</a:t>
          </a:r>
          <a:r>
            <a:rPr lang="en-US"/>
            <a:t> del </a:t>
          </a:r>
          <a:r>
            <a:rPr lang="en-US" err="1"/>
            <a:t>proyecto</a:t>
          </a:r>
          <a:r>
            <a:rPr lang="en-US"/>
            <a:t>.</a:t>
          </a:r>
          <a:r>
            <a:rPr lang="en-US">
              <a:latin typeface="Trebuchet MS"/>
            </a:rPr>
            <a:t> </a:t>
          </a:r>
          <a:endParaRPr lang="en-US"/>
        </a:p>
      </dgm:t>
    </dgm:pt>
    <dgm:pt modelId="{BADC66BF-A37A-49AF-9800-DFA313C45614}" type="parTrans" cxnId="{D8C59820-17CC-4C00-BB17-BDC1DD64E664}">
      <dgm:prSet/>
      <dgm:spPr/>
      <dgm:t>
        <a:bodyPr/>
        <a:lstStyle/>
        <a:p>
          <a:endParaRPr lang="en-US"/>
        </a:p>
      </dgm:t>
    </dgm:pt>
    <dgm:pt modelId="{9C4DEAA5-F7C9-44F4-A68E-FAE886EB8776}" type="sibTrans" cxnId="{D8C59820-17CC-4C00-BB17-BDC1DD64E664}">
      <dgm:prSet/>
      <dgm:spPr/>
      <dgm:t>
        <a:bodyPr/>
        <a:lstStyle/>
        <a:p>
          <a:endParaRPr lang="en-US"/>
        </a:p>
      </dgm:t>
    </dgm:pt>
    <dgm:pt modelId="{C26B48AE-FEFC-423B-AD6A-1790EC22022A}">
      <dgm:prSet phldrT="[Text]" phldr="0"/>
      <dgm:spPr/>
      <dgm:t>
        <a:bodyPr/>
        <a:lstStyle/>
        <a:p>
          <a:pPr rtl="0"/>
          <a:r>
            <a:rPr lang="en-US">
              <a:latin typeface="Trebuchet MS"/>
            </a:rPr>
            <a:t> </a:t>
          </a:r>
          <a:r>
            <a:rPr lang="en-US"/>
            <a:t>Por </a:t>
          </a:r>
          <a:r>
            <a:rPr lang="en-US" err="1"/>
            <a:t>ejemplo</a:t>
          </a:r>
          <a:r>
            <a:rPr lang="en-US"/>
            <a:t>, </a:t>
          </a:r>
          <a:r>
            <a:rPr lang="en-US" err="1"/>
            <a:t>el</a:t>
          </a:r>
          <a:r>
            <a:rPr lang="en-US"/>
            <a:t> </a:t>
          </a:r>
          <a:r>
            <a:rPr lang="en-US" err="1"/>
            <a:t>número</a:t>
          </a:r>
          <a:r>
            <a:rPr lang="en-US"/>
            <a:t> de </a:t>
          </a:r>
          <a:r>
            <a:rPr lang="en-US" err="1"/>
            <a:t>talleres</a:t>
          </a:r>
          <a:r>
            <a:rPr lang="en-US"/>
            <a:t> </a:t>
          </a:r>
          <a:r>
            <a:rPr lang="en-US" err="1"/>
            <a:t>realizados</a:t>
          </a:r>
          <a:r>
            <a:rPr lang="en-US"/>
            <a:t>, </a:t>
          </a:r>
          <a:r>
            <a:rPr lang="en-US" err="1"/>
            <a:t>el</a:t>
          </a:r>
          <a:r>
            <a:rPr lang="en-US"/>
            <a:t> </a:t>
          </a:r>
          <a:r>
            <a:rPr lang="en-US" err="1"/>
            <a:t>porcentaje</a:t>
          </a:r>
          <a:r>
            <a:rPr lang="en-US"/>
            <a:t> de </a:t>
          </a:r>
          <a:r>
            <a:rPr lang="en-US" err="1"/>
            <a:t>participantes</a:t>
          </a:r>
          <a:r>
            <a:rPr lang="en-US"/>
            <a:t> </a:t>
          </a:r>
          <a:r>
            <a:rPr lang="en-US" err="1"/>
            <a:t>capacitados</a:t>
          </a:r>
          <a:r>
            <a:rPr lang="en-US"/>
            <a:t> o </a:t>
          </a:r>
          <a:r>
            <a:rPr lang="en-US" err="1"/>
            <a:t>el</a:t>
          </a:r>
          <a:r>
            <a:rPr lang="en-US"/>
            <a:t> </a:t>
          </a:r>
          <a:r>
            <a:rPr lang="en-US" err="1"/>
            <a:t>avance</a:t>
          </a:r>
          <a:r>
            <a:rPr lang="en-US"/>
            <a:t> </a:t>
          </a:r>
          <a:r>
            <a:rPr lang="en-US" err="1"/>
            <a:t>en</a:t>
          </a:r>
          <a:r>
            <a:rPr lang="en-US"/>
            <a:t> la </a:t>
          </a:r>
          <a:r>
            <a:rPr lang="en-US" err="1"/>
            <a:t>entrega</a:t>
          </a:r>
          <a:r>
            <a:rPr lang="en-US"/>
            <a:t> de </a:t>
          </a:r>
          <a:r>
            <a:rPr lang="en-US" err="1"/>
            <a:t>insumos</a:t>
          </a:r>
          <a:r>
            <a:rPr lang="en-US"/>
            <a:t>.</a:t>
          </a:r>
        </a:p>
      </dgm:t>
    </dgm:pt>
    <dgm:pt modelId="{21E1DE32-68D0-4407-859F-10119AD95ECB}" type="parTrans" cxnId="{B303A501-8CD6-41F3-93E4-0684FA0CCDEF}">
      <dgm:prSet/>
      <dgm:spPr/>
      <dgm:t>
        <a:bodyPr/>
        <a:lstStyle/>
        <a:p>
          <a:endParaRPr lang="en-US"/>
        </a:p>
      </dgm:t>
    </dgm:pt>
    <dgm:pt modelId="{67500867-5562-41A4-ADAC-75FFCF186965}" type="sibTrans" cxnId="{B303A501-8CD6-41F3-93E4-0684FA0CCDEF}">
      <dgm:prSet/>
      <dgm:spPr/>
      <dgm:t>
        <a:bodyPr/>
        <a:lstStyle/>
        <a:p>
          <a:endParaRPr lang="en-US"/>
        </a:p>
      </dgm:t>
    </dgm:pt>
    <dgm:pt modelId="{233B31B9-33F6-46F2-B071-A968B9E8EF48}" type="pres">
      <dgm:prSet presAssocID="{8F730F8E-BBFF-4C2C-825E-76B69E548900}" presName="Name0" presStyleCnt="0">
        <dgm:presLayoutVars>
          <dgm:dir/>
          <dgm:animLvl val="lvl"/>
          <dgm:resizeHandles val="exact"/>
        </dgm:presLayoutVars>
      </dgm:prSet>
      <dgm:spPr/>
    </dgm:pt>
    <dgm:pt modelId="{B320040C-94BE-4704-9733-DA95D79CF678}" type="pres">
      <dgm:prSet presAssocID="{45CB6068-60F9-45D4-9ABF-F133BBC42448}" presName="composite" presStyleCnt="0"/>
      <dgm:spPr/>
    </dgm:pt>
    <dgm:pt modelId="{05FFD5C2-8021-4909-9443-E8C37BBE22B3}" type="pres">
      <dgm:prSet presAssocID="{45CB6068-60F9-45D4-9ABF-F133BBC42448}" presName="parTx" presStyleLbl="alignNode1" presStyleIdx="0" presStyleCnt="3">
        <dgm:presLayoutVars>
          <dgm:chMax val="0"/>
          <dgm:chPref val="0"/>
          <dgm:bulletEnabled val="1"/>
        </dgm:presLayoutVars>
      </dgm:prSet>
      <dgm:spPr/>
    </dgm:pt>
    <dgm:pt modelId="{E59358E6-26C8-48CE-86D2-FC34C0011AAD}" type="pres">
      <dgm:prSet presAssocID="{45CB6068-60F9-45D4-9ABF-F133BBC42448}" presName="desTx" presStyleLbl="alignAccFollowNode1" presStyleIdx="0" presStyleCnt="3">
        <dgm:presLayoutVars>
          <dgm:bulletEnabled val="1"/>
        </dgm:presLayoutVars>
      </dgm:prSet>
      <dgm:spPr/>
    </dgm:pt>
    <dgm:pt modelId="{E6900B4D-96AE-4A0A-A99A-0F032198A877}" type="pres">
      <dgm:prSet presAssocID="{DCB03D60-497B-4808-9026-021BE8E20D4C}" presName="space" presStyleCnt="0"/>
      <dgm:spPr/>
    </dgm:pt>
    <dgm:pt modelId="{D27B944B-EA8A-430F-8E06-36357D6231F1}" type="pres">
      <dgm:prSet presAssocID="{EDB9B29F-C5E8-41EC-8FC8-CF3725D97523}" presName="composite" presStyleCnt="0"/>
      <dgm:spPr/>
    </dgm:pt>
    <dgm:pt modelId="{337CD8A3-280C-4A45-A13B-172BBDEDADE8}" type="pres">
      <dgm:prSet presAssocID="{EDB9B29F-C5E8-41EC-8FC8-CF3725D97523}" presName="parTx" presStyleLbl="alignNode1" presStyleIdx="1" presStyleCnt="3">
        <dgm:presLayoutVars>
          <dgm:chMax val="0"/>
          <dgm:chPref val="0"/>
          <dgm:bulletEnabled val="1"/>
        </dgm:presLayoutVars>
      </dgm:prSet>
      <dgm:spPr/>
    </dgm:pt>
    <dgm:pt modelId="{2CB3ECA3-55F9-4FCE-AA6C-1F5E61E9CAB7}" type="pres">
      <dgm:prSet presAssocID="{EDB9B29F-C5E8-41EC-8FC8-CF3725D97523}" presName="desTx" presStyleLbl="alignAccFollowNode1" presStyleIdx="1" presStyleCnt="3">
        <dgm:presLayoutVars>
          <dgm:bulletEnabled val="1"/>
        </dgm:presLayoutVars>
      </dgm:prSet>
      <dgm:spPr/>
    </dgm:pt>
    <dgm:pt modelId="{54242602-72D1-43D9-92EC-740653FDA149}" type="pres">
      <dgm:prSet presAssocID="{8BEC8051-A2F4-44F0-92E3-59B412911E45}" presName="space" presStyleCnt="0"/>
      <dgm:spPr/>
    </dgm:pt>
    <dgm:pt modelId="{57CC867D-AF3B-47D5-A741-03570685676D}" type="pres">
      <dgm:prSet presAssocID="{F5C7B98E-6FF5-42EA-BCA6-F9A864C76326}" presName="composite" presStyleCnt="0"/>
      <dgm:spPr/>
    </dgm:pt>
    <dgm:pt modelId="{9AE1610B-9E2A-494A-BC00-CAAAA8E8B07F}" type="pres">
      <dgm:prSet presAssocID="{F5C7B98E-6FF5-42EA-BCA6-F9A864C76326}" presName="parTx" presStyleLbl="alignNode1" presStyleIdx="2" presStyleCnt="3">
        <dgm:presLayoutVars>
          <dgm:chMax val="0"/>
          <dgm:chPref val="0"/>
          <dgm:bulletEnabled val="1"/>
        </dgm:presLayoutVars>
      </dgm:prSet>
      <dgm:spPr/>
    </dgm:pt>
    <dgm:pt modelId="{5079DEF3-44EF-486D-B4C5-4010978AD21D}" type="pres">
      <dgm:prSet presAssocID="{F5C7B98E-6FF5-42EA-BCA6-F9A864C76326}" presName="desTx" presStyleLbl="alignAccFollowNode1" presStyleIdx="2" presStyleCnt="3">
        <dgm:presLayoutVars>
          <dgm:bulletEnabled val="1"/>
        </dgm:presLayoutVars>
      </dgm:prSet>
      <dgm:spPr/>
    </dgm:pt>
  </dgm:ptLst>
  <dgm:cxnLst>
    <dgm:cxn modelId="{B303A501-8CD6-41F3-93E4-0684FA0CCDEF}" srcId="{F5C7B98E-6FF5-42EA-BCA6-F9A864C76326}" destId="{C26B48AE-FEFC-423B-AD6A-1790EC22022A}" srcOrd="1" destOrd="0" parTransId="{21E1DE32-68D0-4407-859F-10119AD95ECB}" sibTransId="{67500867-5562-41A4-ADAC-75FFCF186965}"/>
    <dgm:cxn modelId="{27360F08-CE75-4C3B-82D0-3BF3A038233A}" srcId="{45CB6068-60F9-45D4-9ABF-F133BBC42448}" destId="{026A6BDD-8853-4546-8B42-77F8DB9A7870}" srcOrd="1" destOrd="0" parTransId="{9A97B8A3-E844-4239-97F2-1E0DE4F7066A}" sibTransId="{B51AAEB6-7D7B-46E3-8899-866BA0C71D04}"/>
    <dgm:cxn modelId="{D8C59820-17CC-4C00-BB17-BDC1DD64E664}" srcId="{F5C7B98E-6FF5-42EA-BCA6-F9A864C76326}" destId="{4694FC76-C6B3-47D2-B5F1-ACC033BC9254}" srcOrd="0" destOrd="0" parTransId="{BADC66BF-A37A-49AF-9800-DFA313C45614}" sibTransId="{9C4DEAA5-F7C9-44F4-A68E-FAE886EB8776}"/>
    <dgm:cxn modelId="{EC6EF125-8686-4589-BC73-77FA22D0AEE5}" type="presOf" srcId="{026A6BDD-8853-4546-8B42-77F8DB9A7870}" destId="{E59358E6-26C8-48CE-86D2-FC34C0011AAD}" srcOrd="0" destOrd="1" presId="urn:microsoft.com/office/officeart/2005/8/layout/hList1"/>
    <dgm:cxn modelId="{4D9D0A35-0ED9-4DAB-9999-A98A4CBFF753}" type="presOf" srcId="{F5C7B98E-6FF5-42EA-BCA6-F9A864C76326}" destId="{9AE1610B-9E2A-494A-BC00-CAAAA8E8B07F}" srcOrd="0" destOrd="0" presId="urn:microsoft.com/office/officeart/2005/8/layout/hList1"/>
    <dgm:cxn modelId="{FAE9113B-5D4B-4FA9-8E18-601E60980FBD}" type="presOf" srcId="{8F730F8E-BBFF-4C2C-825E-76B69E548900}" destId="{233B31B9-33F6-46F2-B071-A968B9E8EF48}" srcOrd="0" destOrd="0" presId="urn:microsoft.com/office/officeart/2005/8/layout/hList1"/>
    <dgm:cxn modelId="{A98BDB5B-7FDA-490F-A460-99EDFC562302}" type="presOf" srcId="{4694FC76-C6B3-47D2-B5F1-ACC033BC9254}" destId="{5079DEF3-44EF-486D-B4C5-4010978AD21D}" srcOrd="0" destOrd="0" presId="urn:microsoft.com/office/officeart/2005/8/layout/hList1"/>
    <dgm:cxn modelId="{47D8E35D-CE9B-457F-ADEB-1090B243008F}" type="presOf" srcId="{4420D93E-0EC8-427D-B42F-A4C282181243}" destId="{2CB3ECA3-55F9-4FCE-AA6C-1F5E61E9CAB7}" srcOrd="0" destOrd="1" presId="urn:microsoft.com/office/officeart/2005/8/layout/hList1"/>
    <dgm:cxn modelId="{2ADC3662-F369-4348-8717-DA239142E1A1}" srcId="{EDB9B29F-C5E8-41EC-8FC8-CF3725D97523}" destId="{4420D93E-0EC8-427D-B42F-A4C282181243}" srcOrd="1" destOrd="0" parTransId="{6FC3EEF5-0A17-472A-A1B4-7D305DEA9CE3}" sibTransId="{42A2B862-880B-496C-A52D-4B92E0FC8CD6}"/>
    <dgm:cxn modelId="{40E2546E-6806-4F44-8FAC-D1C773EB8C1B}" type="presOf" srcId="{EDB9B29F-C5E8-41EC-8FC8-CF3725D97523}" destId="{337CD8A3-280C-4A45-A13B-172BBDEDADE8}" srcOrd="0" destOrd="0" presId="urn:microsoft.com/office/officeart/2005/8/layout/hList1"/>
    <dgm:cxn modelId="{70954871-7A9A-478E-9E0E-15563D704041}" srcId="{45CB6068-60F9-45D4-9ABF-F133BBC42448}" destId="{995F991A-24CC-4293-839D-35781DAF7644}" srcOrd="0" destOrd="0" parTransId="{3C8EEF9C-892F-4554-8E43-B22FB533DB6B}" sibTransId="{F7D1DE3C-330C-48A7-BD31-37FE70E3E446}"/>
    <dgm:cxn modelId="{67F19A71-8AF5-4418-A2A4-73193B25B5A3}" type="presOf" srcId="{34F73591-7D19-4009-AB66-41075957E5A8}" destId="{2CB3ECA3-55F9-4FCE-AA6C-1F5E61E9CAB7}" srcOrd="0" destOrd="0" presId="urn:microsoft.com/office/officeart/2005/8/layout/hList1"/>
    <dgm:cxn modelId="{10672379-2E8B-4E96-BB3D-887145B8651F}" srcId="{8F730F8E-BBFF-4C2C-825E-76B69E548900}" destId="{F5C7B98E-6FF5-42EA-BCA6-F9A864C76326}" srcOrd="2" destOrd="0" parTransId="{6F089AF0-8503-4708-A674-174652E8B8B5}" sibTransId="{CA87C398-6A55-4B1D-A722-568753B911BD}"/>
    <dgm:cxn modelId="{78480E7C-BF8F-4C5E-994A-85EE7A68D60C}" type="presOf" srcId="{C26B48AE-FEFC-423B-AD6A-1790EC22022A}" destId="{5079DEF3-44EF-486D-B4C5-4010978AD21D}" srcOrd="0" destOrd="1" presId="urn:microsoft.com/office/officeart/2005/8/layout/hList1"/>
    <dgm:cxn modelId="{999E807E-FDF5-4607-B5E3-B4EF9E469C46}" srcId="{8F730F8E-BBFF-4C2C-825E-76B69E548900}" destId="{EDB9B29F-C5E8-41EC-8FC8-CF3725D97523}" srcOrd="1" destOrd="0" parTransId="{4CAC14B0-E2B4-433C-979D-6E718C889D46}" sibTransId="{8BEC8051-A2F4-44F0-92E3-59B412911E45}"/>
    <dgm:cxn modelId="{378E3E93-277B-4481-BC3C-C90ADE2DC91F}" srcId="{8F730F8E-BBFF-4C2C-825E-76B69E548900}" destId="{45CB6068-60F9-45D4-9ABF-F133BBC42448}" srcOrd="0" destOrd="0" parTransId="{B6783EA1-7679-46C0-AE58-CF7F23043CA6}" sibTransId="{DCB03D60-497B-4808-9026-021BE8E20D4C}"/>
    <dgm:cxn modelId="{07092395-A212-4F7B-84F2-D36ECA0D1383}" type="presOf" srcId="{995F991A-24CC-4293-839D-35781DAF7644}" destId="{E59358E6-26C8-48CE-86D2-FC34C0011AAD}" srcOrd="0" destOrd="0" presId="urn:microsoft.com/office/officeart/2005/8/layout/hList1"/>
    <dgm:cxn modelId="{92A7579F-14E1-4801-8DC6-451A95181EBB}" srcId="{EDB9B29F-C5E8-41EC-8FC8-CF3725D97523}" destId="{34F73591-7D19-4009-AB66-41075957E5A8}" srcOrd="0" destOrd="0" parTransId="{08BC3189-D7FF-4C06-B023-3C06ED4148FC}" sibTransId="{A994825E-D8C2-42E4-B874-D708E8A9B21D}"/>
    <dgm:cxn modelId="{B91612F8-9A71-49CF-8F8C-B889A726202D}" type="presOf" srcId="{45CB6068-60F9-45D4-9ABF-F133BBC42448}" destId="{05FFD5C2-8021-4909-9443-E8C37BBE22B3}" srcOrd="0" destOrd="0" presId="urn:microsoft.com/office/officeart/2005/8/layout/hList1"/>
    <dgm:cxn modelId="{B9C4F760-32AB-4A9A-BA5F-0CEBCA5EEBEE}" type="presParOf" srcId="{233B31B9-33F6-46F2-B071-A968B9E8EF48}" destId="{B320040C-94BE-4704-9733-DA95D79CF678}" srcOrd="0" destOrd="0" presId="urn:microsoft.com/office/officeart/2005/8/layout/hList1"/>
    <dgm:cxn modelId="{2EDF6C65-3511-42E5-A7E6-B5AF8E401BD1}" type="presParOf" srcId="{B320040C-94BE-4704-9733-DA95D79CF678}" destId="{05FFD5C2-8021-4909-9443-E8C37BBE22B3}" srcOrd="0" destOrd="0" presId="urn:microsoft.com/office/officeart/2005/8/layout/hList1"/>
    <dgm:cxn modelId="{796EB726-06C6-4BB2-ACB1-6AE036525761}" type="presParOf" srcId="{B320040C-94BE-4704-9733-DA95D79CF678}" destId="{E59358E6-26C8-48CE-86D2-FC34C0011AAD}" srcOrd="1" destOrd="0" presId="urn:microsoft.com/office/officeart/2005/8/layout/hList1"/>
    <dgm:cxn modelId="{7D3155F9-1899-4A2F-88DB-622D181A40A2}" type="presParOf" srcId="{233B31B9-33F6-46F2-B071-A968B9E8EF48}" destId="{E6900B4D-96AE-4A0A-A99A-0F032198A877}" srcOrd="1" destOrd="0" presId="urn:microsoft.com/office/officeart/2005/8/layout/hList1"/>
    <dgm:cxn modelId="{227C5C24-6550-42C4-B184-742F9092E397}" type="presParOf" srcId="{233B31B9-33F6-46F2-B071-A968B9E8EF48}" destId="{D27B944B-EA8A-430F-8E06-36357D6231F1}" srcOrd="2" destOrd="0" presId="urn:microsoft.com/office/officeart/2005/8/layout/hList1"/>
    <dgm:cxn modelId="{04405DC9-B8AD-434A-91EB-7B0B01A72D36}" type="presParOf" srcId="{D27B944B-EA8A-430F-8E06-36357D6231F1}" destId="{337CD8A3-280C-4A45-A13B-172BBDEDADE8}" srcOrd="0" destOrd="0" presId="urn:microsoft.com/office/officeart/2005/8/layout/hList1"/>
    <dgm:cxn modelId="{1EB58C7F-72FF-46B0-9542-5EC51F30776C}" type="presParOf" srcId="{D27B944B-EA8A-430F-8E06-36357D6231F1}" destId="{2CB3ECA3-55F9-4FCE-AA6C-1F5E61E9CAB7}" srcOrd="1" destOrd="0" presId="urn:microsoft.com/office/officeart/2005/8/layout/hList1"/>
    <dgm:cxn modelId="{D00C3C3D-462B-4708-AF29-AF112E8AA7A2}" type="presParOf" srcId="{233B31B9-33F6-46F2-B071-A968B9E8EF48}" destId="{54242602-72D1-43D9-92EC-740653FDA149}" srcOrd="3" destOrd="0" presId="urn:microsoft.com/office/officeart/2005/8/layout/hList1"/>
    <dgm:cxn modelId="{10400F5E-92C7-4D22-908C-4536B6EDBF0F}" type="presParOf" srcId="{233B31B9-33F6-46F2-B071-A968B9E8EF48}" destId="{57CC867D-AF3B-47D5-A741-03570685676D}" srcOrd="4" destOrd="0" presId="urn:microsoft.com/office/officeart/2005/8/layout/hList1"/>
    <dgm:cxn modelId="{83142E40-47BE-4670-A4B6-BCA145544D3F}" type="presParOf" srcId="{57CC867D-AF3B-47D5-A741-03570685676D}" destId="{9AE1610B-9E2A-494A-BC00-CAAAA8E8B07F}" srcOrd="0" destOrd="0" presId="urn:microsoft.com/office/officeart/2005/8/layout/hList1"/>
    <dgm:cxn modelId="{9AA94ADE-3432-4C2D-8C21-A5C03A2E317D}" type="presParOf" srcId="{57CC867D-AF3B-47D5-A741-03570685676D}" destId="{5079DEF3-44EF-486D-B4C5-4010978AD21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CEB4687-42C8-41B4-B2DB-CA9983162CC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C177B3D2-A321-4DFD-8836-3E483ED7AB7A}">
      <dgm:prSet phldrT="[Text]" phldr="0"/>
      <dgm:spPr/>
      <dgm:t>
        <a:bodyPr/>
        <a:lstStyle/>
        <a:p>
          <a:pPr rtl="0"/>
          <a:r>
            <a:rPr lang="en-US" b="1" err="1"/>
            <a:t>Indicadores</a:t>
          </a:r>
          <a:r>
            <a:rPr lang="en-US" b="1"/>
            <a:t> de </a:t>
          </a:r>
          <a:r>
            <a:rPr lang="en-US" b="1" err="1"/>
            <a:t>eficacia</a:t>
          </a:r>
          <a:r>
            <a:rPr lang="en-US" b="1"/>
            <a:t>:</a:t>
          </a:r>
          <a:endParaRPr lang="en-US"/>
        </a:p>
      </dgm:t>
    </dgm:pt>
    <dgm:pt modelId="{037D6A40-464D-422C-BF4C-50389D15B90D}" type="parTrans" cxnId="{2CE170C6-8156-4996-B04A-D35BE8D073B3}">
      <dgm:prSet/>
      <dgm:spPr/>
      <dgm:t>
        <a:bodyPr/>
        <a:lstStyle/>
        <a:p>
          <a:endParaRPr lang="en-US"/>
        </a:p>
      </dgm:t>
    </dgm:pt>
    <dgm:pt modelId="{7175D4D4-213F-462C-B936-873101EB3519}" type="sibTrans" cxnId="{2CE170C6-8156-4996-B04A-D35BE8D073B3}">
      <dgm:prSet/>
      <dgm:spPr/>
      <dgm:t>
        <a:bodyPr/>
        <a:lstStyle/>
        <a:p>
          <a:endParaRPr lang="en-US"/>
        </a:p>
      </dgm:t>
    </dgm:pt>
    <dgm:pt modelId="{85E776D2-0FB0-4D0A-949F-D0B02D66C785}">
      <dgm:prSet phldrT="[Text]" phldr="0"/>
      <dgm:spPr/>
      <dgm:t>
        <a:bodyPr/>
        <a:lstStyle/>
        <a:p>
          <a:pPr rtl="0"/>
          <a:r>
            <a:rPr lang="en-US" err="1"/>
            <a:t>Estos</a:t>
          </a:r>
          <a:r>
            <a:rPr lang="en-US"/>
            <a:t> </a:t>
          </a:r>
          <a:r>
            <a:rPr lang="en-US" err="1"/>
            <a:t>indicadores</a:t>
          </a:r>
          <a:r>
            <a:rPr lang="en-US"/>
            <a:t> </a:t>
          </a:r>
          <a:r>
            <a:rPr lang="en-US" err="1"/>
            <a:t>evalúan</a:t>
          </a:r>
          <a:r>
            <a:rPr lang="en-US"/>
            <a:t> la </a:t>
          </a:r>
          <a:r>
            <a:rPr lang="en-US" err="1"/>
            <a:t>relación</a:t>
          </a:r>
          <a:r>
            <a:rPr lang="en-US"/>
            <a:t> entre </a:t>
          </a:r>
          <a:r>
            <a:rPr lang="en-US" err="1"/>
            <a:t>los</a:t>
          </a:r>
          <a:r>
            <a:rPr lang="en-US"/>
            <a:t> </a:t>
          </a:r>
          <a:r>
            <a:rPr lang="en-US" err="1"/>
            <a:t>recursos</a:t>
          </a:r>
          <a:r>
            <a:rPr lang="en-US"/>
            <a:t> </a:t>
          </a:r>
          <a:r>
            <a:rPr lang="en-US" err="1"/>
            <a:t>utilizados</a:t>
          </a:r>
          <a:r>
            <a:rPr lang="en-US"/>
            <a:t> y </a:t>
          </a:r>
          <a:r>
            <a:rPr lang="en-US" err="1"/>
            <a:t>los</a:t>
          </a:r>
          <a:r>
            <a:rPr lang="en-US"/>
            <a:t> </a:t>
          </a:r>
          <a:r>
            <a:rPr lang="en-US" err="1"/>
            <a:t>resultados</a:t>
          </a:r>
          <a:r>
            <a:rPr lang="en-US"/>
            <a:t> </a:t>
          </a:r>
          <a:r>
            <a:rPr lang="en-US" err="1"/>
            <a:t>obtenidos</a:t>
          </a:r>
          <a:r>
            <a:rPr lang="en-US"/>
            <a:t>.</a:t>
          </a:r>
        </a:p>
      </dgm:t>
    </dgm:pt>
    <dgm:pt modelId="{FCE8F643-41E8-407C-9DA9-82EB0EF73F5B}" type="parTrans" cxnId="{6DE22F95-5902-4E7C-A5CA-B72629FEA4AC}">
      <dgm:prSet/>
      <dgm:spPr/>
      <dgm:t>
        <a:bodyPr/>
        <a:lstStyle/>
        <a:p>
          <a:endParaRPr lang="en-US"/>
        </a:p>
      </dgm:t>
    </dgm:pt>
    <dgm:pt modelId="{ADCD182C-F7BA-45B5-8CED-AA89138CF1D5}" type="sibTrans" cxnId="{6DE22F95-5902-4E7C-A5CA-B72629FEA4AC}">
      <dgm:prSet/>
      <dgm:spPr/>
      <dgm:t>
        <a:bodyPr/>
        <a:lstStyle/>
        <a:p>
          <a:endParaRPr lang="en-US"/>
        </a:p>
      </dgm:t>
    </dgm:pt>
    <dgm:pt modelId="{59417218-382A-4A1E-9F62-AAA101FA3FA8}">
      <dgm:prSet phldrT="[Text]" phldr="0"/>
      <dgm:spPr/>
      <dgm:t>
        <a:bodyPr/>
        <a:lstStyle/>
        <a:p>
          <a:pPr rtl="0"/>
          <a:r>
            <a:rPr lang="en-US"/>
            <a:t>Por </a:t>
          </a:r>
          <a:r>
            <a:rPr lang="en-US" err="1"/>
            <a:t>ejemplo</a:t>
          </a:r>
          <a:r>
            <a:rPr lang="en-US"/>
            <a:t>, </a:t>
          </a:r>
          <a:r>
            <a:rPr lang="en-US" err="1"/>
            <a:t>el</a:t>
          </a:r>
          <a:r>
            <a:rPr lang="en-US"/>
            <a:t> </a:t>
          </a:r>
          <a:r>
            <a:rPr lang="en-US" err="1"/>
            <a:t>costo</a:t>
          </a:r>
          <a:r>
            <a:rPr lang="en-US"/>
            <a:t> </a:t>
          </a:r>
          <a:r>
            <a:rPr lang="en-US" err="1"/>
            <a:t>por</a:t>
          </a:r>
          <a:r>
            <a:rPr lang="en-US"/>
            <a:t> </a:t>
          </a:r>
          <a:r>
            <a:rPr lang="en-US" err="1"/>
            <a:t>beneficiario</a:t>
          </a:r>
          <a:r>
            <a:rPr lang="en-US"/>
            <a:t> </a:t>
          </a:r>
          <a:r>
            <a:rPr lang="en-US" err="1"/>
            <a:t>alcanzado</a:t>
          </a:r>
          <a:r>
            <a:rPr lang="en-US"/>
            <a:t> o </a:t>
          </a:r>
          <a:r>
            <a:rPr lang="en-US" err="1"/>
            <a:t>el</a:t>
          </a:r>
          <a:r>
            <a:rPr lang="en-US"/>
            <a:t> </a:t>
          </a:r>
          <a:r>
            <a:rPr lang="en-US" err="1"/>
            <a:t>porcentaje</a:t>
          </a:r>
          <a:r>
            <a:rPr lang="en-US"/>
            <a:t> de </a:t>
          </a:r>
          <a:r>
            <a:rPr lang="en-US" err="1"/>
            <a:t>metas</a:t>
          </a:r>
          <a:r>
            <a:rPr lang="en-US"/>
            <a:t> </a:t>
          </a:r>
          <a:r>
            <a:rPr lang="en-US" err="1"/>
            <a:t>logradas</a:t>
          </a:r>
          <a:r>
            <a:rPr lang="en-US"/>
            <a:t> </a:t>
          </a:r>
          <a:r>
            <a:rPr lang="en-US" err="1"/>
            <a:t>en</a:t>
          </a:r>
          <a:r>
            <a:rPr lang="en-US"/>
            <a:t> </a:t>
          </a:r>
          <a:r>
            <a:rPr lang="en-US" err="1"/>
            <a:t>relación</a:t>
          </a:r>
          <a:r>
            <a:rPr lang="en-US"/>
            <a:t> con </a:t>
          </a:r>
          <a:r>
            <a:rPr lang="en-US" err="1"/>
            <a:t>el</a:t>
          </a:r>
          <a:r>
            <a:rPr lang="en-US"/>
            <a:t> </a:t>
          </a:r>
          <a:r>
            <a:rPr lang="en-US" err="1"/>
            <a:t>presupuesto</a:t>
          </a:r>
          <a:r>
            <a:rPr lang="en-US"/>
            <a:t> </a:t>
          </a:r>
          <a:r>
            <a:rPr lang="en-US" err="1"/>
            <a:t>asignado</a:t>
          </a:r>
          <a:r>
            <a:rPr lang="en-US"/>
            <a:t>.</a:t>
          </a:r>
        </a:p>
      </dgm:t>
    </dgm:pt>
    <dgm:pt modelId="{ED3BCAA5-8580-4F98-816B-BC14500839A0}" type="parTrans" cxnId="{67D4C66A-49AF-4D73-9114-496121F58B09}">
      <dgm:prSet/>
      <dgm:spPr/>
      <dgm:t>
        <a:bodyPr/>
        <a:lstStyle/>
        <a:p>
          <a:endParaRPr lang="en-US"/>
        </a:p>
      </dgm:t>
    </dgm:pt>
    <dgm:pt modelId="{2EBFA70A-0C40-46D2-A44D-19A7D4FA4655}" type="sibTrans" cxnId="{67D4C66A-49AF-4D73-9114-496121F58B09}">
      <dgm:prSet/>
      <dgm:spPr/>
      <dgm:t>
        <a:bodyPr/>
        <a:lstStyle/>
        <a:p>
          <a:endParaRPr lang="en-US"/>
        </a:p>
      </dgm:t>
    </dgm:pt>
    <dgm:pt modelId="{D860D6D7-A964-4531-B1DD-FC2DB5B6EB19}">
      <dgm:prSet phldrT="[Text]" phldr="0"/>
      <dgm:spPr/>
      <dgm:t>
        <a:bodyPr/>
        <a:lstStyle/>
        <a:p>
          <a:pPr rtl="0"/>
          <a:r>
            <a:rPr lang="en-US">
              <a:latin typeface="Trebuchet MS"/>
            </a:rPr>
            <a:t> </a:t>
          </a:r>
          <a:r>
            <a:rPr lang="en-US" b="1" err="1"/>
            <a:t>Indicadores</a:t>
          </a:r>
          <a:r>
            <a:rPr lang="en-US" b="1"/>
            <a:t> de </a:t>
          </a:r>
          <a:r>
            <a:rPr lang="en-US" b="1" err="1"/>
            <a:t>eficiencia</a:t>
          </a:r>
          <a:r>
            <a:rPr lang="en-US" b="1"/>
            <a:t>:</a:t>
          </a:r>
          <a:r>
            <a:rPr lang="en-US">
              <a:latin typeface="Trebuchet MS"/>
            </a:rPr>
            <a:t> </a:t>
          </a:r>
        </a:p>
      </dgm:t>
    </dgm:pt>
    <dgm:pt modelId="{D6D5F9AD-A055-4DC8-B7BD-83B5E932181F}" type="parTrans" cxnId="{8FF6007D-32EC-4146-82A3-26B8B674ECC0}">
      <dgm:prSet/>
      <dgm:spPr/>
      <dgm:t>
        <a:bodyPr/>
        <a:lstStyle/>
        <a:p>
          <a:endParaRPr lang="en-US"/>
        </a:p>
      </dgm:t>
    </dgm:pt>
    <dgm:pt modelId="{48BB0085-F570-43B3-BBFF-10CE416F2FB0}" type="sibTrans" cxnId="{8FF6007D-32EC-4146-82A3-26B8B674ECC0}">
      <dgm:prSet/>
      <dgm:spPr/>
      <dgm:t>
        <a:bodyPr/>
        <a:lstStyle/>
        <a:p>
          <a:endParaRPr lang="en-US"/>
        </a:p>
      </dgm:t>
    </dgm:pt>
    <dgm:pt modelId="{839D418F-02EF-4887-A8B0-848132C7E050}">
      <dgm:prSet phldrT="[Text]" phldr="0"/>
      <dgm:spPr/>
      <dgm:t>
        <a:bodyPr/>
        <a:lstStyle/>
        <a:p>
          <a:pPr rtl="0"/>
          <a:r>
            <a:rPr lang="en-US" err="1">
              <a:latin typeface="Trebuchet MS"/>
            </a:rPr>
            <a:t>Miden</a:t>
          </a:r>
          <a:r>
            <a:rPr lang="en-US"/>
            <a:t> la </a:t>
          </a:r>
          <a:r>
            <a:rPr lang="en-US" err="1"/>
            <a:t>capacidad</a:t>
          </a:r>
          <a:r>
            <a:rPr lang="en-US"/>
            <a:t> de un </a:t>
          </a:r>
          <a:r>
            <a:rPr lang="en-US" err="1"/>
            <a:t>proyecto</a:t>
          </a:r>
          <a:r>
            <a:rPr lang="en-US"/>
            <a:t> para </a:t>
          </a:r>
          <a:r>
            <a:rPr lang="en-US" err="1"/>
            <a:t>lograr</a:t>
          </a:r>
          <a:r>
            <a:rPr lang="en-US"/>
            <a:t> sus </a:t>
          </a:r>
          <a:r>
            <a:rPr lang="en-US" err="1"/>
            <a:t>objetivos</a:t>
          </a:r>
          <a:r>
            <a:rPr lang="en-US"/>
            <a:t> y </a:t>
          </a:r>
          <a:r>
            <a:rPr lang="en-US" err="1"/>
            <a:t>producir</a:t>
          </a:r>
          <a:r>
            <a:rPr lang="en-US"/>
            <a:t> </a:t>
          </a:r>
          <a:r>
            <a:rPr lang="en-US" err="1"/>
            <a:t>los</a:t>
          </a:r>
          <a:r>
            <a:rPr lang="en-US"/>
            <a:t> </a:t>
          </a:r>
          <a:r>
            <a:rPr lang="en-US" err="1"/>
            <a:t>resultados</a:t>
          </a:r>
          <a:r>
            <a:rPr lang="en-US"/>
            <a:t> </a:t>
          </a:r>
          <a:r>
            <a:rPr lang="en-US" err="1"/>
            <a:t>esperados</a:t>
          </a:r>
          <a:r>
            <a:rPr lang="en-US"/>
            <a:t>.</a:t>
          </a:r>
          <a:r>
            <a:rPr lang="en-US">
              <a:latin typeface="Trebuchet MS"/>
            </a:rPr>
            <a:t> </a:t>
          </a:r>
          <a:endParaRPr lang="en-US"/>
        </a:p>
      </dgm:t>
    </dgm:pt>
    <dgm:pt modelId="{2B99B75F-8EA7-4C2B-92F3-A9FE23D157F4}" type="parTrans" cxnId="{EFDE1ED5-0AE1-408C-ADF0-572DE871105C}">
      <dgm:prSet/>
      <dgm:spPr/>
      <dgm:t>
        <a:bodyPr/>
        <a:lstStyle/>
        <a:p>
          <a:endParaRPr lang="en-US"/>
        </a:p>
      </dgm:t>
    </dgm:pt>
    <dgm:pt modelId="{244840BC-0593-4235-AEAA-CF10E477BEEC}" type="sibTrans" cxnId="{EFDE1ED5-0AE1-408C-ADF0-572DE871105C}">
      <dgm:prSet/>
      <dgm:spPr/>
      <dgm:t>
        <a:bodyPr/>
        <a:lstStyle/>
        <a:p>
          <a:endParaRPr lang="en-US"/>
        </a:p>
      </dgm:t>
    </dgm:pt>
    <dgm:pt modelId="{16181284-9B2F-4613-AFA0-8D7A79E49AA4}">
      <dgm:prSet phldrT="[Text]" phldr="0"/>
      <dgm:spPr/>
      <dgm:t>
        <a:bodyPr/>
        <a:lstStyle/>
        <a:p>
          <a:pPr rtl="0"/>
          <a:endParaRPr lang="en-US"/>
        </a:p>
      </dgm:t>
    </dgm:pt>
    <dgm:pt modelId="{AD7E2EA1-80B5-4788-AAB4-19CBBF7FB77A}" type="parTrans" cxnId="{0DD8FD26-A6F6-4D4A-BE68-BE0E4F40B6CC}">
      <dgm:prSet/>
      <dgm:spPr/>
      <dgm:t>
        <a:bodyPr/>
        <a:lstStyle/>
        <a:p>
          <a:endParaRPr lang="en-US"/>
        </a:p>
      </dgm:t>
    </dgm:pt>
    <dgm:pt modelId="{FCE6C899-941E-4322-890C-8F28C65AD1A7}" type="sibTrans" cxnId="{0DD8FD26-A6F6-4D4A-BE68-BE0E4F40B6CC}">
      <dgm:prSet/>
      <dgm:spPr/>
      <dgm:t>
        <a:bodyPr/>
        <a:lstStyle/>
        <a:p>
          <a:endParaRPr lang="en-US"/>
        </a:p>
      </dgm:t>
    </dgm:pt>
    <dgm:pt modelId="{D0EAF0F7-8B61-49A1-A193-8B4E070A58D7}">
      <dgm:prSet phldrT="[Text]" phldr="0"/>
      <dgm:spPr/>
      <dgm:t>
        <a:bodyPr/>
        <a:lstStyle/>
        <a:p>
          <a:pPr rtl="0"/>
          <a:r>
            <a:rPr lang="en-US" b="1">
              <a:latin typeface="Trebuchet MS"/>
            </a:rPr>
            <a:t> </a:t>
          </a:r>
          <a:r>
            <a:rPr lang="en-US" b="1" err="1"/>
            <a:t>Indicadores</a:t>
          </a:r>
          <a:r>
            <a:rPr lang="en-US" b="1"/>
            <a:t> de </a:t>
          </a:r>
          <a:r>
            <a:rPr lang="en-US" b="1" err="1"/>
            <a:t>calidad</a:t>
          </a:r>
          <a:r>
            <a:rPr lang="en-US" b="1"/>
            <a:t>:</a:t>
          </a:r>
          <a:endParaRPr lang="en-US"/>
        </a:p>
      </dgm:t>
    </dgm:pt>
    <dgm:pt modelId="{43717C58-9BB7-4AFD-A628-29524E30582F}" type="parTrans" cxnId="{69040FD9-AB68-4607-B6B9-B92AF3CBBCDA}">
      <dgm:prSet/>
      <dgm:spPr/>
      <dgm:t>
        <a:bodyPr/>
        <a:lstStyle/>
        <a:p>
          <a:endParaRPr lang="en-US"/>
        </a:p>
      </dgm:t>
    </dgm:pt>
    <dgm:pt modelId="{15BF8AD1-7419-4881-931F-48B16DC46197}" type="sibTrans" cxnId="{69040FD9-AB68-4607-B6B9-B92AF3CBBCDA}">
      <dgm:prSet/>
      <dgm:spPr/>
      <dgm:t>
        <a:bodyPr/>
        <a:lstStyle/>
        <a:p>
          <a:endParaRPr lang="en-US"/>
        </a:p>
      </dgm:t>
    </dgm:pt>
    <dgm:pt modelId="{2363F1A5-F7F5-43C5-8E70-EAFA844DD43B}">
      <dgm:prSet phldrT="[Text]" phldr="0"/>
      <dgm:spPr/>
      <dgm:t>
        <a:bodyPr/>
        <a:lstStyle/>
        <a:p>
          <a:pPr rtl="0"/>
          <a:r>
            <a:rPr lang="en-US" err="1"/>
            <a:t>Estos</a:t>
          </a:r>
          <a:r>
            <a:rPr lang="en-US"/>
            <a:t> </a:t>
          </a:r>
          <a:r>
            <a:rPr lang="en-US" err="1"/>
            <a:t>indicadores</a:t>
          </a:r>
          <a:r>
            <a:rPr lang="en-US"/>
            <a:t> </a:t>
          </a:r>
          <a:r>
            <a:rPr lang="en-US" err="1"/>
            <a:t>evalúan</a:t>
          </a:r>
          <a:r>
            <a:rPr lang="en-US"/>
            <a:t> la </a:t>
          </a:r>
          <a:r>
            <a:rPr lang="en-US" err="1"/>
            <a:t>calidad</a:t>
          </a:r>
          <a:r>
            <a:rPr lang="en-US"/>
            <a:t> de </a:t>
          </a:r>
          <a:r>
            <a:rPr lang="en-US" err="1"/>
            <a:t>los</a:t>
          </a:r>
          <a:r>
            <a:rPr lang="en-US"/>
            <a:t> </a:t>
          </a:r>
          <a:r>
            <a:rPr lang="en-US" err="1"/>
            <a:t>productos</a:t>
          </a:r>
          <a:r>
            <a:rPr lang="en-US"/>
            <a:t> o </a:t>
          </a:r>
          <a:r>
            <a:rPr lang="en-US" err="1"/>
            <a:t>servicios</a:t>
          </a:r>
          <a:r>
            <a:rPr lang="en-US"/>
            <a:t> </a:t>
          </a:r>
          <a:r>
            <a:rPr lang="en-US" err="1"/>
            <a:t>entregados</a:t>
          </a:r>
          <a:r>
            <a:rPr lang="en-US"/>
            <a:t> </a:t>
          </a:r>
          <a:r>
            <a:rPr lang="en-US" err="1"/>
            <a:t>por</a:t>
          </a:r>
          <a:r>
            <a:rPr lang="en-US"/>
            <a:t> </a:t>
          </a:r>
          <a:r>
            <a:rPr lang="en-US" err="1"/>
            <a:t>el</a:t>
          </a:r>
          <a:r>
            <a:rPr lang="en-US"/>
            <a:t> </a:t>
          </a:r>
          <a:r>
            <a:rPr lang="en-US" err="1"/>
            <a:t>proyecto</a:t>
          </a:r>
          <a:endParaRPr lang="en-US"/>
        </a:p>
      </dgm:t>
    </dgm:pt>
    <dgm:pt modelId="{9FD8A617-53E1-4622-86C7-DD9A8D2E61B5}" type="parTrans" cxnId="{3EB803E6-26BF-4F64-B5DB-73A986ADFB3F}">
      <dgm:prSet/>
      <dgm:spPr/>
      <dgm:t>
        <a:bodyPr/>
        <a:lstStyle/>
        <a:p>
          <a:endParaRPr lang="en-US"/>
        </a:p>
      </dgm:t>
    </dgm:pt>
    <dgm:pt modelId="{9D5742CC-7A55-453F-977F-03B5ECD6307C}" type="sibTrans" cxnId="{3EB803E6-26BF-4F64-B5DB-73A986ADFB3F}">
      <dgm:prSet/>
      <dgm:spPr/>
      <dgm:t>
        <a:bodyPr/>
        <a:lstStyle/>
        <a:p>
          <a:endParaRPr lang="en-US"/>
        </a:p>
      </dgm:t>
    </dgm:pt>
    <dgm:pt modelId="{33019B25-A61B-46A7-BD21-92C5CC2E6526}">
      <dgm:prSet phldrT="[Text]" phldr="0"/>
      <dgm:spPr/>
      <dgm:t>
        <a:bodyPr/>
        <a:lstStyle/>
        <a:p>
          <a:pPr rtl="0"/>
          <a:r>
            <a:rPr lang="en-US"/>
            <a:t>Por </a:t>
          </a:r>
          <a:r>
            <a:rPr lang="en-US" err="1"/>
            <a:t>ejemplo</a:t>
          </a:r>
          <a:r>
            <a:rPr lang="en-US"/>
            <a:t>, la </a:t>
          </a:r>
          <a:r>
            <a:rPr lang="en-US" err="1"/>
            <a:t>satisfacción</a:t>
          </a:r>
          <a:r>
            <a:rPr lang="en-US"/>
            <a:t> del </a:t>
          </a:r>
          <a:r>
            <a:rPr lang="en-US" err="1"/>
            <a:t>cliente</a:t>
          </a:r>
          <a:r>
            <a:rPr lang="en-US"/>
            <a:t> o la </a:t>
          </a:r>
          <a:r>
            <a:rPr lang="en-US" err="1"/>
            <a:t>calidad</a:t>
          </a:r>
          <a:r>
            <a:rPr lang="en-US"/>
            <a:t> </a:t>
          </a:r>
          <a:r>
            <a:rPr lang="en-US" err="1"/>
            <a:t>técnica</a:t>
          </a:r>
          <a:r>
            <a:rPr lang="en-US"/>
            <a:t> de </a:t>
          </a:r>
          <a:r>
            <a:rPr lang="en-US" err="1"/>
            <a:t>los</a:t>
          </a:r>
          <a:r>
            <a:rPr lang="en-US"/>
            <a:t> </a:t>
          </a:r>
          <a:r>
            <a:rPr lang="en-US" err="1"/>
            <a:t>productos</a:t>
          </a:r>
          <a:r>
            <a:rPr lang="en-US"/>
            <a:t> </a:t>
          </a:r>
          <a:r>
            <a:rPr lang="en-US" err="1"/>
            <a:t>entregados</a:t>
          </a:r>
          <a:r>
            <a:rPr lang="en-US"/>
            <a:t>.</a:t>
          </a:r>
        </a:p>
      </dgm:t>
    </dgm:pt>
    <dgm:pt modelId="{DDC2CD37-9BBE-47CC-8933-46B2DCA5FEB8}" type="parTrans" cxnId="{93CE6EAA-9257-4F9A-B989-EEF07B661B04}">
      <dgm:prSet/>
      <dgm:spPr/>
      <dgm:t>
        <a:bodyPr/>
        <a:lstStyle/>
        <a:p>
          <a:endParaRPr lang="en-US"/>
        </a:p>
      </dgm:t>
    </dgm:pt>
    <dgm:pt modelId="{B305BF19-DE19-4BEE-9129-F38405FBADAC}" type="sibTrans" cxnId="{93CE6EAA-9257-4F9A-B989-EEF07B661B04}">
      <dgm:prSet/>
      <dgm:spPr/>
      <dgm:t>
        <a:bodyPr/>
        <a:lstStyle/>
        <a:p>
          <a:endParaRPr lang="en-US"/>
        </a:p>
      </dgm:t>
    </dgm:pt>
    <dgm:pt modelId="{B3556634-A2F1-439C-8CD0-CA6AD900736B}" type="pres">
      <dgm:prSet presAssocID="{2CEB4687-42C8-41B4-B2DB-CA9983162CC5}" presName="Name0" presStyleCnt="0">
        <dgm:presLayoutVars>
          <dgm:dir/>
          <dgm:animLvl val="lvl"/>
          <dgm:resizeHandles val="exact"/>
        </dgm:presLayoutVars>
      </dgm:prSet>
      <dgm:spPr/>
    </dgm:pt>
    <dgm:pt modelId="{4229D918-8BAF-4350-A2DB-D6BFBF302C8E}" type="pres">
      <dgm:prSet presAssocID="{C177B3D2-A321-4DFD-8836-3E483ED7AB7A}" presName="composite" presStyleCnt="0"/>
      <dgm:spPr/>
    </dgm:pt>
    <dgm:pt modelId="{272CE429-7B11-444B-A730-0916D934E705}" type="pres">
      <dgm:prSet presAssocID="{C177B3D2-A321-4DFD-8836-3E483ED7AB7A}" presName="parTx" presStyleLbl="alignNode1" presStyleIdx="0" presStyleCnt="3">
        <dgm:presLayoutVars>
          <dgm:chMax val="0"/>
          <dgm:chPref val="0"/>
          <dgm:bulletEnabled val="1"/>
        </dgm:presLayoutVars>
      </dgm:prSet>
      <dgm:spPr/>
    </dgm:pt>
    <dgm:pt modelId="{C2F0715A-C21E-4AAB-97F9-85942FE8D201}" type="pres">
      <dgm:prSet presAssocID="{C177B3D2-A321-4DFD-8836-3E483ED7AB7A}" presName="desTx" presStyleLbl="alignAccFollowNode1" presStyleIdx="0" presStyleCnt="3">
        <dgm:presLayoutVars>
          <dgm:bulletEnabled val="1"/>
        </dgm:presLayoutVars>
      </dgm:prSet>
      <dgm:spPr/>
    </dgm:pt>
    <dgm:pt modelId="{82DF2D86-3ED1-49EB-8121-8709A0D32391}" type="pres">
      <dgm:prSet presAssocID="{7175D4D4-213F-462C-B936-873101EB3519}" presName="space" presStyleCnt="0"/>
      <dgm:spPr/>
    </dgm:pt>
    <dgm:pt modelId="{CBF6B587-60CC-478C-98CA-CC397158CB87}" type="pres">
      <dgm:prSet presAssocID="{D860D6D7-A964-4531-B1DD-FC2DB5B6EB19}" presName="composite" presStyleCnt="0"/>
      <dgm:spPr/>
    </dgm:pt>
    <dgm:pt modelId="{F3B690A4-3E56-4693-925D-4E40568DC1E1}" type="pres">
      <dgm:prSet presAssocID="{D860D6D7-A964-4531-B1DD-FC2DB5B6EB19}" presName="parTx" presStyleLbl="alignNode1" presStyleIdx="1" presStyleCnt="3">
        <dgm:presLayoutVars>
          <dgm:chMax val="0"/>
          <dgm:chPref val="0"/>
          <dgm:bulletEnabled val="1"/>
        </dgm:presLayoutVars>
      </dgm:prSet>
      <dgm:spPr/>
    </dgm:pt>
    <dgm:pt modelId="{3A742A80-6F26-4DE7-B9C6-89F07C71E203}" type="pres">
      <dgm:prSet presAssocID="{D860D6D7-A964-4531-B1DD-FC2DB5B6EB19}" presName="desTx" presStyleLbl="alignAccFollowNode1" presStyleIdx="1" presStyleCnt="3">
        <dgm:presLayoutVars>
          <dgm:bulletEnabled val="1"/>
        </dgm:presLayoutVars>
      </dgm:prSet>
      <dgm:spPr/>
    </dgm:pt>
    <dgm:pt modelId="{4E6226C8-556E-434A-9EA9-ACA0B144D3AD}" type="pres">
      <dgm:prSet presAssocID="{48BB0085-F570-43B3-BBFF-10CE416F2FB0}" presName="space" presStyleCnt="0"/>
      <dgm:spPr/>
    </dgm:pt>
    <dgm:pt modelId="{BBCDA95F-08E6-4C56-A3E7-F300F869D9D5}" type="pres">
      <dgm:prSet presAssocID="{D0EAF0F7-8B61-49A1-A193-8B4E070A58D7}" presName="composite" presStyleCnt="0"/>
      <dgm:spPr/>
    </dgm:pt>
    <dgm:pt modelId="{1A7578F5-A981-4630-9546-655919B376DE}" type="pres">
      <dgm:prSet presAssocID="{D0EAF0F7-8B61-49A1-A193-8B4E070A58D7}" presName="parTx" presStyleLbl="alignNode1" presStyleIdx="2" presStyleCnt="3">
        <dgm:presLayoutVars>
          <dgm:chMax val="0"/>
          <dgm:chPref val="0"/>
          <dgm:bulletEnabled val="1"/>
        </dgm:presLayoutVars>
      </dgm:prSet>
      <dgm:spPr/>
    </dgm:pt>
    <dgm:pt modelId="{E39844D7-7712-457B-925C-5E90D262C174}" type="pres">
      <dgm:prSet presAssocID="{D0EAF0F7-8B61-49A1-A193-8B4E070A58D7}" presName="desTx" presStyleLbl="alignAccFollowNode1" presStyleIdx="2" presStyleCnt="3">
        <dgm:presLayoutVars>
          <dgm:bulletEnabled val="1"/>
        </dgm:presLayoutVars>
      </dgm:prSet>
      <dgm:spPr/>
    </dgm:pt>
  </dgm:ptLst>
  <dgm:cxnLst>
    <dgm:cxn modelId="{8F6D6409-0A09-4E9C-843D-FD3BF7DA3041}" type="presOf" srcId="{85E776D2-0FB0-4D0A-949F-D0B02D66C785}" destId="{C2F0715A-C21E-4AAB-97F9-85942FE8D201}" srcOrd="0" destOrd="0" presId="urn:microsoft.com/office/officeart/2005/8/layout/hList1"/>
    <dgm:cxn modelId="{0DD8FD26-A6F6-4D4A-BE68-BE0E4F40B6CC}" srcId="{D860D6D7-A964-4531-B1DD-FC2DB5B6EB19}" destId="{16181284-9B2F-4613-AFA0-8D7A79E49AA4}" srcOrd="1" destOrd="0" parTransId="{AD7E2EA1-80B5-4788-AAB4-19CBBF7FB77A}" sibTransId="{FCE6C899-941E-4322-890C-8F28C65AD1A7}"/>
    <dgm:cxn modelId="{45A0AA29-56AD-4E07-B90F-1483C1FDC13F}" type="presOf" srcId="{839D418F-02EF-4887-A8B0-848132C7E050}" destId="{3A742A80-6F26-4DE7-B9C6-89F07C71E203}" srcOrd="0" destOrd="0" presId="urn:microsoft.com/office/officeart/2005/8/layout/hList1"/>
    <dgm:cxn modelId="{6334AC29-28B5-4757-B511-65C78FC22B06}" type="presOf" srcId="{D860D6D7-A964-4531-B1DD-FC2DB5B6EB19}" destId="{F3B690A4-3E56-4693-925D-4E40568DC1E1}" srcOrd="0" destOrd="0" presId="urn:microsoft.com/office/officeart/2005/8/layout/hList1"/>
    <dgm:cxn modelId="{EB90EA3E-9289-4FA7-BE71-B3D1724EFD70}" type="presOf" srcId="{59417218-382A-4A1E-9F62-AAA101FA3FA8}" destId="{C2F0715A-C21E-4AAB-97F9-85942FE8D201}" srcOrd="0" destOrd="1" presId="urn:microsoft.com/office/officeart/2005/8/layout/hList1"/>
    <dgm:cxn modelId="{67D4C66A-49AF-4D73-9114-496121F58B09}" srcId="{C177B3D2-A321-4DFD-8836-3E483ED7AB7A}" destId="{59417218-382A-4A1E-9F62-AAA101FA3FA8}" srcOrd="1" destOrd="0" parTransId="{ED3BCAA5-8580-4F98-816B-BC14500839A0}" sibTransId="{2EBFA70A-0C40-46D2-A44D-19A7D4FA4655}"/>
    <dgm:cxn modelId="{D71CCF73-580B-4BAF-AD66-306A2F6E17D1}" type="presOf" srcId="{2CEB4687-42C8-41B4-B2DB-CA9983162CC5}" destId="{B3556634-A2F1-439C-8CD0-CA6AD900736B}" srcOrd="0" destOrd="0" presId="urn:microsoft.com/office/officeart/2005/8/layout/hList1"/>
    <dgm:cxn modelId="{8FF6007D-32EC-4146-82A3-26B8B674ECC0}" srcId="{2CEB4687-42C8-41B4-B2DB-CA9983162CC5}" destId="{D860D6D7-A964-4531-B1DD-FC2DB5B6EB19}" srcOrd="1" destOrd="0" parTransId="{D6D5F9AD-A055-4DC8-B7BD-83B5E932181F}" sibTransId="{48BB0085-F570-43B3-BBFF-10CE416F2FB0}"/>
    <dgm:cxn modelId="{6DE22F95-5902-4E7C-A5CA-B72629FEA4AC}" srcId="{C177B3D2-A321-4DFD-8836-3E483ED7AB7A}" destId="{85E776D2-0FB0-4D0A-949F-D0B02D66C785}" srcOrd="0" destOrd="0" parTransId="{FCE8F643-41E8-407C-9DA9-82EB0EF73F5B}" sibTransId="{ADCD182C-F7BA-45B5-8CED-AA89138CF1D5}"/>
    <dgm:cxn modelId="{7EFE0A9B-1F4C-4047-AA4C-794634CA2D18}" type="presOf" srcId="{16181284-9B2F-4613-AFA0-8D7A79E49AA4}" destId="{3A742A80-6F26-4DE7-B9C6-89F07C71E203}" srcOrd="0" destOrd="1" presId="urn:microsoft.com/office/officeart/2005/8/layout/hList1"/>
    <dgm:cxn modelId="{3AAB66A5-BF64-4BDE-9BA0-303C3735C992}" type="presOf" srcId="{33019B25-A61B-46A7-BD21-92C5CC2E6526}" destId="{E39844D7-7712-457B-925C-5E90D262C174}" srcOrd="0" destOrd="1" presId="urn:microsoft.com/office/officeart/2005/8/layout/hList1"/>
    <dgm:cxn modelId="{93CE6EAA-9257-4F9A-B989-EEF07B661B04}" srcId="{D0EAF0F7-8B61-49A1-A193-8B4E070A58D7}" destId="{33019B25-A61B-46A7-BD21-92C5CC2E6526}" srcOrd="1" destOrd="0" parTransId="{DDC2CD37-9BBE-47CC-8933-46B2DCA5FEB8}" sibTransId="{B305BF19-DE19-4BEE-9129-F38405FBADAC}"/>
    <dgm:cxn modelId="{A033AEB2-49B3-4817-8952-B9FFF1392DC7}" type="presOf" srcId="{2363F1A5-F7F5-43C5-8E70-EAFA844DD43B}" destId="{E39844D7-7712-457B-925C-5E90D262C174}" srcOrd="0" destOrd="0" presId="urn:microsoft.com/office/officeart/2005/8/layout/hList1"/>
    <dgm:cxn modelId="{2CE170C6-8156-4996-B04A-D35BE8D073B3}" srcId="{2CEB4687-42C8-41B4-B2DB-CA9983162CC5}" destId="{C177B3D2-A321-4DFD-8836-3E483ED7AB7A}" srcOrd="0" destOrd="0" parTransId="{037D6A40-464D-422C-BF4C-50389D15B90D}" sibTransId="{7175D4D4-213F-462C-B936-873101EB3519}"/>
    <dgm:cxn modelId="{87F7DFD0-F47A-4F36-897E-4979057489C2}" type="presOf" srcId="{D0EAF0F7-8B61-49A1-A193-8B4E070A58D7}" destId="{1A7578F5-A981-4630-9546-655919B376DE}" srcOrd="0" destOrd="0" presId="urn:microsoft.com/office/officeart/2005/8/layout/hList1"/>
    <dgm:cxn modelId="{EFDE1ED5-0AE1-408C-ADF0-572DE871105C}" srcId="{D860D6D7-A964-4531-B1DD-FC2DB5B6EB19}" destId="{839D418F-02EF-4887-A8B0-848132C7E050}" srcOrd="0" destOrd="0" parTransId="{2B99B75F-8EA7-4C2B-92F3-A9FE23D157F4}" sibTransId="{244840BC-0593-4235-AEAA-CF10E477BEEC}"/>
    <dgm:cxn modelId="{69040FD9-AB68-4607-B6B9-B92AF3CBBCDA}" srcId="{2CEB4687-42C8-41B4-B2DB-CA9983162CC5}" destId="{D0EAF0F7-8B61-49A1-A193-8B4E070A58D7}" srcOrd="2" destOrd="0" parTransId="{43717C58-9BB7-4AFD-A628-29524E30582F}" sibTransId="{15BF8AD1-7419-4881-931F-48B16DC46197}"/>
    <dgm:cxn modelId="{3EB803E6-26BF-4F64-B5DB-73A986ADFB3F}" srcId="{D0EAF0F7-8B61-49A1-A193-8B4E070A58D7}" destId="{2363F1A5-F7F5-43C5-8E70-EAFA844DD43B}" srcOrd="0" destOrd="0" parTransId="{9FD8A617-53E1-4622-86C7-DD9A8D2E61B5}" sibTransId="{9D5742CC-7A55-453F-977F-03B5ECD6307C}"/>
    <dgm:cxn modelId="{548AC7F4-AC2F-4391-B6D3-3E55E1731D1A}" type="presOf" srcId="{C177B3D2-A321-4DFD-8836-3E483ED7AB7A}" destId="{272CE429-7B11-444B-A730-0916D934E705}" srcOrd="0" destOrd="0" presId="urn:microsoft.com/office/officeart/2005/8/layout/hList1"/>
    <dgm:cxn modelId="{BD9FFD03-8AB7-4D05-8CA8-0A6279AF8F56}" type="presParOf" srcId="{B3556634-A2F1-439C-8CD0-CA6AD900736B}" destId="{4229D918-8BAF-4350-A2DB-D6BFBF302C8E}" srcOrd="0" destOrd="0" presId="urn:microsoft.com/office/officeart/2005/8/layout/hList1"/>
    <dgm:cxn modelId="{CB4343F9-D47E-4DF6-A119-4DA2B7923843}" type="presParOf" srcId="{4229D918-8BAF-4350-A2DB-D6BFBF302C8E}" destId="{272CE429-7B11-444B-A730-0916D934E705}" srcOrd="0" destOrd="0" presId="urn:microsoft.com/office/officeart/2005/8/layout/hList1"/>
    <dgm:cxn modelId="{8115D997-306E-4740-A3BE-E0B13D484B82}" type="presParOf" srcId="{4229D918-8BAF-4350-A2DB-D6BFBF302C8E}" destId="{C2F0715A-C21E-4AAB-97F9-85942FE8D201}" srcOrd="1" destOrd="0" presId="urn:microsoft.com/office/officeart/2005/8/layout/hList1"/>
    <dgm:cxn modelId="{A77578AE-4F18-4344-AB50-2F1CD5683430}" type="presParOf" srcId="{B3556634-A2F1-439C-8CD0-CA6AD900736B}" destId="{82DF2D86-3ED1-49EB-8121-8709A0D32391}" srcOrd="1" destOrd="0" presId="urn:microsoft.com/office/officeart/2005/8/layout/hList1"/>
    <dgm:cxn modelId="{D4F2DAEF-9E10-4423-B0E8-0677EB578A68}" type="presParOf" srcId="{B3556634-A2F1-439C-8CD0-CA6AD900736B}" destId="{CBF6B587-60CC-478C-98CA-CC397158CB87}" srcOrd="2" destOrd="0" presId="urn:microsoft.com/office/officeart/2005/8/layout/hList1"/>
    <dgm:cxn modelId="{8D982387-47B1-4531-9251-DF2402B7C095}" type="presParOf" srcId="{CBF6B587-60CC-478C-98CA-CC397158CB87}" destId="{F3B690A4-3E56-4693-925D-4E40568DC1E1}" srcOrd="0" destOrd="0" presId="urn:microsoft.com/office/officeart/2005/8/layout/hList1"/>
    <dgm:cxn modelId="{BAD682A5-73EE-4BC5-9C57-75FE9AEB254E}" type="presParOf" srcId="{CBF6B587-60CC-478C-98CA-CC397158CB87}" destId="{3A742A80-6F26-4DE7-B9C6-89F07C71E203}" srcOrd="1" destOrd="0" presId="urn:microsoft.com/office/officeart/2005/8/layout/hList1"/>
    <dgm:cxn modelId="{56D5DA6A-A5B4-46CC-9F81-B03B99079FF1}" type="presParOf" srcId="{B3556634-A2F1-439C-8CD0-CA6AD900736B}" destId="{4E6226C8-556E-434A-9EA9-ACA0B144D3AD}" srcOrd="3" destOrd="0" presId="urn:microsoft.com/office/officeart/2005/8/layout/hList1"/>
    <dgm:cxn modelId="{44A8E663-40C6-416F-98F3-4C4CF217EB54}" type="presParOf" srcId="{B3556634-A2F1-439C-8CD0-CA6AD900736B}" destId="{BBCDA95F-08E6-4C56-A3E7-F300F869D9D5}" srcOrd="4" destOrd="0" presId="urn:microsoft.com/office/officeart/2005/8/layout/hList1"/>
    <dgm:cxn modelId="{7295EB81-FCB0-4E53-8E50-E1E685399BB7}" type="presParOf" srcId="{BBCDA95F-08E6-4C56-A3E7-F300F869D9D5}" destId="{1A7578F5-A981-4630-9546-655919B376DE}" srcOrd="0" destOrd="0" presId="urn:microsoft.com/office/officeart/2005/8/layout/hList1"/>
    <dgm:cxn modelId="{144CAC96-EC49-4690-B6C4-799F30F30BFA}" type="presParOf" srcId="{BBCDA95F-08E6-4C56-A3E7-F300F869D9D5}" destId="{E39844D7-7712-457B-925C-5E90D262C17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4447E64-E2C3-48C0-BF22-2B10FFCCCCC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CO"/>
        </a:p>
      </dgm:t>
    </dgm:pt>
    <dgm:pt modelId="{71371449-D9DB-4C28-BACD-A22D8E61F885}">
      <dgm:prSet phldrT="[Texto]"/>
      <dgm:spPr/>
      <dgm:t>
        <a:bodyPr/>
        <a:lstStyle/>
        <a:p>
          <a:r>
            <a:rPr lang="es-CO"/>
            <a:t>Consideraciones básicas</a:t>
          </a:r>
        </a:p>
      </dgm:t>
    </dgm:pt>
    <dgm:pt modelId="{4DF8ADA4-5CA2-43E5-A0EE-B925FB2D5681}" type="parTrans" cxnId="{F02B53B9-8190-4BDA-A6EA-558B675C0B98}">
      <dgm:prSet/>
      <dgm:spPr/>
      <dgm:t>
        <a:bodyPr/>
        <a:lstStyle/>
        <a:p>
          <a:endParaRPr lang="es-CO"/>
        </a:p>
      </dgm:t>
    </dgm:pt>
    <dgm:pt modelId="{16C5450A-A161-4BF4-B06A-3E2048489A2C}" type="sibTrans" cxnId="{F02B53B9-8190-4BDA-A6EA-558B675C0B98}">
      <dgm:prSet/>
      <dgm:spPr/>
      <dgm:t>
        <a:bodyPr/>
        <a:lstStyle/>
        <a:p>
          <a:endParaRPr lang="es-CO"/>
        </a:p>
      </dgm:t>
    </dgm:pt>
    <dgm:pt modelId="{66403C74-8A9F-4FF3-ACC3-B1FB022151D5}">
      <dgm:prSet phldrT="[Texto]"/>
      <dgm:spPr/>
      <dgm:t>
        <a:bodyPr/>
        <a:lstStyle/>
        <a:p>
          <a:r>
            <a:rPr lang="es-CO"/>
            <a:t>Análisis de oferta y demanda de un bien o servicio</a:t>
          </a:r>
        </a:p>
      </dgm:t>
    </dgm:pt>
    <dgm:pt modelId="{32D26E7C-FC86-4D4A-971B-B9C6284AB73A}" type="parTrans" cxnId="{DBC93EE0-066E-49D1-A323-B9A786627E5E}">
      <dgm:prSet/>
      <dgm:spPr/>
      <dgm:t>
        <a:bodyPr/>
        <a:lstStyle/>
        <a:p>
          <a:endParaRPr lang="es-CO"/>
        </a:p>
      </dgm:t>
    </dgm:pt>
    <dgm:pt modelId="{A9CFC21E-E04F-4F8E-9D1D-90A5E33E83CD}" type="sibTrans" cxnId="{DBC93EE0-066E-49D1-A323-B9A786627E5E}">
      <dgm:prSet/>
      <dgm:spPr/>
      <dgm:t>
        <a:bodyPr/>
        <a:lstStyle/>
        <a:p>
          <a:endParaRPr lang="es-CO"/>
        </a:p>
      </dgm:t>
    </dgm:pt>
    <dgm:pt modelId="{A01A30F2-6BFB-4327-A037-509F280337CB}">
      <dgm:prSet/>
      <dgm:spPr/>
      <dgm:t>
        <a:bodyPr/>
        <a:lstStyle/>
        <a:p>
          <a:r>
            <a:rPr lang="es-CO"/>
            <a:t>Aspectos técnicos del proyecto </a:t>
          </a:r>
        </a:p>
      </dgm:t>
    </dgm:pt>
    <dgm:pt modelId="{FDBB4965-C2FF-4F28-9BC6-5E897610D653}" type="parTrans" cxnId="{C8499C73-018B-4114-B435-220E431C5B59}">
      <dgm:prSet/>
      <dgm:spPr/>
      <dgm:t>
        <a:bodyPr/>
        <a:lstStyle/>
        <a:p>
          <a:endParaRPr lang="es-CO"/>
        </a:p>
      </dgm:t>
    </dgm:pt>
    <dgm:pt modelId="{55DFB1DE-0C6A-4E72-808F-EB3C6B49B9FA}" type="sibTrans" cxnId="{C8499C73-018B-4114-B435-220E431C5B59}">
      <dgm:prSet/>
      <dgm:spPr/>
      <dgm:t>
        <a:bodyPr/>
        <a:lstStyle/>
        <a:p>
          <a:endParaRPr lang="es-CO"/>
        </a:p>
      </dgm:t>
    </dgm:pt>
    <dgm:pt modelId="{44FB1A48-37D8-4814-8062-2BC7CF09E7B2}">
      <dgm:prSet/>
      <dgm:spPr/>
      <dgm:t>
        <a:bodyPr/>
        <a:lstStyle/>
        <a:p>
          <a:r>
            <a:rPr lang="es-CO"/>
            <a:t>Aspectos legales y administrativos</a:t>
          </a:r>
        </a:p>
      </dgm:t>
    </dgm:pt>
    <dgm:pt modelId="{509472E5-DC1D-4E59-B240-6AA09D638E38}" type="parTrans" cxnId="{EE2CF191-EFBF-474E-9446-4E2379780249}">
      <dgm:prSet/>
      <dgm:spPr/>
      <dgm:t>
        <a:bodyPr/>
        <a:lstStyle/>
        <a:p>
          <a:endParaRPr lang="es-CO"/>
        </a:p>
      </dgm:t>
    </dgm:pt>
    <dgm:pt modelId="{2892C0E2-9896-4FB9-9DDA-95AC62B77881}" type="sibTrans" cxnId="{EE2CF191-EFBF-474E-9446-4E2379780249}">
      <dgm:prSet/>
      <dgm:spPr/>
      <dgm:t>
        <a:bodyPr/>
        <a:lstStyle/>
        <a:p>
          <a:endParaRPr lang="es-CO"/>
        </a:p>
      </dgm:t>
    </dgm:pt>
    <dgm:pt modelId="{405BDE99-24B3-4673-B59F-8F8C8759FDCD}">
      <dgm:prSet/>
      <dgm:spPr/>
      <dgm:t>
        <a:bodyPr/>
        <a:lstStyle/>
        <a:p>
          <a:r>
            <a:rPr lang="es-CO"/>
            <a:t>Inversiones  y financiamiento</a:t>
          </a:r>
        </a:p>
      </dgm:t>
    </dgm:pt>
    <dgm:pt modelId="{A01F1A81-D232-4D6B-B417-555CF0BE756A}" type="parTrans" cxnId="{471E169D-8E53-480F-8A70-C3E25E777575}">
      <dgm:prSet/>
      <dgm:spPr/>
      <dgm:t>
        <a:bodyPr/>
        <a:lstStyle/>
        <a:p>
          <a:endParaRPr lang="es-CO"/>
        </a:p>
      </dgm:t>
    </dgm:pt>
    <dgm:pt modelId="{2508015B-A41C-4FA5-94F0-51565E972DBA}" type="sibTrans" cxnId="{471E169D-8E53-480F-8A70-C3E25E777575}">
      <dgm:prSet/>
      <dgm:spPr/>
      <dgm:t>
        <a:bodyPr/>
        <a:lstStyle/>
        <a:p>
          <a:endParaRPr lang="es-CO"/>
        </a:p>
      </dgm:t>
    </dgm:pt>
    <dgm:pt modelId="{5D5EB317-956E-40F7-80C4-3714C6EF9AD8}">
      <dgm:prSet/>
      <dgm:spPr/>
      <dgm:t>
        <a:bodyPr/>
        <a:lstStyle/>
        <a:p>
          <a:r>
            <a:rPr lang="es-CO"/>
            <a:t>Presupuesto de ingresos, costos y gastos</a:t>
          </a:r>
        </a:p>
      </dgm:t>
    </dgm:pt>
    <dgm:pt modelId="{E5FE2183-46BC-45D3-ABB2-351ADC824556}" type="parTrans" cxnId="{BC67C53E-A478-42D1-84BE-A07B8EBA8A62}">
      <dgm:prSet/>
      <dgm:spPr/>
      <dgm:t>
        <a:bodyPr/>
        <a:lstStyle/>
        <a:p>
          <a:endParaRPr lang="es-CO"/>
        </a:p>
      </dgm:t>
    </dgm:pt>
    <dgm:pt modelId="{DD886F91-86BA-4325-9508-878363F13A22}" type="sibTrans" cxnId="{BC67C53E-A478-42D1-84BE-A07B8EBA8A62}">
      <dgm:prSet/>
      <dgm:spPr/>
      <dgm:t>
        <a:bodyPr/>
        <a:lstStyle/>
        <a:p>
          <a:endParaRPr lang="es-CO"/>
        </a:p>
      </dgm:t>
    </dgm:pt>
    <dgm:pt modelId="{C557C8B8-AEE0-4A30-A26E-0BF2C5745811}">
      <dgm:prSet/>
      <dgm:spPr/>
      <dgm:t>
        <a:bodyPr/>
        <a:lstStyle/>
        <a:p>
          <a:r>
            <a:rPr lang="es-CO"/>
            <a:t>Pre – evaluación de un proyecto</a:t>
          </a:r>
        </a:p>
      </dgm:t>
    </dgm:pt>
    <dgm:pt modelId="{119BAFFF-6034-4318-AFB7-23A6EA5BC97E}" type="parTrans" cxnId="{CB7AF166-D618-47E4-BC41-316960D9A567}">
      <dgm:prSet/>
      <dgm:spPr/>
      <dgm:t>
        <a:bodyPr/>
        <a:lstStyle/>
        <a:p>
          <a:endParaRPr lang="es-CO"/>
        </a:p>
      </dgm:t>
    </dgm:pt>
    <dgm:pt modelId="{D68641BC-0E57-4C3E-9732-265C109A0D2D}" type="sibTrans" cxnId="{CB7AF166-D618-47E4-BC41-316960D9A567}">
      <dgm:prSet/>
      <dgm:spPr/>
      <dgm:t>
        <a:bodyPr/>
        <a:lstStyle/>
        <a:p>
          <a:endParaRPr lang="es-CO"/>
        </a:p>
      </dgm:t>
    </dgm:pt>
    <dgm:pt modelId="{ACFB2406-DE5B-47B4-8232-11E021315DA5}" type="pres">
      <dgm:prSet presAssocID="{84447E64-E2C3-48C0-BF22-2B10FFCCCCC9}" presName="linear" presStyleCnt="0">
        <dgm:presLayoutVars>
          <dgm:animLvl val="lvl"/>
          <dgm:resizeHandles val="exact"/>
        </dgm:presLayoutVars>
      </dgm:prSet>
      <dgm:spPr/>
    </dgm:pt>
    <dgm:pt modelId="{BFC730F5-52CE-4314-B4BF-D1360FA44B66}" type="pres">
      <dgm:prSet presAssocID="{71371449-D9DB-4C28-BACD-A22D8E61F885}" presName="parentText" presStyleLbl="node1" presStyleIdx="0" presStyleCnt="7">
        <dgm:presLayoutVars>
          <dgm:chMax val="0"/>
          <dgm:bulletEnabled val="1"/>
        </dgm:presLayoutVars>
      </dgm:prSet>
      <dgm:spPr/>
    </dgm:pt>
    <dgm:pt modelId="{162CD0DF-89DD-47DF-A432-7CF20674CBA2}" type="pres">
      <dgm:prSet presAssocID="{16C5450A-A161-4BF4-B06A-3E2048489A2C}" presName="spacer" presStyleCnt="0"/>
      <dgm:spPr/>
    </dgm:pt>
    <dgm:pt modelId="{3DCC77AF-EB31-486A-A736-ACCCDCDA70D1}" type="pres">
      <dgm:prSet presAssocID="{66403C74-8A9F-4FF3-ACC3-B1FB022151D5}" presName="parentText" presStyleLbl="node1" presStyleIdx="1" presStyleCnt="7">
        <dgm:presLayoutVars>
          <dgm:chMax val="0"/>
          <dgm:bulletEnabled val="1"/>
        </dgm:presLayoutVars>
      </dgm:prSet>
      <dgm:spPr/>
    </dgm:pt>
    <dgm:pt modelId="{860BA16D-CA21-4A85-B55A-CCED8D1DDD08}" type="pres">
      <dgm:prSet presAssocID="{A9CFC21E-E04F-4F8E-9D1D-90A5E33E83CD}" presName="spacer" presStyleCnt="0"/>
      <dgm:spPr/>
    </dgm:pt>
    <dgm:pt modelId="{43B7C62D-C594-4F56-A7F9-A13C014245A7}" type="pres">
      <dgm:prSet presAssocID="{A01A30F2-6BFB-4327-A037-509F280337CB}" presName="parentText" presStyleLbl="node1" presStyleIdx="2" presStyleCnt="7">
        <dgm:presLayoutVars>
          <dgm:chMax val="0"/>
          <dgm:bulletEnabled val="1"/>
        </dgm:presLayoutVars>
      </dgm:prSet>
      <dgm:spPr/>
    </dgm:pt>
    <dgm:pt modelId="{FEDFEBCB-796B-46AD-90C5-CC78C6CBEA3F}" type="pres">
      <dgm:prSet presAssocID="{55DFB1DE-0C6A-4E72-808F-EB3C6B49B9FA}" presName="spacer" presStyleCnt="0"/>
      <dgm:spPr/>
    </dgm:pt>
    <dgm:pt modelId="{22671B9C-DF02-4123-B75E-FAB9D9D0916D}" type="pres">
      <dgm:prSet presAssocID="{44FB1A48-37D8-4814-8062-2BC7CF09E7B2}" presName="parentText" presStyleLbl="node1" presStyleIdx="3" presStyleCnt="7">
        <dgm:presLayoutVars>
          <dgm:chMax val="0"/>
          <dgm:bulletEnabled val="1"/>
        </dgm:presLayoutVars>
      </dgm:prSet>
      <dgm:spPr/>
    </dgm:pt>
    <dgm:pt modelId="{A08E41C8-54AF-428F-B93C-13085694343A}" type="pres">
      <dgm:prSet presAssocID="{2892C0E2-9896-4FB9-9DDA-95AC62B77881}" presName="spacer" presStyleCnt="0"/>
      <dgm:spPr/>
    </dgm:pt>
    <dgm:pt modelId="{F1A554DB-8E84-4A84-AE82-7FC7267CAA7C}" type="pres">
      <dgm:prSet presAssocID="{405BDE99-24B3-4673-B59F-8F8C8759FDCD}" presName="parentText" presStyleLbl="node1" presStyleIdx="4" presStyleCnt="7">
        <dgm:presLayoutVars>
          <dgm:chMax val="0"/>
          <dgm:bulletEnabled val="1"/>
        </dgm:presLayoutVars>
      </dgm:prSet>
      <dgm:spPr/>
    </dgm:pt>
    <dgm:pt modelId="{3CEAE6FF-A181-4E06-8409-4813D59CD830}" type="pres">
      <dgm:prSet presAssocID="{2508015B-A41C-4FA5-94F0-51565E972DBA}" presName="spacer" presStyleCnt="0"/>
      <dgm:spPr/>
    </dgm:pt>
    <dgm:pt modelId="{ECB155D8-52FC-4DC9-82D0-39BA89F4B7E1}" type="pres">
      <dgm:prSet presAssocID="{5D5EB317-956E-40F7-80C4-3714C6EF9AD8}" presName="parentText" presStyleLbl="node1" presStyleIdx="5" presStyleCnt="7">
        <dgm:presLayoutVars>
          <dgm:chMax val="0"/>
          <dgm:bulletEnabled val="1"/>
        </dgm:presLayoutVars>
      </dgm:prSet>
      <dgm:spPr/>
    </dgm:pt>
    <dgm:pt modelId="{E14C3C08-C316-4030-9C1B-4101F7495C8D}" type="pres">
      <dgm:prSet presAssocID="{DD886F91-86BA-4325-9508-878363F13A22}" presName="spacer" presStyleCnt="0"/>
      <dgm:spPr/>
    </dgm:pt>
    <dgm:pt modelId="{B62D68C6-BD74-4763-9F7D-64EEDBD20E15}" type="pres">
      <dgm:prSet presAssocID="{C557C8B8-AEE0-4A30-A26E-0BF2C5745811}" presName="parentText" presStyleLbl="node1" presStyleIdx="6" presStyleCnt="7">
        <dgm:presLayoutVars>
          <dgm:chMax val="0"/>
          <dgm:bulletEnabled val="1"/>
        </dgm:presLayoutVars>
      </dgm:prSet>
      <dgm:spPr/>
    </dgm:pt>
  </dgm:ptLst>
  <dgm:cxnLst>
    <dgm:cxn modelId="{4498670B-F389-4EB3-B7A4-AFCD4C9A5731}" type="presOf" srcId="{405BDE99-24B3-4673-B59F-8F8C8759FDCD}" destId="{F1A554DB-8E84-4A84-AE82-7FC7267CAA7C}" srcOrd="0" destOrd="0" presId="urn:microsoft.com/office/officeart/2005/8/layout/vList2"/>
    <dgm:cxn modelId="{C534A538-9F0C-4293-A995-744BDC2E659F}" type="presOf" srcId="{71371449-D9DB-4C28-BACD-A22D8E61F885}" destId="{BFC730F5-52CE-4314-B4BF-D1360FA44B66}" srcOrd="0" destOrd="0" presId="urn:microsoft.com/office/officeart/2005/8/layout/vList2"/>
    <dgm:cxn modelId="{BC67C53E-A478-42D1-84BE-A07B8EBA8A62}" srcId="{84447E64-E2C3-48C0-BF22-2B10FFCCCCC9}" destId="{5D5EB317-956E-40F7-80C4-3714C6EF9AD8}" srcOrd="5" destOrd="0" parTransId="{E5FE2183-46BC-45D3-ABB2-351ADC824556}" sibTransId="{DD886F91-86BA-4325-9508-878363F13A22}"/>
    <dgm:cxn modelId="{AECD8765-93BC-48C8-9D9C-42B4F18C3F00}" type="presOf" srcId="{44FB1A48-37D8-4814-8062-2BC7CF09E7B2}" destId="{22671B9C-DF02-4123-B75E-FAB9D9D0916D}" srcOrd="0" destOrd="0" presId="urn:microsoft.com/office/officeart/2005/8/layout/vList2"/>
    <dgm:cxn modelId="{CB7AF166-D618-47E4-BC41-316960D9A567}" srcId="{84447E64-E2C3-48C0-BF22-2B10FFCCCCC9}" destId="{C557C8B8-AEE0-4A30-A26E-0BF2C5745811}" srcOrd="6" destOrd="0" parTransId="{119BAFFF-6034-4318-AFB7-23A6EA5BC97E}" sibTransId="{D68641BC-0E57-4C3E-9732-265C109A0D2D}"/>
    <dgm:cxn modelId="{C8499C73-018B-4114-B435-220E431C5B59}" srcId="{84447E64-E2C3-48C0-BF22-2B10FFCCCCC9}" destId="{A01A30F2-6BFB-4327-A037-509F280337CB}" srcOrd="2" destOrd="0" parTransId="{FDBB4965-C2FF-4F28-9BC6-5E897610D653}" sibTransId="{55DFB1DE-0C6A-4E72-808F-EB3C6B49B9FA}"/>
    <dgm:cxn modelId="{EC319C78-6376-4C4F-89A2-3EAF138F3C88}" type="presOf" srcId="{C557C8B8-AEE0-4A30-A26E-0BF2C5745811}" destId="{B62D68C6-BD74-4763-9F7D-64EEDBD20E15}" srcOrd="0" destOrd="0" presId="urn:microsoft.com/office/officeart/2005/8/layout/vList2"/>
    <dgm:cxn modelId="{EE2CF191-EFBF-474E-9446-4E2379780249}" srcId="{84447E64-E2C3-48C0-BF22-2B10FFCCCCC9}" destId="{44FB1A48-37D8-4814-8062-2BC7CF09E7B2}" srcOrd="3" destOrd="0" parTransId="{509472E5-DC1D-4E59-B240-6AA09D638E38}" sibTransId="{2892C0E2-9896-4FB9-9DDA-95AC62B77881}"/>
    <dgm:cxn modelId="{471E169D-8E53-480F-8A70-C3E25E777575}" srcId="{84447E64-E2C3-48C0-BF22-2B10FFCCCCC9}" destId="{405BDE99-24B3-4673-B59F-8F8C8759FDCD}" srcOrd="4" destOrd="0" parTransId="{A01F1A81-D232-4D6B-B417-555CF0BE756A}" sibTransId="{2508015B-A41C-4FA5-94F0-51565E972DBA}"/>
    <dgm:cxn modelId="{8C120C9F-282F-4874-A117-2B87E8520275}" type="presOf" srcId="{5D5EB317-956E-40F7-80C4-3714C6EF9AD8}" destId="{ECB155D8-52FC-4DC9-82D0-39BA89F4B7E1}" srcOrd="0" destOrd="0" presId="urn:microsoft.com/office/officeart/2005/8/layout/vList2"/>
    <dgm:cxn modelId="{29CDA3A5-A65C-44F9-AC55-BC05A12F8CC7}" type="presOf" srcId="{A01A30F2-6BFB-4327-A037-509F280337CB}" destId="{43B7C62D-C594-4F56-A7F9-A13C014245A7}" srcOrd="0" destOrd="0" presId="urn:microsoft.com/office/officeart/2005/8/layout/vList2"/>
    <dgm:cxn modelId="{F02B53B9-8190-4BDA-A6EA-558B675C0B98}" srcId="{84447E64-E2C3-48C0-BF22-2B10FFCCCCC9}" destId="{71371449-D9DB-4C28-BACD-A22D8E61F885}" srcOrd="0" destOrd="0" parTransId="{4DF8ADA4-5CA2-43E5-A0EE-B925FB2D5681}" sibTransId="{16C5450A-A161-4BF4-B06A-3E2048489A2C}"/>
    <dgm:cxn modelId="{8080BAD0-BEB0-4D6B-A1E5-A677CB16D515}" type="presOf" srcId="{84447E64-E2C3-48C0-BF22-2B10FFCCCCC9}" destId="{ACFB2406-DE5B-47B4-8232-11E021315DA5}" srcOrd="0" destOrd="0" presId="urn:microsoft.com/office/officeart/2005/8/layout/vList2"/>
    <dgm:cxn modelId="{DBC93EE0-066E-49D1-A323-B9A786627E5E}" srcId="{84447E64-E2C3-48C0-BF22-2B10FFCCCCC9}" destId="{66403C74-8A9F-4FF3-ACC3-B1FB022151D5}" srcOrd="1" destOrd="0" parTransId="{32D26E7C-FC86-4D4A-971B-B9C6284AB73A}" sibTransId="{A9CFC21E-E04F-4F8E-9D1D-90A5E33E83CD}"/>
    <dgm:cxn modelId="{669574E7-0E31-4200-AD79-3E8EFB737DE7}" type="presOf" srcId="{66403C74-8A9F-4FF3-ACC3-B1FB022151D5}" destId="{3DCC77AF-EB31-486A-A736-ACCCDCDA70D1}" srcOrd="0" destOrd="0" presId="urn:microsoft.com/office/officeart/2005/8/layout/vList2"/>
    <dgm:cxn modelId="{C8B86670-2DB3-412F-9769-18F2A9D5BE1D}" type="presParOf" srcId="{ACFB2406-DE5B-47B4-8232-11E021315DA5}" destId="{BFC730F5-52CE-4314-B4BF-D1360FA44B66}" srcOrd="0" destOrd="0" presId="urn:microsoft.com/office/officeart/2005/8/layout/vList2"/>
    <dgm:cxn modelId="{FD18D58F-DEEB-4CA2-BFF0-BAB33C4D6394}" type="presParOf" srcId="{ACFB2406-DE5B-47B4-8232-11E021315DA5}" destId="{162CD0DF-89DD-47DF-A432-7CF20674CBA2}" srcOrd="1" destOrd="0" presId="urn:microsoft.com/office/officeart/2005/8/layout/vList2"/>
    <dgm:cxn modelId="{D988CAAE-8BE1-4824-BA75-88946CE25820}" type="presParOf" srcId="{ACFB2406-DE5B-47B4-8232-11E021315DA5}" destId="{3DCC77AF-EB31-486A-A736-ACCCDCDA70D1}" srcOrd="2" destOrd="0" presId="urn:microsoft.com/office/officeart/2005/8/layout/vList2"/>
    <dgm:cxn modelId="{378F0FB9-4945-41A5-ABCF-444FD2D650E8}" type="presParOf" srcId="{ACFB2406-DE5B-47B4-8232-11E021315DA5}" destId="{860BA16D-CA21-4A85-B55A-CCED8D1DDD08}" srcOrd="3" destOrd="0" presId="urn:microsoft.com/office/officeart/2005/8/layout/vList2"/>
    <dgm:cxn modelId="{76150BED-92A4-4D2A-8DCD-A82E0D8A55BC}" type="presParOf" srcId="{ACFB2406-DE5B-47B4-8232-11E021315DA5}" destId="{43B7C62D-C594-4F56-A7F9-A13C014245A7}" srcOrd="4" destOrd="0" presId="urn:microsoft.com/office/officeart/2005/8/layout/vList2"/>
    <dgm:cxn modelId="{7EB2F072-B649-4A12-B6CA-07312FA2E243}" type="presParOf" srcId="{ACFB2406-DE5B-47B4-8232-11E021315DA5}" destId="{FEDFEBCB-796B-46AD-90C5-CC78C6CBEA3F}" srcOrd="5" destOrd="0" presId="urn:microsoft.com/office/officeart/2005/8/layout/vList2"/>
    <dgm:cxn modelId="{92658459-5D05-473A-A442-C8038703E05E}" type="presParOf" srcId="{ACFB2406-DE5B-47B4-8232-11E021315DA5}" destId="{22671B9C-DF02-4123-B75E-FAB9D9D0916D}" srcOrd="6" destOrd="0" presId="urn:microsoft.com/office/officeart/2005/8/layout/vList2"/>
    <dgm:cxn modelId="{2C45C4EE-C94D-4333-AEB8-73DDD58853B8}" type="presParOf" srcId="{ACFB2406-DE5B-47B4-8232-11E021315DA5}" destId="{A08E41C8-54AF-428F-B93C-13085694343A}" srcOrd="7" destOrd="0" presId="urn:microsoft.com/office/officeart/2005/8/layout/vList2"/>
    <dgm:cxn modelId="{3B790F49-FF77-48FF-9D45-577EA25256FE}" type="presParOf" srcId="{ACFB2406-DE5B-47B4-8232-11E021315DA5}" destId="{F1A554DB-8E84-4A84-AE82-7FC7267CAA7C}" srcOrd="8" destOrd="0" presId="urn:microsoft.com/office/officeart/2005/8/layout/vList2"/>
    <dgm:cxn modelId="{8B67E90B-7EC4-4AB2-AEFC-E588F797D510}" type="presParOf" srcId="{ACFB2406-DE5B-47B4-8232-11E021315DA5}" destId="{3CEAE6FF-A181-4E06-8409-4813D59CD830}" srcOrd="9" destOrd="0" presId="urn:microsoft.com/office/officeart/2005/8/layout/vList2"/>
    <dgm:cxn modelId="{A12AD470-9AA7-4644-A583-108CB92727AD}" type="presParOf" srcId="{ACFB2406-DE5B-47B4-8232-11E021315DA5}" destId="{ECB155D8-52FC-4DC9-82D0-39BA89F4B7E1}" srcOrd="10" destOrd="0" presId="urn:microsoft.com/office/officeart/2005/8/layout/vList2"/>
    <dgm:cxn modelId="{E75099CD-5FA7-4FC1-89F3-F66E3AD4A552}" type="presParOf" srcId="{ACFB2406-DE5B-47B4-8232-11E021315DA5}" destId="{E14C3C08-C316-4030-9C1B-4101F7495C8D}" srcOrd="11" destOrd="0" presId="urn:microsoft.com/office/officeart/2005/8/layout/vList2"/>
    <dgm:cxn modelId="{517260B3-1B5F-462C-AB0E-4F735528A2E4}" type="presParOf" srcId="{ACFB2406-DE5B-47B4-8232-11E021315DA5}" destId="{B62D68C6-BD74-4763-9F7D-64EEDBD20E1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8A509-DD70-4B84-A8A9-2D0F6EB707A5}" type="doc">
      <dgm:prSet loTypeId="urn:microsoft.com/office/officeart/2005/8/layout/funnel1" loCatId="process" qsTypeId="urn:microsoft.com/office/officeart/2005/8/quickstyle/simple1" qsCatId="simple" csTypeId="urn:microsoft.com/office/officeart/2005/8/colors/accent6_2" csCatId="accent6" phldr="1"/>
      <dgm:spPr/>
      <dgm:t>
        <a:bodyPr/>
        <a:lstStyle/>
        <a:p>
          <a:endParaRPr lang="es-CO"/>
        </a:p>
      </dgm:t>
    </dgm:pt>
    <dgm:pt modelId="{2C9061F7-E7EA-4286-9DD2-385F67376012}">
      <dgm:prSet phldrT="[Texto]"/>
      <dgm:spPr/>
      <dgm:t>
        <a:bodyPr/>
        <a:lstStyle/>
        <a:p>
          <a:r>
            <a:rPr lang="es-CO"/>
            <a:t>Detallar las características de la población</a:t>
          </a:r>
        </a:p>
      </dgm:t>
    </dgm:pt>
    <dgm:pt modelId="{4191AC11-BD27-4184-B3AA-EC3FB25179E3}" type="parTrans" cxnId="{05F711DF-2470-447E-A7B2-59B717CE3A5A}">
      <dgm:prSet/>
      <dgm:spPr/>
      <dgm:t>
        <a:bodyPr/>
        <a:lstStyle/>
        <a:p>
          <a:endParaRPr lang="es-CO"/>
        </a:p>
      </dgm:t>
    </dgm:pt>
    <dgm:pt modelId="{9E9ADC82-7DA4-4868-98C3-BFC73BE96D89}" type="sibTrans" cxnId="{05F711DF-2470-447E-A7B2-59B717CE3A5A}">
      <dgm:prSet/>
      <dgm:spPr/>
      <dgm:t>
        <a:bodyPr/>
        <a:lstStyle/>
        <a:p>
          <a:endParaRPr lang="es-CO"/>
        </a:p>
      </dgm:t>
    </dgm:pt>
    <dgm:pt modelId="{310B0CF1-7D22-446C-B545-D7B4925BA105}">
      <dgm:prSet phldrT="[Texto]"/>
      <dgm:spPr/>
      <dgm:t>
        <a:bodyPr/>
        <a:lstStyle/>
        <a:p>
          <a:r>
            <a:rPr lang="es-CO"/>
            <a:t>Identificar necesidades  de una población objetivo.</a:t>
          </a:r>
        </a:p>
      </dgm:t>
    </dgm:pt>
    <dgm:pt modelId="{D51478B7-B567-464F-BB38-E1972C909434}" type="parTrans" cxnId="{691B86E8-3CBF-4347-9612-A50044728B6C}">
      <dgm:prSet/>
      <dgm:spPr/>
      <dgm:t>
        <a:bodyPr/>
        <a:lstStyle/>
        <a:p>
          <a:endParaRPr lang="es-CO"/>
        </a:p>
      </dgm:t>
    </dgm:pt>
    <dgm:pt modelId="{3B3821FE-26FD-48DD-A8F2-84024BCAEC83}" type="sibTrans" cxnId="{691B86E8-3CBF-4347-9612-A50044728B6C}">
      <dgm:prSet/>
      <dgm:spPr/>
      <dgm:t>
        <a:bodyPr/>
        <a:lstStyle/>
        <a:p>
          <a:endParaRPr lang="es-CO"/>
        </a:p>
      </dgm:t>
    </dgm:pt>
    <dgm:pt modelId="{9A4A0479-9BC1-4437-936F-A109577C6714}">
      <dgm:prSet phldrT="[Texto]"/>
      <dgm:spPr/>
      <dgm:t>
        <a:bodyPr/>
        <a:lstStyle/>
        <a:p>
          <a:r>
            <a:rPr lang="es-CO"/>
            <a:t>Expectativas de una </a:t>
          </a:r>
          <a:r>
            <a:rPr lang="es-CO" err="1"/>
            <a:t>poblacion</a:t>
          </a:r>
          <a:endParaRPr lang="es-CO"/>
        </a:p>
      </dgm:t>
    </dgm:pt>
    <dgm:pt modelId="{120FD2F4-843D-4977-A8C9-C27A931AEC0A}" type="parTrans" cxnId="{ABC0462F-1EBA-4595-BA25-63124993A087}">
      <dgm:prSet/>
      <dgm:spPr/>
      <dgm:t>
        <a:bodyPr/>
        <a:lstStyle/>
        <a:p>
          <a:endParaRPr lang="es-CO"/>
        </a:p>
      </dgm:t>
    </dgm:pt>
    <dgm:pt modelId="{C89928EC-E6EB-46F7-B0D4-689E29A68696}" type="sibTrans" cxnId="{ABC0462F-1EBA-4595-BA25-63124993A087}">
      <dgm:prSet/>
      <dgm:spPr/>
      <dgm:t>
        <a:bodyPr/>
        <a:lstStyle/>
        <a:p>
          <a:endParaRPr lang="es-CO"/>
        </a:p>
      </dgm:t>
    </dgm:pt>
    <dgm:pt modelId="{B19AA543-83DF-4419-905C-8181E7B372BC}">
      <dgm:prSet phldrT="[Texto]"/>
      <dgm:spPr/>
      <dgm:t>
        <a:bodyPr/>
        <a:lstStyle/>
        <a:p>
          <a:r>
            <a:rPr lang="es-CO"/>
            <a:t>Punto de partida para una idea</a:t>
          </a:r>
        </a:p>
      </dgm:t>
    </dgm:pt>
    <dgm:pt modelId="{44EC7326-1C4E-4BAC-821D-23DE917CDDFE}" type="parTrans" cxnId="{EFFCF36A-6E31-4E7C-8CA3-090E712A2F62}">
      <dgm:prSet/>
      <dgm:spPr/>
      <dgm:t>
        <a:bodyPr/>
        <a:lstStyle/>
        <a:p>
          <a:endParaRPr lang="es-CO"/>
        </a:p>
      </dgm:t>
    </dgm:pt>
    <dgm:pt modelId="{2971C42E-ACDE-4E25-A1AC-D40F4FCF19D5}" type="sibTrans" cxnId="{EFFCF36A-6E31-4E7C-8CA3-090E712A2F62}">
      <dgm:prSet/>
      <dgm:spPr/>
      <dgm:t>
        <a:bodyPr/>
        <a:lstStyle/>
        <a:p>
          <a:endParaRPr lang="es-CO"/>
        </a:p>
      </dgm:t>
    </dgm:pt>
    <dgm:pt modelId="{77A99B0D-04B6-413E-BC3F-ADA5E88E6E8C}" type="pres">
      <dgm:prSet presAssocID="{90B8A509-DD70-4B84-A8A9-2D0F6EB707A5}" presName="Name0" presStyleCnt="0">
        <dgm:presLayoutVars>
          <dgm:chMax val="4"/>
          <dgm:resizeHandles val="exact"/>
        </dgm:presLayoutVars>
      </dgm:prSet>
      <dgm:spPr/>
    </dgm:pt>
    <dgm:pt modelId="{C15C39DE-435B-4B5E-ADDD-ED160200D9D6}" type="pres">
      <dgm:prSet presAssocID="{90B8A509-DD70-4B84-A8A9-2D0F6EB707A5}" presName="ellipse" presStyleLbl="trBgShp" presStyleIdx="0" presStyleCnt="1"/>
      <dgm:spPr/>
    </dgm:pt>
    <dgm:pt modelId="{1A19DAFC-CD5A-45C5-B978-3C366E474DF8}" type="pres">
      <dgm:prSet presAssocID="{90B8A509-DD70-4B84-A8A9-2D0F6EB707A5}" presName="arrow1" presStyleLbl="fgShp" presStyleIdx="0" presStyleCnt="1"/>
      <dgm:spPr/>
    </dgm:pt>
    <dgm:pt modelId="{BF9471CB-8782-421A-BC9B-B9BFAF643E1B}" type="pres">
      <dgm:prSet presAssocID="{90B8A509-DD70-4B84-A8A9-2D0F6EB707A5}" presName="rectangle" presStyleLbl="revTx" presStyleIdx="0" presStyleCnt="1">
        <dgm:presLayoutVars>
          <dgm:bulletEnabled val="1"/>
        </dgm:presLayoutVars>
      </dgm:prSet>
      <dgm:spPr/>
    </dgm:pt>
    <dgm:pt modelId="{ABD6B6DF-B6EB-403A-814D-919B1AE61E18}" type="pres">
      <dgm:prSet presAssocID="{310B0CF1-7D22-446C-B545-D7B4925BA105}" presName="item1" presStyleLbl="node1" presStyleIdx="0" presStyleCnt="3">
        <dgm:presLayoutVars>
          <dgm:bulletEnabled val="1"/>
        </dgm:presLayoutVars>
      </dgm:prSet>
      <dgm:spPr/>
    </dgm:pt>
    <dgm:pt modelId="{50DF40D6-4129-40F1-8BA5-0C7B44E8642A}" type="pres">
      <dgm:prSet presAssocID="{9A4A0479-9BC1-4437-936F-A109577C6714}" presName="item2" presStyleLbl="node1" presStyleIdx="1" presStyleCnt="3">
        <dgm:presLayoutVars>
          <dgm:bulletEnabled val="1"/>
        </dgm:presLayoutVars>
      </dgm:prSet>
      <dgm:spPr/>
    </dgm:pt>
    <dgm:pt modelId="{7BA482E1-1F04-4AE1-AD91-D4CFD0D1EA7D}" type="pres">
      <dgm:prSet presAssocID="{B19AA543-83DF-4419-905C-8181E7B372BC}" presName="item3" presStyleLbl="node1" presStyleIdx="2" presStyleCnt="3">
        <dgm:presLayoutVars>
          <dgm:bulletEnabled val="1"/>
        </dgm:presLayoutVars>
      </dgm:prSet>
      <dgm:spPr/>
    </dgm:pt>
    <dgm:pt modelId="{EE3B4735-3296-45FC-AB1B-463DEE29A545}" type="pres">
      <dgm:prSet presAssocID="{90B8A509-DD70-4B84-A8A9-2D0F6EB707A5}" presName="funnel" presStyleLbl="trAlignAcc1" presStyleIdx="0" presStyleCnt="1" custLinFactNeighborX="-2243" custLinFactNeighborY="-2630"/>
      <dgm:spPr/>
    </dgm:pt>
  </dgm:ptLst>
  <dgm:cxnLst>
    <dgm:cxn modelId="{C6A1D514-B548-4177-834C-AB7E15E620FC}" type="presOf" srcId="{310B0CF1-7D22-446C-B545-D7B4925BA105}" destId="{50DF40D6-4129-40F1-8BA5-0C7B44E8642A}" srcOrd="0" destOrd="0" presId="urn:microsoft.com/office/officeart/2005/8/layout/funnel1"/>
    <dgm:cxn modelId="{E1DCD322-6122-4ECD-96A2-2F9A282C521C}" type="presOf" srcId="{9A4A0479-9BC1-4437-936F-A109577C6714}" destId="{ABD6B6DF-B6EB-403A-814D-919B1AE61E18}" srcOrd="0" destOrd="0" presId="urn:microsoft.com/office/officeart/2005/8/layout/funnel1"/>
    <dgm:cxn modelId="{ABC0462F-1EBA-4595-BA25-63124993A087}" srcId="{90B8A509-DD70-4B84-A8A9-2D0F6EB707A5}" destId="{9A4A0479-9BC1-4437-936F-A109577C6714}" srcOrd="2" destOrd="0" parTransId="{120FD2F4-843D-4977-A8C9-C27A931AEC0A}" sibTransId="{C89928EC-E6EB-46F7-B0D4-689E29A68696}"/>
    <dgm:cxn modelId="{D0B3AD46-F75A-4321-8CE4-CBD4402E3C57}" type="presOf" srcId="{90B8A509-DD70-4B84-A8A9-2D0F6EB707A5}" destId="{77A99B0D-04B6-413E-BC3F-ADA5E88E6E8C}" srcOrd="0" destOrd="0" presId="urn:microsoft.com/office/officeart/2005/8/layout/funnel1"/>
    <dgm:cxn modelId="{EFFCF36A-6E31-4E7C-8CA3-090E712A2F62}" srcId="{90B8A509-DD70-4B84-A8A9-2D0F6EB707A5}" destId="{B19AA543-83DF-4419-905C-8181E7B372BC}" srcOrd="3" destOrd="0" parTransId="{44EC7326-1C4E-4BAC-821D-23DE917CDDFE}" sibTransId="{2971C42E-ACDE-4E25-A1AC-D40F4FCF19D5}"/>
    <dgm:cxn modelId="{952A389C-559D-44D5-9080-F9C2947A4CFA}" type="presOf" srcId="{2C9061F7-E7EA-4286-9DD2-385F67376012}" destId="{7BA482E1-1F04-4AE1-AD91-D4CFD0D1EA7D}" srcOrd="0" destOrd="0" presId="urn:microsoft.com/office/officeart/2005/8/layout/funnel1"/>
    <dgm:cxn modelId="{E3483ABD-DAEC-40A1-898E-6F768EF85E25}" type="presOf" srcId="{B19AA543-83DF-4419-905C-8181E7B372BC}" destId="{BF9471CB-8782-421A-BC9B-B9BFAF643E1B}" srcOrd="0" destOrd="0" presId="urn:microsoft.com/office/officeart/2005/8/layout/funnel1"/>
    <dgm:cxn modelId="{05F711DF-2470-447E-A7B2-59B717CE3A5A}" srcId="{90B8A509-DD70-4B84-A8A9-2D0F6EB707A5}" destId="{2C9061F7-E7EA-4286-9DD2-385F67376012}" srcOrd="0" destOrd="0" parTransId="{4191AC11-BD27-4184-B3AA-EC3FB25179E3}" sibTransId="{9E9ADC82-7DA4-4868-98C3-BFC73BE96D89}"/>
    <dgm:cxn modelId="{691B86E8-3CBF-4347-9612-A50044728B6C}" srcId="{90B8A509-DD70-4B84-A8A9-2D0F6EB707A5}" destId="{310B0CF1-7D22-446C-B545-D7B4925BA105}" srcOrd="1" destOrd="0" parTransId="{D51478B7-B567-464F-BB38-E1972C909434}" sibTransId="{3B3821FE-26FD-48DD-A8F2-84024BCAEC83}"/>
    <dgm:cxn modelId="{B2F75080-2647-4620-8068-8D499DFE9628}" type="presParOf" srcId="{77A99B0D-04B6-413E-BC3F-ADA5E88E6E8C}" destId="{C15C39DE-435B-4B5E-ADDD-ED160200D9D6}" srcOrd="0" destOrd="0" presId="urn:microsoft.com/office/officeart/2005/8/layout/funnel1"/>
    <dgm:cxn modelId="{1BD8DE6B-E4C7-4CA9-8812-94E64DB31F69}" type="presParOf" srcId="{77A99B0D-04B6-413E-BC3F-ADA5E88E6E8C}" destId="{1A19DAFC-CD5A-45C5-B978-3C366E474DF8}" srcOrd="1" destOrd="0" presId="urn:microsoft.com/office/officeart/2005/8/layout/funnel1"/>
    <dgm:cxn modelId="{0299E5C7-1645-4915-B4A7-D18DD80119E2}" type="presParOf" srcId="{77A99B0D-04B6-413E-BC3F-ADA5E88E6E8C}" destId="{BF9471CB-8782-421A-BC9B-B9BFAF643E1B}" srcOrd="2" destOrd="0" presId="urn:microsoft.com/office/officeart/2005/8/layout/funnel1"/>
    <dgm:cxn modelId="{21A27D7F-AD98-4AE1-8EAF-D702EFA9881F}" type="presParOf" srcId="{77A99B0D-04B6-413E-BC3F-ADA5E88E6E8C}" destId="{ABD6B6DF-B6EB-403A-814D-919B1AE61E18}" srcOrd="3" destOrd="0" presId="urn:microsoft.com/office/officeart/2005/8/layout/funnel1"/>
    <dgm:cxn modelId="{597AD3B8-EE91-4777-8747-CA6CF76FB2EB}" type="presParOf" srcId="{77A99B0D-04B6-413E-BC3F-ADA5E88E6E8C}" destId="{50DF40D6-4129-40F1-8BA5-0C7B44E8642A}" srcOrd="4" destOrd="0" presId="urn:microsoft.com/office/officeart/2005/8/layout/funnel1"/>
    <dgm:cxn modelId="{F4505CFF-F7EA-4DF6-8B14-311EFEA55582}" type="presParOf" srcId="{77A99B0D-04B6-413E-BC3F-ADA5E88E6E8C}" destId="{7BA482E1-1F04-4AE1-AD91-D4CFD0D1EA7D}" srcOrd="5" destOrd="0" presId="urn:microsoft.com/office/officeart/2005/8/layout/funnel1"/>
    <dgm:cxn modelId="{D1D81134-BA88-4724-A4E3-5CD9ECCC8758}" type="presParOf" srcId="{77A99B0D-04B6-413E-BC3F-ADA5E88E6E8C}" destId="{EE3B4735-3296-45FC-AB1B-463DEE29A54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D503E01-3B8F-4FDB-A1F0-4579F2BBA66E}"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CO"/>
        </a:p>
      </dgm:t>
    </dgm:pt>
    <dgm:pt modelId="{042AC76B-264A-46B5-8635-E80FD5A40D1B}">
      <dgm:prSet phldrT="[Texto]"/>
      <dgm:spPr/>
      <dgm:t>
        <a:bodyPr/>
        <a:lstStyle/>
        <a:p>
          <a:r>
            <a:rPr lang="es-CO"/>
            <a:t>a. Objetivos</a:t>
          </a:r>
        </a:p>
      </dgm:t>
    </dgm:pt>
    <dgm:pt modelId="{2623D6CA-CA5F-465B-A4C2-BC22AD5AB6E6}" type="parTrans" cxnId="{E1BA2A80-BE35-4F4D-82C4-533DA0E41531}">
      <dgm:prSet/>
      <dgm:spPr/>
      <dgm:t>
        <a:bodyPr/>
        <a:lstStyle/>
        <a:p>
          <a:endParaRPr lang="es-CO"/>
        </a:p>
      </dgm:t>
    </dgm:pt>
    <dgm:pt modelId="{06431919-CB49-406D-9FC4-1A4418A5FBEF}" type="sibTrans" cxnId="{E1BA2A80-BE35-4F4D-82C4-533DA0E41531}">
      <dgm:prSet/>
      <dgm:spPr/>
      <dgm:t>
        <a:bodyPr/>
        <a:lstStyle/>
        <a:p>
          <a:endParaRPr lang="es-CO"/>
        </a:p>
      </dgm:t>
    </dgm:pt>
    <dgm:pt modelId="{FB7EC27C-5471-42FC-8886-D5BF9F2E6A87}">
      <dgm:prSet phldrT="[Texto]"/>
      <dgm:spPr/>
      <dgm:t>
        <a:bodyPr/>
        <a:lstStyle/>
        <a:p>
          <a:r>
            <a:rPr lang="es-CO"/>
            <a:t>b. Justificación</a:t>
          </a:r>
        </a:p>
      </dgm:t>
    </dgm:pt>
    <dgm:pt modelId="{F52907DF-BCA3-4AF1-8DB1-BE87D6415C68}" type="parTrans" cxnId="{9632EF1F-A2D1-4DF4-BAA7-9B29DB5ADFFE}">
      <dgm:prSet/>
      <dgm:spPr/>
      <dgm:t>
        <a:bodyPr/>
        <a:lstStyle/>
        <a:p>
          <a:endParaRPr lang="es-CO"/>
        </a:p>
      </dgm:t>
    </dgm:pt>
    <dgm:pt modelId="{C9435B82-1EE5-4F9D-81BF-A6FA1CB9179B}" type="sibTrans" cxnId="{9632EF1F-A2D1-4DF4-BAA7-9B29DB5ADFFE}">
      <dgm:prSet/>
      <dgm:spPr/>
      <dgm:t>
        <a:bodyPr/>
        <a:lstStyle/>
        <a:p>
          <a:endParaRPr lang="es-CO"/>
        </a:p>
      </dgm:t>
    </dgm:pt>
    <dgm:pt modelId="{88E61AB5-8D0E-4978-810D-E67C91143935}">
      <dgm:prSet phldrT="[Texto]"/>
      <dgm:spPr/>
      <dgm:t>
        <a:bodyPr/>
        <a:lstStyle/>
        <a:p>
          <a:r>
            <a:rPr lang="es-CO"/>
            <a:t>c. Antecedentes</a:t>
          </a:r>
        </a:p>
      </dgm:t>
    </dgm:pt>
    <dgm:pt modelId="{78123941-51AD-44F7-B2AB-A54158B47678}" type="parTrans" cxnId="{387AD24E-88AD-4207-888D-85B8F7C3C3FB}">
      <dgm:prSet/>
      <dgm:spPr/>
      <dgm:t>
        <a:bodyPr/>
        <a:lstStyle/>
        <a:p>
          <a:endParaRPr lang="es-CO"/>
        </a:p>
      </dgm:t>
    </dgm:pt>
    <dgm:pt modelId="{FCDBA1CB-D359-4936-8229-04622787FADB}" type="sibTrans" cxnId="{387AD24E-88AD-4207-888D-85B8F7C3C3FB}">
      <dgm:prSet/>
      <dgm:spPr/>
      <dgm:t>
        <a:bodyPr/>
        <a:lstStyle/>
        <a:p>
          <a:endParaRPr lang="es-CO"/>
        </a:p>
      </dgm:t>
    </dgm:pt>
    <dgm:pt modelId="{4944F9DB-65EE-4DC8-9E85-A8D2241F9F29}">
      <dgm:prSet phldrT="[Texto]"/>
      <dgm:spPr/>
      <dgm:t>
        <a:bodyPr/>
        <a:lstStyle/>
        <a:p>
          <a:r>
            <a:rPr lang="es-CO"/>
            <a:t>d. Características generales del área del proyecto</a:t>
          </a:r>
        </a:p>
      </dgm:t>
    </dgm:pt>
    <dgm:pt modelId="{70A1D153-90EA-4533-A32A-6422412D8895}" type="parTrans" cxnId="{F462A4F3-CA8F-4744-B28C-D372E40B7DC2}">
      <dgm:prSet/>
      <dgm:spPr/>
      <dgm:t>
        <a:bodyPr/>
        <a:lstStyle/>
        <a:p>
          <a:endParaRPr lang="es-CO"/>
        </a:p>
      </dgm:t>
    </dgm:pt>
    <dgm:pt modelId="{F732D8A9-02DD-41FE-9B89-22796A3F788D}" type="sibTrans" cxnId="{F462A4F3-CA8F-4744-B28C-D372E40B7DC2}">
      <dgm:prSet/>
      <dgm:spPr/>
      <dgm:t>
        <a:bodyPr/>
        <a:lstStyle/>
        <a:p>
          <a:endParaRPr lang="es-CO"/>
        </a:p>
      </dgm:t>
    </dgm:pt>
    <dgm:pt modelId="{542CD0E1-360A-488D-8F41-916B645F80DE}">
      <dgm:prSet phldrT="[Texto]"/>
      <dgm:spPr/>
      <dgm:t>
        <a:bodyPr/>
        <a:lstStyle/>
        <a:p>
          <a:r>
            <a:rPr lang="es-CO"/>
            <a:t>e. Políticas y normas gubernamentales</a:t>
          </a:r>
        </a:p>
      </dgm:t>
    </dgm:pt>
    <dgm:pt modelId="{FE1D0CA4-1190-476B-BF1E-F4EF5B8B03DA}" type="parTrans" cxnId="{DDBBA9A9-71D6-426D-910B-8D442A666199}">
      <dgm:prSet/>
      <dgm:spPr/>
      <dgm:t>
        <a:bodyPr/>
        <a:lstStyle/>
        <a:p>
          <a:endParaRPr lang="es-CO"/>
        </a:p>
      </dgm:t>
    </dgm:pt>
    <dgm:pt modelId="{C5ED4ECF-0702-41CB-A83F-55C36D15A42C}" type="sibTrans" cxnId="{DDBBA9A9-71D6-426D-910B-8D442A666199}">
      <dgm:prSet/>
      <dgm:spPr/>
      <dgm:t>
        <a:bodyPr/>
        <a:lstStyle/>
        <a:p>
          <a:endParaRPr lang="es-CO"/>
        </a:p>
      </dgm:t>
    </dgm:pt>
    <dgm:pt modelId="{FDFF31A2-AA06-46A1-A2E7-F1C0D7726C6E}">
      <dgm:prSet/>
      <dgm:spPr/>
      <dgm:t>
        <a:bodyPr/>
        <a:lstStyle/>
        <a:p>
          <a:r>
            <a:rPr lang="es-CO"/>
            <a:t>f. Factores condicionantes</a:t>
          </a:r>
        </a:p>
      </dgm:t>
    </dgm:pt>
    <dgm:pt modelId="{981A9B91-821A-4B2D-8B46-B7ABD19CA2CA}" type="parTrans" cxnId="{A15D494E-7556-42F4-A52D-28651458FC88}">
      <dgm:prSet/>
      <dgm:spPr/>
      <dgm:t>
        <a:bodyPr/>
        <a:lstStyle/>
        <a:p>
          <a:endParaRPr lang="es-CO"/>
        </a:p>
      </dgm:t>
    </dgm:pt>
    <dgm:pt modelId="{9EA274B1-E6F3-46FC-A602-878A72E84D67}" type="sibTrans" cxnId="{A15D494E-7556-42F4-A52D-28651458FC88}">
      <dgm:prSet/>
      <dgm:spPr/>
      <dgm:t>
        <a:bodyPr/>
        <a:lstStyle/>
        <a:p>
          <a:endParaRPr lang="es-CO"/>
        </a:p>
      </dgm:t>
    </dgm:pt>
    <dgm:pt modelId="{9024AF95-4C69-46B4-AA7B-912E9B0A0720}" type="pres">
      <dgm:prSet presAssocID="{BD503E01-3B8F-4FDB-A1F0-4579F2BBA66E}" presName="diagram" presStyleCnt="0">
        <dgm:presLayoutVars>
          <dgm:dir/>
          <dgm:resizeHandles val="exact"/>
        </dgm:presLayoutVars>
      </dgm:prSet>
      <dgm:spPr/>
    </dgm:pt>
    <dgm:pt modelId="{A8CA4EE1-6FE4-472E-881C-6AF717002609}" type="pres">
      <dgm:prSet presAssocID="{042AC76B-264A-46B5-8635-E80FD5A40D1B}" presName="node" presStyleLbl="node1" presStyleIdx="0" presStyleCnt="6">
        <dgm:presLayoutVars>
          <dgm:bulletEnabled val="1"/>
        </dgm:presLayoutVars>
      </dgm:prSet>
      <dgm:spPr/>
    </dgm:pt>
    <dgm:pt modelId="{9D936F36-E73C-4D99-BFFF-7F487E51AAF0}" type="pres">
      <dgm:prSet presAssocID="{06431919-CB49-406D-9FC4-1A4418A5FBEF}" presName="sibTrans" presStyleCnt="0"/>
      <dgm:spPr/>
    </dgm:pt>
    <dgm:pt modelId="{22C9B453-6BBF-48EB-AAB7-9B6A77201D7E}" type="pres">
      <dgm:prSet presAssocID="{FB7EC27C-5471-42FC-8886-D5BF9F2E6A87}" presName="node" presStyleLbl="node1" presStyleIdx="1" presStyleCnt="6">
        <dgm:presLayoutVars>
          <dgm:bulletEnabled val="1"/>
        </dgm:presLayoutVars>
      </dgm:prSet>
      <dgm:spPr/>
    </dgm:pt>
    <dgm:pt modelId="{1C13A883-6AF0-46E8-8360-32C67308B0EF}" type="pres">
      <dgm:prSet presAssocID="{C9435B82-1EE5-4F9D-81BF-A6FA1CB9179B}" presName="sibTrans" presStyleCnt="0"/>
      <dgm:spPr/>
    </dgm:pt>
    <dgm:pt modelId="{81EC2C27-D6BA-4F15-AACD-0A5C0DFA497A}" type="pres">
      <dgm:prSet presAssocID="{88E61AB5-8D0E-4978-810D-E67C91143935}" presName="node" presStyleLbl="node1" presStyleIdx="2" presStyleCnt="6">
        <dgm:presLayoutVars>
          <dgm:bulletEnabled val="1"/>
        </dgm:presLayoutVars>
      </dgm:prSet>
      <dgm:spPr/>
    </dgm:pt>
    <dgm:pt modelId="{33863BB5-6D4F-47D6-B0C9-142530424F38}" type="pres">
      <dgm:prSet presAssocID="{FCDBA1CB-D359-4936-8229-04622787FADB}" presName="sibTrans" presStyleCnt="0"/>
      <dgm:spPr/>
    </dgm:pt>
    <dgm:pt modelId="{86736483-03FB-45D8-9DF5-60A96C310198}" type="pres">
      <dgm:prSet presAssocID="{4944F9DB-65EE-4DC8-9E85-A8D2241F9F29}" presName="node" presStyleLbl="node1" presStyleIdx="3" presStyleCnt="6">
        <dgm:presLayoutVars>
          <dgm:bulletEnabled val="1"/>
        </dgm:presLayoutVars>
      </dgm:prSet>
      <dgm:spPr/>
    </dgm:pt>
    <dgm:pt modelId="{F326C7D4-E5D6-4572-9439-78224377DDA6}" type="pres">
      <dgm:prSet presAssocID="{F732D8A9-02DD-41FE-9B89-22796A3F788D}" presName="sibTrans" presStyleCnt="0"/>
      <dgm:spPr/>
    </dgm:pt>
    <dgm:pt modelId="{2F39BF57-B74C-4F2A-B4A3-E1BE1EE6B59E}" type="pres">
      <dgm:prSet presAssocID="{542CD0E1-360A-488D-8F41-916B645F80DE}" presName="node" presStyleLbl="node1" presStyleIdx="4" presStyleCnt="6">
        <dgm:presLayoutVars>
          <dgm:bulletEnabled val="1"/>
        </dgm:presLayoutVars>
      </dgm:prSet>
      <dgm:spPr/>
    </dgm:pt>
    <dgm:pt modelId="{27CB1C36-EA7A-4F49-BAC8-5A420F638CC2}" type="pres">
      <dgm:prSet presAssocID="{C5ED4ECF-0702-41CB-A83F-55C36D15A42C}" presName="sibTrans" presStyleCnt="0"/>
      <dgm:spPr/>
    </dgm:pt>
    <dgm:pt modelId="{0752CF25-2C30-4C04-AF21-02A25911C7FA}" type="pres">
      <dgm:prSet presAssocID="{FDFF31A2-AA06-46A1-A2E7-F1C0D7726C6E}" presName="node" presStyleLbl="node1" presStyleIdx="5" presStyleCnt="6">
        <dgm:presLayoutVars>
          <dgm:bulletEnabled val="1"/>
        </dgm:presLayoutVars>
      </dgm:prSet>
      <dgm:spPr/>
    </dgm:pt>
  </dgm:ptLst>
  <dgm:cxnLst>
    <dgm:cxn modelId="{43C6F510-8638-4780-B657-ADAE2C913151}" type="presOf" srcId="{88E61AB5-8D0E-4978-810D-E67C91143935}" destId="{81EC2C27-D6BA-4F15-AACD-0A5C0DFA497A}" srcOrd="0" destOrd="0" presId="urn:microsoft.com/office/officeart/2005/8/layout/default"/>
    <dgm:cxn modelId="{9632EF1F-A2D1-4DF4-BAA7-9B29DB5ADFFE}" srcId="{BD503E01-3B8F-4FDB-A1F0-4579F2BBA66E}" destId="{FB7EC27C-5471-42FC-8886-D5BF9F2E6A87}" srcOrd="1" destOrd="0" parTransId="{F52907DF-BCA3-4AF1-8DB1-BE87D6415C68}" sibTransId="{C9435B82-1EE5-4F9D-81BF-A6FA1CB9179B}"/>
    <dgm:cxn modelId="{554EF538-33A5-4F00-B016-2D4AF3E168B3}" type="presOf" srcId="{FB7EC27C-5471-42FC-8886-D5BF9F2E6A87}" destId="{22C9B453-6BBF-48EB-AAB7-9B6A77201D7E}" srcOrd="0" destOrd="0" presId="urn:microsoft.com/office/officeart/2005/8/layout/default"/>
    <dgm:cxn modelId="{A15D494E-7556-42F4-A52D-28651458FC88}" srcId="{BD503E01-3B8F-4FDB-A1F0-4579F2BBA66E}" destId="{FDFF31A2-AA06-46A1-A2E7-F1C0D7726C6E}" srcOrd="5" destOrd="0" parTransId="{981A9B91-821A-4B2D-8B46-B7ABD19CA2CA}" sibTransId="{9EA274B1-E6F3-46FC-A602-878A72E84D67}"/>
    <dgm:cxn modelId="{387AD24E-88AD-4207-888D-85B8F7C3C3FB}" srcId="{BD503E01-3B8F-4FDB-A1F0-4579F2BBA66E}" destId="{88E61AB5-8D0E-4978-810D-E67C91143935}" srcOrd="2" destOrd="0" parTransId="{78123941-51AD-44F7-B2AB-A54158B47678}" sibTransId="{FCDBA1CB-D359-4936-8229-04622787FADB}"/>
    <dgm:cxn modelId="{EDFEE67B-89F2-46D3-BA51-C8E0704AFE27}" type="presOf" srcId="{4944F9DB-65EE-4DC8-9E85-A8D2241F9F29}" destId="{86736483-03FB-45D8-9DF5-60A96C310198}" srcOrd="0" destOrd="0" presId="urn:microsoft.com/office/officeart/2005/8/layout/default"/>
    <dgm:cxn modelId="{E1BA2A80-BE35-4F4D-82C4-533DA0E41531}" srcId="{BD503E01-3B8F-4FDB-A1F0-4579F2BBA66E}" destId="{042AC76B-264A-46B5-8635-E80FD5A40D1B}" srcOrd="0" destOrd="0" parTransId="{2623D6CA-CA5F-465B-A4C2-BC22AD5AB6E6}" sibTransId="{06431919-CB49-406D-9FC4-1A4418A5FBEF}"/>
    <dgm:cxn modelId="{D841D98A-0D39-45C0-99D1-2E04CEE438FE}" type="presOf" srcId="{542CD0E1-360A-488D-8F41-916B645F80DE}" destId="{2F39BF57-B74C-4F2A-B4A3-E1BE1EE6B59E}" srcOrd="0" destOrd="0" presId="urn:microsoft.com/office/officeart/2005/8/layout/default"/>
    <dgm:cxn modelId="{DDBBA9A9-71D6-426D-910B-8D442A666199}" srcId="{BD503E01-3B8F-4FDB-A1F0-4579F2BBA66E}" destId="{542CD0E1-360A-488D-8F41-916B645F80DE}" srcOrd="4" destOrd="0" parTransId="{FE1D0CA4-1190-476B-BF1E-F4EF5B8B03DA}" sibTransId="{C5ED4ECF-0702-41CB-A83F-55C36D15A42C}"/>
    <dgm:cxn modelId="{A5FD00E2-F497-4CA0-BF0F-594954A502E6}" type="presOf" srcId="{042AC76B-264A-46B5-8635-E80FD5A40D1B}" destId="{A8CA4EE1-6FE4-472E-881C-6AF717002609}" srcOrd="0" destOrd="0" presId="urn:microsoft.com/office/officeart/2005/8/layout/default"/>
    <dgm:cxn modelId="{F462A4F3-CA8F-4744-B28C-D372E40B7DC2}" srcId="{BD503E01-3B8F-4FDB-A1F0-4579F2BBA66E}" destId="{4944F9DB-65EE-4DC8-9E85-A8D2241F9F29}" srcOrd="3" destOrd="0" parTransId="{70A1D153-90EA-4533-A32A-6422412D8895}" sibTransId="{F732D8A9-02DD-41FE-9B89-22796A3F788D}"/>
    <dgm:cxn modelId="{109883F9-D795-491D-9E50-C7776426014A}" type="presOf" srcId="{FDFF31A2-AA06-46A1-A2E7-F1C0D7726C6E}" destId="{0752CF25-2C30-4C04-AF21-02A25911C7FA}" srcOrd="0" destOrd="0" presId="urn:microsoft.com/office/officeart/2005/8/layout/default"/>
    <dgm:cxn modelId="{F5B794F9-6FE9-4F7C-BD99-5327B58FBCD1}" type="presOf" srcId="{BD503E01-3B8F-4FDB-A1F0-4579F2BBA66E}" destId="{9024AF95-4C69-46B4-AA7B-912E9B0A0720}" srcOrd="0" destOrd="0" presId="urn:microsoft.com/office/officeart/2005/8/layout/default"/>
    <dgm:cxn modelId="{344B8E8A-A36B-4309-93C9-770E48EB4A3F}" type="presParOf" srcId="{9024AF95-4C69-46B4-AA7B-912E9B0A0720}" destId="{A8CA4EE1-6FE4-472E-881C-6AF717002609}" srcOrd="0" destOrd="0" presId="urn:microsoft.com/office/officeart/2005/8/layout/default"/>
    <dgm:cxn modelId="{3B175646-813B-40A3-B09E-6552C7D7FEBC}" type="presParOf" srcId="{9024AF95-4C69-46B4-AA7B-912E9B0A0720}" destId="{9D936F36-E73C-4D99-BFFF-7F487E51AAF0}" srcOrd="1" destOrd="0" presId="urn:microsoft.com/office/officeart/2005/8/layout/default"/>
    <dgm:cxn modelId="{76C44EDE-9750-4CD8-83E4-8FABB158FD3D}" type="presParOf" srcId="{9024AF95-4C69-46B4-AA7B-912E9B0A0720}" destId="{22C9B453-6BBF-48EB-AAB7-9B6A77201D7E}" srcOrd="2" destOrd="0" presId="urn:microsoft.com/office/officeart/2005/8/layout/default"/>
    <dgm:cxn modelId="{4251F4FC-CB27-4435-93B7-A5A930F05CD1}" type="presParOf" srcId="{9024AF95-4C69-46B4-AA7B-912E9B0A0720}" destId="{1C13A883-6AF0-46E8-8360-32C67308B0EF}" srcOrd="3" destOrd="0" presId="urn:microsoft.com/office/officeart/2005/8/layout/default"/>
    <dgm:cxn modelId="{24C66F21-C365-426D-8C66-A744AF1F0844}" type="presParOf" srcId="{9024AF95-4C69-46B4-AA7B-912E9B0A0720}" destId="{81EC2C27-D6BA-4F15-AACD-0A5C0DFA497A}" srcOrd="4" destOrd="0" presId="urn:microsoft.com/office/officeart/2005/8/layout/default"/>
    <dgm:cxn modelId="{9DFBA021-D7A0-40D6-9987-1DCF4494CF20}" type="presParOf" srcId="{9024AF95-4C69-46B4-AA7B-912E9B0A0720}" destId="{33863BB5-6D4F-47D6-B0C9-142530424F38}" srcOrd="5" destOrd="0" presId="urn:microsoft.com/office/officeart/2005/8/layout/default"/>
    <dgm:cxn modelId="{C7565F00-7F28-4432-8C54-C6CD41198734}" type="presParOf" srcId="{9024AF95-4C69-46B4-AA7B-912E9B0A0720}" destId="{86736483-03FB-45D8-9DF5-60A96C310198}" srcOrd="6" destOrd="0" presId="urn:microsoft.com/office/officeart/2005/8/layout/default"/>
    <dgm:cxn modelId="{B1B5ED56-6C30-45AC-9E8B-FDF5D231D7B7}" type="presParOf" srcId="{9024AF95-4C69-46B4-AA7B-912E9B0A0720}" destId="{F326C7D4-E5D6-4572-9439-78224377DDA6}" srcOrd="7" destOrd="0" presId="urn:microsoft.com/office/officeart/2005/8/layout/default"/>
    <dgm:cxn modelId="{C685D4F1-CAB0-4C73-B329-9392B1ACF413}" type="presParOf" srcId="{9024AF95-4C69-46B4-AA7B-912E9B0A0720}" destId="{2F39BF57-B74C-4F2A-B4A3-E1BE1EE6B59E}" srcOrd="8" destOrd="0" presId="urn:microsoft.com/office/officeart/2005/8/layout/default"/>
    <dgm:cxn modelId="{8DC75FFF-B938-4B73-8F84-3122533F3D9D}" type="presParOf" srcId="{9024AF95-4C69-46B4-AA7B-912E9B0A0720}" destId="{27CB1C36-EA7A-4F49-BAC8-5A420F638CC2}" srcOrd="9" destOrd="0" presId="urn:microsoft.com/office/officeart/2005/8/layout/default"/>
    <dgm:cxn modelId="{0DF56F41-48E6-400A-9B1E-ACCFD50392C6}" type="presParOf" srcId="{9024AF95-4C69-46B4-AA7B-912E9B0A0720}" destId="{0752CF25-2C30-4C04-AF21-02A25911C7F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AD37C47-37E8-4D90-B8D4-4E8EA99A745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CO"/>
        </a:p>
      </dgm:t>
    </dgm:pt>
    <dgm:pt modelId="{3B853551-425D-464F-A08F-7F66156FE600}">
      <dgm:prSet phldrT="[Texto]"/>
      <dgm:spPr/>
      <dgm:t>
        <a:bodyPr/>
        <a:lstStyle/>
        <a:p>
          <a:r>
            <a:rPr lang="es-CO" dirty="0"/>
            <a:t>PRECIOS DE MERCADO</a:t>
          </a:r>
        </a:p>
      </dgm:t>
    </dgm:pt>
    <dgm:pt modelId="{DA7FFD5A-F5EB-437B-A4DB-A9AD493BE3C8}" type="parTrans" cxnId="{19EF7E72-68A6-4EF1-8FED-8D33B043F46D}">
      <dgm:prSet/>
      <dgm:spPr/>
      <dgm:t>
        <a:bodyPr/>
        <a:lstStyle/>
        <a:p>
          <a:endParaRPr lang="es-CO"/>
        </a:p>
      </dgm:t>
    </dgm:pt>
    <dgm:pt modelId="{4CFBC8AD-AE4C-4CE3-B9EE-EB824D6927D5}" type="sibTrans" cxnId="{19EF7E72-68A6-4EF1-8FED-8D33B043F46D}">
      <dgm:prSet/>
      <dgm:spPr/>
      <dgm:t>
        <a:bodyPr/>
        <a:lstStyle/>
        <a:p>
          <a:endParaRPr lang="es-CO"/>
        </a:p>
      </dgm:t>
    </dgm:pt>
    <dgm:pt modelId="{18FB0512-0BB4-4122-807D-1AF6CDA87232}">
      <dgm:prSet phldrT="[Texto]"/>
      <dgm:spPr/>
      <dgm:t>
        <a:bodyPr/>
        <a:lstStyle/>
        <a:p>
          <a:r>
            <a:rPr lang="es-ES" dirty="0"/>
            <a:t>Cambios en la Productividad.</a:t>
          </a:r>
          <a:endParaRPr lang="es-CO" dirty="0"/>
        </a:p>
      </dgm:t>
    </dgm:pt>
    <dgm:pt modelId="{0BB5DFC2-1257-4EBB-83C2-D03F391D28DA}" type="parTrans" cxnId="{0DDBFF64-960A-4D4C-ABA5-76ACF86B9297}">
      <dgm:prSet/>
      <dgm:spPr/>
      <dgm:t>
        <a:bodyPr/>
        <a:lstStyle/>
        <a:p>
          <a:endParaRPr lang="es-CO"/>
        </a:p>
      </dgm:t>
    </dgm:pt>
    <dgm:pt modelId="{101BF5BF-92C3-462A-B5D7-F10A9BA18D19}" type="sibTrans" cxnId="{0DDBFF64-960A-4D4C-ABA5-76ACF86B9297}">
      <dgm:prSet/>
      <dgm:spPr/>
      <dgm:t>
        <a:bodyPr/>
        <a:lstStyle/>
        <a:p>
          <a:endParaRPr lang="es-CO"/>
        </a:p>
      </dgm:t>
    </dgm:pt>
    <dgm:pt modelId="{C894F420-FCBB-461D-A3FC-DF9F50BD93A1}">
      <dgm:prSet phldrT="[Texto]"/>
      <dgm:spPr/>
      <dgm:t>
        <a:bodyPr/>
        <a:lstStyle/>
        <a:p>
          <a:r>
            <a:rPr lang="es-ES" dirty="0"/>
            <a:t>Costos de la enfermedad - Morbilidad y Capital humano.</a:t>
          </a:r>
          <a:endParaRPr lang="es-CO" dirty="0"/>
        </a:p>
      </dgm:t>
    </dgm:pt>
    <dgm:pt modelId="{366C76BD-40C5-4DF1-8111-168E665E0D14}" type="parTrans" cxnId="{58DF9850-0429-4574-AEB5-10009A974A5D}">
      <dgm:prSet/>
      <dgm:spPr/>
      <dgm:t>
        <a:bodyPr/>
        <a:lstStyle/>
        <a:p>
          <a:endParaRPr lang="es-CO"/>
        </a:p>
      </dgm:t>
    </dgm:pt>
    <dgm:pt modelId="{DEE8ED11-B852-47F7-9E3B-005EDF5A4340}" type="sibTrans" cxnId="{58DF9850-0429-4574-AEB5-10009A974A5D}">
      <dgm:prSet/>
      <dgm:spPr/>
      <dgm:t>
        <a:bodyPr/>
        <a:lstStyle/>
        <a:p>
          <a:endParaRPr lang="es-CO"/>
        </a:p>
      </dgm:t>
    </dgm:pt>
    <dgm:pt modelId="{3376AC5A-3A9F-4AF5-B61A-D7738CB4372C}" type="pres">
      <dgm:prSet presAssocID="{EAD37C47-37E8-4D90-B8D4-4E8EA99A745F}" presName="diagram" presStyleCnt="0">
        <dgm:presLayoutVars>
          <dgm:chPref val="1"/>
          <dgm:dir/>
          <dgm:animOne val="branch"/>
          <dgm:animLvl val="lvl"/>
          <dgm:resizeHandles/>
        </dgm:presLayoutVars>
      </dgm:prSet>
      <dgm:spPr/>
    </dgm:pt>
    <dgm:pt modelId="{D14DAFAD-8DF5-49BC-AF0D-40DA7984F2DC}" type="pres">
      <dgm:prSet presAssocID="{3B853551-425D-464F-A08F-7F66156FE600}" presName="root" presStyleCnt="0"/>
      <dgm:spPr/>
    </dgm:pt>
    <dgm:pt modelId="{5370015C-D793-4A12-8F4F-1D8B9199FE8D}" type="pres">
      <dgm:prSet presAssocID="{3B853551-425D-464F-A08F-7F66156FE600}" presName="rootComposite" presStyleCnt="0"/>
      <dgm:spPr/>
    </dgm:pt>
    <dgm:pt modelId="{FDC3C4E4-6EEF-40EE-956B-7E611E0E610B}" type="pres">
      <dgm:prSet presAssocID="{3B853551-425D-464F-A08F-7F66156FE600}" presName="rootText" presStyleLbl="node1" presStyleIdx="0" presStyleCnt="1" custLinFactNeighborY="-43519"/>
      <dgm:spPr/>
    </dgm:pt>
    <dgm:pt modelId="{56BB8149-3801-414B-8240-122190210D24}" type="pres">
      <dgm:prSet presAssocID="{3B853551-425D-464F-A08F-7F66156FE600}" presName="rootConnector" presStyleLbl="node1" presStyleIdx="0" presStyleCnt="1"/>
      <dgm:spPr/>
    </dgm:pt>
    <dgm:pt modelId="{0E7DE263-95BC-41EA-8910-8F6236C6B754}" type="pres">
      <dgm:prSet presAssocID="{3B853551-425D-464F-A08F-7F66156FE600}" presName="childShape" presStyleCnt="0"/>
      <dgm:spPr/>
    </dgm:pt>
    <dgm:pt modelId="{0AE7A084-5C24-40F8-8CCE-7226AE99F981}" type="pres">
      <dgm:prSet presAssocID="{0BB5DFC2-1257-4EBB-83C2-D03F391D28DA}" presName="Name13" presStyleLbl="parChTrans1D2" presStyleIdx="0" presStyleCnt="2"/>
      <dgm:spPr/>
    </dgm:pt>
    <dgm:pt modelId="{CF20202C-8974-4E76-BF96-2349714DA530}" type="pres">
      <dgm:prSet presAssocID="{18FB0512-0BB4-4122-807D-1AF6CDA87232}" presName="childText" presStyleLbl="bgAcc1" presStyleIdx="0" presStyleCnt="2">
        <dgm:presLayoutVars>
          <dgm:bulletEnabled val="1"/>
        </dgm:presLayoutVars>
      </dgm:prSet>
      <dgm:spPr/>
    </dgm:pt>
    <dgm:pt modelId="{F561543A-8613-4ACB-AA34-118261A54182}" type="pres">
      <dgm:prSet presAssocID="{366C76BD-40C5-4DF1-8111-168E665E0D14}" presName="Name13" presStyleLbl="parChTrans1D2" presStyleIdx="1" presStyleCnt="2"/>
      <dgm:spPr/>
    </dgm:pt>
    <dgm:pt modelId="{7D7791AB-88AA-4E08-958C-0EA61B36C29F}" type="pres">
      <dgm:prSet presAssocID="{C894F420-FCBB-461D-A3FC-DF9F50BD93A1}" presName="childText" presStyleLbl="bgAcc1" presStyleIdx="1" presStyleCnt="2" custLinFactNeighborY="43519">
        <dgm:presLayoutVars>
          <dgm:bulletEnabled val="1"/>
        </dgm:presLayoutVars>
      </dgm:prSet>
      <dgm:spPr/>
    </dgm:pt>
  </dgm:ptLst>
  <dgm:cxnLst>
    <dgm:cxn modelId="{37D09634-8A0A-43CF-8BBD-3D2872FD2481}" type="presOf" srcId="{0BB5DFC2-1257-4EBB-83C2-D03F391D28DA}" destId="{0AE7A084-5C24-40F8-8CCE-7226AE99F981}" srcOrd="0" destOrd="0" presId="urn:microsoft.com/office/officeart/2005/8/layout/hierarchy3"/>
    <dgm:cxn modelId="{411CEC3B-D758-4718-B832-2226720FF47C}" type="presOf" srcId="{3B853551-425D-464F-A08F-7F66156FE600}" destId="{56BB8149-3801-414B-8240-122190210D24}" srcOrd="1" destOrd="0" presId="urn:microsoft.com/office/officeart/2005/8/layout/hierarchy3"/>
    <dgm:cxn modelId="{70673F3F-3963-44AB-9BFF-370BE6E45275}" type="presOf" srcId="{366C76BD-40C5-4DF1-8111-168E665E0D14}" destId="{F561543A-8613-4ACB-AA34-118261A54182}" srcOrd="0" destOrd="0" presId="urn:microsoft.com/office/officeart/2005/8/layout/hierarchy3"/>
    <dgm:cxn modelId="{30ADDA5D-297E-4647-A275-4450305779FF}" type="presOf" srcId="{3B853551-425D-464F-A08F-7F66156FE600}" destId="{FDC3C4E4-6EEF-40EE-956B-7E611E0E610B}" srcOrd="0" destOrd="0" presId="urn:microsoft.com/office/officeart/2005/8/layout/hierarchy3"/>
    <dgm:cxn modelId="{0DDBFF64-960A-4D4C-ABA5-76ACF86B9297}" srcId="{3B853551-425D-464F-A08F-7F66156FE600}" destId="{18FB0512-0BB4-4122-807D-1AF6CDA87232}" srcOrd="0" destOrd="0" parTransId="{0BB5DFC2-1257-4EBB-83C2-D03F391D28DA}" sibTransId="{101BF5BF-92C3-462A-B5D7-F10A9BA18D19}"/>
    <dgm:cxn modelId="{58DF9850-0429-4574-AEB5-10009A974A5D}" srcId="{3B853551-425D-464F-A08F-7F66156FE600}" destId="{C894F420-FCBB-461D-A3FC-DF9F50BD93A1}" srcOrd="1" destOrd="0" parTransId="{366C76BD-40C5-4DF1-8111-168E665E0D14}" sibTransId="{DEE8ED11-B852-47F7-9E3B-005EDF5A4340}"/>
    <dgm:cxn modelId="{19EF7E72-68A6-4EF1-8FED-8D33B043F46D}" srcId="{EAD37C47-37E8-4D90-B8D4-4E8EA99A745F}" destId="{3B853551-425D-464F-A08F-7F66156FE600}" srcOrd="0" destOrd="0" parTransId="{DA7FFD5A-F5EB-437B-A4DB-A9AD493BE3C8}" sibTransId="{4CFBC8AD-AE4C-4CE3-B9EE-EB824D6927D5}"/>
    <dgm:cxn modelId="{7D58E495-B03A-4070-A73A-1CACF08034EA}" type="presOf" srcId="{C894F420-FCBB-461D-A3FC-DF9F50BD93A1}" destId="{7D7791AB-88AA-4E08-958C-0EA61B36C29F}" srcOrd="0" destOrd="0" presId="urn:microsoft.com/office/officeart/2005/8/layout/hierarchy3"/>
    <dgm:cxn modelId="{BD9EABAA-CAD9-40C2-A21F-72F32498FF6A}" type="presOf" srcId="{18FB0512-0BB4-4122-807D-1AF6CDA87232}" destId="{CF20202C-8974-4E76-BF96-2349714DA530}" srcOrd="0" destOrd="0" presId="urn:microsoft.com/office/officeart/2005/8/layout/hierarchy3"/>
    <dgm:cxn modelId="{3C4C3FF9-C8D5-4598-93AE-689C2B02025E}" type="presOf" srcId="{EAD37C47-37E8-4D90-B8D4-4E8EA99A745F}" destId="{3376AC5A-3A9F-4AF5-B61A-D7738CB4372C}" srcOrd="0" destOrd="0" presId="urn:microsoft.com/office/officeart/2005/8/layout/hierarchy3"/>
    <dgm:cxn modelId="{96CCA321-FACD-48D6-B54F-B5FD911C574C}" type="presParOf" srcId="{3376AC5A-3A9F-4AF5-B61A-D7738CB4372C}" destId="{D14DAFAD-8DF5-49BC-AF0D-40DA7984F2DC}" srcOrd="0" destOrd="0" presId="urn:microsoft.com/office/officeart/2005/8/layout/hierarchy3"/>
    <dgm:cxn modelId="{5767A649-0170-4826-8C69-5E4BBD7D7CCF}" type="presParOf" srcId="{D14DAFAD-8DF5-49BC-AF0D-40DA7984F2DC}" destId="{5370015C-D793-4A12-8F4F-1D8B9199FE8D}" srcOrd="0" destOrd="0" presId="urn:microsoft.com/office/officeart/2005/8/layout/hierarchy3"/>
    <dgm:cxn modelId="{F583E73A-008F-4166-945D-F2F0E4579DEE}" type="presParOf" srcId="{5370015C-D793-4A12-8F4F-1D8B9199FE8D}" destId="{FDC3C4E4-6EEF-40EE-956B-7E611E0E610B}" srcOrd="0" destOrd="0" presId="urn:microsoft.com/office/officeart/2005/8/layout/hierarchy3"/>
    <dgm:cxn modelId="{736837D8-7F83-4D31-86FF-4707600A3F99}" type="presParOf" srcId="{5370015C-D793-4A12-8F4F-1D8B9199FE8D}" destId="{56BB8149-3801-414B-8240-122190210D24}" srcOrd="1" destOrd="0" presId="urn:microsoft.com/office/officeart/2005/8/layout/hierarchy3"/>
    <dgm:cxn modelId="{1D6DB995-05E7-459F-AD7A-CB354A4D5650}" type="presParOf" srcId="{D14DAFAD-8DF5-49BC-AF0D-40DA7984F2DC}" destId="{0E7DE263-95BC-41EA-8910-8F6236C6B754}" srcOrd="1" destOrd="0" presId="urn:microsoft.com/office/officeart/2005/8/layout/hierarchy3"/>
    <dgm:cxn modelId="{A5379005-B291-43F9-9B23-FB7FF4DC710C}" type="presParOf" srcId="{0E7DE263-95BC-41EA-8910-8F6236C6B754}" destId="{0AE7A084-5C24-40F8-8CCE-7226AE99F981}" srcOrd="0" destOrd="0" presId="urn:microsoft.com/office/officeart/2005/8/layout/hierarchy3"/>
    <dgm:cxn modelId="{1CE2BB9E-56B6-473A-8ACF-2835A63B1C3E}" type="presParOf" srcId="{0E7DE263-95BC-41EA-8910-8F6236C6B754}" destId="{CF20202C-8974-4E76-BF96-2349714DA530}" srcOrd="1" destOrd="0" presId="urn:microsoft.com/office/officeart/2005/8/layout/hierarchy3"/>
    <dgm:cxn modelId="{759D4740-FC24-4FC3-808A-C5F23B8D4E91}" type="presParOf" srcId="{0E7DE263-95BC-41EA-8910-8F6236C6B754}" destId="{F561543A-8613-4ACB-AA34-118261A54182}" srcOrd="2" destOrd="0" presId="urn:microsoft.com/office/officeart/2005/8/layout/hierarchy3"/>
    <dgm:cxn modelId="{561D1165-1968-4C94-9989-99B3AE746E06}" type="presParOf" srcId="{0E7DE263-95BC-41EA-8910-8F6236C6B754}" destId="{7D7791AB-88AA-4E08-958C-0EA61B36C29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AD37C47-37E8-4D90-B8D4-4E8EA99A745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CO"/>
        </a:p>
      </dgm:t>
    </dgm:pt>
    <dgm:pt modelId="{3B853551-425D-464F-A08F-7F66156FE600}">
      <dgm:prSet phldrT="[Texto]"/>
      <dgm:spPr/>
      <dgm:t>
        <a:bodyPr/>
        <a:lstStyle/>
        <a:p>
          <a:r>
            <a:rPr lang="es-CO" dirty="0"/>
            <a:t>PRECIOS DE MERCADO</a:t>
          </a:r>
        </a:p>
      </dgm:t>
    </dgm:pt>
    <dgm:pt modelId="{DA7FFD5A-F5EB-437B-A4DB-A9AD493BE3C8}" type="parTrans" cxnId="{19EF7E72-68A6-4EF1-8FED-8D33B043F46D}">
      <dgm:prSet/>
      <dgm:spPr/>
      <dgm:t>
        <a:bodyPr/>
        <a:lstStyle/>
        <a:p>
          <a:endParaRPr lang="es-CO"/>
        </a:p>
      </dgm:t>
    </dgm:pt>
    <dgm:pt modelId="{4CFBC8AD-AE4C-4CE3-B9EE-EB824D6927D5}" type="sibTrans" cxnId="{19EF7E72-68A6-4EF1-8FED-8D33B043F46D}">
      <dgm:prSet/>
      <dgm:spPr/>
      <dgm:t>
        <a:bodyPr/>
        <a:lstStyle/>
        <a:p>
          <a:endParaRPr lang="es-CO"/>
        </a:p>
      </dgm:t>
    </dgm:pt>
    <dgm:pt modelId="{18FB0512-0BB4-4122-807D-1AF6CDA87232}">
      <dgm:prSet phldrT="[Texto]"/>
      <dgm:spPr/>
      <dgm:t>
        <a:bodyPr/>
        <a:lstStyle/>
        <a:p>
          <a:r>
            <a:rPr lang="es-ES" dirty="0"/>
            <a:t>Cambios en la Productividad.</a:t>
          </a:r>
          <a:endParaRPr lang="es-CO" dirty="0"/>
        </a:p>
      </dgm:t>
    </dgm:pt>
    <dgm:pt modelId="{0BB5DFC2-1257-4EBB-83C2-D03F391D28DA}" type="parTrans" cxnId="{0DDBFF64-960A-4D4C-ABA5-76ACF86B9297}">
      <dgm:prSet/>
      <dgm:spPr/>
      <dgm:t>
        <a:bodyPr/>
        <a:lstStyle/>
        <a:p>
          <a:endParaRPr lang="es-CO"/>
        </a:p>
      </dgm:t>
    </dgm:pt>
    <dgm:pt modelId="{101BF5BF-92C3-462A-B5D7-F10A9BA18D19}" type="sibTrans" cxnId="{0DDBFF64-960A-4D4C-ABA5-76ACF86B9297}">
      <dgm:prSet/>
      <dgm:spPr/>
      <dgm:t>
        <a:bodyPr/>
        <a:lstStyle/>
        <a:p>
          <a:endParaRPr lang="es-CO"/>
        </a:p>
      </dgm:t>
    </dgm:pt>
    <dgm:pt modelId="{C894F420-FCBB-461D-A3FC-DF9F50BD93A1}">
      <dgm:prSet phldrT="[Texto]"/>
      <dgm:spPr/>
      <dgm:t>
        <a:bodyPr/>
        <a:lstStyle/>
        <a:p>
          <a:r>
            <a:rPr lang="es-ES" dirty="0"/>
            <a:t>Costos de la enfermedad - Morbilidad y Capital humano.</a:t>
          </a:r>
          <a:endParaRPr lang="es-CO" dirty="0"/>
        </a:p>
      </dgm:t>
    </dgm:pt>
    <dgm:pt modelId="{366C76BD-40C5-4DF1-8111-168E665E0D14}" type="parTrans" cxnId="{58DF9850-0429-4574-AEB5-10009A974A5D}">
      <dgm:prSet/>
      <dgm:spPr/>
      <dgm:t>
        <a:bodyPr/>
        <a:lstStyle/>
        <a:p>
          <a:endParaRPr lang="es-CO"/>
        </a:p>
      </dgm:t>
    </dgm:pt>
    <dgm:pt modelId="{DEE8ED11-B852-47F7-9E3B-005EDF5A4340}" type="sibTrans" cxnId="{58DF9850-0429-4574-AEB5-10009A974A5D}">
      <dgm:prSet/>
      <dgm:spPr/>
      <dgm:t>
        <a:bodyPr/>
        <a:lstStyle/>
        <a:p>
          <a:endParaRPr lang="es-CO"/>
        </a:p>
      </dgm:t>
    </dgm:pt>
    <dgm:pt modelId="{3376AC5A-3A9F-4AF5-B61A-D7738CB4372C}" type="pres">
      <dgm:prSet presAssocID="{EAD37C47-37E8-4D90-B8D4-4E8EA99A745F}" presName="diagram" presStyleCnt="0">
        <dgm:presLayoutVars>
          <dgm:chPref val="1"/>
          <dgm:dir/>
          <dgm:animOne val="branch"/>
          <dgm:animLvl val="lvl"/>
          <dgm:resizeHandles/>
        </dgm:presLayoutVars>
      </dgm:prSet>
      <dgm:spPr/>
    </dgm:pt>
    <dgm:pt modelId="{D14DAFAD-8DF5-49BC-AF0D-40DA7984F2DC}" type="pres">
      <dgm:prSet presAssocID="{3B853551-425D-464F-A08F-7F66156FE600}" presName="root" presStyleCnt="0"/>
      <dgm:spPr/>
    </dgm:pt>
    <dgm:pt modelId="{5370015C-D793-4A12-8F4F-1D8B9199FE8D}" type="pres">
      <dgm:prSet presAssocID="{3B853551-425D-464F-A08F-7F66156FE600}" presName="rootComposite" presStyleCnt="0"/>
      <dgm:spPr/>
    </dgm:pt>
    <dgm:pt modelId="{FDC3C4E4-6EEF-40EE-956B-7E611E0E610B}" type="pres">
      <dgm:prSet presAssocID="{3B853551-425D-464F-A08F-7F66156FE600}" presName="rootText" presStyleLbl="node1" presStyleIdx="0" presStyleCnt="1" custLinFactNeighborY="-43519"/>
      <dgm:spPr/>
    </dgm:pt>
    <dgm:pt modelId="{56BB8149-3801-414B-8240-122190210D24}" type="pres">
      <dgm:prSet presAssocID="{3B853551-425D-464F-A08F-7F66156FE600}" presName="rootConnector" presStyleLbl="node1" presStyleIdx="0" presStyleCnt="1"/>
      <dgm:spPr/>
    </dgm:pt>
    <dgm:pt modelId="{0E7DE263-95BC-41EA-8910-8F6236C6B754}" type="pres">
      <dgm:prSet presAssocID="{3B853551-425D-464F-A08F-7F66156FE600}" presName="childShape" presStyleCnt="0"/>
      <dgm:spPr/>
    </dgm:pt>
    <dgm:pt modelId="{0AE7A084-5C24-40F8-8CCE-7226AE99F981}" type="pres">
      <dgm:prSet presAssocID="{0BB5DFC2-1257-4EBB-83C2-D03F391D28DA}" presName="Name13" presStyleLbl="parChTrans1D2" presStyleIdx="0" presStyleCnt="2"/>
      <dgm:spPr/>
    </dgm:pt>
    <dgm:pt modelId="{CF20202C-8974-4E76-BF96-2349714DA530}" type="pres">
      <dgm:prSet presAssocID="{18FB0512-0BB4-4122-807D-1AF6CDA87232}" presName="childText" presStyleLbl="bgAcc1" presStyleIdx="0" presStyleCnt="2">
        <dgm:presLayoutVars>
          <dgm:bulletEnabled val="1"/>
        </dgm:presLayoutVars>
      </dgm:prSet>
      <dgm:spPr/>
    </dgm:pt>
    <dgm:pt modelId="{F561543A-8613-4ACB-AA34-118261A54182}" type="pres">
      <dgm:prSet presAssocID="{366C76BD-40C5-4DF1-8111-168E665E0D14}" presName="Name13" presStyleLbl="parChTrans1D2" presStyleIdx="1" presStyleCnt="2"/>
      <dgm:spPr/>
    </dgm:pt>
    <dgm:pt modelId="{7D7791AB-88AA-4E08-958C-0EA61B36C29F}" type="pres">
      <dgm:prSet presAssocID="{C894F420-FCBB-461D-A3FC-DF9F50BD93A1}" presName="childText" presStyleLbl="bgAcc1" presStyleIdx="1" presStyleCnt="2" custLinFactNeighborY="43519">
        <dgm:presLayoutVars>
          <dgm:bulletEnabled val="1"/>
        </dgm:presLayoutVars>
      </dgm:prSet>
      <dgm:spPr/>
    </dgm:pt>
  </dgm:ptLst>
  <dgm:cxnLst>
    <dgm:cxn modelId="{078C0003-3F5E-46D4-9F67-A1CF981F6599}" type="presOf" srcId="{366C76BD-40C5-4DF1-8111-168E665E0D14}" destId="{F561543A-8613-4ACB-AA34-118261A54182}" srcOrd="0" destOrd="0" presId="urn:microsoft.com/office/officeart/2005/8/layout/hierarchy3"/>
    <dgm:cxn modelId="{0DDBFF64-960A-4D4C-ABA5-76ACF86B9297}" srcId="{3B853551-425D-464F-A08F-7F66156FE600}" destId="{18FB0512-0BB4-4122-807D-1AF6CDA87232}" srcOrd="0" destOrd="0" parTransId="{0BB5DFC2-1257-4EBB-83C2-D03F391D28DA}" sibTransId="{101BF5BF-92C3-462A-B5D7-F10A9BA18D19}"/>
    <dgm:cxn modelId="{9A1D1169-9C00-4ABD-88A1-17D8780C4370}" type="presOf" srcId="{18FB0512-0BB4-4122-807D-1AF6CDA87232}" destId="{CF20202C-8974-4E76-BF96-2349714DA530}" srcOrd="0" destOrd="0" presId="urn:microsoft.com/office/officeart/2005/8/layout/hierarchy3"/>
    <dgm:cxn modelId="{58DF9850-0429-4574-AEB5-10009A974A5D}" srcId="{3B853551-425D-464F-A08F-7F66156FE600}" destId="{C894F420-FCBB-461D-A3FC-DF9F50BD93A1}" srcOrd="1" destOrd="0" parTransId="{366C76BD-40C5-4DF1-8111-168E665E0D14}" sibTransId="{DEE8ED11-B852-47F7-9E3B-005EDF5A4340}"/>
    <dgm:cxn modelId="{19EF7E72-68A6-4EF1-8FED-8D33B043F46D}" srcId="{EAD37C47-37E8-4D90-B8D4-4E8EA99A745F}" destId="{3B853551-425D-464F-A08F-7F66156FE600}" srcOrd="0" destOrd="0" parTransId="{DA7FFD5A-F5EB-437B-A4DB-A9AD493BE3C8}" sibTransId="{4CFBC8AD-AE4C-4CE3-B9EE-EB824D6927D5}"/>
    <dgm:cxn modelId="{A4309E74-592E-475D-B39E-D6C6AA5000D7}" type="presOf" srcId="{EAD37C47-37E8-4D90-B8D4-4E8EA99A745F}" destId="{3376AC5A-3A9F-4AF5-B61A-D7738CB4372C}" srcOrd="0" destOrd="0" presId="urn:microsoft.com/office/officeart/2005/8/layout/hierarchy3"/>
    <dgm:cxn modelId="{8C127DC4-3978-4BBD-BD9B-0751317874BC}" type="presOf" srcId="{3B853551-425D-464F-A08F-7F66156FE600}" destId="{56BB8149-3801-414B-8240-122190210D24}" srcOrd="1" destOrd="0" presId="urn:microsoft.com/office/officeart/2005/8/layout/hierarchy3"/>
    <dgm:cxn modelId="{2C258FC8-3EAD-4259-8338-C97C78C0C19B}" type="presOf" srcId="{C894F420-FCBB-461D-A3FC-DF9F50BD93A1}" destId="{7D7791AB-88AA-4E08-958C-0EA61B36C29F}" srcOrd="0" destOrd="0" presId="urn:microsoft.com/office/officeart/2005/8/layout/hierarchy3"/>
    <dgm:cxn modelId="{817764D6-341E-48F7-B794-47A4EF885B60}" type="presOf" srcId="{0BB5DFC2-1257-4EBB-83C2-D03F391D28DA}" destId="{0AE7A084-5C24-40F8-8CCE-7226AE99F981}" srcOrd="0" destOrd="0" presId="urn:microsoft.com/office/officeart/2005/8/layout/hierarchy3"/>
    <dgm:cxn modelId="{ED297CFE-BFEF-4574-9A00-F2664EDB7553}" type="presOf" srcId="{3B853551-425D-464F-A08F-7F66156FE600}" destId="{FDC3C4E4-6EEF-40EE-956B-7E611E0E610B}" srcOrd="0" destOrd="0" presId="urn:microsoft.com/office/officeart/2005/8/layout/hierarchy3"/>
    <dgm:cxn modelId="{EEEEAFF2-CD90-4B41-8ED9-4EF11CAEC068}" type="presParOf" srcId="{3376AC5A-3A9F-4AF5-B61A-D7738CB4372C}" destId="{D14DAFAD-8DF5-49BC-AF0D-40DA7984F2DC}" srcOrd="0" destOrd="0" presId="urn:microsoft.com/office/officeart/2005/8/layout/hierarchy3"/>
    <dgm:cxn modelId="{A0442A21-E8DE-4858-99AB-1E29444EC98F}" type="presParOf" srcId="{D14DAFAD-8DF5-49BC-AF0D-40DA7984F2DC}" destId="{5370015C-D793-4A12-8F4F-1D8B9199FE8D}" srcOrd="0" destOrd="0" presId="urn:microsoft.com/office/officeart/2005/8/layout/hierarchy3"/>
    <dgm:cxn modelId="{BB820AB7-65F2-4407-8B82-7F26960965AC}" type="presParOf" srcId="{5370015C-D793-4A12-8F4F-1D8B9199FE8D}" destId="{FDC3C4E4-6EEF-40EE-956B-7E611E0E610B}" srcOrd="0" destOrd="0" presId="urn:microsoft.com/office/officeart/2005/8/layout/hierarchy3"/>
    <dgm:cxn modelId="{C379E48C-FA77-4E1F-B337-5496F90157F4}" type="presParOf" srcId="{5370015C-D793-4A12-8F4F-1D8B9199FE8D}" destId="{56BB8149-3801-414B-8240-122190210D24}" srcOrd="1" destOrd="0" presId="urn:microsoft.com/office/officeart/2005/8/layout/hierarchy3"/>
    <dgm:cxn modelId="{796C9B24-60C0-4752-BFDD-82DF68F3C7F9}" type="presParOf" srcId="{D14DAFAD-8DF5-49BC-AF0D-40DA7984F2DC}" destId="{0E7DE263-95BC-41EA-8910-8F6236C6B754}" srcOrd="1" destOrd="0" presId="urn:microsoft.com/office/officeart/2005/8/layout/hierarchy3"/>
    <dgm:cxn modelId="{5D605978-DA4A-40D8-B751-D09ED0F72BC7}" type="presParOf" srcId="{0E7DE263-95BC-41EA-8910-8F6236C6B754}" destId="{0AE7A084-5C24-40F8-8CCE-7226AE99F981}" srcOrd="0" destOrd="0" presId="urn:microsoft.com/office/officeart/2005/8/layout/hierarchy3"/>
    <dgm:cxn modelId="{96586A07-A895-46CD-A1FB-C08614FB3EBA}" type="presParOf" srcId="{0E7DE263-95BC-41EA-8910-8F6236C6B754}" destId="{CF20202C-8974-4E76-BF96-2349714DA530}" srcOrd="1" destOrd="0" presId="urn:microsoft.com/office/officeart/2005/8/layout/hierarchy3"/>
    <dgm:cxn modelId="{3D7D39A3-6C16-40B4-92C7-41F71D889EB7}" type="presParOf" srcId="{0E7DE263-95BC-41EA-8910-8F6236C6B754}" destId="{F561543A-8613-4ACB-AA34-118261A54182}" srcOrd="2" destOrd="0" presId="urn:microsoft.com/office/officeart/2005/8/layout/hierarchy3"/>
    <dgm:cxn modelId="{69E85082-0B23-44B3-87DA-B15DD3CFE006}" type="presParOf" srcId="{0E7DE263-95BC-41EA-8910-8F6236C6B754}" destId="{7D7791AB-88AA-4E08-958C-0EA61B36C29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A9028E9-0AD7-456B-9203-12321A5A3C6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F6BA9E29-8C61-4223-9CA5-99EE164C1D82}">
      <dgm:prSet phldrT="[Texto]" phldr="0"/>
      <dgm:spPr/>
      <dgm:t>
        <a:bodyPr/>
        <a:lstStyle/>
        <a:p>
          <a:pPr rtl="0"/>
          <a:r>
            <a:rPr lang="es-ES" dirty="0">
              <a:latin typeface="Trebuchet MS"/>
            </a:rPr>
            <a:t>Estudio financiero</a:t>
          </a:r>
          <a:endParaRPr lang="es-ES" dirty="0"/>
        </a:p>
      </dgm:t>
    </dgm:pt>
    <dgm:pt modelId="{6A0A2866-56B6-45AF-8C35-98034DF89779}" type="parTrans" cxnId="{20813C54-76F8-4930-8FA9-0B9781347E73}">
      <dgm:prSet/>
      <dgm:spPr/>
      <dgm:t>
        <a:bodyPr/>
        <a:lstStyle/>
        <a:p>
          <a:endParaRPr lang="es-ES"/>
        </a:p>
      </dgm:t>
    </dgm:pt>
    <dgm:pt modelId="{0A18654A-E7D7-406E-89A3-6DACCCE27702}" type="sibTrans" cxnId="{20813C54-76F8-4930-8FA9-0B9781347E73}">
      <dgm:prSet/>
      <dgm:spPr/>
      <dgm:t>
        <a:bodyPr/>
        <a:lstStyle/>
        <a:p>
          <a:endParaRPr lang="es-ES"/>
        </a:p>
      </dgm:t>
    </dgm:pt>
    <dgm:pt modelId="{F0AB61AC-C2A1-407D-9C06-9D89269BC5D2}">
      <dgm:prSet phldrT="[Texto]" phldr="0"/>
      <dgm:spPr/>
      <dgm:t>
        <a:bodyPr/>
        <a:lstStyle/>
        <a:p>
          <a:pPr rtl="0"/>
          <a:r>
            <a:rPr lang="es-ES" dirty="0">
              <a:latin typeface="Trebuchet MS"/>
            </a:rPr>
            <a:t> Flujo de fondos</a:t>
          </a:r>
          <a:endParaRPr lang="es-ES" dirty="0"/>
        </a:p>
      </dgm:t>
    </dgm:pt>
    <dgm:pt modelId="{A74D188A-B038-40E4-A51A-B9FA3A6CBEA2}" type="parTrans" cxnId="{F3B850C9-7624-4756-B75C-D92C4CA3380A}">
      <dgm:prSet/>
      <dgm:spPr/>
      <dgm:t>
        <a:bodyPr/>
        <a:lstStyle/>
        <a:p>
          <a:endParaRPr lang="es-ES"/>
        </a:p>
      </dgm:t>
    </dgm:pt>
    <dgm:pt modelId="{4C9FCBEB-997D-4AC0-BD6B-0B076C231077}" type="sibTrans" cxnId="{F3B850C9-7624-4756-B75C-D92C4CA3380A}">
      <dgm:prSet/>
      <dgm:spPr/>
      <dgm:t>
        <a:bodyPr/>
        <a:lstStyle/>
        <a:p>
          <a:endParaRPr lang="es-ES"/>
        </a:p>
      </dgm:t>
    </dgm:pt>
    <dgm:pt modelId="{60AEF90C-FF84-4BCB-8C6D-709AFE55D3B9}">
      <dgm:prSet phldrT="[Texto]" phldr="0"/>
      <dgm:spPr/>
      <dgm:t>
        <a:bodyPr/>
        <a:lstStyle/>
        <a:p>
          <a:pPr rtl="0"/>
          <a:r>
            <a:rPr lang="es-ES" dirty="0">
              <a:latin typeface="Trebuchet MS"/>
            </a:rPr>
            <a:t>Criterios de evaluación</a:t>
          </a:r>
          <a:endParaRPr lang="es-ES" dirty="0"/>
        </a:p>
      </dgm:t>
    </dgm:pt>
    <dgm:pt modelId="{2D807688-0C2F-4848-8F72-0171C7DE8E8C}" type="parTrans" cxnId="{75327E28-FB8D-449C-8BAC-F6E1EFF28F42}">
      <dgm:prSet/>
      <dgm:spPr/>
      <dgm:t>
        <a:bodyPr/>
        <a:lstStyle/>
        <a:p>
          <a:endParaRPr lang="es-ES"/>
        </a:p>
      </dgm:t>
    </dgm:pt>
    <dgm:pt modelId="{C2BEA923-1928-47E7-A9C6-31805D38E6A8}" type="sibTrans" cxnId="{75327E28-FB8D-449C-8BAC-F6E1EFF28F42}">
      <dgm:prSet/>
      <dgm:spPr/>
      <dgm:t>
        <a:bodyPr/>
        <a:lstStyle/>
        <a:p>
          <a:endParaRPr lang="es-ES"/>
        </a:p>
      </dgm:t>
    </dgm:pt>
    <dgm:pt modelId="{91F555F5-6C83-4C00-BDC2-0E29005766EA}">
      <dgm:prSet phldrT="[Texto]" phldr="0"/>
      <dgm:spPr/>
      <dgm:t>
        <a:bodyPr/>
        <a:lstStyle/>
        <a:p>
          <a:r>
            <a:rPr lang="es-ES" dirty="0">
              <a:latin typeface="Trebuchet MS"/>
            </a:rPr>
            <a:t>VPN</a:t>
          </a:r>
          <a:endParaRPr lang="es-ES" dirty="0"/>
        </a:p>
      </dgm:t>
    </dgm:pt>
    <dgm:pt modelId="{2D5CAA27-479E-498F-9255-26775FA2AE53}" type="parTrans" cxnId="{875C2E75-9027-4A38-A389-7C6A05D94F63}">
      <dgm:prSet/>
      <dgm:spPr/>
      <dgm:t>
        <a:bodyPr/>
        <a:lstStyle/>
        <a:p>
          <a:endParaRPr lang="es-ES"/>
        </a:p>
      </dgm:t>
    </dgm:pt>
    <dgm:pt modelId="{4B6F89CB-ED91-46B2-9BB8-CC68F173AD0C}" type="sibTrans" cxnId="{875C2E75-9027-4A38-A389-7C6A05D94F63}">
      <dgm:prSet/>
      <dgm:spPr/>
      <dgm:t>
        <a:bodyPr/>
        <a:lstStyle/>
        <a:p>
          <a:endParaRPr lang="es-ES"/>
        </a:p>
      </dgm:t>
    </dgm:pt>
    <dgm:pt modelId="{1643E549-FD46-4163-8093-1CA0D6EB9B2A}">
      <dgm:prSet phldr="0"/>
      <dgm:spPr/>
      <dgm:t>
        <a:bodyPr/>
        <a:lstStyle/>
        <a:p>
          <a:pPr rtl="0"/>
          <a:r>
            <a:rPr lang="es-ES" dirty="0">
              <a:latin typeface="Trebuchet MS"/>
            </a:rPr>
            <a:t>Tasa interna de retorno</a:t>
          </a:r>
        </a:p>
      </dgm:t>
    </dgm:pt>
    <dgm:pt modelId="{D2E8681B-AFBA-40EF-B009-5DB6FCF1FA13}" type="parTrans" cxnId="{CBAB3FC8-41D2-4EE4-BB30-EAFD02104AEC}">
      <dgm:prSet/>
      <dgm:spPr/>
    </dgm:pt>
    <dgm:pt modelId="{9D8E3435-D827-41D7-9F03-4296919C36DE}" type="sibTrans" cxnId="{CBAB3FC8-41D2-4EE4-BB30-EAFD02104AEC}">
      <dgm:prSet/>
      <dgm:spPr/>
    </dgm:pt>
    <dgm:pt modelId="{60667102-9E27-4DE9-A6AA-32901C80A406}">
      <dgm:prSet phldr="0"/>
      <dgm:spPr/>
      <dgm:t>
        <a:bodyPr/>
        <a:lstStyle/>
        <a:p>
          <a:pPr rtl="0"/>
          <a:r>
            <a:rPr lang="es-ES" dirty="0">
              <a:latin typeface="Trebuchet MS"/>
            </a:rPr>
            <a:t> Razón beneficio - costo</a:t>
          </a:r>
        </a:p>
      </dgm:t>
    </dgm:pt>
    <dgm:pt modelId="{9E7DF4A8-4051-4E3F-9BD3-F349EE770D90}" type="parTrans" cxnId="{FD15242D-84D3-430C-810C-906B19137CE4}">
      <dgm:prSet/>
      <dgm:spPr/>
    </dgm:pt>
    <dgm:pt modelId="{13650427-F901-487A-9F8F-43B2C00E4001}" type="sibTrans" cxnId="{FD15242D-84D3-430C-810C-906B19137CE4}">
      <dgm:prSet/>
      <dgm:spPr/>
    </dgm:pt>
    <dgm:pt modelId="{17FA69A1-68C6-4737-914A-560352BB5BC3}" type="pres">
      <dgm:prSet presAssocID="{AA9028E9-0AD7-456B-9203-12321A5A3C64}" presName="linear" presStyleCnt="0">
        <dgm:presLayoutVars>
          <dgm:animLvl val="lvl"/>
          <dgm:resizeHandles val="exact"/>
        </dgm:presLayoutVars>
      </dgm:prSet>
      <dgm:spPr/>
    </dgm:pt>
    <dgm:pt modelId="{7DDC471A-1E73-4503-B784-81F11FE55FB8}" type="pres">
      <dgm:prSet presAssocID="{F6BA9E29-8C61-4223-9CA5-99EE164C1D82}" presName="parentText" presStyleLbl="node1" presStyleIdx="0" presStyleCnt="2">
        <dgm:presLayoutVars>
          <dgm:chMax val="0"/>
          <dgm:bulletEnabled val="1"/>
        </dgm:presLayoutVars>
      </dgm:prSet>
      <dgm:spPr/>
    </dgm:pt>
    <dgm:pt modelId="{88657507-8CAD-49BC-A517-93EC4FBBD782}" type="pres">
      <dgm:prSet presAssocID="{F6BA9E29-8C61-4223-9CA5-99EE164C1D82}" presName="childText" presStyleLbl="revTx" presStyleIdx="0" presStyleCnt="2">
        <dgm:presLayoutVars>
          <dgm:bulletEnabled val="1"/>
        </dgm:presLayoutVars>
      </dgm:prSet>
      <dgm:spPr/>
    </dgm:pt>
    <dgm:pt modelId="{62C28ED3-5789-47B2-A73B-0BEC4166F2B1}" type="pres">
      <dgm:prSet presAssocID="{60AEF90C-FF84-4BCB-8C6D-709AFE55D3B9}" presName="parentText" presStyleLbl="node1" presStyleIdx="1" presStyleCnt="2">
        <dgm:presLayoutVars>
          <dgm:chMax val="0"/>
          <dgm:bulletEnabled val="1"/>
        </dgm:presLayoutVars>
      </dgm:prSet>
      <dgm:spPr/>
    </dgm:pt>
    <dgm:pt modelId="{6F6DD3AC-B258-4C5C-9853-9648BE020BBE}" type="pres">
      <dgm:prSet presAssocID="{60AEF90C-FF84-4BCB-8C6D-709AFE55D3B9}" presName="childText" presStyleLbl="revTx" presStyleIdx="1" presStyleCnt="2">
        <dgm:presLayoutVars>
          <dgm:bulletEnabled val="1"/>
        </dgm:presLayoutVars>
      </dgm:prSet>
      <dgm:spPr/>
    </dgm:pt>
  </dgm:ptLst>
  <dgm:cxnLst>
    <dgm:cxn modelId="{EFEADD00-590F-4EB5-A676-604D6EB52A24}" type="presOf" srcId="{F0AB61AC-C2A1-407D-9C06-9D89269BC5D2}" destId="{88657507-8CAD-49BC-A517-93EC4FBBD782}" srcOrd="0" destOrd="0" presId="urn:microsoft.com/office/officeart/2005/8/layout/vList2"/>
    <dgm:cxn modelId="{77D62810-01EA-4B04-92EE-BE75F5891837}" type="presOf" srcId="{60667102-9E27-4DE9-A6AA-32901C80A406}" destId="{6F6DD3AC-B258-4C5C-9853-9648BE020BBE}" srcOrd="0" destOrd="2" presId="urn:microsoft.com/office/officeart/2005/8/layout/vList2"/>
    <dgm:cxn modelId="{75327E28-FB8D-449C-8BAC-F6E1EFF28F42}" srcId="{AA9028E9-0AD7-456B-9203-12321A5A3C64}" destId="{60AEF90C-FF84-4BCB-8C6D-709AFE55D3B9}" srcOrd="1" destOrd="0" parTransId="{2D807688-0C2F-4848-8F72-0171C7DE8E8C}" sibTransId="{C2BEA923-1928-47E7-A9C6-31805D38E6A8}"/>
    <dgm:cxn modelId="{FD15242D-84D3-430C-810C-906B19137CE4}" srcId="{60AEF90C-FF84-4BCB-8C6D-709AFE55D3B9}" destId="{60667102-9E27-4DE9-A6AA-32901C80A406}" srcOrd="2" destOrd="0" parTransId="{9E7DF4A8-4051-4E3F-9BD3-F349EE770D90}" sibTransId="{13650427-F901-487A-9F8F-43B2C00E4001}"/>
    <dgm:cxn modelId="{60BED468-34E7-4974-AADE-A1B1618C1610}" type="presOf" srcId="{AA9028E9-0AD7-456B-9203-12321A5A3C64}" destId="{17FA69A1-68C6-4737-914A-560352BB5BC3}" srcOrd="0" destOrd="0" presId="urn:microsoft.com/office/officeart/2005/8/layout/vList2"/>
    <dgm:cxn modelId="{20813C54-76F8-4930-8FA9-0B9781347E73}" srcId="{AA9028E9-0AD7-456B-9203-12321A5A3C64}" destId="{F6BA9E29-8C61-4223-9CA5-99EE164C1D82}" srcOrd="0" destOrd="0" parTransId="{6A0A2866-56B6-45AF-8C35-98034DF89779}" sibTransId="{0A18654A-E7D7-406E-89A3-6DACCCE27702}"/>
    <dgm:cxn modelId="{875C2E75-9027-4A38-A389-7C6A05D94F63}" srcId="{60AEF90C-FF84-4BCB-8C6D-709AFE55D3B9}" destId="{91F555F5-6C83-4C00-BDC2-0E29005766EA}" srcOrd="0" destOrd="0" parTransId="{2D5CAA27-479E-498F-9255-26775FA2AE53}" sibTransId="{4B6F89CB-ED91-46B2-9BB8-CC68F173AD0C}"/>
    <dgm:cxn modelId="{833B6F75-FED3-4AF0-A2D4-6763DAB06A1B}" type="presOf" srcId="{91F555F5-6C83-4C00-BDC2-0E29005766EA}" destId="{6F6DD3AC-B258-4C5C-9853-9648BE020BBE}" srcOrd="0" destOrd="0" presId="urn:microsoft.com/office/officeart/2005/8/layout/vList2"/>
    <dgm:cxn modelId="{A343CDAB-596D-4245-8217-C59F971DBD0B}" type="presOf" srcId="{F6BA9E29-8C61-4223-9CA5-99EE164C1D82}" destId="{7DDC471A-1E73-4503-B784-81F11FE55FB8}" srcOrd="0" destOrd="0" presId="urn:microsoft.com/office/officeart/2005/8/layout/vList2"/>
    <dgm:cxn modelId="{CBAB3FC8-41D2-4EE4-BB30-EAFD02104AEC}" srcId="{60AEF90C-FF84-4BCB-8C6D-709AFE55D3B9}" destId="{1643E549-FD46-4163-8093-1CA0D6EB9B2A}" srcOrd="1" destOrd="0" parTransId="{D2E8681B-AFBA-40EF-B009-5DB6FCF1FA13}" sibTransId="{9D8E3435-D827-41D7-9F03-4296919C36DE}"/>
    <dgm:cxn modelId="{F3B850C9-7624-4756-B75C-D92C4CA3380A}" srcId="{F6BA9E29-8C61-4223-9CA5-99EE164C1D82}" destId="{F0AB61AC-C2A1-407D-9C06-9D89269BC5D2}" srcOrd="0" destOrd="0" parTransId="{A74D188A-B038-40E4-A51A-B9FA3A6CBEA2}" sibTransId="{4C9FCBEB-997D-4AC0-BD6B-0B076C231077}"/>
    <dgm:cxn modelId="{50BD86E5-2E83-4946-9C82-BC68511C29FC}" type="presOf" srcId="{1643E549-FD46-4163-8093-1CA0D6EB9B2A}" destId="{6F6DD3AC-B258-4C5C-9853-9648BE020BBE}" srcOrd="0" destOrd="1" presId="urn:microsoft.com/office/officeart/2005/8/layout/vList2"/>
    <dgm:cxn modelId="{72077DE7-2807-43C3-948B-CF3C6014DE42}" type="presOf" srcId="{60AEF90C-FF84-4BCB-8C6D-709AFE55D3B9}" destId="{62C28ED3-5789-47B2-A73B-0BEC4166F2B1}" srcOrd="0" destOrd="0" presId="urn:microsoft.com/office/officeart/2005/8/layout/vList2"/>
    <dgm:cxn modelId="{DFD3924F-49AD-49EC-852F-4EE3ADC1D364}" type="presParOf" srcId="{17FA69A1-68C6-4737-914A-560352BB5BC3}" destId="{7DDC471A-1E73-4503-B784-81F11FE55FB8}" srcOrd="0" destOrd="0" presId="urn:microsoft.com/office/officeart/2005/8/layout/vList2"/>
    <dgm:cxn modelId="{C4A19EE4-9F3D-4F5A-9ED3-C27485060D3A}" type="presParOf" srcId="{17FA69A1-68C6-4737-914A-560352BB5BC3}" destId="{88657507-8CAD-49BC-A517-93EC4FBBD782}" srcOrd="1" destOrd="0" presId="urn:microsoft.com/office/officeart/2005/8/layout/vList2"/>
    <dgm:cxn modelId="{DC9DBB57-03BB-410D-A8F4-17A69605F4CB}" type="presParOf" srcId="{17FA69A1-68C6-4737-914A-560352BB5BC3}" destId="{62C28ED3-5789-47B2-A73B-0BEC4166F2B1}" srcOrd="2" destOrd="0" presId="urn:microsoft.com/office/officeart/2005/8/layout/vList2"/>
    <dgm:cxn modelId="{E691B7C9-681E-47D1-97D2-71009B1DC593}" type="presParOf" srcId="{17FA69A1-68C6-4737-914A-560352BB5BC3}" destId="{6F6DD3AC-B258-4C5C-9853-9648BE020BB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2D741C8-5234-4B1A-80CB-1F96C4F3E25A}" type="doc">
      <dgm:prSet loTypeId="urn:microsoft.com/office/officeart/2005/8/layout/chart3" loCatId="relationship" qsTypeId="urn:microsoft.com/office/officeart/2005/8/quickstyle/simple1" qsCatId="simple" csTypeId="urn:microsoft.com/office/officeart/2005/8/colors/accent1_4" csCatId="accent1" phldr="1"/>
      <dgm:spPr/>
      <dgm:t>
        <a:bodyPr/>
        <a:lstStyle/>
        <a:p>
          <a:endParaRPr lang="es-CO"/>
        </a:p>
      </dgm:t>
    </dgm:pt>
    <dgm:pt modelId="{DEFE26A8-2101-4D04-B150-6ADF1C1FAB00}">
      <dgm:prSet phldrT="[Texto]"/>
      <dgm:spPr/>
      <dgm:t>
        <a:bodyPr/>
        <a:lstStyle/>
        <a:p>
          <a:r>
            <a:rPr lang="es-CO"/>
            <a:t>Donde se encuentre la materia prima</a:t>
          </a:r>
        </a:p>
      </dgm:t>
    </dgm:pt>
    <dgm:pt modelId="{E91C9BEA-C793-4383-A24D-8DE6D6C541B9}" type="parTrans" cxnId="{B8C6D5CC-25EA-4587-91AE-B07FA4F391DC}">
      <dgm:prSet/>
      <dgm:spPr/>
      <dgm:t>
        <a:bodyPr/>
        <a:lstStyle/>
        <a:p>
          <a:endParaRPr lang="es-CO"/>
        </a:p>
      </dgm:t>
    </dgm:pt>
    <dgm:pt modelId="{DC780598-F881-4D7F-8EE4-4C05F30605C4}" type="sibTrans" cxnId="{B8C6D5CC-25EA-4587-91AE-B07FA4F391DC}">
      <dgm:prSet/>
      <dgm:spPr/>
      <dgm:t>
        <a:bodyPr/>
        <a:lstStyle/>
        <a:p>
          <a:endParaRPr lang="es-CO"/>
        </a:p>
      </dgm:t>
    </dgm:pt>
    <dgm:pt modelId="{867F7805-2AA9-418E-8D84-54673776928B}">
      <dgm:prSet phldrT="[Texto]"/>
      <dgm:spPr/>
      <dgm:t>
        <a:bodyPr/>
        <a:lstStyle/>
        <a:p>
          <a:r>
            <a:rPr lang="es-CO"/>
            <a:t>Donde se encuentre el mercado consumidor o usuario</a:t>
          </a:r>
        </a:p>
      </dgm:t>
    </dgm:pt>
    <dgm:pt modelId="{E81E0870-BB8A-454C-B79A-76B20B873F8F}" type="parTrans" cxnId="{288213D7-D090-4E17-B7CC-537596E1CC30}">
      <dgm:prSet/>
      <dgm:spPr/>
      <dgm:t>
        <a:bodyPr/>
        <a:lstStyle/>
        <a:p>
          <a:endParaRPr lang="es-CO"/>
        </a:p>
      </dgm:t>
    </dgm:pt>
    <dgm:pt modelId="{C613680B-5F10-4F5A-B23A-4FF5BBFFE67F}" type="sibTrans" cxnId="{288213D7-D090-4E17-B7CC-537596E1CC30}">
      <dgm:prSet/>
      <dgm:spPr/>
      <dgm:t>
        <a:bodyPr/>
        <a:lstStyle/>
        <a:p>
          <a:endParaRPr lang="es-CO"/>
        </a:p>
      </dgm:t>
    </dgm:pt>
    <dgm:pt modelId="{B6A115DF-8039-4BD4-877A-1ADEAC5668DC}">
      <dgm:prSet phldrT="[Texto]"/>
      <dgm:spPr/>
      <dgm:t>
        <a:bodyPr/>
        <a:lstStyle/>
        <a:p>
          <a:r>
            <a:rPr lang="es-CO"/>
            <a:t>Un sitio intermedio de los dos anteriores</a:t>
          </a:r>
        </a:p>
      </dgm:t>
    </dgm:pt>
    <dgm:pt modelId="{BBB2F16F-C06D-4E04-AD2F-EDF40BD8E1D8}" type="parTrans" cxnId="{EA748304-0143-46EB-8BE3-FEE0EBDE1117}">
      <dgm:prSet/>
      <dgm:spPr/>
      <dgm:t>
        <a:bodyPr/>
        <a:lstStyle/>
        <a:p>
          <a:endParaRPr lang="es-CO"/>
        </a:p>
      </dgm:t>
    </dgm:pt>
    <dgm:pt modelId="{E60DB47D-39CF-4FA2-8F06-CE61113D9DFF}" type="sibTrans" cxnId="{EA748304-0143-46EB-8BE3-FEE0EBDE1117}">
      <dgm:prSet/>
      <dgm:spPr/>
      <dgm:t>
        <a:bodyPr/>
        <a:lstStyle/>
        <a:p>
          <a:endParaRPr lang="es-CO"/>
        </a:p>
      </dgm:t>
    </dgm:pt>
    <dgm:pt modelId="{9D5E9732-0A03-4C24-BAC6-08D966D518EB}" type="pres">
      <dgm:prSet presAssocID="{52D741C8-5234-4B1A-80CB-1F96C4F3E25A}" presName="compositeShape" presStyleCnt="0">
        <dgm:presLayoutVars>
          <dgm:chMax val="7"/>
          <dgm:dir/>
          <dgm:resizeHandles val="exact"/>
        </dgm:presLayoutVars>
      </dgm:prSet>
      <dgm:spPr/>
    </dgm:pt>
    <dgm:pt modelId="{651B06F1-1812-4BBE-B88D-082510A610B6}" type="pres">
      <dgm:prSet presAssocID="{52D741C8-5234-4B1A-80CB-1F96C4F3E25A}" presName="wedge1" presStyleLbl="node1" presStyleIdx="0" presStyleCnt="3"/>
      <dgm:spPr/>
    </dgm:pt>
    <dgm:pt modelId="{A877AB57-86D5-43A1-97D4-D864B0552330}" type="pres">
      <dgm:prSet presAssocID="{52D741C8-5234-4B1A-80CB-1F96C4F3E25A}" presName="wedge1Tx" presStyleLbl="node1" presStyleIdx="0" presStyleCnt="3">
        <dgm:presLayoutVars>
          <dgm:chMax val="0"/>
          <dgm:chPref val="0"/>
          <dgm:bulletEnabled val="1"/>
        </dgm:presLayoutVars>
      </dgm:prSet>
      <dgm:spPr/>
    </dgm:pt>
    <dgm:pt modelId="{837AB5B0-4E05-481D-9B04-972E69DB0F1F}" type="pres">
      <dgm:prSet presAssocID="{52D741C8-5234-4B1A-80CB-1F96C4F3E25A}" presName="wedge2" presStyleLbl="node1" presStyleIdx="1" presStyleCnt="3"/>
      <dgm:spPr/>
    </dgm:pt>
    <dgm:pt modelId="{7B480726-2962-4AEC-B815-133B3C3505AF}" type="pres">
      <dgm:prSet presAssocID="{52D741C8-5234-4B1A-80CB-1F96C4F3E25A}" presName="wedge2Tx" presStyleLbl="node1" presStyleIdx="1" presStyleCnt="3">
        <dgm:presLayoutVars>
          <dgm:chMax val="0"/>
          <dgm:chPref val="0"/>
          <dgm:bulletEnabled val="1"/>
        </dgm:presLayoutVars>
      </dgm:prSet>
      <dgm:spPr/>
    </dgm:pt>
    <dgm:pt modelId="{4007D55D-5C75-42FF-9AC2-A1B23C2159C9}" type="pres">
      <dgm:prSet presAssocID="{52D741C8-5234-4B1A-80CB-1F96C4F3E25A}" presName="wedge3" presStyleLbl="node1" presStyleIdx="2" presStyleCnt="3"/>
      <dgm:spPr/>
    </dgm:pt>
    <dgm:pt modelId="{525B83FA-FAA2-4672-B154-8B953B819B40}" type="pres">
      <dgm:prSet presAssocID="{52D741C8-5234-4B1A-80CB-1F96C4F3E25A}" presName="wedge3Tx" presStyleLbl="node1" presStyleIdx="2" presStyleCnt="3">
        <dgm:presLayoutVars>
          <dgm:chMax val="0"/>
          <dgm:chPref val="0"/>
          <dgm:bulletEnabled val="1"/>
        </dgm:presLayoutVars>
      </dgm:prSet>
      <dgm:spPr/>
    </dgm:pt>
  </dgm:ptLst>
  <dgm:cxnLst>
    <dgm:cxn modelId="{EA748304-0143-46EB-8BE3-FEE0EBDE1117}" srcId="{52D741C8-5234-4B1A-80CB-1F96C4F3E25A}" destId="{B6A115DF-8039-4BD4-877A-1ADEAC5668DC}" srcOrd="2" destOrd="0" parTransId="{BBB2F16F-C06D-4E04-AD2F-EDF40BD8E1D8}" sibTransId="{E60DB47D-39CF-4FA2-8F06-CE61113D9DFF}"/>
    <dgm:cxn modelId="{5E17EB0D-558F-434A-BD75-EC47B2FDB453}" type="presOf" srcId="{DEFE26A8-2101-4D04-B150-6ADF1C1FAB00}" destId="{651B06F1-1812-4BBE-B88D-082510A610B6}" srcOrd="0" destOrd="0" presId="urn:microsoft.com/office/officeart/2005/8/layout/chart3"/>
    <dgm:cxn modelId="{C5A27336-C100-4075-8BBA-6F78881EF7AA}" type="presOf" srcId="{DEFE26A8-2101-4D04-B150-6ADF1C1FAB00}" destId="{A877AB57-86D5-43A1-97D4-D864B0552330}" srcOrd="1" destOrd="0" presId="urn:microsoft.com/office/officeart/2005/8/layout/chart3"/>
    <dgm:cxn modelId="{73828C3A-0740-4514-8F6C-063DF6567476}" type="presOf" srcId="{B6A115DF-8039-4BD4-877A-1ADEAC5668DC}" destId="{4007D55D-5C75-42FF-9AC2-A1B23C2159C9}" srcOrd="0" destOrd="0" presId="urn:microsoft.com/office/officeart/2005/8/layout/chart3"/>
    <dgm:cxn modelId="{34434071-6C6C-487A-BFA2-88788D7E985C}" type="presOf" srcId="{52D741C8-5234-4B1A-80CB-1F96C4F3E25A}" destId="{9D5E9732-0A03-4C24-BAC6-08D966D518EB}" srcOrd="0" destOrd="0" presId="urn:microsoft.com/office/officeart/2005/8/layout/chart3"/>
    <dgm:cxn modelId="{720E05AB-3A1C-4FB5-91FD-ECEB23F5C7A2}" type="presOf" srcId="{867F7805-2AA9-418E-8D84-54673776928B}" destId="{7B480726-2962-4AEC-B815-133B3C3505AF}" srcOrd="1" destOrd="0" presId="urn:microsoft.com/office/officeart/2005/8/layout/chart3"/>
    <dgm:cxn modelId="{C7F265CA-CC4A-427A-9988-F2607BDEAA03}" type="presOf" srcId="{B6A115DF-8039-4BD4-877A-1ADEAC5668DC}" destId="{525B83FA-FAA2-4672-B154-8B953B819B40}" srcOrd="1" destOrd="0" presId="urn:microsoft.com/office/officeart/2005/8/layout/chart3"/>
    <dgm:cxn modelId="{B8C6D5CC-25EA-4587-91AE-B07FA4F391DC}" srcId="{52D741C8-5234-4B1A-80CB-1F96C4F3E25A}" destId="{DEFE26A8-2101-4D04-B150-6ADF1C1FAB00}" srcOrd="0" destOrd="0" parTransId="{E91C9BEA-C793-4383-A24D-8DE6D6C541B9}" sibTransId="{DC780598-F881-4D7F-8EE4-4C05F30605C4}"/>
    <dgm:cxn modelId="{288213D7-D090-4E17-B7CC-537596E1CC30}" srcId="{52D741C8-5234-4B1A-80CB-1F96C4F3E25A}" destId="{867F7805-2AA9-418E-8D84-54673776928B}" srcOrd="1" destOrd="0" parTransId="{E81E0870-BB8A-454C-B79A-76B20B873F8F}" sibTransId="{C613680B-5F10-4F5A-B23A-4FF5BBFFE67F}"/>
    <dgm:cxn modelId="{CC0D87DA-B7EE-411A-BF21-63D995DAA50C}" type="presOf" srcId="{867F7805-2AA9-418E-8D84-54673776928B}" destId="{837AB5B0-4E05-481D-9B04-972E69DB0F1F}" srcOrd="0" destOrd="0" presId="urn:microsoft.com/office/officeart/2005/8/layout/chart3"/>
    <dgm:cxn modelId="{8501ECE3-C8AA-432E-A0F0-DE8A4C61789D}" type="presParOf" srcId="{9D5E9732-0A03-4C24-BAC6-08D966D518EB}" destId="{651B06F1-1812-4BBE-B88D-082510A610B6}" srcOrd="0" destOrd="0" presId="urn:microsoft.com/office/officeart/2005/8/layout/chart3"/>
    <dgm:cxn modelId="{DAEC8BC5-0EE4-40C2-A558-60DEEE5B5FDC}" type="presParOf" srcId="{9D5E9732-0A03-4C24-BAC6-08D966D518EB}" destId="{A877AB57-86D5-43A1-97D4-D864B0552330}" srcOrd="1" destOrd="0" presId="urn:microsoft.com/office/officeart/2005/8/layout/chart3"/>
    <dgm:cxn modelId="{94E04461-3524-4F84-9C59-F69E20E1F810}" type="presParOf" srcId="{9D5E9732-0A03-4C24-BAC6-08D966D518EB}" destId="{837AB5B0-4E05-481D-9B04-972E69DB0F1F}" srcOrd="2" destOrd="0" presId="urn:microsoft.com/office/officeart/2005/8/layout/chart3"/>
    <dgm:cxn modelId="{B86D1556-B8A9-405F-8CEC-602403289BE6}" type="presParOf" srcId="{9D5E9732-0A03-4C24-BAC6-08D966D518EB}" destId="{7B480726-2962-4AEC-B815-133B3C3505AF}" srcOrd="3" destOrd="0" presId="urn:microsoft.com/office/officeart/2005/8/layout/chart3"/>
    <dgm:cxn modelId="{1FDD127F-EFB0-4ED4-B457-0ACFFB51C613}" type="presParOf" srcId="{9D5E9732-0A03-4C24-BAC6-08D966D518EB}" destId="{4007D55D-5C75-42FF-9AC2-A1B23C2159C9}" srcOrd="4" destOrd="0" presId="urn:microsoft.com/office/officeart/2005/8/layout/chart3"/>
    <dgm:cxn modelId="{683938DF-1EAD-4C5B-880A-0EB2E770E372}" type="presParOf" srcId="{9D5E9732-0A03-4C24-BAC6-08D966D518EB}" destId="{525B83FA-FAA2-4672-B154-8B953B819B40}"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D99D39F-ACB6-4932-90FD-3DC98E087D08}" type="doc">
      <dgm:prSet loTypeId="urn:microsoft.com/office/officeart/2005/8/layout/vList3" loCatId="list" qsTypeId="urn:microsoft.com/office/officeart/2005/8/quickstyle/simple1" qsCatId="simple" csTypeId="urn:microsoft.com/office/officeart/2005/8/colors/accent1_2" csCatId="accent1" phldr="1"/>
      <dgm:spPr/>
    </dgm:pt>
    <dgm:pt modelId="{547EA18F-77BA-41D5-8DBD-7233398FFAE8}">
      <dgm:prSet phldrT="[Texto]"/>
      <dgm:spPr/>
      <dgm:t>
        <a:bodyPr/>
        <a:lstStyle/>
        <a:p>
          <a:r>
            <a:rPr lang="es-CO"/>
            <a:t>Localización y distribución actual y futura</a:t>
          </a:r>
        </a:p>
      </dgm:t>
    </dgm:pt>
    <dgm:pt modelId="{882F54B0-7BA3-45D5-A8DD-574261EFAF63}" type="parTrans" cxnId="{5473A0DA-8DCD-460F-8BC8-23FE143F8A0E}">
      <dgm:prSet/>
      <dgm:spPr/>
      <dgm:t>
        <a:bodyPr/>
        <a:lstStyle/>
        <a:p>
          <a:endParaRPr lang="es-CO"/>
        </a:p>
      </dgm:t>
    </dgm:pt>
    <dgm:pt modelId="{AC1CD538-264E-4EEB-8521-9E15E26D4A7F}" type="sibTrans" cxnId="{5473A0DA-8DCD-460F-8BC8-23FE143F8A0E}">
      <dgm:prSet/>
      <dgm:spPr/>
      <dgm:t>
        <a:bodyPr/>
        <a:lstStyle/>
        <a:p>
          <a:endParaRPr lang="es-CO"/>
        </a:p>
      </dgm:t>
    </dgm:pt>
    <dgm:pt modelId="{9384ED86-740F-42EB-AC37-1CDD9738907D}">
      <dgm:prSet phldrT="[Texto]"/>
      <dgm:spPr/>
      <dgm:t>
        <a:bodyPr/>
        <a:lstStyle/>
        <a:p>
          <a:r>
            <a:rPr lang="es-CO"/>
            <a:t>Grado de competencia y distribución de la misma</a:t>
          </a:r>
        </a:p>
      </dgm:t>
    </dgm:pt>
    <dgm:pt modelId="{17E7EE45-C44C-4451-8D53-384EE9DA1D7E}" type="parTrans" cxnId="{157B7BD7-954D-48EF-8603-376895E5CB9C}">
      <dgm:prSet/>
      <dgm:spPr/>
      <dgm:t>
        <a:bodyPr/>
        <a:lstStyle/>
        <a:p>
          <a:endParaRPr lang="es-CO"/>
        </a:p>
      </dgm:t>
    </dgm:pt>
    <dgm:pt modelId="{44202073-CA12-4C70-9E94-368A852A2E6F}" type="sibTrans" cxnId="{157B7BD7-954D-48EF-8603-376895E5CB9C}">
      <dgm:prSet/>
      <dgm:spPr/>
      <dgm:t>
        <a:bodyPr/>
        <a:lstStyle/>
        <a:p>
          <a:endParaRPr lang="es-CO"/>
        </a:p>
      </dgm:t>
    </dgm:pt>
    <dgm:pt modelId="{A4FCCF5D-E485-486C-8238-75EA06B7D2FC}">
      <dgm:prSet phldrT="[Texto]"/>
      <dgm:spPr/>
      <dgm:t>
        <a:bodyPr/>
        <a:lstStyle/>
        <a:p>
          <a:r>
            <a:rPr lang="es-CO"/>
            <a:t>Análisis de productos sustitutos o complementarios</a:t>
          </a:r>
        </a:p>
      </dgm:t>
    </dgm:pt>
    <dgm:pt modelId="{3746B977-2FE5-48A6-B687-C91A23B8FBB9}" type="parTrans" cxnId="{C3D78761-F6A7-430A-84AF-CEE5C88B488D}">
      <dgm:prSet/>
      <dgm:spPr/>
      <dgm:t>
        <a:bodyPr/>
        <a:lstStyle/>
        <a:p>
          <a:endParaRPr lang="es-CO"/>
        </a:p>
      </dgm:t>
    </dgm:pt>
    <dgm:pt modelId="{4DE9CB07-6CFA-4B79-A902-E5E1E2A7AB7B}" type="sibTrans" cxnId="{C3D78761-F6A7-430A-84AF-CEE5C88B488D}">
      <dgm:prSet/>
      <dgm:spPr/>
      <dgm:t>
        <a:bodyPr/>
        <a:lstStyle/>
        <a:p>
          <a:endParaRPr lang="es-CO"/>
        </a:p>
      </dgm:t>
    </dgm:pt>
    <dgm:pt modelId="{18BC08F3-99D8-407E-A9D6-3CDFE2FD96D9}">
      <dgm:prSet/>
      <dgm:spPr/>
      <dgm:t>
        <a:bodyPr/>
        <a:lstStyle/>
        <a:p>
          <a:r>
            <a:rPr lang="es-CO"/>
            <a:t>Distancia y costos de transporte</a:t>
          </a:r>
        </a:p>
      </dgm:t>
    </dgm:pt>
    <dgm:pt modelId="{937EB99D-5F54-4BA4-8555-E45314B76617}" type="parTrans" cxnId="{A1AC2010-5ABC-4FD8-8AB5-09EF0E3AB88E}">
      <dgm:prSet/>
      <dgm:spPr/>
      <dgm:t>
        <a:bodyPr/>
        <a:lstStyle/>
        <a:p>
          <a:endParaRPr lang="es-CO"/>
        </a:p>
      </dgm:t>
    </dgm:pt>
    <dgm:pt modelId="{C5D7A2BE-B6F6-441B-8A30-359A76295108}" type="sibTrans" cxnId="{A1AC2010-5ABC-4FD8-8AB5-09EF0E3AB88E}">
      <dgm:prSet/>
      <dgm:spPr/>
      <dgm:t>
        <a:bodyPr/>
        <a:lstStyle/>
        <a:p>
          <a:endParaRPr lang="es-CO"/>
        </a:p>
      </dgm:t>
    </dgm:pt>
    <dgm:pt modelId="{67215598-40C2-4B40-A3DC-E4BA91030699}">
      <dgm:prSet/>
      <dgm:spPr/>
      <dgm:t>
        <a:bodyPr/>
        <a:lstStyle/>
        <a:p>
          <a:r>
            <a:rPr lang="es-CO"/>
            <a:t>Características del bien o ss. Frente a la competencia</a:t>
          </a:r>
        </a:p>
      </dgm:t>
    </dgm:pt>
    <dgm:pt modelId="{572AC87A-7F5D-4BDD-A147-2D270FE11AA5}" type="parTrans" cxnId="{8ED535C5-E5EC-4B29-BEA2-4356E177E44F}">
      <dgm:prSet/>
      <dgm:spPr/>
      <dgm:t>
        <a:bodyPr/>
        <a:lstStyle/>
        <a:p>
          <a:endParaRPr lang="es-CO"/>
        </a:p>
      </dgm:t>
    </dgm:pt>
    <dgm:pt modelId="{3BF0EB67-FBCD-4035-8ED9-8BC8B45C4E09}" type="sibTrans" cxnId="{8ED535C5-E5EC-4B29-BEA2-4356E177E44F}">
      <dgm:prSet/>
      <dgm:spPr/>
      <dgm:t>
        <a:bodyPr/>
        <a:lstStyle/>
        <a:p>
          <a:endParaRPr lang="es-CO"/>
        </a:p>
      </dgm:t>
    </dgm:pt>
    <dgm:pt modelId="{E8CCFE2B-865D-4C3A-B405-DEA9A838B8DC}">
      <dgm:prSet/>
      <dgm:spPr/>
      <dgm:t>
        <a:bodyPr/>
        <a:lstStyle/>
        <a:p>
          <a:r>
            <a:rPr lang="es-CO"/>
            <a:t>Análisis del precio actual y tendencias</a:t>
          </a:r>
        </a:p>
      </dgm:t>
    </dgm:pt>
    <dgm:pt modelId="{BD75C277-067E-41F2-9E50-0B321C8005FF}" type="parTrans" cxnId="{47822037-CC0B-4410-A7D1-816426EF929D}">
      <dgm:prSet/>
      <dgm:spPr/>
      <dgm:t>
        <a:bodyPr/>
        <a:lstStyle/>
        <a:p>
          <a:endParaRPr lang="es-CO"/>
        </a:p>
      </dgm:t>
    </dgm:pt>
    <dgm:pt modelId="{82A99FFB-ACCA-4FB7-9C89-F63F4D812B9D}" type="sibTrans" cxnId="{47822037-CC0B-4410-A7D1-816426EF929D}">
      <dgm:prSet/>
      <dgm:spPr/>
      <dgm:t>
        <a:bodyPr/>
        <a:lstStyle/>
        <a:p>
          <a:endParaRPr lang="es-CO"/>
        </a:p>
      </dgm:t>
    </dgm:pt>
    <dgm:pt modelId="{B6277755-ACA8-4A26-A95D-1B7FFEFFDC1E}" type="pres">
      <dgm:prSet presAssocID="{DD99D39F-ACB6-4932-90FD-3DC98E087D08}" presName="linearFlow" presStyleCnt="0">
        <dgm:presLayoutVars>
          <dgm:dir/>
          <dgm:resizeHandles val="exact"/>
        </dgm:presLayoutVars>
      </dgm:prSet>
      <dgm:spPr/>
    </dgm:pt>
    <dgm:pt modelId="{784E2918-D14A-411C-B23B-B7521CFA91B8}" type="pres">
      <dgm:prSet presAssocID="{547EA18F-77BA-41D5-8DBD-7233398FFAE8}" presName="composite" presStyleCnt="0"/>
      <dgm:spPr/>
    </dgm:pt>
    <dgm:pt modelId="{0C61A164-568A-4C09-9BD5-77FBA651CC3C}" type="pres">
      <dgm:prSet presAssocID="{547EA18F-77BA-41D5-8DBD-7233398FFAE8}" presName="imgShp" presStyleLbl="fgImgPlace1" presStyleIdx="0" presStyleCnt="6"/>
      <dgm:spPr>
        <a:blipFill rotWithShape="0">
          <a:blip xmlns:r="http://schemas.openxmlformats.org/officeDocument/2006/relationships" r:embed="rId1"/>
          <a:stretch>
            <a:fillRect/>
          </a:stretch>
        </a:blipFill>
      </dgm:spPr>
    </dgm:pt>
    <dgm:pt modelId="{1398100C-164E-4F73-BE04-54C043E43E86}" type="pres">
      <dgm:prSet presAssocID="{547EA18F-77BA-41D5-8DBD-7233398FFAE8}" presName="txShp" presStyleLbl="node1" presStyleIdx="0" presStyleCnt="6">
        <dgm:presLayoutVars>
          <dgm:bulletEnabled val="1"/>
        </dgm:presLayoutVars>
      </dgm:prSet>
      <dgm:spPr/>
    </dgm:pt>
    <dgm:pt modelId="{D2912A17-B8F1-4E01-8C37-346664DEC65A}" type="pres">
      <dgm:prSet presAssocID="{AC1CD538-264E-4EEB-8521-9E15E26D4A7F}" presName="spacing" presStyleCnt="0"/>
      <dgm:spPr/>
    </dgm:pt>
    <dgm:pt modelId="{CD0AA056-6BB8-4B58-A290-BDBCB47C6289}" type="pres">
      <dgm:prSet presAssocID="{9384ED86-740F-42EB-AC37-1CDD9738907D}" presName="composite" presStyleCnt="0"/>
      <dgm:spPr/>
    </dgm:pt>
    <dgm:pt modelId="{451BD28B-8D61-4643-B428-B45479F9209D}" type="pres">
      <dgm:prSet presAssocID="{9384ED86-740F-42EB-AC37-1CDD9738907D}" presName="imgShp" presStyleLbl="fgImgPlace1" presStyleIdx="1" presStyleCnt="6"/>
      <dgm:spPr>
        <a:blipFill rotWithShape="0">
          <a:blip xmlns:r="http://schemas.openxmlformats.org/officeDocument/2006/relationships" r:embed="rId2"/>
          <a:stretch>
            <a:fillRect/>
          </a:stretch>
        </a:blipFill>
      </dgm:spPr>
    </dgm:pt>
    <dgm:pt modelId="{6A75C96C-B2C2-40AF-8411-B524C1E75909}" type="pres">
      <dgm:prSet presAssocID="{9384ED86-740F-42EB-AC37-1CDD9738907D}" presName="txShp" presStyleLbl="node1" presStyleIdx="1" presStyleCnt="6">
        <dgm:presLayoutVars>
          <dgm:bulletEnabled val="1"/>
        </dgm:presLayoutVars>
      </dgm:prSet>
      <dgm:spPr/>
    </dgm:pt>
    <dgm:pt modelId="{2CA0FD08-88F9-4BA4-9CD2-3F87B2747A61}" type="pres">
      <dgm:prSet presAssocID="{44202073-CA12-4C70-9E94-368A852A2E6F}" presName="spacing" presStyleCnt="0"/>
      <dgm:spPr/>
    </dgm:pt>
    <dgm:pt modelId="{9366405C-DE7E-43B5-A5A6-72B4B4B5F02B}" type="pres">
      <dgm:prSet presAssocID="{A4FCCF5D-E485-486C-8238-75EA06B7D2FC}" presName="composite" presStyleCnt="0"/>
      <dgm:spPr/>
    </dgm:pt>
    <dgm:pt modelId="{65C8D7BA-130C-47FC-A7D7-7719897C4370}" type="pres">
      <dgm:prSet presAssocID="{A4FCCF5D-E485-486C-8238-75EA06B7D2FC}" presName="imgShp" presStyleLbl="fgImgPlace1" presStyleIdx="2" presStyleCnt="6"/>
      <dgm:spPr>
        <a:blipFill rotWithShape="0">
          <a:blip xmlns:r="http://schemas.openxmlformats.org/officeDocument/2006/relationships" r:embed="rId3"/>
          <a:stretch>
            <a:fillRect/>
          </a:stretch>
        </a:blipFill>
      </dgm:spPr>
    </dgm:pt>
    <dgm:pt modelId="{2C35EE10-E650-4454-B14D-8DEF634D584D}" type="pres">
      <dgm:prSet presAssocID="{A4FCCF5D-E485-486C-8238-75EA06B7D2FC}" presName="txShp" presStyleLbl="node1" presStyleIdx="2" presStyleCnt="6">
        <dgm:presLayoutVars>
          <dgm:bulletEnabled val="1"/>
        </dgm:presLayoutVars>
      </dgm:prSet>
      <dgm:spPr/>
    </dgm:pt>
    <dgm:pt modelId="{4E834DF6-A922-4725-B2B2-370392E37D15}" type="pres">
      <dgm:prSet presAssocID="{4DE9CB07-6CFA-4B79-A902-E5E1E2A7AB7B}" presName="spacing" presStyleCnt="0"/>
      <dgm:spPr/>
    </dgm:pt>
    <dgm:pt modelId="{FA297377-6A4C-401B-BB7D-38D2ECCFA1EA}" type="pres">
      <dgm:prSet presAssocID="{18BC08F3-99D8-407E-A9D6-3CDFE2FD96D9}" presName="composite" presStyleCnt="0"/>
      <dgm:spPr/>
    </dgm:pt>
    <dgm:pt modelId="{F38DB045-25DB-4B8A-947F-AB2528006838}" type="pres">
      <dgm:prSet presAssocID="{18BC08F3-99D8-407E-A9D6-3CDFE2FD96D9}" presName="imgShp" presStyleLbl="fgImgPlace1" presStyleIdx="3" presStyleCnt="6"/>
      <dgm:spPr>
        <a:blipFill rotWithShape="0">
          <a:blip xmlns:r="http://schemas.openxmlformats.org/officeDocument/2006/relationships" r:embed="rId4"/>
          <a:stretch>
            <a:fillRect/>
          </a:stretch>
        </a:blipFill>
      </dgm:spPr>
    </dgm:pt>
    <dgm:pt modelId="{26B293B7-DCA4-458E-AAF3-FFDBBEE251F0}" type="pres">
      <dgm:prSet presAssocID="{18BC08F3-99D8-407E-A9D6-3CDFE2FD96D9}" presName="txShp" presStyleLbl="node1" presStyleIdx="3" presStyleCnt="6">
        <dgm:presLayoutVars>
          <dgm:bulletEnabled val="1"/>
        </dgm:presLayoutVars>
      </dgm:prSet>
      <dgm:spPr/>
    </dgm:pt>
    <dgm:pt modelId="{500A911B-4158-490F-9644-466DD10A012A}" type="pres">
      <dgm:prSet presAssocID="{C5D7A2BE-B6F6-441B-8A30-359A76295108}" presName="spacing" presStyleCnt="0"/>
      <dgm:spPr/>
    </dgm:pt>
    <dgm:pt modelId="{8E1CCF98-C8C7-4214-B28D-733999C9C9A4}" type="pres">
      <dgm:prSet presAssocID="{67215598-40C2-4B40-A3DC-E4BA91030699}" presName="composite" presStyleCnt="0"/>
      <dgm:spPr/>
    </dgm:pt>
    <dgm:pt modelId="{6D2127AC-DF74-45A3-8DDC-A3234AC2CCDB}" type="pres">
      <dgm:prSet presAssocID="{67215598-40C2-4B40-A3DC-E4BA91030699}" presName="imgShp" presStyleLbl="fgImgPlace1" presStyleIdx="4" presStyleCnt="6"/>
      <dgm:spPr>
        <a:blipFill rotWithShape="0">
          <a:blip xmlns:r="http://schemas.openxmlformats.org/officeDocument/2006/relationships" r:embed="rId5"/>
          <a:stretch>
            <a:fillRect/>
          </a:stretch>
        </a:blipFill>
      </dgm:spPr>
    </dgm:pt>
    <dgm:pt modelId="{784F48D1-FCC2-4150-8364-9D6D74414270}" type="pres">
      <dgm:prSet presAssocID="{67215598-40C2-4B40-A3DC-E4BA91030699}" presName="txShp" presStyleLbl="node1" presStyleIdx="4" presStyleCnt="6">
        <dgm:presLayoutVars>
          <dgm:bulletEnabled val="1"/>
        </dgm:presLayoutVars>
      </dgm:prSet>
      <dgm:spPr/>
    </dgm:pt>
    <dgm:pt modelId="{440A3E55-2FAE-47A1-A789-965A4A67EE55}" type="pres">
      <dgm:prSet presAssocID="{3BF0EB67-FBCD-4035-8ED9-8BC8B45C4E09}" presName="spacing" presStyleCnt="0"/>
      <dgm:spPr/>
    </dgm:pt>
    <dgm:pt modelId="{7337802A-2614-46A5-B6D9-1F21F32BFF22}" type="pres">
      <dgm:prSet presAssocID="{E8CCFE2B-865D-4C3A-B405-DEA9A838B8DC}" presName="composite" presStyleCnt="0"/>
      <dgm:spPr/>
    </dgm:pt>
    <dgm:pt modelId="{E0EB745C-0815-4023-A66D-A57A0B0940F1}" type="pres">
      <dgm:prSet presAssocID="{E8CCFE2B-865D-4C3A-B405-DEA9A838B8DC}" presName="imgShp" presStyleLbl="fgImgPlace1" presStyleIdx="5" presStyleCnt="6"/>
      <dgm:spPr>
        <a:blipFill rotWithShape="0">
          <a:blip xmlns:r="http://schemas.openxmlformats.org/officeDocument/2006/relationships" r:embed="rId6"/>
          <a:stretch>
            <a:fillRect/>
          </a:stretch>
        </a:blipFill>
      </dgm:spPr>
    </dgm:pt>
    <dgm:pt modelId="{78F43FBC-976E-4258-B7F2-57E7197FDD7D}" type="pres">
      <dgm:prSet presAssocID="{E8CCFE2B-865D-4C3A-B405-DEA9A838B8DC}" presName="txShp" presStyleLbl="node1" presStyleIdx="5" presStyleCnt="6">
        <dgm:presLayoutVars>
          <dgm:bulletEnabled val="1"/>
        </dgm:presLayoutVars>
      </dgm:prSet>
      <dgm:spPr/>
    </dgm:pt>
  </dgm:ptLst>
  <dgm:cxnLst>
    <dgm:cxn modelId="{A1AC2010-5ABC-4FD8-8AB5-09EF0E3AB88E}" srcId="{DD99D39F-ACB6-4932-90FD-3DC98E087D08}" destId="{18BC08F3-99D8-407E-A9D6-3CDFE2FD96D9}" srcOrd="3" destOrd="0" parTransId="{937EB99D-5F54-4BA4-8555-E45314B76617}" sibTransId="{C5D7A2BE-B6F6-441B-8A30-359A76295108}"/>
    <dgm:cxn modelId="{33865D21-2D97-418E-B97D-D11F87F1658C}" type="presOf" srcId="{67215598-40C2-4B40-A3DC-E4BA91030699}" destId="{784F48D1-FCC2-4150-8364-9D6D74414270}" srcOrd="0" destOrd="0" presId="urn:microsoft.com/office/officeart/2005/8/layout/vList3"/>
    <dgm:cxn modelId="{47822037-CC0B-4410-A7D1-816426EF929D}" srcId="{DD99D39F-ACB6-4932-90FD-3DC98E087D08}" destId="{E8CCFE2B-865D-4C3A-B405-DEA9A838B8DC}" srcOrd="5" destOrd="0" parTransId="{BD75C277-067E-41F2-9E50-0B321C8005FF}" sibTransId="{82A99FFB-ACCA-4FB7-9C89-F63F4D812B9D}"/>
    <dgm:cxn modelId="{C3D78761-F6A7-430A-84AF-CEE5C88B488D}" srcId="{DD99D39F-ACB6-4932-90FD-3DC98E087D08}" destId="{A4FCCF5D-E485-486C-8238-75EA06B7D2FC}" srcOrd="2" destOrd="0" parTransId="{3746B977-2FE5-48A6-B687-C91A23B8FBB9}" sibTransId="{4DE9CB07-6CFA-4B79-A902-E5E1E2A7AB7B}"/>
    <dgm:cxn modelId="{1AA9F543-1A27-49C1-99FC-DFA4A749C735}" type="presOf" srcId="{9384ED86-740F-42EB-AC37-1CDD9738907D}" destId="{6A75C96C-B2C2-40AF-8411-B524C1E75909}" srcOrd="0" destOrd="0" presId="urn:microsoft.com/office/officeart/2005/8/layout/vList3"/>
    <dgm:cxn modelId="{D8257D57-4228-481A-940E-5B4243C1289F}" type="presOf" srcId="{18BC08F3-99D8-407E-A9D6-3CDFE2FD96D9}" destId="{26B293B7-DCA4-458E-AAF3-FFDBBEE251F0}" srcOrd="0" destOrd="0" presId="urn:microsoft.com/office/officeart/2005/8/layout/vList3"/>
    <dgm:cxn modelId="{E575DB92-60F1-40C6-B63C-C1C1836433FD}" type="presOf" srcId="{DD99D39F-ACB6-4932-90FD-3DC98E087D08}" destId="{B6277755-ACA8-4A26-A95D-1B7FFEFFDC1E}" srcOrd="0" destOrd="0" presId="urn:microsoft.com/office/officeart/2005/8/layout/vList3"/>
    <dgm:cxn modelId="{B86CA7B3-DDAF-415B-8593-BA5D16E2E483}" type="presOf" srcId="{A4FCCF5D-E485-486C-8238-75EA06B7D2FC}" destId="{2C35EE10-E650-4454-B14D-8DEF634D584D}" srcOrd="0" destOrd="0" presId="urn:microsoft.com/office/officeart/2005/8/layout/vList3"/>
    <dgm:cxn modelId="{AFD0CCBE-2FAE-4005-A488-FD2E8222CCB6}" type="presOf" srcId="{E8CCFE2B-865D-4C3A-B405-DEA9A838B8DC}" destId="{78F43FBC-976E-4258-B7F2-57E7197FDD7D}" srcOrd="0" destOrd="0" presId="urn:microsoft.com/office/officeart/2005/8/layout/vList3"/>
    <dgm:cxn modelId="{8ED535C5-E5EC-4B29-BEA2-4356E177E44F}" srcId="{DD99D39F-ACB6-4932-90FD-3DC98E087D08}" destId="{67215598-40C2-4B40-A3DC-E4BA91030699}" srcOrd="4" destOrd="0" parTransId="{572AC87A-7F5D-4BDD-A147-2D270FE11AA5}" sibTransId="{3BF0EB67-FBCD-4035-8ED9-8BC8B45C4E09}"/>
    <dgm:cxn modelId="{D54F1AC6-D8B6-4E04-83F1-C565174B3075}" type="presOf" srcId="{547EA18F-77BA-41D5-8DBD-7233398FFAE8}" destId="{1398100C-164E-4F73-BE04-54C043E43E86}" srcOrd="0" destOrd="0" presId="urn:microsoft.com/office/officeart/2005/8/layout/vList3"/>
    <dgm:cxn modelId="{157B7BD7-954D-48EF-8603-376895E5CB9C}" srcId="{DD99D39F-ACB6-4932-90FD-3DC98E087D08}" destId="{9384ED86-740F-42EB-AC37-1CDD9738907D}" srcOrd="1" destOrd="0" parTransId="{17E7EE45-C44C-4451-8D53-384EE9DA1D7E}" sibTransId="{44202073-CA12-4C70-9E94-368A852A2E6F}"/>
    <dgm:cxn modelId="{5473A0DA-8DCD-460F-8BC8-23FE143F8A0E}" srcId="{DD99D39F-ACB6-4932-90FD-3DC98E087D08}" destId="{547EA18F-77BA-41D5-8DBD-7233398FFAE8}" srcOrd="0" destOrd="0" parTransId="{882F54B0-7BA3-45D5-A8DD-574261EFAF63}" sibTransId="{AC1CD538-264E-4EEB-8521-9E15E26D4A7F}"/>
    <dgm:cxn modelId="{8EF3688C-D251-4680-A37B-D2E3DB01283A}" type="presParOf" srcId="{B6277755-ACA8-4A26-A95D-1B7FFEFFDC1E}" destId="{784E2918-D14A-411C-B23B-B7521CFA91B8}" srcOrd="0" destOrd="0" presId="urn:microsoft.com/office/officeart/2005/8/layout/vList3"/>
    <dgm:cxn modelId="{789FBCF3-98AA-483C-B3A6-D666B813D031}" type="presParOf" srcId="{784E2918-D14A-411C-B23B-B7521CFA91B8}" destId="{0C61A164-568A-4C09-9BD5-77FBA651CC3C}" srcOrd="0" destOrd="0" presId="urn:microsoft.com/office/officeart/2005/8/layout/vList3"/>
    <dgm:cxn modelId="{15DFC347-A480-4A83-8590-E16B21857933}" type="presParOf" srcId="{784E2918-D14A-411C-B23B-B7521CFA91B8}" destId="{1398100C-164E-4F73-BE04-54C043E43E86}" srcOrd="1" destOrd="0" presId="urn:microsoft.com/office/officeart/2005/8/layout/vList3"/>
    <dgm:cxn modelId="{C8639CE1-CFC3-4736-B23B-FA5C3400EDFD}" type="presParOf" srcId="{B6277755-ACA8-4A26-A95D-1B7FFEFFDC1E}" destId="{D2912A17-B8F1-4E01-8C37-346664DEC65A}" srcOrd="1" destOrd="0" presId="urn:microsoft.com/office/officeart/2005/8/layout/vList3"/>
    <dgm:cxn modelId="{7100AD1C-963D-4CE6-AEF0-7255A807D562}" type="presParOf" srcId="{B6277755-ACA8-4A26-A95D-1B7FFEFFDC1E}" destId="{CD0AA056-6BB8-4B58-A290-BDBCB47C6289}" srcOrd="2" destOrd="0" presId="urn:microsoft.com/office/officeart/2005/8/layout/vList3"/>
    <dgm:cxn modelId="{6C90F32D-A88F-4941-850C-68D87F21675C}" type="presParOf" srcId="{CD0AA056-6BB8-4B58-A290-BDBCB47C6289}" destId="{451BD28B-8D61-4643-B428-B45479F9209D}" srcOrd="0" destOrd="0" presId="urn:microsoft.com/office/officeart/2005/8/layout/vList3"/>
    <dgm:cxn modelId="{36875983-9E82-4A99-A096-8C0DA27F8535}" type="presParOf" srcId="{CD0AA056-6BB8-4B58-A290-BDBCB47C6289}" destId="{6A75C96C-B2C2-40AF-8411-B524C1E75909}" srcOrd="1" destOrd="0" presId="urn:microsoft.com/office/officeart/2005/8/layout/vList3"/>
    <dgm:cxn modelId="{B8B0B2F2-5806-41F5-A32C-EE5523AE3C5B}" type="presParOf" srcId="{B6277755-ACA8-4A26-A95D-1B7FFEFFDC1E}" destId="{2CA0FD08-88F9-4BA4-9CD2-3F87B2747A61}" srcOrd="3" destOrd="0" presId="urn:microsoft.com/office/officeart/2005/8/layout/vList3"/>
    <dgm:cxn modelId="{ECEF5A6A-C810-4946-99EC-ECCB0E69931F}" type="presParOf" srcId="{B6277755-ACA8-4A26-A95D-1B7FFEFFDC1E}" destId="{9366405C-DE7E-43B5-A5A6-72B4B4B5F02B}" srcOrd="4" destOrd="0" presId="urn:microsoft.com/office/officeart/2005/8/layout/vList3"/>
    <dgm:cxn modelId="{7BD21AE9-947E-411F-A4EC-F66535D492A5}" type="presParOf" srcId="{9366405C-DE7E-43B5-A5A6-72B4B4B5F02B}" destId="{65C8D7BA-130C-47FC-A7D7-7719897C4370}" srcOrd="0" destOrd="0" presId="urn:microsoft.com/office/officeart/2005/8/layout/vList3"/>
    <dgm:cxn modelId="{81F5BFAC-1B19-4648-B42C-6BB5D5728D1B}" type="presParOf" srcId="{9366405C-DE7E-43B5-A5A6-72B4B4B5F02B}" destId="{2C35EE10-E650-4454-B14D-8DEF634D584D}" srcOrd="1" destOrd="0" presId="urn:microsoft.com/office/officeart/2005/8/layout/vList3"/>
    <dgm:cxn modelId="{43004C33-751F-4DE2-A1CC-2A43ABD85015}" type="presParOf" srcId="{B6277755-ACA8-4A26-A95D-1B7FFEFFDC1E}" destId="{4E834DF6-A922-4725-B2B2-370392E37D15}" srcOrd="5" destOrd="0" presId="urn:microsoft.com/office/officeart/2005/8/layout/vList3"/>
    <dgm:cxn modelId="{F16F4958-1065-49C9-B7D7-1BF5CBABA2B4}" type="presParOf" srcId="{B6277755-ACA8-4A26-A95D-1B7FFEFFDC1E}" destId="{FA297377-6A4C-401B-BB7D-38D2ECCFA1EA}" srcOrd="6" destOrd="0" presId="urn:microsoft.com/office/officeart/2005/8/layout/vList3"/>
    <dgm:cxn modelId="{A3C8C7DC-3CF0-44D3-88B7-390A591EF3B8}" type="presParOf" srcId="{FA297377-6A4C-401B-BB7D-38D2ECCFA1EA}" destId="{F38DB045-25DB-4B8A-947F-AB2528006838}" srcOrd="0" destOrd="0" presId="urn:microsoft.com/office/officeart/2005/8/layout/vList3"/>
    <dgm:cxn modelId="{936069EC-F9D2-45CE-B64F-EAE96D8F089A}" type="presParOf" srcId="{FA297377-6A4C-401B-BB7D-38D2ECCFA1EA}" destId="{26B293B7-DCA4-458E-AAF3-FFDBBEE251F0}" srcOrd="1" destOrd="0" presId="urn:microsoft.com/office/officeart/2005/8/layout/vList3"/>
    <dgm:cxn modelId="{B0EA51F8-EC92-4380-9B13-F0E71B1FED4F}" type="presParOf" srcId="{B6277755-ACA8-4A26-A95D-1B7FFEFFDC1E}" destId="{500A911B-4158-490F-9644-466DD10A012A}" srcOrd="7" destOrd="0" presId="urn:microsoft.com/office/officeart/2005/8/layout/vList3"/>
    <dgm:cxn modelId="{1C65564C-8035-4792-B21E-9CE546DE3187}" type="presParOf" srcId="{B6277755-ACA8-4A26-A95D-1B7FFEFFDC1E}" destId="{8E1CCF98-C8C7-4214-B28D-733999C9C9A4}" srcOrd="8" destOrd="0" presId="urn:microsoft.com/office/officeart/2005/8/layout/vList3"/>
    <dgm:cxn modelId="{5D52AC23-A4A3-4ACE-9270-9BBAAE8D5C74}" type="presParOf" srcId="{8E1CCF98-C8C7-4214-B28D-733999C9C9A4}" destId="{6D2127AC-DF74-45A3-8DDC-A3234AC2CCDB}" srcOrd="0" destOrd="0" presId="urn:microsoft.com/office/officeart/2005/8/layout/vList3"/>
    <dgm:cxn modelId="{40D29C50-A076-4FA1-A730-838683E9800F}" type="presParOf" srcId="{8E1CCF98-C8C7-4214-B28D-733999C9C9A4}" destId="{784F48D1-FCC2-4150-8364-9D6D74414270}" srcOrd="1" destOrd="0" presId="urn:microsoft.com/office/officeart/2005/8/layout/vList3"/>
    <dgm:cxn modelId="{E19739C8-80E6-4AC2-9026-7CB3F8D03440}" type="presParOf" srcId="{B6277755-ACA8-4A26-A95D-1B7FFEFFDC1E}" destId="{440A3E55-2FAE-47A1-A789-965A4A67EE55}" srcOrd="9" destOrd="0" presId="urn:microsoft.com/office/officeart/2005/8/layout/vList3"/>
    <dgm:cxn modelId="{E2576918-DD5A-472F-82B0-751D75E84D81}" type="presParOf" srcId="{B6277755-ACA8-4A26-A95D-1B7FFEFFDC1E}" destId="{7337802A-2614-46A5-B6D9-1F21F32BFF22}" srcOrd="10" destOrd="0" presId="urn:microsoft.com/office/officeart/2005/8/layout/vList3"/>
    <dgm:cxn modelId="{A6886BE3-4AD3-403F-95EF-07D28F174D79}" type="presParOf" srcId="{7337802A-2614-46A5-B6D9-1F21F32BFF22}" destId="{E0EB745C-0815-4023-A66D-A57A0B0940F1}" srcOrd="0" destOrd="0" presId="urn:microsoft.com/office/officeart/2005/8/layout/vList3"/>
    <dgm:cxn modelId="{53899937-9CE6-4D26-B26E-A765FA53074E}" type="presParOf" srcId="{7337802A-2614-46A5-B6D9-1F21F32BFF22}" destId="{78F43FBC-976E-4258-B7F2-57E7197FDD7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E1CA9B2-BC53-48F0-9386-41D9EFFF21AB}"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CO"/>
        </a:p>
      </dgm:t>
    </dgm:pt>
    <dgm:pt modelId="{5AEC2C00-4666-4436-8ECD-AC6535A90352}">
      <dgm:prSet phldrT="[Texto]"/>
      <dgm:spPr/>
      <dgm:t>
        <a:bodyPr/>
        <a:lstStyle/>
        <a:p>
          <a:r>
            <a:rPr lang="es-CO"/>
            <a:t>Fuentes de materias primas</a:t>
          </a:r>
        </a:p>
      </dgm:t>
    </dgm:pt>
    <dgm:pt modelId="{92F57AAE-E8C1-4D5C-8192-D1CFFA24E35A}" type="parTrans" cxnId="{EC0A858B-94EA-46AA-B4CC-9E7B1FA82C24}">
      <dgm:prSet/>
      <dgm:spPr/>
      <dgm:t>
        <a:bodyPr/>
        <a:lstStyle/>
        <a:p>
          <a:endParaRPr lang="es-CO"/>
        </a:p>
      </dgm:t>
    </dgm:pt>
    <dgm:pt modelId="{7D0AF045-15E7-4F87-96DF-89CB2766B3F8}" type="sibTrans" cxnId="{EC0A858B-94EA-46AA-B4CC-9E7B1FA82C24}">
      <dgm:prSet/>
      <dgm:spPr/>
      <dgm:t>
        <a:bodyPr/>
        <a:lstStyle/>
        <a:p>
          <a:endParaRPr lang="es-CO"/>
        </a:p>
      </dgm:t>
    </dgm:pt>
    <dgm:pt modelId="{819E7756-62BA-4796-8331-027B2BAA6454}">
      <dgm:prSet phldrT="[Texto]"/>
      <dgm:spPr/>
      <dgm:t>
        <a:bodyPr/>
        <a:lstStyle/>
        <a:p>
          <a:r>
            <a:rPr lang="es-CO"/>
            <a:t>Disponibilidad y oportunidad actual y futura</a:t>
          </a:r>
        </a:p>
      </dgm:t>
    </dgm:pt>
    <dgm:pt modelId="{94B02A63-E1D2-4760-82F4-D4BCEC0C6F9D}" type="parTrans" cxnId="{0C3E8672-BF52-490E-B13A-8A5F4BA9E8FE}">
      <dgm:prSet/>
      <dgm:spPr/>
      <dgm:t>
        <a:bodyPr/>
        <a:lstStyle/>
        <a:p>
          <a:endParaRPr lang="es-CO"/>
        </a:p>
      </dgm:t>
    </dgm:pt>
    <dgm:pt modelId="{26DCEC87-C4FA-47EB-A968-8F81E6778256}" type="sibTrans" cxnId="{0C3E8672-BF52-490E-B13A-8A5F4BA9E8FE}">
      <dgm:prSet/>
      <dgm:spPr/>
      <dgm:t>
        <a:bodyPr/>
        <a:lstStyle/>
        <a:p>
          <a:endParaRPr lang="es-CO"/>
        </a:p>
      </dgm:t>
    </dgm:pt>
    <dgm:pt modelId="{C72B10A2-BDA0-45ED-AD1A-A442A335BCED}">
      <dgm:prSet phldrT="[Texto]"/>
      <dgm:spPr/>
      <dgm:t>
        <a:bodyPr/>
        <a:lstStyle/>
        <a:p>
          <a:r>
            <a:rPr lang="es-CO"/>
            <a:t>Distancia y costos de transporte</a:t>
          </a:r>
        </a:p>
      </dgm:t>
    </dgm:pt>
    <dgm:pt modelId="{915F4772-CD1D-4B67-A244-E7C1C959A05A}" type="parTrans" cxnId="{5007DC29-911B-46EB-B253-C4CBBC0689FB}">
      <dgm:prSet/>
      <dgm:spPr/>
      <dgm:t>
        <a:bodyPr/>
        <a:lstStyle/>
        <a:p>
          <a:endParaRPr lang="es-CO"/>
        </a:p>
      </dgm:t>
    </dgm:pt>
    <dgm:pt modelId="{8EC376F0-081D-470D-8618-3459C9541FB2}" type="sibTrans" cxnId="{5007DC29-911B-46EB-B253-C4CBBC0689FB}">
      <dgm:prSet/>
      <dgm:spPr/>
      <dgm:t>
        <a:bodyPr/>
        <a:lstStyle/>
        <a:p>
          <a:endParaRPr lang="es-CO"/>
        </a:p>
      </dgm:t>
    </dgm:pt>
    <dgm:pt modelId="{70E72EB8-2FB7-4B7C-A4C7-DF8D5C31A91D}">
      <dgm:prSet phldrT="[Texto]"/>
      <dgm:spPr/>
      <dgm:t>
        <a:bodyPr/>
        <a:lstStyle/>
        <a:p>
          <a:r>
            <a:rPr lang="es-CO"/>
            <a:t>Materias primas sustitutas</a:t>
          </a:r>
        </a:p>
      </dgm:t>
    </dgm:pt>
    <dgm:pt modelId="{35C52B9D-AFAA-4D02-8239-A95328A2640B}" type="parTrans" cxnId="{792D2C9C-5FDD-4DA5-8862-FFD79C6B79B2}">
      <dgm:prSet/>
      <dgm:spPr/>
      <dgm:t>
        <a:bodyPr/>
        <a:lstStyle/>
        <a:p>
          <a:endParaRPr lang="es-CO"/>
        </a:p>
      </dgm:t>
    </dgm:pt>
    <dgm:pt modelId="{EEB1014E-F084-42D2-A720-D5BC54A07A92}" type="sibTrans" cxnId="{792D2C9C-5FDD-4DA5-8862-FFD79C6B79B2}">
      <dgm:prSet/>
      <dgm:spPr/>
      <dgm:t>
        <a:bodyPr/>
        <a:lstStyle/>
        <a:p>
          <a:endParaRPr lang="es-CO"/>
        </a:p>
      </dgm:t>
    </dgm:pt>
    <dgm:pt modelId="{5F1270AB-DF3D-4292-B8BF-6666A6B48A60}">
      <dgm:prSet phldrT="[Texto]"/>
      <dgm:spPr/>
      <dgm:t>
        <a:bodyPr/>
        <a:lstStyle/>
        <a:p>
          <a:r>
            <a:rPr lang="es-CO"/>
            <a:t>Facilidad de </a:t>
          </a:r>
          <a:r>
            <a:rPr lang="es-CO" err="1"/>
            <a:t>importacion</a:t>
          </a:r>
          <a:endParaRPr lang="es-CO"/>
        </a:p>
      </dgm:t>
    </dgm:pt>
    <dgm:pt modelId="{139D02AC-97E3-4DE7-B6D2-A422A1C2B6FE}" type="parTrans" cxnId="{DE7DD0D4-693A-4276-9655-1210D259950A}">
      <dgm:prSet/>
      <dgm:spPr/>
      <dgm:t>
        <a:bodyPr/>
        <a:lstStyle/>
        <a:p>
          <a:endParaRPr lang="es-CO"/>
        </a:p>
      </dgm:t>
    </dgm:pt>
    <dgm:pt modelId="{551AC54B-868D-4359-BC8C-69B879BBCD69}" type="sibTrans" cxnId="{DE7DD0D4-693A-4276-9655-1210D259950A}">
      <dgm:prSet/>
      <dgm:spPr/>
      <dgm:t>
        <a:bodyPr/>
        <a:lstStyle/>
        <a:p>
          <a:endParaRPr lang="es-CO"/>
        </a:p>
      </dgm:t>
    </dgm:pt>
    <dgm:pt modelId="{4E33C5F9-1F51-4111-AA7E-A21C8224DEE7}">
      <dgm:prSet/>
      <dgm:spPr/>
      <dgm:t>
        <a:bodyPr/>
        <a:lstStyle/>
        <a:p>
          <a:r>
            <a:rPr lang="es-CO"/>
            <a:t>Calidad de las materias primas</a:t>
          </a:r>
        </a:p>
      </dgm:t>
    </dgm:pt>
    <dgm:pt modelId="{2E11EB65-C2C4-40DA-BD8B-EC02017AD611}" type="parTrans" cxnId="{10C62DA2-99E5-4BAB-97A0-E8F11DF6F303}">
      <dgm:prSet/>
      <dgm:spPr/>
      <dgm:t>
        <a:bodyPr/>
        <a:lstStyle/>
        <a:p>
          <a:endParaRPr lang="es-CO"/>
        </a:p>
      </dgm:t>
    </dgm:pt>
    <dgm:pt modelId="{4C45B359-F060-4EE6-8FFE-90D515525B1B}" type="sibTrans" cxnId="{10C62DA2-99E5-4BAB-97A0-E8F11DF6F303}">
      <dgm:prSet/>
      <dgm:spPr/>
      <dgm:t>
        <a:bodyPr/>
        <a:lstStyle/>
        <a:p>
          <a:endParaRPr lang="es-CO"/>
        </a:p>
      </dgm:t>
    </dgm:pt>
    <dgm:pt modelId="{D6AECE7F-C2ED-4222-A5CF-40ED8656F817}" type="pres">
      <dgm:prSet presAssocID="{8E1CA9B2-BC53-48F0-9386-41D9EFFF21AB}" presName="diagram" presStyleCnt="0">
        <dgm:presLayoutVars>
          <dgm:dir/>
          <dgm:resizeHandles val="exact"/>
        </dgm:presLayoutVars>
      </dgm:prSet>
      <dgm:spPr/>
    </dgm:pt>
    <dgm:pt modelId="{89F07884-56F1-4C61-A0D6-F0805EAB2F0A}" type="pres">
      <dgm:prSet presAssocID="{5AEC2C00-4666-4436-8ECD-AC6535A90352}" presName="node" presStyleLbl="node1" presStyleIdx="0" presStyleCnt="6">
        <dgm:presLayoutVars>
          <dgm:bulletEnabled val="1"/>
        </dgm:presLayoutVars>
      </dgm:prSet>
      <dgm:spPr/>
    </dgm:pt>
    <dgm:pt modelId="{2EE3B745-BC0B-4885-9924-CBE2DB1D6477}" type="pres">
      <dgm:prSet presAssocID="{7D0AF045-15E7-4F87-96DF-89CB2766B3F8}" presName="sibTrans" presStyleCnt="0"/>
      <dgm:spPr/>
    </dgm:pt>
    <dgm:pt modelId="{2C464263-8ABD-4311-88F4-C4C8C48500D0}" type="pres">
      <dgm:prSet presAssocID="{819E7756-62BA-4796-8331-027B2BAA6454}" presName="node" presStyleLbl="node1" presStyleIdx="1" presStyleCnt="6">
        <dgm:presLayoutVars>
          <dgm:bulletEnabled val="1"/>
        </dgm:presLayoutVars>
      </dgm:prSet>
      <dgm:spPr/>
    </dgm:pt>
    <dgm:pt modelId="{42D70D22-8179-4B32-BD1B-3DB8E6AA9BB1}" type="pres">
      <dgm:prSet presAssocID="{26DCEC87-C4FA-47EB-A968-8F81E6778256}" presName="sibTrans" presStyleCnt="0"/>
      <dgm:spPr/>
    </dgm:pt>
    <dgm:pt modelId="{9B584455-79C8-42D9-AEFD-0A9CA8078F8B}" type="pres">
      <dgm:prSet presAssocID="{C72B10A2-BDA0-45ED-AD1A-A442A335BCED}" presName="node" presStyleLbl="node1" presStyleIdx="2" presStyleCnt="6">
        <dgm:presLayoutVars>
          <dgm:bulletEnabled val="1"/>
        </dgm:presLayoutVars>
      </dgm:prSet>
      <dgm:spPr/>
    </dgm:pt>
    <dgm:pt modelId="{6537A6F2-F2E0-4D30-A5E2-CCD3032CB16B}" type="pres">
      <dgm:prSet presAssocID="{8EC376F0-081D-470D-8618-3459C9541FB2}" presName="sibTrans" presStyleCnt="0"/>
      <dgm:spPr/>
    </dgm:pt>
    <dgm:pt modelId="{8655449D-7B81-4487-A357-C0E910F04455}" type="pres">
      <dgm:prSet presAssocID="{70E72EB8-2FB7-4B7C-A4C7-DF8D5C31A91D}" presName="node" presStyleLbl="node1" presStyleIdx="3" presStyleCnt="6">
        <dgm:presLayoutVars>
          <dgm:bulletEnabled val="1"/>
        </dgm:presLayoutVars>
      </dgm:prSet>
      <dgm:spPr/>
    </dgm:pt>
    <dgm:pt modelId="{C14BD01F-5CE5-40E1-B12A-77118E7157B8}" type="pres">
      <dgm:prSet presAssocID="{EEB1014E-F084-42D2-A720-D5BC54A07A92}" presName="sibTrans" presStyleCnt="0"/>
      <dgm:spPr/>
    </dgm:pt>
    <dgm:pt modelId="{9C90FEE4-9F40-491D-A84B-6A5295D74C19}" type="pres">
      <dgm:prSet presAssocID="{4E33C5F9-1F51-4111-AA7E-A21C8224DEE7}" presName="node" presStyleLbl="node1" presStyleIdx="4" presStyleCnt="6">
        <dgm:presLayoutVars>
          <dgm:bulletEnabled val="1"/>
        </dgm:presLayoutVars>
      </dgm:prSet>
      <dgm:spPr/>
    </dgm:pt>
    <dgm:pt modelId="{58F9A9C5-28A2-4B49-99F9-BF8F0FE08086}" type="pres">
      <dgm:prSet presAssocID="{4C45B359-F060-4EE6-8FFE-90D515525B1B}" presName="sibTrans" presStyleCnt="0"/>
      <dgm:spPr/>
    </dgm:pt>
    <dgm:pt modelId="{F05A83BB-91AA-4A9F-BE37-503405CD7019}" type="pres">
      <dgm:prSet presAssocID="{5F1270AB-DF3D-4292-B8BF-6666A6B48A60}" presName="node" presStyleLbl="node1" presStyleIdx="5" presStyleCnt="6">
        <dgm:presLayoutVars>
          <dgm:bulletEnabled val="1"/>
        </dgm:presLayoutVars>
      </dgm:prSet>
      <dgm:spPr/>
    </dgm:pt>
  </dgm:ptLst>
  <dgm:cxnLst>
    <dgm:cxn modelId="{5007DC29-911B-46EB-B253-C4CBBC0689FB}" srcId="{8E1CA9B2-BC53-48F0-9386-41D9EFFF21AB}" destId="{C72B10A2-BDA0-45ED-AD1A-A442A335BCED}" srcOrd="2" destOrd="0" parTransId="{915F4772-CD1D-4B67-A244-E7C1C959A05A}" sibTransId="{8EC376F0-081D-470D-8618-3459C9541FB2}"/>
    <dgm:cxn modelId="{7189CD39-34ED-4A02-BC77-D7424C5F74AA}" type="presOf" srcId="{C72B10A2-BDA0-45ED-AD1A-A442A335BCED}" destId="{9B584455-79C8-42D9-AEFD-0A9CA8078F8B}" srcOrd="0" destOrd="0" presId="urn:microsoft.com/office/officeart/2005/8/layout/default"/>
    <dgm:cxn modelId="{266F7A46-4F4D-4944-B17F-7AB91F61B447}" type="presOf" srcId="{819E7756-62BA-4796-8331-027B2BAA6454}" destId="{2C464263-8ABD-4311-88F4-C4C8C48500D0}" srcOrd="0" destOrd="0" presId="urn:microsoft.com/office/officeart/2005/8/layout/default"/>
    <dgm:cxn modelId="{D652D76B-9DB8-4851-8988-E17CC95A8BC4}" type="presOf" srcId="{5F1270AB-DF3D-4292-B8BF-6666A6B48A60}" destId="{F05A83BB-91AA-4A9F-BE37-503405CD7019}" srcOrd="0" destOrd="0" presId="urn:microsoft.com/office/officeart/2005/8/layout/default"/>
    <dgm:cxn modelId="{0C3E8672-BF52-490E-B13A-8A5F4BA9E8FE}" srcId="{8E1CA9B2-BC53-48F0-9386-41D9EFFF21AB}" destId="{819E7756-62BA-4796-8331-027B2BAA6454}" srcOrd="1" destOrd="0" parTransId="{94B02A63-E1D2-4760-82F4-D4BCEC0C6F9D}" sibTransId="{26DCEC87-C4FA-47EB-A968-8F81E6778256}"/>
    <dgm:cxn modelId="{14AB1D7F-4DBD-4909-A38B-76EEB6005951}" type="presOf" srcId="{4E33C5F9-1F51-4111-AA7E-A21C8224DEE7}" destId="{9C90FEE4-9F40-491D-A84B-6A5295D74C19}" srcOrd="0" destOrd="0" presId="urn:microsoft.com/office/officeart/2005/8/layout/default"/>
    <dgm:cxn modelId="{1C85BB88-9476-469C-9C3F-AC618B4B3DA4}" type="presOf" srcId="{5AEC2C00-4666-4436-8ECD-AC6535A90352}" destId="{89F07884-56F1-4C61-A0D6-F0805EAB2F0A}" srcOrd="0" destOrd="0" presId="urn:microsoft.com/office/officeart/2005/8/layout/default"/>
    <dgm:cxn modelId="{EC0A858B-94EA-46AA-B4CC-9E7B1FA82C24}" srcId="{8E1CA9B2-BC53-48F0-9386-41D9EFFF21AB}" destId="{5AEC2C00-4666-4436-8ECD-AC6535A90352}" srcOrd="0" destOrd="0" parTransId="{92F57AAE-E8C1-4D5C-8192-D1CFFA24E35A}" sibTransId="{7D0AF045-15E7-4F87-96DF-89CB2766B3F8}"/>
    <dgm:cxn modelId="{51C20198-4063-44C7-9BDF-CA1B74D4323E}" type="presOf" srcId="{70E72EB8-2FB7-4B7C-A4C7-DF8D5C31A91D}" destId="{8655449D-7B81-4487-A357-C0E910F04455}" srcOrd="0" destOrd="0" presId="urn:microsoft.com/office/officeart/2005/8/layout/default"/>
    <dgm:cxn modelId="{792D2C9C-5FDD-4DA5-8862-FFD79C6B79B2}" srcId="{8E1CA9B2-BC53-48F0-9386-41D9EFFF21AB}" destId="{70E72EB8-2FB7-4B7C-A4C7-DF8D5C31A91D}" srcOrd="3" destOrd="0" parTransId="{35C52B9D-AFAA-4D02-8239-A95328A2640B}" sibTransId="{EEB1014E-F084-42D2-A720-D5BC54A07A92}"/>
    <dgm:cxn modelId="{10C62DA2-99E5-4BAB-97A0-E8F11DF6F303}" srcId="{8E1CA9B2-BC53-48F0-9386-41D9EFFF21AB}" destId="{4E33C5F9-1F51-4111-AA7E-A21C8224DEE7}" srcOrd="4" destOrd="0" parTransId="{2E11EB65-C2C4-40DA-BD8B-EC02017AD611}" sibTransId="{4C45B359-F060-4EE6-8FFE-90D515525B1B}"/>
    <dgm:cxn modelId="{5ED16FAF-4D0D-401C-8179-99066CB08CF5}" type="presOf" srcId="{8E1CA9B2-BC53-48F0-9386-41D9EFFF21AB}" destId="{D6AECE7F-C2ED-4222-A5CF-40ED8656F817}" srcOrd="0" destOrd="0" presId="urn:microsoft.com/office/officeart/2005/8/layout/default"/>
    <dgm:cxn modelId="{DE7DD0D4-693A-4276-9655-1210D259950A}" srcId="{8E1CA9B2-BC53-48F0-9386-41D9EFFF21AB}" destId="{5F1270AB-DF3D-4292-B8BF-6666A6B48A60}" srcOrd="5" destOrd="0" parTransId="{139D02AC-97E3-4DE7-B6D2-A422A1C2B6FE}" sibTransId="{551AC54B-868D-4359-BC8C-69B879BBCD69}"/>
    <dgm:cxn modelId="{D02C0283-A1C5-4816-A2D5-9970F955F454}" type="presParOf" srcId="{D6AECE7F-C2ED-4222-A5CF-40ED8656F817}" destId="{89F07884-56F1-4C61-A0D6-F0805EAB2F0A}" srcOrd="0" destOrd="0" presId="urn:microsoft.com/office/officeart/2005/8/layout/default"/>
    <dgm:cxn modelId="{780C9F40-13D1-4B24-97E1-ED051CBBDA45}" type="presParOf" srcId="{D6AECE7F-C2ED-4222-A5CF-40ED8656F817}" destId="{2EE3B745-BC0B-4885-9924-CBE2DB1D6477}" srcOrd="1" destOrd="0" presId="urn:microsoft.com/office/officeart/2005/8/layout/default"/>
    <dgm:cxn modelId="{EA7DAF07-82AA-4DF0-BE28-FF019D2682F0}" type="presParOf" srcId="{D6AECE7F-C2ED-4222-A5CF-40ED8656F817}" destId="{2C464263-8ABD-4311-88F4-C4C8C48500D0}" srcOrd="2" destOrd="0" presId="urn:microsoft.com/office/officeart/2005/8/layout/default"/>
    <dgm:cxn modelId="{9E2DFD65-D3DA-4CB4-8220-0773F93DC8E2}" type="presParOf" srcId="{D6AECE7F-C2ED-4222-A5CF-40ED8656F817}" destId="{42D70D22-8179-4B32-BD1B-3DB8E6AA9BB1}" srcOrd="3" destOrd="0" presId="urn:microsoft.com/office/officeart/2005/8/layout/default"/>
    <dgm:cxn modelId="{23F519D7-3D74-434D-A932-DBB5FCEEAFCE}" type="presParOf" srcId="{D6AECE7F-C2ED-4222-A5CF-40ED8656F817}" destId="{9B584455-79C8-42D9-AEFD-0A9CA8078F8B}" srcOrd="4" destOrd="0" presId="urn:microsoft.com/office/officeart/2005/8/layout/default"/>
    <dgm:cxn modelId="{B8BC9F37-AB11-4CA7-989C-F9A20EC1EB94}" type="presParOf" srcId="{D6AECE7F-C2ED-4222-A5CF-40ED8656F817}" destId="{6537A6F2-F2E0-4D30-A5E2-CCD3032CB16B}" srcOrd="5" destOrd="0" presId="urn:microsoft.com/office/officeart/2005/8/layout/default"/>
    <dgm:cxn modelId="{463FC2C8-A28E-4F0C-84D3-EFE56F97D78B}" type="presParOf" srcId="{D6AECE7F-C2ED-4222-A5CF-40ED8656F817}" destId="{8655449D-7B81-4487-A357-C0E910F04455}" srcOrd="6" destOrd="0" presId="urn:microsoft.com/office/officeart/2005/8/layout/default"/>
    <dgm:cxn modelId="{0411BC91-8C0C-4013-8B6B-BFE4C1D2F6F8}" type="presParOf" srcId="{D6AECE7F-C2ED-4222-A5CF-40ED8656F817}" destId="{C14BD01F-5CE5-40E1-B12A-77118E7157B8}" srcOrd="7" destOrd="0" presId="urn:microsoft.com/office/officeart/2005/8/layout/default"/>
    <dgm:cxn modelId="{146D775F-1236-4FAF-9C20-9B17AA61FD7B}" type="presParOf" srcId="{D6AECE7F-C2ED-4222-A5CF-40ED8656F817}" destId="{9C90FEE4-9F40-491D-A84B-6A5295D74C19}" srcOrd="8" destOrd="0" presId="urn:microsoft.com/office/officeart/2005/8/layout/default"/>
    <dgm:cxn modelId="{F8A4AF61-A5D0-4315-ADE5-69A2E9654D13}" type="presParOf" srcId="{D6AECE7F-C2ED-4222-A5CF-40ED8656F817}" destId="{58F9A9C5-28A2-4B49-99F9-BF8F0FE08086}" srcOrd="9" destOrd="0" presId="urn:microsoft.com/office/officeart/2005/8/layout/default"/>
    <dgm:cxn modelId="{59AFFC30-5FF1-4FB9-88C5-760E79BE5102}" type="presParOf" srcId="{D6AECE7F-C2ED-4222-A5CF-40ED8656F817}" destId="{F05A83BB-91AA-4A9F-BE37-503405CD701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F8A8355-9363-45B6-99C1-2DECC829B755}" type="doc">
      <dgm:prSet loTypeId="urn:microsoft.com/office/officeart/2005/8/layout/default" loCatId="list" qsTypeId="urn:microsoft.com/office/officeart/2005/8/quickstyle/simple5" qsCatId="simple" csTypeId="urn:microsoft.com/office/officeart/2005/8/colors/accent6_5" csCatId="accent6" phldr="1"/>
      <dgm:spPr/>
      <dgm:t>
        <a:bodyPr/>
        <a:lstStyle/>
        <a:p>
          <a:endParaRPr lang="es-CO"/>
        </a:p>
      </dgm:t>
    </dgm:pt>
    <dgm:pt modelId="{EAB27B91-1AD7-41C0-B04F-3C5F6DFF6D2A}">
      <dgm:prSet phldrT="[Texto]"/>
      <dgm:spPr/>
      <dgm:t>
        <a:bodyPr/>
        <a:lstStyle/>
        <a:p>
          <a:r>
            <a:rPr lang="es-CO"/>
            <a:t>Impuestos locales y nacionales</a:t>
          </a:r>
        </a:p>
      </dgm:t>
    </dgm:pt>
    <dgm:pt modelId="{33D2D920-E55C-4C6A-9F7C-CE0E89DB1C74}" type="parTrans" cxnId="{53D0C9A3-996F-4998-97D3-B5B6AC629029}">
      <dgm:prSet/>
      <dgm:spPr/>
      <dgm:t>
        <a:bodyPr/>
        <a:lstStyle/>
        <a:p>
          <a:endParaRPr lang="es-CO"/>
        </a:p>
      </dgm:t>
    </dgm:pt>
    <dgm:pt modelId="{BFA52D99-27A6-4206-8497-5F813AAB8B36}" type="sibTrans" cxnId="{53D0C9A3-996F-4998-97D3-B5B6AC629029}">
      <dgm:prSet/>
      <dgm:spPr/>
      <dgm:t>
        <a:bodyPr/>
        <a:lstStyle/>
        <a:p>
          <a:endParaRPr lang="es-CO"/>
        </a:p>
      </dgm:t>
    </dgm:pt>
    <dgm:pt modelId="{A5860FC3-ED7D-4E47-A4C1-5DE690E2128B}">
      <dgm:prSet phldrT="[Texto]"/>
      <dgm:spPr/>
      <dgm:t>
        <a:bodyPr/>
        <a:lstStyle/>
        <a:p>
          <a:r>
            <a:rPr lang="es-CO"/>
            <a:t>Incentivos fiscales y financieros</a:t>
          </a:r>
        </a:p>
      </dgm:t>
    </dgm:pt>
    <dgm:pt modelId="{71B52362-5832-4731-92C0-9365497CBD82}" type="parTrans" cxnId="{F83962B8-F98D-46BA-BB3C-D573F7F0E6F5}">
      <dgm:prSet/>
      <dgm:spPr/>
      <dgm:t>
        <a:bodyPr/>
        <a:lstStyle/>
        <a:p>
          <a:endParaRPr lang="es-CO"/>
        </a:p>
      </dgm:t>
    </dgm:pt>
    <dgm:pt modelId="{0D54D46F-9A2B-4572-BC37-603DAB60142D}" type="sibTrans" cxnId="{F83962B8-F98D-46BA-BB3C-D573F7F0E6F5}">
      <dgm:prSet/>
      <dgm:spPr/>
      <dgm:t>
        <a:bodyPr/>
        <a:lstStyle/>
        <a:p>
          <a:endParaRPr lang="es-CO"/>
        </a:p>
      </dgm:t>
    </dgm:pt>
    <dgm:pt modelId="{C3730052-F757-4C7F-A2B5-67B57C3199EB}">
      <dgm:prSet phldrT="[Texto]"/>
      <dgm:spPr/>
      <dgm:t>
        <a:bodyPr/>
        <a:lstStyle/>
        <a:p>
          <a:r>
            <a:rPr lang="es-CO"/>
            <a:t>Políticas de desarrollo empresarial</a:t>
          </a:r>
        </a:p>
      </dgm:t>
    </dgm:pt>
    <dgm:pt modelId="{F5ADBF59-2E74-434A-B5AC-5A289FE06CEE}" type="parTrans" cxnId="{320FAB9B-A179-4DEF-A90F-9911267900C6}">
      <dgm:prSet/>
      <dgm:spPr/>
      <dgm:t>
        <a:bodyPr/>
        <a:lstStyle/>
        <a:p>
          <a:endParaRPr lang="es-CO"/>
        </a:p>
      </dgm:t>
    </dgm:pt>
    <dgm:pt modelId="{47602D5F-0D0A-4744-A37B-90D72B8381D0}" type="sibTrans" cxnId="{320FAB9B-A179-4DEF-A90F-9911267900C6}">
      <dgm:prSet/>
      <dgm:spPr/>
      <dgm:t>
        <a:bodyPr/>
        <a:lstStyle/>
        <a:p>
          <a:endParaRPr lang="es-CO"/>
        </a:p>
      </dgm:t>
    </dgm:pt>
    <dgm:pt modelId="{419618BE-9F92-459D-9A5A-8B0CE5364EF0}">
      <dgm:prSet phldrT="[Texto]"/>
      <dgm:spPr/>
      <dgm:t>
        <a:bodyPr/>
        <a:lstStyle/>
        <a:p>
          <a:r>
            <a:rPr lang="es-CO"/>
            <a:t>Reglamentaciones de construcción</a:t>
          </a:r>
        </a:p>
      </dgm:t>
    </dgm:pt>
    <dgm:pt modelId="{8C05303F-5F49-4AAC-9A14-8AF818E68014}" type="parTrans" cxnId="{50C61B04-9EC8-4F61-BE3B-B428D8F6F7EF}">
      <dgm:prSet/>
      <dgm:spPr/>
      <dgm:t>
        <a:bodyPr/>
        <a:lstStyle/>
        <a:p>
          <a:endParaRPr lang="es-CO"/>
        </a:p>
      </dgm:t>
    </dgm:pt>
    <dgm:pt modelId="{C4BA6B32-D025-43B9-B3DA-924F9047355D}" type="sibTrans" cxnId="{50C61B04-9EC8-4F61-BE3B-B428D8F6F7EF}">
      <dgm:prSet/>
      <dgm:spPr/>
      <dgm:t>
        <a:bodyPr/>
        <a:lstStyle/>
        <a:p>
          <a:endParaRPr lang="es-CO"/>
        </a:p>
      </dgm:t>
    </dgm:pt>
    <dgm:pt modelId="{9E6B941A-23CE-4BC8-9E0D-79371A60E17B}">
      <dgm:prSet phldrT="[Texto]"/>
      <dgm:spPr/>
      <dgm:t>
        <a:bodyPr/>
        <a:lstStyle/>
        <a:p>
          <a:r>
            <a:rPr lang="es-CO"/>
            <a:t>Normas sobre uso de la propiedad</a:t>
          </a:r>
        </a:p>
      </dgm:t>
    </dgm:pt>
    <dgm:pt modelId="{E5ADE495-58AE-4A02-BE7A-C152B2963CFD}" type="parTrans" cxnId="{1147F14B-180E-4DFC-A460-B3E2349435B2}">
      <dgm:prSet/>
      <dgm:spPr/>
      <dgm:t>
        <a:bodyPr/>
        <a:lstStyle/>
        <a:p>
          <a:endParaRPr lang="es-CO"/>
        </a:p>
      </dgm:t>
    </dgm:pt>
    <dgm:pt modelId="{79E536A1-1261-4510-9D55-54FCC787CAE1}" type="sibTrans" cxnId="{1147F14B-180E-4DFC-A460-B3E2349435B2}">
      <dgm:prSet/>
      <dgm:spPr/>
      <dgm:t>
        <a:bodyPr/>
        <a:lstStyle/>
        <a:p>
          <a:endParaRPr lang="es-CO"/>
        </a:p>
      </dgm:t>
    </dgm:pt>
    <dgm:pt modelId="{D9DE8251-6B55-4FD8-A428-C1908C6CF752}" type="pres">
      <dgm:prSet presAssocID="{EF8A8355-9363-45B6-99C1-2DECC829B755}" presName="diagram" presStyleCnt="0">
        <dgm:presLayoutVars>
          <dgm:dir/>
          <dgm:resizeHandles val="exact"/>
        </dgm:presLayoutVars>
      </dgm:prSet>
      <dgm:spPr/>
    </dgm:pt>
    <dgm:pt modelId="{8E695EC4-493F-4B6C-BFAD-33EF4349DF38}" type="pres">
      <dgm:prSet presAssocID="{EAB27B91-1AD7-41C0-B04F-3C5F6DFF6D2A}" presName="node" presStyleLbl="node1" presStyleIdx="0" presStyleCnt="5">
        <dgm:presLayoutVars>
          <dgm:bulletEnabled val="1"/>
        </dgm:presLayoutVars>
      </dgm:prSet>
      <dgm:spPr/>
    </dgm:pt>
    <dgm:pt modelId="{4AB70108-9162-40C7-9918-C35DA5160407}" type="pres">
      <dgm:prSet presAssocID="{BFA52D99-27A6-4206-8497-5F813AAB8B36}" presName="sibTrans" presStyleCnt="0"/>
      <dgm:spPr/>
    </dgm:pt>
    <dgm:pt modelId="{7A374DE4-7A7C-4635-96D4-FF736D451E11}" type="pres">
      <dgm:prSet presAssocID="{A5860FC3-ED7D-4E47-A4C1-5DE690E2128B}" presName="node" presStyleLbl="node1" presStyleIdx="1" presStyleCnt="5">
        <dgm:presLayoutVars>
          <dgm:bulletEnabled val="1"/>
        </dgm:presLayoutVars>
      </dgm:prSet>
      <dgm:spPr/>
    </dgm:pt>
    <dgm:pt modelId="{625E1CC3-7BE2-49D1-B340-DB7150589023}" type="pres">
      <dgm:prSet presAssocID="{0D54D46F-9A2B-4572-BC37-603DAB60142D}" presName="sibTrans" presStyleCnt="0"/>
      <dgm:spPr/>
    </dgm:pt>
    <dgm:pt modelId="{1FA971FD-78E7-4DFA-B63C-4FA248996FDF}" type="pres">
      <dgm:prSet presAssocID="{C3730052-F757-4C7F-A2B5-67B57C3199EB}" presName="node" presStyleLbl="node1" presStyleIdx="2" presStyleCnt="5">
        <dgm:presLayoutVars>
          <dgm:bulletEnabled val="1"/>
        </dgm:presLayoutVars>
      </dgm:prSet>
      <dgm:spPr/>
    </dgm:pt>
    <dgm:pt modelId="{A954F124-6647-4E5C-BB0B-DD84D963272F}" type="pres">
      <dgm:prSet presAssocID="{47602D5F-0D0A-4744-A37B-90D72B8381D0}" presName="sibTrans" presStyleCnt="0"/>
      <dgm:spPr/>
    </dgm:pt>
    <dgm:pt modelId="{244DA850-6C6C-4F63-9D87-1E6E4C5821A9}" type="pres">
      <dgm:prSet presAssocID="{419618BE-9F92-459D-9A5A-8B0CE5364EF0}" presName="node" presStyleLbl="node1" presStyleIdx="3" presStyleCnt="5">
        <dgm:presLayoutVars>
          <dgm:bulletEnabled val="1"/>
        </dgm:presLayoutVars>
      </dgm:prSet>
      <dgm:spPr/>
    </dgm:pt>
    <dgm:pt modelId="{197993C3-F83A-440C-AACA-FEF32E31DDFA}" type="pres">
      <dgm:prSet presAssocID="{C4BA6B32-D025-43B9-B3DA-924F9047355D}" presName="sibTrans" presStyleCnt="0"/>
      <dgm:spPr/>
    </dgm:pt>
    <dgm:pt modelId="{95ACB625-C7AD-47B8-A99F-C7E9798EE725}" type="pres">
      <dgm:prSet presAssocID="{9E6B941A-23CE-4BC8-9E0D-79371A60E17B}" presName="node" presStyleLbl="node1" presStyleIdx="4" presStyleCnt="5">
        <dgm:presLayoutVars>
          <dgm:bulletEnabled val="1"/>
        </dgm:presLayoutVars>
      </dgm:prSet>
      <dgm:spPr/>
    </dgm:pt>
  </dgm:ptLst>
  <dgm:cxnLst>
    <dgm:cxn modelId="{50C61B04-9EC8-4F61-BE3B-B428D8F6F7EF}" srcId="{EF8A8355-9363-45B6-99C1-2DECC829B755}" destId="{419618BE-9F92-459D-9A5A-8B0CE5364EF0}" srcOrd="3" destOrd="0" parTransId="{8C05303F-5F49-4AAC-9A14-8AF818E68014}" sibTransId="{C4BA6B32-D025-43B9-B3DA-924F9047355D}"/>
    <dgm:cxn modelId="{5287DC2B-13BA-4DCC-A23D-8D3DB099DF7A}" type="presOf" srcId="{EAB27B91-1AD7-41C0-B04F-3C5F6DFF6D2A}" destId="{8E695EC4-493F-4B6C-BFAD-33EF4349DF38}" srcOrd="0" destOrd="0" presId="urn:microsoft.com/office/officeart/2005/8/layout/default"/>
    <dgm:cxn modelId="{9A3E3C3C-8377-4869-8AF3-56C2F77EE5E1}" type="presOf" srcId="{9E6B941A-23CE-4BC8-9E0D-79371A60E17B}" destId="{95ACB625-C7AD-47B8-A99F-C7E9798EE725}" srcOrd="0" destOrd="0" presId="urn:microsoft.com/office/officeart/2005/8/layout/default"/>
    <dgm:cxn modelId="{9B2ACE5F-9602-4983-8247-495E5B25D2AA}" type="presOf" srcId="{C3730052-F757-4C7F-A2B5-67B57C3199EB}" destId="{1FA971FD-78E7-4DFA-B63C-4FA248996FDF}" srcOrd="0" destOrd="0" presId="urn:microsoft.com/office/officeart/2005/8/layout/default"/>
    <dgm:cxn modelId="{1147F14B-180E-4DFC-A460-B3E2349435B2}" srcId="{EF8A8355-9363-45B6-99C1-2DECC829B755}" destId="{9E6B941A-23CE-4BC8-9E0D-79371A60E17B}" srcOrd="4" destOrd="0" parTransId="{E5ADE495-58AE-4A02-BE7A-C152B2963CFD}" sibTransId="{79E536A1-1261-4510-9D55-54FCC787CAE1}"/>
    <dgm:cxn modelId="{13091853-7E54-4EC9-9017-924172CCD430}" type="presOf" srcId="{A5860FC3-ED7D-4E47-A4C1-5DE690E2128B}" destId="{7A374DE4-7A7C-4635-96D4-FF736D451E11}" srcOrd="0" destOrd="0" presId="urn:microsoft.com/office/officeart/2005/8/layout/default"/>
    <dgm:cxn modelId="{8D39668F-6A10-4686-9841-D9BB1774AD45}" type="presOf" srcId="{419618BE-9F92-459D-9A5A-8B0CE5364EF0}" destId="{244DA850-6C6C-4F63-9D87-1E6E4C5821A9}" srcOrd="0" destOrd="0" presId="urn:microsoft.com/office/officeart/2005/8/layout/default"/>
    <dgm:cxn modelId="{320FAB9B-A179-4DEF-A90F-9911267900C6}" srcId="{EF8A8355-9363-45B6-99C1-2DECC829B755}" destId="{C3730052-F757-4C7F-A2B5-67B57C3199EB}" srcOrd="2" destOrd="0" parTransId="{F5ADBF59-2E74-434A-B5AC-5A289FE06CEE}" sibTransId="{47602D5F-0D0A-4744-A37B-90D72B8381D0}"/>
    <dgm:cxn modelId="{53D0C9A3-996F-4998-97D3-B5B6AC629029}" srcId="{EF8A8355-9363-45B6-99C1-2DECC829B755}" destId="{EAB27B91-1AD7-41C0-B04F-3C5F6DFF6D2A}" srcOrd="0" destOrd="0" parTransId="{33D2D920-E55C-4C6A-9F7C-CE0E89DB1C74}" sibTransId="{BFA52D99-27A6-4206-8497-5F813AAB8B36}"/>
    <dgm:cxn modelId="{F83962B8-F98D-46BA-BB3C-D573F7F0E6F5}" srcId="{EF8A8355-9363-45B6-99C1-2DECC829B755}" destId="{A5860FC3-ED7D-4E47-A4C1-5DE690E2128B}" srcOrd="1" destOrd="0" parTransId="{71B52362-5832-4731-92C0-9365497CBD82}" sibTransId="{0D54D46F-9A2B-4572-BC37-603DAB60142D}"/>
    <dgm:cxn modelId="{F2AE0DEA-9B35-47B0-B03E-6E3626455A86}" type="presOf" srcId="{EF8A8355-9363-45B6-99C1-2DECC829B755}" destId="{D9DE8251-6B55-4FD8-A428-C1908C6CF752}" srcOrd="0" destOrd="0" presId="urn:microsoft.com/office/officeart/2005/8/layout/default"/>
    <dgm:cxn modelId="{A11A0679-1938-44D1-AE31-01A2D53C87E5}" type="presParOf" srcId="{D9DE8251-6B55-4FD8-A428-C1908C6CF752}" destId="{8E695EC4-493F-4B6C-BFAD-33EF4349DF38}" srcOrd="0" destOrd="0" presId="urn:microsoft.com/office/officeart/2005/8/layout/default"/>
    <dgm:cxn modelId="{9E28436C-5CA3-4AEE-99BF-BD9B7E9B6DB4}" type="presParOf" srcId="{D9DE8251-6B55-4FD8-A428-C1908C6CF752}" destId="{4AB70108-9162-40C7-9918-C35DA5160407}" srcOrd="1" destOrd="0" presId="urn:microsoft.com/office/officeart/2005/8/layout/default"/>
    <dgm:cxn modelId="{AB802417-2DBA-4221-B92C-9ECB8AC4ECC9}" type="presParOf" srcId="{D9DE8251-6B55-4FD8-A428-C1908C6CF752}" destId="{7A374DE4-7A7C-4635-96D4-FF736D451E11}" srcOrd="2" destOrd="0" presId="urn:microsoft.com/office/officeart/2005/8/layout/default"/>
    <dgm:cxn modelId="{62CD4D33-8C90-4DE5-84A6-14C6CEEEAF27}" type="presParOf" srcId="{D9DE8251-6B55-4FD8-A428-C1908C6CF752}" destId="{625E1CC3-7BE2-49D1-B340-DB7150589023}" srcOrd="3" destOrd="0" presId="urn:microsoft.com/office/officeart/2005/8/layout/default"/>
    <dgm:cxn modelId="{54DB93C6-01E2-45D6-91C9-8C7022A48DFE}" type="presParOf" srcId="{D9DE8251-6B55-4FD8-A428-C1908C6CF752}" destId="{1FA971FD-78E7-4DFA-B63C-4FA248996FDF}" srcOrd="4" destOrd="0" presId="urn:microsoft.com/office/officeart/2005/8/layout/default"/>
    <dgm:cxn modelId="{85D5A6B5-7099-4EA8-A802-72B377D47564}" type="presParOf" srcId="{D9DE8251-6B55-4FD8-A428-C1908C6CF752}" destId="{A954F124-6647-4E5C-BB0B-DD84D963272F}" srcOrd="5" destOrd="0" presId="urn:microsoft.com/office/officeart/2005/8/layout/default"/>
    <dgm:cxn modelId="{AF720755-9A44-4001-A1B6-4BBF6B9DB178}" type="presParOf" srcId="{D9DE8251-6B55-4FD8-A428-C1908C6CF752}" destId="{244DA850-6C6C-4F63-9D87-1E6E4C5821A9}" srcOrd="6" destOrd="0" presId="urn:microsoft.com/office/officeart/2005/8/layout/default"/>
    <dgm:cxn modelId="{F8293CF0-6B92-4886-8551-9BEBBC16EEFE}" type="presParOf" srcId="{D9DE8251-6B55-4FD8-A428-C1908C6CF752}" destId="{197993C3-F83A-440C-AACA-FEF32E31DDFA}" srcOrd="7" destOrd="0" presId="urn:microsoft.com/office/officeart/2005/8/layout/default"/>
    <dgm:cxn modelId="{9E7DBB35-5924-4B51-B6ED-32BE66CC411A}" type="presParOf" srcId="{D9DE8251-6B55-4FD8-A428-C1908C6CF752}" destId="{95ACB625-C7AD-47B8-A99F-C7E9798EE7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646FF1E-4550-4E09-B21E-B42E98F68A4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O"/>
        </a:p>
      </dgm:t>
    </dgm:pt>
    <dgm:pt modelId="{E6349BCB-07CF-486F-9D5E-33B069B2216C}">
      <dgm:prSet phldrT="[Texto]"/>
      <dgm:spPr/>
      <dgm:t>
        <a:bodyPr/>
        <a:lstStyle/>
        <a:p>
          <a:r>
            <a:rPr lang="es-CO"/>
            <a:t>Condiciones hidrogeológicas</a:t>
          </a:r>
        </a:p>
      </dgm:t>
    </dgm:pt>
    <dgm:pt modelId="{60011B99-35C4-4B07-B164-6849594A5E76}" type="parTrans" cxnId="{F6DA022B-29D3-4B0A-8128-1F2F352EC0F7}">
      <dgm:prSet/>
      <dgm:spPr/>
      <dgm:t>
        <a:bodyPr/>
        <a:lstStyle/>
        <a:p>
          <a:endParaRPr lang="es-CO"/>
        </a:p>
      </dgm:t>
    </dgm:pt>
    <dgm:pt modelId="{D80B34D0-59E3-4416-B9CA-6966473EAE01}" type="sibTrans" cxnId="{F6DA022B-29D3-4B0A-8128-1F2F352EC0F7}">
      <dgm:prSet/>
      <dgm:spPr/>
      <dgm:t>
        <a:bodyPr/>
        <a:lstStyle/>
        <a:p>
          <a:endParaRPr lang="es-CO"/>
        </a:p>
      </dgm:t>
    </dgm:pt>
    <dgm:pt modelId="{B782900D-F64F-463F-A2A4-57FEAB83D2A6}">
      <dgm:prSet phldrT="[Texto]"/>
      <dgm:spPr/>
      <dgm:t>
        <a:bodyPr/>
        <a:lstStyle/>
        <a:p>
          <a:r>
            <a:rPr lang="es-CO"/>
            <a:t> Nivel de sismicidad de la zona</a:t>
          </a:r>
        </a:p>
      </dgm:t>
    </dgm:pt>
    <dgm:pt modelId="{37DCFF1B-F21B-477C-9B63-36719DAD6AD1}" type="parTrans" cxnId="{3F466E4E-4396-4D35-BD0A-47854F606A02}">
      <dgm:prSet/>
      <dgm:spPr/>
      <dgm:t>
        <a:bodyPr/>
        <a:lstStyle/>
        <a:p>
          <a:endParaRPr lang="es-CO"/>
        </a:p>
      </dgm:t>
    </dgm:pt>
    <dgm:pt modelId="{102E1DF2-36DE-4C93-B53B-1FE9A1E62CA0}" type="sibTrans" cxnId="{3F466E4E-4396-4D35-BD0A-47854F606A02}">
      <dgm:prSet/>
      <dgm:spPr/>
      <dgm:t>
        <a:bodyPr/>
        <a:lstStyle/>
        <a:p>
          <a:endParaRPr lang="es-CO"/>
        </a:p>
      </dgm:t>
    </dgm:pt>
    <dgm:pt modelId="{4DBA7A6F-ACE3-4A52-8851-1E2436203C02}">
      <dgm:prSet phldrT="[Texto]"/>
      <dgm:spPr/>
      <dgm:t>
        <a:bodyPr/>
        <a:lstStyle/>
        <a:p>
          <a:r>
            <a:rPr lang="es-CO"/>
            <a:t>Disponibilidad de servicios básicos</a:t>
          </a:r>
        </a:p>
      </dgm:t>
    </dgm:pt>
    <dgm:pt modelId="{99047CD1-6FC9-45A7-BC8B-A452583428CF}" type="parTrans" cxnId="{D3F4912D-2C36-48FE-952C-24D9E4CD6E6B}">
      <dgm:prSet/>
      <dgm:spPr/>
      <dgm:t>
        <a:bodyPr/>
        <a:lstStyle/>
        <a:p>
          <a:endParaRPr lang="es-CO"/>
        </a:p>
      </dgm:t>
    </dgm:pt>
    <dgm:pt modelId="{7C3DCC25-1163-446E-9684-7DD0F69CE2B9}" type="sibTrans" cxnId="{D3F4912D-2C36-48FE-952C-24D9E4CD6E6B}">
      <dgm:prSet/>
      <dgm:spPr/>
      <dgm:t>
        <a:bodyPr/>
        <a:lstStyle/>
        <a:p>
          <a:endParaRPr lang="es-CO"/>
        </a:p>
      </dgm:t>
    </dgm:pt>
    <dgm:pt modelId="{926FB8C0-5089-4924-8177-679D08571731}">
      <dgm:prSet phldrT="[Texto]"/>
      <dgm:spPr/>
      <dgm:t>
        <a:bodyPr/>
        <a:lstStyle/>
        <a:p>
          <a:r>
            <a:rPr lang="es-CO"/>
            <a:t> Cantidad y calidad</a:t>
          </a:r>
        </a:p>
      </dgm:t>
    </dgm:pt>
    <dgm:pt modelId="{A16321CB-4269-449E-B693-DB054E58408B}" type="parTrans" cxnId="{FF9636DF-371E-4F3D-A143-48EA82A9E4F0}">
      <dgm:prSet/>
      <dgm:spPr/>
      <dgm:t>
        <a:bodyPr/>
        <a:lstStyle/>
        <a:p>
          <a:endParaRPr lang="es-CO"/>
        </a:p>
      </dgm:t>
    </dgm:pt>
    <dgm:pt modelId="{450D37C3-3DC7-4C2A-9B23-E119DBD3FE02}" type="sibTrans" cxnId="{FF9636DF-371E-4F3D-A143-48EA82A9E4F0}">
      <dgm:prSet/>
      <dgm:spPr/>
      <dgm:t>
        <a:bodyPr/>
        <a:lstStyle/>
        <a:p>
          <a:endParaRPr lang="es-CO"/>
        </a:p>
      </dgm:t>
    </dgm:pt>
    <dgm:pt modelId="{74A8574D-F3B2-4569-BCE6-988F4D37A7A3}">
      <dgm:prSet phldrT="[Texto]"/>
      <dgm:spPr/>
      <dgm:t>
        <a:bodyPr/>
        <a:lstStyle/>
        <a:p>
          <a:r>
            <a:rPr lang="es-CO"/>
            <a:t> tarifas</a:t>
          </a:r>
        </a:p>
      </dgm:t>
    </dgm:pt>
    <dgm:pt modelId="{45C85848-5BFF-449A-B2DC-C02CCD0C2F3F}" type="parTrans" cxnId="{22FE8679-4836-4783-8410-6ED169F2E2C6}">
      <dgm:prSet/>
      <dgm:spPr/>
      <dgm:t>
        <a:bodyPr/>
        <a:lstStyle/>
        <a:p>
          <a:endParaRPr lang="es-CO"/>
        </a:p>
      </dgm:t>
    </dgm:pt>
    <dgm:pt modelId="{C39ACED9-0185-414C-99C8-D1CF2CE629FB}" type="sibTrans" cxnId="{22FE8679-4836-4783-8410-6ED169F2E2C6}">
      <dgm:prSet/>
      <dgm:spPr/>
      <dgm:t>
        <a:bodyPr/>
        <a:lstStyle/>
        <a:p>
          <a:endParaRPr lang="es-CO"/>
        </a:p>
      </dgm:t>
    </dgm:pt>
    <dgm:pt modelId="{0FE67F4C-2AF7-4C87-AC6A-9D2AB597BC14}">
      <dgm:prSet phldrT="[Texto]"/>
      <dgm:spPr/>
      <dgm:t>
        <a:bodyPr/>
        <a:lstStyle/>
        <a:p>
          <a:r>
            <a:rPr lang="es-CO"/>
            <a:t>Políticas de control ambiental</a:t>
          </a:r>
        </a:p>
      </dgm:t>
    </dgm:pt>
    <dgm:pt modelId="{E8551F88-209E-4C43-9DE0-BAFFC07D2524}" type="parTrans" cxnId="{152F9E06-5F90-4082-B74F-DCB5547C07AA}">
      <dgm:prSet/>
      <dgm:spPr/>
      <dgm:t>
        <a:bodyPr/>
        <a:lstStyle/>
        <a:p>
          <a:endParaRPr lang="es-CO"/>
        </a:p>
      </dgm:t>
    </dgm:pt>
    <dgm:pt modelId="{A0803A08-0E8F-4B5A-9BE6-CA9AD3A7D2FF}" type="sibTrans" cxnId="{152F9E06-5F90-4082-B74F-DCB5547C07AA}">
      <dgm:prSet/>
      <dgm:spPr/>
      <dgm:t>
        <a:bodyPr/>
        <a:lstStyle/>
        <a:p>
          <a:endParaRPr lang="es-CO"/>
        </a:p>
      </dgm:t>
    </dgm:pt>
    <dgm:pt modelId="{C56238CD-D850-4B3C-AE54-2909645D28CA}">
      <dgm:prSet phldrT="[Texto]"/>
      <dgm:spPr/>
      <dgm:t>
        <a:bodyPr/>
        <a:lstStyle/>
        <a:p>
          <a:r>
            <a:rPr lang="es-CO"/>
            <a:t> Regímenes tarifarios</a:t>
          </a:r>
        </a:p>
      </dgm:t>
    </dgm:pt>
    <dgm:pt modelId="{9AEF7300-67D7-4605-A1B6-8FC4211B1DC4}" type="parTrans" cxnId="{C5CA5AA7-4297-4AD6-B9F1-3F6155A6837C}">
      <dgm:prSet/>
      <dgm:spPr/>
      <dgm:t>
        <a:bodyPr/>
        <a:lstStyle/>
        <a:p>
          <a:endParaRPr lang="es-CO"/>
        </a:p>
      </dgm:t>
    </dgm:pt>
    <dgm:pt modelId="{7DAF9588-6427-436D-8BAE-46BE8E87FA82}" type="sibTrans" cxnId="{C5CA5AA7-4297-4AD6-B9F1-3F6155A6837C}">
      <dgm:prSet/>
      <dgm:spPr/>
      <dgm:t>
        <a:bodyPr/>
        <a:lstStyle/>
        <a:p>
          <a:endParaRPr lang="es-CO"/>
        </a:p>
      </dgm:t>
    </dgm:pt>
    <dgm:pt modelId="{B28125BD-795F-45E6-A1CA-C57EE7730B8E}">
      <dgm:prSet phldrT="[Texto]"/>
      <dgm:spPr/>
      <dgm:t>
        <a:bodyPr/>
        <a:lstStyle/>
        <a:p>
          <a:r>
            <a:rPr lang="es-CO" err="1"/>
            <a:t>Asnm</a:t>
          </a:r>
          <a:endParaRPr lang="es-CO"/>
        </a:p>
      </dgm:t>
    </dgm:pt>
    <dgm:pt modelId="{C0D103E6-29FD-4AFC-94D8-B7C1474DC49B}" type="parTrans" cxnId="{1C387535-70FF-4A6F-84A7-F7394B508B95}">
      <dgm:prSet/>
      <dgm:spPr/>
      <dgm:t>
        <a:bodyPr/>
        <a:lstStyle/>
        <a:p>
          <a:endParaRPr lang="es-CO"/>
        </a:p>
      </dgm:t>
    </dgm:pt>
    <dgm:pt modelId="{9DA67654-23FC-4BF9-B61A-94D1FEF9F071}" type="sibTrans" cxnId="{1C387535-70FF-4A6F-84A7-F7394B508B95}">
      <dgm:prSet/>
      <dgm:spPr/>
      <dgm:t>
        <a:bodyPr/>
        <a:lstStyle/>
        <a:p>
          <a:endParaRPr lang="es-CO"/>
        </a:p>
      </dgm:t>
    </dgm:pt>
    <dgm:pt modelId="{7D8AD92A-05FE-4455-8F3A-E54731B0A03C}">
      <dgm:prSet phldrT="[Texto]"/>
      <dgm:spPr/>
      <dgm:t>
        <a:bodyPr/>
        <a:lstStyle/>
        <a:p>
          <a:r>
            <a:rPr lang="es-CO"/>
            <a:t> Características de los suelos</a:t>
          </a:r>
        </a:p>
      </dgm:t>
    </dgm:pt>
    <dgm:pt modelId="{3646A7EF-7A76-4EC8-BC54-797DAF47AF98}" type="parTrans" cxnId="{20588EA2-0084-4500-A3EC-129FFEE0D405}">
      <dgm:prSet/>
      <dgm:spPr/>
      <dgm:t>
        <a:bodyPr/>
        <a:lstStyle/>
        <a:p>
          <a:endParaRPr lang="es-CO"/>
        </a:p>
      </dgm:t>
    </dgm:pt>
    <dgm:pt modelId="{7FB15344-4B18-4895-878E-32AFCE660D9A}" type="sibTrans" cxnId="{20588EA2-0084-4500-A3EC-129FFEE0D405}">
      <dgm:prSet/>
      <dgm:spPr/>
      <dgm:t>
        <a:bodyPr/>
        <a:lstStyle/>
        <a:p>
          <a:endParaRPr lang="es-CO"/>
        </a:p>
      </dgm:t>
    </dgm:pt>
    <dgm:pt modelId="{5605B90F-C21F-40BA-AC73-ECD0F3FCC70A}">
      <dgm:prSet phldrT="[Texto]"/>
      <dgm:spPr/>
      <dgm:t>
        <a:bodyPr/>
        <a:lstStyle/>
        <a:p>
          <a:r>
            <a:rPr lang="es-CO"/>
            <a:t> fuentes alternas de energía</a:t>
          </a:r>
        </a:p>
      </dgm:t>
    </dgm:pt>
    <dgm:pt modelId="{501E8DC8-9F60-483D-B61E-83C74E107688}" type="parTrans" cxnId="{E7EE5A4A-4CDC-4ED8-A7E4-E0DD3B6731F3}">
      <dgm:prSet/>
      <dgm:spPr/>
      <dgm:t>
        <a:bodyPr/>
        <a:lstStyle/>
        <a:p>
          <a:endParaRPr lang="es-CO"/>
        </a:p>
      </dgm:t>
    </dgm:pt>
    <dgm:pt modelId="{7ADDF790-D8E4-48DE-B0A9-C622DDD4E693}" type="sibTrans" cxnId="{E7EE5A4A-4CDC-4ED8-A7E4-E0DD3B6731F3}">
      <dgm:prSet/>
      <dgm:spPr/>
      <dgm:t>
        <a:bodyPr/>
        <a:lstStyle/>
        <a:p>
          <a:endParaRPr lang="es-CO"/>
        </a:p>
      </dgm:t>
    </dgm:pt>
    <dgm:pt modelId="{A98F5306-3C58-42F9-9668-1AC744243599}">
      <dgm:prSet phldrT="[Texto]"/>
      <dgm:spPr/>
      <dgm:t>
        <a:bodyPr/>
        <a:lstStyle/>
        <a:p>
          <a:r>
            <a:rPr lang="es-CO"/>
            <a:t> Usos permitidos del suelo</a:t>
          </a:r>
        </a:p>
      </dgm:t>
    </dgm:pt>
    <dgm:pt modelId="{417E37E8-588A-4CC5-9C75-9A440CF8ECA6}" type="parTrans" cxnId="{827C11A1-10B6-42C7-80ED-3AC063F340CE}">
      <dgm:prSet/>
      <dgm:spPr/>
      <dgm:t>
        <a:bodyPr/>
        <a:lstStyle/>
        <a:p>
          <a:endParaRPr lang="es-CO"/>
        </a:p>
      </dgm:t>
    </dgm:pt>
    <dgm:pt modelId="{D1F87993-A794-4851-8234-218099A6B758}" type="sibTrans" cxnId="{827C11A1-10B6-42C7-80ED-3AC063F340CE}">
      <dgm:prSet/>
      <dgm:spPr/>
      <dgm:t>
        <a:bodyPr/>
        <a:lstStyle/>
        <a:p>
          <a:endParaRPr lang="es-CO"/>
        </a:p>
      </dgm:t>
    </dgm:pt>
    <dgm:pt modelId="{240A525B-5539-40EB-95EA-5FDFF96A32B7}" type="pres">
      <dgm:prSet presAssocID="{D646FF1E-4550-4E09-B21E-B42E98F68A41}" presName="Name0" presStyleCnt="0">
        <dgm:presLayoutVars>
          <dgm:dir/>
          <dgm:animLvl val="lvl"/>
          <dgm:resizeHandles val="exact"/>
        </dgm:presLayoutVars>
      </dgm:prSet>
      <dgm:spPr/>
    </dgm:pt>
    <dgm:pt modelId="{6F074935-A6F4-4715-AE8D-503092555C76}" type="pres">
      <dgm:prSet presAssocID="{E6349BCB-07CF-486F-9D5E-33B069B2216C}" presName="composite" presStyleCnt="0"/>
      <dgm:spPr/>
    </dgm:pt>
    <dgm:pt modelId="{276F9A51-67DD-4E07-8A0E-5ADB5FE19795}" type="pres">
      <dgm:prSet presAssocID="{E6349BCB-07CF-486F-9D5E-33B069B2216C}" presName="parTx" presStyleLbl="alignNode1" presStyleIdx="0" presStyleCnt="3">
        <dgm:presLayoutVars>
          <dgm:chMax val="0"/>
          <dgm:chPref val="0"/>
          <dgm:bulletEnabled val="1"/>
        </dgm:presLayoutVars>
      </dgm:prSet>
      <dgm:spPr/>
    </dgm:pt>
    <dgm:pt modelId="{352DA673-14FA-400F-ADC8-2D1CBC241B04}" type="pres">
      <dgm:prSet presAssocID="{E6349BCB-07CF-486F-9D5E-33B069B2216C}" presName="desTx" presStyleLbl="alignAccFollowNode1" presStyleIdx="0" presStyleCnt="3">
        <dgm:presLayoutVars>
          <dgm:bulletEnabled val="1"/>
        </dgm:presLayoutVars>
      </dgm:prSet>
      <dgm:spPr/>
    </dgm:pt>
    <dgm:pt modelId="{859016EC-F4F8-46B1-AE0C-1B22130FABBD}" type="pres">
      <dgm:prSet presAssocID="{D80B34D0-59E3-4416-B9CA-6966473EAE01}" presName="space" presStyleCnt="0"/>
      <dgm:spPr/>
    </dgm:pt>
    <dgm:pt modelId="{418CC04D-BE0B-4C54-BFD0-A4CAD980CFD8}" type="pres">
      <dgm:prSet presAssocID="{4DBA7A6F-ACE3-4A52-8851-1E2436203C02}" presName="composite" presStyleCnt="0"/>
      <dgm:spPr/>
    </dgm:pt>
    <dgm:pt modelId="{DA096172-DCDA-4642-A177-F00576BBDABE}" type="pres">
      <dgm:prSet presAssocID="{4DBA7A6F-ACE3-4A52-8851-1E2436203C02}" presName="parTx" presStyleLbl="alignNode1" presStyleIdx="1" presStyleCnt="3">
        <dgm:presLayoutVars>
          <dgm:chMax val="0"/>
          <dgm:chPref val="0"/>
          <dgm:bulletEnabled val="1"/>
        </dgm:presLayoutVars>
      </dgm:prSet>
      <dgm:spPr/>
    </dgm:pt>
    <dgm:pt modelId="{84D74886-9E40-47B5-8777-ECC63D4DDA0D}" type="pres">
      <dgm:prSet presAssocID="{4DBA7A6F-ACE3-4A52-8851-1E2436203C02}" presName="desTx" presStyleLbl="alignAccFollowNode1" presStyleIdx="1" presStyleCnt="3">
        <dgm:presLayoutVars>
          <dgm:bulletEnabled val="1"/>
        </dgm:presLayoutVars>
      </dgm:prSet>
      <dgm:spPr/>
    </dgm:pt>
    <dgm:pt modelId="{7F79D657-D948-4F5D-85E6-7AB4D5883DC5}" type="pres">
      <dgm:prSet presAssocID="{7C3DCC25-1163-446E-9684-7DD0F69CE2B9}" presName="space" presStyleCnt="0"/>
      <dgm:spPr/>
    </dgm:pt>
    <dgm:pt modelId="{C8E2C93A-CCBA-401E-A235-80C4D6005137}" type="pres">
      <dgm:prSet presAssocID="{0FE67F4C-2AF7-4C87-AC6A-9D2AB597BC14}" presName="composite" presStyleCnt="0"/>
      <dgm:spPr/>
    </dgm:pt>
    <dgm:pt modelId="{421AC943-95B7-44F0-8948-E1514738EFFD}" type="pres">
      <dgm:prSet presAssocID="{0FE67F4C-2AF7-4C87-AC6A-9D2AB597BC14}" presName="parTx" presStyleLbl="alignNode1" presStyleIdx="2" presStyleCnt="3">
        <dgm:presLayoutVars>
          <dgm:chMax val="0"/>
          <dgm:chPref val="0"/>
          <dgm:bulletEnabled val="1"/>
        </dgm:presLayoutVars>
      </dgm:prSet>
      <dgm:spPr/>
    </dgm:pt>
    <dgm:pt modelId="{28307583-6CFC-43A1-95E4-0EEB223C5BDD}" type="pres">
      <dgm:prSet presAssocID="{0FE67F4C-2AF7-4C87-AC6A-9D2AB597BC14}" presName="desTx" presStyleLbl="alignAccFollowNode1" presStyleIdx="2" presStyleCnt="3">
        <dgm:presLayoutVars>
          <dgm:bulletEnabled val="1"/>
        </dgm:presLayoutVars>
      </dgm:prSet>
      <dgm:spPr/>
    </dgm:pt>
  </dgm:ptLst>
  <dgm:cxnLst>
    <dgm:cxn modelId="{152F9E06-5F90-4082-B74F-DCB5547C07AA}" srcId="{D646FF1E-4550-4E09-B21E-B42E98F68A41}" destId="{0FE67F4C-2AF7-4C87-AC6A-9D2AB597BC14}" srcOrd="2" destOrd="0" parTransId="{E8551F88-209E-4C43-9DE0-BAFFC07D2524}" sibTransId="{A0803A08-0E8F-4B5A-9BE6-CA9AD3A7D2FF}"/>
    <dgm:cxn modelId="{C407CA14-72EC-4714-B1C2-8D95AD3A0D2E}" type="presOf" srcId="{D646FF1E-4550-4E09-B21E-B42E98F68A41}" destId="{240A525B-5539-40EB-95EA-5FDFF96A32B7}" srcOrd="0" destOrd="0" presId="urn:microsoft.com/office/officeart/2005/8/layout/hList1"/>
    <dgm:cxn modelId="{11F22016-8799-45A8-A108-30E0C7AD17C9}" type="presOf" srcId="{4DBA7A6F-ACE3-4A52-8851-1E2436203C02}" destId="{DA096172-DCDA-4642-A177-F00576BBDABE}" srcOrd="0" destOrd="0" presId="urn:microsoft.com/office/officeart/2005/8/layout/hList1"/>
    <dgm:cxn modelId="{0DC0DD26-BB7D-44F4-9425-573ACABF1995}" type="presOf" srcId="{0FE67F4C-2AF7-4C87-AC6A-9D2AB597BC14}" destId="{421AC943-95B7-44F0-8948-E1514738EFFD}" srcOrd="0" destOrd="0" presId="urn:microsoft.com/office/officeart/2005/8/layout/hList1"/>
    <dgm:cxn modelId="{F6DA022B-29D3-4B0A-8128-1F2F352EC0F7}" srcId="{D646FF1E-4550-4E09-B21E-B42E98F68A41}" destId="{E6349BCB-07CF-486F-9D5E-33B069B2216C}" srcOrd="0" destOrd="0" parTransId="{60011B99-35C4-4B07-B164-6849594A5E76}" sibTransId="{D80B34D0-59E3-4416-B9CA-6966473EAE01}"/>
    <dgm:cxn modelId="{D3F4912D-2C36-48FE-952C-24D9E4CD6E6B}" srcId="{D646FF1E-4550-4E09-B21E-B42E98F68A41}" destId="{4DBA7A6F-ACE3-4A52-8851-1E2436203C02}" srcOrd="1" destOrd="0" parTransId="{99047CD1-6FC9-45A7-BC8B-A452583428CF}" sibTransId="{7C3DCC25-1163-446E-9684-7DD0F69CE2B9}"/>
    <dgm:cxn modelId="{11C1FD2F-86B5-492E-A5AF-EDB5673543B1}" type="presOf" srcId="{A98F5306-3C58-42F9-9668-1AC744243599}" destId="{28307583-6CFC-43A1-95E4-0EEB223C5BDD}" srcOrd="0" destOrd="1" presId="urn:microsoft.com/office/officeart/2005/8/layout/hList1"/>
    <dgm:cxn modelId="{06103D34-26D1-42FD-B86B-C7D48F6ECADD}" type="presOf" srcId="{B28125BD-795F-45E6-A1CA-C57EE7730B8E}" destId="{352DA673-14FA-400F-ADC8-2D1CBC241B04}" srcOrd="0" destOrd="1" presId="urn:microsoft.com/office/officeart/2005/8/layout/hList1"/>
    <dgm:cxn modelId="{1C387535-70FF-4A6F-84A7-F7394B508B95}" srcId="{E6349BCB-07CF-486F-9D5E-33B069B2216C}" destId="{B28125BD-795F-45E6-A1CA-C57EE7730B8E}" srcOrd="1" destOrd="0" parTransId="{C0D103E6-29FD-4AFC-94D8-B7C1474DC49B}" sibTransId="{9DA67654-23FC-4BF9-B61A-94D1FEF9F071}"/>
    <dgm:cxn modelId="{E7EE5A4A-4CDC-4ED8-A7E4-E0DD3B6731F3}" srcId="{4DBA7A6F-ACE3-4A52-8851-1E2436203C02}" destId="{5605B90F-C21F-40BA-AC73-ECD0F3FCC70A}" srcOrd="2" destOrd="0" parTransId="{501E8DC8-9F60-483D-B61E-83C74E107688}" sibTransId="{7ADDF790-D8E4-48DE-B0A9-C622DDD4E693}"/>
    <dgm:cxn modelId="{3F466E4E-4396-4D35-BD0A-47854F606A02}" srcId="{E6349BCB-07CF-486F-9D5E-33B069B2216C}" destId="{B782900D-F64F-463F-A2A4-57FEAB83D2A6}" srcOrd="0" destOrd="0" parTransId="{37DCFF1B-F21B-477C-9B63-36719DAD6AD1}" sibTransId="{102E1DF2-36DE-4C93-B53B-1FE9A1E62CA0}"/>
    <dgm:cxn modelId="{B7BC0C70-05FD-47F5-8320-1F4A1328CC87}" type="presOf" srcId="{E6349BCB-07CF-486F-9D5E-33B069B2216C}" destId="{276F9A51-67DD-4E07-8A0E-5ADB5FE19795}" srcOrd="0" destOrd="0" presId="urn:microsoft.com/office/officeart/2005/8/layout/hList1"/>
    <dgm:cxn modelId="{8012AF76-7E85-4D12-B438-5B28A3B34F95}" type="presOf" srcId="{926FB8C0-5089-4924-8177-679D08571731}" destId="{84D74886-9E40-47B5-8777-ECC63D4DDA0D}" srcOrd="0" destOrd="0" presId="urn:microsoft.com/office/officeart/2005/8/layout/hList1"/>
    <dgm:cxn modelId="{22FE8679-4836-4783-8410-6ED169F2E2C6}" srcId="{4DBA7A6F-ACE3-4A52-8851-1E2436203C02}" destId="{74A8574D-F3B2-4569-BCE6-988F4D37A7A3}" srcOrd="1" destOrd="0" parTransId="{45C85848-5BFF-449A-B2DC-C02CCD0C2F3F}" sibTransId="{C39ACED9-0185-414C-99C8-D1CF2CE629FB}"/>
    <dgm:cxn modelId="{1DBD587C-B450-49BF-BC62-F435FACA33B5}" type="presOf" srcId="{C56238CD-D850-4B3C-AE54-2909645D28CA}" destId="{28307583-6CFC-43A1-95E4-0EEB223C5BDD}" srcOrd="0" destOrd="0" presId="urn:microsoft.com/office/officeart/2005/8/layout/hList1"/>
    <dgm:cxn modelId="{13675D9D-AC02-4792-ACFF-237DF5380006}" type="presOf" srcId="{74A8574D-F3B2-4569-BCE6-988F4D37A7A3}" destId="{84D74886-9E40-47B5-8777-ECC63D4DDA0D}" srcOrd="0" destOrd="1" presId="urn:microsoft.com/office/officeart/2005/8/layout/hList1"/>
    <dgm:cxn modelId="{827C11A1-10B6-42C7-80ED-3AC063F340CE}" srcId="{0FE67F4C-2AF7-4C87-AC6A-9D2AB597BC14}" destId="{A98F5306-3C58-42F9-9668-1AC744243599}" srcOrd="1" destOrd="0" parTransId="{417E37E8-588A-4CC5-9C75-9A440CF8ECA6}" sibTransId="{D1F87993-A794-4851-8234-218099A6B758}"/>
    <dgm:cxn modelId="{20588EA2-0084-4500-A3EC-129FFEE0D405}" srcId="{E6349BCB-07CF-486F-9D5E-33B069B2216C}" destId="{7D8AD92A-05FE-4455-8F3A-E54731B0A03C}" srcOrd="2" destOrd="0" parTransId="{3646A7EF-7A76-4EC8-BC54-797DAF47AF98}" sibTransId="{7FB15344-4B18-4895-878E-32AFCE660D9A}"/>
    <dgm:cxn modelId="{C5CA5AA7-4297-4AD6-B9F1-3F6155A6837C}" srcId="{0FE67F4C-2AF7-4C87-AC6A-9D2AB597BC14}" destId="{C56238CD-D850-4B3C-AE54-2909645D28CA}" srcOrd="0" destOrd="0" parTransId="{9AEF7300-67D7-4605-A1B6-8FC4211B1DC4}" sibTransId="{7DAF9588-6427-436D-8BAE-46BE8E87FA82}"/>
    <dgm:cxn modelId="{851374DC-EED6-42D0-B282-479108CC39F0}" type="presOf" srcId="{5605B90F-C21F-40BA-AC73-ECD0F3FCC70A}" destId="{84D74886-9E40-47B5-8777-ECC63D4DDA0D}" srcOrd="0" destOrd="2" presId="urn:microsoft.com/office/officeart/2005/8/layout/hList1"/>
    <dgm:cxn modelId="{904B46DE-3646-4A8E-A0C0-B324DE9669C6}" type="presOf" srcId="{B782900D-F64F-463F-A2A4-57FEAB83D2A6}" destId="{352DA673-14FA-400F-ADC8-2D1CBC241B04}" srcOrd="0" destOrd="0" presId="urn:microsoft.com/office/officeart/2005/8/layout/hList1"/>
    <dgm:cxn modelId="{FF9636DF-371E-4F3D-A143-48EA82A9E4F0}" srcId="{4DBA7A6F-ACE3-4A52-8851-1E2436203C02}" destId="{926FB8C0-5089-4924-8177-679D08571731}" srcOrd="0" destOrd="0" parTransId="{A16321CB-4269-449E-B693-DB054E58408B}" sibTransId="{450D37C3-3DC7-4C2A-9B23-E119DBD3FE02}"/>
    <dgm:cxn modelId="{BDEFA7F7-44B8-4C2D-A144-7C94341D2FA5}" type="presOf" srcId="{7D8AD92A-05FE-4455-8F3A-E54731B0A03C}" destId="{352DA673-14FA-400F-ADC8-2D1CBC241B04}" srcOrd="0" destOrd="2" presId="urn:microsoft.com/office/officeart/2005/8/layout/hList1"/>
    <dgm:cxn modelId="{4404C122-0C55-42EE-B8BE-A0D5404BE7EE}" type="presParOf" srcId="{240A525B-5539-40EB-95EA-5FDFF96A32B7}" destId="{6F074935-A6F4-4715-AE8D-503092555C76}" srcOrd="0" destOrd="0" presId="urn:microsoft.com/office/officeart/2005/8/layout/hList1"/>
    <dgm:cxn modelId="{8C4BE426-9DBB-4EA8-B07C-9CC048B2618D}" type="presParOf" srcId="{6F074935-A6F4-4715-AE8D-503092555C76}" destId="{276F9A51-67DD-4E07-8A0E-5ADB5FE19795}" srcOrd="0" destOrd="0" presId="urn:microsoft.com/office/officeart/2005/8/layout/hList1"/>
    <dgm:cxn modelId="{2BBE3B1B-BC66-4C19-87F9-2B45240AB13D}" type="presParOf" srcId="{6F074935-A6F4-4715-AE8D-503092555C76}" destId="{352DA673-14FA-400F-ADC8-2D1CBC241B04}" srcOrd="1" destOrd="0" presId="urn:microsoft.com/office/officeart/2005/8/layout/hList1"/>
    <dgm:cxn modelId="{C48F5C5E-88C1-4CE5-A41C-BA47A32E19C0}" type="presParOf" srcId="{240A525B-5539-40EB-95EA-5FDFF96A32B7}" destId="{859016EC-F4F8-46B1-AE0C-1B22130FABBD}" srcOrd="1" destOrd="0" presId="urn:microsoft.com/office/officeart/2005/8/layout/hList1"/>
    <dgm:cxn modelId="{B3F4106D-ECF8-4123-AC33-10CE20B54BA1}" type="presParOf" srcId="{240A525B-5539-40EB-95EA-5FDFF96A32B7}" destId="{418CC04D-BE0B-4C54-BFD0-A4CAD980CFD8}" srcOrd="2" destOrd="0" presId="urn:microsoft.com/office/officeart/2005/8/layout/hList1"/>
    <dgm:cxn modelId="{085CA670-50C2-4E41-BFB3-CCFCA30FB2BB}" type="presParOf" srcId="{418CC04D-BE0B-4C54-BFD0-A4CAD980CFD8}" destId="{DA096172-DCDA-4642-A177-F00576BBDABE}" srcOrd="0" destOrd="0" presId="urn:microsoft.com/office/officeart/2005/8/layout/hList1"/>
    <dgm:cxn modelId="{A431ED12-A204-469E-8D69-8A919CBF96EA}" type="presParOf" srcId="{418CC04D-BE0B-4C54-BFD0-A4CAD980CFD8}" destId="{84D74886-9E40-47B5-8777-ECC63D4DDA0D}" srcOrd="1" destOrd="0" presId="urn:microsoft.com/office/officeart/2005/8/layout/hList1"/>
    <dgm:cxn modelId="{F1F86C52-69E3-4419-B329-452112567FA7}" type="presParOf" srcId="{240A525B-5539-40EB-95EA-5FDFF96A32B7}" destId="{7F79D657-D948-4F5D-85E6-7AB4D5883DC5}" srcOrd="3" destOrd="0" presId="urn:microsoft.com/office/officeart/2005/8/layout/hList1"/>
    <dgm:cxn modelId="{2FAF3A1A-987C-41B0-A556-41A92BD64A55}" type="presParOf" srcId="{240A525B-5539-40EB-95EA-5FDFF96A32B7}" destId="{C8E2C93A-CCBA-401E-A235-80C4D6005137}" srcOrd="4" destOrd="0" presId="urn:microsoft.com/office/officeart/2005/8/layout/hList1"/>
    <dgm:cxn modelId="{A26589EF-91E0-4DDB-8E05-BFF2A61A4422}" type="presParOf" srcId="{C8E2C93A-CCBA-401E-A235-80C4D6005137}" destId="{421AC943-95B7-44F0-8948-E1514738EFFD}" srcOrd="0" destOrd="0" presId="urn:microsoft.com/office/officeart/2005/8/layout/hList1"/>
    <dgm:cxn modelId="{8E7BFB4A-7F8C-4442-ACE4-D887E88FD591}" type="presParOf" srcId="{C8E2C93A-CCBA-401E-A235-80C4D6005137}" destId="{28307583-6CFC-43A1-95E4-0EEB223C5BD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F3DCC87-8E78-4613-AE16-1B911A2410AE}"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es-CO"/>
        </a:p>
      </dgm:t>
    </dgm:pt>
    <dgm:pt modelId="{28D14421-8284-4AD5-8C51-AD4C84D92AE0}">
      <dgm:prSet phldrT="[Texto]"/>
      <dgm:spPr/>
      <dgm:t>
        <a:bodyPr/>
        <a:lstStyle/>
        <a:p>
          <a:r>
            <a:rPr lang="es-CO"/>
            <a:t>Infraestructura de transporte</a:t>
          </a:r>
        </a:p>
      </dgm:t>
    </dgm:pt>
    <dgm:pt modelId="{6621290C-83EB-4930-BC04-66F86810FB99}" type="parTrans" cxnId="{29D4B72D-1166-4F73-A2E1-98797452041A}">
      <dgm:prSet/>
      <dgm:spPr/>
      <dgm:t>
        <a:bodyPr/>
        <a:lstStyle/>
        <a:p>
          <a:endParaRPr lang="es-CO"/>
        </a:p>
      </dgm:t>
    </dgm:pt>
    <dgm:pt modelId="{057EF2BE-21DE-4D03-ADA3-245EFE73B8D7}" type="sibTrans" cxnId="{29D4B72D-1166-4F73-A2E1-98797452041A}">
      <dgm:prSet/>
      <dgm:spPr/>
      <dgm:t>
        <a:bodyPr/>
        <a:lstStyle/>
        <a:p>
          <a:endParaRPr lang="es-CO"/>
        </a:p>
      </dgm:t>
    </dgm:pt>
    <dgm:pt modelId="{A810D8D6-15FE-402B-AFE7-975277A5B03D}">
      <dgm:prSet phldrT="[Texto]"/>
      <dgm:spPr/>
      <dgm:t>
        <a:bodyPr/>
        <a:lstStyle/>
        <a:p>
          <a:r>
            <a:rPr lang="es-CO"/>
            <a:t>Capacidad de transporte aéreo</a:t>
          </a:r>
        </a:p>
      </dgm:t>
    </dgm:pt>
    <dgm:pt modelId="{23949EF5-F735-4A75-9565-A0ED95D69A87}" type="parTrans" cxnId="{546C378A-45CF-40D8-BFAF-E2C953E3CF48}">
      <dgm:prSet/>
      <dgm:spPr/>
      <dgm:t>
        <a:bodyPr/>
        <a:lstStyle/>
        <a:p>
          <a:endParaRPr lang="es-CO"/>
        </a:p>
      </dgm:t>
    </dgm:pt>
    <dgm:pt modelId="{E38D93AC-1D56-42E1-85EE-0BE6191FC7D1}" type="sibTrans" cxnId="{546C378A-45CF-40D8-BFAF-E2C953E3CF48}">
      <dgm:prSet/>
      <dgm:spPr/>
      <dgm:t>
        <a:bodyPr/>
        <a:lstStyle/>
        <a:p>
          <a:endParaRPr lang="es-CO"/>
        </a:p>
      </dgm:t>
    </dgm:pt>
    <dgm:pt modelId="{D614C87A-CAD7-4495-932D-9DFAB08D4006}">
      <dgm:prSet phldrT="[Texto]"/>
      <dgm:spPr/>
      <dgm:t>
        <a:bodyPr/>
        <a:lstStyle/>
        <a:p>
          <a:r>
            <a:rPr lang="es-CO"/>
            <a:t> empresas transportadoras</a:t>
          </a:r>
        </a:p>
      </dgm:t>
    </dgm:pt>
    <dgm:pt modelId="{0C155714-7AAF-4B1A-AF16-75A0B7359FE9}" type="parTrans" cxnId="{6CBE4BD3-1675-4D13-A80B-6D030027FB5C}">
      <dgm:prSet/>
      <dgm:spPr/>
      <dgm:t>
        <a:bodyPr/>
        <a:lstStyle/>
        <a:p>
          <a:endParaRPr lang="es-CO"/>
        </a:p>
      </dgm:t>
    </dgm:pt>
    <dgm:pt modelId="{D77C8D22-9EB0-4572-AB18-19647FF07479}" type="sibTrans" cxnId="{6CBE4BD3-1675-4D13-A80B-6D030027FB5C}">
      <dgm:prSet/>
      <dgm:spPr/>
      <dgm:t>
        <a:bodyPr/>
        <a:lstStyle/>
        <a:p>
          <a:endParaRPr lang="es-CO"/>
        </a:p>
      </dgm:t>
    </dgm:pt>
    <dgm:pt modelId="{05CCB6FC-BDBA-4BC7-A1DF-7A072652C403}">
      <dgm:prSet phldrT="[Texto]"/>
      <dgm:spPr/>
      <dgm:t>
        <a:bodyPr/>
        <a:lstStyle/>
        <a:p>
          <a:r>
            <a:rPr lang="es-CO"/>
            <a:t>Disponibilidad de mano de obra</a:t>
          </a:r>
        </a:p>
      </dgm:t>
    </dgm:pt>
    <dgm:pt modelId="{63EB8C7E-8D9A-4016-B487-09ADC326A8FD}" type="parTrans" cxnId="{939B360F-7979-4391-8210-7A23E019A0F5}">
      <dgm:prSet/>
      <dgm:spPr/>
      <dgm:t>
        <a:bodyPr/>
        <a:lstStyle/>
        <a:p>
          <a:endParaRPr lang="es-CO"/>
        </a:p>
      </dgm:t>
    </dgm:pt>
    <dgm:pt modelId="{4AC2DF8B-AE4C-477B-B717-E0FA737BB679}" type="sibTrans" cxnId="{939B360F-7979-4391-8210-7A23E019A0F5}">
      <dgm:prSet/>
      <dgm:spPr/>
      <dgm:t>
        <a:bodyPr/>
        <a:lstStyle/>
        <a:p>
          <a:endParaRPr lang="es-CO"/>
        </a:p>
      </dgm:t>
    </dgm:pt>
    <dgm:pt modelId="{36E6B78E-7CD8-42AD-99DF-78DFE17313BF}">
      <dgm:prSet phldrT="[Texto]"/>
      <dgm:spPr/>
      <dgm:t>
        <a:bodyPr/>
        <a:lstStyle/>
        <a:p>
          <a:r>
            <a:rPr lang="es-CO"/>
            <a:t> Comportamientos locales de mano de obra</a:t>
          </a:r>
        </a:p>
      </dgm:t>
    </dgm:pt>
    <dgm:pt modelId="{1AEFC216-D2CD-4F44-9B80-26BC051B816D}" type="parTrans" cxnId="{3A0AA86D-D88E-4ABA-B220-68DAA54C54F7}">
      <dgm:prSet/>
      <dgm:spPr/>
      <dgm:t>
        <a:bodyPr/>
        <a:lstStyle/>
        <a:p>
          <a:endParaRPr lang="es-CO"/>
        </a:p>
      </dgm:t>
    </dgm:pt>
    <dgm:pt modelId="{E7BD0260-469D-4A88-AA07-0247DB545897}" type="sibTrans" cxnId="{3A0AA86D-D88E-4ABA-B220-68DAA54C54F7}">
      <dgm:prSet/>
      <dgm:spPr/>
      <dgm:t>
        <a:bodyPr/>
        <a:lstStyle/>
        <a:p>
          <a:endParaRPr lang="es-CO"/>
        </a:p>
      </dgm:t>
    </dgm:pt>
    <dgm:pt modelId="{BA4ACF95-6E79-4238-917D-23298C16F1FA}">
      <dgm:prSet phldrT="[Texto]"/>
      <dgm:spPr/>
      <dgm:t>
        <a:bodyPr/>
        <a:lstStyle/>
        <a:p>
          <a:r>
            <a:rPr lang="es-CO"/>
            <a:t> Costos de mano de obra</a:t>
          </a:r>
        </a:p>
      </dgm:t>
    </dgm:pt>
    <dgm:pt modelId="{A764A394-91DA-4CA8-9040-931C7AE8B70A}" type="parTrans" cxnId="{10E9B0CF-6672-4FFA-8412-DD9537CCEC37}">
      <dgm:prSet/>
      <dgm:spPr/>
      <dgm:t>
        <a:bodyPr/>
        <a:lstStyle/>
        <a:p>
          <a:endParaRPr lang="es-CO"/>
        </a:p>
      </dgm:t>
    </dgm:pt>
    <dgm:pt modelId="{22AD9EE0-1555-4AD7-B41E-565FB77C2D86}" type="sibTrans" cxnId="{10E9B0CF-6672-4FFA-8412-DD9537CCEC37}">
      <dgm:prSet/>
      <dgm:spPr/>
      <dgm:t>
        <a:bodyPr/>
        <a:lstStyle/>
        <a:p>
          <a:endParaRPr lang="es-CO"/>
        </a:p>
      </dgm:t>
    </dgm:pt>
    <dgm:pt modelId="{75084AED-E34D-4C76-A74E-DEC0D50774F4}">
      <dgm:prSet phldrT="[Texto]"/>
      <dgm:spPr/>
      <dgm:t>
        <a:bodyPr/>
        <a:lstStyle/>
        <a:p>
          <a:r>
            <a:rPr lang="es-CO"/>
            <a:t>Servicios complementarios</a:t>
          </a:r>
        </a:p>
      </dgm:t>
    </dgm:pt>
    <dgm:pt modelId="{9C7DC712-35E7-46EE-8EBD-72FE38ECF82D}" type="parTrans" cxnId="{1A4A4198-11E5-4539-A8EB-DD709C6F1F46}">
      <dgm:prSet/>
      <dgm:spPr/>
      <dgm:t>
        <a:bodyPr/>
        <a:lstStyle/>
        <a:p>
          <a:endParaRPr lang="es-CO"/>
        </a:p>
      </dgm:t>
    </dgm:pt>
    <dgm:pt modelId="{4ACDC920-9A11-4F8E-BC41-30965F96B8D5}" type="sibTrans" cxnId="{1A4A4198-11E5-4539-A8EB-DD709C6F1F46}">
      <dgm:prSet/>
      <dgm:spPr/>
      <dgm:t>
        <a:bodyPr/>
        <a:lstStyle/>
        <a:p>
          <a:endParaRPr lang="es-CO"/>
        </a:p>
      </dgm:t>
    </dgm:pt>
    <dgm:pt modelId="{081B86F0-4E70-432F-8651-4B3C1B0F385E}">
      <dgm:prSet phldrT="[Texto]"/>
      <dgm:spPr/>
      <dgm:t>
        <a:bodyPr/>
        <a:lstStyle/>
        <a:p>
          <a:r>
            <a:rPr lang="es-CO"/>
            <a:t> ss. Financieros</a:t>
          </a:r>
        </a:p>
      </dgm:t>
    </dgm:pt>
    <dgm:pt modelId="{ACB342B6-5DD2-43F6-940E-3A0FC49853F8}" type="parTrans" cxnId="{206A7464-317B-4C88-9150-9D8C1BF672D0}">
      <dgm:prSet/>
      <dgm:spPr/>
      <dgm:t>
        <a:bodyPr/>
        <a:lstStyle/>
        <a:p>
          <a:endParaRPr lang="es-CO"/>
        </a:p>
      </dgm:t>
    </dgm:pt>
    <dgm:pt modelId="{726803E1-FFD3-4F16-8966-6C35953D1F97}" type="sibTrans" cxnId="{206A7464-317B-4C88-9150-9D8C1BF672D0}">
      <dgm:prSet/>
      <dgm:spPr/>
      <dgm:t>
        <a:bodyPr/>
        <a:lstStyle/>
        <a:p>
          <a:endParaRPr lang="es-CO"/>
        </a:p>
      </dgm:t>
    </dgm:pt>
    <dgm:pt modelId="{BFC5D727-B7C2-4CED-9D19-23F9F96215A3}">
      <dgm:prSet phldrT="[Texto]"/>
      <dgm:spPr/>
      <dgm:t>
        <a:bodyPr/>
        <a:lstStyle/>
        <a:p>
          <a:r>
            <a:rPr lang="es-CO"/>
            <a:t>Etc.</a:t>
          </a:r>
        </a:p>
      </dgm:t>
    </dgm:pt>
    <dgm:pt modelId="{F71839BD-3310-4464-9898-6D4BFA137EDA}" type="parTrans" cxnId="{7911B65F-94C1-4799-A359-52AEFEE5D263}">
      <dgm:prSet/>
      <dgm:spPr/>
      <dgm:t>
        <a:bodyPr/>
        <a:lstStyle/>
        <a:p>
          <a:endParaRPr lang="es-CO"/>
        </a:p>
      </dgm:t>
    </dgm:pt>
    <dgm:pt modelId="{4C8CBEA1-8192-452D-82C3-02321E31CC4E}" type="sibTrans" cxnId="{7911B65F-94C1-4799-A359-52AEFEE5D263}">
      <dgm:prSet/>
      <dgm:spPr/>
      <dgm:t>
        <a:bodyPr/>
        <a:lstStyle/>
        <a:p>
          <a:endParaRPr lang="es-CO"/>
        </a:p>
      </dgm:t>
    </dgm:pt>
    <dgm:pt modelId="{982EC5EC-AD9C-49BA-B6DF-7125034E6F3A}">
      <dgm:prSet phldrT="[Texto]"/>
      <dgm:spPr/>
      <dgm:t>
        <a:bodyPr/>
        <a:lstStyle/>
        <a:p>
          <a:r>
            <a:rPr lang="es-CO"/>
            <a:t> seguridad vial</a:t>
          </a:r>
        </a:p>
      </dgm:t>
    </dgm:pt>
    <dgm:pt modelId="{858ECC43-06FF-4523-84F4-66E472862063}" type="parTrans" cxnId="{B71CFA12-B570-4705-A242-9643385577D4}">
      <dgm:prSet/>
      <dgm:spPr/>
      <dgm:t>
        <a:bodyPr/>
        <a:lstStyle/>
        <a:p>
          <a:endParaRPr lang="es-CO"/>
        </a:p>
      </dgm:t>
    </dgm:pt>
    <dgm:pt modelId="{2D623B28-465D-4B99-8772-76BAD88E5F9A}" type="sibTrans" cxnId="{B71CFA12-B570-4705-A242-9643385577D4}">
      <dgm:prSet/>
      <dgm:spPr/>
      <dgm:t>
        <a:bodyPr/>
        <a:lstStyle/>
        <a:p>
          <a:endParaRPr lang="es-CO"/>
        </a:p>
      </dgm:t>
    </dgm:pt>
    <dgm:pt modelId="{BBEF3DE2-7779-40BF-9ACF-F4677FB405A9}">
      <dgm:prSet phldrT="[Texto]"/>
      <dgm:spPr/>
      <dgm:t>
        <a:bodyPr/>
        <a:lstStyle/>
        <a:p>
          <a:r>
            <a:rPr lang="es-CO"/>
            <a:t>Acceso a puertos</a:t>
          </a:r>
        </a:p>
      </dgm:t>
    </dgm:pt>
    <dgm:pt modelId="{103FD0E9-C85B-460D-AB73-8151BA00E3BB}" type="parTrans" cxnId="{112C61AF-C772-4156-A7C1-260CEE49F4A8}">
      <dgm:prSet/>
      <dgm:spPr/>
      <dgm:t>
        <a:bodyPr/>
        <a:lstStyle/>
        <a:p>
          <a:endParaRPr lang="es-CO"/>
        </a:p>
      </dgm:t>
    </dgm:pt>
    <dgm:pt modelId="{AC588C28-37AB-4F2B-8677-78858C729D5A}" type="sibTrans" cxnId="{112C61AF-C772-4156-A7C1-260CEE49F4A8}">
      <dgm:prSet/>
      <dgm:spPr/>
      <dgm:t>
        <a:bodyPr/>
        <a:lstStyle/>
        <a:p>
          <a:endParaRPr lang="es-CO"/>
        </a:p>
      </dgm:t>
    </dgm:pt>
    <dgm:pt modelId="{F38A60AC-1F5E-469D-9124-38E1C0596CD7}">
      <dgm:prSet phldrT="[Texto]"/>
      <dgm:spPr/>
      <dgm:t>
        <a:bodyPr/>
        <a:lstStyle/>
        <a:p>
          <a:r>
            <a:rPr lang="es-CO"/>
            <a:t>Costos de transporte</a:t>
          </a:r>
        </a:p>
      </dgm:t>
    </dgm:pt>
    <dgm:pt modelId="{1A43ADD5-DCB9-4608-90CB-95E4FED751FE}" type="parTrans" cxnId="{8406CCE0-74C4-43DB-9401-8B6129958D1B}">
      <dgm:prSet/>
      <dgm:spPr/>
      <dgm:t>
        <a:bodyPr/>
        <a:lstStyle/>
        <a:p>
          <a:endParaRPr lang="es-CO"/>
        </a:p>
      </dgm:t>
    </dgm:pt>
    <dgm:pt modelId="{1E9C167B-AB26-4312-8245-DDAB080FCB6F}" type="sibTrans" cxnId="{8406CCE0-74C4-43DB-9401-8B6129958D1B}">
      <dgm:prSet/>
      <dgm:spPr/>
      <dgm:t>
        <a:bodyPr/>
        <a:lstStyle/>
        <a:p>
          <a:endParaRPr lang="es-CO"/>
        </a:p>
      </dgm:t>
    </dgm:pt>
    <dgm:pt modelId="{7DA523CB-681C-4448-8012-14D290AD5475}">
      <dgm:prSet phldrT="[Texto]"/>
      <dgm:spPr/>
      <dgm:t>
        <a:bodyPr/>
        <a:lstStyle/>
        <a:p>
          <a:r>
            <a:rPr lang="es-CO"/>
            <a:t>ss. Médicos y hospitalarios</a:t>
          </a:r>
        </a:p>
      </dgm:t>
    </dgm:pt>
    <dgm:pt modelId="{54D67DAE-42A6-4C4C-B545-AEEC323CCA94}" type="parTrans" cxnId="{F0F34AA9-B0AF-4215-B4CA-D18F2F37E5C7}">
      <dgm:prSet/>
      <dgm:spPr/>
      <dgm:t>
        <a:bodyPr/>
        <a:lstStyle/>
        <a:p>
          <a:endParaRPr lang="es-CO"/>
        </a:p>
      </dgm:t>
    </dgm:pt>
    <dgm:pt modelId="{C45803A9-6001-46AD-A241-F70B425A137E}" type="sibTrans" cxnId="{F0F34AA9-B0AF-4215-B4CA-D18F2F37E5C7}">
      <dgm:prSet/>
      <dgm:spPr/>
      <dgm:t>
        <a:bodyPr/>
        <a:lstStyle/>
        <a:p>
          <a:endParaRPr lang="es-CO"/>
        </a:p>
      </dgm:t>
    </dgm:pt>
    <dgm:pt modelId="{90779D63-C0CD-4EF8-95E0-2212EA749DB3}">
      <dgm:prSet phldrT="[Texto]"/>
      <dgm:spPr/>
      <dgm:t>
        <a:bodyPr/>
        <a:lstStyle/>
        <a:p>
          <a:r>
            <a:rPr lang="es-CO"/>
            <a:t>ss. Contra incendio</a:t>
          </a:r>
        </a:p>
      </dgm:t>
    </dgm:pt>
    <dgm:pt modelId="{BBB1C7F4-DC6A-4EE7-B10B-D1373C589F10}" type="parTrans" cxnId="{16EA5657-DF1A-4EBB-91B3-81A2DDBFCAB3}">
      <dgm:prSet/>
      <dgm:spPr/>
      <dgm:t>
        <a:bodyPr/>
        <a:lstStyle/>
        <a:p>
          <a:endParaRPr lang="es-CO"/>
        </a:p>
      </dgm:t>
    </dgm:pt>
    <dgm:pt modelId="{A614F9C1-2CF5-41FE-8A21-20F097F4E905}" type="sibTrans" cxnId="{16EA5657-DF1A-4EBB-91B3-81A2DDBFCAB3}">
      <dgm:prSet/>
      <dgm:spPr/>
      <dgm:t>
        <a:bodyPr/>
        <a:lstStyle/>
        <a:p>
          <a:endParaRPr lang="es-CO"/>
        </a:p>
      </dgm:t>
    </dgm:pt>
    <dgm:pt modelId="{33FC1252-457F-4D7D-971A-EAE2398EB49B}">
      <dgm:prSet phldrT="[Texto]"/>
      <dgm:spPr/>
      <dgm:t>
        <a:bodyPr/>
        <a:lstStyle/>
        <a:p>
          <a:r>
            <a:rPr lang="es-CO"/>
            <a:t> ss. De alojamiento</a:t>
          </a:r>
        </a:p>
      </dgm:t>
    </dgm:pt>
    <dgm:pt modelId="{18CDD50D-9BB8-4E2E-8B59-CA11B13D4AAC}" type="parTrans" cxnId="{B6F06374-6A44-41BB-8C3B-D41723223946}">
      <dgm:prSet/>
      <dgm:spPr/>
      <dgm:t>
        <a:bodyPr/>
        <a:lstStyle/>
        <a:p>
          <a:endParaRPr lang="es-CO"/>
        </a:p>
      </dgm:t>
    </dgm:pt>
    <dgm:pt modelId="{95D694CE-9D45-4F71-9CB7-876A3238AD24}" type="sibTrans" cxnId="{B6F06374-6A44-41BB-8C3B-D41723223946}">
      <dgm:prSet/>
      <dgm:spPr/>
      <dgm:t>
        <a:bodyPr/>
        <a:lstStyle/>
        <a:p>
          <a:endParaRPr lang="es-CO"/>
        </a:p>
      </dgm:t>
    </dgm:pt>
    <dgm:pt modelId="{78E02BD1-1EA4-4403-9249-351C7718C819}" type="pres">
      <dgm:prSet presAssocID="{2F3DCC87-8E78-4613-AE16-1B911A2410AE}" presName="Name0" presStyleCnt="0">
        <dgm:presLayoutVars>
          <dgm:dir/>
          <dgm:animLvl val="lvl"/>
          <dgm:resizeHandles val="exact"/>
        </dgm:presLayoutVars>
      </dgm:prSet>
      <dgm:spPr/>
    </dgm:pt>
    <dgm:pt modelId="{07C344E7-5D9A-43AE-98C3-17593373AD37}" type="pres">
      <dgm:prSet presAssocID="{28D14421-8284-4AD5-8C51-AD4C84D92AE0}" presName="composite" presStyleCnt="0"/>
      <dgm:spPr/>
    </dgm:pt>
    <dgm:pt modelId="{9616D238-EC3F-4E0B-A73E-A3171F0D448C}" type="pres">
      <dgm:prSet presAssocID="{28D14421-8284-4AD5-8C51-AD4C84D92AE0}" presName="parTx" presStyleLbl="alignNode1" presStyleIdx="0" presStyleCnt="3">
        <dgm:presLayoutVars>
          <dgm:chMax val="0"/>
          <dgm:chPref val="0"/>
          <dgm:bulletEnabled val="1"/>
        </dgm:presLayoutVars>
      </dgm:prSet>
      <dgm:spPr/>
    </dgm:pt>
    <dgm:pt modelId="{48988BB6-28B4-492A-AF4A-F203ED2DBB95}" type="pres">
      <dgm:prSet presAssocID="{28D14421-8284-4AD5-8C51-AD4C84D92AE0}" presName="desTx" presStyleLbl="alignAccFollowNode1" presStyleIdx="0" presStyleCnt="3">
        <dgm:presLayoutVars>
          <dgm:bulletEnabled val="1"/>
        </dgm:presLayoutVars>
      </dgm:prSet>
      <dgm:spPr/>
    </dgm:pt>
    <dgm:pt modelId="{9C5B043E-6416-44F0-A413-49B6259FFE29}" type="pres">
      <dgm:prSet presAssocID="{057EF2BE-21DE-4D03-ADA3-245EFE73B8D7}" presName="space" presStyleCnt="0"/>
      <dgm:spPr/>
    </dgm:pt>
    <dgm:pt modelId="{A008BA7B-897A-4DC9-836C-5860AF127ECC}" type="pres">
      <dgm:prSet presAssocID="{05CCB6FC-BDBA-4BC7-A1DF-7A072652C403}" presName="composite" presStyleCnt="0"/>
      <dgm:spPr/>
    </dgm:pt>
    <dgm:pt modelId="{601A94D3-5DEB-48C7-A97F-9B1E81D1998A}" type="pres">
      <dgm:prSet presAssocID="{05CCB6FC-BDBA-4BC7-A1DF-7A072652C403}" presName="parTx" presStyleLbl="alignNode1" presStyleIdx="1" presStyleCnt="3">
        <dgm:presLayoutVars>
          <dgm:chMax val="0"/>
          <dgm:chPref val="0"/>
          <dgm:bulletEnabled val="1"/>
        </dgm:presLayoutVars>
      </dgm:prSet>
      <dgm:spPr/>
    </dgm:pt>
    <dgm:pt modelId="{EE2AE466-9895-49E4-8CFC-5B7F04281E89}" type="pres">
      <dgm:prSet presAssocID="{05CCB6FC-BDBA-4BC7-A1DF-7A072652C403}" presName="desTx" presStyleLbl="alignAccFollowNode1" presStyleIdx="1" presStyleCnt="3">
        <dgm:presLayoutVars>
          <dgm:bulletEnabled val="1"/>
        </dgm:presLayoutVars>
      </dgm:prSet>
      <dgm:spPr/>
    </dgm:pt>
    <dgm:pt modelId="{2A38B7BC-9468-4A28-A64F-EA8677B85A99}" type="pres">
      <dgm:prSet presAssocID="{4AC2DF8B-AE4C-477B-B717-E0FA737BB679}" presName="space" presStyleCnt="0"/>
      <dgm:spPr/>
    </dgm:pt>
    <dgm:pt modelId="{9CBA8CA2-B4BD-487E-A663-781FD45AE1C9}" type="pres">
      <dgm:prSet presAssocID="{75084AED-E34D-4C76-A74E-DEC0D50774F4}" presName="composite" presStyleCnt="0"/>
      <dgm:spPr/>
    </dgm:pt>
    <dgm:pt modelId="{71E64014-FF83-44F0-9076-FB4F8F18B77C}" type="pres">
      <dgm:prSet presAssocID="{75084AED-E34D-4C76-A74E-DEC0D50774F4}" presName="parTx" presStyleLbl="alignNode1" presStyleIdx="2" presStyleCnt="3">
        <dgm:presLayoutVars>
          <dgm:chMax val="0"/>
          <dgm:chPref val="0"/>
          <dgm:bulletEnabled val="1"/>
        </dgm:presLayoutVars>
      </dgm:prSet>
      <dgm:spPr/>
    </dgm:pt>
    <dgm:pt modelId="{BBFDAA26-1C4B-4762-A0CA-A732F348F549}" type="pres">
      <dgm:prSet presAssocID="{75084AED-E34D-4C76-A74E-DEC0D50774F4}" presName="desTx" presStyleLbl="alignAccFollowNode1" presStyleIdx="2" presStyleCnt="3">
        <dgm:presLayoutVars>
          <dgm:bulletEnabled val="1"/>
        </dgm:presLayoutVars>
      </dgm:prSet>
      <dgm:spPr/>
    </dgm:pt>
  </dgm:ptLst>
  <dgm:cxnLst>
    <dgm:cxn modelId="{939B360F-7979-4391-8210-7A23E019A0F5}" srcId="{2F3DCC87-8E78-4613-AE16-1B911A2410AE}" destId="{05CCB6FC-BDBA-4BC7-A1DF-7A072652C403}" srcOrd="1" destOrd="0" parTransId="{63EB8C7E-8D9A-4016-B487-09ADC326A8FD}" sibTransId="{4AC2DF8B-AE4C-477B-B717-E0FA737BB679}"/>
    <dgm:cxn modelId="{B71CFA12-B570-4705-A242-9643385577D4}" srcId="{28D14421-8284-4AD5-8C51-AD4C84D92AE0}" destId="{982EC5EC-AD9C-49BA-B6DF-7125034E6F3A}" srcOrd="1" destOrd="0" parTransId="{858ECC43-06FF-4523-84F4-66E472862063}" sibTransId="{2D623B28-465D-4B99-8772-76BAD88E5F9A}"/>
    <dgm:cxn modelId="{A9692416-D056-45EF-9E8E-593D53EB179E}" type="presOf" srcId="{28D14421-8284-4AD5-8C51-AD4C84D92AE0}" destId="{9616D238-EC3F-4E0B-A73E-A3171F0D448C}" srcOrd="0" destOrd="0" presId="urn:microsoft.com/office/officeart/2005/8/layout/hList1"/>
    <dgm:cxn modelId="{13EF1A19-A575-4C6D-A43B-B164151C24C9}" type="presOf" srcId="{D614C87A-CAD7-4495-932D-9DFAB08D4006}" destId="{48988BB6-28B4-492A-AF4A-F203ED2DBB95}" srcOrd="0" destOrd="4" presId="urn:microsoft.com/office/officeart/2005/8/layout/hList1"/>
    <dgm:cxn modelId="{534F0F1F-0CF4-4F33-A6C7-2E83AC156DD4}" type="presOf" srcId="{36E6B78E-7CD8-42AD-99DF-78DFE17313BF}" destId="{EE2AE466-9895-49E4-8CFC-5B7F04281E89}" srcOrd="0" destOrd="0" presId="urn:microsoft.com/office/officeart/2005/8/layout/hList1"/>
    <dgm:cxn modelId="{795E7B27-1DE2-45A9-810D-8B42D8F00671}" type="presOf" srcId="{7DA523CB-681C-4448-8012-14D290AD5475}" destId="{BBFDAA26-1C4B-4762-A0CA-A732F348F549}" srcOrd="0" destOrd="1" presId="urn:microsoft.com/office/officeart/2005/8/layout/hList1"/>
    <dgm:cxn modelId="{29D4B72D-1166-4F73-A2E1-98797452041A}" srcId="{2F3DCC87-8E78-4613-AE16-1B911A2410AE}" destId="{28D14421-8284-4AD5-8C51-AD4C84D92AE0}" srcOrd="0" destOrd="0" parTransId="{6621290C-83EB-4930-BC04-66F86810FB99}" sibTransId="{057EF2BE-21DE-4D03-ADA3-245EFE73B8D7}"/>
    <dgm:cxn modelId="{00292432-CD1D-48C2-9B56-F8E9C775ABC5}" type="presOf" srcId="{90779D63-C0CD-4EF8-95E0-2212EA749DB3}" destId="{BBFDAA26-1C4B-4762-A0CA-A732F348F549}" srcOrd="0" destOrd="2" presId="urn:microsoft.com/office/officeart/2005/8/layout/hList1"/>
    <dgm:cxn modelId="{EF864438-E463-4E90-8C43-BB3D8481CE1D}" type="presOf" srcId="{2F3DCC87-8E78-4613-AE16-1B911A2410AE}" destId="{78E02BD1-1EA4-4403-9249-351C7718C819}" srcOrd="0" destOrd="0" presId="urn:microsoft.com/office/officeart/2005/8/layout/hList1"/>
    <dgm:cxn modelId="{7911B65F-94C1-4799-A359-52AEFEE5D263}" srcId="{75084AED-E34D-4C76-A74E-DEC0D50774F4}" destId="{BFC5D727-B7C2-4CED-9D19-23F9F96215A3}" srcOrd="4" destOrd="0" parTransId="{F71839BD-3310-4464-9898-6D4BFA137EDA}" sibTransId="{4C8CBEA1-8192-452D-82C3-02321E31CC4E}"/>
    <dgm:cxn modelId="{C5025662-79D2-4CBA-8677-CC0534121433}" type="presOf" srcId="{BBEF3DE2-7779-40BF-9ACF-F4677FB405A9}" destId="{48988BB6-28B4-492A-AF4A-F203ED2DBB95}" srcOrd="0" destOrd="2" presId="urn:microsoft.com/office/officeart/2005/8/layout/hList1"/>
    <dgm:cxn modelId="{206A7464-317B-4C88-9150-9D8C1BF672D0}" srcId="{75084AED-E34D-4C76-A74E-DEC0D50774F4}" destId="{081B86F0-4E70-432F-8651-4B3C1B0F385E}" srcOrd="0" destOrd="0" parTransId="{ACB342B6-5DD2-43F6-940E-3A0FC49853F8}" sibTransId="{726803E1-FFD3-4F16-8966-6C35953D1F97}"/>
    <dgm:cxn modelId="{21C72E66-9FF4-4F98-A474-09FF2C8038E1}" type="presOf" srcId="{BA4ACF95-6E79-4238-917D-23298C16F1FA}" destId="{EE2AE466-9895-49E4-8CFC-5B7F04281E89}" srcOrd="0" destOrd="1" presId="urn:microsoft.com/office/officeart/2005/8/layout/hList1"/>
    <dgm:cxn modelId="{DA84D14A-6943-4388-B42F-5C00D5975D24}" type="presOf" srcId="{F38A60AC-1F5E-469D-9124-38E1C0596CD7}" destId="{48988BB6-28B4-492A-AF4A-F203ED2DBB95}" srcOrd="0" destOrd="3" presId="urn:microsoft.com/office/officeart/2005/8/layout/hList1"/>
    <dgm:cxn modelId="{3A0AA86D-D88E-4ABA-B220-68DAA54C54F7}" srcId="{05CCB6FC-BDBA-4BC7-A1DF-7A072652C403}" destId="{36E6B78E-7CD8-42AD-99DF-78DFE17313BF}" srcOrd="0" destOrd="0" parTransId="{1AEFC216-D2CD-4F44-9B80-26BC051B816D}" sibTransId="{E7BD0260-469D-4A88-AA07-0247DB545897}"/>
    <dgm:cxn modelId="{B6F06374-6A44-41BB-8C3B-D41723223946}" srcId="{75084AED-E34D-4C76-A74E-DEC0D50774F4}" destId="{33FC1252-457F-4D7D-971A-EAE2398EB49B}" srcOrd="3" destOrd="0" parTransId="{18CDD50D-9BB8-4E2E-8B59-CA11B13D4AAC}" sibTransId="{95D694CE-9D45-4F71-9CB7-876A3238AD24}"/>
    <dgm:cxn modelId="{16EA5657-DF1A-4EBB-91B3-81A2DDBFCAB3}" srcId="{75084AED-E34D-4C76-A74E-DEC0D50774F4}" destId="{90779D63-C0CD-4EF8-95E0-2212EA749DB3}" srcOrd="2" destOrd="0" parTransId="{BBB1C7F4-DC6A-4EE7-B10B-D1373C589F10}" sibTransId="{A614F9C1-2CF5-41FE-8A21-20F097F4E905}"/>
    <dgm:cxn modelId="{1D62C577-787E-4463-A58D-B44850000214}" type="presOf" srcId="{BFC5D727-B7C2-4CED-9D19-23F9F96215A3}" destId="{BBFDAA26-1C4B-4762-A0CA-A732F348F549}" srcOrd="0" destOrd="4" presId="urn:microsoft.com/office/officeart/2005/8/layout/hList1"/>
    <dgm:cxn modelId="{546C378A-45CF-40D8-BFAF-E2C953E3CF48}" srcId="{28D14421-8284-4AD5-8C51-AD4C84D92AE0}" destId="{A810D8D6-15FE-402B-AFE7-975277A5B03D}" srcOrd="0" destOrd="0" parTransId="{23949EF5-F735-4A75-9565-A0ED95D69A87}" sibTransId="{E38D93AC-1D56-42E1-85EE-0BE6191FC7D1}"/>
    <dgm:cxn modelId="{B2D0E48D-54F5-41DD-BDCD-8491C3C898A9}" type="presOf" srcId="{05CCB6FC-BDBA-4BC7-A1DF-7A072652C403}" destId="{601A94D3-5DEB-48C7-A97F-9B1E81D1998A}" srcOrd="0" destOrd="0" presId="urn:microsoft.com/office/officeart/2005/8/layout/hList1"/>
    <dgm:cxn modelId="{1A4A4198-11E5-4539-A8EB-DD709C6F1F46}" srcId="{2F3DCC87-8E78-4613-AE16-1B911A2410AE}" destId="{75084AED-E34D-4C76-A74E-DEC0D50774F4}" srcOrd="2" destOrd="0" parTransId="{9C7DC712-35E7-46EE-8EBD-72FE38ECF82D}" sibTransId="{4ACDC920-9A11-4F8E-BC41-30965F96B8D5}"/>
    <dgm:cxn modelId="{710739A6-BF4E-4181-AF28-EBFDD3CC3A8B}" type="presOf" srcId="{33FC1252-457F-4D7D-971A-EAE2398EB49B}" destId="{BBFDAA26-1C4B-4762-A0CA-A732F348F549}" srcOrd="0" destOrd="3" presId="urn:microsoft.com/office/officeart/2005/8/layout/hList1"/>
    <dgm:cxn modelId="{F0F34AA9-B0AF-4215-B4CA-D18F2F37E5C7}" srcId="{75084AED-E34D-4C76-A74E-DEC0D50774F4}" destId="{7DA523CB-681C-4448-8012-14D290AD5475}" srcOrd="1" destOrd="0" parTransId="{54D67DAE-42A6-4C4C-B545-AEEC323CCA94}" sibTransId="{C45803A9-6001-46AD-A241-F70B425A137E}"/>
    <dgm:cxn modelId="{112C61AF-C772-4156-A7C1-260CEE49F4A8}" srcId="{28D14421-8284-4AD5-8C51-AD4C84D92AE0}" destId="{BBEF3DE2-7779-40BF-9ACF-F4677FB405A9}" srcOrd="2" destOrd="0" parTransId="{103FD0E9-C85B-460D-AB73-8151BA00E3BB}" sibTransId="{AC588C28-37AB-4F2B-8677-78858C729D5A}"/>
    <dgm:cxn modelId="{10E9B0CF-6672-4FFA-8412-DD9537CCEC37}" srcId="{05CCB6FC-BDBA-4BC7-A1DF-7A072652C403}" destId="{BA4ACF95-6E79-4238-917D-23298C16F1FA}" srcOrd="1" destOrd="0" parTransId="{A764A394-91DA-4CA8-9040-931C7AE8B70A}" sibTransId="{22AD9EE0-1555-4AD7-B41E-565FB77C2D86}"/>
    <dgm:cxn modelId="{E14E2DD3-9442-4EB3-AEB9-D17EF7CEB99B}" type="presOf" srcId="{982EC5EC-AD9C-49BA-B6DF-7125034E6F3A}" destId="{48988BB6-28B4-492A-AF4A-F203ED2DBB95}" srcOrd="0" destOrd="1" presId="urn:microsoft.com/office/officeart/2005/8/layout/hList1"/>
    <dgm:cxn modelId="{6CBE4BD3-1675-4D13-A80B-6D030027FB5C}" srcId="{28D14421-8284-4AD5-8C51-AD4C84D92AE0}" destId="{D614C87A-CAD7-4495-932D-9DFAB08D4006}" srcOrd="4" destOrd="0" parTransId="{0C155714-7AAF-4B1A-AF16-75A0B7359FE9}" sibTransId="{D77C8D22-9EB0-4572-AB18-19647FF07479}"/>
    <dgm:cxn modelId="{861083DB-B009-48E4-BFE9-B2369B3002D9}" type="presOf" srcId="{75084AED-E34D-4C76-A74E-DEC0D50774F4}" destId="{71E64014-FF83-44F0-9076-FB4F8F18B77C}" srcOrd="0" destOrd="0" presId="urn:microsoft.com/office/officeart/2005/8/layout/hList1"/>
    <dgm:cxn modelId="{41FEA0E0-45D7-4971-A0DC-7CA85D5B2E11}" type="presOf" srcId="{081B86F0-4E70-432F-8651-4B3C1B0F385E}" destId="{BBFDAA26-1C4B-4762-A0CA-A732F348F549}" srcOrd="0" destOrd="0" presId="urn:microsoft.com/office/officeart/2005/8/layout/hList1"/>
    <dgm:cxn modelId="{8406CCE0-74C4-43DB-9401-8B6129958D1B}" srcId="{28D14421-8284-4AD5-8C51-AD4C84D92AE0}" destId="{F38A60AC-1F5E-469D-9124-38E1C0596CD7}" srcOrd="3" destOrd="0" parTransId="{1A43ADD5-DCB9-4608-90CB-95E4FED751FE}" sibTransId="{1E9C167B-AB26-4312-8245-DDAB080FCB6F}"/>
    <dgm:cxn modelId="{98B904F8-9EC9-4586-8BE1-B575D93E1EDA}" type="presOf" srcId="{A810D8D6-15FE-402B-AFE7-975277A5B03D}" destId="{48988BB6-28B4-492A-AF4A-F203ED2DBB95}" srcOrd="0" destOrd="0" presId="urn:microsoft.com/office/officeart/2005/8/layout/hList1"/>
    <dgm:cxn modelId="{AADA8129-F10C-4A65-92F9-80C3FE486577}" type="presParOf" srcId="{78E02BD1-1EA4-4403-9249-351C7718C819}" destId="{07C344E7-5D9A-43AE-98C3-17593373AD37}" srcOrd="0" destOrd="0" presId="urn:microsoft.com/office/officeart/2005/8/layout/hList1"/>
    <dgm:cxn modelId="{92629E32-7971-4CDB-8160-AD2FAA37B403}" type="presParOf" srcId="{07C344E7-5D9A-43AE-98C3-17593373AD37}" destId="{9616D238-EC3F-4E0B-A73E-A3171F0D448C}" srcOrd="0" destOrd="0" presId="urn:microsoft.com/office/officeart/2005/8/layout/hList1"/>
    <dgm:cxn modelId="{E7537E32-8312-4DD0-99BC-4E8CCC6DBDB4}" type="presParOf" srcId="{07C344E7-5D9A-43AE-98C3-17593373AD37}" destId="{48988BB6-28B4-492A-AF4A-F203ED2DBB95}" srcOrd="1" destOrd="0" presId="urn:microsoft.com/office/officeart/2005/8/layout/hList1"/>
    <dgm:cxn modelId="{335C9C79-2B57-4E19-B358-4CC6EFF7533A}" type="presParOf" srcId="{78E02BD1-1EA4-4403-9249-351C7718C819}" destId="{9C5B043E-6416-44F0-A413-49B6259FFE29}" srcOrd="1" destOrd="0" presId="urn:microsoft.com/office/officeart/2005/8/layout/hList1"/>
    <dgm:cxn modelId="{F63B0904-20ED-4072-A34B-C588E9C478D6}" type="presParOf" srcId="{78E02BD1-1EA4-4403-9249-351C7718C819}" destId="{A008BA7B-897A-4DC9-836C-5860AF127ECC}" srcOrd="2" destOrd="0" presId="urn:microsoft.com/office/officeart/2005/8/layout/hList1"/>
    <dgm:cxn modelId="{EDED4FFD-F0E7-467A-9C53-9BB2387CC1CA}" type="presParOf" srcId="{A008BA7B-897A-4DC9-836C-5860AF127ECC}" destId="{601A94D3-5DEB-48C7-A97F-9B1E81D1998A}" srcOrd="0" destOrd="0" presId="urn:microsoft.com/office/officeart/2005/8/layout/hList1"/>
    <dgm:cxn modelId="{A7432BF3-6147-4E41-88D6-CBAFF0179EAA}" type="presParOf" srcId="{A008BA7B-897A-4DC9-836C-5860AF127ECC}" destId="{EE2AE466-9895-49E4-8CFC-5B7F04281E89}" srcOrd="1" destOrd="0" presId="urn:microsoft.com/office/officeart/2005/8/layout/hList1"/>
    <dgm:cxn modelId="{E2AA4D3A-5C76-4CB3-B5E8-80156652C029}" type="presParOf" srcId="{78E02BD1-1EA4-4403-9249-351C7718C819}" destId="{2A38B7BC-9468-4A28-A64F-EA8677B85A99}" srcOrd="3" destOrd="0" presId="urn:microsoft.com/office/officeart/2005/8/layout/hList1"/>
    <dgm:cxn modelId="{73A6A540-36FD-4628-BFF6-9E0BD8CC019C}" type="presParOf" srcId="{78E02BD1-1EA4-4403-9249-351C7718C819}" destId="{9CBA8CA2-B4BD-487E-A663-781FD45AE1C9}" srcOrd="4" destOrd="0" presId="urn:microsoft.com/office/officeart/2005/8/layout/hList1"/>
    <dgm:cxn modelId="{781D380D-EB95-466F-BD56-49FB8985221A}" type="presParOf" srcId="{9CBA8CA2-B4BD-487E-A663-781FD45AE1C9}" destId="{71E64014-FF83-44F0-9076-FB4F8F18B77C}" srcOrd="0" destOrd="0" presId="urn:microsoft.com/office/officeart/2005/8/layout/hList1"/>
    <dgm:cxn modelId="{CD1D2040-A2BD-44BD-933D-C1185ED889CC}" type="presParOf" srcId="{9CBA8CA2-B4BD-487E-A663-781FD45AE1C9}" destId="{BBFDAA26-1C4B-4762-A0CA-A732F348F54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EDB9F0-C086-4E45-B72F-6C14B60FCA5A}" type="doc">
      <dgm:prSet loTypeId="urn:microsoft.com/office/officeart/2005/8/layout/hProcess9" loCatId="process" qsTypeId="urn:microsoft.com/office/officeart/2005/8/quickstyle/simple1" qsCatId="simple" csTypeId="urn:microsoft.com/office/officeart/2005/8/colors/colorful1#2" csCatId="colorful" phldr="1"/>
      <dgm:spPr/>
    </dgm:pt>
    <dgm:pt modelId="{32C9C5AA-A1CC-4338-A6F4-8AF7E64F5A0D}">
      <dgm:prSet phldrT="[Texto]"/>
      <dgm:spPr/>
      <dgm:t>
        <a:bodyPr/>
        <a:lstStyle/>
        <a:p>
          <a:r>
            <a:rPr lang="es-CO"/>
            <a:t>Idea</a:t>
          </a:r>
        </a:p>
      </dgm:t>
    </dgm:pt>
    <dgm:pt modelId="{7A6733BC-9C9A-499B-B75A-392182438F21}" type="parTrans" cxnId="{809E38B3-0663-4373-A0D4-C9087C51A48C}">
      <dgm:prSet/>
      <dgm:spPr/>
      <dgm:t>
        <a:bodyPr/>
        <a:lstStyle/>
        <a:p>
          <a:endParaRPr lang="es-CO"/>
        </a:p>
      </dgm:t>
    </dgm:pt>
    <dgm:pt modelId="{7BBA2B1F-3388-4901-AA86-5F9DCD34EDF7}" type="sibTrans" cxnId="{809E38B3-0663-4373-A0D4-C9087C51A48C}">
      <dgm:prSet/>
      <dgm:spPr/>
      <dgm:t>
        <a:bodyPr/>
        <a:lstStyle/>
        <a:p>
          <a:endParaRPr lang="es-CO"/>
        </a:p>
      </dgm:t>
    </dgm:pt>
    <dgm:pt modelId="{70193F87-F157-45FA-A79F-B5BF97C7D0B0}">
      <dgm:prSet phldrT="[Texto]"/>
      <dgm:spPr/>
      <dgm:t>
        <a:bodyPr/>
        <a:lstStyle/>
        <a:p>
          <a:r>
            <a:rPr lang="es-CO"/>
            <a:t>Prefactibilidad</a:t>
          </a:r>
        </a:p>
      </dgm:t>
    </dgm:pt>
    <dgm:pt modelId="{05659414-8C2C-4E54-83E8-0C9ED62F07E6}" type="parTrans" cxnId="{E70A66B0-76FB-491C-B4A3-CEFB301D148E}">
      <dgm:prSet/>
      <dgm:spPr/>
      <dgm:t>
        <a:bodyPr/>
        <a:lstStyle/>
        <a:p>
          <a:endParaRPr lang="es-CO"/>
        </a:p>
      </dgm:t>
    </dgm:pt>
    <dgm:pt modelId="{A7490D20-24AA-410D-9374-300DDD698AF1}" type="sibTrans" cxnId="{E70A66B0-76FB-491C-B4A3-CEFB301D148E}">
      <dgm:prSet/>
      <dgm:spPr/>
      <dgm:t>
        <a:bodyPr/>
        <a:lstStyle/>
        <a:p>
          <a:endParaRPr lang="es-CO"/>
        </a:p>
      </dgm:t>
    </dgm:pt>
    <dgm:pt modelId="{F2C5A491-8CA8-4265-8F1D-212376436E79}">
      <dgm:prSet phldrT="[Texto]"/>
      <dgm:spPr/>
      <dgm:t>
        <a:bodyPr/>
        <a:lstStyle/>
        <a:p>
          <a:r>
            <a:rPr lang="es-CO"/>
            <a:t>Factibilidad</a:t>
          </a:r>
        </a:p>
      </dgm:t>
    </dgm:pt>
    <dgm:pt modelId="{12937726-58B3-4E52-8F59-A2543BBFC42D}" type="parTrans" cxnId="{AF0BB1CE-9437-4CCB-8FD3-D19DF194B7D9}">
      <dgm:prSet/>
      <dgm:spPr/>
      <dgm:t>
        <a:bodyPr/>
        <a:lstStyle/>
        <a:p>
          <a:endParaRPr lang="es-CO"/>
        </a:p>
      </dgm:t>
    </dgm:pt>
    <dgm:pt modelId="{4511B484-DC91-40BB-8BEC-0AAE0896443E}" type="sibTrans" cxnId="{AF0BB1CE-9437-4CCB-8FD3-D19DF194B7D9}">
      <dgm:prSet/>
      <dgm:spPr/>
      <dgm:t>
        <a:bodyPr/>
        <a:lstStyle/>
        <a:p>
          <a:endParaRPr lang="es-CO"/>
        </a:p>
      </dgm:t>
    </dgm:pt>
    <dgm:pt modelId="{45CEC18F-6FBB-4F71-B7AA-5A228CAA01A3}" type="pres">
      <dgm:prSet presAssocID="{60EDB9F0-C086-4E45-B72F-6C14B60FCA5A}" presName="CompostProcess" presStyleCnt="0">
        <dgm:presLayoutVars>
          <dgm:dir/>
          <dgm:resizeHandles val="exact"/>
        </dgm:presLayoutVars>
      </dgm:prSet>
      <dgm:spPr/>
    </dgm:pt>
    <dgm:pt modelId="{E1B4CB60-989C-4C85-BB89-C83603C73D2E}" type="pres">
      <dgm:prSet presAssocID="{60EDB9F0-C086-4E45-B72F-6C14B60FCA5A}" presName="arrow" presStyleLbl="bgShp" presStyleIdx="0" presStyleCnt="1"/>
      <dgm:spPr/>
    </dgm:pt>
    <dgm:pt modelId="{EF96B836-0A70-4B51-9913-948314467EC3}" type="pres">
      <dgm:prSet presAssocID="{60EDB9F0-C086-4E45-B72F-6C14B60FCA5A}" presName="linearProcess" presStyleCnt="0"/>
      <dgm:spPr/>
    </dgm:pt>
    <dgm:pt modelId="{0F96A700-3FA4-4216-A532-FF3CCF063238}" type="pres">
      <dgm:prSet presAssocID="{32C9C5AA-A1CC-4338-A6F4-8AF7E64F5A0D}" presName="textNode" presStyleLbl="node1" presStyleIdx="0" presStyleCnt="3">
        <dgm:presLayoutVars>
          <dgm:bulletEnabled val="1"/>
        </dgm:presLayoutVars>
      </dgm:prSet>
      <dgm:spPr/>
    </dgm:pt>
    <dgm:pt modelId="{A053858B-8B04-4197-BD29-C96745ECBAF0}" type="pres">
      <dgm:prSet presAssocID="{7BBA2B1F-3388-4901-AA86-5F9DCD34EDF7}" presName="sibTrans" presStyleCnt="0"/>
      <dgm:spPr/>
    </dgm:pt>
    <dgm:pt modelId="{412692CB-E0A6-4112-B608-2E2C5817031F}" type="pres">
      <dgm:prSet presAssocID="{70193F87-F157-45FA-A79F-B5BF97C7D0B0}" presName="textNode" presStyleLbl="node1" presStyleIdx="1" presStyleCnt="3">
        <dgm:presLayoutVars>
          <dgm:bulletEnabled val="1"/>
        </dgm:presLayoutVars>
      </dgm:prSet>
      <dgm:spPr/>
    </dgm:pt>
    <dgm:pt modelId="{83E97355-1F08-45B4-8188-ACAD74CF95AA}" type="pres">
      <dgm:prSet presAssocID="{A7490D20-24AA-410D-9374-300DDD698AF1}" presName="sibTrans" presStyleCnt="0"/>
      <dgm:spPr/>
    </dgm:pt>
    <dgm:pt modelId="{8525B38E-7132-4A4D-B29B-DE42E690E849}" type="pres">
      <dgm:prSet presAssocID="{F2C5A491-8CA8-4265-8F1D-212376436E79}" presName="textNode" presStyleLbl="node1" presStyleIdx="2" presStyleCnt="3">
        <dgm:presLayoutVars>
          <dgm:bulletEnabled val="1"/>
        </dgm:presLayoutVars>
      </dgm:prSet>
      <dgm:spPr/>
    </dgm:pt>
  </dgm:ptLst>
  <dgm:cxnLst>
    <dgm:cxn modelId="{07E8C00E-E673-49B7-80ED-DD6EDA46ABE7}" type="presOf" srcId="{70193F87-F157-45FA-A79F-B5BF97C7D0B0}" destId="{412692CB-E0A6-4112-B608-2E2C5817031F}" srcOrd="0" destOrd="0" presId="urn:microsoft.com/office/officeart/2005/8/layout/hProcess9"/>
    <dgm:cxn modelId="{928D566A-D9A4-443F-972E-A7E98FA35BA4}" type="presOf" srcId="{32C9C5AA-A1CC-4338-A6F4-8AF7E64F5A0D}" destId="{0F96A700-3FA4-4216-A532-FF3CCF063238}" srcOrd="0" destOrd="0" presId="urn:microsoft.com/office/officeart/2005/8/layout/hProcess9"/>
    <dgm:cxn modelId="{E70A66B0-76FB-491C-B4A3-CEFB301D148E}" srcId="{60EDB9F0-C086-4E45-B72F-6C14B60FCA5A}" destId="{70193F87-F157-45FA-A79F-B5BF97C7D0B0}" srcOrd="1" destOrd="0" parTransId="{05659414-8C2C-4E54-83E8-0C9ED62F07E6}" sibTransId="{A7490D20-24AA-410D-9374-300DDD698AF1}"/>
    <dgm:cxn modelId="{809E38B3-0663-4373-A0D4-C9087C51A48C}" srcId="{60EDB9F0-C086-4E45-B72F-6C14B60FCA5A}" destId="{32C9C5AA-A1CC-4338-A6F4-8AF7E64F5A0D}" srcOrd="0" destOrd="0" parTransId="{7A6733BC-9C9A-499B-B75A-392182438F21}" sibTransId="{7BBA2B1F-3388-4901-AA86-5F9DCD34EDF7}"/>
    <dgm:cxn modelId="{36CD55B5-17BD-49FE-9C6F-E86B2FB50AB0}" type="presOf" srcId="{60EDB9F0-C086-4E45-B72F-6C14B60FCA5A}" destId="{45CEC18F-6FBB-4F71-B7AA-5A228CAA01A3}" srcOrd="0" destOrd="0" presId="urn:microsoft.com/office/officeart/2005/8/layout/hProcess9"/>
    <dgm:cxn modelId="{AF0BB1CE-9437-4CCB-8FD3-D19DF194B7D9}" srcId="{60EDB9F0-C086-4E45-B72F-6C14B60FCA5A}" destId="{F2C5A491-8CA8-4265-8F1D-212376436E79}" srcOrd="2" destOrd="0" parTransId="{12937726-58B3-4E52-8F59-A2543BBFC42D}" sibTransId="{4511B484-DC91-40BB-8BEC-0AAE0896443E}"/>
    <dgm:cxn modelId="{87AF2DEB-7978-4380-87DD-957DDB806AC5}" type="presOf" srcId="{F2C5A491-8CA8-4265-8F1D-212376436E79}" destId="{8525B38E-7132-4A4D-B29B-DE42E690E849}" srcOrd="0" destOrd="0" presId="urn:microsoft.com/office/officeart/2005/8/layout/hProcess9"/>
    <dgm:cxn modelId="{B67E6F77-E2BE-48A0-A6C7-688015138215}" type="presParOf" srcId="{45CEC18F-6FBB-4F71-B7AA-5A228CAA01A3}" destId="{E1B4CB60-989C-4C85-BB89-C83603C73D2E}" srcOrd="0" destOrd="0" presId="urn:microsoft.com/office/officeart/2005/8/layout/hProcess9"/>
    <dgm:cxn modelId="{0D7B625D-81CE-407B-92CF-DA9777838EC0}" type="presParOf" srcId="{45CEC18F-6FBB-4F71-B7AA-5A228CAA01A3}" destId="{EF96B836-0A70-4B51-9913-948314467EC3}" srcOrd="1" destOrd="0" presId="urn:microsoft.com/office/officeart/2005/8/layout/hProcess9"/>
    <dgm:cxn modelId="{6CED4871-2B53-49BE-9BA7-90ABFB111904}" type="presParOf" srcId="{EF96B836-0A70-4B51-9913-948314467EC3}" destId="{0F96A700-3FA4-4216-A532-FF3CCF063238}" srcOrd="0" destOrd="0" presId="urn:microsoft.com/office/officeart/2005/8/layout/hProcess9"/>
    <dgm:cxn modelId="{B1AA3CBD-99AA-4F1B-BEEF-F6095EBD0B0A}" type="presParOf" srcId="{EF96B836-0A70-4B51-9913-948314467EC3}" destId="{A053858B-8B04-4197-BD29-C96745ECBAF0}" srcOrd="1" destOrd="0" presId="urn:microsoft.com/office/officeart/2005/8/layout/hProcess9"/>
    <dgm:cxn modelId="{42F6AABA-45E5-430A-B9B3-2D52C10A859C}" type="presParOf" srcId="{EF96B836-0A70-4B51-9913-948314467EC3}" destId="{412692CB-E0A6-4112-B608-2E2C5817031F}" srcOrd="2" destOrd="0" presId="urn:microsoft.com/office/officeart/2005/8/layout/hProcess9"/>
    <dgm:cxn modelId="{2F49DAFD-C0B9-4191-A4E0-2DCDC2BC5543}" type="presParOf" srcId="{EF96B836-0A70-4B51-9913-948314467EC3}" destId="{83E97355-1F08-45B4-8188-ACAD74CF95AA}" srcOrd="3" destOrd="0" presId="urn:microsoft.com/office/officeart/2005/8/layout/hProcess9"/>
    <dgm:cxn modelId="{D5F257D3-F46F-4E94-A159-C1CC7DE298CE}" type="presParOf" srcId="{EF96B836-0A70-4B51-9913-948314467EC3}" destId="{8525B38E-7132-4A4D-B29B-DE42E690E84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F64FC47-9B99-4C01-8F6C-0346665AFB5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CO"/>
        </a:p>
      </dgm:t>
    </dgm:pt>
    <dgm:pt modelId="{67FD0D94-F003-4084-8689-0B3259CC3B14}">
      <dgm:prSet phldrT="[Texto]" phldr="1"/>
      <dgm:spPr/>
      <dgm:t>
        <a:bodyPr/>
        <a:lstStyle/>
        <a:p>
          <a:endParaRPr lang="es-CO"/>
        </a:p>
      </dgm:t>
    </dgm:pt>
    <dgm:pt modelId="{374BDB9F-60AC-4413-84D7-BB28CF85622C}" type="parTrans" cxnId="{0935A209-0911-46A3-A1AE-6E13CF3F65CD}">
      <dgm:prSet/>
      <dgm:spPr/>
      <dgm:t>
        <a:bodyPr/>
        <a:lstStyle/>
        <a:p>
          <a:endParaRPr lang="es-CO"/>
        </a:p>
      </dgm:t>
    </dgm:pt>
    <dgm:pt modelId="{BE647C13-211E-4CC7-B311-DB5A74EA5A78}" type="sibTrans" cxnId="{0935A209-0911-46A3-A1AE-6E13CF3F65CD}">
      <dgm:prSet/>
      <dgm:spPr/>
      <dgm:t>
        <a:bodyPr/>
        <a:lstStyle/>
        <a:p>
          <a:endParaRPr lang="es-CO"/>
        </a:p>
      </dgm:t>
    </dgm:pt>
    <dgm:pt modelId="{F1A9D4A4-A574-41D4-8FC1-3A3445627966}">
      <dgm:prSet phldrT="[Texto]" phldr="1"/>
      <dgm:spPr/>
      <dgm:t>
        <a:bodyPr/>
        <a:lstStyle/>
        <a:p>
          <a:endParaRPr lang="es-CO"/>
        </a:p>
      </dgm:t>
    </dgm:pt>
    <dgm:pt modelId="{16C4F615-EC38-4C02-9107-F8B50FF310B3}" type="parTrans" cxnId="{34B277C9-5769-4F12-89FD-B40E95DE6703}">
      <dgm:prSet/>
      <dgm:spPr/>
      <dgm:t>
        <a:bodyPr/>
        <a:lstStyle/>
        <a:p>
          <a:endParaRPr lang="es-CO"/>
        </a:p>
      </dgm:t>
    </dgm:pt>
    <dgm:pt modelId="{94DEF0CC-9761-44F7-A8AB-E511710A40A4}" type="sibTrans" cxnId="{34B277C9-5769-4F12-89FD-B40E95DE6703}">
      <dgm:prSet/>
      <dgm:spPr/>
      <dgm:t>
        <a:bodyPr/>
        <a:lstStyle/>
        <a:p>
          <a:endParaRPr lang="es-CO"/>
        </a:p>
      </dgm:t>
    </dgm:pt>
    <dgm:pt modelId="{A7EEE3A0-A985-4C0F-8DA6-8AD618B1668B}">
      <dgm:prSet phldrT="[Texto]" phldr="1"/>
      <dgm:spPr/>
      <dgm:t>
        <a:bodyPr/>
        <a:lstStyle/>
        <a:p>
          <a:endParaRPr lang="es-CO"/>
        </a:p>
      </dgm:t>
    </dgm:pt>
    <dgm:pt modelId="{A9F83968-FECB-4AC0-BF19-9E5FE5D33634}" type="parTrans" cxnId="{1604CCD0-369F-4F69-B854-C59CEAEC0EBC}">
      <dgm:prSet/>
      <dgm:spPr/>
      <dgm:t>
        <a:bodyPr/>
        <a:lstStyle/>
        <a:p>
          <a:endParaRPr lang="es-CO"/>
        </a:p>
      </dgm:t>
    </dgm:pt>
    <dgm:pt modelId="{7A1890DC-9E84-4349-B261-8F29047C777A}" type="sibTrans" cxnId="{1604CCD0-369F-4F69-B854-C59CEAEC0EBC}">
      <dgm:prSet/>
      <dgm:spPr/>
      <dgm:t>
        <a:bodyPr/>
        <a:lstStyle/>
        <a:p>
          <a:endParaRPr lang="es-CO"/>
        </a:p>
      </dgm:t>
    </dgm:pt>
    <dgm:pt modelId="{0895FF4E-E62A-4410-BCFB-5BAA2B401765}">
      <dgm:prSet phldrT="[Texto]" phldr="1"/>
      <dgm:spPr/>
      <dgm:t>
        <a:bodyPr/>
        <a:lstStyle/>
        <a:p>
          <a:endParaRPr lang="es-CO"/>
        </a:p>
      </dgm:t>
    </dgm:pt>
    <dgm:pt modelId="{3C0DC08E-FF14-4F50-9F04-B07696E867BA}" type="parTrans" cxnId="{1E15689E-C310-45D9-A360-1E8CD415683A}">
      <dgm:prSet/>
      <dgm:spPr/>
      <dgm:t>
        <a:bodyPr/>
        <a:lstStyle/>
        <a:p>
          <a:endParaRPr lang="es-CO"/>
        </a:p>
      </dgm:t>
    </dgm:pt>
    <dgm:pt modelId="{AC504B8C-F5CE-4C5E-9B08-082B68EA7954}" type="sibTrans" cxnId="{1E15689E-C310-45D9-A360-1E8CD415683A}">
      <dgm:prSet/>
      <dgm:spPr/>
      <dgm:t>
        <a:bodyPr/>
        <a:lstStyle/>
        <a:p>
          <a:endParaRPr lang="es-CO"/>
        </a:p>
      </dgm:t>
    </dgm:pt>
    <dgm:pt modelId="{6CF36682-1E57-4C17-9DB0-DB078679DC4A}">
      <dgm:prSet phldrT="[Texto]" phldr="1"/>
      <dgm:spPr/>
      <dgm:t>
        <a:bodyPr/>
        <a:lstStyle/>
        <a:p>
          <a:endParaRPr lang="es-CO"/>
        </a:p>
      </dgm:t>
    </dgm:pt>
    <dgm:pt modelId="{8E649129-5CAF-4E3D-8F20-E6A7CE265599}" type="parTrans" cxnId="{6E33817A-CF97-4026-8D26-07FF5025FF9E}">
      <dgm:prSet/>
      <dgm:spPr/>
      <dgm:t>
        <a:bodyPr/>
        <a:lstStyle/>
        <a:p>
          <a:endParaRPr lang="es-CO"/>
        </a:p>
      </dgm:t>
    </dgm:pt>
    <dgm:pt modelId="{DE316C39-E939-49DB-A8A2-F123475DA4E6}" type="sibTrans" cxnId="{6E33817A-CF97-4026-8D26-07FF5025FF9E}">
      <dgm:prSet/>
      <dgm:spPr/>
      <dgm:t>
        <a:bodyPr/>
        <a:lstStyle/>
        <a:p>
          <a:endParaRPr lang="es-CO"/>
        </a:p>
      </dgm:t>
    </dgm:pt>
    <dgm:pt modelId="{BBAFD71C-EE49-4314-A189-BA91BEE1A1AF}">
      <dgm:prSet phldrT="[Texto]" phldr="1"/>
      <dgm:spPr/>
      <dgm:t>
        <a:bodyPr/>
        <a:lstStyle/>
        <a:p>
          <a:endParaRPr lang="es-CO"/>
        </a:p>
      </dgm:t>
    </dgm:pt>
    <dgm:pt modelId="{5B3631A5-93A9-432B-A23D-8D0BA336F42F}" type="parTrans" cxnId="{17B60F1C-A49D-4331-9755-3BD95D2110CC}">
      <dgm:prSet/>
      <dgm:spPr/>
      <dgm:t>
        <a:bodyPr/>
        <a:lstStyle/>
        <a:p>
          <a:endParaRPr lang="es-CO"/>
        </a:p>
      </dgm:t>
    </dgm:pt>
    <dgm:pt modelId="{04BC4E95-3052-4F37-8067-174DF610A717}" type="sibTrans" cxnId="{17B60F1C-A49D-4331-9755-3BD95D2110CC}">
      <dgm:prSet/>
      <dgm:spPr/>
      <dgm:t>
        <a:bodyPr/>
        <a:lstStyle/>
        <a:p>
          <a:endParaRPr lang="es-CO"/>
        </a:p>
      </dgm:t>
    </dgm:pt>
    <dgm:pt modelId="{38292F8B-0846-47A4-AF58-2756BC6B39AF}">
      <dgm:prSet/>
      <dgm:spPr/>
      <dgm:t>
        <a:bodyPr/>
        <a:lstStyle/>
        <a:p>
          <a:endParaRPr lang="es-CO"/>
        </a:p>
      </dgm:t>
    </dgm:pt>
    <dgm:pt modelId="{F4DF8B02-772D-4036-9D5F-425669FCF8B7}" type="parTrans" cxnId="{24A96F66-02EE-41FC-ABB7-167772FA153D}">
      <dgm:prSet/>
      <dgm:spPr/>
      <dgm:t>
        <a:bodyPr/>
        <a:lstStyle/>
        <a:p>
          <a:endParaRPr lang="es-CO"/>
        </a:p>
      </dgm:t>
    </dgm:pt>
    <dgm:pt modelId="{68369BAD-E4D0-4411-A6B1-E1ACAECC8515}" type="sibTrans" cxnId="{24A96F66-02EE-41FC-ABB7-167772FA153D}">
      <dgm:prSet/>
      <dgm:spPr/>
      <dgm:t>
        <a:bodyPr/>
        <a:lstStyle/>
        <a:p>
          <a:endParaRPr lang="es-CO"/>
        </a:p>
      </dgm:t>
    </dgm:pt>
    <dgm:pt modelId="{ACA79C55-C721-465F-A69C-8A75A975AA67}" type="pres">
      <dgm:prSet presAssocID="{4F64FC47-9B99-4C01-8F6C-0346665AFB51}" presName="hierChild1" presStyleCnt="0">
        <dgm:presLayoutVars>
          <dgm:chPref val="1"/>
          <dgm:dir/>
          <dgm:animOne val="branch"/>
          <dgm:animLvl val="lvl"/>
          <dgm:resizeHandles/>
        </dgm:presLayoutVars>
      </dgm:prSet>
      <dgm:spPr/>
    </dgm:pt>
    <dgm:pt modelId="{DFCDF112-ABAD-437B-81E9-5A21BB7E0BC7}" type="pres">
      <dgm:prSet presAssocID="{67FD0D94-F003-4084-8689-0B3259CC3B14}" presName="hierRoot1" presStyleCnt="0"/>
      <dgm:spPr/>
    </dgm:pt>
    <dgm:pt modelId="{67848997-8CD0-4A6E-A47B-37CB5FAFA792}" type="pres">
      <dgm:prSet presAssocID="{67FD0D94-F003-4084-8689-0B3259CC3B14}" presName="composite" presStyleCnt="0"/>
      <dgm:spPr/>
    </dgm:pt>
    <dgm:pt modelId="{F2D7FE15-5970-4AF4-ADE1-2D300EBF6EC5}" type="pres">
      <dgm:prSet presAssocID="{67FD0D94-F003-4084-8689-0B3259CC3B14}" presName="background" presStyleLbl="node0" presStyleIdx="0" presStyleCnt="1"/>
      <dgm:spPr/>
    </dgm:pt>
    <dgm:pt modelId="{CB658AA6-8750-473D-B378-161AC019827D}" type="pres">
      <dgm:prSet presAssocID="{67FD0D94-F003-4084-8689-0B3259CC3B14}" presName="text" presStyleLbl="fgAcc0" presStyleIdx="0" presStyleCnt="1">
        <dgm:presLayoutVars>
          <dgm:chPref val="3"/>
        </dgm:presLayoutVars>
      </dgm:prSet>
      <dgm:spPr/>
    </dgm:pt>
    <dgm:pt modelId="{5428FABC-17C7-45E0-83CC-627A3207D574}" type="pres">
      <dgm:prSet presAssocID="{67FD0D94-F003-4084-8689-0B3259CC3B14}" presName="hierChild2" presStyleCnt="0"/>
      <dgm:spPr/>
    </dgm:pt>
    <dgm:pt modelId="{1FE2EE30-ECFD-4AC9-AB69-F07A0FF22277}" type="pres">
      <dgm:prSet presAssocID="{16C4F615-EC38-4C02-9107-F8B50FF310B3}" presName="Name10" presStyleLbl="parChTrans1D2" presStyleIdx="0" presStyleCnt="3"/>
      <dgm:spPr/>
    </dgm:pt>
    <dgm:pt modelId="{619D4B2C-0E9E-4C22-8171-10833CA69A66}" type="pres">
      <dgm:prSet presAssocID="{F1A9D4A4-A574-41D4-8FC1-3A3445627966}" presName="hierRoot2" presStyleCnt="0"/>
      <dgm:spPr/>
    </dgm:pt>
    <dgm:pt modelId="{5BC1D092-231A-4940-ACDD-271E4247EFDA}" type="pres">
      <dgm:prSet presAssocID="{F1A9D4A4-A574-41D4-8FC1-3A3445627966}" presName="composite2" presStyleCnt="0"/>
      <dgm:spPr/>
    </dgm:pt>
    <dgm:pt modelId="{56AAE438-1EF3-4AA2-894F-28061C2E3B84}" type="pres">
      <dgm:prSet presAssocID="{F1A9D4A4-A574-41D4-8FC1-3A3445627966}" presName="background2" presStyleLbl="node2" presStyleIdx="0" presStyleCnt="3"/>
      <dgm:spPr/>
    </dgm:pt>
    <dgm:pt modelId="{D8A849CE-B5E6-4873-AEF5-7303B0D5B7BF}" type="pres">
      <dgm:prSet presAssocID="{F1A9D4A4-A574-41D4-8FC1-3A3445627966}" presName="text2" presStyleLbl="fgAcc2" presStyleIdx="0" presStyleCnt="3">
        <dgm:presLayoutVars>
          <dgm:chPref val="3"/>
        </dgm:presLayoutVars>
      </dgm:prSet>
      <dgm:spPr/>
    </dgm:pt>
    <dgm:pt modelId="{82830ED5-72F3-4D1A-A8A4-9555F1A84E7C}" type="pres">
      <dgm:prSet presAssocID="{F1A9D4A4-A574-41D4-8FC1-3A3445627966}" presName="hierChild3" presStyleCnt="0"/>
      <dgm:spPr/>
    </dgm:pt>
    <dgm:pt modelId="{0C308BCB-1FC3-4F16-8F8D-9339C7C55EED}" type="pres">
      <dgm:prSet presAssocID="{A9F83968-FECB-4AC0-BF19-9E5FE5D33634}" presName="Name17" presStyleLbl="parChTrans1D3" presStyleIdx="0" presStyleCnt="3"/>
      <dgm:spPr/>
    </dgm:pt>
    <dgm:pt modelId="{83992F1E-F282-4A00-AB28-67937EC9D81E}" type="pres">
      <dgm:prSet presAssocID="{A7EEE3A0-A985-4C0F-8DA6-8AD618B1668B}" presName="hierRoot3" presStyleCnt="0"/>
      <dgm:spPr/>
    </dgm:pt>
    <dgm:pt modelId="{7CDD3BD6-4A9F-4BE3-8F19-237C8B0018F2}" type="pres">
      <dgm:prSet presAssocID="{A7EEE3A0-A985-4C0F-8DA6-8AD618B1668B}" presName="composite3" presStyleCnt="0"/>
      <dgm:spPr/>
    </dgm:pt>
    <dgm:pt modelId="{1D1B3436-E367-4F68-B6AB-E54F418D5253}" type="pres">
      <dgm:prSet presAssocID="{A7EEE3A0-A985-4C0F-8DA6-8AD618B1668B}" presName="background3" presStyleLbl="node3" presStyleIdx="0" presStyleCnt="3"/>
      <dgm:spPr/>
    </dgm:pt>
    <dgm:pt modelId="{9C0A2FC5-0C3D-4A15-A168-D89D35B80A08}" type="pres">
      <dgm:prSet presAssocID="{A7EEE3A0-A985-4C0F-8DA6-8AD618B1668B}" presName="text3" presStyleLbl="fgAcc3" presStyleIdx="0" presStyleCnt="3">
        <dgm:presLayoutVars>
          <dgm:chPref val="3"/>
        </dgm:presLayoutVars>
      </dgm:prSet>
      <dgm:spPr/>
    </dgm:pt>
    <dgm:pt modelId="{B1C452A8-5D0A-45C2-BA10-E69309A38744}" type="pres">
      <dgm:prSet presAssocID="{A7EEE3A0-A985-4C0F-8DA6-8AD618B1668B}" presName="hierChild4" presStyleCnt="0"/>
      <dgm:spPr/>
    </dgm:pt>
    <dgm:pt modelId="{255BFA02-20CD-4F3B-8897-1B9A45E0D42F}" type="pres">
      <dgm:prSet presAssocID="{3C0DC08E-FF14-4F50-9F04-B07696E867BA}" presName="Name17" presStyleLbl="parChTrans1D3" presStyleIdx="1" presStyleCnt="3"/>
      <dgm:spPr/>
    </dgm:pt>
    <dgm:pt modelId="{D4EEB187-27CF-41DB-853F-6B4E0E489A37}" type="pres">
      <dgm:prSet presAssocID="{0895FF4E-E62A-4410-BCFB-5BAA2B401765}" presName="hierRoot3" presStyleCnt="0"/>
      <dgm:spPr/>
    </dgm:pt>
    <dgm:pt modelId="{C21DBAA8-1D37-4744-844F-32C02A5267C4}" type="pres">
      <dgm:prSet presAssocID="{0895FF4E-E62A-4410-BCFB-5BAA2B401765}" presName="composite3" presStyleCnt="0"/>
      <dgm:spPr/>
    </dgm:pt>
    <dgm:pt modelId="{2C27839D-2CBF-40B1-8E61-163EBCDEA979}" type="pres">
      <dgm:prSet presAssocID="{0895FF4E-E62A-4410-BCFB-5BAA2B401765}" presName="background3" presStyleLbl="node3" presStyleIdx="1" presStyleCnt="3"/>
      <dgm:spPr/>
    </dgm:pt>
    <dgm:pt modelId="{E9135239-4BA0-4415-90C4-221AA5D034DD}" type="pres">
      <dgm:prSet presAssocID="{0895FF4E-E62A-4410-BCFB-5BAA2B401765}" presName="text3" presStyleLbl="fgAcc3" presStyleIdx="1" presStyleCnt="3">
        <dgm:presLayoutVars>
          <dgm:chPref val="3"/>
        </dgm:presLayoutVars>
      </dgm:prSet>
      <dgm:spPr/>
    </dgm:pt>
    <dgm:pt modelId="{85C69405-36E1-4F35-845B-395EF22AC974}" type="pres">
      <dgm:prSet presAssocID="{0895FF4E-E62A-4410-BCFB-5BAA2B401765}" presName="hierChild4" presStyleCnt="0"/>
      <dgm:spPr/>
    </dgm:pt>
    <dgm:pt modelId="{414CA95C-F7AB-43B3-B875-B3EA8C16A075}" type="pres">
      <dgm:prSet presAssocID="{F4DF8B02-772D-4036-9D5F-425669FCF8B7}" presName="Name10" presStyleLbl="parChTrans1D2" presStyleIdx="1" presStyleCnt="3"/>
      <dgm:spPr/>
    </dgm:pt>
    <dgm:pt modelId="{C02E8367-20DC-4B0A-9584-CE27321BF683}" type="pres">
      <dgm:prSet presAssocID="{38292F8B-0846-47A4-AF58-2756BC6B39AF}" presName="hierRoot2" presStyleCnt="0"/>
      <dgm:spPr/>
    </dgm:pt>
    <dgm:pt modelId="{419EFBEE-36AA-4E37-863C-5FBDC56A48A6}" type="pres">
      <dgm:prSet presAssocID="{38292F8B-0846-47A4-AF58-2756BC6B39AF}" presName="composite2" presStyleCnt="0"/>
      <dgm:spPr/>
    </dgm:pt>
    <dgm:pt modelId="{36780F87-E6BF-4356-B8CB-200B4A3A63E8}" type="pres">
      <dgm:prSet presAssocID="{38292F8B-0846-47A4-AF58-2756BC6B39AF}" presName="background2" presStyleLbl="node2" presStyleIdx="1" presStyleCnt="3"/>
      <dgm:spPr/>
    </dgm:pt>
    <dgm:pt modelId="{1595431A-BF0C-4490-B08F-33880FF43242}" type="pres">
      <dgm:prSet presAssocID="{38292F8B-0846-47A4-AF58-2756BC6B39AF}" presName="text2" presStyleLbl="fgAcc2" presStyleIdx="1" presStyleCnt="3">
        <dgm:presLayoutVars>
          <dgm:chPref val="3"/>
        </dgm:presLayoutVars>
      </dgm:prSet>
      <dgm:spPr/>
    </dgm:pt>
    <dgm:pt modelId="{09562B82-B309-493C-B9D2-2327B5F961D3}" type="pres">
      <dgm:prSet presAssocID="{38292F8B-0846-47A4-AF58-2756BC6B39AF}" presName="hierChild3" presStyleCnt="0"/>
      <dgm:spPr/>
    </dgm:pt>
    <dgm:pt modelId="{48A5F330-DD22-490E-BEDF-E7A7046F1632}" type="pres">
      <dgm:prSet presAssocID="{8E649129-5CAF-4E3D-8F20-E6A7CE265599}" presName="Name10" presStyleLbl="parChTrans1D2" presStyleIdx="2" presStyleCnt="3"/>
      <dgm:spPr/>
    </dgm:pt>
    <dgm:pt modelId="{33ADD7F0-196D-4480-817A-E5C70FB5644F}" type="pres">
      <dgm:prSet presAssocID="{6CF36682-1E57-4C17-9DB0-DB078679DC4A}" presName="hierRoot2" presStyleCnt="0"/>
      <dgm:spPr/>
    </dgm:pt>
    <dgm:pt modelId="{50D23362-3C1A-438D-9A23-BE2DB8BAEB53}" type="pres">
      <dgm:prSet presAssocID="{6CF36682-1E57-4C17-9DB0-DB078679DC4A}" presName="composite2" presStyleCnt="0"/>
      <dgm:spPr/>
    </dgm:pt>
    <dgm:pt modelId="{C00635C7-D025-432F-AB78-4355849DBEDB}" type="pres">
      <dgm:prSet presAssocID="{6CF36682-1E57-4C17-9DB0-DB078679DC4A}" presName="background2" presStyleLbl="node2" presStyleIdx="2" presStyleCnt="3"/>
      <dgm:spPr/>
    </dgm:pt>
    <dgm:pt modelId="{0D33DC5C-EBCA-4902-968F-356A552017F4}" type="pres">
      <dgm:prSet presAssocID="{6CF36682-1E57-4C17-9DB0-DB078679DC4A}" presName="text2" presStyleLbl="fgAcc2" presStyleIdx="2" presStyleCnt="3">
        <dgm:presLayoutVars>
          <dgm:chPref val="3"/>
        </dgm:presLayoutVars>
      </dgm:prSet>
      <dgm:spPr/>
    </dgm:pt>
    <dgm:pt modelId="{6E72D79D-170B-42F4-8E56-0D60903DC36E}" type="pres">
      <dgm:prSet presAssocID="{6CF36682-1E57-4C17-9DB0-DB078679DC4A}" presName="hierChild3" presStyleCnt="0"/>
      <dgm:spPr/>
    </dgm:pt>
    <dgm:pt modelId="{E855A50C-D855-4428-AA20-711212934152}" type="pres">
      <dgm:prSet presAssocID="{5B3631A5-93A9-432B-A23D-8D0BA336F42F}" presName="Name17" presStyleLbl="parChTrans1D3" presStyleIdx="2" presStyleCnt="3"/>
      <dgm:spPr/>
    </dgm:pt>
    <dgm:pt modelId="{2068D570-8175-49E7-A268-0244768EC984}" type="pres">
      <dgm:prSet presAssocID="{BBAFD71C-EE49-4314-A189-BA91BEE1A1AF}" presName="hierRoot3" presStyleCnt="0"/>
      <dgm:spPr/>
    </dgm:pt>
    <dgm:pt modelId="{6C61635D-CB57-4591-92C9-B91C6165C664}" type="pres">
      <dgm:prSet presAssocID="{BBAFD71C-EE49-4314-A189-BA91BEE1A1AF}" presName="composite3" presStyleCnt="0"/>
      <dgm:spPr/>
    </dgm:pt>
    <dgm:pt modelId="{22DA5311-4004-4AA1-B358-365B7501913A}" type="pres">
      <dgm:prSet presAssocID="{BBAFD71C-EE49-4314-A189-BA91BEE1A1AF}" presName="background3" presStyleLbl="node3" presStyleIdx="2" presStyleCnt="3"/>
      <dgm:spPr/>
    </dgm:pt>
    <dgm:pt modelId="{0B96449D-7B71-42E5-9E6A-45A1CC23F598}" type="pres">
      <dgm:prSet presAssocID="{BBAFD71C-EE49-4314-A189-BA91BEE1A1AF}" presName="text3" presStyleLbl="fgAcc3" presStyleIdx="2" presStyleCnt="3">
        <dgm:presLayoutVars>
          <dgm:chPref val="3"/>
        </dgm:presLayoutVars>
      </dgm:prSet>
      <dgm:spPr/>
    </dgm:pt>
    <dgm:pt modelId="{811D05DC-7F0C-4FE4-B7A4-4B4610B12460}" type="pres">
      <dgm:prSet presAssocID="{BBAFD71C-EE49-4314-A189-BA91BEE1A1AF}" presName="hierChild4" presStyleCnt="0"/>
      <dgm:spPr/>
    </dgm:pt>
  </dgm:ptLst>
  <dgm:cxnLst>
    <dgm:cxn modelId="{0935A209-0911-46A3-A1AE-6E13CF3F65CD}" srcId="{4F64FC47-9B99-4C01-8F6C-0346665AFB51}" destId="{67FD0D94-F003-4084-8689-0B3259CC3B14}" srcOrd="0" destOrd="0" parTransId="{374BDB9F-60AC-4413-84D7-BB28CF85622C}" sibTransId="{BE647C13-211E-4CC7-B311-DB5A74EA5A78}"/>
    <dgm:cxn modelId="{A210DC0C-466F-4378-AC6F-867D4DF80D0B}" type="presOf" srcId="{A9F83968-FECB-4AC0-BF19-9E5FE5D33634}" destId="{0C308BCB-1FC3-4F16-8F8D-9339C7C55EED}" srcOrd="0" destOrd="0" presId="urn:microsoft.com/office/officeart/2005/8/layout/hierarchy1"/>
    <dgm:cxn modelId="{7B04BF1A-A686-496F-ADAE-E416F0EB2EE3}" type="presOf" srcId="{8E649129-5CAF-4E3D-8F20-E6A7CE265599}" destId="{48A5F330-DD22-490E-BEDF-E7A7046F1632}" srcOrd="0" destOrd="0" presId="urn:microsoft.com/office/officeart/2005/8/layout/hierarchy1"/>
    <dgm:cxn modelId="{17B60F1C-A49D-4331-9755-3BD95D2110CC}" srcId="{6CF36682-1E57-4C17-9DB0-DB078679DC4A}" destId="{BBAFD71C-EE49-4314-A189-BA91BEE1A1AF}" srcOrd="0" destOrd="0" parTransId="{5B3631A5-93A9-432B-A23D-8D0BA336F42F}" sibTransId="{04BC4E95-3052-4F37-8067-174DF610A717}"/>
    <dgm:cxn modelId="{ABF4792A-B38F-4B86-A079-87BE4C0E120C}" type="presOf" srcId="{5B3631A5-93A9-432B-A23D-8D0BA336F42F}" destId="{E855A50C-D855-4428-AA20-711212934152}" srcOrd="0" destOrd="0" presId="urn:microsoft.com/office/officeart/2005/8/layout/hierarchy1"/>
    <dgm:cxn modelId="{8C7AE75B-55AD-4DE3-B07D-859857FAA3EC}" type="presOf" srcId="{F4DF8B02-772D-4036-9D5F-425669FCF8B7}" destId="{414CA95C-F7AB-43B3-B875-B3EA8C16A075}" srcOrd="0" destOrd="0" presId="urn:microsoft.com/office/officeart/2005/8/layout/hierarchy1"/>
    <dgm:cxn modelId="{24A96F66-02EE-41FC-ABB7-167772FA153D}" srcId="{67FD0D94-F003-4084-8689-0B3259CC3B14}" destId="{38292F8B-0846-47A4-AF58-2756BC6B39AF}" srcOrd="1" destOrd="0" parTransId="{F4DF8B02-772D-4036-9D5F-425669FCF8B7}" sibTransId="{68369BAD-E4D0-4411-A6B1-E1ACAECC8515}"/>
    <dgm:cxn modelId="{3F93CE4D-EDDD-40F3-A3E0-46692A211D18}" type="presOf" srcId="{0895FF4E-E62A-4410-BCFB-5BAA2B401765}" destId="{E9135239-4BA0-4415-90C4-221AA5D034DD}" srcOrd="0" destOrd="0" presId="urn:microsoft.com/office/officeart/2005/8/layout/hierarchy1"/>
    <dgm:cxn modelId="{08C1286E-D613-461A-9F83-9D469D01FAD2}" type="presOf" srcId="{F1A9D4A4-A574-41D4-8FC1-3A3445627966}" destId="{D8A849CE-B5E6-4873-AEF5-7303B0D5B7BF}" srcOrd="0" destOrd="0" presId="urn:microsoft.com/office/officeart/2005/8/layout/hierarchy1"/>
    <dgm:cxn modelId="{AA65044F-94FF-49AF-A089-6254640F903A}" type="presOf" srcId="{67FD0D94-F003-4084-8689-0B3259CC3B14}" destId="{CB658AA6-8750-473D-B378-161AC019827D}" srcOrd="0" destOrd="0" presId="urn:microsoft.com/office/officeart/2005/8/layout/hierarchy1"/>
    <dgm:cxn modelId="{772E1C79-E7D6-4DE8-8125-18DE29706E55}" type="presOf" srcId="{A7EEE3A0-A985-4C0F-8DA6-8AD618B1668B}" destId="{9C0A2FC5-0C3D-4A15-A168-D89D35B80A08}" srcOrd="0" destOrd="0" presId="urn:microsoft.com/office/officeart/2005/8/layout/hierarchy1"/>
    <dgm:cxn modelId="{6E33817A-CF97-4026-8D26-07FF5025FF9E}" srcId="{67FD0D94-F003-4084-8689-0B3259CC3B14}" destId="{6CF36682-1E57-4C17-9DB0-DB078679DC4A}" srcOrd="2" destOrd="0" parTransId="{8E649129-5CAF-4E3D-8F20-E6A7CE265599}" sibTransId="{DE316C39-E939-49DB-A8A2-F123475DA4E6}"/>
    <dgm:cxn modelId="{5EC9789C-79C2-495F-B1B6-753E3F9B369E}" type="presOf" srcId="{38292F8B-0846-47A4-AF58-2756BC6B39AF}" destId="{1595431A-BF0C-4490-B08F-33880FF43242}" srcOrd="0" destOrd="0" presId="urn:microsoft.com/office/officeart/2005/8/layout/hierarchy1"/>
    <dgm:cxn modelId="{1E15689E-C310-45D9-A360-1E8CD415683A}" srcId="{F1A9D4A4-A574-41D4-8FC1-3A3445627966}" destId="{0895FF4E-E62A-4410-BCFB-5BAA2B401765}" srcOrd="1" destOrd="0" parTransId="{3C0DC08E-FF14-4F50-9F04-B07696E867BA}" sibTransId="{AC504B8C-F5CE-4C5E-9B08-082B68EA7954}"/>
    <dgm:cxn modelId="{D89549A7-7260-4E95-A735-A99B3BAB8DFF}" type="presOf" srcId="{BBAFD71C-EE49-4314-A189-BA91BEE1A1AF}" destId="{0B96449D-7B71-42E5-9E6A-45A1CC23F598}" srcOrd="0" destOrd="0" presId="urn:microsoft.com/office/officeart/2005/8/layout/hierarchy1"/>
    <dgm:cxn modelId="{D56D66B4-B54A-4139-9F1A-665E2404B04F}" type="presOf" srcId="{3C0DC08E-FF14-4F50-9F04-B07696E867BA}" destId="{255BFA02-20CD-4F3B-8897-1B9A45E0D42F}" srcOrd="0" destOrd="0" presId="urn:microsoft.com/office/officeart/2005/8/layout/hierarchy1"/>
    <dgm:cxn modelId="{34B277C9-5769-4F12-89FD-B40E95DE6703}" srcId="{67FD0D94-F003-4084-8689-0B3259CC3B14}" destId="{F1A9D4A4-A574-41D4-8FC1-3A3445627966}" srcOrd="0" destOrd="0" parTransId="{16C4F615-EC38-4C02-9107-F8B50FF310B3}" sibTransId="{94DEF0CC-9761-44F7-A8AB-E511710A40A4}"/>
    <dgm:cxn modelId="{E06D12CB-C185-446A-9753-56BB2D5B055C}" type="presOf" srcId="{16C4F615-EC38-4C02-9107-F8B50FF310B3}" destId="{1FE2EE30-ECFD-4AC9-AB69-F07A0FF22277}" srcOrd="0" destOrd="0" presId="urn:microsoft.com/office/officeart/2005/8/layout/hierarchy1"/>
    <dgm:cxn modelId="{5F42DDCE-C593-492C-9829-10FB4E3BB578}" type="presOf" srcId="{4F64FC47-9B99-4C01-8F6C-0346665AFB51}" destId="{ACA79C55-C721-465F-A69C-8A75A975AA67}" srcOrd="0" destOrd="0" presId="urn:microsoft.com/office/officeart/2005/8/layout/hierarchy1"/>
    <dgm:cxn modelId="{1604CCD0-369F-4F69-B854-C59CEAEC0EBC}" srcId="{F1A9D4A4-A574-41D4-8FC1-3A3445627966}" destId="{A7EEE3A0-A985-4C0F-8DA6-8AD618B1668B}" srcOrd="0" destOrd="0" parTransId="{A9F83968-FECB-4AC0-BF19-9E5FE5D33634}" sibTransId="{7A1890DC-9E84-4349-B261-8F29047C777A}"/>
    <dgm:cxn modelId="{947EB3F3-D879-49FE-8A66-254B5171A7FB}" type="presOf" srcId="{6CF36682-1E57-4C17-9DB0-DB078679DC4A}" destId="{0D33DC5C-EBCA-4902-968F-356A552017F4}" srcOrd="0" destOrd="0" presId="urn:microsoft.com/office/officeart/2005/8/layout/hierarchy1"/>
    <dgm:cxn modelId="{15BDBD9B-4B50-4EFF-9F47-43D3258FA2BD}" type="presParOf" srcId="{ACA79C55-C721-465F-A69C-8A75A975AA67}" destId="{DFCDF112-ABAD-437B-81E9-5A21BB7E0BC7}" srcOrd="0" destOrd="0" presId="urn:microsoft.com/office/officeart/2005/8/layout/hierarchy1"/>
    <dgm:cxn modelId="{17C0C967-D89E-4451-BA26-802F70AEBCE2}" type="presParOf" srcId="{DFCDF112-ABAD-437B-81E9-5A21BB7E0BC7}" destId="{67848997-8CD0-4A6E-A47B-37CB5FAFA792}" srcOrd="0" destOrd="0" presId="urn:microsoft.com/office/officeart/2005/8/layout/hierarchy1"/>
    <dgm:cxn modelId="{AE1D5E12-E7FE-4520-8507-E302DCA230B6}" type="presParOf" srcId="{67848997-8CD0-4A6E-A47B-37CB5FAFA792}" destId="{F2D7FE15-5970-4AF4-ADE1-2D300EBF6EC5}" srcOrd="0" destOrd="0" presId="urn:microsoft.com/office/officeart/2005/8/layout/hierarchy1"/>
    <dgm:cxn modelId="{D07B48AE-2EC5-459B-8BD7-60D8F34E3FD6}" type="presParOf" srcId="{67848997-8CD0-4A6E-A47B-37CB5FAFA792}" destId="{CB658AA6-8750-473D-B378-161AC019827D}" srcOrd="1" destOrd="0" presId="urn:microsoft.com/office/officeart/2005/8/layout/hierarchy1"/>
    <dgm:cxn modelId="{BD23D60A-4BFA-45E4-9153-609E3377DD73}" type="presParOf" srcId="{DFCDF112-ABAD-437B-81E9-5A21BB7E0BC7}" destId="{5428FABC-17C7-45E0-83CC-627A3207D574}" srcOrd="1" destOrd="0" presId="urn:microsoft.com/office/officeart/2005/8/layout/hierarchy1"/>
    <dgm:cxn modelId="{3E30E816-1367-4390-A3E5-165AC6B0251A}" type="presParOf" srcId="{5428FABC-17C7-45E0-83CC-627A3207D574}" destId="{1FE2EE30-ECFD-4AC9-AB69-F07A0FF22277}" srcOrd="0" destOrd="0" presId="urn:microsoft.com/office/officeart/2005/8/layout/hierarchy1"/>
    <dgm:cxn modelId="{83B8A869-8E37-450F-8A70-F023AEAA71D6}" type="presParOf" srcId="{5428FABC-17C7-45E0-83CC-627A3207D574}" destId="{619D4B2C-0E9E-4C22-8171-10833CA69A66}" srcOrd="1" destOrd="0" presId="urn:microsoft.com/office/officeart/2005/8/layout/hierarchy1"/>
    <dgm:cxn modelId="{59D773E1-39B2-4347-9885-AF24A231EA39}" type="presParOf" srcId="{619D4B2C-0E9E-4C22-8171-10833CA69A66}" destId="{5BC1D092-231A-4940-ACDD-271E4247EFDA}" srcOrd="0" destOrd="0" presId="urn:microsoft.com/office/officeart/2005/8/layout/hierarchy1"/>
    <dgm:cxn modelId="{39F83C43-1555-4920-A04C-A8DE6B86F3CA}" type="presParOf" srcId="{5BC1D092-231A-4940-ACDD-271E4247EFDA}" destId="{56AAE438-1EF3-4AA2-894F-28061C2E3B84}" srcOrd="0" destOrd="0" presId="urn:microsoft.com/office/officeart/2005/8/layout/hierarchy1"/>
    <dgm:cxn modelId="{2623DB4E-E42B-4A80-AF66-BEDFF77B7851}" type="presParOf" srcId="{5BC1D092-231A-4940-ACDD-271E4247EFDA}" destId="{D8A849CE-B5E6-4873-AEF5-7303B0D5B7BF}" srcOrd="1" destOrd="0" presId="urn:microsoft.com/office/officeart/2005/8/layout/hierarchy1"/>
    <dgm:cxn modelId="{EBD74276-25C2-4474-8983-8B6FF68E664B}" type="presParOf" srcId="{619D4B2C-0E9E-4C22-8171-10833CA69A66}" destId="{82830ED5-72F3-4D1A-A8A4-9555F1A84E7C}" srcOrd="1" destOrd="0" presId="urn:microsoft.com/office/officeart/2005/8/layout/hierarchy1"/>
    <dgm:cxn modelId="{C7F92667-9F70-4FBD-91D0-9406018A48DB}" type="presParOf" srcId="{82830ED5-72F3-4D1A-A8A4-9555F1A84E7C}" destId="{0C308BCB-1FC3-4F16-8F8D-9339C7C55EED}" srcOrd="0" destOrd="0" presId="urn:microsoft.com/office/officeart/2005/8/layout/hierarchy1"/>
    <dgm:cxn modelId="{84A16C1E-73C7-450D-BE4A-4C7F1A9A1690}" type="presParOf" srcId="{82830ED5-72F3-4D1A-A8A4-9555F1A84E7C}" destId="{83992F1E-F282-4A00-AB28-67937EC9D81E}" srcOrd="1" destOrd="0" presId="urn:microsoft.com/office/officeart/2005/8/layout/hierarchy1"/>
    <dgm:cxn modelId="{93A1C9A8-3086-4BF7-B686-39E8764EF34E}" type="presParOf" srcId="{83992F1E-F282-4A00-AB28-67937EC9D81E}" destId="{7CDD3BD6-4A9F-4BE3-8F19-237C8B0018F2}" srcOrd="0" destOrd="0" presId="urn:microsoft.com/office/officeart/2005/8/layout/hierarchy1"/>
    <dgm:cxn modelId="{59C63DCD-99FD-4207-B62B-FA654F79F034}" type="presParOf" srcId="{7CDD3BD6-4A9F-4BE3-8F19-237C8B0018F2}" destId="{1D1B3436-E367-4F68-B6AB-E54F418D5253}" srcOrd="0" destOrd="0" presId="urn:microsoft.com/office/officeart/2005/8/layout/hierarchy1"/>
    <dgm:cxn modelId="{6181B005-8947-40D5-89CB-226241C49D60}" type="presParOf" srcId="{7CDD3BD6-4A9F-4BE3-8F19-237C8B0018F2}" destId="{9C0A2FC5-0C3D-4A15-A168-D89D35B80A08}" srcOrd="1" destOrd="0" presId="urn:microsoft.com/office/officeart/2005/8/layout/hierarchy1"/>
    <dgm:cxn modelId="{1B6D5430-5579-42E4-A757-D0FD319C3497}" type="presParOf" srcId="{83992F1E-F282-4A00-AB28-67937EC9D81E}" destId="{B1C452A8-5D0A-45C2-BA10-E69309A38744}" srcOrd="1" destOrd="0" presId="urn:microsoft.com/office/officeart/2005/8/layout/hierarchy1"/>
    <dgm:cxn modelId="{105A913F-8974-40ED-BF16-2E95B9E91583}" type="presParOf" srcId="{82830ED5-72F3-4D1A-A8A4-9555F1A84E7C}" destId="{255BFA02-20CD-4F3B-8897-1B9A45E0D42F}" srcOrd="2" destOrd="0" presId="urn:microsoft.com/office/officeart/2005/8/layout/hierarchy1"/>
    <dgm:cxn modelId="{E84BC39E-A8F6-46C8-9907-BC15C62A82D5}" type="presParOf" srcId="{82830ED5-72F3-4D1A-A8A4-9555F1A84E7C}" destId="{D4EEB187-27CF-41DB-853F-6B4E0E489A37}" srcOrd="3" destOrd="0" presId="urn:microsoft.com/office/officeart/2005/8/layout/hierarchy1"/>
    <dgm:cxn modelId="{ADE74D42-E546-44DE-BDAE-747AF3ACE57B}" type="presParOf" srcId="{D4EEB187-27CF-41DB-853F-6B4E0E489A37}" destId="{C21DBAA8-1D37-4744-844F-32C02A5267C4}" srcOrd="0" destOrd="0" presId="urn:microsoft.com/office/officeart/2005/8/layout/hierarchy1"/>
    <dgm:cxn modelId="{5DB2B4E7-B581-4577-9F7E-021949659424}" type="presParOf" srcId="{C21DBAA8-1D37-4744-844F-32C02A5267C4}" destId="{2C27839D-2CBF-40B1-8E61-163EBCDEA979}" srcOrd="0" destOrd="0" presId="urn:microsoft.com/office/officeart/2005/8/layout/hierarchy1"/>
    <dgm:cxn modelId="{68E985FF-0FEB-46BF-8DA1-207060A3A557}" type="presParOf" srcId="{C21DBAA8-1D37-4744-844F-32C02A5267C4}" destId="{E9135239-4BA0-4415-90C4-221AA5D034DD}" srcOrd="1" destOrd="0" presId="urn:microsoft.com/office/officeart/2005/8/layout/hierarchy1"/>
    <dgm:cxn modelId="{0011164D-881F-4CCA-B33F-9B723FC892D3}" type="presParOf" srcId="{D4EEB187-27CF-41DB-853F-6B4E0E489A37}" destId="{85C69405-36E1-4F35-845B-395EF22AC974}" srcOrd="1" destOrd="0" presId="urn:microsoft.com/office/officeart/2005/8/layout/hierarchy1"/>
    <dgm:cxn modelId="{644C25B9-7E6F-4EB9-94A2-6BED92B1CCC7}" type="presParOf" srcId="{5428FABC-17C7-45E0-83CC-627A3207D574}" destId="{414CA95C-F7AB-43B3-B875-B3EA8C16A075}" srcOrd="2" destOrd="0" presId="urn:microsoft.com/office/officeart/2005/8/layout/hierarchy1"/>
    <dgm:cxn modelId="{4FFEEFB4-5388-4F5F-876B-FD9866724CFB}" type="presParOf" srcId="{5428FABC-17C7-45E0-83CC-627A3207D574}" destId="{C02E8367-20DC-4B0A-9584-CE27321BF683}" srcOrd="3" destOrd="0" presId="urn:microsoft.com/office/officeart/2005/8/layout/hierarchy1"/>
    <dgm:cxn modelId="{6B8AA849-C368-4D80-A815-398AD8805F9B}" type="presParOf" srcId="{C02E8367-20DC-4B0A-9584-CE27321BF683}" destId="{419EFBEE-36AA-4E37-863C-5FBDC56A48A6}" srcOrd="0" destOrd="0" presId="urn:microsoft.com/office/officeart/2005/8/layout/hierarchy1"/>
    <dgm:cxn modelId="{19BAEC95-484C-4516-B180-1B2F9DBCA624}" type="presParOf" srcId="{419EFBEE-36AA-4E37-863C-5FBDC56A48A6}" destId="{36780F87-E6BF-4356-B8CB-200B4A3A63E8}" srcOrd="0" destOrd="0" presId="urn:microsoft.com/office/officeart/2005/8/layout/hierarchy1"/>
    <dgm:cxn modelId="{B369AD64-3C71-457E-A7B5-7E1B895749F8}" type="presParOf" srcId="{419EFBEE-36AA-4E37-863C-5FBDC56A48A6}" destId="{1595431A-BF0C-4490-B08F-33880FF43242}" srcOrd="1" destOrd="0" presId="urn:microsoft.com/office/officeart/2005/8/layout/hierarchy1"/>
    <dgm:cxn modelId="{F4A68E48-7D63-419A-873B-C35771D3D93B}" type="presParOf" srcId="{C02E8367-20DC-4B0A-9584-CE27321BF683}" destId="{09562B82-B309-493C-B9D2-2327B5F961D3}" srcOrd="1" destOrd="0" presId="urn:microsoft.com/office/officeart/2005/8/layout/hierarchy1"/>
    <dgm:cxn modelId="{F3013C86-641F-4B71-A91E-D08D6EDF3D97}" type="presParOf" srcId="{5428FABC-17C7-45E0-83CC-627A3207D574}" destId="{48A5F330-DD22-490E-BEDF-E7A7046F1632}" srcOrd="4" destOrd="0" presId="urn:microsoft.com/office/officeart/2005/8/layout/hierarchy1"/>
    <dgm:cxn modelId="{BDC35DA9-1245-488A-833C-D16B0C4541D7}" type="presParOf" srcId="{5428FABC-17C7-45E0-83CC-627A3207D574}" destId="{33ADD7F0-196D-4480-817A-E5C70FB5644F}" srcOrd="5" destOrd="0" presId="urn:microsoft.com/office/officeart/2005/8/layout/hierarchy1"/>
    <dgm:cxn modelId="{C80DE13B-6935-4B55-9BA1-4FEB74890813}" type="presParOf" srcId="{33ADD7F0-196D-4480-817A-E5C70FB5644F}" destId="{50D23362-3C1A-438D-9A23-BE2DB8BAEB53}" srcOrd="0" destOrd="0" presId="urn:microsoft.com/office/officeart/2005/8/layout/hierarchy1"/>
    <dgm:cxn modelId="{B611D218-F2D1-4746-BD9A-30003C842A65}" type="presParOf" srcId="{50D23362-3C1A-438D-9A23-BE2DB8BAEB53}" destId="{C00635C7-D025-432F-AB78-4355849DBEDB}" srcOrd="0" destOrd="0" presId="urn:microsoft.com/office/officeart/2005/8/layout/hierarchy1"/>
    <dgm:cxn modelId="{2D219E50-548C-4A87-BBF1-5ACF21EB67AD}" type="presParOf" srcId="{50D23362-3C1A-438D-9A23-BE2DB8BAEB53}" destId="{0D33DC5C-EBCA-4902-968F-356A552017F4}" srcOrd="1" destOrd="0" presId="urn:microsoft.com/office/officeart/2005/8/layout/hierarchy1"/>
    <dgm:cxn modelId="{7C21CB2D-54FA-4A43-96E4-E4FA05E4B4C3}" type="presParOf" srcId="{33ADD7F0-196D-4480-817A-E5C70FB5644F}" destId="{6E72D79D-170B-42F4-8E56-0D60903DC36E}" srcOrd="1" destOrd="0" presId="urn:microsoft.com/office/officeart/2005/8/layout/hierarchy1"/>
    <dgm:cxn modelId="{9CCD09E9-0813-4FC7-B30B-56CB63DCC0AB}" type="presParOf" srcId="{6E72D79D-170B-42F4-8E56-0D60903DC36E}" destId="{E855A50C-D855-4428-AA20-711212934152}" srcOrd="0" destOrd="0" presId="urn:microsoft.com/office/officeart/2005/8/layout/hierarchy1"/>
    <dgm:cxn modelId="{8B416D23-9D79-4D5D-BD73-BB4112D386B4}" type="presParOf" srcId="{6E72D79D-170B-42F4-8E56-0D60903DC36E}" destId="{2068D570-8175-49E7-A268-0244768EC984}" srcOrd="1" destOrd="0" presId="urn:microsoft.com/office/officeart/2005/8/layout/hierarchy1"/>
    <dgm:cxn modelId="{B5479424-74B0-4B4B-9D9C-7AD99FCEFE1D}" type="presParOf" srcId="{2068D570-8175-49E7-A268-0244768EC984}" destId="{6C61635D-CB57-4591-92C9-B91C6165C664}" srcOrd="0" destOrd="0" presId="urn:microsoft.com/office/officeart/2005/8/layout/hierarchy1"/>
    <dgm:cxn modelId="{A0264B22-BD63-4799-9078-C08EFBBFE48F}" type="presParOf" srcId="{6C61635D-CB57-4591-92C9-B91C6165C664}" destId="{22DA5311-4004-4AA1-B358-365B7501913A}" srcOrd="0" destOrd="0" presId="urn:microsoft.com/office/officeart/2005/8/layout/hierarchy1"/>
    <dgm:cxn modelId="{7B57A3B0-F4A0-4987-B07B-D71789748EB1}" type="presParOf" srcId="{6C61635D-CB57-4591-92C9-B91C6165C664}" destId="{0B96449D-7B71-42E5-9E6A-45A1CC23F598}" srcOrd="1" destOrd="0" presId="urn:microsoft.com/office/officeart/2005/8/layout/hierarchy1"/>
    <dgm:cxn modelId="{F72BDC00-176B-4470-BBC1-75A94AB453ED}" type="presParOf" srcId="{2068D570-8175-49E7-A268-0244768EC984}" destId="{811D05DC-7F0C-4FE4-B7A4-4B4610B1246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6483F4C-FDC7-47FA-A341-8DD37B9D97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AF5BB797-D829-4157-BEC7-29BDBBF0644C}">
      <dgm:prSet phldrT="[Texto]" phldr="1"/>
      <dgm:spPr/>
      <dgm:t>
        <a:bodyPr/>
        <a:lstStyle/>
        <a:p>
          <a:endParaRPr lang="es-CO"/>
        </a:p>
      </dgm:t>
    </dgm:pt>
    <dgm:pt modelId="{7F3988F2-B30A-4358-BC71-6F346B2AEDA8}" type="parTrans" cxnId="{A38E09AE-6B5E-4768-BC2B-3D028E2618FC}">
      <dgm:prSet/>
      <dgm:spPr/>
      <dgm:t>
        <a:bodyPr/>
        <a:lstStyle/>
        <a:p>
          <a:endParaRPr lang="es-CO"/>
        </a:p>
      </dgm:t>
    </dgm:pt>
    <dgm:pt modelId="{DB8938FE-4649-4361-A466-C940CC6F9D57}" type="sibTrans" cxnId="{A38E09AE-6B5E-4768-BC2B-3D028E2618FC}">
      <dgm:prSet/>
      <dgm:spPr/>
      <dgm:t>
        <a:bodyPr/>
        <a:lstStyle/>
        <a:p>
          <a:endParaRPr lang="es-CO"/>
        </a:p>
      </dgm:t>
    </dgm:pt>
    <dgm:pt modelId="{476733A0-3BEE-416F-A46E-6D9C7BFF64DC}">
      <dgm:prSet phldrT="[Texto]" phldr="1"/>
      <dgm:spPr/>
      <dgm:t>
        <a:bodyPr/>
        <a:lstStyle/>
        <a:p>
          <a:endParaRPr lang="es-CO"/>
        </a:p>
      </dgm:t>
    </dgm:pt>
    <dgm:pt modelId="{1BAC5A92-F3EF-4A87-9836-92A19C0D36A9}" type="parTrans" cxnId="{F7CB74A8-99B9-402B-A991-FABDF08A5FB3}">
      <dgm:prSet/>
      <dgm:spPr/>
      <dgm:t>
        <a:bodyPr/>
        <a:lstStyle/>
        <a:p>
          <a:endParaRPr lang="es-CO"/>
        </a:p>
      </dgm:t>
    </dgm:pt>
    <dgm:pt modelId="{16BFFFBF-9350-445C-BCB7-C9F8AACAF2C5}" type="sibTrans" cxnId="{F7CB74A8-99B9-402B-A991-FABDF08A5FB3}">
      <dgm:prSet/>
      <dgm:spPr/>
      <dgm:t>
        <a:bodyPr/>
        <a:lstStyle/>
        <a:p>
          <a:endParaRPr lang="es-CO"/>
        </a:p>
      </dgm:t>
    </dgm:pt>
    <dgm:pt modelId="{98F862F7-4DD8-4260-A42D-9756F4F86A5A}">
      <dgm:prSet/>
      <dgm:spPr/>
      <dgm:t>
        <a:bodyPr/>
        <a:lstStyle/>
        <a:p>
          <a:endParaRPr lang="es-CO"/>
        </a:p>
      </dgm:t>
    </dgm:pt>
    <dgm:pt modelId="{9C3F72AE-9534-4114-BC91-8DDEB0B172A1}" type="parTrans" cxnId="{CB953982-8840-4DC6-8C05-A5B2767BD2F0}">
      <dgm:prSet/>
      <dgm:spPr/>
      <dgm:t>
        <a:bodyPr/>
        <a:lstStyle/>
        <a:p>
          <a:endParaRPr lang="es-CO"/>
        </a:p>
      </dgm:t>
    </dgm:pt>
    <dgm:pt modelId="{B3F90093-5822-462C-950A-CE4D823DFEF9}" type="sibTrans" cxnId="{CB953982-8840-4DC6-8C05-A5B2767BD2F0}">
      <dgm:prSet/>
      <dgm:spPr/>
      <dgm:t>
        <a:bodyPr/>
        <a:lstStyle/>
        <a:p>
          <a:endParaRPr lang="es-CO"/>
        </a:p>
      </dgm:t>
    </dgm:pt>
    <dgm:pt modelId="{0C35F39E-0C7D-4CED-91AD-FA2D48FDA032}">
      <dgm:prSet/>
      <dgm:spPr/>
      <dgm:t>
        <a:bodyPr/>
        <a:lstStyle/>
        <a:p>
          <a:endParaRPr lang="es-CO"/>
        </a:p>
      </dgm:t>
    </dgm:pt>
    <dgm:pt modelId="{C6E6157E-A6CA-4FCE-875E-C93F390382D0}" type="parTrans" cxnId="{F74C5131-D483-45FF-BBC1-7C6082F17E68}">
      <dgm:prSet/>
      <dgm:spPr/>
      <dgm:t>
        <a:bodyPr/>
        <a:lstStyle/>
        <a:p>
          <a:endParaRPr lang="es-CO"/>
        </a:p>
      </dgm:t>
    </dgm:pt>
    <dgm:pt modelId="{B9F729D8-53EF-4258-A10E-310372124553}" type="sibTrans" cxnId="{F74C5131-D483-45FF-BBC1-7C6082F17E68}">
      <dgm:prSet/>
      <dgm:spPr/>
      <dgm:t>
        <a:bodyPr/>
        <a:lstStyle/>
        <a:p>
          <a:endParaRPr lang="es-CO"/>
        </a:p>
      </dgm:t>
    </dgm:pt>
    <dgm:pt modelId="{7A54618F-94CE-4528-B23E-2D50BCD8FB72}">
      <dgm:prSet/>
      <dgm:spPr/>
      <dgm:t>
        <a:bodyPr/>
        <a:lstStyle/>
        <a:p>
          <a:endParaRPr lang="es-CO"/>
        </a:p>
      </dgm:t>
    </dgm:pt>
    <dgm:pt modelId="{4789CE7B-577E-4DCA-910D-35EEA1FE600A}" type="parTrans" cxnId="{6ECC2B89-FE6A-45DE-BEB7-EC738975F83B}">
      <dgm:prSet/>
      <dgm:spPr/>
      <dgm:t>
        <a:bodyPr/>
        <a:lstStyle/>
        <a:p>
          <a:endParaRPr lang="es-CO"/>
        </a:p>
      </dgm:t>
    </dgm:pt>
    <dgm:pt modelId="{AB84C6FB-D135-41AC-92AE-FB2161EF622B}" type="sibTrans" cxnId="{6ECC2B89-FE6A-45DE-BEB7-EC738975F83B}">
      <dgm:prSet/>
      <dgm:spPr/>
      <dgm:t>
        <a:bodyPr/>
        <a:lstStyle/>
        <a:p>
          <a:endParaRPr lang="es-CO"/>
        </a:p>
      </dgm:t>
    </dgm:pt>
    <dgm:pt modelId="{B6855397-A222-479B-BB3B-B33FECD6FEF9}">
      <dgm:prSet/>
      <dgm:spPr/>
      <dgm:t>
        <a:bodyPr/>
        <a:lstStyle/>
        <a:p>
          <a:endParaRPr lang="es-CO"/>
        </a:p>
      </dgm:t>
    </dgm:pt>
    <dgm:pt modelId="{77B0626D-1EC8-42E8-AFC5-485EC0BDFDB5}" type="parTrans" cxnId="{9AD6D6FF-CBDE-4EC7-B57B-1B00B54F2E18}">
      <dgm:prSet/>
      <dgm:spPr/>
      <dgm:t>
        <a:bodyPr/>
        <a:lstStyle/>
        <a:p>
          <a:endParaRPr lang="es-CO"/>
        </a:p>
      </dgm:t>
    </dgm:pt>
    <dgm:pt modelId="{0AC54F1D-774B-4B59-A484-081B2A6EE036}" type="sibTrans" cxnId="{9AD6D6FF-CBDE-4EC7-B57B-1B00B54F2E18}">
      <dgm:prSet/>
      <dgm:spPr/>
      <dgm:t>
        <a:bodyPr/>
        <a:lstStyle/>
        <a:p>
          <a:endParaRPr lang="es-CO"/>
        </a:p>
      </dgm:t>
    </dgm:pt>
    <dgm:pt modelId="{D2B92489-5D89-45A8-BE32-7E8DB6ABE871}" type="pres">
      <dgm:prSet presAssocID="{B6483F4C-FDC7-47FA-A341-8DD37B9D97FC}" presName="hierChild1" presStyleCnt="0">
        <dgm:presLayoutVars>
          <dgm:orgChart val="1"/>
          <dgm:chPref val="1"/>
          <dgm:dir/>
          <dgm:animOne val="branch"/>
          <dgm:animLvl val="lvl"/>
          <dgm:resizeHandles/>
        </dgm:presLayoutVars>
      </dgm:prSet>
      <dgm:spPr/>
    </dgm:pt>
    <dgm:pt modelId="{42611102-1F22-4E18-8E93-E6DFB9060835}" type="pres">
      <dgm:prSet presAssocID="{0C35F39E-0C7D-4CED-91AD-FA2D48FDA032}" presName="hierRoot1" presStyleCnt="0">
        <dgm:presLayoutVars>
          <dgm:hierBranch val="init"/>
        </dgm:presLayoutVars>
      </dgm:prSet>
      <dgm:spPr/>
    </dgm:pt>
    <dgm:pt modelId="{40494726-2458-44C8-A989-13D16AEAA464}" type="pres">
      <dgm:prSet presAssocID="{0C35F39E-0C7D-4CED-91AD-FA2D48FDA032}" presName="rootComposite1" presStyleCnt="0"/>
      <dgm:spPr/>
    </dgm:pt>
    <dgm:pt modelId="{139B7F6E-69F6-426F-8733-A5B055B422EA}" type="pres">
      <dgm:prSet presAssocID="{0C35F39E-0C7D-4CED-91AD-FA2D48FDA032}" presName="rootText1" presStyleLbl="node0" presStyleIdx="0" presStyleCnt="3">
        <dgm:presLayoutVars>
          <dgm:chPref val="3"/>
        </dgm:presLayoutVars>
      </dgm:prSet>
      <dgm:spPr/>
    </dgm:pt>
    <dgm:pt modelId="{C2C2305A-4980-4692-B238-8469C7B54FBA}" type="pres">
      <dgm:prSet presAssocID="{0C35F39E-0C7D-4CED-91AD-FA2D48FDA032}" presName="rootConnector1" presStyleLbl="node1" presStyleIdx="0" presStyleCnt="0"/>
      <dgm:spPr/>
    </dgm:pt>
    <dgm:pt modelId="{BA1DCD1B-C034-4081-908C-5592B10568F4}" type="pres">
      <dgm:prSet presAssocID="{0C35F39E-0C7D-4CED-91AD-FA2D48FDA032}" presName="hierChild2" presStyleCnt="0"/>
      <dgm:spPr/>
    </dgm:pt>
    <dgm:pt modelId="{4FDEC740-8E6C-4B41-B385-196CA550A146}" type="pres">
      <dgm:prSet presAssocID="{4789CE7B-577E-4DCA-910D-35EEA1FE600A}" presName="Name37" presStyleLbl="parChTrans1D2" presStyleIdx="0" presStyleCnt="2"/>
      <dgm:spPr/>
    </dgm:pt>
    <dgm:pt modelId="{FCA30698-939A-402F-8231-31F66B754111}" type="pres">
      <dgm:prSet presAssocID="{7A54618F-94CE-4528-B23E-2D50BCD8FB72}" presName="hierRoot2" presStyleCnt="0">
        <dgm:presLayoutVars>
          <dgm:hierBranch val="init"/>
        </dgm:presLayoutVars>
      </dgm:prSet>
      <dgm:spPr/>
    </dgm:pt>
    <dgm:pt modelId="{19AB57D6-B848-4445-9A7C-74733E214FFD}" type="pres">
      <dgm:prSet presAssocID="{7A54618F-94CE-4528-B23E-2D50BCD8FB72}" presName="rootComposite" presStyleCnt="0"/>
      <dgm:spPr/>
    </dgm:pt>
    <dgm:pt modelId="{91173922-7946-435E-9E74-F0BCED7E8BD4}" type="pres">
      <dgm:prSet presAssocID="{7A54618F-94CE-4528-B23E-2D50BCD8FB72}" presName="rootText" presStyleLbl="node2" presStyleIdx="0" presStyleCnt="2" custLinFactNeighborX="68386" custLinFactNeighborY="36985">
        <dgm:presLayoutVars>
          <dgm:chPref val="3"/>
        </dgm:presLayoutVars>
      </dgm:prSet>
      <dgm:spPr/>
    </dgm:pt>
    <dgm:pt modelId="{6E857C17-FB11-45B6-9FFC-DD4B7B8F739C}" type="pres">
      <dgm:prSet presAssocID="{7A54618F-94CE-4528-B23E-2D50BCD8FB72}" presName="rootConnector" presStyleLbl="node2" presStyleIdx="0" presStyleCnt="2"/>
      <dgm:spPr/>
    </dgm:pt>
    <dgm:pt modelId="{6F3EBC28-5F88-4EC3-85C6-4C8646208892}" type="pres">
      <dgm:prSet presAssocID="{7A54618F-94CE-4528-B23E-2D50BCD8FB72}" presName="hierChild4" presStyleCnt="0"/>
      <dgm:spPr/>
    </dgm:pt>
    <dgm:pt modelId="{19C4A32B-DEC2-4447-B1B1-BE3E971CA13B}" type="pres">
      <dgm:prSet presAssocID="{77B0626D-1EC8-42E8-AFC5-485EC0BDFDB5}" presName="Name37" presStyleLbl="parChTrans1D3" presStyleIdx="0" presStyleCnt="1"/>
      <dgm:spPr/>
    </dgm:pt>
    <dgm:pt modelId="{6B1BE07F-A633-4B18-A90F-C93A9E018B53}" type="pres">
      <dgm:prSet presAssocID="{B6855397-A222-479B-BB3B-B33FECD6FEF9}" presName="hierRoot2" presStyleCnt="0">
        <dgm:presLayoutVars>
          <dgm:hierBranch val="init"/>
        </dgm:presLayoutVars>
      </dgm:prSet>
      <dgm:spPr/>
    </dgm:pt>
    <dgm:pt modelId="{C9F0472F-B6A3-47D0-A60B-6FCE5DB3A12A}" type="pres">
      <dgm:prSet presAssocID="{B6855397-A222-479B-BB3B-B33FECD6FEF9}" presName="rootComposite" presStyleCnt="0"/>
      <dgm:spPr/>
    </dgm:pt>
    <dgm:pt modelId="{B587A784-E089-4F9E-81C4-295D9A7DAE72}" type="pres">
      <dgm:prSet presAssocID="{B6855397-A222-479B-BB3B-B33FECD6FEF9}" presName="rootText" presStyleLbl="node3" presStyleIdx="0" presStyleCnt="1" custLinFactX="116" custLinFactNeighborX="100000" custLinFactNeighborY="33139">
        <dgm:presLayoutVars>
          <dgm:chPref val="3"/>
        </dgm:presLayoutVars>
      </dgm:prSet>
      <dgm:spPr/>
    </dgm:pt>
    <dgm:pt modelId="{564E63DF-A955-47E7-9C18-5D3EF4A4A13C}" type="pres">
      <dgm:prSet presAssocID="{B6855397-A222-479B-BB3B-B33FECD6FEF9}" presName="rootConnector" presStyleLbl="node3" presStyleIdx="0" presStyleCnt="1"/>
      <dgm:spPr/>
    </dgm:pt>
    <dgm:pt modelId="{22F85DC2-DB63-492E-B94E-78D32C4891E1}" type="pres">
      <dgm:prSet presAssocID="{B6855397-A222-479B-BB3B-B33FECD6FEF9}" presName="hierChild4" presStyleCnt="0"/>
      <dgm:spPr/>
    </dgm:pt>
    <dgm:pt modelId="{DC06E9B6-B01D-434C-9001-04092EAB976F}" type="pres">
      <dgm:prSet presAssocID="{B6855397-A222-479B-BB3B-B33FECD6FEF9}" presName="hierChild5" presStyleCnt="0"/>
      <dgm:spPr/>
    </dgm:pt>
    <dgm:pt modelId="{E452872A-233C-42A1-9BF4-8FADD14E0452}" type="pres">
      <dgm:prSet presAssocID="{7A54618F-94CE-4528-B23E-2D50BCD8FB72}" presName="hierChild5" presStyleCnt="0"/>
      <dgm:spPr/>
    </dgm:pt>
    <dgm:pt modelId="{F5B97B5A-BFC4-424F-80FB-DC65F2A6F82E}" type="pres">
      <dgm:prSet presAssocID="{0C35F39E-0C7D-4CED-91AD-FA2D48FDA032}" presName="hierChild3" presStyleCnt="0"/>
      <dgm:spPr/>
    </dgm:pt>
    <dgm:pt modelId="{67947347-8F69-4786-9609-43DD5842288B}" type="pres">
      <dgm:prSet presAssocID="{98F862F7-4DD8-4260-A42D-9756F4F86A5A}" presName="hierRoot1" presStyleCnt="0">
        <dgm:presLayoutVars>
          <dgm:hierBranch val="init"/>
        </dgm:presLayoutVars>
      </dgm:prSet>
      <dgm:spPr/>
    </dgm:pt>
    <dgm:pt modelId="{E88474C6-71DF-42C0-894B-C737A1446829}" type="pres">
      <dgm:prSet presAssocID="{98F862F7-4DD8-4260-A42D-9756F4F86A5A}" presName="rootComposite1" presStyleCnt="0"/>
      <dgm:spPr/>
    </dgm:pt>
    <dgm:pt modelId="{A3FE5D3D-6279-42CC-AEE5-8F09D6364080}" type="pres">
      <dgm:prSet presAssocID="{98F862F7-4DD8-4260-A42D-9756F4F86A5A}" presName="rootText1" presStyleLbl="node0" presStyleIdx="1" presStyleCnt="3">
        <dgm:presLayoutVars>
          <dgm:chPref val="3"/>
        </dgm:presLayoutVars>
      </dgm:prSet>
      <dgm:spPr/>
    </dgm:pt>
    <dgm:pt modelId="{59A1E43A-023E-40EB-894F-0EBEC6595A44}" type="pres">
      <dgm:prSet presAssocID="{98F862F7-4DD8-4260-A42D-9756F4F86A5A}" presName="rootConnector1" presStyleLbl="node1" presStyleIdx="0" presStyleCnt="0"/>
      <dgm:spPr/>
    </dgm:pt>
    <dgm:pt modelId="{D70C3C3A-91F9-457F-829C-778F1591EF56}" type="pres">
      <dgm:prSet presAssocID="{98F862F7-4DD8-4260-A42D-9756F4F86A5A}" presName="hierChild2" presStyleCnt="0"/>
      <dgm:spPr/>
    </dgm:pt>
    <dgm:pt modelId="{326A63CE-1C8B-4FEE-B597-52140C1DF765}" type="pres">
      <dgm:prSet presAssocID="{98F862F7-4DD8-4260-A42D-9756F4F86A5A}" presName="hierChild3" presStyleCnt="0"/>
      <dgm:spPr/>
    </dgm:pt>
    <dgm:pt modelId="{FEB60F37-45BF-4BCC-93A5-D1E710A4ECFC}" type="pres">
      <dgm:prSet presAssocID="{AF5BB797-D829-4157-BEC7-29BDBBF0644C}" presName="hierRoot1" presStyleCnt="0">
        <dgm:presLayoutVars>
          <dgm:hierBranch val="init"/>
        </dgm:presLayoutVars>
      </dgm:prSet>
      <dgm:spPr/>
    </dgm:pt>
    <dgm:pt modelId="{86F2BF47-1E2A-49C4-8C8A-027B5AA68C0D}" type="pres">
      <dgm:prSet presAssocID="{AF5BB797-D829-4157-BEC7-29BDBBF0644C}" presName="rootComposite1" presStyleCnt="0"/>
      <dgm:spPr/>
    </dgm:pt>
    <dgm:pt modelId="{4170E1DF-1691-4F08-9BEC-82CA65AF905B}" type="pres">
      <dgm:prSet presAssocID="{AF5BB797-D829-4157-BEC7-29BDBBF0644C}" presName="rootText1" presStyleLbl="node0" presStyleIdx="2" presStyleCnt="3">
        <dgm:presLayoutVars>
          <dgm:chPref val="3"/>
        </dgm:presLayoutVars>
      </dgm:prSet>
      <dgm:spPr/>
    </dgm:pt>
    <dgm:pt modelId="{21DAD0A7-3E92-48B0-BB2D-4485412F323C}" type="pres">
      <dgm:prSet presAssocID="{AF5BB797-D829-4157-BEC7-29BDBBF0644C}" presName="rootConnector1" presStyleLbl="node1" presStyleIdx="0" presStyleCnt="0"/>
      <dgm:spPr/>
    </dgm:pt>
    <dgm:pt modelId="{61BE7BAB-4B25-4AFC-BC8D-1F2AB0CCB853}" type="pres">
      <dgm:prSet presAssocID="{AF5BB797-D829-4157-BEC7-29BDBBF0644C}" presName="hierChild2" presStyleCnt="0"/>
      <dgm:spPr/>
    </dgm:pt>
    <dgm:pt modelId="{6D8BE7ED-FB01-4C5C-84A7-F30100B10D3F}" type="pres">
      <dgm:prSet presAssocID="{1BAC5A92-F3EF-4A87-9836-92A19C0D36A9}" presName="Name37" presStyleLbl="parChTrans1D2" presStyleIdx="1" presStyleCnt="2"/>
      <dgm:spPr/>
    </dgm:pt>
    <dgm:pt modelId="{B35D71CE-DFB3-49F7-A9A8-F96352C4E208}" type="pres">
      <dgm:prSet presAssocID="{476733A0-3BEE-416F-A46E-6D9C7BFF64DC}" presName="hierRoot2" presStyleCnt="0">
        <dgm:presLayoutVars>
          <dgm:hierBranch val="init"/>
        </dgm:presLayoutVars>
      </dgm:prSet>
      <dgm:spPr/>
    </dgm:pt>
    <dgm:pt modelId="{A9BBF35B-32AE-47B5-993F-A156D1D409D2}" type="pres">
      <dgm:prSet presAssocID="{476733A0-3BEE-416F-A46E-6D9C7BFF64DC}" presName="rootComposite" presStyleCnt="0"/>
      <dgm:spPr/>
    </dgm:pt>
    <dgm:pt modelId="{167A6E7F-9564-4CB2-8188-693F1496BEA0}" type="pres">
      <dgm:prSet presAssocID="{476733A0-3BEE-416F-A46E-6D9C7BFF64DC}" presName="rootText" presStyleLbl="node2" presStyleIdx="1" presStyleCnt="2" custLinFactNeighborY="39599">
        <dgm:presLayoutVars>
          <dgm:chPref val="3"/>
        </dgm:presLayoutVars>
      </dgm:prSet>
      <dgm:spPr/>
    </dgm:pt>
    <dgm:pt modelId="{39E435DB-6B10-4E52-8F19-8637C0E63E6B}" type="pres">
      <dgm:prSet presAssocID="{476733A0-3BEE-416F-A46E-6D9C7BFF64DC}" presName="rootConnector" presStyleLbl="node2" presStyleIdx="1" presStyleCnt="2"/>
      <dgm:spPr/>
    </dgm:pt>
    <dgm:pt modelId="{9ACF9B63-D098-471E-8131-7BF13047AC77}" type="pres">
      <dgm:prSet presAssocID="{476733A0-3BEE-416F-A46E-6D9C7BFF64DC}" presName="hierChild4" presStyleCnt="0"/>
      <dgm:spPr/>
    </dgm:pt>
    <dgm:pt modelId="{015B78FF-52B8-446F-BFCB-E81FF007DDBB}" type="pres">
      <dgm:prSet presAssocID="{476733A0-3BEE-416F-A46E-6D9C7BFF64DC}" presName="hierChild5" presStyleCnt="0"/>
      <dgm:spPr/>
    </dgm:pt>
    <dgm:pt modelId="{34B77EAF-1439-4D7A-AA0C-B27E079C9D52}" type="pres">
      <dgm:prSet presAssocID="{AF5BB797-D829-4157-BEC7-29BDBBF0644C}" presName="hierChild3" presStyleCnt="0"/>
      <dgm:spPr/>
    </dgm:pt>
  </dgm:ptLst>
  <dgm:cxnLst>
    <dgm:cxn modelId="{43403E04-D7D6-48DC-AEFF-F93762254904}" type="presOf" srcId="{476733A0-3BEE-416F-A46E-6D9C7BFF64DC}" destId="{39E435DB-6B10-4E52-8F19-8637C0E63E6B}" srcOrd="1" destOrd="0" presId="urn:microsoft.com/office/officeart/2005/8/layout/orgChart1"/>
    <dgm:cxn modelId="{D73B7207-5ECC-4580-A425-D9421CBAE326}" type="presOf" srcId="{7A54618F-94CE-4528-B23E-2D50BCD8FB72}" destId="{91173922-7946-435E-9E74-F0BCED7E8BD4}" srcOrd="0" destOrd="0" presId="urn:microsoft.com/office/officeart/2005/8/layout/orgChart1"/>
    <dgm:cxn modelId="{218E0913-D877-4609-86B2-7FC8A8B7D5FF}" type="presOf" srcId="{476733A0-3BEE-416F-A46E-6D9C7BFF64DC}" destId="{167A6E7F-9564-4CB2-8188-693F1496BEA0}" srcOrd="0" destOrd="0" presId="urn:microsoft.com/office/officeart/2005/8/layout/orgChart1"/>
    <dgm:cxn modelId="{FF0AFC1F-BB25-444A-9825-26D1F4A11B4D}" type="presOf" srcId="{AF5BB797-D829-4157-BEC7-29BDBBF0644C}" destId="{4170E1DF-1691-4F08-9BEC-82CA65AF905B}" srcOrd="0" destOrd="0" presId="urn:microsoft.com/office/officeart/2005/8/layout/orgChart1"/>
    <dgm:cxn modelId="{AA339528-772D-4D9C-8C98-88D4F24EFB22}" type="presOf" srcId="{77B0626D-1EC8-42E8-AFC5-485EC0BDFDB5}" destId="{19C4A32B-DEC2-4447-B1B1-BE3E971CA13B}" srcOrd="0" destOrd="0" presId="urn:microsoft.com/office/officeart/2005/8/layout/orgChart1"/>
    <dgm:cxn modelId="{73EFFB29-6B72-40DE-83C6-1CDB94A9DF0F}" type="presOf" srcId="{B6855397-A222-479B-BB3B-B33FECD6FEF9}" destId="{B587A784-E089-4F9E-81C4-295D9A7DAE72}" srcOrd="0" destOrd="0" presId="urn:microsoft.com/office/officeart/2005/8/layout/orgChart1"/>
    <dgm:cxn modelId="{569EAF2B-FAD5-470D-BC18-2D815A2CEEBC}" type="presOf" srcId="{7A54618F-94CE-4528-B23E-2D50BCD8FB72}" destId="{6E857C17-FB11-45B6-9FFC-DD4B7B8F739C}" srcOrd="1" destOrd="0" presId="urn:microsoft.com/office/officeart/2005/8/layout/orgChart1"/>
    <dgm:cxn modelId="{F74C5131-D483-45FF-BBC1-7C6082F17E68}" srcId="{B6483F4C-FDC7-47FA-A341-8DD37B9D97FC}" destId="{0C35F39E-0C7D-4CED-91AD-FA2D48FDA032}" srcOrd="0" destOrd="0" parTransId="{C6E6157E-A6CA-4FCE-875E-C93F390382D0}" sibTransId="{B9F729D8-53EF-4258-A10E-310372124553}"/>
    <dgm:cxn modelId="{93164A39-3AC5-4CD3-9F49-9C87C32896F6}" type="presOf" srcId="{B6483F4C-FDC7-47FA-A341-8DD37B9D97FC}" destId="{D2B92489-5D89-45A8-BE32-7E8DB6ABE871}" srcOrd="0" destOrd="0" presId="urn:microsoft.com/office/officeart/2005/8/layout/orgChart1"/>
    <dgm:cxn modelId="{858AB139-690F-4A8C-858F-1EF9A7971D8D}" type="presOf" srcId="{98F862F7-4DD8-4260-A42D-9756F4F86A5A}" destId="{A3FE5D3D-6279-42CC-AEE5-8F09D6364080}" srcOrd="0" destOrd="0" presId="urn:microsoft.com/office/officeart/2005/8/layout/orgChart1"/>
    <dgm:cxn modelId="{7F485665-BE3F-4849-8521-F5211CEB388D}" type="presOf" srcId="{98F862F7-4DD8-4260-A42D-9756F4F86A5A}" destId="{59A1E43A-023E-40EB-894F-0EBEC6595A44}" srcOrd="1" destOrd="0" presId="urn:microsoft.com/office/officeart/2005/8/layout/orgChart1"/>
    <dgm:cxn modelId="{1C0B834B-277F-4C80-AD5B-5FF99F7E320B}" type="presOf" srcId="{B6855397-A222-479B-BB3B-B33FECD6FEF9}" destId="{564E63DF-A955-47E7-9C18-5D3EF4A4A13C}" srcOrd="1" destOrd="0" presId="urn:microsoft.com/office/officeart/2005/8/layout/orgChart1"/>
    <dgm:cxn modelId="{CB953982-8840-4DC6-8C05-A5B2767BD2F0}" srcId="{B6483F4C-FDC7-47FA-A341-8DD37B9D97FC}" destId="{98F862F7-4DD8-4260-A42D-9756F4F86A5A}" srcOrd="1" destOrd="0" parTransId="{9C3F72AE-9534-4114-BC91-8DDEB0B172A1}" sibTransId="{B3F90093-5822-462C-950A-CE4D823DFEF9}"/>
    <dgm:cxn modelId="{6ECC2B89-FE6A-45DE-BEB7-EC738975F83B}" srcId="{0C35F39E-0C7D-4CED-91AD-FA2D48FDA032}" destId="{7A54618F-94CE-4528-B23E-2D50BCD8FB72}" srcOrd="0" destOrd="0" parTransId="{4789CE7B-577E-4DCA-910D-35EEA1FE600A}" sibTransId="{AB84C6FB-D135-41AC-92AE-FB2161EF622B}"/>
    <dgm:cxn modelId="{3EC84D8D-9D14-4739-9D7B-D16324A8C1D6}" type="presOf" srcId="{0C35F39E-0C7D-4CED-91AD-FA2D48FDA032}" destId="{C2C2305A-4980-4692-B238-8469C7B54FBA}" srcOrd="1" destOrd="0" presId="urn:microsoft.com/office/officeart/2005/8/layout/orgChart1"/>
    <dgm:cxn modelId="{F7CB74A8-99B9-402B-A991-FABDF08A5FB3}" srcId="{AF5BB797-D829-4157-BEC7-29BDBBF0644C}" destId="{476733A0-3BEE-416F-A46E-6D9C7BFF64DC}" srcOrd="0" destOrd="0" parTransId="{1BAC5A92-F3EF-4A87-9836-92A19C0D36A9}" sibTransId="{16BFFFBF-9350-445C-BCB7-C9F8AACAF2C5}"/>
    <dgm:cxn modelId="{D1B460AC-220A-4A31-A921-D3B26CF48092}" type="presOf" srcId="{4789CE7B-577E-4DCA-910D-35EEA1FE600A}" destId="{4FDEC740-8E6C-4B41-B385-196CA550A146}" srcOrd="0" destOrd="0" presId="urn:microsoft.com/office/officeart/2005/8/layout/orgChart1"/>
    <dgm:cxn modelId="{A38E09AE-6B5E-4768-BC2B-3D028E2618FC}" srcId="{B6483F4C-FDC7-47FA-A341-8DD37B9D97FC}" destId="{AF5BB797-D829-4157-BEC7-29BDBBF0644C}" srcOrd="2" destOrd="0" parTransId="{7F3988F2-B30A-4358-BC71-6F346B2AEDA8}" sibTransId="{DB8938FE-4649-4361-A466-C940CC6F9D57}"/>
    <dgm:cxn modelId="{EBEBECBD-DDF5-431B-A2AE-1026EB8F21FF}" type="presOf" srcId="{AF5BB797-D829-4157-BEC7-29BDBBF0644C}" destId="{21DAD0A7-3E92-48B0-BB2D-4485412F323C}" srcOrd="1" destOrd="0" presId="urn:microsoft.com/office/officeart/2005/8/layout/orgChart1"/>
    <dgm:cxn modelId="{5A9978F5-A08A-48B4-A495-1C031C213B98}" type="presOf" srcId="{0C35F39E-0C7D-4CED-91AD-FA2D48FDA032}" destId="{139B7F6E-69F6-426F-8733-A5B055B422EA}" srcOrd="0" destOrd="0" presId="urn:microsoft.com/office/officeart/2005/8/layout/orgChart1"/>
    <dgm:cxn modelId="{63C934FD-B2D1-4752-94FF-A0F5000BC7ED}" type="presOf" srcId="{1BAC5A92-F3EF-4A87-9836-92A19C0D36A9}" destId="{6D8BE7ED-FB01-4C5C-84A7-F30100B10D3F}" srcOrd="0" destOrd="0" presId="urn:microsoft.com/office/officeart/2005/8/layout/orgChart1"/>
    <dgm:cxn modelId="{9AD6D6FF-CBDE-4EC7-B57B-1B00B54F2E18}" srcId="{7A54618F-94CE-4528-B23E-2D50BCD8FB72}" destId="{B6855397-A222-479B-BB3B-B33FECD6FEF9}" srcOrd="0" destOrd="0" parTransId="{77B0626D-1EC8-42E8-AFC5-485EC0BDFDB5}" sibTransId="{0AC54F1D-774B-4B59-A484-081B2A6EE036}"/>
    <dgm:cxn modelId="{98CB8300-4CB8-4E3C-B263-06A5E5B50CB8}" type="presParOf" srcId="{D2B92489-5D89-45A8-BE32-7E8DB6ABE871}" destId="{42611102-1F22-4E18-8E93-E6DFB9060835}" srcOrd="0" destOrd="0" presId="urn:microsoft.com/office/officeart/2005/8/layout/orgChart1"/>
    <dgm:cxn modelId="{9DF53D79-EB7E-4514-92C3-23CC20C15333}" type="presParOf" srcId="{42611102-1F22-4E18-8E93-E6DFB9060835}" destId="{40494726-2458-44C8-A989-13D16AEAA464}" srcOrd="0" destOrd="0" presId="urn:microsoft.com/office/officeart/2005/8/layout/orgChart1"/>
    <dgm:cxn modelId="{107E62F4-161E-443A-8B96-7CB49F1E6A45}" type="presParOf" srcId="{40494726-2458-44C8-A989-13D16AEAA464}" destId="{139B7F6E-69F6-426F-8733-A5B055B422EA}" srcOrd="0" destOrd="0" presId="urn:microsoft.com/office/officeart/2005/8/layout/orgChart1"/>
    <dgm:cxn modelId="{165EF102-6FE2-4FAA-B5D7-E4C5580E4CEC}" type="presParOf" srcId="{40494726-2458-44C8-A989-13D16AEAA464}" destId="{C2C2305A-4980-4692-B238-8469C7B54FBA}" srcOrd="1" destOrd="0" presId="urn:microsoft.com/office/officeart/2005/8/layout/orgChart1"/>
    <dgm:cxn modelId="{E3536B4C-3E7D-4D6F-A524-30CDD60754C1}" type="presParOf" srcId="{42611102-1F22-4E18-8E93-E6DFB9060835}" destId="{BA1DCD1B-C034-4081-908C-5592B10568F4}" srcOrd="1" destOrd="0" presId="urn:microsoft.com/office/officeart/2005/8/layout/orgChart1"/>
    <dgm:cxn modelId="{2FD253BD-AE47-4549-8712-4C0A85D9AB1D}" type="presParOf" srcId="{BA1DCD1B-C034-4081-908C-5592B10568F4}" destId="{4FDEC740-8E6C-4B41-B385-196CA550A146}" srcOrd="0" destOrd="0" presId="urn:microsoft.com/office/officeart/2005/8/layout/orgChart1"/>
    <dgm:cxn modelId="{4A8E6406-36A9-4C02-A646-AD6FBE9F158C}" type="presParOf" srcId="{BA1DCD1B-C034-4081-908C-5592B10568F4}" destId="{FCA30698-939A-402F-8231-31F66B754111}" srcOrd="1" destOrd="0" presId="urn:microsoft.com/office/officeart/2005/8/layout/orgChart1"/>
    <dgm:cxn modelId="{7DD6986A-57FB-4AA4-A00A-6ED0634A2325}" type="presParOf" srcId="{FCA30698-939A-402F-8231-31F66B754111}" destId="{19AB57D6-B848-4445-9A7C-74733E214FFD}" srcOrd="0" destOrd="0" presId="urn:microsoft.com/office/officeart/2005/8/layout/orgChart1"/>
    <dgm:cxn modelId="{7FCAA489-6421-48B4-9D7D-6F8231F09ABF}" type="presParOf" srcId="{19AB57D6-B848-4445-9A7C-74733E214FFD}" destId="{91173922-7946-435E-9E74-F0BCED7E8BD4}" srcOrd="0" destOrd="0" presId="urn:microsoft.com/office/officeart/2005/8/layout/orgChart1"/>
    <dgm:cxn modelId="{0EBB48F2-9BFF-4761-A19E-A1FDEB716ED6}" type="presParOf" srcId="{19AB57D6-B848-4445-9A7C-74733E214FFD}" destId="{6E857C17-FB11-45B6-9FFC-DD4B7B8F739C}" srcOrd="1" destOrd="0" presId="urn:microsoft.com/office/officeart/2005/8/layout/orgChart1"/>
    <dgm:cxn modelId="{86F0EE14-F5F5-4EEA-8723-990B500AEFB0}" type="presParOf" srcId="{FCA30698-939A-402F-8231-31F66B754111}" destId="{6F3EBC28-5F88-4EC3-85C6-4C8646208892}" srcOrd="1" destOrd="0" presId="urn:microsoft.com/office/officeart/2005/8/layout/orgChart1"/>
    <dgm:cxn modelId="{A22666A7-682D-4C3D-B4F2-96E9D92DD5FC}" type="presParOf" srcId="{6F3EBC28-5F88-4EC3-85C6-4C8646208892}" destId="{19C4A32B-DEC2-4447-B1B1-BE3E971CA13B}" srcOrd="0" destOrd="0" presId="urn:microsoft.com/office/officeart/2005/8/layout/orgChart1"/>
    <dgm:cxn modelId="{6DA80A19-8F92-4601-95A3-A44BABE611B7}" type="presParOf" srcId="{6F3EBC28-5F88-4EC3-85C6-4C8646208892}" destId="{6B1BE07F-A633-4B18-A90F-C93A9E018B53}" srcOrd="1" destOrd="0" presId="urn:microsoft.com/office/officeart/2005/8/layout/orgChart1"/>
    <dgm:cxn modelId="{17489AEA-9E53-42C2-B8DA-1E483CAAE0AF}" type="presParOf" srcId="{6B1BE07F-A633-4B18-A90F-C93A9E018B53}" destId="{C9F0472F-B6A3-47D0-A60B-6FCE5DB3A12A}" srcOrd="0" destOrd="0" presId="urn:microsoft.com/office/officeart/2005/8/layout/orgChart1"/>
    <dgm:cxn modelId="{89960891-449D-47D8-A80D-97D0171784B1}" type="presParOf" srcId="{C9F0472F-B6A3-47D0-A60B-6FCE5DB3A12A}" destId="{B587A784-E089-4F9E-81C4-295D9A7DAE72}" srcOrd="0" destOrd="0" presId="urn:microsoft.com/office/officeart/2005/8/layout/orgChart1"/>
    <dgm:cxn modelId="{05E371ED-3870-410B-864A-F6B88CB2F920}" type="presParOf" srcId="{C9F0472F-B6A3-47D0-A60B-6FCE5DB3A12A}" destId="{564E63DF-A955-47E7-9C18-5D3EF4A4A13C}" srcOrd="1" destOrd="0" presId="urn:microsoft.com/office/officeart/2005/8/layout/orgChart1"/>
    <dgm:cxn modelId="{67CF9566-57AB-4178-A7CC-7CB7F0A1286E}" type="presParOf" srcId="{6B1BE07F-A633-4B18-A90F-C93A9E018B53}" destId="{22F85DC2-DB63-492E-B94E-78D32C4891E1}" srcOrd="1" destOrd="0" presId="urn:microsoft.com/office/officeart/2005/8/layout/orgChart1"/>
    <dgm:cxn modelId="{9546A23D-5732-441B-83A6-1119EA8124D1}" type="presParOf" srcId="{6B1BE07F-A633-4B18-A90F-C93A9E018B53}" destId="{DC06E9B6-B01D-434C-9001-04092EAB976F}" srcOrd="2" destOrd="0" presId="urn:microsoft.com/office/officeart/2005/8/layout/orgChart1"/>
    <dgm:cxn modelId="{9A4E1ACA-C60F-4143-A945-25F544EA587B}" type="presParOf" srcId="{FCA30698-939A-402F-8231-31F66B754111}" destId="{E452872A-233C-42A1-9BF4-8FADD14E0452}" srcOrd="2" destOrd="0" presId="urn:microsoft.com/office/officeart/2005/8/layout/orgChart1"/>
    <dgm:cxn modelId="{A839E4F4-5143-4644-9B62-823C497ED9EE}" type="presParOf" srcId="{42611102-1F22-4E18-8E93-E6DFB9060835}" destId="{F5B97B5A-BFC4-424F-80FB-DC65F2A6F82E}" srcOrd="2" destOrd="0" presId="urn:microsoft.com/office/officeart/2005/8/layout/orgChart1"/>
    <dgm:cxn modelId="{85E057E3-8EE4-430C-A2AE-E7879A7E665C}" type="presParOf" srcId="{D2B92489-5D89-45A8-BE32-7E8DB6ABE871}" destId="{67947347-8F69-4786-9609-43DD5842288B}" srcOrd="1" destOrd="0" presId="urn:microsoft.com/office/officeart/2005/8/layout/orgChart1"/>
    <dgm:cxn modelId="{CC4201D8-DE0D-44DD-99DA-DC2873210E19}" type="presParOf" srcId="{67947347-8F69-4786-9609-43DD5842288B}" destId="{E88474C6-71DF-42C0-894B-C737A1446829}" srcOrd="0" destOrd="0" presId="urn:microsoft.com/office/officeart/2005/8/layout/orgChart1"/>
    <dgm:cxn modelId="{C563C0B2-3ADE-494B-A33D-437EB739F107}" type="presParOf" srcId="{E88474C6-71DF-42C0-894B-C737A1446829}" destId="{A3FE5D3D-6279-42CC-AEE5-8F09D6364080}" srcOrd="0" destOrd="0" presId="urn:microsoft.com/office/officeart/2005/8/layout/orgChart1"/>
    <dgm:cxn modelId="{8493027E-320A-4F08-BD88-38E31DC07925}" type="presParOf" srcId="{E88474C6-71DF-42C0-894B-C737A1446829}" destId="{59A1E43A-023E-40EB-894F-0EBEC6595A44}" srcOrd="1" destOrd="0" presId="urn:microsoft.com/office/officeart/2005/8/layout/orgChart1"/>
    <dgm:cxn modelId="{E25E0BD5-CACE-4C44-B7DE-34100C417DF3}" type="presParOf" srcId="{67947347-8F69-4786-9609-43DD5842288B}" destId="{D70C3C3A-91F9-457F-829C-778F1591EF56}" srcOrd="1" destOrd="0" presId="urn:microsoft.com/office/officeart/2005/8/layout/orgChart1"/>
    <dgm:cxn modelId="{61194CBE-20FE-4FFB-8AAE-5D4D40CCC712}" type="presParOf" srcId="{67947347-8F69-4786-9609-43DD5842288B}" destId="{326A63CE-1C8B-4FEE-B597-52140C1DF765}" srcOrd="2" destOrd="0" presId="urn:microsoft.com/office/officeart/2005/8/layout/orgChart1"/>
    <dgm:cxn modelId="{B852788C-1E80-4933-8BF6-202008F50E8A}" type="presParOf" srcId="{D2B92489-5D89-45A8-BE32-7E8DB6ABE871}" destId="{FEB60F37-45BF-4BCC-93A5-D1E710A4ECFC}" srcOrd="2" destOrd="0" presId="urn:microsoft.com/office/officeart/2005/8/layout/orgChart1"/>
    <dgm:cxn modelId="{EB4D86FB-66BD-4CAE-A811-420A5781BCAE}" type="presParOf" srcId="{FEB60F37-45BF-4BCC-93A5-D1E710A4ECFC}" destId="{86F2BF47-1E2A-49C4-8C8A-027B5AA68C0D}" srcOrd="0" destOrd="0" presId="urn:microsoft.com/office/officeart/2005/8/layout/orgChart1"/>
    <dgm:cxn modelId="{3A13484A-68FE-41DE-9574-B5DB2A293089}" type="presParOf" srcId="{86F2BF47-1E2A-49C4-8C8A-027B5AA68C0D}" destId="{4170E1DF-1691-4F08-9BEC-82CA65AF905B}" srcOrd="0" destOrd="0" presId="urn:microsoft.com/office/officeart/2005/8/layout/orgChart1"/>
    <dgm:cxn modelId="{EABEBE18-DA63-463B-B8AE-823696DCE310}" type="presParOf" srcId="{86F2BF47-1E2A-49C4-8C8A-027B5AA68C0D}" destId="{21DAD0A7-3E92-48B0-BB2D-4485412F323C}" srcOrd="1" destOrd="0" presId="urn:microsoft.com/office/officeart/2005/8/layout/orgChart1"/>
    <dgm:cxn modelId="{58A724AA-87B1-4747-BADD-40EEF554F7E7}" type="presParOf" srcId="{FEB60F37-45BF-4BCC-93A5-D1E710A4ECFC}" destId="{61BE7BAB-4B25-4AFC-BC8D-1F2AB0CCB853}" srcOrd="1" destOrd="0" presId="urn:microsoft.com/office/officeart/2005/8/layout/orgChart1"/>
    <dgm:cxn modelId="{4CBDA3C7-5EDD-43A4-95E8-B9DBC20FC0FC}" type="presParOf" srcId="{61BE7BAB-4B25-4AFC-BC8D-1F2AB0CCB853}" destId="{6D8BE7ED-FB01-4C5C-84A7-F30100B10D3F}" srcOrd="0" destOrd="0" presId="urn:microsoft.com/office/officeart/2005/8/layout/orgChart1"/>
    <dgm:cxn modelId="{56978D03-996A-48B5-BE8E-19FB3F7B4059}" type="presParOf" srcId="{61BE7BAB-4B25-4AFC-BC8D-1F2AB0CCB853}" destId="{B35D71CE-DFB3-49F7-A9A8-F96352C4E208}" srcOrd="1" destOrd="0" presId="urn:microsoft.com/office/officeart/2005/8/layout/orgChart1"/>
    <dgm:cxn modelId="{C7790746-F98F-4DD7-8875-C275E4E4784E}" type="presParOf" srcId="{B35D71CE-DFB3-49F7-A9A8-F96352C4E208}" destId="{A9BBF35B-32AE-47B5-993F-A156D1D409D2}" srcOrd="0" destOrd="0" presId="urn:microsoft.com/office/officeart/2005/8/layout/orgChart1"/>
    <dgm:cxn modelId="{E12657CE-551D-4A90-95EB-C99FE63CF321}" type="presParOf" srcId="{A9BBF35B-32AE-47B5-993F-A156D1D409D2}" destId="{167A6E7F-9564-4CB2-8188-693F1496BEA0}" srcOrd="0" destOrd="0" presId="urn:microsoft.com/office/officeart/2005/8/layout/orgChart1"/>
    <dgm:cxn modelId="{6C6E13B5-372B-4018-BC87-D1CA3CFA2802}" type="presParOf" srcId="{A9BBF35B-32AE-47B5-993F-A156D1D409D2}" destId="{39E435DB-6B10-4E52-8F19-8637C0E63E6B}" srcOrd="1" destOrd="0" presId="urn:microsoft.com/office/officeart/2005/8/layout/orgChart1"/>
    <dgm:cxn modelId="{D04B6A14-EEA1-44DA-8D40-4B60E6EB934C}" type="presParOf" srcId="{B35D71CE-DFB3-49F7-A9A8-F96352C4E208}" destId="{9ACF9B63-D098-471E-8131-7BF13047AC77}" srcOrd="1" destOrd="0" presId="urn:microsoft.com/office/officeart/2005/8/layout/orgChart1"/>
    <dgm:cxn modelId="{6BED0B26-BF03-4CEF-A121-68C487FBB4BF}" type="presParOf" srcId="{B35D71CE-DFB3-49F7-A9A8-F96352C4E208}" destId="{015B78FF-52B8-446F-BFCB-E81FF007DDBB}" srcOrd="2" destOrd="0" presId="urn:microsoft.com/office/officeart/2005/8/layout/orgChart1"/>
    <dgm:cxn modelId="{D271EFAD-98A5-4F18-9507-F94E9F7111FB}" type="presParOf" srcId="{FEB60F37-45BF-4BCC-93A5-D1E710A4ECFC}" destId="{34B77EAF-1439-4D7A-AA0C-B27E079C9D5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02F4E6-5847-4B15-8E04-F325B3D6E57C}"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s-ES"/>
        </a:p>
      </dgm:t>
    </dgm:pt>
    <dgm:pt modelId="{71EF9D0A-8102-42FE-9EC1-671F2E8A73B5}">
      <dgm:prSet phldrT="[Texto]" phldr="0"/>
      <dgm:spPr/>
      <dgm:t>
        <a:bodyPr/>
        <a:lstStyle/>
        <a:p>
          <a:r>
            <a:rPr lang="es-ES" dirty="0">
              <a:latin typeface="Trebuchet MS"/>
            </a:rPr>
            <a:t>PATROCINADORES</a:t>
          </a:r>
          <a:endParaRPr lang="es-ES" dirty="0"/>
        </a:p>
      </dgm:t>
    </dgm:pt>
    <dgm:pt modelId="{A33BBABD-3125-46B1-866C-8406AFAD6029}" type="parTrans" cxnId="{C705BACA-C50C-4289-99E9-F4A955040C30}">
      <dgm:prSet/>
      <dgm:spPr/>
      <dgm:t>
        <a:bodyPr/>
        <a:lstStyle/>
        <a:p>
          <a:endParaRPr lang="es-ES"/>
        </a:p>
      </dgm:t>
    </dgm:pt>
    <dgm:pt modelId="{CFB3804C-C25C-4D47-82F5-99713D4F420A}" type="sibTrans" cxnId="{C705BACA-C50C-4289-99E9-F4A955040C30}">
      <dgm:prSet/>
      <dgm:spPr/>
      <dgm:t>
        <a:bodyPr/>
        <a:lstStyle/>
        <a:p>
          <a:endParaRPr lang="es-ES"/>
        </a:p>
      </dgm:t>
    </dgm:pt>
    <dgm:pt modelId="{F9C8902C-82B1-425E-BDDB-67DD890799E1}">
      <dgm:prSet phldrT="[Texto]" phldr="0"/>
      <dgm:spPr/>
      <dgm:t>
        <a:bodyPr/>
        <a:lstStyle/>
        <a:p>
          <a:pPr rtl="0"/>
          <a:r>
            <a:rPr lang="es-ES" dirty="0">
              <a:latin typeface="Trebuchet MS"/>
            </a:rPr>
            <a:t>EQUIPO DEL PROYECTO</a:t>
          </a:r>
          <a:endParaRPr lang="es-ES" dirty="0"/>
        </a:p>
      </dgm:t>
    </dgm:pt>
    <dgm:pt modelId="{ED9D10A3-18E6-42A5-98F5-73B2766622E0}" type="parTrans" cxnId="{61BB2BB3-54E4-4C08-B984-69C64908A9D0}">
      <dgm:prSet/>
      <dgm:spPr/>
      <dgm:t>
        <a:bodyPr/>
        <a:lstStyle/>
        <a:p>
          <a:endParaRPr lang="es-ES"/>
        </a:p>
      </dgm:t>
    </dgm:pt>
    <dgm:pt modelId="{D27D68FC-83DD-4B4E-86D3-940608E1CE21}" type="sibTrans" cxnId="{61BB2BB3-54E4-4C08-B984-69C64908A9D0}">
      <dgm:prSet/>
      <dgm:spPr/>
      <dgm:t>
        <a:bodyPr/>
        <a:lstStyle/>
        <a:p>
          <a:endParaRPr lang="es-ES"/>
        </a:p>
      </dgm:t>
    </dgm:pt>
    <dgm:pt modelId="{5D35525D-1F6F-41F5-AFE8-4B450712911D}">
      <dgm:prSet phldrT="[Texto]" phldr="0"/>
      <dgm:spPr/>
      <dgm:t>
        <a:bodyPr/>
        <a:lstStyle/>
        <a:p>
          <a:pPr rtl="0"/>
          <a:r>
            <a:rPr lang="es-ES" dirty="0">
              <a:latin typeface="Trebuchet MS"/>
            </a:rPr>
            <a:t>CLIENTES O BENEFICIARIOS</a:t>
          </a:r>
          <a:endParaRPr lang="es-ES" dirty="0"/>
        </a:p>
      </dgm:t>
    </dgm:pt>
    <dgm:pt modelId="{0B186EC1-71A1-42DD-B5B7-B5DEE1163345}" type="parTrans" cxnId="{BEE45D29-BDE7-4FB5-AC90-5C0895884497}">
      <dgm:prSet/>
      <dgm:spPr/>
      <dgm:t>
        <a:bodyPr/>
        <a:lstStyle/>
        <a:p>
          <a:endParaRPr lang="es-ES"/>
        </a:p>
      </dgm:t>
    </dgm:pt>
    <dgm:pt modelId="{84D4EE6F-2B7E-4E63-BCD0-BDC90F30C948}" type="sibTrans" cxnId="{BEE45D29-BDE7-4FB5-AC90-5C0895884497}">
      <dgm:prSet/>
      <dgm:spPr/>
      <dgm:t>
        <a:bodyPr/>
        <a:lstStyle/>
        <a:p>
          <a:endParaRPr lang="es-ES"/>
        </a:p>
      </dgm:t>
    </dgm:pt>
    <dgm:pt modelId="{EBD60EDF-3030-4CE7-AFD5-C7B18A781010}">
      <dgm:prSet phldrT="[Texto]" phldr="0"/>
      <dgm:spPr/>
      <dgm:t>
        <a:bodyPr/>
        <a:lstStyle/>
        <a:p>
          <a:pPr rtl="0"/>
          <a:r>
            <a:rPr lang="es-ES" dirty="0">
              <a:latin typeface="Trebuchet MS"/>
            </a:rPr>
            <a:t>COMUNIDAD LOCAL</a:t>
          </a:r>
          <a:endParaRPr lang="es-ES" dirty="0"/>
        </a:p>
      </dgm:t>
    </dgm:pt>
    <dgm:pt modelId="{07F18E3A-6C37-45C5-A3C4-FFB39B7E298B}" type="parTrans" cxnId="{914EABB9-9B44-4E1A-B3F1-597A2C5A211B}">
      <dgm:prSet/>
      <dgm:spPr/>
      <dgm:t>
        <a:bodyPr/>
        <a:lstStyle/>
        <a:p>
          <a:endParaRPr lang="es-ES"/>
        </a:p>
      </dgm:t>
    </dgm:pt>
    <dgm:pt modelId="{736158DE-94FD-40F8-9ACF-3D7264EB25C6}" type="sibTrans" cxnId="{914EABB9-9B44-4E1A-B3F1-597A2C5A211B}">
      <dgm:prSet/>
      <dgm:spPr/>
      <dgm:t>
        <a:bodyPr/>
        <a:lstStyle/>
        <a:p>
          <a:endParaRPr lang="es-ES"/>
        </a:p>
      </dgm:t>
    </dgm:pt>
    <dgm:pt modelId="{F954B151-8109-4466-8684-9710C14A96F6}">
      <dgm:prSet phldr="0"/>
      <dgm:spPr/>
      <dgm:t>
        <a:bodyPr/>
        <a:lstStyle/>
        <a:p>
          <a:r>
            <a:rPr lang="es-ES" dirty="0">
              <a:latin typeface="Trebuchet MS"/>
            </a:rPr>
            <a:t>AUTORIDADES</a:t>
          </a:r>
        </a:p>
      </dgm:t>
    </dgm:pt>
    <dgm:pt modelId="{A0370195-29F2-4D39-B426-5BA59954CE0D}" type="parTrans" cxnId="{8372D6F7-E309-4833-A7C9-1CAAF529D938}">
      <dgm:prSet/>
      <dgm:spPr/>
    </dgm:pt>
    <dgm:pt modelId="{22D6D0D7-FF54-4E1D-9F1C-500068882CB1}" type="sibTrans" cxnId="{8372D6F7-E309-4833-A7C9-1CAAF529D938}">
      <dgm:prSet/>
      <dgm:spPr/>
    </dgm:pt>
    <dgm:pt modelId="{1AD6B952-ED36-4996-B8B6-CFA9D41C38C4}" type="pres">
      <dgm:prSet presAssocID="{7502F4E6-5847-4B15-8E04-F325B3D6E57C}" presName="Name0" presStyleCnt="0">
        <dgm:presLayoutVars>
          <dgm:dir/>
          <dgm:resizeHandles val="exact"/>
        </dgm:presLayoutVars>
      </dgm:prSet>
      <dgm:spPr/>
    </dgm:pt>
    <dgm:pt modelId="{7E9B456D-7AC8-434B-9A8A-AF604D6A0428}" type="pres">
      <dgm:prSet presAssocID="{7502F4E6-5847-4B15-8E04-F325B3D6E57C}" presName="cycle" presStyleCnt="0"/>
      <dgm:spPr/>
    </dgm:pt>
    <dgm:pt modelId="{199B4773-7F1E-4B1C-94D0-E4E825DFBBD9}" type="pres">
      <dgm:prSet presAssocID="{71EF9D0A-8102-42FE-9EC1-671F2E8A73B5}" presName="nodeFirstNode" presStyleLbl="node1" presStyleIdx="0" presStyleCnt="5">
        <dgm:presLayoutVars>
          <dgm:bulletEnabled val="1"/>
        </dgm:presLayoutVars>
      </dgm:prSet>
      <dgm:spPr/>
    </dgm:pt>
    <dgm:pt modelId="{1791C529-ADC1-4497-9AC4-D75E7901CBBA}" type="pres">
      <dgm:prSet presAssocID="{CFB3804C-C25C-4D47-82F5-99713D4F420A}" presName="sibTransFirstNode" presStyleLbl="bgShp" presStyleIdx="0" presStyleCnt="1"/>
      <dgm:spPr/>
    </dgm:pt>
    <dgm:pt modelId="{9BB59D7D-6D25-47CC-B536-93DF3BAB9EC9}" type="pres">
      <dgm:prSet presAssocID="{F9C8902C-82B1-425E-BDDB-67DD890799E1}" presName="nodeFollowingNodes" presStyleLbl="node1" presStyleIdx="1" presStyleCnt="5">
        <dgm:presLayoutVars>
          <dgm:bulletEnabled val="1"/>
        </dgm:presLayoutVars>
      </dgm:prSet>
      <dgm:spPr/>
    </dgm:pt>
    <dgm:pt modelId="{2A845B54-CFCF-4FA3-B4BA-1CD079553FA9}" type="pres">
      <dgm:prSet presAssocID="{5D35525D-1F6F-41F5-AFE8-4B450712911D}" presName="nodeFollowingNodes" presStyleLbl="node1" presStyleIdx="2" presStyleCnt="5">
        <dgm:presLayoutVars>
          <dgm:bulletEnabled val="1"/>
        </dgm:presLayoutVars>
      </dgm:prSet>
      <dgm:spPr/>
    </dgm:pt>
    <dgm:pt modelId="{FE2D223E-713E-491C-AB11-5336B0D2A16F}" type="pres">
      <dgm:prSet presAssocID="{EBD60EDF-3030-4CE7-AFD5-C7B18A781010}" presName="nodeFollowingNodes" presStyleLbl="node1" presStyleIdx="3" presStyleCnt="5">
        <dgm:presLayoutVars>
          <dgm:bulletEnabled val="1"/>
        </dgm:presLayoutVars>
      </dgm:prSet>
      <dgm:spPr/>
    </dgm:pt>
    <dgm:pt modelId="{3538E310-149C-43A9-8E29-17EA9B805FCC}" type="pres">
      <dgm:prSet presAssocID="{F954B151-8109-4466-8684-9710C14A96F6}" presName="nodeFollowingNodes" presStyleLbl="node1" presStyleIdx="4" presStyleCnt="5">
        <dgm:presLayoutVars>
          <dgm:bulletEnabled val="1"/>
        </dgm:presLayoutVars>
      </dgm:prSet>
      <dgm:spPr/>
    </dgm:pt>
  </dgm:ptLst>
  <dgm:cxnLst>
    <dgm:cxn modelId="{BEE45D29-BDE7-4FB5-AC90-5C0895884497}" srcId="{7502F4E6-5847-4B15-8E04-F325B3D6E57C}" destId="{5D35525D-1F6F-41F5-AFE8-4B450712911D}" srcOrd="2" destOrd="0" parTransId="{0B186EC1-71A1-42DD-B5B7-B5DEE1163345}" sibTransId="{84D4EE6F-2B7E-4E63-BCD0-BDC90F30C948}"/>
    <dgm:cxn modelId="{8D53C644-AE5F-4FE5-8708-CF61F96FE56B}" type="presOf" srcId="{F954B151-8109-4466-8684-9710C14A96F6}" destId="{3538E310-149C-43A9-8E29-17EA9B805FCC}" srcOrd="0" destOrd="0" presId="urn:microsoft.com/office/officeart/2005/8/layout/cycle3"/>
    <dgm:cxn modelId="{9D5D9665-BAE6-4C14-8D89-5F65C88034CB}" type="presOf" srcId="{EBD60EDF-3030-4CE7-AFD5-C7B18A781010}" destId="{FE2D223E-713E-491C-AB11-5336B0D2A16F}" srcOrd="0" destOrd="0" presId="urn:microsoft.com/office/officeart/2005/8/layout/cycle3"/>
    <dgm:cxn modelId="{7ABB386A-E07B-44D7-9344-B9D01280ACB4}" type="presOf" srcId="{7502F4E6-5847-4B15-8E04-F325B3D6E57C}" destId="{1AD6B952-ED36-4996-B8B6-CFA9D41C38C4}" srcOrd="0" destOrd="0" presId="urn:microsoft.com/office/officeart/2005/8/layout/cycle3"/>
    <dgm:cxn modelId="{B83CF171-A1EC-453E-B60F-7B674B249523}" type="presOf" srcId="{F9C8902C-82B1-425E-BDDB-67DD890799E1}" destId="{9BB59D7D-6D25-47CC-B536-93DF3BAB9EC9}" srcOrd="0" destOrd="0" presId="urn:microsoft.com/office/officeart/2005/8/layout/cycle3"/>
    <dgm:cxn modelId="{32D225AD-B297-4161-9BFF-B1FAF49C5150}" type="presOf" srcId="{5D35525D-1F6F-41F5-AFE8-4B450712911D}" destId="{2A845B54-CFCF-4FA3-B4BA-1CD079553FA9}" srcOrd="0" destOrd="0" presId="urn:microsoft.com/office/officeart/2005/8/layout/cycle3"/>
    <dgm:cxn modelId="{61BB2BB3-54E4-4C08-B984-69C64908A9D0}" srcId="{7502F4E6-5847-4B15-8E04-F325B3D6E57C}" destId="{F9C8902C-82B1-425E-BDDB-67DD890799E1}" srcOrd="1" destOrd="0" parTransId="{ED9D10A3-18E6-42A5-98F5-73B2766622E0}" sibTransId="{D27D68FC-83DD-4B4E-86D3-940608E1CE21}"/>
    <dgm:cxn modelId="{DC251EB4-A753-45D7-A0BC-6C9195C96A4D}" type="presOf" srcId="{71EF9D0A-8102-42FE-9EC1-671F2E8A73B5}" destId="{199B4773-7F1E-4B1C-94D0-E4E825DFBBD9}" srcOrd="0" destOrd="0" presId="urn:microsoft.com/office/officeart/2005/8/layout/cycle3"/>
    <dgm:cxn modelId="{132D2FB8-5A42-430B-95DB-A2C4C9A53E82}" type="presOf" srcId="{CFB3804C-C25C-4D47-82F5-99713D4F420A}" destId="{1791C529-ADC1-4497-9AC4-D75E7901CBBA}" srcOrd="0" destOrd="0" presId="urn:microsoft.com/office/officeart/2005/8/layout/cycle3"/>
    <dgm:cxn modelId="{914EABB9-9B44-4E1A-B3F1-597A2C5A211B}" srcId="{7502F4E6-5847-4B15-8E04-F325B3D6E57C}" destId="{EBD60EDF-3030-4CE7-AFD5-C7B18A781010}" srcOrd="3" destOrd="0" parTransId="{07F18E3A-6C37-45C5-A3C4-FFB39B7E298B}" sibTransId="{736158DE-94FD-40F8-9ACF-3D7264EB25C6}"/>
    <dgm:cxn modelId="{C705BACA-C50C-4289-99E9-F4A955040C30}" srcId="{7502F4E6-5847-4B15-8E04-F325B3D6E57C}" destId="{71EF9D0A-8102-42FE-9EC1-671F2E8A73B5}" srcOrd="0" destOrd="0" parTransId="{A33BBABD-3125-46B1-866C-8406AFAD6029}" sibTransId="{CFB3804C-C25C-4D47-82F5-99713D4F420A}"/>
    <dgm:cxn modelId="{8372D6F7-E309-4833-A7C9-1CAAF529D938}" srcId="{7502F4E6-5847-4B15-8E04-F325B3D6E57C}" destId="{F954B151-8109-4466-8684-9710C14A96F6}" srcOrd="4" destOrd="0" parTransId="{A0370195-29F2-4D39-B426-5BA59954CE0D}" sibTransId="{22D6D0D7-FF54-4E1D-9F1C-500068882CB1}"/>
    <dgm:cxn modelId="{BA665135-477B-4D88-8A7B-8E89E10C53C5}" type="presParOf" srcId="{1AD6B952-ED36-4996-B8B6-CFA9D41C38C4}" destId="{7E9B456D-7AC8-434B-9A8A-AF604D6A0428}" srcOrd="0" destOrd="0" presId="urn:microsoft.com/office/officeart/2005/8/layout/cycle3"/>
    <dgm:cxn modelId="{C527F3CF-8695-4A2B-8E25-F9A39AA16438}" type="presParOf" srcId="{7E9B456D-7AC8-434B-9A8A-AF604D6A0428}" destId="{199B4773-7F1E-4B1C-94D0-E4E825DFBBD9}" srcOrd="0" destOrd="0" presId="urn:microsoft.com/office/officeart/2005/8/layout/cycle3"/>
    <dgm:cxn modelId="{35AABA58-5EE5-42A7-BD3A-21F993C96942}" type="presParOf" srcId="{7E9B456D-7AC8-434B-9A8A-AF604D6A0428}" destId="{1791C529-ADC1-4497-9AC4-D75E7901CBBA}" srcOrd="1" destOrd="0" presId="urn:microsoft.com/office/officeart/2005/8/layout/cycle3"/>
    <dgm:cxn modelId="{0645E3BB-DCE7-4A84-B395-2E07820B4A75}" type="presParOf" srcId="{7E9B456D-7AC8-434B-9A8A-AF604D6A0428}" destId="{9BB59D7D-6D25-47CC-B536-93DF3BAB9EC9}" srcOrd="2" destOrd="0" presId="urn:microsoft.com/office/officeart/2005/8/layout/cycle3"/>
    <dgm:cxn modelId="{A81C711C-1BE4-42BB-8C13-97F1A465ACC7}" type="presParOf" srcId="{7E9B456D-7AC8-434B-9A8A-AF604D6A0428}" destId="{2A845B54-CFCF-4FA3-B4BA-1CD079553FA9}" srcOrd="3" destOrd="0" presId="urn:microsoft.com/office/officeart/2005/8/layout/cycle3"/>
    <dgm:cxn modelId="{C873B27C-F8EF-4BB0-B55B-4269480B06B4}" type="presParOf" srcId="{7E9B456D-7AC8-434B-9A8A-AF604D6A0428}" destId="{FE2D223E-713E-491C-AB11-5336B0D2A16F}" srcOrd="4" destOrd="0" presId="urn:microsoft.com/office/officeart/2005/8/layout/cycle3"/>
    <dgm:cxn modelId="{D99E3219-DD2A-4457-AF44-98490E642E78}" type="presParOf" srcId="{7E9B456D-7AC8-434B-9A8A-AF604D6A0428}" destId="{3538E310-149C-43A9-8E29-17EA9B805FCC}"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2D0A2A-8AD4-4B99-BFD6-1DE865BA8A8D}"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es-CO"/>
        </a:p>
      </dgm:t>
    </dgm:pt>
    <dgm:pt modelId="{3E39B0F1-1744-4646-9B62-4212F97BFD9D}">
      <dgm:prSet phldrT="[Texto]"/>
      <dgm:spPr/>
      <dgm:t>
        <a:bodyPr/>
        <a:lstStyle/>
        <a:p>
          <a:r>
            <a:rPr lang="es-CO"/>
            <a:t>Plan</a:t>
          </a:r>
        </a:p>
      </dgm:t>
    </dgm:pt>
    <dgm:pt modelId="{F757FBF2-1774-4834-91F3-079A9B10BF9E}" type="parTrans" cxnId="{F8AF0DF5-32B6-4574-B258-A9B1B63323B6}">
      <dgm:prSet/>
      <dgm:spPr/>
      <dgm:t>
        <a:bodyPr/>
        <a:lstStyle/>
        <a:p>
          <a:endParaRPr lang="es-CO"/>
        </a:p>
      </dgm:t>
    </dgm:pt>
    <dgm:pt modelId="{597952C4-73E1-4136-8FA2-E0E452D5BFDF}" type="sibTrans" cxnId="{F8AF0DF5-32B6-4574-B258-A9B1B63323B6}">
      <dgm:prSet/>
      <dgm:spPr/>
      <dgm:t>
        <a:bodyPr/>
        <a:lstStyle/>
        <a:p>
          <a:endParaRPr lang="es-CO"/>
        </a:p>
      </dgm:t>
    </dgm:pt>
    <dgm:pt modelId="{1B41BC33-79D2-4D21-8466-04018FE251F7}">
      <dgm:prSet phldrT="[Texto]"/>
      <dgm:spPr/>
      <dgm:t>
        <a:bodyPr/>
        <a:lstStyle/>
        <a:p>
          <a:r>
            <a:rPr lang="es-CO"/>
            <a:t>Programa 1</a:t>
          </a:r>
        </a:p>
      </dgm:t>
    </dgm:pt>
    <dgm:pt modelId="{405710D2-A374-4073-A843-F6049C7F2FEE}" type="parTrans" cxnId="{357BBA0D-5093-4FA9-A937-9031016C13C4}">
      <dgm:prSet/>
      <dgm:spPr/>
      <dgm:t>
        <a:bodyPr/>
        <a:lstStyle/>
        <a:p>
          <a:endParaRPr lang="es-CO"/>
        </a:p>
      </dgm:t>
    </dgm:pt>
    <dgm:pt modelId="{BD73131D-7079-47C3-8801-52089D1361FE}" type="sibTrans" cxnId="{357BBA0D-5093-4FA9-A937-9031016C13C4}">
      <dgm:prSet/>
      <dgm:spPr/>
      <dgm:t>
        <a:bodyPr/>
        <a:lstStyle/>
        <a:p>
          <a:endParaRPr lang="es-CO"/>
        </a:p>
      </dgm:t>
    </dgm:pt>
    <dgm:pt modelId="{E0CB4C56-7D84-43A0-9B91-8CB51607A1B5}">
      <dgm:prSet phldrT="[Texto]"/>
      <dgm:spPr/>
      <dgm:t>
        <a:bodyPr/>
        <a:lstStyle/>
        <a:p>
          <a:r>
            <a:rPr lang="es-CO"/>
            <a:t>Proyecto 1.1.</a:t>
          </a:r>
        </a:p>
      </dgm:t>
    </dgm:pt>
    <dgm:pt modelId="{416B97E8-C55D-45B3-A7F5-2236458887A2}" type="parTrans" cxnId="{B01B81D6-7C2C-40EE-A6E4-D5D0A1411820}">
      <dgm:prSet/>
      <dgm:spPr/>
      <dgm:t>
        <a:bodyPr/>
        <a:lstStyle/>
        <a:p>
          <a:endParaRPr lang="es-CO"/>
        </a:p>
      </dgm:t>
    </dgm:pt>
    <dgm:pt modelId="{D45A27E3-F82A-4375-A5E4-543574539609}" type="sibTrans" cxnId="{B01B81D6-7C2C-40EE-A6E4-D5D0A1411820}">
      <dgm:prSet/>
      <dgm:spPr/>
      <dgm:t>
        <a:bodyPr/>
        <a:lstStyle/>
        <a:p>
          <a:endParaRPr lang="es-CO"/>
        </a:p>
      </dgm:t>
    </dgm:pt>
    <dgm:pt modelId="{14D0BF5E-F0CF-4752-80F7-275DE982D831}">
      <dgm:prSet phldrT="[Texto]"/>
      <dgm:spPr/>
      <dgm:t>
        <a:bodyPr/>
        <a:lstStyle/>
        <a:p>
          <a:r>
            <a:rPr lang="es-CO"/>
            <a:t>Proyecto 1.2. </a:t>
          </a:r>
        </a:p>
      </dgm:t>
    </dgm:pt>
    <dgm:pt modelId="{7653210C-CD07-4653-A52F-884E15262764}" type="parTrans" cxnId="{E61A75F3-8EF9-4D84-B673-82B6555460F5}">
      <dgm:prSet/>
      <dgm:spPr/>
      <dgm:t>
        <a:bodyPr/>
        <a:lstStyle/>
        <a:p>
          <a:endParaRPr lang="es-CO"/>
        </a:p>
      </dgm:t>
    </dgm:pt>
    <dgm:pt modelId="{185B3481-9676-40D8-9D26-DACBAEEFF5F2}" type="sibTrans" cxnId="{E61A75F3-8EF9-4D84-B673-82B6555460F5}">
      <dgm:prSet/>
      <dgm:spPr/>
      <dgm:t>
        <a:bodyPr/>
        <a:lstStyle/>
        <a:p>
          <a:endParaRPr lang="es-CO"/>
        </a:p>
      </dgm:t>
    </dgm:pt>
    <dgm:pt modelId="{378B333F-102A-4ECC-AEEA-0DCEFCB4541B}">
      <dgm:prSet phldrT="[Texto]"/>
      <dgm:spPr/>
      <dgm:t>
        <a:bodyPr/>
        <a:lstStyle/>
        <a:p>
          <a:r>
            <a:rPr lang="es-CO"/>
            <a:t>Programa 2</a:t>
          </a:r>
        </a:p>
      </dgm:t>
    </dgm:pt>
    <dgm:pt modelId="{91EC951E-1E6A-4972-BC2B-153C2C08F72E}" type="parTrans" cxnId="{653D158B-BACA-4B23-8CC9-7B6C31B7915B}">
      <dgm:prSet/>
      <dgm:spPr/>
      <dgm:t>
        <a:bodyPr/>
        <a:lstStyle/>
        <a:p>
          <a:endParaRPr lang="es-CO"/>
        </a:p>
      </dgm:t>
    </dgm:pt>
    <dgm:pt modelId="{59A0F422-3B17-4F43-A83A-B985E8D672FF}" type="sibTrans" cxnId="{653D158B-BACA-4B23-8CC9-7B6C31B7915B}">
      <dgm:prSet/>
      <dgm:spPr/>
      <dgm:t>
        <a:bodyPr/>
        <a:lstStyle/>
        <a:p>
          <a:endParaRPr lang="es-CO"/>
        </a:p>
      </dgm:t>
    </dgm:pt>
    <dgm:pt modelId="{821D50FE-00C9-4488-9BF9-52D661BB598F}">
      <dgm:prSet phldrT="[Texto]"/>
      <dgm:spPr/>
      <dgm:t>
        <a:bodyPr/>
        <a:lstStyle/>
        <a:p>
          <a:r>
            <a:rPr lang="es-CO"/>
            <a:t>Proyecto 2.1</a:t>
          </a:r>
        </a:p>
      </dgm:t>
    </dgm:pt>
    <dgm:pt modelId="{6F223852-2FDD-4D9F-B60F-B64DF58F63CA}" type="parTrans" cxnId="{B288F746-15E3-4EFF-85F6-761E38CF0F0A}">
      <dgm:prSet/>
      <dgm:spPr/>
      <dgm:t>
        <a:bodyPr/>
        <a:lstStyle/>
        <a:p>
          <a:endParaRPr lang="es-CO"/>
        </a:p>
      </dgm:t>
    </dgm:pt>
    <dgm:pt modelId="{03150340-D25E-43BE-91CD-3D202ABF1E6B}" type="sibTrans" cxnId="{B288F746-15E3-4EFF-85F6-761E38CF0F0A}">
      <dgm:prSet/>
      <dgm:spPr/>
      <dgm:t>
        <a:bodyPr/>
        <a:lstStyle/>
        <a:p>
          <a:endParaRPr lang="es-CO"/>
        </a:p>
      </dgm:t>
    </dgm:pt>
    <dgm:pt modelId="{7626E33B-955B-42F0-9EAF-BBCAD8E19C46}" type="pres">
      <dgm:prSet presAssocID="{982D0A2A-8AD4-4B99-BFD6-1DE865BA8A8D}" presName="hierChild1" presStyleCnt="0">
        <dgm:presLayoutVars>
          <dgm:chPref val="1"/>
          <dgm:dir/>
          <dgm:animOne val="branch"/>
          <dgm:animLvl val="lvl"/>
          <dgm:resizeHandles/>
        </dgm:presLayoutVars>
      </dgm:prSet>
      <dgm:spPr/>
    </dgm:pt>
    <dgm:pt modelId="{A04092FF-6444-45EC-B53C-0AC893AEC8DD}" type="pres">
      <dgm:prSet presAssocID="{3E39B0F1-1744-4646-9B62-4212F97BFD9D}" presName="hierRoot1" presStyleCnt="0"/>
      <dgm:spPr/>
    </dgm:pt>
    <dgm:pt modelId="{691691F9-D11F-476D-975A-4A24A7575686}" type="pres">
      <dgm:prSet presAssocID="{3E39B0F1-1744-4646-9B62-4212F97BFD9D}" presName="composite" presStyleCnt="0"/>
      <dgm:spPr/>
    </dgm:pt>
    <dgm:pt modelId="{37D1D402-FC6E-4429-BDEB-5CD13D03526E}" type="pres">
      <dgm:prSet presAssocID="{3E39B0F1-1744-4646-9B62-4212F97BFD9D}" presName="background" presStyleLbl="node0" presStyleIdx="0" presStyleCnt="1"/>
      <dgm:spPr/>
    </dgm:pt>
    <dgm:pt modelId="{D59B41F1-A0A8-4E8E-B5C6-02520BDA7C9E}" type="pres">
      <dgm:prSet presAssocID="{3E39B0F1-1744-4646-9B62-4212F97BFD9D}" presName="text" presStyleLbl="fgAcc0" presStyleIdx="0" presStyleCnt="1">
        <dgm:presLayoutVars>
          <dgm:chPref val="3"/>
        </dgm:presLayoutVars>
      </dgm:prSet>
      <dgm:spPr/>
    </dgm:pt>
    <dgm:pt modelId="{C4CB68C7-B247-47C5-8806-D28D743249EF}" type="pres">
      <dgm:prSet presAssocID="{3E39B0F1-1744-4646-9B62-4212F97BFD9D}" presName="hierChild2" presStyleCnt="0"/>
      <dgm:spPr/>
    </dgm:pt>
    <dgm:pt modelId="{CC173885-47F0-4FAE-95EA-F8A86D1067B3}" type="pres">
      <dgm:prSet presAssocID="{405710D2-A374-4073-A843-F6049C7F2FEE}" presName="Name10" presStyleLbl="parChTrans1D2" presStyleIdx="0" presStyleCnt="2"/>
      <dgm:spPr/>
    </dgm:pt>
    <dgm:pt modelId="{3943C317-18DF-49CF-A8DC-798F64D19E99}" type="pres">
      <dgm:prSet presAssocID="{1B41BC33-79D2-4D21-8466-04018FE251F7}" presName="hierRoot2" presStyleCnt="0"/>
      <dgm:spPr/>
    </dgm:pt>
    <dgm:pt modelId="{09B0B4F4-D282-45A7-BD67-CF4B37638CE3}" type="pres">
      <dgm:prSet presAssocID="{1B41BC33-79D2-4D21-8466-04018FE251F7}" presName="composite2" presStyleCnt="0"/>
      <dgm:spPr/>
    </dgm:pt>
    <dgm:pt modelId="{F1F0965D-6EB0-43DF-BD16-945704860D99}" type="pres">
      <dgm:prSet presAssocID="{1B41BC33-79D2-4D21-8466-04018FE251F7}" presName="background2" presStyleLbl="node2" presStyleIdx="0" presStyleCnt="2"/>
      <dgm:spPr/>
    </dgm:pt>
    <dgm:pt modelId="{5466F4F4-50F9-406B-9316-2D05094B0AF4}" type="pres">
      <dgm:prSet presAssocID="{1B41BC33-79D2-4D21-8466-04018FE251F7}" presName="text2" presStyleLbl="fgAcc2" presStyleIdx="0" presStyleCnt="2">
        <dgm:presLayoutVars>
          <dgm:chPref val="3"/>
        </dgm:presLayoutVars>
      </dgm:prSet>
      <dgm:spPr/>
    </dgm:pt>
    <dgm:pt modelId="{8A1ABA99-A0A4-4E9B-B130-D292B106A2D1}" type="pres">
      <dgm:prSet presAssocID="{1B41BC33-79D2-4D21-8466-04018FE251F7}" presName="hierChild3" presStyleCnt="0"/>
      <dgm:spPr/>
    </dgm:pt>
    <dgm:pt modelId="{A22800B8-A3A9-4483-87DE-396BFE41032B}" type="pres">
      <dgm:prSet presAssocID="{416B97E8-C55D-45B3-A7F5-2236458887A2}" presName="Name17" presStyleLbl="parChTrans1D3" presStyleIdx="0" presStyleCnt="3"/>
      <dgm:spPr/>
    </dgm:pt>
    <dgm:pt modelId="{A6447759-A3EB-411F-8E30-B323BEEBA5E5}" type="pres">
      <dgm:prSet presAssocID="{E0CB4C56-7D84-43A0-9B91-8CB51607A1B5}" presName="hierRoot3" presStyleCnt="0"/>
      <dgm:spPr/>
    </dgm:pt>
    <dgm:pt modelId="{6DAEAE60-0FC6-4AD7-834C-CA1DBF2E3EC2}" type="pres">
      <dgm:prSet presAssocID="{E0CB4C56-7D84-43A0-9B91-8CB51607A1B5}" presName="composite3" presStyleCnt="0"/>
      <dgm:spPr/>
    </dgm:pt>
    <dgm:pt modelId="{4FE17433-E776-4F77-92FF-01503A5CC03A}" type="pres">
      <dgm:prSet presAssocID="{E0CB4C56-7D84-43A0-9B91-8CB51607A1B5}" presName="background3" presStyleLbl="node3" presStyleIdx="0" presStyleCnt="3"/>
      <dgm:spPr/>
    </dgm:pt>
    <dgm:pt modelId="{52A22995-1D45-4208-AF71-7C50DEA61170}" type="pres">
      <dgm:prSet presAssocID="{E0CB4C56-7D84-43A0-9B91-8CB51607A1B5}" presName="text3" presStyleLbl="fgAcc3" presStyleIdx="0" presStyleCnt="3">
        <dgm:presLayoutVars>
          <dgm:chPref val="3"/>
        </dgm:presLayoutVars>
      </dgm:prSet>
      <dgm:spPr/>
    </dgm:pt>
    <dgm:pt modelId="{E38E4291-A881-4735-B3D0-64FCBB2EF3AE}" type="pres">
      <dgm:prSet presAssocID="{E0CB4C56-7D84-43A0-9B91-8CB51607A1B5}" presName="hierChild4" presStyleCnt="0"/>
      <dgm:spPr/>
    </dgm:pt>
    <dgm:pt modelId="{CF98550C-0435-46A3-84A3-2CEF2A8EB575}" type="pres">
      <dgm:prSet presAssocID="{7653210C-CD07-4653-A52F-884E15262764}" presName="Name17" presStyleLbl="parChTrans1D3" presStyleIdx="1" presStyleCnt="3"/>
      <dgm:spPr/>
    </dgm:pt>
    <dgm:pt modelId="{AFF13239-C738-4B90-94C9-A0C606352225}" type="pres">
      <dgm:prSet presAssocID="{14D0BF5E-F0CF-4752-80F7-275DE982D831}" presName="hierRoot3" presStyleCnt="0"/>
      <dgm:spPr/>
    </dgm:pt>
    <dgm:pt modelId="{7EAC0E41-7F0C-4ADA-A7F6-260F70D9919B}" type="pres">
      <dgm:prSet presAssocID="{14D0BF5E-F0CF-4752-80F7-275DE982D831}" presName="composite3" presStyleCnt="0"/>
      <dgm:spPr/>
    </dgm:pt>
    <dgm:pt modelId="{8CE00ACE-DF66-42DA-A7B0-C95D6C717C35}" type="pres">
      <dgm:prSet presAssocID="{14D0BF5E-F0CF-4752-80F7-275DE982D831}" presName="background3" presStyleLbl="node3" presStyleIdx="1" presStyleCnt="3"/>
      <dgm:spPr/>
    </dgm:pt>
    <dgm:pt modelId="{9D85288F-9922-4B24-99C4-409978E1BC90}" type="pres">
      <dgm:prSet presAssocID="{14D0BF5E-F0CF-4752-80F7-275DE982D831}" presName="text3" presStyleLbl="fgAcc3" presStyleIdx="1" presStyleCnt="3">
        <dgm:presLayoutVars>
          <dgm:chPref val="3"/>
        </dgm:presLayoutVars>
      </dgm:prSet>
      <dgm:spPr/>
    </dgm:pt>
    <dgm:pt modelId="{54185A93-5836-4491-900E-3EC46B9C4CE9}" type="pres">
      <dgm:prSet presAssocID="{14D0BF5E-F0CF-4752-80F7-275DE982D831}" presName="hierChild4" presStyleCnt="0"/>
      <dgm:spPr/>
    </dgm:pt>
    <dgm:pt modelId="{0273F3F8-F757-49D1-A5F7-06B130E2F851}" type="pres">
      <dgm:prSet presAssocID="{91EC951E-1E6A-4972-BC2B-153C2C08F72E}" presName="Name10" presStyleLbl="parChTrans1D2" presStyleIdx="1" presStyleCnt="2"/>
      <dgm:spPr/>
    </dgm:pt>
    <dgm:pt modelId="{6C4DFEC2-8DA9-4B75-81C3-FF8CA8184D9F}" type="pres">
      <dgm:prSet presAssocID="{378B333F-102A-4ECC-AEEA-0DCEFCB4541B}" presName="hierRoot2" presStyleCnt="0"/>
      <dgm:spPr/>
    </dgm:pt>
    <dgm:pt modelId="{698F26D4-1BE2-4220-A193-ED72541A5F1A}" type="pres">
      <dgm:prSet presAssocID="{378B333F-102A-4ECC-AEEA-0DCEFCB4541B}" presName="composite2" presStyleCnt="0"/>
      <dgm:spPr/>
    </dgm:pt>
    <dgm:pt modelId="{2F18882A-4797-4E27-BAD8-E90932B77F88}" type="pres">
      <dgm:prSet presAssocID="{378B333F-102A-4ECC-AEEA-0DCEFCB4541B}" presName="background2" presStyleLbl="node2" presStyleIdx="1" presStyleCnt="2"/>
      <dgm:spPr/>
    </dgm:pt>
    <dgm:pt modelId="{E0005B91-56AA-4BE6-B820-BD0D98F76601}" type="pres">
      <dgm:prSet presAssocID="{378B333F-102A-4ECC-AEEA-0DCEFCB4541B}" presName="text2" presStyleLbl="fgAcc2" presStyleIdx="1" presStyleCnt="2">
        <dgm:presLayoutVars>
          <dgm:chPref val="3"/>
        </dgm:presLayoutVars>
      </dgm:prSet>
      <dgm:spPr/>
    </dgm:pt>
    <dgm:pt modelId="{161B9AE3-EE2A-489B-A1E7-9DEFA6AE81F5}" type="pres">
      <dgm:prSet presAssocID="{378B333F-102A-4ECC-AEEA-0DCEFCB4541B}" presName="hierChild3" presStyleCnt="0"/>
      <dgm:spPr/>
    </dgm:pt>
    <dgm:pt modelId="{3EE6E125-8B4D-456B-A777-827E1F6749EC}" type="pres">
      <dgm:prSet presAssocID="{6F223852-2FDD-4D9F-B60F-B64DF58F63CA}" presName="Name17" presStyleLbl="parChTrans1D3" presStyleIdx="2" presStyleCnt="3"/>
      <dgm:spPr/>
    </dgm:pt>
    <dgm:pt modelId="{E9FD757D-5211-40AD-A1EF-660ADCE5D6B1}" type="pres">
      <dgm:prSet presAssocID="{821D50FE-00C9-4488-9BF9-52D661BB598F}" presName="hierRoot3" presStyleCnt="0"/>
      <dgm:spPr/>
    </dgm:pt>
    <dgm:pt modelId="{C7FF6AF8-E797-4469-8F5A-6436F664ECBA}" type="pres">
      <dgm:prSet presAssocID="{821D50FE-00C9-4488-9BF9-52D661BB598F}" presName="composite3" presStyleCnt="0"/>
      <dgm:spPr/>
    </dgm:pt>
    <dgm:pt modelId="{8BAF6719-481B-4902-AAA3-9FC108E1D8EE}" type="pres">
      <dgm:prSet presAssocID="{821D50FE-00C9-4488-9BF9-52D661BB598F}" presName="background3" presStyleLbl="node3" presStyleIdx="2" presStyleCnt="3"/>
      <dgm:spPr/>
    </dgm:pt>
    <dgm:pt modelId="{6D518774-BAD6-4C06-BE00-8247C0479863}" type="pres">
      <dgm:prSet presAssocID="{821D50FE-00C9-4488-9BF9-52D661BB598F}" presName="text3" presStyleLbl="fgAcc3" presStyleIdx="2" presStyleCnt="3">
        <dgm:presLayoutVars>
          <dgm:chPref val="3"/>
        </dgm:presLayoutVars>
      </dgm:prSet>
      <dgm:spPr/>
    </dgm:pt>
    <dgm:pt modelId="{4FBD691C-3743-4E90-A118-6D40D15E5EC4}" type="pres">
      <dgm:prSet presAssocID="{821D50FE-00C9-4488-9BF9-52D661BB598F}" presName="hierChild4" presStyleCnt="0"/>
      <dgm:spPr/>
    </dgm:pt>
  </dgm:ptLst>
  <dgm:cxnLst>
    <dgm:cxn modelId="{357BBA0D-5093-4FA9-A937-9031016C13C4}" srcId="{3E39B0F1-1744-4646-9B62-4212F97BFD9D}" destId="{1B41BC33-79D2-4D21-8466-04018FE251F7}" srcOrd="0" destOrd="0" parTransId="{405710D2-A374-4073-A843-F6049C7F2FEE}" sibTransId="{BD73131D-7079-47C3-8801-52089D1361FE}"/>
    <dgm:cxn modelId="{CEFE860F-16A2-482E-AD6E-B3AB42732CAF}" type="presOf" srcId="{821D50FE-00C9-4488-9BF9-52D661BB598F}" destId="{6D518774-BAD6-4C06-BE00-8247C0479863}" srcOrd="0" destOrd="0" presId="urn:microsoft.com/office/officeart/2005/8/layout/hierarchy1"/>
    <dgm:cxn modelId="{7A5BFF14-2851-44D3-B21B-B5378E224265}" type="presOf" srcId="{378B333F-102A-4ECC-AEEA-0DCEFCB4541B}" destId="{E0005B91-56AA-4BE6-B820-BD0D98F76601}" srcOrd="0" destOrd="0" presId="urn:microsoft.com/office/officeart/2005/8/layout/hierarchy1"/>
    <dgm:cxn modelId="{A509EC1F-0E9D-408C-9FD9-C70D5AC297BB}" type="presOf" srcId="{E0CB4C56-7D84-43A0-9B91-8CB51607A1B5}" destId="{52A22995-1D45-4208-AF71-7C50DEA61170}" srcOrd="0" destOrd="0" presId="urn:microsoft.com/office/officeart/2005/8/layout/hierarchy1"/>
    <dgm:cxn modelId="{590D8D28-B968-4AA8-A9F2-224C65005517}" type="presOf" srcId="{405710D2-A374-4073-A843-F6049C7F2FEE}" destId="{CC173885-47F0-4FAE-95EA-F8A86D1067B3}" srcOrd="0" destOrd="0" presId="urn:microsoft.com/office/officeart/2005/8/layout/hierarchy1"/>
    <dgm:cxn modelId="{EFC5DE35-222E-4458-B7D0-6CF9E69EB6E5}" type="presOf" srcId="{7653210C-CD07-4653-A52F-884E15262764}" destId="{CF98550C-0435-46A3-84A3-2CEF2A8EB575}" srcOrd="0" destOrd="0" presId="urn:microsoft.com/office/officeart/2005/8/layout/hierarchy1"/>
    <dgm:cxn modelId="{9709203C-E123-4F18-BDF9-FA302BA5B6E7}" type="presOf" srcId="{91EC951E-1E6A-4972-BC2B-153C2C08F72E}" destId="{0273F3F8-F757-49D1-A5F7-06B130E2F851}" srcOrd="0" destOrd="0" presId="urn:microsoft.com/office/officeart/2005/8/layout/hierarchy1"/>
    <dgm:cxn modelId="{3AE1DF60-B82A-43EE-976D-CF40892D2554}" type="presOf" srcId="{6F223852-2FDD-4D9F-B60F-B64DF58F63CA}" destId="{3EE6E125-8B4D-456B-A777-827E1F6749EC}" srcOrd="0" destOrd="0" presId="urn:microsoft.com/office/officeart/2005/8/layout/hierarchy1"/>
    <dgm:cxn modelId="{B288F746-15E3-4EFF-85F6-761E38CF0F0A}" srcId="{378B333F-102A-4ECC-AEEA-0DCEFCB4541B}" destId="{821D50FE-00C9-4488-9BF9-52D661BB598F}" srcOrd="0" destOrd="0" parTransId="{6F223852-2FDD-4D9F-B60F-B64DF58F63CA}" sibTransId="{03150340-D25E-43BE-91CD-3D202ABF1E6B}"/>
    <dgm:cxn modelId="{1F3C116D-EAA3-4542-A49D-1B5467FCC073}" type="presOf" srcId="{14D0BF5E-F0CF-4752-80F7-275DE982D831}" destId="{9D85288F-9922-4B24-99C4-409978E1BC90}" srcOrd="0" destOrd="0" presId="urn:microsoft.com/office/officeart/2005/8/layout/hierarchy1"/>
    <dgm:cxn modelId="{11BE1055-B766-4829-BE79-5731153E937C}" type="presOf" srcId="{416B97E8-C55D-45B3-A7F5-2236458887A2}" destId="{A22800B8-A3A9-4483-87DE-396BFE41032B}" srcOrd="0" destOrd="0" presId="urn:microsoft.com/office/officeart/2005/8/layout/hierarchy1"/>
    <dgm:cxn modelId="{653D158B-BACA-4B23-8CC9-7B6C31B7915B}" srcId="{3E39B0F1-1744-4646-9B62-4212F97BFD9D}" destId="{378B333F-102A-4ECC-AEEA-0DCEFCB4541B}" srcOrd="1" destOrd="0" parTransId="{91EC951E-1E6A-4972-BC2B-153C2C08F72E}" sibTransId="{59A0F422-3B17-4F43-A83A-B985E8D672FF}"/>
    <dgm:cxn modelId="{11EF7095-B8A8-401D-93F8-16D171E8D6EF}" type="presOf" srcId="{3E39B0F1-1744-4646-9B62-4212F97BFD9D}" destId="{D59B41F1-A0A8-4E8E-B5C6-02520BDA7C9E}" srcOrd="0" destOrd="0" presId="urn:microsoft.com/office/officeart/2005/8/layout/hierarchy1"/>
    <dgm:cxn modelId="{AC9E3999-045F-4FC4-A513-84D93645A1D7}" type="presOf" srcId="{1B41BC33-79D2-4D21-8466-04018FE251F7}" destId="{5466F4F4-50F9-406B-9316-2D05094B0AF4}" srcOrd="0" destOrd="0" presId="urn:microsoft.com/office/officeart/2005/8/layout/hierarchy1"/>
    <dgm:cxn modelId="{7AB542AE-1A71-4585-AB07-32BD158B9257}" type="presOf" srcId="{982D0A2A-8AD4-4B99-BFD6-1DE865BA8A8D}" destId="{7626E33B-955B-42F0-9EAF-BBCAD8E19C46}" srcOrd="0" destOrd="0" presId="urn:microsoft.com/office/officeart/2005/8/layout/hierarchy1"/>
    <dgm:cxn modelId="{B01B81D6-7C2C-40EE-A6E4-D5D0A1411820}" srcId="{1B41BC33-79D2-4D21-8466-04018FE251F7}" destId="{E0CB4C56-7D84-43A0-9B91-8CB51607A1B5}" srcOrd="0" destOrd="0" parTransId="{416B97E8-C55D-45B3-A7F5-2236458887A2}" sibTransId="{D45A27E3-F82A-4375-A5E4-543574539609}"/>
    <dgm:cxn modelId="{E61A75F3-8EF9-4D84-B673-82B6555460F5}" srcId="{1B41BC33-79D2-4D21-8466-04018FE251F7}" destId="{14D0BF5E-F0CF-4752-80F7-275DE982D831}" srcOrd="1" destOrd="0" parTransId="{7653210C-CD07-4653-A52F-884E15262764}" sibTransId="{185B3481-9676-40D8-9D26-DACBAEEFF5F2}"/>
    <dgm:cxn modelId="{F8AF0DF5-32B6-4574-B258-A9B1B63323B6}" srcId="{982D0A2A-8AD4-4B99-BFD6-1DE865BA8A8D}" destId="{3E39B0F1-1744-4646-9B62-4212F97BFD9D}" srcOrd="0" destOrd="0" parTransId="{F757FBF2-1774-4834-91F3-079A9B10BF9E}" sibTransId="{597952C4-73E1-4136-8FA2-E0E452D5BFDF}"/>
    <dgm:cxn modelId="{CE3ED92D-D496-4E00-A6FA-DCDE1A6225FB}" type="presParOf" srcId="{7626E33B-955B-42F0-9EAF-BBCAD8E19C46}" destId="{A04092FF-6444-45EC-B53C-0AC893AEC8DD}" srcOrd="0" destOrd="0" presId="urn:microsoft.com/office/officeart/2005/8/layout/hierarchy1"/>
    <dgm:cxn modelId="{62B22042-2D74-42D8-B8F1-35835436D46E}" type="presParOf" srcId="{A04092FF-6444-45EC-B53C-0AC893AEC8DD}" destId="{691691F9-D11F-476D-975A-4A24A7575686}" srcOrd="0" destOrd="0" presId="urn:microsoft.com/office/officeart/2005/8/layout/hierarchy1"/>
    <dgm:cxn modelId="{4922719E-7E38-4390-AF78-3A24618D1E8B}" type="presParOf" srcId="{691691F9-D11F-476D-975A-4A24A7575686}" destId="{37D1D402-FC6E-4429-BDEB-5CD13D03526E}" srcOrd="0" destOrd="0" presId="urn:microsoft.com/office/officeart/2005/8/layout/hierarchy1"/>
    <dgm:cxn modelId="{59FC4F23-33AD-42CF-AD4F-D85E341CB73E}" type="presParOf" srcId="{691691F9-D11F-476D-975A-4A24A7575686}" destId="{D59B41F1-A0A8-4E8E-B5C6-02520BDA7C9E}" srcOrd="1" destOrd="0" presId="urn:microsoft.com/office/officeart/2005/8/layout/hierarchy1"/>
    <dgm:cxn modelId="{FC157061-F7E3-4692-B916-1D738C09B7D3}" type="presParOf" srcId="{A04092FF-6444-45EC-B53C-0AC893AEC8DD}" destId="{C4CB68C7-B247-47C5-8806-D28D743249EF}" srcOrd="1" destOrd="0" presId="urn:microsoft.com/office/officeart/2005/8/layout/hierarchy1"/>
    <dgm:cxn modelId="{D6D4DE65-2E1F-45B0-B9A6-F20E49835675}" type="presParOf" srcId="{C4CB68C7-B247-47C5-8806-D28D743249EF}" destId="{CC173885-47F0-4FAE-95EA-F8A86D1067B3}" srcOrd="0" destOrd="0" presId="urn:microsoft.com/office/officeart/2005/8/layout/hierarchy1"/>
    <dgm:cxn modelId="{6910122D-7D36-4B17-B890-429BBCDF0968}" type="presParOf" srcId="{C4CB68C7-B247-47C5-8806-D28D743249EF}" destId="{3943C317-18DF-49CF-A8DC-798F64D19E99}" srcOrd="1" destOrd="0" presId="urn:microsoft.com/office/officeart/2005/8/layout/hierarchy1"/>
    <dgm:cxn modelId="{47437C59-1AA7-4574-831D-77707ABD3AC5}" type="presParOf" srcId="{3943C317-18DF-49CF-A8DC-798F64D19E99}" destId="{09B0B4F4-D282-45A7-BD67-CF4B37638CE3}" srcOrd="0" destOrd="0" presId="urn:microsoft.com/office/officeart/2005/8/layout/hierarchy1"/>
    <dgm:cxn modelId="{0512700E-A2CB-4432-8977-55B05B7914C0}" type="presParOf" srcId="{09B0B4F4-D282-45A7-BD67-CF4B37638CE3}" destId="{F1F0965D-6EB0-43DF-BD16-945704860D99}" srcOrd="0" destOrd="0" presId="urn:microsoft.com/office/officeart/2005/8/layout/hierarchy1"/>
    <dgm:cxn modelId="{5B52FE25-368D-4060-98B3-53461CF52201}" type="presParOf" srcId="{09B0B4F4-D282-45A7-BD67-CF4B37638CE3}" destId="{5466F4F4-50F9-406B-9316-2D05094B0AF4}" srcOrd="1" destOrd="0" presId="urn:microsoft.com/office/officeart/2005/8/layout/hierarchy1"/>
    <dgm:cxn modelId="{EA6BAA0D-1EC8-430F-96D8-F5176D130148}" type="presParOf" srcId="{3943C317-18DF-49CF-A8DC-798F64D19E99}" destId="{8A1ABA99-A0A4-4E9B-B130-D292B106A2D1}" srcOrd="1" destOrd="0" presId="urn:microsoft.com/office/officeart/2005/8/layout/hierarchy1"/>
    <dgm:cxn modelId="{7BE8EEC2-8792-47F2-9D13-0278BF7F7B4E}" type="presParOf" srcId="{8A1ABA99-A0A4-4E9B-B130-D292B106A2D1}" destId="{A22800B8-A3A9-4483-87DE-396BFE41032B}" srcOrd="0" destOrd="0" presId="urn:microsoft.com/office/officeart/2005/8/layout/hierarchy1"/>
    <dgm:cxn modelId="{A023D43E-1F4A-4E70-9100-5D2F90538465}" type="presParOf" srcId="{8A1ABA99-A0A4-4E9B-B130-D292B106A2D1}" destId="{A6447759-A3EB-411F-8E30-B323BEEBA5E5}" srcOrd="1" destOrd="0" presId="urn:microsoft.com/office/officeart/2005/8/layout/hierarchy1"/>
    <dgm:cxn modelId="{E36C7521-058E-4796-BE60-297EA362E871}" type="presParOf" srcId="{A6447759-A3EB-411F-8E30-B323BEEBA5E5}" destId="{6DAEAE60-0FC6-4AD7-834C-CA1DBF2E3EC2}" srcOrd="0" destOrd="0" presId="urn:microsoft.com/office/officeart/2005/8/layout/hierarchy1"/>
    <dgm:cxn modelId="{72C66698-003F-4D65-BAA5-309EFC6AD3B3}" type="presParOf" srcId="{6DAEAE60-0FC6-4AD7-834C-CA1DBF2E3EC2}" destId="{4FE17433-E776-4F77-92FF-01503A5CC03A}" srcOrd="0" destOrd="0" presId="urn:microsoft.com/office/officeart/2005/8/layout/hierarchy1"/>
    <dgm:cxn modelId="{66FE976E-D8F4-4069-88BA-7F477AC83D06}" type="presParOf" srcId="{6DAEAE60-0FC6-4AD7-834C-CA1DBF2E3EC2}" destId="{52A22995-1D45-4208-AF71-7C50DEA61170}" srcOrd="1" destOrd="0" presId="urn:microsoft.com/office/officeart/2005/8/layout/hierarchy1"/>
    <dgm:cxn modelId="{837A7877-C88B-4396-A6B2-483872DEF00F}" type="presParOf" srcId="{A6447759-A3EB-411F-8E30-B323BEEBA5E5}" destId="{E38E4291-A881-4735-B3D0-64FCBB2EF3AE}" srcOrd="1" destOrd="0" presId="urn:microsoft.com/office/officeart/2005/8/layout/hierarchy1"/>
    <dgm:cxn modelId="{2D1C5C3F-B253-4AC7-8B08-F770AB01E42E}" type="presParOf" srcId="{8A1ABA99-A0A4-4E9B-B130-D292B106A2D1}" destId="{CF98550C-0435-46A3-84A3-2CEF2A8EB575}" srcOrd="2" destOrd="0" presId="urn:microsoft.com/office/officeart/2005/8/layout/hierarchy1"/>
    <dgm:cxn modelId="{E168BD8D-15B2-4D3D-9410-8A658AB44DC5}" type="presParOf" srcId="{8A1ABA99-A0A4-4E9B-B130-D292B106A2D1}" destId="{AFF13239-C738-4B90-94C9-A0C606352225}" srcOrd="3" destOrd="0" presId="urn:microsoft.com/office/officeart/2005/8/layout/hierarchy1"/>
    <dgm:cxn modelId="{AFD32D59-1156-4BDF-A229-C0130051F20B}" type="presParOf" srcId="{AFF13239-C738-4B90-94C9-A0C606352225}" destId="{7EAC0E41-7F0C-4ADA-A7F6-260F70D9919B}" srcOrd="0" destOrd="0" presId="urn:microsoft.com/office/officeart/2005/8/layout/hierarchy1"/>
    <dgm:cxn modelId="{00B36080-737B-4329-B599-CC8A72B48E03}" type="presParOf" srcId="{7EAC0E41-7F0C-4ADA-A7F6-260F70D9919B}" destId="{8CE00ACE-DF66-42DA-A7B0-C95D6C717C35}" srcOrd="0" destOrd="0" presId="urn:microsoft.com/office/officeart/2005/8/layout/hierarchy1"/>
    <dgm:cxn modelId="{9EF026E1-96BD-419A-877E-10129CF14DB6}" type="presParOf" srcId="{7EAC0E41-7F0C-4ADA-A7F6-260F70D9919B}" destId="{9D85288F-9922-4B24-99C4-409978E1BC90}" srcOrd="1" destOrd="0" presId="urn:microsoft.com/office/officeart/2005/8/layout/hierarchy1"/>
    <dgm:cxn modelId="{2EA51868-A144-4F16-B994-1B463B75E58C}" type="presParOf" srcId="{AFF13239-C738-4B90-94C9-A0C606352225}" destId="{54185A93-5836-4491-900E-3EC46B9C4CE9}" srcOrd="1" destOrd="0" presId="urn:microsoft.com/office/officeart/2005/8/layout/hierarchy1"/>
    <dgm:cxn modelId="{41F4E6DB-EC91-46E3-BE2C-B82D7FE2F85C}" type="presParOf" srcId="{C4CB68C7-B247-47C5-8806-D28D743249EF}" destId="{0273F3F8-F757-49D1-A5F7-06B130E2F851}" srcOrd="2" destOrd="0" presId="urn:microsoft.com/office/officeart/2005/8/layout/hierarchy1"/>
    <dgm:cxn modelId="{C04ED110-02D5-473A-B561-FB1A6BDF933A}" type="presParOf" srcId="{C4CB68C7-B247-47C5-8806-D28D743249EF}" destId="{6C4DFEC2-8DA9-4B75-81C3-FF8CA8184D9F}" srcOrd="3" destOrd="0" presId="urn:microsoft.com/office/officeart/2005/8/layout/hierarchy1"/>
    <dgm:cxn modelId="{ED915A51-1B26-42AF-921F-AD9E600C450A}" type="presParOf" srcId="{6C4DFEC2-8DA9-4B75-81C3-FF8CA8184D9F}" destId="{698F26D4-1BE2-4220-A193-ED72541A5F1A}" srcOrd="0" destOrd="0" presId="urn:microsoft.com/office/officeart/2005/8/layout/hierarchy1"/>
    <dgm:cxn modelId="{EE9F1812-8C09-4E4B-9457-DD3BA304C33E}" type="presParOf" srcId="{698F26D4-1BE2-4220-A193-ED72541A5F1A}" destId="{2F18882A-4797-4E27-BAD8-E90932B77F88}" srcOrd="0" destOrd="0" presId="urn:microsoft.com/office/officeart/2005/8/layout/hierarchy1"/>
    <dgm:cxn modelId="{FE9A674C-3439-483E-A24C-65742A3D9AA3}" type="presParOf" srcId="{698F26D4-1BE2-4220-A193-ED72541A5F1A}" destId="{E0005B91-56AA-4BE6-B820-BD0D98F76601}" srcOrd="1" destOrd="0" presId="urn:microsoft.com/office/officeart/2005/8/layout/hierarchy1"/>
    <dgm:cxn modelId="{1FA5E9B9-9EEA-4CDB-8F1A-E39D21A42748}" type="presParOf" srcId="{6C4DFEC2-8DA9-4B75-81C3-FF8CA8184D9F}" destId="{161B9AE3-EE2A-489B-A1E7-9DEFA6AE81F5}" srcOrd="1" destOrd="0" presId="urn:microsoft.com/office/officeart/2005/8/layout/hierarchy1"/>
    <dgm:cxn modelId="{FF403AA2-A49E-495F-ABCB-25D70ADBB7FC}" type="presParOf" srcId="{161B9AE3-EE2A-489B-A1E7-9DEFA6AE81F5}" destId="{3EE6E125-8B4D-456B-A777-827E1F6749EC}" srcOrd="0" destOrd="0" presId="urn:microsoft.com/office/officeart/2005/8/layout/hierarchy1"/>
    <dgm:cxn modelId="{4E73B796-DCE9-45E6-92BD-6EFE29575844}" type="presParOf" srcId="{161B9AE3-EE2A-489B-A1E7-9DEFA6AE81F5}" destId="{E9FD757D-5211-40AD-A1EF-660ADCE5D6B1}" srcOrd="1" destOrd="0" presId="urn:microsoft.com/office/officeart/2005/8/layout/hierarchy1"/>
    <dgm:cxn modelId="{A2D4E078-9BDD-4725-8A57-FA4901A1D19C}" type="presParOf" srcId="{E9FD757D-5211-40AD-A1EF-660ADCE5D6B1}" destId="{C7FF6AF8-E797-4469-8F5A-6436F664ECBA}" srcOrd="0" destOrd="0" presId="urn:microsoft.com/office/officeart/2005/8/layout/hierarchy1"/>
    <dgm:cxn modelId="{CD2771DB-4342-45A3-A478-CC7265D497BA}" type="presParOf" srcId="{C7FF6AF8-E797-4469-8F5A-6436F664ECBA}" destId="{8BAF6719-481B-4902-AAA3-9FC108E1D8EE}" srcOrd="0" destOrd="0" presId="urn:microsoft.com/office/officeart/2005/8/layout/hierarchy1"/>
    <dgm:cxn modelId="{6E6B228E-23A7-43E3-9D8B-06F270F855AE}" type="presParOf" srcId="{C7FF6AF8-E797-4469-8F5A-6436F664ECBA}" destId="{6D518774-BAD6-4C06-BE00-8247C0479863}" srcOrd="1" destOrd="0" presId="urn:microsoft.com/office/officeart/2005/8/layout/hierarchy1"/>
    <dgm:cxn modelId="{292A25DF-A082-4DD5-B2CB-835AB2B62A7D}" type="presParOf" srcId="{E9FD757D-5211-40AD-A1EF-660ADCE5D6B1}" destId="{4FBD691C-3743-4E90-A118-6D40D15E5E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1CCD12-047E-4253-9051-8D13911AC5BE}" type="doc">
      <dgm:prSet loTypeId="urn:microsoft.com/office/officeart/2005/8/layout/hierarchy1" loCatId="hierarchy" qsTypeId="urn:microsoft.com/office/officeart/2005/8/quickstyle/simple3" qsCatId="simple" csTypeId="urn:microsoft.com/office/officeart/2005/8/colors/colorful2" csCatId="colorful" phldr="1"/>
      <dgm:spPr/>
      <dgm:t>
        <a:bodyPr/>
        <a:lstStyle/>
        <a:p>
          <a:endParaRPr lang="es-CO"/>
        </a:p>
      </dgm:t>
    </dgm:pt>
    <dgm:pt modelId="{4D4AA474-8F9D-4E74-816A-A2ED95B5AE14}">
      <dgm:prSet phldrT="[Texto]" custT="1"/>
      <dgm:spPr/>
      <dgm:t>
        <a:bodyPr/>
        <a:lstStyle/>
        <a:p>
          <a:r>
            <a:rPr lang="es-CO" sz="1050"/>
            <a:t>Plan de Gestión Ambiental para el manejo de la cuenca del rio Bogotá</a:t>
          </a:r>
        </a:p>
      </dgm:t>
    </dgm:pt>
    <dgm:pt modelId="{60D6C125-10C0-4204-8072-026792E151EA}" type="parTrans" cxnId="{9B292EC1-43F0-4B61-A186-E44477EFCE96}">
      <dgm:prSet/>
      <dgm:spPr/>
      <dgm:t>
        <a:bodyPr/>
        <a:lstStyle/>
        <a:p>
          <a:endParaRPr lang="es-CO"/>
        </a:p>
      </dgm:t>
    </dgm:pt>
    <dgm:pt modelId="{9AE455EB-EB8D-4976-A79C-AC06024F46EF}" type="sibTrans" cxnId="{9B292EC1-43F0-4B61-A186-E44477EFCE96}">
      <dgm:prSet/>
      <dgm:spPr/>
      <dgm:t>
        <a:bodyPr/>
        <a:lstStyle/>
        <a:p>
          <a:endParaRPr lang="es-CO"/>
        </a:p>
      </dgm:t>
    </dgm:pt>
    <dgm:pt modelId="{92BA3430-F295-4CFB-8CE3-9F2E6A20D9C5}">
      <dgm:prSet phldrT="[Texto]" custT="1"/>
      <dgm:spPr/>
      <dgm:t>
        <a:bodyPr/>
        <a:lstStyle/>
        <a:p>
          <a:r>
            <a:rPr lang="es-CO" sz="1000"/>
            <a:t>Programa para la </a:t>
          </a:r>
          <a:r>
            <a:rPr lang="es-CO" sz="1000" err="1"/>
            <a:t>conservacion</a:t>
          </a:r>
          <a:r>
            <a:rPr lang="es-CO" sz="1000"/>
            <a:t> del territorio</a:t>
          </a:r>
        </a:p>
      </dgm:t>
    </dgm:pt>
    <dgm:pt modelId="{AEBAB6DD-A823-4307-898B-0CB1E83C1F2D}" type="parTrans" cxnId="{8FB132A6-6476-42D7-8971-11FE118EE77B}">
      <dgm:prSet/>
      <dgm:spPr/>
      <dgm:t>
        <a:bodyPr/>
        <a:lstStyle/>
        <a:p>
          <a:endParaRPr lang="es-CO"/>
        </a:p>
      </dgm:t>
    </dgm:pt>
    <dgm:pt modelId="{99A108E1-3342-4213-9956-1415F7B9D506}" type="sibTrans" cxnId="{8FB132A6-6476-42D7-8971-11FE118EE77B}">
      <dgm:prSet/>
      <dgm:spPr/>
      <dgm:t>
        <a:bodyPr/>
        <a:lstStyle/>
        <a:p>
          <a:endParaRPr lang="es-CO"/>
        </a:p>
      </dgm:t>
    </dgm:pt>
    <dgm:pt modelId="{0A9539EE-07A1-425B-AA9A-17927E814A9D}">
      <dgm:prSet phldrT="[Texto]"/>
      <dgm:spPr/>
      <dgm:t>
        <a:bodyPr/>
        <a:lstStyle/>
        <a:p>
          <a:r>
            <a:rPr lang="es-CO" b="1" i="1"/>
            <a:t>DECLARAR ZONA DE RESERVA FORESTAL EL AREA DE MIRAVALLES CON FINES ECOTURISTICOS</a:t>
          </a:r>
          <a:endParaRPr lang="es-CO"/>
        </a:p>
      </dgm:t>
    </dgm:pt>
    <dgm:pt modelId="{1FD083FB-CD89-4F64-8B6A-85F66F253B02}" type="parTrans" cxnId="{9D408500-D3B7-4B56-B378-E728A13191CD}">
      <dgm:prSet/>
      <dgm:spPr/>
      <dgm:t>
        <a:bodyPr/>
        <a:lstStyle/>
        <a:p>
          <a:endParaRPr lang="es-CO"/>
        </a:p>
      </dgm:t>
    </dgm:pt>
    <dgm:pt modelId="{C6CA89B0-0E47-4283-963A-90DB4BCE38D3}" type="sibTrans" cxnId="{9D408500-D3B7-4B56-B378-E728A13191CD}">
      <dgm:prSet/>
      <dgm:spPr/>
      <dgm:t>
        <a:bodyPr/>
        <a:lstStyle/>
        <a:p>
          <a:endParaRPr lang="es-CO"/>
        </a:p>
      </dgm:t>
    </dgm:pt>
    <dgm:pt modelId="{083EC80E-D809-4651-8E4A-CFC4CF9C16E3}">
      <dgm:prSet phldrT="[Texto]"/>
      <dgm:spPr/>
      <dgm:t>
        <a:bodyPr/>
        <a:lstStyle/>
        <a:p>
          <a:r>
            <a:rPr lang="es-CO" b="1" i="1"/>
            <a:t>CONTROL DE PROCESOS DE EXPANSION URBANA- NUEVAS VIVIENDAS CAMPETRES Y PACTO DE BORDE</a:t>
          </a:r>
          <a:endParaRPr lang="es-CO"/>
        </a:p>
      </dgm:t>
    </dgm:pt>
    <dgm:pt modelId="{F25F5035-408C-49CB-9A67-141642A1F778}" type="parTrans" cxnId="{563135F4-0495-474D-AB9F-D8D5E26D93A7}">
      <dgm:prSet/>
      <dgm:spPr/>
      <dgm:t>
        <a:bodyPr/>
        <a:lstStyle/>
        <a:p>
          <a:endParaRPr lang="es-CO"/>
        </a:p>
      </dgm:t>
    </dgm:pt>
    <dgm:pt modelId="{6A1E074B-E121-496F-8EB4-95221E74C668}" type="sibTrans" cxnId="{563135F4-0495-474D-AB9F-D8D5E26D93A7}">
      <dgm:prSet/>
      <dgm:spPr/>
      <dgm:t>
        <a:bodyPr/>
        <a:lstStyle/>
        <a:p>
          <a:endParaRPr lang="es-CO"/>
        </a:p>
      </dgm:t>
    </dgm:pt>
    <dgm:pt modelId="{0883DB7C-9957-4790-B343-9A185D04C07C}">
      <dgm:prSet phldrT="[Texto]" custT="1"/>
      <dgm:spPr/>
      <dgm:t>
        <a:bodyPr/>
        <a:lstStyle/>
        <a:p>
          <a:r>
            <a:rPr lang="es-ES" sz="1000" b="1"/>
            <a:t>Programa de seguridad hídrica y cultura del agua</a:t>
          </a:r>
          <a:endParaRPr lang="es-CO" sz="1000"/>
        </a:p>
      </dgm:t>
    </dgm:pt>
    <dgm:pt modelId="{7E2C38F4-05D0-4CC1-94D2-0121FC0FC653}" type="parTrans" cxnId="{512BD8B0-94DC-4A30-8EDE-54595C684F20}">
      <dgm:prSet/>
      <dgm:spPr/>
      <dgm:t>
        <a:bodyPr/>
        <a:lstStyle/>
        <a:p>
          <a:endParaRPr lang="es-CO"/>
        </a:p>
      </dgm:t>
    </dgm:pt>
    <dgm:pt modelId="{664546F0-2F89-4951-B690-9FF8AB11F8C1}" type="sibTrans" cxnId="{512BD8B0-94DC-4A30-8EDE-54595C684F20}">
      <dgm:prSet/>
      <dgm:spPr/>
      <dgm:t>
        <a:bodyPr/>
        <a:lstStyle/>
        <a:p>
          <a:endParaRPr lang="es-CO"/>
        </a:p>
      </dgm:t>
    </dgm:pt>
    <dgm:pt modelId="{75506690-5F90-4991-86D5-1315CB49ABF6}">
      <dgm:prSet phldrT="[Texto]"/>
      <dgm:spPr/>
      <dgm:t>
        <a:bodyPr/>
        <a:lstStyle/>
        <a:p>
          <a:r>
            <a:rPr lang="es-CO" b="1" i="1"/>
            <a:t>REFORESTACION DE LAS RONDAS DE LAS QUEBRADAS AGUAS CLARAS, HOYA DEL CABALLO,…</a:t>
          </a:r>
          <a:endParaRPr lang="es-CO"/>
        </a:p>
      </dgm:t>
    </dgm:pt>
    <dgm:pt modelId="{A3CA5B78-CD52-41C5-8853-86C2BEDC31CE}" type="parTrans" cxnId="{4D1ED6E3-0448-4614-9BFC-B66C398CAD3E}">
      <dgm:prSet/>
      <dgm:spPr/>
      <dgm:t>
        <a:bodyPr/>
        <a:lstStyle/>
        <a:p>
          <a:endParaRPr lang="es-CO"/>
        </a:p>
      </dgm:t>
    </dgm:pt>
    <dgm:pt modelId="{DBE625A8-5635-4CB8-A89E-32195364CE9A}" type="sibTrans" cxnId="{4D1ED6E3-0448-4614-9BFC-B66C398CAD3E}">
      <dgm:prSet/>
      <dgm:spPr/>
      <dgm:t>
        <a:bodyPr/>
        <a:lstStyle/>
        <a:p>
          <a:endParaRPr lang="es-CO"/>
        </a:p>
      </dgm:t>
    </dgm:pt>
    <dgm:pt modelId="{93EA9EF1-DA07-4C48-926D-74AA8E5F546A}">
      <dgm:prSet/>
      <dgm:spPr/>
      <dgm:t>
        <a:bodyPr/>
        <a:lstStyle/>
        <a:p>
          <a:r>
            <a:rPr lang="es-CO" b="1" i="1"/>
            <a:t>ADQUISICION DE PREDIOS CON FINES DE CONSERVACION DE LOS NACEDEROS DE LAS QUEBRADAS BETLEMITAS, HOYA DEL CABALLO,</a:t>
          </a:r>
          <a:endParaRPr lang="es-CO"/>
        </a:p>
      </dgm:t>
    </dgm:pt>
    <dgm:pt modelId="{5868E211-BCD9-4DB0-8CDF-D05287777E9E}" type="parTrans" cxnId="{B6B8E160-426C-4149-8F54-03E025955AC0}">
      <dgm:prSet/>
      <dgm:spPr/>
      <dgm:t>
        <a:bodyPr/>
        <a:lstStyle/>
        <a:p>
          <a:endParaRPr lang="es-CO"/>
        </a:p>
      </dgm:t>
    </dgm:pt>
    <dgm:pt modelId="{A832408B-3912-4353-B66C-586303EBDB12}" type="sibTrans" cxnId="{B6B8E160-426C-4149-8F54-03E025955AC0}">
      <dgm:prSet/>
      <dgm:spPr/>
      <dgm:t>
        <a:bodyPr/>
        <a:lstStyle/>
        <a:p>
          <a:endParaRPr lang="es-CO"/>
        </a:p>
      </dgm:t>
    </dgm:pt>
    <dgm:pt modelId="{58E8E7CE-23D8-4C8B-8FB0-6C38030FF0F7}" type="pres">
      <dgm:prSet presAssocID="{941CCD12-047E-4253-9051-8D13911AC5BE}" presName="hierChild1" presStyleCnt="0">
        <dgm:presLayoutVars>
          <dgm:chPref val="1"/>
          <dgm:dir/>
          <dgm:animOne val="branch"/>
          <dgm:animLvl val="lvl"/>
          <dgm:resizeHandles/>
        </dgm:presLayoutVars>
      </dgm:prSet>
      <dgm:spPr/>
    </dgm:pt>
    <dgm:pt modelId="{2150823A-D1B6-470F-ACE5-0A93D0E05E92}" type="pres">
      <dgm:prSet presAssocID="{4D4AA474-8F9D-4E74-816A-A2ED95B5AE14}" presName="hierRoot1" presStyleCnt="0"/>
      <dgm:spPr/>
    </dgm:pt>
    <dgm:pt modelId="{3DB87E3E-0D6A-41BA-AF5A-832C140BB7F7}" type="pres">
      <dgm:prSet presAssocID="{4D4AA474-8F9D-4E74-816A-A2ED95B5AE14}" presName="composite" presStyleCnt="0"/>
      <dgm:spPr/>
    </dgm:pt>
    <dgm:pt modelId="{105D5C98-2AF6-4BB2-87A7-317B90E3BF3A}" type="pres">
      <dgm:prSet presAssocID="{4D4AA474-8F9D-4E74-816A-A2ED95B5AE14}" presName="background" presStyleLbl="node0" presStyleIdx="0" presStyleCnt="1"/>
      <dgm:spPr/>
    </dgm:pt>
    <dgm:pt modelId="{5368D421-3A21-428F-BA09-1129EBB16DC0}" type="pres">
      <dgm:prSet presAssocID="{4D4AA474-8F9D-4E74-816A-A2ED95B5AE14}" presName="text" presStyleLbl="fgAcc0" presStyleIdx="0" presStyleCnt="1">
        <dgm:presLayoutVars>
          <dgm:chPref val="3"/>
        </dgm:presLayoutVars>
      </dgm:prSet>
      <dgm:spPr/>
    </dgm:pt>
    <dgm:pt modelId="{5F3D1410-DF82-4474-9B6F-19554B197F82}" type="pres">
      <dgm:prSet presAssocID="{4D4AA474-8F9D-4E74-816A-A2ED95B5AE14}" presName="hierChild2" presStyleCnt="0"/>
      <dgm:spPr/>
    </dgm:pt>
    <dgm:pt modelId="{6C448CD7-87D3-4CAC-AC64-3FCE7EB5BD3B}" type="pres">
      <dgm:prSet presAssocID="{AEBAB6DD-A823-4307-898B-0CB1E83C1F2D}" presName="Name10" presStyleLbl="parChTrans1D2" presStyleIdx="0" presStyleCnt="2"/>
      <dgm:spPr/>
    </dgm:pt>
    <dgm:pt modelId="{20D5291B-A055-4A4E-B4D0-9354905954B8}" type="pres">
      <dgm:prSet presAssocID="{92BA3430-F295-4CFB-8CE3-9F2E6A20D9C5}" presName="hierRoot2" presStyleCnt="0"/>
      <dgm:spPr/>
    </dgm:pt>
    <dgm:pt modelId="{17EF5554-DBD9-48FF-884D-F8B5F34F6123}" type="pres">
      <dgm:prSet presAssocID="{92BA3430-F295-4CFB-8CE3-9F2E6A20D9C5}" presName="composite2" presStyleCnt="0"/>
      <dgm:spPr/>
    </dgm:pt>
    <dgm:pt modelId="{5D8925D9-1D80-4FFF-9037-9524244A4705}" type="pres">
      <dgm:prSet presAssocID="{92BA3430-F295-4CFB-8CE3-9F2E6A20D9C5}" presName="background2" presStyleLbl="node2" presStyleIdx="0" presStyleCnt="2"/>
      <dgm:spPr/>
    </dgm:pt>
    <dgm:pt modelId="{2AB9154C-647C-4D24-9F40-6A6ACE382DA5}" type="pres">
      <dgm:prSet presAssocID="{92BA3430-F295-4CFB-8CE3-9F2E6A20D9C5}" presName="text2" presStyleLbl="fgAcc2" presStyleIdx="0" presStyleCnt="2">
        <dgm:presLayoutVars>
          <dgm:chPref val="3"/>
        </dgm:presLayoutVars>
      </dgm:prSet>
      <dgm:spPr/>
    </dgm:pt>
    <dgm:pt modelId="{75DBA34C-59DA-4498-B7E4-E032141BEEA0}" type="pres">
      <dgm:prSet presAssocID="{92BA3430-F295-4CFB-8CE3-9F2E6A20D9C5}" presName="hierChild3" presStyleCnt="0"/>
      <dgm:spPr/>
    </dgm:pt>
    <dgm:pt modelId="{C459AE9C-53F1-4E63-AEA2-A4693EA0D4EB}" type="pres">
      <dgm:prSet presAssocID="{1FD083FB-CD89-4F64-8B6A-85F66F253B02}" presName="Name17" presStyleLbl="parChTrans1D3" presStyleIdx="0" presStyleCnt="4"/>
      <dgm:spPr/>
    </dgm:pt>
    <dgm:pt modelId="{B7161181-C00F-4911-B868-1F8AC4839EF0}" type="pres">
      <dgm:prSet presAssocID="{0A9539EE-07A1-425B-AA9A-17927E814A9D}" presName="hierRoot3" presStyleCnt="0"/>
      <dgm:spPr/>
    </dgm:pt>
    <dgm:pt modelId="{3ECDF0B5-6AB9-404B-8F79-55CD4D6A104B}" type="pres">
      <dgm:prSet presAssocID="{0A9539EE-07A1-425B-AA9A-17927E814A9D}" presName="composite3" presStyleCnt="0"/>
      <dgm:spPr/>
    </dgm:pt>
    <dgm:pt modelId="{B8EFC343-9532-4C9C-BB6E-4E0427AF2A84}" type="pres">
      <dgm:prSet presAssocID="{0A9539EE-07A1-425B-AA9A-17927E814A9D}" presName="background3" presStyleLbl="node3" presStyleIdx="0" presStyleCnt="4"/>
      <dgm:spPr/>
    </dgm:pt>
    <dgm:pt modelId="{828E87DA-71F4-4FA0-B9D0-B879F1B2BB70}" type="pres">
      <dgm:prSet presAssocID="{0A9539EE-07A1-425B-AA9A-17927E814A9D}" presName="text3" presStyleLbl="fgAcc3" presStyleIdx="0" presStyleCnt="4">
        <dgm:presLayoutVars>
          <dgm:chPref val="3"/>
        </dgm:presLayoutVars>
      </dgm:prSet>
      <dgm:spPr/>
    </dgm:pt>
    <dgm:pt modelId="{1E3ABE0B-DFB6-4317-B331-DB903E80470A}" type="pres">
      <dgm:prSet presAssocID="{0A9539EE-07A1-425B-AA9A-17927E814A9D}" presName="hierChild4" presStyleCnt="0"/>
      <dgm:spPr/>
    </dgm:pt>
    <dgm:pt modelId="{656801F1-4F64-410D-B17C-60798D5B5DD5}" type="pres">
      <dgm:prSet presAssocID="{F25F5035-408C-49CB-9A67-141642A1F778}" presName="Name17" presStyleLbl="parChTrans1D3" presStyleIdx="1" presStyleCnt="4"/>
      <dgm:spPr/>
    </dgm:pt>
    <dgm:pt modelId="{FEC77371-F45F-43F2-8886-C8951E378833}" type="pres">
      <dgm:prSet presAssocID="{083EC80E-D809-4651-8E4A-CFC4CF9C16E3}" presName="hierRoot3" presStyleCnt="0"/>
      <dgm:spPr/>
    </dgm:pt>
    <dgm:pt modelId="{708D1327-127A-4FEB-BAB1-F7855665C4A2}" type="pres">
      <dgm:prSet presAssocID="{083EC80E-D809-4651-8E4A-CFC4CF9C16E3}" presName="composite3" presStyleCnt="0"/>
      <dgm:spPr/>
    </dgm:pt>
    <dgm:pt modelId="{C9129663-32A1-478E-ADFF-1B69E93AA1D4}" type="pres">
      <dgm:prSet presAssocID="{083EC80E-D809-4651-8E4A-CFC4CF9C16E3}" presName="background3" presStyleLbl="node3" presStyleIdx="1" presStyleCnt="4"/>
      <dgm:spPr/>
    </dgm:pt>
    <dgm:pt modelId="{84FAE9E0-E86C-42E6-A886-94E50F7BD7E2}" type="pres">
      <dgm:prSet presAssocID="{083EC80E-D809-4651-8E4A-CFC4CF9C16E3}" presName="text3" presStyleLbl="fgAcc3" presStyleIdx="1" presStyleCnt="4">
        <dgm:presLayoutVars>
          <dgm:chPref val="3"/>
        </dgm:presLayoutVars>
      </dgm:prSet>
      <dgm:spPr/>
    </dgm:pt>
    <dgm:pt modelId="{A8B0F524-076E-4E59-8888-D10891DA5B1D}" type="pres">
      <dgm:prSet presAssocID="{083EC80E-D809-4651-8E4A-CFC4CF9C16E3}" presName="hierChild4" presStyleCnt="0"/>
      <dgm:spPr/>
    </dgm:pt>
    <dgm:pt modelId="{55EDFD4B-B67D-43B5-A320-3219A77F29AA}" type="pres">
      <dgm:prSet presAssocID="{7E2C38F4-05D0-4CC1-94D2-0121FC0FC653}" presName="Name10" presStyleLbl="parChTrans1D2" presStyleIdx="1" presStyleCnt="2"/>
      <dgm:spPr/>
    </dgm:pt>
    <dgm:pt modelId="{A131500D-78DB-4631-96DA-D6B282F397FB}" type="pres">
      <dgm:prSet presAssocID="{0883DB7C-9957-4790-B343-9A185D04C07C}" presName="hierRoot2" presStyleCnt="0"/>
      <dgm:spPr/>
    </dgm:pt>
    <dgm:pt modelId="{77342533-8679-4C41-A803-6B5691A08B2C}" type="pres">
      <dgm:prSet presAssocID="{0883DB7C-9957-4790-B343-9A185D04C07C}" presName="composite2" presStyleCnt="0"/>
      <dgm:spPr/>
    </dgm:pt>
    <dgm:pt modelId="{3ABA1046-4FD7-4CFC-9E4B-84D4C956239D}" type="pres">
      <dgm:prSet presAssocID="{0883DB7C-9957-4790-B343-9A185D04C07C}" presName="background2" presStyleLbl="node2" presStyleIdx="1" presStyleCnt="2"/>
      <dgm:spPr/>
    </dgm:pt>
    <dgm:pt modelId="{985C6538-8DF1-4823-85B4-BF6360E588E3}" type="pres">
      <dgm:prSet presAssocID="{0883DB7C-9957-4790-B343-9A185D04C07C}" presName="text2" presStyleLbl="fgAcc2" presStyleIdx="1" presStyleCnt="2">
        <dgm:presLayoutVars>
          <dgm:chPref val="3"/>
        </dgm:presLayoutVars>
      </dgm:prSet>
      <dgm:spPr/>
    </dgm:pt>
    <dgm:pt modelId="{948AD9FD-08AC-40E2-8930-0378114D64A5}" type="pres">
      <dgm:prSet presAssocID="{0883DB7C-9957-4790-B343-9A185D04C07C}" presName="hierChild3" presStyleCnt="0"/>
      <dgm:spPr/>
    </dgm:pt>
    <dgm:pt modelId="{C231747C-7838-4D6C-9FA8-0A931696AAAC}" type="pres">
      <dgm:prSet presAssocID="{5868E211-BCD9-4DB0-8CDF-D05287777E9E}" presName="Name17" presStyleLbl="parChTrans1D3" presStyleIdx="2" presStyleCnt="4"/>
      <dgm:spPr/>
    </dgm:pt>
    <dgm:pt modelId="{BD7FD7C6-C236-4854-ADAD-10E8AD236E29}" type="pres">
      <dgm:prSet presAssocID="{93EA9EF1-DA07-4C48-926D-74AA8E5F546A}" presName="hierRoot3" presStyleCnt="0"/>
      <dgm:spPr/>
    </dgm:pt>
    <dgm:pt modelId="{D2FA23E2-4284-4F58-B651-BC3250FC8AB0}" type="pres">
      <dgm:prSet presAssocID="{93EA9EF1-DA07-4C48-926D-74AA8E5F546A}" presName="composite3" presStyleCnt="0"/>
      <dgm:spPr/>
    </dgm:pt>
    <dgm:pt modelId="{5122C985-D9EE-46EB-B9DD-A094CF2E6F54}" type="pres">
      <dgm:prSet presAssocID="{93EA9EF1-DA07-4C48-926D-74AA8E5F546A}" presName="background3" presStyleLbl="node3" presStyleIdx="2" presStyleCnt="4"/>
      <dgm:spPr/>
    </dgm:pt>
    <dgm:pt modelId="{98974ACF-3B57-4E30-BF65-AF43D845A1AD}" type="pres">
      <dgm:prSet presAssocID="{93EA9EF1-DA07-4C48-926D-74AA8E5F546A}" presName="text3" presStyleLbl="fgAcc3" presStyleIdx="2" presStyleCnt="4">
        <dgm:presLayoutVars>
          <dgm:chPref val="3"/>
        </dgm:presLayoutVars>
      </dgm:prSet>
      <dgm:spPr/>
    </dgm:pt>
    <dgm:pt modelId="{2A5FB8C9-A431-45E6-B82D-5289323DB83A}" type="pres">
      <dgm:prSet presAssocID="{93EA9EF1-DA07-4C48-926D-74AA8E5F546A}" presName="hierChild4" presStyleCnt="0"/>
      <dgm:spPr/>
    </dgm:pt>
    <dgm:pt modelId="{88C57C0F-409D-49A6-B737-5287D44E94DC}" type="pres">
      <dgm:prSet presAssocID="{A3CA5B78-CD52-41C5-8853-86C2BEDC31CE}" presName="Name17" presStyleLbl="parChTrans1D3" presStyleIdx="3" presStyleCnt="4"/>
      <dgm:spPr/>
    </dgm:pt>
    <dgm:pt modelId="{F4332A8D-D88D-4E76-B8B5-DA2CDC09AE21}" type="pres">
      <dgm:prSet presAssocID="{75506690-5F90-4991-86D5-1315CB49ABF6}" presName="hierRoot3" presStyleCnt="0"/>
      <dgm:spPr/>
    </dgm:pt>
    <dgm:pt modelId="{BE7911CA-16C2-4E3D-B78F-265C21B0F508}" type="pres">
      <dgm:prSet presAssocID="{75506690-5F90-4991-86D5-1315CB49ABF6}" presName="composite3" presStyleCnt="0"/>
      <dgm:spPr/>
    </dgm:pt>
    <dgm:pt modelId="{19405FC8-BFAD-4A5E-8379-13DCFEC20286}" type="pres">
      <dgm:prSet presAssocID="{75506690-5F90-4991-86D5-1315CB49ABF6}" presName="background3" presStyleLbl="node3" presStyleIdx="3" presStyleCnt="4"/>
      <dgm:spPr/>
    </dgm:pt>
    <dgm:pt modelId="{13E531C7-355E-4434-8E35-5582FEF3D121}" type="pres">
      <dgm:prSet presAssocID="{75506690-5F90-4991-86D5-1315CB49ABF6}" presName="text3" presStyleLbl="fgAcc3" presStyleIdx="3" presStyleCnt="4">
        <dgm:presLayoutVars>
          <dgm:chPref val="3"/>
        </dgm:presLayoutVars>
      </dgm:prSet>
      <dgm:spPr/>
    </dgm:pt>
    <dgm:pt modelId="{92806FB8-D2CA-41A9-924A-C0A3BF429FAC}" type="pres">
      <dgm:prSet presAssocID="{75506690-5F90-4991-86D5-1315CB49ABF6}" presName="hierChild4" presStyleCnt="0"/>
      <dgm:spPr/>
    </dgm:pt>
  </dgm:ptLst>
  <dgm:cxnLst>
    <dgm:cxn modelId="{9D408500-D3B7-4B56-B378-E728A13191CD}" srcId="{92BA3430-F295-4CFB-8CE3-9F2E6A20D9C5}" destId="{0A9539EE-07A1-425B-AA9A-17927E814A9D}" srcOrd="0" destOrd="0" parTransId="{1FD083FB-CD89-4F64-8B6A-85F66F253B02}" sibTransId="{C6CA89B0-0E47-4283-963A-90DB4BCE38D3}"/>
    <dgm:cxn modelId="{4C30DC00-C972-4AC1-B79A-CE8486130F26}" type="presOf" srcId="{75506690-5F90-4991-86D5-1315CB49ABF6}" destId="{13E531C7-355E-4434-8E35-5582FEF3D121}" srcOrd="0" destOrd="0" presId="urn:microsoft.com/office/officeart/2005/8/layout/hierarchy1"/>
    <dgm:cxn modelId="{9EBB811A-2E06-4AC0-AB36-36490F7EFE31}" type="presOf" srcId="{4D4AA474-8F9D-4E74-816A-A2ED95B5AE14}" destId="{5368D421-3A21-428F-BA09-1129EBB16DC0}" srcOrd="0" destOrd="0" presId="urn:microsoft.com/office/officeart/2005/8/layout/hierarchy1"/>
    <dgm:cxn modelId="{91BCF733-D7F0-449D-9CF1-78742A6FE2BA}" type="presOf" srcId="{083EC80E-D809-4651-8E4A-CFC4CF9C16E3}" destId="{84FAE9E0-E86C-42E6-A886-94E50F7BD7E2}" srcOrd="0" destOrd="0" presId="urn:microsoft.com/office/officeart/2005/8/layout/hierarchy1"/>
    <dgm:cxn modelId="{8ADC053B-A468-4C7A-89EE-AA749059EAFF}" type="presOf" srcId="{AEBAB6DD-A823-4307-898B-0CB1E83C1F2D}" destId="{6C448CD7-87D3-4CAC-AC64-3FCE7EB5BD3B}" srcOrd="0" destOrd="0" presId="urn:microsoft.com/office/officeart/2005/8/layout/hierarchy1"/>
    <dgm:cxn modelId="{B6B8E160-426C-4149-8F54-03E025955AC0}" srcId="{0883DB7C-9957-4790-B343-9A185D04C07C}" destId="{93EA9EF1-DA07-4C48-926D-74AA8E5F546A}" srcOrd="0" destOrd="0" parTransId="{5868E211-BCD9-4DB0-8CDF-D05287777E9E}" sibTransId="{A832408B-3912-4353-B66C-586303EBDB12}"/>
    <dgm:cxn modelId="{4442FE62-CE37-475A-811C-8EECF849D3F7}" type="presOf" srcId="{93EA9EF1-DA07-4C48-926D-74AA8E5F546A}" destId="{98974ACF-3B57-4E30-BF65-AF43D845A1AD}" srcOrd="0" destOrd="0" presId="urn:microsoft.com/office/officeart/2005/8/layout/hierarchy1"/>
    <dgm:cxn modelId="{BA8AEB50-5BDF-46AE-B570-B4F57ED43FC0}" type="presOf" srcId="{0883DB7C-9957-4790-B343-9A185D04C07C}" destId="{985C6538-8DF1-4823-85B4-BF6360E588E3}" srcOrd="0" destOrd="0" presId="urn:microsoft.com/office/officeart/2005/8/layout/hierarchy1"/>
    <dgm:cxn modelId="{56432E5A-63A3-43DD-AE4F-10875C161AEC}" type="presOf" srcId="{1FD083FB-CD89-4F64-8B6A-85F66F253B02}" destId="{C459AE9C-53F1-4E63-AEA2-A4693EA0D4EB}" srcOrd="0" destOrd="0" presId="urn:microsoft.com/office/officeart/2005/8/layout/hierarchy1"/>
    <dgm:cxn modelId="{62505299-13D1-499C-96DC-EF38DF0DF7EE}" type="presOf" srcId="{F25F5035-408C-49CB-9A67-141642A1F778}" destId="{656801F1-4F64-410D-B17C-60798D5B5DD5}" srcOrd="0" destOrd="0" presId="urn:microsoft.com/office/officeart/2005/8/layout/hierarchy1"/>
    <dgm:cxn modelId="{8FB132A6-6476-42D7-8971-11FE118EE77B}" srcId="{4D4AA474-8F9D-4E74-816A-A2ED95B5AE14}" destId="{92BA3430-F295-4CFB-8CE3-9F2E6A20D9C5}" srcOrd="0" destOrd="0" parTransId="{AEBAB6DD-A823-4307-898B-0CB1E83C1F2D}" sibTransId="{99A108E1-3342-4213-9956-1415F7B9D506}"/>
    <dgm:cxn modelId="{E1C872AB-4A32-4233-A8F4-9286D08C3A47}" type="presOf" srcId="{92BA3430-F295-4CFB-8CE3-9F2E6A20D9C5}" destId="{2AB9154C-647C-4D24-9F40-6A6ACE382DA5}" srcOrd="0" destOrd="0" presId="urn:microsoft.com/office/officeart/2005/8/layout/hierarchy1"/>
    <dgm:cxn modelId="{512BD8B0-94DC-4A30-8EDE-54595C684F20}" srcId="{4D4AA474-8F9D-4E74-816A-A2ED95B5AE14}" destId="{0883DB7C-9957-4790-B343-9A185D04C07C}" srcOrd="1" destOrd="0" parTransId="{7E2C38F4-05D0-4CC1-94D2-0121FC0FC653}" sibTransId="{664546F0-2F89-4951-B690-9FF8AB11F8C1}"/>
    <dgm:cxn modelId="{A6614DB7-6771-4F3F-8DED-DC0491E33F5A}" type="presOf" srcId="{7E2C38F4-05D0-4CC1-94D2-0121FC0FC653}" destId="{55EDFD4B-B67D-43B5-A320-3219A77F29AA}" srcOrd="0" destOrd="0" presId="urn:microsoft.com/office/officeart/2005/8/layout/hierarchy1"/>
    <dgm:cxn modelId="{9B292EC1-43F0-4B61-A186-E44477EFCE96}" srcId="{941CCD12-047E-4253-9051-8D13911AC5BE}" destId="{4D4AA474-8F9D-4E74-816A-A2ED95B5AE14}" srcOrd="0" destOrd="0" parTransId="{60D6C125-10C0-4204-8072-026792E151EA}" sibTransId="{9AE455EB-EB8D-4976-A79C-AC06024F46EF}"/>
    <dgm:cxn modelId="{4F83B7C4-4D75-4A97-A1E4-132E82A129E1}" type="presOf" srcId="{941CCD12-047E-4253-9051-8D13911AC5BE}" destId="{58E8E7CE-23D8-4C8B-8FB0-6C38030FF0F7}" srcOrd="0" destOrd="0" presId="urn:microsoft.com/office/officeart/2005/8/layout/hierarchy1"/>
    <dgm:cxn modelId="{665A6ACD-9B7D-4839-B909-EF0104D97F7C}" type="presOf" srcId="{A3CA5B78-CD52-41C5-8853-86C2BEDC31CE}" destId="{88C57C0F-409D-49A6-B737-5287D44E94DC}" srcOrd="0" destOrd="0" presId="urn:microsoft.com/office/officeart/2005/8/layout/hierarchy1"/>
    <dgm:cxn modelId="{A66360CF-89D0-4B35-86FA-F7D0DFA78FBD}" type="presOf" srcId="{5868E211-BCD9-4DB0-8CDF-D05287777E9E}" destId="{C231747C-7838-4D6C-9FA8-0A931696AAAC}" srcOrd="0" destOrd="0" presId="urn:microsoft.com/office/officeart/2005/8/layout/hierarchy1"/>
    <dgm:cxn modelId="{E5F751E0-A14C-4E79-9412-203764D07DEE}" type="presOf" srcId="{0A9539EE-07A1-425B-AA9A-17927E814A9D}" destId="{828E87DA-71F4-4FA0-B9D0-B879F1B2BB70}" srcOrd="0" destOrd="0" presId="urn:microsoft.com/office/officeart/2005/8/layout/hierarchy1"/>
    <dgm:cxn modelId="{4D1ED6E3-0448-4614-9BFC-B66C398CAD3E}" srcId="{0883DB7C-9957-4790-B343-9A185D04C07C}" destId="{75506690-5F90-4991-86D5-1315CB49ABF6}" srcOrd="1" destOrd="0" parTransId="{A3CA5B78-CD52-41C5-8853-86C2BEDC31CE}" sibTransId="{DBE625A8-5635-4CB8-A89E-32195364CE9A}"/>
    <dgm:cxn modelId="{563135F4-0495-474D-AB9F-D8D5E26D93A7}" srcId="{92BA3430-F295-4CFB-8CE3-9F2E6A20D9C5}" destId="{083EC80E-D809-4651-8E4A-CFC4CF9C16E3}" srcOrd="1" destOrd="0" parTransId="{F25F5035-408C-49CB-9A67-141642A1F778}" sibTransId="{6A1E074B-E121-496F-8EB4-95221E74C668}"/>
    <dgm:cxn modelId="{184E2F2B-41B5-432D-8145-E26A9586BB64}" type="presParOf" srcId="{58E8E7CE-23D8-4C8B-8FB0-6C38030FF0F7}" destId="{2150823A-D1B6-470F-ACE5-0A93D0E05E92}" srcOrd="0" destOrd="0" presId="urn:microsoft.com/office/officeart/2005/8/layout/hierarchy1"/>
    <dgm:cxn modelId="{19228B82-C927-4503-85C8-F5DA75F2310F}" type="presParOf" srcId="{2150823A-D1B6-470F-ACE5-0A93D0E05E92}" destId="{3DB87E3E-0D6A-41BA-AF5A-832C140BB7F7}" srcOrd="0" destOrd="0" presId="urn:microsoft.com/office/officeart/2005/8/layout/hierarchy1"/>
    <dgm:cxn modelId="{43BBB13E-8428-410E-842E-BFF36AC0B8E3}" type="presParOf" srcId="{3DB87E3E-0D6A-41BA-AF5A-832C140BB7F7}" destId="{105D5C98-2AF6-4BB2-87A7-317B90E3BF3A}" srcOrd="0" destOrd="0" presId="urn:microsoft.com/office/officeart/2005/8/layout/hierarchy1"/>
    <dgm:cxn modelId="{BCF7A8D7-0C8E-4A1D-928F-C89ACBB4EC41}" type="presParOf" srcId="{3DB87E3E-0D6A-41BA-AF5A-832C140BB7F7}" destId="{5368D421-3A21-428F-BA09-1129EBB16DC0}" srcOrd="1" destOrd="0" presId="urn:microsoft.com/office/officeart/2005/8/layout/hierarchy1"/>
    <dgm:cxn modelId="{22F44646-7EA4-4480-BCFC-5135C9157BFB}" type="presParOf" srcId="{2150823A-D1B6-470F-ACE5-0A93D0E05E92}" destId="{5F3D1410-DF82-4474-9B6F-19554B197F82}" srcOrd="1" destOrd="0" presId="urn:microsoft.com/office/officeart/2005/8/layout/hierarchy1"/>
    <dgm:cxn modelId="{DB3A27EE-EDA5-4EED-A78E-46D7088F87B1}" type="presParOf" srcId="{5F3D1410-DF82-4474-9B6F-19554B197F82}" destId="{6C448CD7-87D3-4CAC-AC64-3FCE7EB5BD3B}" srcOrd="0" destOrd="0" presId="urn:microsoft.com/office/officeart/2005/8/layout/hierarchy1"/>
    <dgm:cxn modelId="{FF6F2723-3736-41AD-AFE2-A05F809D5AE1}" type="presParOf" srcId="{5F3D1410-DF82-4474-9B6F-19554B197F82}" destId="{20D5291B-A055-4A4E-B4D0-9354905954B8}" srcOrd="1" destOrd="0" presId="urn:microsoft.com/office/officeart/2005/8/layout/hierarchy1"/>
    <dgm:cxn modelId="{BA4F9CF9-9123-4FCA-8756-359072834F2B}" type="presParOf" srcId="{20D5291B-A055-4A4E-B4D0-9354905954B8}" destId="{17EF5554-DBD9-48FF-884D-F8B5F34F6123}" srcOrd="0" destOrd="0" presId="urn:microsoft.com/office/officeart/2005/8/layout/hierarchy1"/>
    <dgm:cxn modelId="{52104709-31BE-4677-A71C-67FBC839D83B}" type="presParOf" srcId="{17EF5554-DBD9-48FF-884D-F8B5F34F6123}" destId="{5D8925D9-1D80-4FFF-9037-9524244A4705}" srcOrd="0" destOrd="0" presId="urn:microsoft.com/office/officeart/2005/8/layout/hierarchy1"/>
    <dgm:cxn modelId="{3FF37068-EACE-42CC-8BAF-777728BECE74}" type="presParOf" srcId="{17EF5554-DBD9-48FF-884D-F8B5F34F6123}" destId="{2AB9154C-647C-4D24-9F40-6A6ACE382DA5}" srcOrd="1" destOrd="0" presId="urn:microsoft.com/office/officeart/2005/8/layout/hierarchy1"/>
    <dgm:cxn modelId="{3EB03621-21FE-4B03-AA35-AC2465392AC2}" type="presParOf" srcId="{20D5291B-A055-4A4E-B4D0-9354905954B8}" destId="{75DBA34C-59DA-4498-B7E4-E032141BEEA0}" srcOrd="1" destOrd="0" presId="urn:microsoft.com/office/officeart/2005/8/layout/hierarchy1"/>
    <dgm:cxn modelId="{FACE7C81-4B55-4AA0-8FA1-B1A1BC2C866E}" type="presParOf" srcId="{75DBA34C-59DA-4498-B7E4-E032141BEEA0}" destId="{C459AE9C-53F1-4E63-AEA2-A4693EA0D4EB}" srcOrd="0" destOrd="0" presId="urn:microsoft.com/office/officeart/2005/8/layout/hierarchy1"/>
    <dgm:cxn modelId="{0F911F85-85F7-424E-A7AC-C0B8D844FEDF}" type="presParOf" srcId="{75DBA34C-59DA-4498-B7E4-E032141BEEA0}" destId="{B7161181-C00F-4911-B868-1F8AC4839EF0}" srcOrd="1" destOrd="0" presId="urn:microsoft.com/office/officeart/2005/8/layout/hierarchy1"/>
    <dgm:cxn modelId="{D1082CB2-2D3F-4F47-85EB-FD72B426E22E}" type="presParOf" srcId="{B7161181-C00F-4911-B868-1F8AC4839EF0}" destId="{3ECDF0B5-6AB9-404B-8F79-55CD4D6A104B}" srcOrd="0" destOrd="0" presId="urn:microsoft.com/office/officeart/2005/8/layout/hierarchy1"/>
    <dgm:cxn modelId="{064A1B31-08B8-4B95-A177-C526C6EC4112}" type="presParOf" srcId="{3ECDF0B5-6AB9-404B-8F79-55CD4D6A104B}" destId="{B8EFC343-9532-4C9C-BB6E-4E0427AF2A84}" srcOrd="0" destOrd="0" presId="urn:microsoft.com/office/officeart/2005/8/layout/hierarchy1"/>
    <dgm:cxn modelId="{88734A21-54B3-45FF-992F-D2994A02B89F}" type="presParOf" srcId="{3ECDF0B5-6AB9-404B-8F79-55CD4D6A104B}" destId="{828E87DA-71F4-4FA0-B9D0-B879F1B2BB70}" srcOrd="1" destOrd="0" presId="urn:microsoft.com/office/officeart/2005/8/layout/hierarchy1"/>
    <dgm:cxn modelId="{479A26C8-16EF-4F6F-A16D-F24521910162}" type="presParOf" srcId="{B7161181-C00F-4911-B868-1F8AC4839EF0}" destId="{1E3ABE0B-DFB6-4317-B331-DB903E80470A}" srcOrd="1" destOrd="0" presId="urn:microsoft.com/office/officeart/2005/8/layout/hierarchy1"/>
    <dgm:cxn modelId="{59F5D1F7-BE61-45ED-AF1B-A03911086F4D}" type="presParOf" srcId="{75DBA34C-59DA-4498-B7E4-E032141BEEA0}" destId="{656801F1-4F64-410D-B17C-60798D5B5DD5}" srcOrd="2" destOrd="0" presId="urn:microsoft.com/office/officeart/2005/8/layout/hierarchy1"/>
    <dgm:cxn modelId="{509C5E52-090B-4A37-8659-BD9784FBED45}" type="presParOf" srcId="{75DBA34C-59DA-4498-B7E4-E032141BEEA0}" destId="{FEC77371-F45F-43F2-8886-C8951E378833}" srcOrd="3" destOrd="0" presId="urn:microsoft.com/office/officeart/2005/8/layout/hierarchy1"/>
    <dgm:cxn modelId="{889E3F1E-0373-41BC-8673-1DAAF7DA53B4}" type="presParOf" srcId="{FEC77371-F45F-43F2-8886-C8951E378833}" destId="{708D1327-127A-4FEB-BAB1-F7855665C4A2}" srcOrd="0" destOrd="0" presId="urn:microsoft.com/office/officeart/2005/8/layout/hierarchy1"/>
    <dgm:cxn modelId="{F06BB8F2-A5AF-4799-BED2-DB353B0F63A6}" type="presParOf" srcId="{708D1327-127A-4FEB-BAB1-F7855665C4A2}" destId="{C9129663-32A1-478E-ADFF-1B69E93AA1D4}" srcOrd="0" destOrd="0" presId="urn:microsoft.com/office/officeart/2005/8/layout/hierarchy1"/>
    <dgm:cxn modelId="{BCC19F3D-EA43-4265-B9FD-6DEFA98C52B7}" type="presParOf" srcId="{708D1327-127A-4FEB-BAB1-F7855665C4A2}" destId="{84FAE9E0-E86C-42E6-A886-94E50F7BD7E2}" srcOrd="1" destOrd="0" presId="urn:microsoft.com/office/officeart/2005/8/layout/hierarchy1"/>
    <dgm:cxn modelId="{987E6BE3-7647-4F3B-B95C-BDB1C273B2B9}" type="presParOf" srcId="{FEC77371-F45F-43F2-8886-C8951E378833}" destId="{A8B0F524-076E-4E59-8888-D10891DA5B1D}" srcOrd="1" destOrd="0" presId="urn:microsoft.com/office/officeart/2005/8/layout/hierarchy1"/>
    <dgm:cxn modelId="{507B2576-6AB5-4E61-8A0C-AF49B984CF21}" type="presParOf" srcId="{5F3D1410-DF82-4474-9B6F-19554B197F82}" destId="{55EDFD4B-B67D-43B5-A320-3219A77F29AA}" srcOrd="2" destOrd="0" presId="urn:microsoft.com/office/officeart/2005/8/layout/hierarchy1"/>
    <dgm:cxn modelId="{DEE04B38-17C0-4E5C-A745-D40453D9AF4C}" type="presParOf" srcId="{5F3D1410-DF82-4474-9B6F-19554B197F82}" destId="{A131500D-78DB-4631-96DA-D6B282F397FB}" srcOrd="3" destOrd="0" presId="urn:microsoft.com/office/officeart/2005/8/layout/hierarchy1"/>
    <dgm:cxn modelId="{81885776-4525-458C-B674-9CE82B47759B}" type="presParOf" srcId="{A131500D-78DB-4631-96DA-D6B282F397FB}" destId="{77342533-8679-4C41-A803-6B5691A08B2C}" srcOrd="0" destOrd="0" presId="urn:microsoft.com/office/officeart/2005/8/layout/hierarchy1"/>
    <dgm:cxn modelId="{4B3316D2-F62B-4D51-B298-C3AFEBC36DE6}" type="presParOf" srcId="{77342533-8679-4C41-A803-6B5691A08B2C}" destId="{3ABA1046-4FD7-4CFC-9E4B-84D4C956239D}" srcOrd="0" destOrd="0" presId="urn:microsoft.com/office/officeart/2005/8/layout/hierarchy1"/>
    <dgm:cxn modelId="{0BA0F102-657B-42A9-A522-0CF49FC4198B}" type="presParOf" srcId="{77342533-8679-4C41-A803-6B5691A08B2C}" destId="{985C6538-8DF1-4823-85B4-BF6360E588E3}" srcOrd="1" destOrd="0" presId="urn:microsoft.com/office/officeart/2005/8/layout/hierarchy1"/>
    <dgm:cxn modelId="{6E5F19FA-798E-4B3F-80F5-DA4FFE15F2D2}" type="presParOf" srcId="{A131500D-78DB-4631-96DA-D6B282F397FB}" destId="{948AD9FD-08AC-40E2-8930-0378114D64A5}" srcOrd="1" destOrd="0" presId="urn:microsoft.com/office/officeart/2005/8/layout/hierarchy1"/>
    <dgm:cxn modelId="{F64ABC87-F4CC-4F1A-8265-66A400B4B786}" type="presParOf" srcId="{948AD9FD-08AC-40E2-8930-0378114D64A5}" destId="{C231747C-7838-4D6C-9FA8-0A931696AAAC}" srcOrd="0" destOrd="0" presId="urn:microsoft.com/office/officeart/2005/8/layout/hierarchy1"/>
    <dgm:cxn modelId="{9FDF05DF-D1F9-4538-88B1-2EC53A727493}" type="presParOf" srcId="{948AD9FD-08AC-40E2-8930-0378114D64A5}" destId="{BD7FD7C6-C236-4854-ADAD-10E8AD236E29}" srcOrd="1" destOrd="0" presId="urn:microsoft.com/office/officeart/2005/8/layout/hierarchy1"/>
    <dgm:cxn modelId="{AE4E61F0-EB98-468F-ADBD-8890267E672C}" type="presParOf" srcId="{BD7FD7C6-C236-4854-ADAD-10E8AD236E29}" destId="{D2FA23E2-4284-4F58-B651-BC3250FC8AB0}" srcOrd="0" destOrd="0" presId="urn:microsoft.com/office/officeart/2005/8/layout/hierarchy1"/>
    <dgm:cxn modelId="{293A3193-5B19-4EFB-B89C-8803AA366D8D}" type="presParOf" srcId="{D2FA23E2-4284-4F58-B651-BC3250FC8AB0}" destId="{5122C985-D9EE-46EB-B9DD-A094CF2E6F54}" srcOrd="0" destOrd="0" presId="urn:microsoft.com/office/officeart/2005/8/layout/hierarchy1"/>
    <dgm:cxn modelId="{D57243DC-B856-4ED3-967B-96213F3C525B}" type="presParOf" srcId="{D2FA23E2-4284-4F58-B651-BC3250FC8AB0}" destId="{98974ACF-3B57-4E30-BF65-AF43D845A1AD}" srcOrd="1" destOrd="0" presId="urn:microsoft.com/office/officeart/2005/8/layout/hierarchy1"/>
    <dgm:cxn modelId="{3B13A88E-93E7-4757-9CAC-1BD08AB4AE08}" type="presParOf" srcId="{BD7FD7C6-C236-4854-ADAD-10E8AD236E29}" destId="{2A5FB8C9-A431-45E6-B82D-5289323DB83A}" srcOrd="1" destOrd="0" presId="urn:microsoft.com/office/officeart/2005/8/layout/hierarchy1"/>
    <dgm:cxn modelId="{8E9CB932-5377-406F-B132-A6E063EBF567}" type="presParOf" srcId="{948AD9FD-08AC-40E2-8930-0378114D64A5}" destId="{88C57C0F-409D-49A6-B737-5287D44E94DC}" srcOrd="2" destOrd="0" presId="urn:microsoft.com/office/officeart/2005/8/layout/hierarchy1"/>
    <dgm:cxn modelId="{A098BC02-7C94-45CD-9D3D-37AAA2A33365}" type="presParOf" srcId="{948AD9FD-08AC-40E2-8930-0378114D64A5}" destId="{F4332A8D-D88D-4E76-B8B5-DA2CDC09AE21}" srcOrd="3" destOrd="0" presId="urn:microsoft.com/office/officeart/2005/8/layout/hierarchy1"/>
    <dgm:cxn modelId="{B701CD11-BB8C-4C0B-AF87-53DA17336684}" type="presParOf" srcId="{F4332A8D-D88D-4E76-B8B5-DA2CDC09AE21}" destId="{BE7911CA-16C2-4E3D-B78F-265C21B0F508}" srcOrd="0" destOrd="0" presId="urn:microsoft.com/office/officeart/2005/8/layout/hierarchy1"/>
    <dgm:cxn modelId="{805FAC74-F5A0-4BC6-8BA4-17F8321C9766}" type="presParOf" srcId="{BE7911CA-16C2-4E3D-B78F-265C21B0F508}" destId="{19405FC8-BFAD-4A5E-8379-13DCFEC20286}" srcOrd="0" destOrd="0" presId="urn:microsoft.com/office/officeart/2005/8/layout/hierarchy1"/>
    <dgm:cxn modelId="{CF656CA4-AB0F-4706-AA49-3BCEB1A3A4C1}" type="presParOf" srcId="{BE7911CA-16C2-4E3D-B78F-265C21B0F508}" destId="{13E531C7-355E-4434-8E35-5582FEF3D121}" srcOrd="1" destOrd="0" presId="urn:microsoft.com/office/officeart/2005/8/layout/hierarchy1"/>
    <dgm:cxn modelId="{168AF226-02F4-48C3-9AEC-77DAA4D2D324}" type="presParOf" srcId="{F4332A8D-D88D-4E76-B8B5-DA2CDC09AE21}" destId="{92806FB8-D2CA-41A9-924A-C0A3BF429FA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C97D73-9DE9-45A4-93C3-807ECD2503FC}"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s-ES"/>
        </a:p>
      </dgm:t>
    </dgm:pt>
    <dgm:pt modelId="{1FA3F350-7FB5-411D-A186-701E04ABDB8E}">
      <dgm:prSet phldrT="[Texto]" phldr="0"/>
      <dgm:spPr/>
      <dgm:t>
        <a:bodyPr/>
        <a:lstStyle/>
        <a:p>
          <a:pPr rtl="0"/>
          <a:r>
            <a:rPr lang="es-ES" dirty="0">
              <a:latin typeface="Trebuchet MS"/>
            </a:rPr>
            <a:t>Desarrollo de soluciones sostenible</a:t>
          </a:r>
          <a:endParaRPr lang="es-ES" dirty="0"/>
        </a:p>
      </dgm:t>
    </dgm:pt>
    <dgm:pt modelId="{16081BE0-E761-48DE-AE2C-3E4F05FFEDB7}" type="parTrans" cxnId="{7DC7A7FD-0C57-488F-9BB5-32C1979046A9}">
      <dgm:prSet/>
      <dgm:spPr/>
      <dgm:t>
        <a:bodyPr/>
        <a:lstStyle/>
        <a:p>
          <a:endParaRPr lang="es-ES"/>
        </a:p>
      </dgm:t>
    </dgm:pt>
    <dgm:pt modelId="{FC50EDF1-B9FB-4677-964C-823C08BF725C}" type="sibTrans" cxnId="{7DC7A7FD-0C57-488F-9BB5-32C1979046A9}">
      <dgm:prSet/>
      <dgm:spPr/>
      <dgm:t>
        <a:bodyPr/>
        <a:lstStyle/>
        <a:p>
          <a:endParaRPr lang="es-ES"/>
        </a:p>
      </dgm:t>
    </dgm:pt>
    <dgm:pt modelId="{4CFB76AF-E5DD-45E5-B98D-8F46E1D5012A}">
      <dgm:prSet phldrT="[Texto]" phldr="0"/>
      <dgm:spPr/>
      <dgm:t>
        <a:bodyPr/>
        <a:lstStyle/>
        <a:p>
          <a:pPr rtl="0"/>
          <a:r>
            <a:rPr lang="es-ES" dirty="0">
              <a:latin typeface="Trebuchet MS"/>
            </a:rPr>
            <a:t> Adaptación a nuevos </a:t>
          </a:r>
          <a:r>
            <a:rPr lang="es-ES" dirty="0" err="1">
              <a:latin typeface="Trebuchet MS"/>
            </a:rPr>
            <a:t>desafios</a:t>
          </a:r>
          <a:endParaRPr lang="es-ES" dirty="0" err="1"/>
        </a:p>
      </dgm:t>
    </dgm:pt>
    <dgm:pt modelId="{526B400A-D5FB-4BCF-B05B-7F3B8EB0EA22}" type="parTrans" cxnId="{F000EC9A-8503-43D6-9F06-B23883C9BB40}">
      <dgm:prSet/>
      <dgm:spPr/>
      <dgm:t>
        <a:bodyPr/>
        <a:lstStyle/>
        <a:p>
          <a:endParaRPr lang="es-ES"/>
        </a:p>
      </dgm:t>
    </dgm:pt>
    <dgm:pt modelId="{ECC5EFAF-D5FF-439C-AB4E-4004312F13F0}" type="sibTrans" cxnId="{F000EC9A-8503-43D6-9F06-B23883C9BB40}">
      <dgm:prSet/>
      <dgm:spPr/>
      <dgm:t>
        <a:bodyPr/>
        <a:lstStyle/>
        <a:p>
          <a:endParaRPr lang="es-ES"/>
        </a:p>
      </dgm:t>
    </dgm:pt>
    <dgm:pt modelId="{F01D8EA7-BBBF-4359-A726-9BD8B6E1CAE6}">
      <dgm:prSet phldrT="[Texto]" phldr="0"/>
      <dgm:spPr/>
      <dgm:t>
        <a:bodyPr/>
        <a:lstStyle/>
        <a:p>
          <a:pPr rtl="0"/>
          <a:r>
            <a:rPr lang="es-ES" dirty="0">
              <a:latin typeface="Trebuchet MS"/>
            </a:rPr>
            <a:t>Optimización de recursos </a:t>
          </a:r>
          <a:endParaRPr lang="es-ES" dirty="0"/>
        </a:p>
      </dgm:t>
    </dgm:pt>
    <dgm:pt modelId="{67C137D3-D661-4C07-9BE4-5596CC6A0490}" type="parTrans" cxnId="{11AB6305-C8AC-45C8-980B-8F672DBD0AB5}">
      <dgm:prSet/>
      <dgm:spPr/>
      <dgm:t>
        <a:bodyPr/>
        <a:lstStyle/>
        <a:p>
          <a:endParaRPr lang="es-ES"/>
        </a:p>
      </dgm:t>
    </dgm:pt>
    <dgm:pt modelId="{A7FD6B1A-22C9-4EE4-9985-94DADB488453}" type="sibTrans" cxnId="{11AB6305-C8AC-45C8-980B-8F672DBD0AB5}">
      <dgm:prSet/>
      <dgm:spPr/>
      <dgm:t>
        <a:bodyPr/>
        <a:lstStyle/>
        <a:p>
          <a:endParaRPr lang="es-ES"/>
        </a:p>
      </dgm:t>
    </dgm:pt>
    <dgm:pt modelId="{18FD7690-D2A5-47A6-917B-E128045AE92C}">
      <dgm:prSet phldrT="[Texto]" phldr="0"/>
      <dgm:spPr/>
      <dgm:t>
        <a:bodyPr/>
        <a:lstStyle/>
        <a:p>
          <a:pPr rtl="0"/>
          <a:r>
            <a:rPr lang="es-ES" dirty="0">
              <a:latin typeface="Trebuchet MS"/>
            </a:rPr>
            <a:t> Mejora de la calidad de vida</a:t>
          </a:r>
          <a:endParaRPr lang="es-ES" dirty="0"/>
        </a:p>
      </dgm:t>
    </dgm:pt>
    <dgm:pt modelId="{F87B796F-EAF7-44E8-BEE2-BFBAD07D4400}" type="parTrans" cxnId="{F25793C0-6F5A-465A-BA70-15040E6484DD}">
      <dgm:prSet/>
      <dgm:spPr/>
      <dgm:t>
        <a:bodyPr/>
        <a:lstStyle/>
        <a:p>
          <a:endParaRPr lang="es-ES"/>
        </a:p>
      </dgm:t>
    </dgm:pt>
    <dgm:pt modelId="{F052D3A4-99D8-4E25-8299-C2DB46C39097}" type="sibTrans" cxnId="{F25793C0-6F5A-465A-BA70-15040E6484DD}">
      <dgm:prSet/>
      <dgm:spPr/>
      <dgm:t>
        <a:bodyPr/>
        <a:lstStyle/>
        <a:p>
          <a:endParaRPr lang="es-ES"/>
        </a:p>
      </dgm:t>
    </dgm:pt>
    <dgm:pt modelId="{241D768A-B0C0-4A0B-9BA2-A176205A65B8}">
      <dgm:prSet phldrT="[Texto]" phldr="0"/>
      <dgm:spPr/>
      <dgm:t>
        <a:bodyPr/>
        <a:lstStyle/>
        <a:p>
          <a:pPr rtl="0"/>
          <a:r>
            <a:rPr lang="es-ES" dirty="0">
              <a:latin typeface="Trebuchet MS"/>
            </a:rPr>
            <a:t>Impulso a economía verde</a:t>
          </a:r>
          <a:endParaRPr lang="es-ES" dirty="0"/>
        </a:p>
      </dgm:t>
    </dgm:pt>
    <dgm:pt modelId="{1B90885C-0766-4604-A9D4-BEF04BEA653B}" type="parTrans" cxnId="{BF88ECE2-2350-442B-8614-1EEBE13509E1}">
      <dgm:prSet/>
      <dgm:spPr/>
      <dgm:t>
        <a:bodyPr/>
        <a:lstStyle/>
        <a:p>
          <a:endParaRPr lang="es-ES"/>
        </a:p>
      </dgm:t>
    </dgm:pt>
    <dgm:pt modelId="{8E05BCBB-B628-4558-A265-99FB23755567}" type="sibTrans" cxnId="{BF88ECE2-2350-442B-8614-1EEBE13509E1}">
      <dgm:prSet/>
      <dgm:spPr/>
      <dgm:t>
        <a:bodyPr/>
        <a:lstStyle/>
        <a:p>
          <a:endParaRPr lang="es-ES"/>
        </a:p>
      </dgm:t>
    </dgm:pt>
    <dgm:pt modelId="{80AE6B5F-D7D6-493B-BE5B-B34C85DCC8BF}" type="pres">
      <dgm:prSet presAssocID="{A2C97D73-9DE9-45A4-93C3-807ECD2503FC}" presName="cycle" presStyleCnt="0">
        <dgm:presLayoutVars>
          <dgm:dir/>
          <dgm:resizeHandles val="exact"/>
        </dgm:presLayoutVars>
      </dgm:prSet>
      <dgm:spPr/>
    </dgm:pt>
    <dgm:pt modelId="{60BE119A-1764-40C6-BB59-E07C4DFCEEC6}" type="pres">
      <dgm:prSet presAssocID="{1FA3F350-7FB5-411D-A186-701E04ABDB8E}" presName="node" presStyleLbl="node1" presStyleIdx="0" presStyleCnt="5">
        <dgm:presLayoutVars>
          <dgm:bulletEnabled val="1"/>
        </dgm:presLayoutVars>
      </dgm:prSet>
      <dgm:spPr/>
    </dgm:pt>
    <dgm:pt modelId="{42B39856-36F9-4BD4-A9CE-7B25AF269641}" type="pres">
      <dgm:prSet presAssocID="{1FA3F350-7FB5-411D-A186-701E04ABDB8E}" presName="spNode" presStyleCnt="0"/>
      <dgm:spPr/>
    </dgm:pt>
    <dgm:pt modelId="{CBAE6DC1-C5BA-43AB-86BA-FDC857433043}" type="pres">
      <dgm:prSet presAssocID="{FC50EDF1-B9FB-4677-964C-823C08BF725C}" presName="sibTrans" presStyleLbl="sibTrans1D1" presStyleIdx="0" presStyleCnt="5"/>
      <dgm:spPr/>
    </dgm:pt>
    <dgm:pt modelId="{C68FAB39-BCE1-448C-8E12-B862A07A02BB}" type="pres">
      <dgm:prSet presAssocID="{4CFB76AF-E5DD-45E5-B98D-8F46E1D5012A}" presName="node" presStyleLbl="node1" presStyleIdx="1" presStyleCnt="5">
        <dgm:presLayoutVars>
          <dgm:bulletEnabled val="1"/>
        </dgm:presLayoutVars>
      </dgm:prSet>
      <dgm:spPr/>
    </dgm:pt>
    <dgm:pt modelId="{768C8D03-A3AD-48DD-B497-51AA165A9092}" type="pres">
      <dgm:prSet presAssocID="{4CFB76AF-E5DD-45E5-B98D-8F46E1D5012A}" presName="spNode" presStyleCnt="0"/>
      <dgm:spPr/>
    </dgm:pt>
    <dgm:pt modelId="{5ABB0178-4FB7-489C-BBB7-C3A2469FFB73}" type="pres">
      <dgm:prSet presAssocID="{ECC5EFAF-D5FF-439C-AB4E-4004312F13F0}" presName="sibTrans" presStyleLbl="sibTrans1D1" presStyleIdx="1" presStyleCnt="5"/>
      <dgm:spPr/>
    </dgm:pt>
    <dgm:pt modelId="{A1CA817D-F490-4C80-9D33-35680A0BA195}" type="pres">
      <dgm:prSet presAssocID="{F01D8EA7-BBBF-4359-A726-9BD8B6E1CAE6}" presName="node" presStyleLbl="node1" presStyleIdx="2" presStyleCnt="5">
        <dgm:presLayoutVars>
          <dgm:bulletEnabled val="1"/>
        </dgm:presLayoutVars>
      </dgm:prSet>
      <dgm:spPr/>
    </dgm:pt>
    <dgm:pt modelId="{067AE5D0-B112-4B6F-B5D6-152DC2938E18}" type="pres">
      <dgm:prSet presAssocID="{F01D8EA7-BBBF-4359-A726-9BD8B6E1CAE6}" presName="spNode" presStyleCnt="0"/>
      <dgm:spPr/>
    </dgm:pt>
    <dgm:pt modelId="{7C918250-54C3-4D29-A1F0-F3C01D2179F4}" type="pres">
      <dgm:prSet presAssocID="{A7FD6B1A-22C9-4EE4-9985-94DADB488453}" presName="sibTrans" presStyleLbl="sibTrans1D1" presStyleIdx="2" presStyleCnt="5"/>
      <dgm:spPr/>
    </dgm:pt>
    <dgm:pt modelId="{7A88EB14-11AB-472E-8C64-FE8BF9E592F8}" type="pres">
      <dgm:prSet presAssocID="{18FD7690-D2A5-47A6-917B-E128045AE92C}" presName="node" presStyleLbl="node1" presStyleIdx="3" presStyleCnt="5">
        <dgm:presLayoutVars>
          <dgm:bulletEnabled val="1"/>
        </dgm:presLayoutVars>
      </dgm:prSet>
      <dgm:spPr/>
    </dgm:pt>
    <dgm:pt modelId="{19F32786-4C25-4183-8665-489F8818FFE5}" type="pres">
      <dgm:prSet presAssocID="{18FD7690-D2A5-47A6-917B-E128045AE92C}" presName="spNode" presStyleCnt="0"/>
      <dgm:spPr/>
    </dgm:pt>
    <dgm:pt modelId="{409642EA-3742-41B7-8BE6-EA1D5BB7FF72}" type="pres">
      <dgm:prSet presAssocID="{F052D3A4-99D8-4E25-8299-C2DB46C39097}" presName="sibTrans" presStyleLbl="sibTrans1D1" presStyleIdx="3" presStyleCnt="5"/>
      <dgm:spPr/>
    </dgm:pt>
    <dgm:pt modelId="{4A03E8B3-270A-4BDF-91E2-ED39563A1776}" type="pres">
      <dgm:prSet presAssocID="{241D768A-B0C0-4A0B-9BA2-A176205A65B8}" presName="node" presStyleLbl="node1" presStyleIdx="4" presStyleCnt="5">
        <dgm:presLayoutVars>
          <dgm:bulletEnabled val="1"/>
        </dgm:presLayoutVars>
      </dgm:prSet>
      <dgm:spPr/>
    </dgm:pt>
    <dgm:pt modelId="{81D47718-FD26-4A1C-8DA6-8071F94D9217}" type="pres">
      <dgm:prSet presAssocID="{241D768A-B0C0-4A0B-9BA2-A176205A65B8}" presName="spNode" presStyleCnt="0"/>
      <dgm:spPr/>
    </dgm:pt>
    <dgm:pt modelId="{24AC9751-E051-4E44-8764-677DCB7A7CA2}" type="pres">
      <dgm:prSet presAssocID="{8E05BCBB-B628-4558-A265-99FB23755567}" presName="sibTrans" presStyleLbl="sibTrans1D1" presStyleIdx="4" presStyleCnt="5"/>
      <dgm:spPr/>
    </dgm:pt>
  </dgm:ptLst>
  <dgm:cxnLst>
    <dgm:cxn modelId="{11AB6305-C8AC-45C8-980B-8F672DBD0AB5}" srcId="{A2C97D73-9DE9-45A4-93C3-807ECD2503FC}" destId="{F01D8EA7-BBBF-4359-A726-9BD8B6E1CAE6}" srcOrd="2" destOrd="0" parTransId="{67C137D3-D661-4C07-9BE4-5596CC6A0490}" sibTransId="{A7FD6B1A-22C9-4EE4-9985-94DADB488453}"/>
    <dgm:cxn modelId="{8B098906-162C-4AE8-B08E-B2376D13C114}" type="presOf" srcId="{F01D8EA7-BBBF-4359-A726-9BD8B6E1CAE6}" destId="{A1CA817D-F490-4C80-9D33-35680A0BA195}" srcOrd="0" destOrd="0" presId="urn:microsoft.com/office/officeart/2005/8/layout/cycle6"/>
    <dgm:cxn modelId="{C30DF506-97D0-497C-845C-C104521E5D4F}" type="presOf" srcId="{18FD7690-D2A5-47A6-917B-E128045AE92C}" destId="{7A88EB14-11AB-472E-8C64-FE8BF9E592F8}" srcOrd="0" destOrd="0" presId="urn:microsoft.com/office/officeart/2005/8/layout/cycle6"/>
    <dgm:cxn modelId="{32690619-D094-4B22-99F2-A249F6016C6C}" type="presOf" srcId="{1FA3F350-7FB5-411D-A186-701E04ABDB8E}" destId="{60BE119A-1764-40C6-BB59-E07C4DFCEEC6}" srcOrd="0" destOrd="0" presId="urn:microsoft.com/office/officeart/2005/8/layout/cycle6"/>
    <dgm:cxn modelId="{E135B91F-E1D0-4040-A9E5-4C32532F7C24}" type="presOf" srcId="{F052D3A4-99D8-4E25-8299-C2DB46C39097}" destId="{409642EA-3742-41B7-8BE6-EA1D5BB7FF72}" srcOrd="0" destOrd="0" presId="urn:microsoft.com/office/officeart/2005/8/layout/cycle6"/>
    <dgm:cxn modelId="{EE725D3C-9D4E-4FF3-8102-2DA9928DE0AA}" type="presOf" srcId="{FC50EDF1-B9FB-4677-964C-823C08BF725C}" destId="{CBAE6DC1-C5BA-43AB-86BA-FDC857433043}" srcOrd="0" destOrd="0" presId="urn:microsoft.com/office/officeart/2005/8/layout/cycle6"/>
    <dgm:cxn modelId="{ED66F646-0E98-4688-90CB-D0A826A56839}" type="presOf" srcId="{8E05BCBB-B628-4558-A265-99FB23755567}" destId="{24AC9751-E051-4E44-8764-677DCB7A7CA2}" srcOrd="0" destOrd="0" presId="urn:microsoft.com/office/officeart/2005/8/layout/cycle6"/>
    <dgm:cxn modelId="{A797AE4B-5DE4-40EE-AA32-D801E31A0076}" type="presOf" srcId="{4CFB76AF-E5DD-45E5-B98D-8F46E1D5012A}" destId="{C68FAB39-BCE1-448C-8E12-B862A07A02BB}" srcOrd="0" destOrd="0" presId="urn:microsoft.com/office/officeart/2005/8/layout/cycle6"/>
    <dgm:cxn modelId="{F000EC9A-8503-43D6-9F06-B23883C9BB40}" srcId="{A2C97D73-9DE9-45A4-93C3-807ECD2503FC}" destId="{4CFB76AF-E5DD-45E5-B98D-8F46E1D5012A}" srcOrd="1" destOrd="0" parTransId="{526B400A-D5FB-4BCF-B05B-7F3B8EB0EA22}" sibTransId="{ECC5EFAF-D5FF-439C-AB4E-4004312F13F0}"/>
    <dgm:cxn modelId="{0E1395AC-DFA6-42BE-B79D-9ED0CB361A19}" type="presOf" srcId="{A2C97D73-9DE9-45A4-93C3-807ECD2503FC}" destId="{80AE6B5F-D7D6-493B-BE5B-B34C85DCC8BF}" srcOrd="0" destOrd="0" presId="urn:microsoft.com/office/officeart/2005/8/layout/cycle6"/>
    <dgm:cxn modelId="{272D96BE-A735-4B80-9CA9-7FE1D910C62C}" type="presOf" srcId="{ECC5EFAF-D5FF-439C-AB4E-4004312F13F0}" destId="{5ABB0178-4FB7-489C-BBB7-C3A2469FFB73}" srcOrd="0" destOrd="0" presId="urn:microsoft.com/office/officeart/2005/8/layout/cycle6"/>
    <dgm:cxn modelId="{F25793C0-6F5A-465A-BA70-15040E6484DD}" srcId="{A2C97D73-9DE9-45A4-93C3-807ECD2503FC}" destId="{18FD7690-D2A5-47A6-917B-E128045AE92C}" srcOrd="3" destOrd="0" parTransId="{F87B796F-EAF7-44E8-BEE2-BFBAD07D4400}" sibTransId="{F052D3A4-99D8-4E25-8299-C2DB46C39097}"/>
    <dgm:cxn modelId="{709178C9-F0AE-46F3-849C-B48AFA5B5101}" type="presOf" srcId="{A7FD6B1A-22C9-4EE4-9985-94DADB488453}" destId="{7C918250-54C3-4D29-A1F0-F3C01D2179F4}" srcOrd="0" destOrd="0" presId="urn:microsoft.com/office/officeart/2005/8/layout/cycle6"/>
    <dgm:cxn modelId="{BF88ECE2-2350-442B-8614-1EEBE13509E1}" srcId="{A2C97D73-9DE9-45A4-93C3-807ECD2503FC}" destId="{241D768A-B0C0-4A0B-9BA2-A176205A65B8}" srcOrd="4" destOrd="0" parTransId="{1B90885C-0766-4604-A9D4-BEF04BEA653B}" sibTransId="{8E05BCBB-B628-4558-A265-99FB23755567}"/>
    <dgm:cxn modelId="{F360C6F6-0D3F-482F-9795-7F2FC2DDA6BB}" type="presOf" srcId="{241D768A-B0C0-4A0B-9BA2-A176205A65B8}" destId="{4A03E8B3-270A-4BDF-91E2-ED39563A1776}" srcOrd="0" destOrd="0" presId="urn:microsoft.com/office/officeart/2005/8/layout/cycle6"/>
    <dgm:cxn modelId="{7DC7A7FD-0C57-488F-9BB5-32C1979046A9}" srcId="{A2C97D73-9DE9-45A4-93C3-807ECD2503FC}" destId="{1FA3F350-7FB5-411D-A186-701E04ABDB8E}" srcOrd="0" destOrd="0" parTransId="{16081BE0-E761-48DE-AE2C-3E4F05FFEDB7}" sibTransId="{FC50EDF1-B9FB-4677-964C-823C08BF725C}"/>
    <dgm:cxn modelId="{C7276B9C-C236-4F9D-AF74-B4242F094EA8}" type="presParOf" srcId="{80AE6B5F-D7D6-493B-BE5B-B34C85DCC8BF}" destId="{60BE119A-1764-40C6-BB59-E07C4DFCEEC6}" srcOrd="0" destOrd="0" presId="urn:microsoft.com/office/officeart/2005/8/layout/cycle6"/>
    <dgm:cxn modelId="{C44687C9-D41A-40BF-965B-5708026D19E0}" type="presParOf" srcId="{80AE6B5F-D7D6-493B-BE5B-B34C85DCC8BF}" destId="{42B39856-36F9-4BD4-A9CE-7B25AF269641}" srcOrd="1" destOrd="0" presId="urn:microsoft.com/office/officeart/2005/8/layout/cycle6"/>
    <dgm:cxn modelId="{2894EEC8-4A34-49B6-8DA7-194A259B738A}" type="presParOf" srcId="{80AE6B5F-D7D6-493B-BE5B-B34C85DCC8BF}" destId="{CBAE6DC1-C5BA-43AB-86BA-FDC857433043}" srcOrd="2" destOrd="0" presId="urn:microsoft.com/office/officeart/2005/8/layout/cycle6"/>
    <dgm:cxn modelId="{5BBC216C-DD34-443B-9C9A-D367E6DDD166}" type="presParOf" srcId="{80AE6B5F-D7D6-493B-BE5B-B34C85DCC8BF}" destId="{C68FAB39-BCE1-448C-8E12-B862A07A02BB}" srcOrd="3" destOrd="0" presId="urn:microsoft.com/office/officeart/2005/8/layout/cycle6"/>
    <dgm:cxn modelId="{B0BB9E59-2F10-4F26-8FA3-66E1AC505058}" type="presParOf" srcId="{80AE6B5F-D7D6-493B-BE5B-B34C85DCC8BF}" destId="{768C8D03-A3AD-48DD-B497-51AA165A9092}" srcOrd="4" destOrd="0" presId="urn:microsoft.com/office/officeart/2005/8/layout/cycle6"/>
    <dgm:cxn modelId="{F2B8631A-E47F-467A-8D39-97BEC08270C1}" type="presParOf" srcId="{80AE6B5F-D7D6-493B-BE5B-B34C85DCC8BF}" destId="{5ABB0178-4FB7-489C-BBB7-C3A2469FFB73}" srcOrd="5" destOrd="0" presId="urn:microsoft.com/office/officeart/2005/8/layout/cycle6"/>
    <dgm:cxn modelId="{16FB4923-658C-4451-9DD2-D5D167F7CE60}" type="presParOf" srcId="{80AE6B5F-D7D6-493B-BE5B-B34C85DCC8BF}" destId="{A1CA817D-F490-4C80-9D33-35680A0BA195}" srcOrd="6" destOrd="0" presId="urn:microsoft.com/office/officeart/2005/8/layout/cycle6"/>
    <dgm:cxn modelId="{04292D21-1B60-4F07-9386-7D05779D8998}" type="presParOf" srcId="{80AE6B5F-D7D6-493B-BE5B-B34C85DCC8BF}" destId="{067AE5D0-B112-4B6F-B5D6-152DC2938E18}" srcOrd="7" destOrd="0" presId="urn:microsoft.com/office/officeart/2005/8/layout/cycle6"/>
    <dgm:cxn modelId="{5EE7C34D-A184-42FB-9044-6ED69A726470}" type="presParOf" srcId="{80AE6B5F-D7D6-493B-BE5B-B34C85DCC8BF}" destId="{7C918250-54C3-4D29-A1F0-F3C01D2179F4}" srcOrd="8" destOrd="0" presId="urn:microsoft.com/office/officeart/2005/8/layout/cycle6"/>
    <dgm:cxn modelId="{1E7838E9-B041-43E9-BE58-26CCB1DB2AD9}" type="presParOf" srcId="{80AE6B5F-D7D6-493B-BE5B-B34C85DCC8BF}" destId="{7A88EB14-11AB-472E-8C64-FE8BF9E592F8}" srcOrd="9" destOrd="0" presId="urn:microsoft.com/office/officeart/2005/8/layout/cycle6"/>
    <dgm:cxn modelId="{91E69C6D-1A66-46F0-9775-2BD33AAF375D}" type="presParOf" srcId="{80AE6B5F-D7D6-493B-BE5B-B34C85DCC8BF}" destId="{19F32786-4C25-4183-8665-489F8818FFE5}" srcOrd="10" destOrd="0" presId="urn:microsoft.com/office/officeart/2005/8/layout/cycle6"/>
    <dgm:cxn modelId="{5304BB90-3C22-4ACB-B518-C35197666BBB}" type="presParOf" srcId="{80AE6B5F-D7D6-493B-BE5B-B34C85DCC8BF}" destId="{409642EA-3742-41B7-8BE6-EA1D5BB7FF72}" srcOrd="11" destOrd="0" presId="urn:microsoft.com/office/officeart/2005/8/layout/cycle6"/>
    <dgm:cxn modelId="{A0E0481D-3D47-42E3-BC82-8DBCB2C20C5A}" type="presParOf" srcId="{80AE6B5F-D7D6-493B-BE5B-B34C85DCC8BF}" destId="{4A03E8B3-270A-4BDF-91E2-ED39563A1776}" srcOrd="12" destOrd="0" presId="urn:microsoft.com/office/officeart/2005/8/layout/cycle6"/>
    <dgm:cxn modelId="{8F0F7356-C112-4E92-B567-870618D95CD4}" type="presParOf" srcId="{80AE6B5F-D7D6-493B-BE5B-B34C85DCC8BF}" destId="{81D47718-FD26-4A1C-8DA6-8071F94D9217}" srcOrd="13" destOrd="0" presId="urn:microsoft.com/office/officeart/2005/8/layout/cycle6"/>
    <dgm:cxn modelId="{5853BB9E-2571-4671-8A44-CBDA5FCF1C30}" type="presParOf" srcId="{80AE6B5F-D7D6-493B-BE5B-B34C85DCC8BF}" destId="{24AC9751-E051-4E44-8764-677DCB7A7CA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88A31E-2DC7-4C7A-8BC0-1B85581F1A0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75C5A42-3991-4E84-A75A-812F684E5CDA}">
      <dgm:prSet phldrT="[Texto]"/>
      <dgm:spPr/>
      <dgm:t>
        <a:bodyPr/>
        <a:lstStyle/>
        <a:p>
          <a:r>
            <a:rPr lang="es-CO"/>
            <a:t>Planes de desarrollo</a:t>
          </a:r>
        </a:p>
      </dgm:t>
    </dgm:pt>
    <dgm:pt modelId="{F0D5881D-AF6F-4CEE-B88F-1C6C3ABD7307}" type="parTrans" cxnId="{7EF28172-2C76-48FE-93FC-4D1BC9AF79DA}">
      <dgm:prSet/>
      <dgm:spPr/>
      <dgm:t>
        <a:bodyPr/>
        <a:lstStyle/>
        <a:p>
          <a:endParaRPr lang="es-CO"/>
        </a:p>
      </dgm:t>
    </dgm:pt>
    <dgm:pt modelId="{8C4EC522-74AC-42DD-A8CB-63D92C316BC8}" type="sibTrans" cxnId="{7EF28172-2C76-48FE-93FC-4D1BC9AF79DA}">
      <dgm:prSet/>
      <dgm:spPr/>
      <dgm:t>
        <a:bodyPr/>
        <a:lstStyle/>
        <a:p>
          <a:endParaRPr lang="es-CO"/>
        </a:p>
      </dgm:t>
    </dgm:pt>
    <dgm:pt modelId="{31E2ACA3-E593-40E2-97DB-421B5D433614}">
      <dgm:prSet phldrT="[Texto]"/>
      <dgm:spPr/>
      <dgm:t>
        <a:bodyPr/>
        <a:lstStyle/>
        <a:p>
          <a:r>
            <a:rPr lang="es-CO"/>
            <a:t>Estudios de mercado</a:t>
          </a:r>
        </a:p>
      </dgm:t>
    </dgm:pt>
    <dgm:pt modelId="{AA838448-4CA8-45AE-B21C-80E521876430}" type="parTrans" cxnId="{204E606A-3654-4D1B-8DD7-E2DE57EC138E}">
      <dgm:prSet/>
      <dgm:spPr/>
      <dgm:t>
        <a:bodyPr/>
        <a:lstStyle/>
        <a:p>
          <a:endParaRPr lang="es-CO"/>
        </a:p>
      </dgm:t>
    </dgm:pt>
    <dgm:pt modelId="{3472AABA-7015-4C58-8F61-B2A2B72A2ACB}" type="sibTrans" cxnId="{204E606A-3654-4D1B-8DD7-E2DE57EC138E}">
      <dgm:prSet/>
      <dgm:spPr/>
      <dgm:t>
        <a:bodyPr/>
        <a:lstStyle/>
        <a:p>
          <a:endParaRPr lang="es-CO"/>
        </a:p>
      </dgm:t>
    </dgm:pt>
    <dgm:pt modelId="{0D41326F-2627-459D-ACBB-AA5671FD694E}">
      <dgm:prSet phldrT="[Texto]"/>
      <dgm:spPr/>
      <dgm:t>
        <a:bodyPr/>
        <a:lstStyle/>
        <a:p>
          <a:r>
            <a:rPr lang="es-CO"/>
            <a:t>Diagnósticos sobre problemas municipales</a:t>
          </a:r>
        </a:p>
      </dgm:t>
    </dgm:pt>
    <dgm:pt modelId="{F1C28201-932B-4D75-A465-1D6D0AE51984}" type="parTrans" cxnId="{043F963F-F49A-4C0B-99CD-180F2D716BCB}">
      <dgm:prSet/>
      <dgm:spPr/>
      <dgm:t>
        <a:bodyPr/>
        <a:lstStyle/>
        <a:p>
          <a:endParaRPr lang="es-CO"/>
        </a:p>
      </dgm:t>
    </dgm:pt>
    <dgm:pt modelId="{F4E6F5E0-F5EC-447A-BAC9-8ECCB44DE878}" type="sibTrans" cxnId="{043F963F-F49A-4C0B-99CD-180F2D716BCB}">
      <dgm:prSet/>
      <dgm:spPr/>
      <dgm:t>
        <a:bodyPr/>
        <a:lstStyle/>
        <a:p>
          <a:endParaRPr lang="es-CO"/>
        </a:p>
      </dgm:t>
    </dgm:pt>
    <dgm:pt modelId="{470FA52D-2F28-4271-BE13-E5641A02BCEA}">
      <dgm:prSet phldrT="[Texto]"/>
      <dgm:spPr/>
      <dgm:t>
        <a:bodyPr/>
        <a:lstStyle/>
        <a:p>
          <a:r>
            <a:rPr lang="es-CO"/>
            <a:t>Ferias regionales, nacionales e internacionales</a:t>
          </a:r>
        </a:p>
      </dgm:t>
    </dgm:pt>
    <dgm:pt modelId="{BF24A752-ED6B-4A55-BA80-D49C8A56AC25}" type="parTrans" cxnId="{D7674D93-5EDD-4181-A3FC-CBB3488DE93C}">
      <dgm:prSet/>
      <dgm:spPr/>
      <dgm:t>
        <a:bodyPr/>
        <a:lstStyle/>
        <a:p>
          <a:endParaRPr lang="es-CO"/>
        </a:p>
      </dgm:t>
    </dgm:pt>
    <dgm:pt modelId="{95FCFCB1-E012-425B-802F-7EC8F8A264CD}" type="sibTrans" cxnId="{D7674D93-5EDD-4181-A3FC-CBB3488DE93C}">
      <dgm:prSet/>
      <dgm:spPr/>
      <dgm:t>
        <a:bodyPr/>
        <a:lstStyle/>
        <a:p>
          <a:endParaRPr lang="es-CO"/>
        </a:p>
      </dgm:t>
    </dgm:pt>
    <dgm:pt modelId="{57FCA720-D8F6-4C8E-99C7-2B0993273BD9}">
      <dgm:prSet phldrT="[Texto]"/>
      <dgm:spPr/>
      <dgm:t>
        <a:bodyPr/>
        <a:lstStyle/>
        <a:p>
          <a:r>
            <a:rPr lang="es-CO"/>
            <a:t>Cambios de leyes y normas</a:t>
          </a:r>
        </a:p>
      </dgm:t>
    </dgm:pt>
    <dgm:pt modelId="{76C8DEF1-255D-4D43-9EE9-5FAF9C19AA57}" type="parTrans" cxnId="{F2247FD8-DCA6-43D5-8DBD-A41DD4AB7B42}">
      <dgm:prSet/>
      <dgm:spPr/>
      <dgm:t>
        <a:bodyPr/>
        <a:lstStyle/>
        <a:p>
          <a:endParaRPr lang="es-CO"/>
        </a:p>
      </dgm:t>
    </dgm:pt>
    <dgm:pt modelId="{7734330A-E865-400D-9CA4-C54991D61948}" type="sibTrans" cxnId="{F2247FD8-DCA6-43D5-8DBD-A41DD4AB7B42}">
      <dgm:prSet/>
      <dgm:spPr/>
      <dgm:t>
        <a:bodyPr/>
        <a:lstStyle/>
        <a:p>
          <a:endParaRPr lang="es-CO"/>
        </a:p>
      </dgm:t>
    </dgm:pt>
    <dgm:pt modelId="{15576FF0-E5CE-42C3-8378-2ED4A4E62CD1}">
      <dgm:prSet/>
      <dgm:spPr/>
      <dgm:t>
        <a:bodyPr/>
        <a:lstStyle/>
        <a:p>
          <a:r>
            <a:rPr lang="es-CO"/>
            <a:t>Proyectos fracasados</a:t>
          </a:r>
        </a:p>
      </dgm:t>
    </dgm:pt>
    <dgm:pt modelId="{0944CD2E-7BE6-4C22-94E8-D29AE5F68417}" type="parTrans" cxnId="{A1BA9BAC-106C-4A97-A39B-059F5F217461}">
      <dgm:prSet/>
      <dgm:spPr/>
      <dgm:t>
        <a:bodyPr/>
        <a:lstStyle/>
        <a:p>
          <a:endParaRPr lang="es-CO"/>
        </a:p>
      </dgm:t>
    </dgm:pt>
    <dgm:pt modelId="{548DEC84-EB66-4441-B12A-23D9045AF3CB}" type="sibTrans" cxnId="{A1BA9BAC-106C-4A97-A39B-059F5F217461}">
      <dgm:prSet/>
      <dgm:spPr/>
      <dgm:t>
        <a:bodyPr/>
        <a:lstStyle/>
        <a:p>
          <a:endParaRPr lang="es-CO"/>
        </a:p>
      </dgm:t>
    </dgm:pt>
    <dgm:pt modelId="{7C4D7CA4-5A94-4F7D-BC87-DE379F57C75F}">
      <dgm:prSet/>
      <dgm:spPr/>
      <dgm:t>
        <a:bodyPr/>
        <a:lstStyle/>
        <a:p>
          <a:r>
            <a:rPr lang="es-CO"/>
            <a:t>Reconocimiento de gustos y preferencias</a:t>
          </a:r>
        </a:p>
      </dgm:t>
    </dgm:pt>
    <dgm:pt modelId="{50FC66BF-49A0-4D26-A9EF-B59C79499A41}" type="parTrans" cxnId="{271CDC1A-40F0-4D2B-B820-15C43C210477}">
      <dgm:prSet/>
      <dgm:spPr/>
      <dgm:t>
        <a:bodyPr/>
        <a:lstStyle/>
        <a:p>
          <a:endParaRPr lang="es-CO"/>
        </a:p>
      </dgm:t>
    </dgm:pt>
    <dgm:pt modelId="{F4E9C9AD-5238-4E86-8F3F-1B66CEF6F55E}" type="sibTrans" cxnId="{271CDC1A-40F0-4D2B-B820-15C43C210477}">
      <dgm:prSet/>
      <dgm:spPr/>
      <dgm:t>
        <a:bodyPr/>
        <a:lstStyle/>
        <a:p>
          <a:endParaRPr lang="es-CO"/>
        </a:p>
      </dgm:t>
    </dgm:pt>
    <dgm:pt modelId="{FE774B61-BB4F-4352-B9B6-28753D916526}">
      <dgm:prSet/>
      <dgm:spPr/>
      <dgm:t>
        <a:bodyPr/>
        <a:lstStyle/>
        <a:p>
          <a:r>
            <a:rPr lang="es-CO"/>
            <a:t>Fuentes de cooperación internacional</a:t>
          </a:r>
        </a:p>
      </dgm:t>
    </dgm:pt>
    <dgm:pt modelId="{33F4812D-88FE-4626-A8C4-45DFCECA0FEC}" type="parTrans" cxnId="{00291FAD-C122-4183-90D3-05EEEA3AE1AD}">
      <dgm:prSet/>
      <dgm:spPr/>
      <dgm:t>
        <a:bodyPr/>
        <a:lstStyle/>
        <a:p>
          <a:endParaRPr lang="es-CO"/>
        </a:p>
      </dgm:t>
    </dgm:pt>
    <dgm:pt modelId="{CC537991-93BA-4DC7-A5A7-D841BA518047}" type="sibTrans" cxnId="{00291FAD-C122-4183-90D3-05EEEA3AE1AD}">
      <dgm:prSet/>
      <dgm:spPr/>
      <dgm:t>
        <a:bodyPr/>
        <a:lstStyle/>
        <a:p>
          <a:endParaRPr lang="es-CO"/>
        </a:p>
      </dgm:t>
    </dgm:pt>
    <dgm:pt modelId="{0A032A4F-A336-4B5D-936C-2B41867682A6}" type="pres">
      <dgm:prSet presAssocID="{3288A31E-2DC7-4C7A-8BC0-1B85581F1A09}" presName="diagram" presStyleCnt="0">
        <dgm:presLayoutVars>
          <dgm:dir/>
          <dgm:resizeHandles val="exact"/>
        </dgm:presLayoutVars>
      </dgm:prSet>
      <dgm:spPr/>
    </dgm:pt>
    <dgm:pt modelId="{ADD5F128-D294-4AEB-876E-BA96CBF5FD32}" type="pres">
      <dgm:prSet presAssocID="{475C5A42-3991-4E84-A75A-812F684E5CDA}" presName="node" presStyleLbl="node1" presStyleIdx="0" presStyleCnt="8">
        <dgm:presLayoutVars>
          <dgm:bulletEnabled val="1"/>
        </dgm:presLayoutVars>
      </dgm:prSet>
      <dgm:spPr/>
    </dgm:pt>
    <dgm:pt modelId="{119AB441-C3C0-4524-92F0-331BC381A240}" type="pres">
      <dgm:prSet presAssocID="{8C4EC522-74AC-42DD-A8CB-63D92C316BC8}" presName="sibTrans" presStyleCnt="0"/>
      <dgm:spPr/>
    </dgm:pt>
    <dgm:pt modelId="{E76DBFF3-2D51-4945-81EE-6BC80BD1960D}" type="pres">
      <dgm:prSet presAssocID="{31E2ACA3-E593-40E2-97DB-421B5D433614}" presName="node" presStyleLbl="node1" presStyleIdx="1" presStyleCnt="8">
        <dgm:presLayoutVars>
          <dgm:bulletEnabled val="1"/>
        </dgm:presLayoutVars>
      </dgm:prSet>
      <dgm:spPr/>
    </dgm:pt>
    <dgm:pt modelId="{3412BA78-91CE-45EF-A9DF-586ABD1D9BE8}" type="pres">
      <dgm:prSet presAssocID="{3472AABA-7015-4C58-8F61-B2A2B72A2ACB}" presName="sibTrans" presStyleCnt="0"/>
      <dgm:spPr/>
    </dgm:pt>
    <dgm:pt modelId="{512C7950-0BA4-4BA5-B346-35E55B9BA0B7}" type="pres">
      <dgm:prSet presAssocID="{0D41326F-2627-459D-ACBB-AA5671FD694E}" presName="node" presStyleLbl="node1" presStyleIdx="2" presStyleCnt="8">
        <dgm:presLayoutVars>
          <dgm:bulletEnabled val="1"/>
        </dgm:presLayoutVars>
      </dgm:prSet>
      <dgm:spPr/>
    </dgm:pt>
    <dgm:pt modelId="{711E55FF-7D67-4E5C-A178-78094B4124CF}" type="pres">
      <dgm:prSet presAssocID="{F4E6F5E0-F5EC-447A-BAC9-8ECCB44DE878}" presName="sibTrans" presStyleCnt="0"/>
      <dgm:spPr/>
    </dgm:pt>
    <dgm:pt modelId="{CE32888C-6740-48C6-B502-055F735839DF}" type="pres">
      <dgm:prSet presAssocID="{470FA52D-2F28-4271-BE13-E5641A02BCEA}" presName="node" presStyleLbl="node1" presStyleIdx="3" presStyleCnt="8">
        <dgm:presLayoutVars>
          <dgm:bulletEnabled val="1"/>
        </dgm:presLayoutVars>
      </dgm:prSet>
      <dgm:spPr/>
    </dgm:pt>
    <dgm:pt modelId="{C1AC58EB-7EE7-4176-AD0B-95CB4A582D1A}" type="pres">
      <dgm:prSet presAssocID="{95FCFCB1-E012-425B-802F-7EC8F8A264CD}" presName="sibTrans" presStyleCnt="0"/>
      <dgm:spPr/>
    </dgm:pt>
    <dgm:pt modelId="{FDC0C394-C048-4B3D-A4A3-9778CAF1CE6C}" type="pres">
      <dgm:prSet presAssocID="{57FCA720-D8F6-4C8E-99C7-2B0993273BD9}" presName="node" presStyleLbl="node1" presStyleIdx="4" presStyleCnt="8">
        <dgm:presLayoutVars>
          <dgm:bulletEnabled val="1"/>
        </dgm:presLayoutVars>
      </dgm:prSet>
      <dgm:spPr/>
    </dgm:pt>
    <dgm:pt modelId="{EF4B128E-B08A-4739-825F-70D7B8FB36F9}" type="pres">
      <dgm:prSet presAssocID="{7734330A-E865-400D-9CA4-C54991D61948}" presName="sibTrans" presStyleCnt="0"/>
      <dgm:spPr/>
    </dgm:pt>
    <dgm:pt modelId="{E8A101DE-3A4F-4764-8783-B12FD468B144}" type="pres">
      <dgm:prSet presAssocID="{15576FF0-E5CE-42C3-8378-2ED4A4E62CD1}" presName="node" presStyleLbl="node1" presStyleIdx="5" presStyleCnt="8" custLinFactNeighborX="-1453" custLinFactNeighborY="-1635">
        <dgm:presLayoutVars>
          <dgm:bulletEnabled val="1"/>
        </dgm:presLayoutVars>
      </dgm:prSet>
      <dgm:spPr/>
    </dgm:pt>
    <dgm:pt modelId="{C9C47C2A-364E-4C29-B0FE-CAA9496BC103}" type="pres">
      <dgm:prSet presAssocID="{548DEC84-EB66-4441-B12A-23D9045AF3CB}" presName="sibTrans" presStyleCnt="0"/>
      <dgm:spPr/>
    </dgm:pt>
    <dgm:pt modelId="{163884CD-90F5-4D4D-99FA-FE0E349314BD}" type="pres">
      <dgm:prSet presAssocID="{7C4D7CA4-5A94-4F7D-BC87-DE379F57C75F}" presName="node" presStyleLbl="node1" presStyleIdx="6" presStyleCnt="8">
        <dgm:presLayoutVars>
          <dgm:bulletEnabled val="1"/>
        </dgm:presLayoutVars>
      </dgm:prSet>
      <dgm:spPr/>
    </dgm:pt>
    <dgm:pt modelId="{AA2B5CEC-A2E7-4896-97B2-46E6C1C12812}" type="pres">
      <dgm:prSet presAssocID="{F4E9C9AD-5238-4E86-8F3F-1B66CEF6F55E}" presName="sibTrans" presStyleCnt="0"/>
      <dgm:spPr/>
    </dgm:pt>
    <dgm:pt modelId="{644DC72F-4400-4B90-850F-526A6F3B98B4}" type="pres">
      <dgm:prSet presAssocID="{FE774B61-BB4F-4352-B9B6-28753D916526}" presName="node" presStyleLbl="node1" presStyleIdx="7" presStyleCnt="8">
        <dgm:presLayoutVars>
          <dgm:bulletEnabled val="1"/>
        </dgm:presLayoutVars>
      </dgm:prSet>
      <dgm:spPr/>
    </dgm:pt>
  </dgm:ptLst>
  <dgm:cxnLst>
    <dgm:cxn modelId="{271CDC1A-40F0-4D2B-B820-15C43C210477}" srcId="{3288A31E-2DC7-4C7A-8BC0-1B85581F1A09}" destId="{7C4D7CA4-5A94-4F7D-BC87-DE379F57C75F}" srcOrd="6" destOrd="0" parTransId="{50FC66BF-49A0-4D26-A9EF-B59C79499A41}" sibTransId="{F4E9C9AD-5238-4E86-8F3F-1B66CEF6F55E}"/>
    <dgm:cxn modelId="{3A8FC93C-252D-44A8-918D-A67EAE159FFF}" type="presOf" srcId="{3288A31E-2DC7-4C7A-8BC0-1B85581F1A09}" destId="{0A032A4F-A336-4B5D-936C-2B41867682A6}" srcOrd="0" destOrd="0" presId="urn:microsoft.com/office/officeart/2005/8/layout/default"/>
    <dgm:cxn modelId="{043F963F-F49A-4C0B-99CD-180F2D716BCB}" srcId="{3288A31E-2DC7-4C7A-8BC0-1B85581F1A09}" destId="{0D41326F-2627-459D-ACBB-AA5671FD694E}" srcOrd="2" destOrd="0" parTransId="{F1C28201-932B-4D75-A465-1D6D0AE51984}" sibTransId="{F4E6F5E0-F5EC-447A-BAC9-8ECCB44DE878}"/>
    <dgm:cxn modelId="{9372EC3F-9FA2-447A-A039-6FA0A51FFEAE}" type="presOf" srcId="{475C5A42-3991-4E84-A75A-812F684E5CDA}" destId="{ADD5F128-D294-4AEB-876E-BA96CBF5FD32}" srcOrd="0" destOrd="0" presId="urn:microsoft.com/office/officeart/2005/8/layout/default"/>
    <dgm:cxn modelId="{343DAA48-4D5A-4979-8572-FC78A2EBFC73}" type="presOf" srcId="{FE774B61-BB4F-4352-B9B6-28753D916526}" destId="{644DC72F-4400-4B90-850F-526A6F3B98B4}" srcOrd="0" destOrd="0" presId="urn:microsoft.com/office/officeart/2005/8/layout/default"/>
    <dgm:cxn modelId="{497F4E69-6D54-4CE3-88D8-983819D644E7}" type="presOf" srcId="{0D41326F-2627-459D-ACBB-AA5671FD694E}" destId="{512C7950-0BA4-4BA5-B346-35E55B9BA0B7}" srcOrd="0" destOrd="0" presId="urn:microsoft.com/office/officeart/2005/8/layout/default"/>
    <dgm:cxn modelId="{204E606A-3654-4D1B-8DD7-E2DE57EC138E}" srcId="{3288A31E-2DC7-4C7A-8BC0-1B85581F1A09}" destId="{31E2ACA3-E593-40E2-97DB-421B5D433614}" srcOrd="1" destOrd="0" parTransId="{AA838448-4CA8-45AE-B21C-80E521876430}" sibTransId="{3472AABA-7015-4C58-8F61-B2A2B72A2ACB}"/>
    <dgm:cxn modelId="{BD3FBE4E-D8E2-4386-9038-E827831F3E87}" type="presOf" srcId="{57FCA720-D8F6-4C8E-99C7-2B0993273BD9}" destId="{FDC0C394-C048-4B3D-A4A3-9778CAF1CE6C}" srcOrd="0" destOrd="0" presId="urn:microsoft.com/office/officeart/2005/8/layout/default"/>
    <dgm:cxn modelId="{7EF28172-2C76-48FE-93FC-4D1BC9AF79DA}" srcId="{3288A31E-2DC7-4C7A-8BC0-1B85581F1A09}" destId="{475C5A42-3991-4E84-A75A-812F684E5CDA}" srcOrd="0" destOrd="0" parTransId="{F0D5881D-AF6F-4CEE-B88F-1C6C3ABD7307}" sibTransId="{8C4EC522-74AC-42DD-A8CB-63D92C316BC8}"/>
    <dgm:cxn modelId="{98ED7454-30FC-467B-BB37-4B4844F34774}" type="presOf" srcId="{15576FF0-E5CE-42C3-8378-2ED4A4E62CD1}" destId="{E8A101DE-3A4F-4764-8783-B12FD468B144}" srcOrd="0" destOrd="0" presId="urn:microsoft.com/office/officeart/2005/8/layout/default"/>
    <dgm:cxn modelId="{D7674D93-5EDD-4181-A3FC-CBB3488DE93C}" srcId="{3288A31E-2DC7-4C7A-8BC0-1B85581F1A09}" destId="{470FA52D-2F28-4271-BE13-E5641A02BCEA}" srcOrd="3" destOrd="0" parTransId="{BF24A752-ED6B-4A55-BA80-D49C8A56AC25}" sibTransId="{95FCFCB1-E012-425B-802F-7EC8F8A264CD}"/>
    <dgm:cxn modelId="{5BA02BA8-5CB8-4249-8E09-E5D4DC08FD7A}" type="presOf" srcId="{31E2ACA3-E593-40E2-97DB-421B5D433614}" destId="{E76DBFF3-2D51-4945-81EE-6BC80BD1960D}" srcOrd="0" destOrd="0" presId="urn:microsoft.com/office/officeart/2005/8/layout/default"/>
    <dgm:cxn modelId="{A1BA9BAC-106C-4A97-A39B-059F5F217461}" srcId="{3288A31E-2DC7-4C7A-8BC0-1B85581F1A09}" destId="{15576FF0-E5CE-42C3-8378-2ED4A4E62CD1}" srcOrd="5" destOrd="0" parTransId="{0944CD2E-7BE6-4C22-94E8-D29AE5F68417}" sibTransId="{548DEC84-EB66-4441-B12A-23D9045AF3CB}"/>
    <dgm:cxn modelId="{1C5DA9AC-4D34-4B4F-A181-75E603201DEE}" type="presOf" srcId="{7C4D7CA4-5A94-4F7D-BC87-DE379F57C75F}" destId="{163884CD-90F5-4D4D-99FA-FE0E349314BD}" srcOrd="0" destOrd="0" presId="urn:microsoft.com/office/officeart/2005/8/layout/default"/>
    <dgm:cxn modelId="{00291FAD-C122-4183-90D3-05EEEA3AE1AD}" srcId="{3288A31E-2DC7-4C7A-8BC0-1B85581F1A09}" destId="{FE774B61-BB4F-4352-B9B6-28753D916526}" srcOrd="7" destOrd="0" parTransId="{33F4812D-88FE-4626-A8C4-45DFCECA0FEC}" sibTransId="{CC537991-93BA-4DC7-A5A7-D841BA518047}"/>
    <dgm:cxn modelId="{F2247FD8-DCA6-43D5-8DBD-A41DD4AB7B42}" srcId="{3288A31E-2DC7-4C7A-8BC0-1B85581F1A09}" destId="{57FCA720-D8F6-4C8E-99C7-2B0993273BD9}" srcOrd="4" destOrd="0" parTransId="{76C8DEF1-255D-4D43-9EE9-5FAF9C19AA57}" sibTransId="{7734330A-E865-400D-9CA4-C54991D61948}"/>
    <dgm:cxn modelId="{29FACEF3-67D7-4342-BBBD-81C394E11720}" type="presOf" srcId="{470FA52D-2F28-4271-BE13-E5641A02BCEA}" destId="{CE32888C-6740-48C6-B502-055F735839DF}" srcOrd="0" destOrd="0" presId="urn:microsoft.com/office/officeart/2005/8/layout/default"/>
    <dgm:cxn modelId="{06A455D1-DF70-4EA2-A351-CD4970B4AE56}" type="presParOf" srcId="{0A032A4F-A336-4B5D-936C-2B41867682A6}" destId="{ADD5F128-D294-4AEB-876E-BA96CBF5FD32}" srcOrd="0" destOrd="0" presId="urn:microsoft.com/office/officeart/2005/8/layout/default"/>
    <dgm:cxn modelId="{E6618EA4-4CF8-4F0F-AFE4-8A028E6F0EE2}" type="presParOf" srcId="{0A032A4F-A336-4B5D-936C-2B41867682A6}" destId="{119AB441-C3C0-4524-92F0-331BC381A240}" srcOrd="1" destOrd="0" presId="urn:microsoft.com/office/officeart/2005/8/layout/default"/>
    <dgm:cxn modelId="{AD9424DF-9677-4ACE-BD74-F913BA2BF941}" type="presParOf" srcId="{0A032A4F-A336-4B5D-936C-2B41867682A6}" destId="{E76DBFF3-2D51-4945-81EE-6BC80BD1960D}" srcOrd="2" destOrd="0" presId="urn:microsoft.com/office/officeart/2005/8/layout/default"/>
    <dgm:cxn modelId="{559222CE-DD31-47CA-82FD-F6CCC3D4802C}" type="presParOf" srcId="{0A032A4F-A336-4B5D-936C-2B41867682A6}" destId="{3412BA78-91CE-45EF-A9DF-586ABD1D9BE8}" srcOrd="3" destOrd="0" presId="urn:microsoft.com/office/officeart/2005/8/layout/default"/>
    <dgm:cxn modelId="{323F7CA6-A798-416D-B6DD-1889B79721AD}" type="presParOf" srcId="{0A032A4F-A336-4B5D-936C-2B41867682A6}" destId="{512C7950-0BA4-4BA5-B346-35E55B9BA0B7}" srcOrd="4" destOrd="0" presId="urn:microsoft.com/office/officeart/2005/8/layout/default"/>
    <dgm:cxn modelId="{902EEC76-DFC2-4C86-91A4-C6B13EE38237}" type="presParOf" srcId="{0A032A4F-A336-4B5D-936C-2B41867682A6}" destId="{711E55FF-7D67-4E5C-A178-78094B4124CF}" srcOrd="5" destOrd="0" presId="urn:microsoft.com/office/officeart/2005/8/layout/default"/>
    <dgm:cxn modelId="{AC0F9CAB-2A8E-4232-9984-37A7E323A07B}" type="presParOf" srcId="{0A032A4F-A336-4B5D-936C-2B41867682A6}" destId="{CE32888C-6740-48C6-B502-055F735839DF}" srcOrd="6" destOrd="0" presId="urn:microsoft.com/office/officeart/2005/8/layout/default"/>
    <dgm:cxn modelId="{70B1A852-1113-49E4-89F3-916AB7C7B75A}" type="presParOf" srcId="{0A032A4F-A336-4B5D-936C-2B41867682A6}" destId="{C1AC58EB-7EE7-4176-AD0B-95CB4A582D1A}" srcOrd="7" destOrd="0" presId="urn:microsoft.com/office/officeart/2005/8/layout/default"/>
    <dgm:cxn modelId="{92282F9C-9F10-47AB-82D4-6429F9D6EEC3}" type="presParOf" srcId="{0A032A4F-A336-4B5D-936C-2B41867682A6}" destId="{FDC0C394-C048-4B3D-A4A3-9778CAF1CE6C}" srcOrd="8" destOrd="0" presId="urn:microsoft.com/office/officeart/2005/8/layout/default"/>
    <dgm:cxn modelId="{D9185209-7E10-4A89-B8E7-8787AF41FED9}" type="presParOf" srcId="{0A032A4F-A336-4B5D-936C-2B41867682A6}" destId="{EF4B128E-B08A-4739-825F-70D7B8FB36F9}" srcOrd="9" destOrd="0" presId="urn:microsoft.com/office/officeart/2005/8/layout/default"/>
    <dgm:cxn modelId="{A8761167-6835-4476-9726-251F5D911CB8}" type="presParOf" srcId="{0A032A4F-A336-4B5D-936C-2B41867682A6}" destId="{E8A101DE-3A4F-4764-8783-B12FD468B144}" srcOrd="10" destOrd="0" presId="urn:microsoft.com/office/officeart/2005/8/layout/default"/>
    <dgm:cxn modelId="{52FEE82D-77EB-4355-8C70-BDF7A75CD2A7}" type="presParOf" srcId="{0A032A4F-A336-4B5D-936C-2B41867682A6}" destId="{C9C47C2A-364E-4C29-B0FE-CAA9496BC103}" srcOrd="11" destOrd="0" presId="urn:microsoft.com/office/officeart/2005/8/layout/default"/>
    <dgm:cxn modelId="{B2C19EC9-6C9C-4443-B72B-469A9D48E682}" type="presParOf" srcId="{0A032A4F-A336-4B5D-936C-2B41867682A6}" destId="{163884CD-90F5-4D4D-99FA-FE0E349314BD}" srcOrd="12" destOrd="0" presId="urn:microsoft.com/office/officeart/2005/8/layout/default"/>
    <dgm:cxn modelId="{A405A3B8-46C9-405D-9E36-2504CFE86161}" type="presParOf" srcId="{0A032A4F-A336-4B5D-936C-2B41867682A6}" destId="{AA2B5CEC-A2E7-4896-97B2-46E6C1C12812}" srcOrd="13" destOrd="0" presId="urn:microsoft.com/office/officeart/2005/8/layout/default"/>
    <dgm:cxn modelId="{579B7226-94E6-4846-AA97-4482F3AE714E}" type="presParOf" srcId="{0A032A4F-A336-4B5D-936C-2B41867682A6}" destId="{644DC72F-4400-4B90-850F-526A6F3B98B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3DE0-53D7-4D58-B84D-42F9D7C4162F}">
      <dsp:nvSpPr>
        <dsp:cNvPr id="0" name=""/>
        <dsp:cNvSpPr/>
      </dsp:nvSpPr>
      <dsp:spPr>
        <a:xfrm>
          <a:off x="2886316" y="1899199"/>
          <a:ext cx="1153250" cy="1153250"/>
        </a:xfrm>
        <a:prstGeom prst="ellips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a:t>Proyecto</a:t>
          </a:r>
        </a:p>
      </dsp:txBody>
      <dsp:txXfrm>
        <a:off x="3055206" y="2068089"/>
        <a:ext cx="815470" cy="815470"/>
      </dsp:txXfrm>
    </dsp:sp>
    <dsp:sp modelId="{7B3721BA-85C0-47D4-8A58-07EA67B4DEA4}">
      <dsp:nvSpPr>
        <dsp:cNvPr id="0" name=""/>
        <dsp:cNvSpPr/>
      </dsp:nvSpPr>
      <dsp:spPr>
        <a:xfrm rot="16200000">
          <a:off x="3335694" y="1492042"/>
          <a:ext cx="254495" cy="34853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a:off x="3373868" y="1599924"/>
        <a:ext cx="178147" cy="209122"/>
      </dsp:txXfrm>
    </dsp:sp>
    <dsp:sp modelId="{FB9EF8D8-3BE7-467E-A5AB-BA51B07C0986}">
      <dsp:nvSpPr>
        <dsp:cNvPr id="0" name=""/>
        <dsp:cNvSpPr/>
      </dsp:nvSpPr>
      <dsp:spPr>
        <a:xfrm>
          <a:off x="2143630" y="11260"/>
          <a:ext cx="2638623" cy="1407758"/>
        </a:xfrm>
        <a:prstGeom prst="ellipse">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kern="1200"/>
            <a:t>Conjunto de actividades que se realiza una sola vez, que tiene un principio y un final  definidos en el tiempo</a:t>
          </a:r>
        </a:p>
      </dsp:txBody>
      <dsp:txXfrm>
        <a:off x="2530047" y="217421"/>
        <a:ext cx="1865789" cy="995436"/>
      </dsp:txXfrm>
    </dsp:sp>
    <dsp:sp modelId="{5C036077-9A9C-49B0-AAC7-6F2676764FBE}">
      <dsp:nvSpPr>
        <dsp:cNvPr id="0" name=""/>
        <dsp:cNvSpPr/>
      </dsp:nvSpPr>
      <dsp:spPr>
        <a:xfrm rot="6378">
          <a:off x="4109364" y="2302911"/>
          <a:ext cx="168149" cy="34853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a:off x="4109364" y="2372572"/>
        <a:ext cx="117704" cy="209122"/>
      </dsp:txXfrm>
    </dsp:sp>
    <dsp:sp modelId="{34168B80-F925-48F9-835D-AFBBBC6868A0}">
      <dsp:nvSpPr>
        <dsp:cNvPr id="0" name=""/>
        <dsp:cNvSpPr/>
      </dsp:nvSpPr>
      <dsp:spPr>
        <a:xfrm>
          <a:off x="4356823" y="1513724"/>
          <a:ext cx="2771968" cy="1932661"/>
        </a:xfrm>
        <a:prstGeom prst="ellipse">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kern="1200"/>
            <a:t>Son las partes mas pequeñas  e independientes de los programas . Cada proyecto posee una extensión limitada y directivas  bien definidas acerca de las asignaciones y el tiempo</a:t>
          </a:r>
        </a:p>
      </dsp:txBody>
      <dsp:txXfrm>
        <a:off x="4762768" y="1796756"/>
        <a:ext cx="1960078" cy="1366597"/>
      </dsp:txXfrm>
    </dsp:sp>
    <dsp:sp modelId="{13AFB2FD-6CE5-4132-B2C3-25875AB9721A}">
      <dsp:nvSpPr>
        <dsp:cNvPr id="0" name=""/>
        <dsp:cNvSpPr/>
      </dsp:nvSpPr>
      <dsp:spPr>
        <a:xfrm rot="5400000">
          <a:off x="3340173" y="3102871"/>
          <a:ext cx="245537" cy="34853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a:off x="3377004" y="3135749"/>
        <a:ext cx="171876" cy="209122"/>
      </dsp:txXfrm>
    </dsp:sp>
    <dsp:sp modelId="{F7797E91-CFFA-4F5B-8E32-A5EFF7687640}">
      <dsp:nvSpPr>
        <dsp:cNvPr id="0" name=""/>
        <dsp:cNvSpPr/>
      </dsp:nvSpPr>
      <dsp:spPr>
        <a:xfrm>
          <a:off x="1772600" y="3515728"/>
          <a:ext cx="3380683" cy="1441563"/>
        </a:xfrm>
        <a:prstGeom prst="ellipse">
          <a:avLst/>
        </a:prstGeom>
        <a:solidFill>
          <a:schemeClr val="accent4">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kern="1200"/>
            <a:t>Paquete de inversiones, insumos y actividades diseñado con el fin de eliminar o reducir varias restricciones  al desarrollo, para lograr un producto o beneficio, en términos del aumento de la productividad y del mejoramiento de la calidad de vida de …</a:t>
          </a:r>
        </a:p>
      </dsp:txBody>
      <dsp:txXfrm>
        <a:off x="2267690" y="3726840"/>
        <a:ext cx="2390503" cy="1019339"/>
      </dsp:txXfrm>
    </dsp:sp>
    <dsp:sp modelId="{E2D30669-28EB-42BE-8459-93B345053A92}">
      <dsp:nvSpPr>
        <dsp:cNvPr id="0" name=""/>
        <dsp:cNvSpPr/>
      </dsp:nvSpPr>
      <dsp:spPr>
        <a:xfrm rot="10800000">
          <a:off x="2604204" y="2301555"/>
          <a:ext cx="199359" cy="34853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rot="10800000">
        <a:off x="2664012" y="2371263"/>
        <a:ext cx="139551" cy="209122"/>
      </dsp:txXfrm>
    </dsp:sp>
    <dsp:sp modelId="{AF06F121-9C1F-418C-BF49-6C2E82DA5AC4}">
      <dsp:nvSpPr>
        <dsp:cNvPr id="0" name=""/>
        <dsp:cNvSpPr/>
      </dsp:nvSpPr>
      <dsp:spPr>
        <a:xfrm>
          <a:off x="144013" y="1755043"/>
          <a:ext cx="2366153" cy="1441563"/>
        </a:xfrm>
        <a:prstGeom prst="ellipse">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kern="1200"/>
            <a:t>Toda actividad encaminada a lograr un objetivo especifico</a:t>
          </a:r>
        </a:p>
      </dsp:txBody>
      <dsp:txXfrm>
        <a:off x="490528" y="1966155"/>
        <a:ext cx="1673123" cy="10193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3CBFA-830D-4F31-BFBF-88C7D9AC1D47}">
      <dsp:nvSpPr>
        <dsp:cNvPr id="0" name=""/>
        <dsp:cNvSpPr/>
      </dsp:nvSpPr>
      <dsp:spPr>
        <a:xfrm>
          <a:off x="0" y="0"/>
          <a:ext cx="7920880" cy="2138637"/>
        </a:xfrm>
        <a:prstGeom prst="roundRect">
          <a:avLst>
            <a:gd name="adj" fmla="val 10000"/>
          </a:avLst>
        </a:prstGeom>
        <a:solidFill>
          <a:schemeClr val="accent3">
            <a:tint val="40000"/>
            <a:alpha val="90000"/>
            <a:hueOff val="0"/>
            <a:satOff val="0"/>
            <a:lumOff val="0"/>
            <a:alphaOff val="0"/>
          </a:schemeClr>
        </a:solidFill>
        <a:ln w="400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B30E7B-E02E-45BF-B56E-A2727D73868B}">
      <dsp:nvSpPr>
        <dsp:cNvPr id="0" name=""/>
        <dsp:cNvSpPr/>
      </dsp:nvSpPr>
      <dsp:spPr>
        <a:xfrm>
          <a:off x="237626" y="285151"/>
          <a:ext cx="2326758" cy="1568334"/>
        </a:xfrm>
        <a:prstGeom prst="roundRect">
          <a:avLst>
            <a:gd name="adj" fmla="val 10000"/>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945DE-BD4E-4116-9100-9E5A5EA6AEC4}">
      <dsp:nvSpPr>
        <dsp:cNvPr id="0" name=""/>
        <dsp:cNvSpPr/>
      </dsp:nvSpPr>
      <dsp:spPr>
        <a:xfrm rot="10800000">
          <a:off x="237626" y="2138637"/>
          <a:ext cx="2326758" cy="2613890"/>
        </a:xfrm>
        <a:prstGeom prst="round2SameRect">
          <a:avLst>
            <a:gd name="adj1" fmla="val 10500"/>
            <a:gd name="adj2" fmla="val 0"/>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CO" sz="1600" b="1" kern="1200"/>
            <a:t>De producción de bienes:</a:t>
          </a:r>
        </a:p>
        <a:p>
          <a:pPr marL="0" lvl="0" indent="0" algn="ctr" defTabSz="711200">
            <a:lnSpc>
              <a:spcPct val="90000"/>
            </a:lnSpc>
            <a:spcBef>
              <a:spcPct val="0"/>
            </a:spcBef>
            <a:spcAft>
              <a:spcPct val="35000"/>
            </a:spcAft>
            <a:buNone/>
          </a:pPr>
          <a:r>
            <a:rPr lang="es-CO" sz="1600" kern="1200"/>
            <a:t>1. </a:t>
          </a:r>
          <a:r>
            <a:rPr lang="es-CO" sz="1600" b="0" kern="1200"/>
            <a:t>Primaria (extractiva)</a:t>
          </a:r>
        </a:p>
        <a:p>
          <a:pPr marL="0" lvl="0" indent="0" algn="ctr" defTabSz="711200">
            <a:lnSpc>
              <a:spcPct val="90000"/>
            </a:lnSpc>
            <a:spcBef>
              <a:spcPct val="0"/>
            </a:spcBef>
            <a:spcAft>
              <a:spcPct val="35000"/>
            </a:spcAft>
            <a:buNone/>
          </a:pPr>
          <a:r>
            <a:rPr lang="es-CO" sz="1600" b="0" kern="1200"/>
            <a:t>2. Secundaria (transformación)</a:t>
          </a:r>
        </a:p>
        <a:p>
          <a:pPr marL="0" lvl="0" indent="0" algn="ctr" defTabSz="711200">
            <a:lnSpc>
              <a:spcPct val="90000"/>
            </a:lnSpc>
            <a:spcBef>
              <a:spcPct val="0"/>
            </a:spcBef>
            <a:spcAft>
              <a:spcPct val="35000"/>
            </a:spcAft>
            <a:buNone/>
          </a:pPr>
          <a:r>
            <a:rPr lang="es-CO" sz="1600" b="0" kern="1200"/>
            <a:t>- Bienes de consumo final</a:t>
          </a:r>
        </a:p>
        <a:p>
          <a:pPr marL="0" lvl="0" indent="0" algn="ctr" defTabSz="711200">
            <a:lnSpc>
              <a:spcPct val="90000"/>
            </a:lnSpc>
            <a:spcBef>
              <a:spcPct val="0"/>
            </a:spcBef>
            <a:spcAft>
              <a:spcPct val="35000"/>
            </a:spcAft>
            <a:buNone/>
          </a:pPr>
          <a:r>
            <a:rPr lang="es-CO" sz="1600" b="0" kern="1200"/>
            <a:t>-Intermedio</a:t>
          </a:r>
          <a:endParaRPr lang="es-CO" sz="2000" b="0" kern="1200"/>
        </a:p>
        <a:p>
          <a:pPr marL="0" lvl="0" indent="0" algn="ctr" defTabSz="711200">
            <a:lnSpc>
              <a:spcPct val="90000"/>
            </a:lnSpc>
            <a:spcBef>
              <a:spcPct val="0"/>
            </a:spcBef>
            <a:spcAft>
              <a:spcPct val="35000"/>
            </a:spcAft>
            <a:buNone/>
          </a:pPr>
          <a:endParaRPr lang="es-CO" sz="2000" b="0" kern="1200"/>
        </a:p>
        <a:p>
          <a:pPr marL="0" lvl="0" indent="0" algn="ctr" defTabSz="711200">
            <a:lnSpc>
              <a:spcPct val="90000"/>
            </a:lnSpc>
            <a:spcBef>
              <a:spcPct val="0"/>
            </a:spcBef>
            <a:spcAft>
              <a:spcPct val="35000"/>
            </a:spcAft>
            <a:buNone/>
          </a:pPr>
          <a:endParaRPr lang="es-CO" sz="2000" b="0" kern="1200"/>
        </a:p>
        <a:p>
          <a:pPr marL="0" lvl="0" indent="0" algn="ctr" defTabSz="711200">
            <a:lnSpc>
              <a:spcPct val="90000"/>
            </a:lnSpc>
            <a:spcBef>
              <a:spcPct val="0"/>
            </a:spcBef>
            <a:spcAft>
              <a:spcPct val="35000"/>
            </a:spcAft>
            <a:buNone/>
          </a:pPr>
          <a:endParaRPr lang="es-CO" sz="2000" b="0" kern="1200"/>
        </a:p>
        <a:p>
          <a:pPr marL="0" lvl="0" indent="0" algn="ctr" defTabSz="711200">
            <a:lnSpc>
              <a:spcPct val="90000"/>
            </a:lnSpc>
            <a:spcBef>
              <a:spcPct val="0"/>
            </a:spcBef>
            <a:spcAft>
              <a:spcPct val="35000"/>
            </a:spcAft>
            <a:buNone/>
          </a:pPr>
          <a:endParaRPr lang="es-CO" sz="2000" b="0" kern="1200"/>
        </a:p>
      </dsp:txBody>
      <dsp:txXfrm rot="10800000">
        <a:off x="309182" y="2138637"/>
        <a:ext cx="2183646" cy="2542334"/>
      </dsp:txXfrm>
    </dsp:sp>
    <dsp:sp modelId="{53CF10E7-6E03-4155-B056-FC3C7329830B}">
      <dsp:nvSpPr>
        <dsp:cNvPr id="0" name=""/>
        <dsp:cNvSpPr/>
      </dsp:nvSpPr>
      <dsp:spPr>
        <a:xfrm>
          <a:off x="2797060" y="285151"/>
          <a:ext cx="2326758" cy="1568334"/>
        </a:xfrm>
        <a:prstGeom prst="roundRect">
          <a:avLst>
            <a:gd name="adj" fmla="val 10000"/>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FF004-9DED-40C4-9590-0E6507C36106}">
      <dsp:nvSpPr>
        <dsp:cNvPr id="0" name=""/>
        <dsp:cNvSpPr/>
      </dsp:nvSpPr>
      <dsp:spPr>
        <a:xfrm rot="10800000">
          <a:off x="2797060" y="2138637"/>
          <a:ext cx="2326758" cy="2613890"/>
        </a:xfrm>
        <a:prstGeom prst="round2SameRect">
          <a:avLst>
            <a:gd name="adj1" fmla="val 10500"/>
            <a:gd name="adj2" fmla="val 0"/>
          </a:avLst>
        </a:prstGeom>
        <a:solidFill>
          <a:schemeClr val="accent3">
            <a:hueOff val="5625132"/>
            <a:satOff val="-8440"/>
            <a:lumOff val="-137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CO" sz="1800" b="1" kern="1200"/>
            <a:t>De producción de servicios:</a:t>
          </a:r>
        </a:p>
        <a:p>
          <a:pPr marL="0" lvl="0" indent="0" algn="ctr" defTabSz="800100">
            <a:lnSpc>
              <a:spcPct val="90000"/>
            </a:lnSpc>
            <a:spcBef>
              <a:spcPct val="0"/>
            </a:spcBef>
            <a:spcAft>
              <a:spcPct val="35000"/>
            </a:spcAft>
            <a:buNone/>
          </a:pPr>
          <a:r>
            <a:rPr lang="es-CO" sz="1800" kern="1200"/>
            <a:t>1. Infraestructura física</a:t>
          </a:r>
        </a:p>
        <a:p>
          <a:pPr marL="0" lvl="0" indent="0" algn="ctr" defTabSz="800100">
            <a:lnSpc>
              <a:spcPct val="90000"/>
            </a:lnSpc>
            <a:spcBef>
              <a:spcPct val="0"/>
            </a:spcBef>
            <a:spcAft>
              <a:spcPct val="35000"/>
            </a:spcAft>
            <a:buNone/>
          </a:pPr>
          <a:r>
            <a:rPr lang="es-CO" sz="1800" kern="1200"/>
            <a:t>2. Infraestructura social</a:t>
          </a:r>
        </a:p>
        <a:p>
          <a:pPr marL="0" lvl="0" indent="0" algn="ctr" defTabSz="800100">
            <a:lnSpc>
              <a:spcPct val="90000"/>
            </a:lnSpc>
            <a:spcBef>
              <a:spcPct val="0"/>
            </a:spcBef>
            <a:spcAft>
              <a:spcPct val="35000"/>
            </a:spcAft>
            <a:buNone/>
          </a:pPr>
          <a:r>
            <a:rPr lang="es-CO" sz="1800" kern="1200"/>
            <a:t>3. Otros servicios</a:t>
          </a:r>
        </a:p>
      </dsp:txBody>
      <dsp:txXfrm rot="10800000">
        <a:off x="2868616" y="2138637"/>
        <a:ext cx="2183646" cy="2542334"/>
      </dsp:txXfrm>
    </dsp:sp>
    <dsp:sp modelId="{AA317841-5FE0-4AF2-901E-100E4D7F24D5}">
      <dsp:nvSpPr>
        <dsp:cNvPr id="0" name=""/>
        <dsp:cNvSpPr/>
      </dsp:nvSpPr>
      <dsp:spPr>
        <a:xfrm>
          <a:off x="5356495" y="285151"/>
          <a:ext cx="2326758" cy="1568334"/>
        </a:xfrm>
        <a:prstGeom prst="roundRect">
          <a:avLst>
            <a:gd name="adj" fmla="val 10000"/>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7D328-4F47-4127-AED7-B07EF47A1058}">
      <dsp:nvSpPr>
        <dsp:cNvPr id="0" name=""/>
        <dsp:cNvSpPr/>
      </dsp:nvSpPr>
      <dsp:spPr>
        <a:xfrm rot="10800000">
          <a:off x="5356495" y="2138637"/>
          <a:ext cx="2326758" cy="2613890"/>
        </a:xfrm>
        <a:prstGeom prst="round2SameRect">
          <a:avLst>
            <a:gd name="adj1" fmla="val 10500"/>
            <a:gd name="adj2" fmla="val 0"/>
          </a:avLst>
        </a:prstGeom>
        <a:solidFill>
          <a:schemeClr val="accent3">
            <a:hueOff val="11250264"/>
            <a:satOff val="-16880"/>
            <a:lumOff val="-274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CO" sz="1800" b="1" kern="1200"/>
            <a:t>De investigación: </a:t>
          </a:r>
        </a:p>
        <a:p>
          <a:pPr marL="0" lvl="0" indent="0" algn="ctr" defTabSz="800100">
            <a:lnSpc>
              <a:spcPct val="90000"/>
            </a:lnSpc>
            <a:spcBef>
              <a:spcPct val="0"/>
            </a:spcBef>
            <a:spcAft>
              <a:spcPct val="35000"/>
            </a:spcAft>
            <a:buNone/>
          </a:pPr>
          <a:r>
            <a:rPr lang="es-CO" sz="1800" b="0" kern="1200"/>
            <a:t>1. Investigación en ciencias</a:t>
          </a:r>
        </a:p>
        <a:p>
          <a:pPr marL="0" lvl="0" indent="0" algn="ctr" defTabSz="800100">
            <a:lnSpc>
              <a:spcPct val="90000"/>
            </a:lnSpc>
            <a:spcBef>
              <a:spcPct val="0"/>
            </a:spcBef>
            <a:spcAft>
              <a:spcPct val="35000"/>
            </a:spcAft>
            <a:buNone/>
          </a:pPr>
          <a:endParaRPr lang="es-CO" sz="1800" b="0" kern="1200"/>
        </a:p>
        <a:p>
          <a:pPr marL="0" lvl="0" indent="0" algn="ctr" defTabSz="800100">
            <a:lnSpc>
              <a:spcPct val="90000"/>
            </a:lnSpc>
            <a:spcBef>
              <a:spcPct val="0"/>
            </a:spcBef>
            <a:spcAft>
              <a:spcPct val="35000"/>
            </a:spcAft>
            <a:buNone/>
          </a:pPr>
          <a:r>
            <a:rPr lang="es-CO" sz="1800" b="0" kern="1200"/>
            <a:t>2. Investigación aplicada</a:t>
          </a:r>
        </a:p>
      </dsp:txBody>
      <dsp:txXfrm rot="10800000">
        <a:off x="5428051" y="2138637"/>
        <a:ext cx="2183646" cy="25423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4568-06A6-4364-9733-8F6B9F2D28F6}">
      <dsp:nvSpPr>
        <dsp:cNvPr id="0" name=""/>
        <dsp:cNvSpPr/>
      </dsp:nvSpPr>
      <dsp:spPr>
        <a:xfrm>
          <a:off x="2608" y="1679266"/>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Etapas</a:t>
          </a:r>
        </a:p>
      </dsp:txBody>
      <dsp:txXfrm>
        <a:off x="28673" y="1705331"/>
        <a:ext cx="1727747" cy="837808"/>
      </dsp:txXfrm>
    </dsp:sp>
    <dsp:sp modelId="{E8906ABC-BE5D-4357-9322-6F26CC0DEF07}">
      <dsp:nvSpPr>
        <dsp:cNvPr id="0" name=""/>
        <dsp:cNvSpPr/>
      </dsp:nvSpPr>
      <dsp:spPr>
        <a:xfrm rot="17692822">
          <a:off x="1292361" y="1337811"/>
          <a:ext cx="1692200" cy="37705"/>
        </a:xfrm>
        <a:custGeom>
          <a:avLst/>
          <a:gdLst/>
          <a:ahLst/>
          <a:cxnLst/>
          <a:rect l="0" t="0" r="0" b="0"/>
          <a:pathLst>
            <a:path>
              <a:moveTo>
                <a:pt x="0" y="18852"/>
              </a:moveTo>
              <a:lnTo>
                <a:pt x="1692200" y="18852"/>
              </a:lnTo>
            </a:path>
          </a:pathLst>
        </a:custGeom>
        <a:noFill/>
        <a:ln w="400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096156" y="1314358"/>
        <a:ext cx="84610" cy="84610"/>
      </dsp:txXfrm>
    </dsp:sp>
    <dsp:sp modelId="{16F834D2-FB34-48F5-ACB6-A4BA24925016}">
      <dsp:nvSpPr>
        <dsp:cNvPr id="0" name=""/>
        <dsp:cNvSpPr/>
      </dsp:nvSpPr>
      <dsp:spPr>
        <a:xfrm>
          <a:off x="2494437" y="144122"/>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Idea</a:t>
          </a:r>
        </a:p>
      </dsp:txBody>
      <dsp:txXfrm>
        <a:off x="2520502" y="170187"/>
        <a:ext cx="1727747" cy="837808"/>
      </dsp:txXfrm>
    </dsp:sp>
    <dsp:sp modelId="{9CDE787A-134B-4D57-A500-D52DC0914B18}">
      <dsp:nvSpPr>
        <dsp:cNvPr id="0" name=""/>
        <dsp:cNvSpPr/>
      </dsp:nvSpPr>
      <dsp:spPr>
        <a:xfrm rot="19457599">
          <a:off x="1700076" y="1849526"/>
          <a:ext cx="876770" cy="37705"/>
        </a:xfrm>
        <a:custGeom>
          <a:avLst/>
          <a:gdLst/>
          <a:ahLst/>
          <a:cxnLst/>
          <a:rect l="0" t="0" r="0" b="0"/>
          <a:pathLst>
            <a:path>
              <a:moveTo>
                <a:pt x="0" y="18852"/>
              </a:moveTo>
              <a:lnTo>
                <a:pt x="876770" y="18852"/>
              </a:lnTo>
            </a:path>
          </a:pathLst>
        </a:custGeom>
        <a:noFill/>
        <a:ln w="400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16542" y="1846459"/>
        <a:ext cx="43838" cy="43838"/>
      </dsp:txXfrm>
    </dsp:sp>
    <dsp:sp modelId="{84C5BD3B-3F4C-4ED4-B22F-CB288ADF50A8}">
      <dsp:nvSpPr>
        <dsp:cNvPr id="0" name=""/>
        <dsp:cNvSpPr/>
      </dsp:nvSpPr>
      <dsp:spPr>
        <a:xfrm>
          <a:off x="2494437" y="1167551"/>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err="1">
              <a:latin typeface="Calibri Light"/>
              <a:ea typeface="Calibri Light"/>
              <a:cs typeface="Calibri Light"/>
            </a:rPr>
            <a:t>Preinversión</a:t>
          </a:r>
        </a:p>
      </dsp:txBody>
      <dsp:txXfrm>
        <a:off x="2520502" y="1193616"/>
        <a:ext cx="1727747" cy="837808"/>
      </dsp:txXfrm>
    </dsp:sp>
    <dsp:sp modelId="{A890892D-1892-4982-B282-71FCBC171E25}">
      <dsp:nvSpPr>
        <dsp:cNvPr id="0" name=""/>
        <dsp:cNvSpPr/>
      </dsp:nvSpPr>
      <dsp:spPr>
        <a:xfrm rot="18289469">
          <a:off x="4006935" y="1081953"/>
          <a:ext cx="1246708" cy="37705"/>
        </a:xfrm>
        <a:custGeom>
          <a:avLst/>
          <a:gdLst/>
          <a:ahLst/>
          <a:cxnLst/>
          <a:rect l="0" t="0" r="0" b="0"/>
          <a:pathLst>
            <a:path>
              <a:moveTo>
                <a:pt x="0" y="18852"/>
              </a:moveTo>
              <a:lnTo>
                <a:pt x="1246708" y="18852"/>
              </a:lnTo>
            </a:path>
          </a:pathLst>
        </a:custGeom>
        <a:noFill/>
        <a:ln w="400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599122" y="1069638"/>
        <a:ext cx="62335" cy="62335"/>
      </dsp:txXfrm>
    </dsp:sp>
    <dsp:sp modelId="{4D12E99B-5489-4339-81C9-801094AEAC5B}">
      <dsp:nvSpPr>
        <dsp:cNvPr id="0" name=""/>
        <dsp:cNvSpPr/>
      </dsp:nvSpPr>
      <dsp:spPr>
        <a:xfrm>
          <a:off x="4986265" y="144122"/>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Perfil – estudios básicos</a:t>
          </a:r>
        </a:p>
      </dsp:txBody>
      <dsp:txXfrm>
        <a:off x="5012330" y="170187"/>
        <a:ext cx="1727747" cy="837808"/>
      </dsp:txXfrm>
    </dsp:sp>
    <dsp:sp modelId="{D355EBA6-65DE-431C-ABC1-A9F8A8C9894D}">
      <dsp:nvSpPr>
        <dsp:cNvPr id="0" name=""/>
        <dsp:cNvSpPr/>
      </dsp:nvSpPr>
      <dsp:spPr>
        <a:xfrm>
          <a:off x="4274314" y="1593668"/>
          <a:ext cx="711950" cy="37705"/>
        </a:xfrm>
        <a:custGeom>
          <a:avLst/>
          <a:gdLst/>
          <a:ahLst/>
          <a:cxnLst/>
          <a:rect l="0" t="0" r="0" b="0"/>
          <a:pathLst>
            <a:path>
              <a:moveTo>
                <a:pt x="0" y="18852"/>
              </a:moveTo>
              <a:lnTo>
                <a:pt x="711950" y="18852"/>
              </a:lnTo>
            </a:path>
          </a:pathLst>
        </a:custGeom>
        <a:noFill/>
        <a:ln w="400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612491" y="1594722"/>
        <a:ext cx="35597" cy="35597"/>
      </dsp:txXfrm>
    </dsp:sp>
    <dsp:sp modelId="{41A4BDE4-418C-4D7A-878B-01AEFA8AE8CF}">
      <dsp:nvSpPr>
        <dsp:cNvPr id="0" name=""/>
        <dsp:cNvSpPr/>
      </dsp:nvSpPr>
      <dsp:spPr>
        <a:xfrm>
          <a:off x="4986265" y="1167551"/>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Prefactibilidad</a:t>
          </a:r>
        </a:p>
      </dsp:txBody>
      <dsp:txXfrm>
        <a:off x="5012330" y="1193616"/>
        <a:ext cx="1727747" cy="837808"/>
      </dsp:txXfrm>
    </dsp:sp>
    <dsp:sp modelId="{C5F628B7-4D9F-4462-AB43-97C5CC17EBE2}">
      <dsp:nvSpPr>
        <dsp:cNvPr id="0" name=""/>
        <dsp:cNvSpPr/>
      </dsp:nvSpPr>
      <dsp:spPr>
        <a:xfrm rot="3310531">
          <a:off x="4006935" y="2105383"/>
          <a:ext cx="1246708" cy="37705"/>
        </a:xfrm>
        <a:custGeom>
          <a:avLst/>
          <a:gdLst/>
          <a:ahLst/>
          <a:cxnLst/>
          <a:rect l="0" t="0" r="0" b="0"/>
          <a:pathLst>
            <a:path>
              <a:moveTo>
                <a:pt x="0" y="18852"/>
              </a:moveTo>
              <a:lnTo>
                <a:pt x="1246708" y="18852"/>
              </a:lnTo>
            </a:path>
          </a:pathLst>
        </a:custGeom>
        <a:noFill/>
        <a:ln w="400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599122" y="2093068"/>
        <a:ext cx="62335" cy="62335"/>
      </dsp:txXfrm>
    </dsp:sp>
    <dsp:sp modelId="{E8C8C0E7-3409-42C2-9562-7EC2AE294BA6}">
      <dsp:nvSpPr>
        <dsp:cNvPr id="0" name=""/>
        <dsp:cNvSpPr/>
      </dsp:nvSpPr>
      <dsp:spPr>
        <a:xfrm>
          <a:off x="4986265" y="2190981"/>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Factibilidad</a:t>
          </a:r>
        </a:p>
      </dsp:txBody>
      <dsp:txXfrm>
        <a:off x="5012330" y="2217046"/>
        <a:ext cx="1727747" cy="837808"/>
      </dsp:txXfrm>
    </dsp:sp>
    <dsp:sp modelId="{8DEA8A94-BEB8-40B5-B95D-09C505534C2E}">
      <dsp:nvSpPr>
        <dsp:cNvPr id="0" name=""/>
        <dsp:cNvSpPr/>
      </dsp:nvSpPr>
      <dsp:spPr>
        <a:xfrm rot="2142401">
          <a:off x="1700076" y="2361240"/>
          <a:ext cx="876770" cy="37705"/>
        </a:xfrm>
        <a:custGeom>
          <a:avLst/>
          <a:gdLst/>
          <a:ahLst/>
          <a:cxnLst/>
          <a:rect l="0" t="0" r="0" b="0"/>
          <a:pathLst>
            <a:path>
              <a:moveTo>
                <a:pt x="0" y="18852"/>
              </a:moveTo>
              <a:lnTo>
                <a:pt x="876770" y="18852"/>
              </a:lnTo>
            </a:path>
          </a:pathLst>
        </a:custGeom>
        <a:noFill/>
        <a:ln w="400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16542" y="2358174"/>
        <a:ext cx="43838" cy="43838"/>
      </dsp:txXfrm>
    </dsp:sp>
    <dsp:sp modelId="{37E2514F-3B9A-472C-90C5-DF01CAE5E3D6}">
      <dsp:nvSpPr>
        <dsp:cNvPr id="0" name=""/>
        <dsp:cNvSpPr/>
      </dsp:nvSpPr>
      <dsp:spPr>
        <a:xfrm>
          <a:off x="2494437" y="2190981"/>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Inversión</a:t>
          </a:r>
        </a:p>
      </dsp:txBody>
      <dsp:txXfrm>
        <a:off x="2520502" y="2217046"/>
        <a:ext cx="1727747" cy="837808"/>
      </dsp:txXfrm>
    </dsp:sp>
    <dsp:sp modelId="{8AA6EF2F-A3A9-483D-AED5-6EC4B596438D}">
      <dsp:nvSpPr>
        <dsp:cNvPr id="0" name=""/>
        <dsp:cNvSpPr/>
      </dsp:nvSpPr>
      <dsp:spPr>
        <a:xfrm rot="3907178">
          <a:off x="1292361" y="2872955"/>
          <a:ext cx="1692200" cy="37705"/>
        </a:xfrm>
        <a:custGeom>
          <a:avLst/>
          <a:gdLst/>
          <a:ahLst/>
          <a:cxnLst/>
          <a:rect l="0" t="0" r="0" b="0"/>
          <a:pathLst>
            <a:path>
              <a:moveTo>
                <a:pt x="0" y="18852"/>
              </a:moveTo>
              <a:lnTo>
                <a:pt x="1692200" y="18852"/>
              </a:lnTo>
            </a:path>
          </a:pathLst>
        </a:custGeom>
        <a:noFill/>
        <a:ln w="400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096156" y="2849503"/>
        <a:ext cx="84610" cy="84610"/>
      </dsp:txXfrm>
    </dsp:sp>
    <dsp:sp modelId="{5B61C50A-0B6A-45B2-A8E2-A7991212D354}">
      <dsp:nvSpPr>
        <dsp:cNvPr id="0" name=""/>
        <dsp:cNvSpPr/>
      </dsp:nvSpPr>
      <dsp:spPr>
        <a:xfrm>
          <a:off x="2494437" y="3214410"/>
          <a:ext cx="1779877" cy="88993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Calibri Light"/>
              <a:ea typeface="Calibri Light"/>
              <a:cs typeface="Calibri Light"/>
            </a:rPr>
            <a:t>Operación</a:t>
          </a:r>
        </a:p>
      </dsp:txBody>
      <dsp:txXfrm>
        <a:off x="2520502" y="3240475"/>
        <a:ext cx="1727747" cy="8378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B4923-871C-44A5-AA03-051999DE7B9E}">
      <dsp:nvSpPr>
        <dsp:cNvPr id="0" name=""/>
        <dsp:cNvSpPr/>
      </dsp:nvSpPr>
      <dsp:spPr>
        <a:xfrm rot="5400000">
          <a:off x="-384086" y="388333"/>
          <a:ext cx="2560577" cy="1792404"/>
        </a:xfrm>
        <a:prstGeom prst="chevron">
          <a:avLst/>
        </a:prstGeom>
        <a:solidFill>
          <a:schemeClr val="accent3">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s-ES" sz="2400" kern="1200" dirty="0">
              <a:latin typeface="Trebuchet MS"/>
            </a:rPr>
            <a:t> Proyecto</a:t>
          </a:r>
          <a:endParaRPr lang="es-ES" sz="2400" kern="1200" dirty="0"/>
        </a:p>
      </dsp:txBody>
      <dsp:txXfrm rot="-5400000">
        <a:off x="1" y="900448"/>
        <a:ext cx="1792404" cy="768173"/>
      </dsp:txXfrm>
    </dsp:sp>
    <dsp:sp modelId="{D90D271B-BF73-492A-8E67-86C1EDFB5517}">
      <dsp:nvSpPr>
        <dsp:cNvPr id="0" name=""/>
        <dsp:cNvSpPr/>
      </dsp:nvSpPr>
      <dsp:spPr>
        <a:xfrm rot="5400000">
          <a:off x="3683514" y="-1886863"/>
          <a:ext cx="1664375" cy="5446595"/>
        </a:xfrm>
        <a:prstGeom prst="round2SameRect">
          <a:avLst/>
        </a:prstGeom>
        <a:solidFill>
          <a:schemeClr val="lt1">
            <a:alpha val="90000"/>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ES" sz="1800" kern="1200" dirty="0"/>
            <a:t>Implementación de un sistema de recolección y tratamiento de aguas pluviales en una comunidad rural.</a:t>
          </a:r>
        </a:p>
      </dsp:txBody>
      <dsp:txXfrm rot="-5400000">
        <a:off x="1792404" y="85495"/>
        <a:ext cx="5365347" cy="1501879"/>
      </dsp:txXfrm>
    </dsp:sp>
    <dsp:sp modelId="{CBBC6649-BB3E-4DAE-9047-B686DEEF6442}">
      <dsp:nvSpPr>
        <dsp:cNvPr id="0" name=""/>
        <dsp:cNvSpPr/>
      </dsp:nvSpPr>
      <dsp:spPr>
        <a:xfrm rot="5400000">
          <a:off x="-384086" y="2665900"/>
          <a:ext cx="2560577" cy="1792404"/>
        </a:xfrm>
        <a:prstGeom prst="chevron">
          <a:avLst/>
        </a:prstGeom>
        <a:solidFill>
          <a:schemeClr val="accent3">
            <a:hueOff val="11250264"/>
            <a:satOff val="-16880"/>
            <a:lumOff val="-2745"/>
            <a:alphaOff val="0"/>
          </a:schemeClr>
        </a:solidFill>
        <a:ln w="400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s-ES" sz="2400" kern="1200" dirty="0">
              <a:latin typeface="Trebuchet MS"/>
            </a:rPr>
            <a:t> Objetivo del proyecto</a:t>
          </a:r>
          <a:endParaRPr lang="es-ES" sz="2400" kern="1200" dirty="0"/>
        </a:p>
      </dsp:txBody>
      <dsp:txXfrm rot="-5400000">
        <a:off x="1" y="3178015"/>
        <a:ext cx="1792404" cy="768173"/>
      </dsp:txXfrm>
    </dsp:sp>
    <dsp:sp modelId="{C3505C53-E609-481B-B57C-FBD942A08365}">
      <dsp:nvSpPr>
        <dsp:cNvPr id="0" name=""/>
        <dsp:cNvSpPr/>
      </dsp:nvSpPr>
      <dsp:spPr>
        <a:xfrm rot="5400000">
          <a:off x="3683514" y="390703"/>
          <a:ext cx="1664375" cy="5446595"/>
        </a:xfrm>
        <a:prstGeom prst="round2SameRect">
          <a:avLst/>
        </a:prstGeom>
        <a:solidFill>
          <a:schemeClr val="lt1">
            <a:alpha val="90000"/>
            <a:hueOff val="0"/>
            <a:satOff val="0"/>
            <a:lumOff val="0"/>
            <a:alphaOff val="0"/>
          </a:schemeClr>
        </a:solidFill>
        <a:ln w="400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ES" sz="1800" kern="1200" dirty="0">
              <a:latin typeface="Trebuchet MS"/>
            </a:rPr>
            <a:t> </a:t>
          </a:r>
          <a:r>
            <a:rPr lang="es-ES" sz="1800" kern="1200" dirty="0"/>
            <a:t>Diseñar, construir e implementar un sistema sostenible de recolección y tratamiento de aguas pluviales en la comunidad de San José, para reducir la dependencia de fuentes de agua subterráneas y mejorar el acceso al agua potable.</a:t>
          </a:r>
        </a:p>
      </dsp:txBody>
      <dsp:txXfrm rot="-5400000">
        <a:off x="1792404" y="2363061"/>
        <a:ext cx="5365347" cy="15018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6B6D2-C11E-4B52-A0FB-A9AD2B344C4A}">
      <dsp:nvSpPr>
        <dsp:cNvPr id="0" name=""/>
        <dsp:cNvSpPr/>
      </dsp:nvSpPr>
      <dsp:spPr>
        <a:xfrm rot="5400000">
          <a:off x="-203519" y="206917"/>
          <a:ext cx="1356796" cy="949757"/>
        </a:xfrm>
        <a:prstGeom prst="chevron">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s-ES" sz="1000" kern="1200" dirty="0">
              <a:latin typeface="Trebuchet MS"/>
            </a:rPr>
            <a:t> Diseño del sistema</a:t>
          </a:r>
          <a:endParaRPr lang="es-ES" sz="1000" kern="1200" dirty="0"/>
        </a:p>
      </dsp:txBody>
      <dsp:txXfrm rot="-5400000">
        <a:off x="1" y="478277"/>
        <a:ext cx="949757" cy="407039"/>
      </dsp:txXfrm>
    </dsp:sp>
    <dsp:sp modelId="{24DFB6C3-3FD7-4297-BD7F-DD17BFC53833}">
      <dsp:nvSpPr>
        <dsp:cNvPr id="0" name=""/>
        <dsp:cNvSpPr/>
      </dsp:nvSpPr>
      <dsp:spPr>
        <a:xfrm rot="5400000">
          <a:off x="3885040" y="-2931885"/>
          <a:ext cx="881917" cy="6752484"/>
        </a:xfrm>
        <a:prstGeom prst="round2SameRect">
          <a:avLst/>
        </a:prstGeom>
        <a:solidFill>
          <a:schemeClr val="lt2">
            <a:alpha val="90000"/>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Planos y especificaciones técnicas del sistema de recolección y tratamiento de aguas pluviales</a:t>
          </a:r>
        </a:p>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Estudio de viabilidad técnica y ambiental.</a:t>
          </a:r>
        </a:p>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Informe de impacto ambiental y permisos necesarios.</a:t>
          </a:r>
        </a:p>
      </dsp:txBody>
      <dsp:txXfrm rot="-5400000">
        <a:off x="949757" y="46450"/>
        <a:ext cx="6709432" cy="795813"/>
      </dsp:txXfrm>
    </dsp:sp>
    <dsp:sp modelId="{C8473BAB-F5B4-4FF9-98CC-3CB4D1B5E1BA}">
      <dsp:nvSpPr>
        <dsp:cNvPr id="0" name=""/>
        <dsp:cNvSpPr/>
      </dsp:nvSpPr>
      <dsp:spPr>
        <a:xfrm rot="5400000">
          <a:off x="-203519" y="1418285"/>
          <a:ext cx="1356796" cy="949757"/>
        </a:xfrm>
        <a:prstGeom prst="chevron">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s-ES" sz="1000" kern="1200" dirty="0">
              <a:latin typeface="Trebuchet MS"/>
            </a:rPr>
            <a:t> </a:t>
          </a:r>
          <a:r>
            <a:rPr lang="es-ES" sz="1000" kern="1200" dirty="0"/>
            <a:t>Construcción del Sistema:</a:t>
          </a:r>
        </a:p>
      </dsp:txBody>
      <dsp:txXfrm rot="-5400000">
        <a:off x="1" y="1689645"/>
        <a:ext cx="949757" cy="407039"/>
      </dsp:txXfrm>
    </dsp:sp>
    <dsp:sp modelId="{2FFE1525-1D3A-42B5-8F88-F2AAB0843029}">
      <dsp:nvSpPr>
        <dsp:cNvPr id="0" name=""/>
        <dsp:cNvSpPr/>
      </dsp:nvSpPr>
      <dsp:spPr>
        <a:xfrm rot="5400000">
          <a:off x="3885040" y="-1720517"/>
          <a:ext cx="881917" cy="6752484"/>
        </a:xfrm>
        <a:prstGeom prst="round2SameRect">
          <a:avLst/>
        </a:prstGeom>
        <a:solidFill>
          <a:schemeClr val="lt2">
            <a:alpha val="90000"/>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Instalación de canaletas, tuberías y tanques de almacenamiento.</a:t>
          </a:r>
        </a:p>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Construcción de una planta de tratamiento de aguas pluviales.</a:t>
          </a:r>
        </a:p>
        <a:p>
          <a:pPr marL="114300" lvl="1" indent="-114300" algn="l" defTabSz="577850" rtl="0">
            <a:lnSpc>
              <a:spcPct val="90000"/>
            </a:lnSpc>
            <a:spcBef>
              <a:spcPct val="0"/>
            </a:spcBef>
            <a:spcAft>
              <a:spcPct val="15000"/>
            </a:spcAft>
            <a:buChar char="•"/>
          </a:pPr>
          <a:r>
            <a:rPr lang="es-ES" sz="1300" kern="1200" dirty="0">
              <a:latin typeface="Calibri"/>
              <a:ea typeface="Calibri"/>
              <a:cs typeface="Calibri"/>
            </a:rPr>
            <a:t>Instalación de sistemas de distribución de agua tratada a los hogares.</a:t>
          </a:r>
          <a:endParaRPr lang="es-ES" sz="1300" kern="1200" dirty="0"/>
        </a:p>
      </dsp:txBody>
      <dsp:txXfrm rot="-5400000">
        <a:off x="949757" y="1257818"/>
        <a:ext cx="6709432" cy="795813"/>
      </dsp:txXfrm>
    </dsp:sp>
    <dsp:sp modelId="{40DE5263-2E8A-482B-97A7-2F2EBA5519FE}">
      <dsp:nvSpPr>
        <dsp:cNvPr id="0" name=""/>
        <dsp:cNvSpPr/>
      </dsp:nvSpPr>
      <dsp:spPr>
        <a:xfrm rot="5400000">
          <a:off x="-203519" y="2629652"/>
          <a:ext cx="1356796" cy="949757"/>
        </a:xfrm>
        <a:prstGeom prst="chevron">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rtl="0">
            <a:lnSpc>
              <a:spcPct val="90000"/>
            </a:lnSpc>
            <a:spcBef>
              <a:spcPct val="0"/>
            </a:spcBef>
            <a:spcAft>
              <a:spcPct val="35000"/>
            </a:spcAft>
            <a:buNone/>
          </a:pPr>
          <a:r>
            <a:rPr lang="es-ES" sz="1000" kern="1200" dirty="0"/>
            <a:t>Capacitación y Sensibilización:</a:t>
          </a:r>
        </a:p>
      </dsp:txBody>
      <dsp:txXfrm rot="-5400000">
        <a:off x="1" y="2901012"/>
        <a:ext cx="949757" cy="407039"/>
      </dsp:txXfrm>
    </dsp:sp>
    <dsp:sp modelId="{08635E5C-1CB4-43C2-87A1-444DBE9F590E}">
      <dsp:nvSpPr>
        <dsp:cNvPr id="0" name=""/>
        <dsp:cNvSpPr/>
      </dsp:nvSpPr>
      <dsp:spPr>
        <a:xfrm rot="5400000">
          <a:off x="3885040" y="-509150"/>
          <a:ext cx="881917" cy="6752484"/>
        </a:xfrm>
        <a:prstGeom prst="round2SameRect">
          <a:avLst/>
        </a:prstGeom>
        <a:solidFill>
          <a:schemeClr val="lt2">
            <a:alpha val="90000"/>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Programas de capacitación para la comunidad sobre el uso y mantenimiento del sistema.</a:t>
          </a:r>
        </a:p>
      </dsp:txBody>
      <dsp:txXfrm rot="-5400000">
        <a:off x="949757" y="2469185"/>
        <a:ext cx="6709432" cy="795813"/>
      </dsp:txXfrm>
    </dsp:sp>
    <dsp:sp modelId="{8FBE9D9F-6C0D-4442-BB8A-22B437917C4F}">
      <dsp:nvSpPr>
        <dsp:cNvPr id="0" name=""/>
        <dsp:cNvSpPr/>
      </dsp:nvSpPr>
      <dsp:spPr>
        <a:xfrm rot="5400000">
          <a:off x="-203519" y="3841019"/>
          <a:ext cx="1356796" cy="949757"/>
        </a:xfrm>
        <a:prstGeom prst="chevron">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s-ES" sz="1000" kern="1200" dirty="0">
              <a:latin typeface="Trebuchet MS"/>
            </a:rPr>
            <a:t> </a:t>
          </a:r>
          <a:r>
            <a:rPr lang="es-ES" sz="1000" kern="1200" dirty="0"/>
            <a:t>Informe Final:</a:t>
          </a:r>
        </a:p>
      </dsp:txBody>
      <dsp:txXfrm rot="-5400000">
        <a:off x="1" y="4112379"/>
        <a:ext cx="949757" cy="407039"/>
      </dsp:txXfrm>
    </dsp:sp>
    <dsp:sp modelId="{CACD0981-C1F0-47EE-A287-CBC20B922A96}">
      <dsp:nvSpPr>
        <dsp:cNvPr id="0" name=""/>
        <dsp:cNvSpPr/>
      </dsp:nvSpPr>
      <dsp:spPr>
        <a:xfrm rot="5400000">
          <a:off x="3885040" y="702216"/>
          <a:ext cx="881917" cy="6752484"/>
        </a:xfrm>
        <a:prstGeom prst="round2SameRect">
          <a:avLst/>
        </a:prstGeom>
        <a:solidFill>
          <a:schemeClr val="lt2">
            <a:alpha val="90000"/>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Informe de finalización del proyecto con una evaluación de su impacto.</a:t>
          </a:r>
          <a:endParaRPr lang="es-ES" sz="1300" kern="1200" dirty="0">
            <a:latin typeface="Trebuchet MS"/>
          </a:endParaRPr>
        </a:p>
        <a:p>
          <a:pPr marL="114300" lvl="1" indent="-114300" algn="l" defTabSz="577850" rtl="0">
            <a:lnSpc>
              <a:spcPct val="90000"/>
            </a:lnSpc>
            <a:spcBef>
              <a:spcPct val="0"/>
            </a:spcBef>
            <a:spcAft>
              <a:spcPct val="15000"/>
            </a:spcAft>
            <a:buChar char="•"/>
          </a:pPr>
          <a:r>
            <a:rPr lang="es-ES" sz="1300" kern="1200" dirty="0">
              <a:latin typeface="Trebuchet MS"/>
            </a:rPr>
            <a:t> </a:t>
          </a:r>
          <a:r>
            <a:rPr lang="es-ES" sz="1300" kern="1200" dirty="0"/>
            <a:t>Documentación completa del proyecto, incluyendo manuales de operación y mantenimiento.</a:t>
          </a:r>
          <a:endParaRPr lang="es-ES" sz="1300" kern="1200" dirty="0">
            <a:latin typeface="Trebuchet MS"/>
          </a:endParaRPr>
        </a:p>
      </dsp:txBody>
      <dsp:txXfrm rot="-5400000">
        <a:off x="949757" y="3680551"/>
        <a:ext cx="6709432" cy="7958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82230-0C16-464E-9615-D11B323B0EAA}">
      <dsp:nvSpPr>
        <dsp:cNvPr id="0" name=""/>
        <dsp:cNvSpPr/>
      </dsp:nvSpPr>
      <dsp:spPr>
        <a:xfrm>
          <a:off x="728" y="761789"/>
          <a:ext cx="2842265" cy="1705359"/>
        </a:xfrm>
        <a:prstGeom prst="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 sz="1900" kern="1200" dirty="0">
              <a:latin typeface="Trebuchet MS"/>
            </a:rPr>
            <a:t> </a:t>
          </a:r>
          <a:r>
            <a:rPr lang="es-ES" sz="1900" kern="1200" dirty="0"/>
            <a:t>El proyecto no incluirá la rehabilitación o mantenimiento de fuentes de agua subterráneas existentes.</a:t>
          </a:r>
        </a:p>
      </dsp:txBody>
      <dsp:txXfrm>
        <a:off x="728" y="761789"/>
        <a:ext cx="2842265" cy="1705359"/>
      </dsp:txXfrm>
    </dsp:sp>
    <dsp:sp modelId="{F148019D-5903-4747-AB04-39A127ACE688}">
      <dsp:nvSpPr>
        <dsp:cNvPr id="0" name=""/>
        <dsp:cNvSpPr/>
      </dsp:nvSpPr>
      <dsp:spPr>
        <a:xfrm>
          <a:off x="3127221" y="761789"/>
          <a:ext cx="2842265" cy="1705359"/>
        </a:xfrm>
        <a:prstGeom prst="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 sz="1900" kern="1200" dirty="0">
              <a:latin typeface="Trebuchet MS"/>
            </a:rPr>
            <a:t> </a:t>
          </a:r>
          <a:r>
            <a:rPr lang="es-ES" sz="1900" kern="1200" dirty="0"/>
            <a:t>No se cubrirá la conexión del sistema a instalaciones privadas más allá de la distribución principal.</a:t>
          </a:r>
        </a:p>
      </dsp:txBody>
      <dsp:txXfrm>
        <a:off x="3127221" y="761789"/>
        <a:ext cx="2842265" cy="1705359"/>
      </dsp:txXfrm>
    </dsp:sp>
    <dsp:sp modelId="{0D3A3C7B-E676-4A93-8272-170920B59A9E}">
      <dsp:nvSpPr>
        <dsp:cNvPr id="0" name=""/>
        <dsp:cNvSpPr/>
      </dsp:nvSpPr>
      <dsp:spPr>
        <a:xfrm>
          <a:off x="1563975" y="2751375"/>
          <a:ext cx="2842265" cy="1705359"/>
        </a:xfrm>
        <a:prstGeom prst="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 sz="1900" kern="1200" dirty="0">
              <a:latin typeface="Trebuchet MS"/>
            </a:rPr>
            <a:t> </a:t>
          </a:r>
          <a:r>
            <a:rPr lang="es-ES" sz="1900" kern="1200" dirty="0"/>
            <a:t>No se financiará la compra de dispositivos de recolección de agua individuales para los hogares.</a:t>
          </a:r>
        </a:p>
      </dsp:txBody>
      <dsp:txXfrm>
        <a:off x="1563975" y="2751375"/>
        <a:ext cx="2842265" cy="17053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1CB9E-F0C7-4D28-84AC-47592ED116B7}">
      <dsp:nvSpPr>
        <dsp:cNvPr id="0" name=""/>
        <dsp:cNvSpPr/>
      </dsp:nvSpPr>
      <dsp:spPr>
        <a:xfrm rot="10800000">
          <a:off x="1540095" y="1283"/>
          <a:ext cx="4564841" cy="827535"/>
        </a:xfrm>
        <a:prstGeom prst="homePlate">
          <a:avLst/>
        </a:prstGeom>
        <a:solidFill>
          <a:schemeClr val="accent5">
            <a:shade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920" tIns="49530" rIns="92456" bIns="49530" numCol="1" spcCol="1270" anchor="ctr" anchorCtr="0">
          <a:noAutofit/>
        </a:bodyPr>
        <a:lstStyle/>
        <a:p>
          <a:pPr marL="0" lvl="0" indent="0" algn="ctr" defTabSz="577850">
            <a:lnSpc>
              <a:spcPct val="90000"/>
            </a:lnSpc>
            <a:spcBef>
              <a:spcPct val="0"/>
            </a:spcBef>
            <a:spcAft>
              <a:spcPct val="35000"/>
            </a:spcAft>
            <a:buNone/>
          </a:pPr>
          <a: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t>1. El Análisis de Involucrados</a:t>
          </a:r>
          <a:endParaRPr lang="es-CO" sz="1300" kern="1200">
            <a:latin typeface="Trebuchet MS"/>
          </a:endParaRPr>
        </a:p>
      </dsp:txBody>
      <dsp:txXfrm rot="10800000">
        <a:off x="1746979" y="1283"/>
        <a:ext cx="4357957" cy="827535"/>
      </dsp:txXfrm>
    </dsp:sp>
    <dsp:sp modelId="{482A55D3-FC25-4D50-ACAB-FF5A087F2069}">
      <dsp:nvSpPr>
        <dsp:cNvPr id="0" name=""/>
        <dsp:cNvSpPr/>
      </dsp:nvSpPr>
      <dsp:spPr>
        <a:xfrm>
          <a:off x="759486" y="1283"/>
          <a:ext cx="1561219" cy="827535"/>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404CD-E094-4A55-B65F-D2FB5F2A3FDC}">
      <dsp:nvSpPr>
        <dsp:cNvPr id="0" name=""/>
        <dsp:cNvSpPr/>
      </dsp:nvSpPr>
      <dsp:spPr>
        <a:xfrm rot="10800000">
          <a:off x="1540095" y="1075843"/>
          <a:ext cx="4564841" cy="827535"/>
        </a:xfrm>
        <a:prstGeom prst="homePlate">
          <a:avLst/>
        </a:prstGeom>
        <a:solidFill>
          <a:schemeClr val="accent5">
            <a:shade val="50000"/>
            <a:hueOff val="101189"/>
            <a:satOff val="-2238"/>
            <a:lumOff val="1679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920" tIns="49530" rIns="92456" bIns="49530" numCol="1" spcCol="1270" anchor="ctr" anchorCtr="0">
          <a:noAutofit/>
        </a:bodyPr>
        <a:lstStyle/>
        <a:p>
          <a:pPr marL="0" lvl="0" indent="0" algn="ctr" defTabSz="577850">
            <a:lnSpc>
              <a:spcPct val="90000"/>
            </a:lnSpc>
            <a:spcBef>
              <a:spcPct val="0"/>
            </a:spcBef>
            <a:spcAft>
              <a:spcPct val="35000"/>
            </a:spcAft>
            <a:buNone/>
          </a:pPr>
          <a: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t>2. El Análisis de Problemas</a:t>
          </a:r>
          <a:endParaRPr lang="es-CO" sz="1300" kern="1200">
            <a:latin typeface="Trebuchet MS"/>
          </a:endParaRPr>
        </a:p>
      </dsp:txBody>
      <dsp:txXfrm rot="10800000">
        <a:off x="1746979" y="1075843"/>
        <a:ext cx="4357957" cy="827535"/>
      </dsp:txXfrm>
    </dsp:sp>
    <dsp:sp modelId="{5D78640F-4C81-43B4-8367-7EA60A16511B}">
      <dsp:nvSpPr>
        <dsp:cNvPr id="0" name=""/>
        <dsp:cNvSpPr/>
      </dsp:nvSpPr>
      <dsp:spPr>
        <a:xfrm>
          <a:off x="759486" y="1075843"/>
          <a:ext cx="1561219" cy="827535"/>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555D8-ABC9-46FA-BF91-48A433EDA4C3}">
      <dsp:nvSpPr>
        <dsp:cNvPr id="0" name=""/>
        <dsp:cNvSpPr/>
      </dsp:nvSpPr>
      <dsp:spPr>
        <a:xfrm rot="10800000">
          <a:off x="1540095" y="2150404"/>
          <a:ext cx="4564841" cy="827535"/>
        </a:xfrm>
        <a:prstGeom prst="homePlate">
          <a:avLst/>
        </a:prstGeom>
        <a:solidFill>
          <a:schemeClr val="accent5">
            <a:shade val="50000"/>
            <a:hueOff val="202378"/>
            <a:satOff val="-4476"/>
            <a:lumOff val="3359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920" tIns="49530" rIns="92456" bIns="49530" numCol="1" spcCol="1270" anchor="ctr" anchorCtr="0">
          <a:noAutofit/>
        </a:bodyPr>
        <a:lstStyle/>
        <a:p>
          <a:pPr marL="0" lvl="0" indent="0" algn="ctr" defTabSz="577850">
            <a:lnSpc>
              <a:spcPct val="90000"/>
            </a:lnSpc>
            <a:spcBef>
              <a:spcPct val="0"/>
            </a:spcBef>
            <a:spcAft>
              <a:spcPct val="35000"/>
            </a:spcAft>
            <a:buNone/>
          </a:pPr>
          <a: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t>3. El Análisis de Objetivos</a:t>
          </a:r>
          <a:endParaRPr lang="es-CO" sz="1300" kern="1200">
            <a:latin typeface="Trebuchet MS"/>
          </a:endParaRPr>
        </a:p>
      </dsp:txBody>
      <dsp:txXfrm rot="10800000">
        <a:off x="1746979" y="2150404"/>
        <a:ext cx="4357957" cy="827535"/>
      </dsp:txXfrm>
    </dsp:sp>
    <dsp:sp modelId="{B9252DCE-E250-4696-8916-9856AF90AAF0}">
      <dsp:nvSpPr>
        <dsp:cNvPr id="0" name=""/>
        <dsp:cNvSpPr/>
      </dsp:nvSpPr>
      <dsp:spPr>
        <a:xfrm>
          <a:off x="759486" y="2150404"/>
          <a:ext cx="1561219" cy="827535"/>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BB1C03-037B-42AC-BD83-4E36366F274F}">
      <dsp:nvSpPr>
        <dsp:cNvPr id="0" name=""/>
        <dsp:cNvSpPr/>
      </dsp:nvSpPr>
      <dsp:spPr>
        <a:xfrm rot="10800000">
          <a:off x="1540095" y="3224964"/>
          <a:ext cx="4564841" cy="827535"/>
        </a:xfrm>
        <a:prstGeom prst="homePlate">
          <a:avLst/>
        </a:prstGeom>
        <a:solidFill>
          <a:schemeClr val="accent5">
            <a:shade val="50000"/>
            <a:hueOff val="202378"/>
            <a:satOff val="-4476"/>
            <a:lumOff val="3359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920" tIns="49530" rIns="92456" bIns="49530" numCol="1" spcCol="1270" anchor="ctr" anchorCtr="0">
          <a:noAutofit/>
        </a:bodyPr>
        <a:lstStyle/>
        <a:p>
          <a:pPr marL="0" lvl="0" indent="0" algn="ctr" defTabSz="577850">
            <a:lnSpc>
              <a:spcPct val="90000"/>
            </a:lnSpc>
            <a:spcBef>
              <a:spcPct val="0"/>
            </a:spcBef>
            <a:spcAft>
              <a:spcPct val="35000"/>
            </a:spcAft>
            <a:buNone/>
          </a:pPr>
          <a: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t>4. El Análisis de Alternativas</a:t>
          </a:r>
          <a:b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br>
          <a:endParaRPr lang="es-CO" sz="1300" kern="1200">
            <a:latin typeface="Trebuchet MS"/>
          </a:endParaRPr>
        </a:p>
      </dsp:txBody>
      <dsp:txXfrm rot="10800000">
        <a:off x="1746979" y="3224964"/>
        <a:ext cx="4357957" cy="827535"/>
      </dsp:txXfrm>
    </dsp:sp>
    <dsp:sp modelId="{C362341F-89B9-4591-B4EC-EF35215E50A3}">
      <dsp:nvSpPr>
        <dsp:cNvPr id="0" name=""/>
        <dsp:cNvSpPr/>
      </dsp:nvSpPr>
      <dsp:spPr>
        <a:xfrm>
          <a:off x="759486" y="3224964"/>
          <a:ext cx="1561219" cy="827535"/>
        </a:xfrm>
        <a:prstGeom prst="ellipse">
          <a:avLst/>
        </a:prstGeom>
        <a:blipFill rotWithShape="0">
          <a:blip xmlns:r="http://schemas.openxmlformats.org/officeDocument/2006/relationships" r:embed="rId4"/>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514975-6D72-4A77-9DAA-33C08E513B4D}">
      <dsp:nvSpPr>
        <dsp:cNvPr id="0" name=""/>
        <dsp:cNvSpPr/>
      </dsp:nvSpPr>
      <dsp:spPr>
        <a:xfrm rot="10800000">
          <a:off x="1540095" y="4299525"/>
          <a:ext cx="4564841" cy="827535"/>
        </a:xfrm>
        <a:prstGeom prst="homePlate">
          <a:avLst/>
        </a:prstGeom>
        <a:solidFill>
          <a:schemeClr val="accent5">
            <a:shade val="50000"/>
            <a:hueOff val="101189"/>
            <a:satOff val="-2238"/>
            <a:lumOff val="1679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920" tIns="49530" rIns="92456" bIns="49530" numCol="1" spcCol="1270" anchor="ctr" anchorCtr="0">
          <a:noAutofit/>
        </a:bodyPr>
        <a:lstStyle/>
        <a:p>
          <a:pPr marL="0" lvl="0" indent="0" algn="ctr" defTabSz="577850">
            <a:lnSpc>
              <a:spcPct val="90000"/>
            </a:lnSpc>
            <a:spcBef>
              <a:spcPct val="0"/>
            </a:spcBef>
            <a:spcAft>
              <a:spcPct val="35000"/>
            </a:spcAft>
            <a:buNone/>
          </a:pPr>
          <a: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t>5. La Matriz del Marco Lógico</a:t>
          </a:r>
          <a:b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br>
          <a:b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br>
          <a:br>
            <a:rPr kumimoji="0" lang="es-ES_tradnl" sz="1300" i="0" u="none" strike="noStrike" kern="1200" cap="none" spc="0" normalizeH="0" baseline="0" noProof="0">
              <a:ln/>
              <a:effectLst>
                <a:outerShdw blurRad="31750" dist="25400" dir="5400000" algn="tl" rotWithShape="0">
                  <a:srgbClr val="000000">
                    <a:alpha val="25000"/>
                  </a:srgbClr>
                </a:outerShdw>
              </a:effectLst>
              <a:uLnTx/>
              <a:uFillTx/>
              <a:latin typeface="Tahoma"/>
              <a:ea typeface="+mj-ea"/>
              <a:cs typeface="+mj-cs"/>
            </a:rPr>
          </a:br>
          <a:endParaRPr lang="es-CO" sz="1300" kern="1200">
            <a:latin typeface="Tahoma"/>
          </a:endParaRPr>
        </a:p>
      </dsp:txBody>
      <dsp:txXfrm rot="10800000">
        <a:off x="1746979" y="4299525"/>
        <a:ext cx="4357957" cy="827535"/>
      </dsp:txXfrm>
    </dsp:sp>
    <dsp:sp modelId="{C75F0B35-BA3E-4F8B-80DE-3344743B7332}">
      <dsp:nvSpPr>
        <dsp:cNvPr id="0" name=""/>
        <dsp:cNvSpPr/>
      </dsp:nvSpPr>
      <dsp:spPr>
        <a:xfrm>
          <a:off x="759486" y="4299525"/>
          <a:ext cx="1561219" cy="827535"/>
        </a:xfrm>
        <a:prstGeom prst="ellipse">
          <a:avLst/>
        </a:prstGeom>
        <a:blipFill rotWithShape="0">
          <a:blip xmlns:r="http://schemas.openxmlformats.org/officeDocument/2006/relationships" r:embed="rId5"/>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5EDE-FD51-448D-8AFF-B4FCFD105A28}">
      <dsp:nvSpPr>
        <dsp:cNvPr id="0" name=""/>
        <dsp:cNvSpPr/>
      </dsp:nvSpPr>
      <dsp:spPr>
        <a:xfrm>
          <a:off x="4971" y="1650478"/>
          <a:ext cx="1121704" cy="623566"/>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s-CO" sz="1100" kern="1200"/>
            <a:t>Insumos</a:t>
          </a:r>
        </a:p>
      </dsp:txBody>
      <dsp:txXfrm>
        <a:off x="4971" y="1650478"/>
        <a:ext cx="1121704" cy="415711"/>
      </dsp:txXfrm>
    </dsp:sp>
    <dsp:sp modelId="{941B7009-1632-4EE9-9829-3AAEC369A39B}">
      <dsp:nvSpPr>
        <dsp:cNvPr id="0" name=""/>
        <dsp:cNvSpPr/>
      </dsp:nvSpPr>
      <dsp:spPr>
        <a:xfrm>
          <a:off x="234718" y="2066189"/>
          <a:ext cx="1121704" cy="139590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s-CO" sz="1100" kern="1200"/>
            <a:t>Materias primas de un proyecto</a:t>
          </a:r>
        </a:p>
      </dsp:txBody>
      <dsp:txXfrm>
        <a:off x="267572" y="2099043"/>
        <a:ext cx="1055996" cy="1330192"/>
      </dsp:txXfrm>
    </dsp:sp>
    <dsp:sp modelId="{90105C43-C5EA-4ACD-BAC2-3AC479CD840B}">
      <dsp:nvSpPr>
        <dsp:cNvPr id="0" name=""/>
        <dsp:cNvSpPr/>
      </dsp:nvSpPr>
      <dsp:spPr>
        <a:xfrm>
          <a:off x="1296722" y="1718698"/>
          <a:ext cx="360498" cy="2792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a:p>
      </dsp:txBody>
      <dsp:txXfrm>
        <a:off x="1296722" y="1774552"/>
        <a:ext cx="276717" cy="167563"/>
      </dsp:txXfrm>
    </dsp:sp>
    <dsp:sp modelId="{250CC42B-69BB-4B53-9BFC-42561C8A3F98}">
      <dsp:nvSpPr>
        <dsp:cNvPr id="0" name=""/>
        <dsp:cNvSpPr/>
      </dsp:nvSpPr>
      <dsp:spPr>
        <a:xfrm>
          <a:off x="1806861" y="1650478"/>
          <a:ext cx="1121704" cy="623566"/>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s-CO" sz="1100" kern="1200"/>
            <a:t>Actividades</a:t>
          </a:r>
        </a:p>
      </dsp:txBody>
      <dsp:txXfrm>
        <a:off x="1806861" y="1650478"/>
        <a:ext cx="1121704" cy="415711"/>
      </dsp:txXfrm>
    </dsp:sp>
    <dsp:sp modelId="{0A01093D-549A-4C7B-BCA2-75E4100E79FD}">
      <dsp:nvSpPr>
        <dsp:cNvPr id="0" name=""/>
        <dsp:cNvSpPr/>
      </dsp:nvSpPr>
      <dsp:spPr>
        <a:xfrm>
          <a:off x="2036607" y="2066189"/>
          <a:ext cx="1121704" cy="139590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s-CO" sz="1100" kern="1200"/>
            <a:t>Acciones necesarias para transformar insumos</a:t>
          </a:r>
        </a:p>
      </dsp:txBody>
      <dsp:txXfrm>
        <a:off x="2069461" y="2099043"/>
        <a:ext cx="1055996" cy="1330192"/>
      </dsp:txXfrm>
    </dsp:sp>
    <dsp:sp modelId="{C5EE434A-B765-4C31-9EFA-93DB2F9821DC}">
      <dsp:nvSpPr>
        <dsp:cNvPr id="0" name=""/>
        <dsp:cNvSpPr/>
      </dsp:nvSpPr>
      <dsp:spPr>
        <a:xfrm>
          <a:off x="3098611" y="1718698"/>
          <a:ext cx="360498" cy="2792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a:p>
      </dsp:txBody>
      <dsp:txXfrm>
        <a:off x="3098611" y="1774552"/>
        <a:ext cx="276717" cy="167563"/>
      </dsp:txXfrm>
    </dsp:sp>
    <dsp:sp modelId="{0768B7BE-2EA1-44ED-B7FB-1073DB0E5483}">
      <dsp:nvSpPr>
        <dsp:cNvPr id="0" name=""/>
        <dsp:cNvSpPr/>
      </dsp:nvSpPr>
      <dsp:spPr>
        <a:xfrm>
          <a:off x="3608750" y="1650478"/>
          <a:ext cx="1121704" cy="623566"/>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s-CO" sz="1100" kern="1200"/>
            <a:t>Resultados</a:t>
          </a:r>
        </a:p>
      </dsp:txBody>
      <dsp:txXfrm>
        <a:off x="3608750" y="1650478"/>
        <a:ext cx="1121704" cy="415711"/>
      </dsp:txXfrm>
    </dsp:sp>
    <dsp:sp modelId="{441C231D-F29A-464A-A3B5-BB178457687C}">
      <dsp:nvSpPr>
        <dsp:cNvPr id="0" name=""/>
        <dsp:cNvSpPr/>
      </dsp:nvSpPr>
      <dsp:spPr>
        <a:xfrm>
          <a:off x="3838497" y="2066189"/>
          <a:ext cx="1121704" cy="139590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s-CO" sz="1100" kern="1200"/>
            <a:t>Son los que el proyecto puede garantizar como resultado de sus actividades</a:t>
          </a:r>
        </a:p>
      </dsp:txBody>
      <dsp:txXfrm>
        <a:off x="3871351" y="2099043"/>
        <a:ext cx="1055996" cy="1330192"/>
      </dsp:txXfrm>
    </dsp:sp>
    <dsp:sp modelId="{44D1A407-8A9B-4A79-9A0A-5F4353D07DEE}">
      <dsp:nvSpPr>
        <dsp:cNvPr id="0" name=""/>
        <dsp:cNvSpPr/>
      </dsp:nvSpPr>
      <dsp:spPr>
        <a:xfrm>
          <a:off x="4900501" y="1718698"/>
          <a:ext cx="360498" cy="2792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a:p>
      </dsp:txBody>
      <dsp:txXfrm>
        <a:off x="4900501" y="1774552"/>
        <a:ext cx="276717" cy="167563"/>
      </dsp:txXfrm>
    </dsp:sp>
    <dsp:sp modelId="{BF3FC703-54E8-4597-B4C8-AC904586CD98}">
      <dsp:nvSpPr>
        <dsp:cNvPr id="0" name=""/>
        <dsp:cNvSpPr/>
      </dsp:nvSpPr>
      <dsp:spPr>
        <a:xfrm>
          <a:off x="5410640" y="1650478"/>
          <a:ext cx="1121704" cy="623566"/>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s-CO" sz="1100" kern="1200"/>
            <a:t>Objetivo especifico</a:t>
          </a:r>
        </a:p>
      </dsp:txBody>
      <dsp:txXfrm>
        <a:off x="5410640" y="1650478"/>
        <a:ext cx="1121704" cy="415711"/>
      </dsp:txXfrm>
    </dsp:sp>
    <dsp:sp modelId="{90C66ED2-B272-4E37-9D37-3ED3DB170B4B}">
      <dsp:nvSpPr>
        <dsp:cNvPr id="0" name=""/>
        <dsp:cNvSpPr/>
      </dsp:nvSpPr>
      <dsp:spPr>
        <a:xfrm>
          <a:off x="5640386" y="2066189"/>
          <a:ext cx="1121704" cy="139590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s-CO" sz="1100" kern="1200" err="1"/>
            <a:t>Situacióon</a:t>
          </a:r>
          <a:r>
            <a:rPr lang="es-CO" sz="1100" kern="1200"/>
            <a:t> que se espera permanezca como consecuencia del proyecto</a:t>
          </a:r>
        </a:p>
      </dsp:txBody>
      <dsp:txXfrm>
        <a:off x="5673240" y="2099043"/>
        <a:ext cx="1055996" cy="1330192"/>
      </dsp:txXfrm>
    </dsp:sp>
    <dsp:sp modelId="{4262140A-31C0-473D-9D6B-8AFFEC075656}">
      <dsp:nvSpPr>
        <dsp:cNvPr id="0" name=""/>
        <dsp:cNvSpPr/>
      </dsp:nvSpPr>
      <dsp:spPr>
        <a:xfrm>
          <a:off x="6702390" y="1718698"/>
          <a:ext cx="360498" cy="2792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a:p>
      </dsp:txBody>
      <dsp:txXfrm>
        <a:off x="6702390" y="1774552"/>
        <a:ext cx="276717" cy="167563"/>
      </dsp:txXfrm>
    </dsp:sp>
    <dsp:sp modelId="{2E624140-7962-4B5A-86E2-C0331A2B5240}">
      <dsp:nvSpPr>
        <dsp:cNvPr id="0" name=""/>
        <dsp:cNvSpPr/>
      </dsp:nvSpPr>
      <dsp:spPr>
        <a:xfrm>
          <a:off x="7212529" y="1650478"/>
          <a:ext cx="1121704" cy="623566"/>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s-CO" sz="1100" kern="1200"/>
            <a:t>Objetivo global</a:t>
          </a:r>
        </a:p>
      </dsp:txBody>
      <dsp:txXfrm>
        <a:off x="7212529" y="1650478"/>
        <a:ext cx="1121704" cy="415711"/>
      </dsp:txXfrm>
    </dsp:sp>
    <dsp:sp modelId="{1F8FFEDA-CBDA-45F9-9594-3861922E1B8D}">
      <dsp:nvSpPr>
        <dsp:cNvPr id="0" name=""/>
        <dsp:cNvSpPr/>
      </dsp:nvSpPr>
      <dsp:spPr>
        <a:xfrm>
          <a:off x="7442276" y="2066189"/>
          <a:ext cx="1121704" cy="139590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s-CO" sz="1100" kern="1200"/>
            <a:t>Principal objetivo</a:t>
          </a:r>
        </a:p>
      </dsp:txBody>
      <dsp:txXfrm>
        <a:off x="7475130" y="2099043"/>
        <a:ext cx="1055996" cy="13301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CE920-1B2F-4EF1-A924-B7DF1FDF3000}">
      <dsp:nvSpPr>
        <dsp:cNvPr id="0" name=""/>
        <dsp:cNvSpPr/>
      </dsp:nvSpPr>
      <dsp:spPr>
        <a:xfrm>
          <a:off x="0" y="150463"/>
          <a:ext cx="6096000" cy="1455899"/>
        </a:xfrm>
        <a:prstGeom prst="rect">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es-CO" sz="4100" kern="1200"/>
            <a:t>Herramientas de diagnóstico</a:t>
          </a:r>
        </a:p>
      </dsp:txBody>
      <dsp:txXfrm>
        <a:off x="0" y="150463"/>
        <a:ext cx="6096000" cy="1455899"/>
      </dsp:txXfrm>
    </dsp:sp>
    <dsp:sp modelId="{CA123553-F668-400D-9B7C-04EAF513D45E}">
      <dsp:nvSpPr>
        <dsp:cNvPr id="0" name=""/>
        <dsp:cNvSpPr/>
      </dsp:nvSpPr>
      <dsp:spPr>
        <a:xfrm>
          <a:off x="0" y="1606363"/>
          <a:ext cx="6096000" cy="2307172"/>
        </a:xfrm>
        <a:prstGeom prst="rect">
          <a:avLst/>
        </a:prstGeom>
        <a:solidFill>
          <a:schemeClr val="dk2">
            <a:alpha val="90000"/>
            <a:tint val="40000"/>
            <a:hueOff val="0"/>
            <a:satOff val="0"/>
            <a:lumOff val="0"/>
            <a:alphaOff val="0"/>
          </a:schemeClr>
        </a:solidFill>
        <a:ln w="400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es-CO" sz="4100" kern="1200"/>
            <a:t> Análisis de involucrados</a:t>
          </a:r>
        </a:p>
        <a:p>
          <a:pPr marL="285750" lvl="1" indent="-285750" algn="l" defTabSz="1822450">
            <a:lnSpc>
              <a:spcPct val="90000"/>
            </a:lnSpc>
            <a:spcBef>
              <a:spcPct val="0"/>
            </a:spcBef>
            <a:spcAft>
              <a:spcPct val="15000"/>
            </a:spcAft>
            <a:buChar char="•"/>
          </a:pPr>
          <a:r>
            <a:rPr lang="es-CO" sz="4100" kern="1200"/>
            <a:t> Análisis de problemas</a:t>
          </a:r>
        </a:p>
      </dsp:txBody>
      <dsp:txXfrm>
        <a:off x="0" y="1606363"/>
        <a:ext cx="6096000" cy="230717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93845-D65B-4C5F-8E27-A627DF3BF42F}">
      <dsp:nvSpPr>
        <dsp:cNvPr id="0" name=""/>
        <dsp:cNvSpPr/>
      </dsp:nvSpPr>
      <dsp:spPr>
        <a:xfrm>
          <a:off x="566" y="912870"/>
          <a:ext cx="2438989" cy="2926787"/>
        </a:xfrm>
        <a:prstGeom prst="roundRect">
          <a:avLst>
            <a:gd name="adj" fmla="val 5000"/>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s-CO" sz="2900" kern="1200"/>
            <a:t>Analizar</a:t>
          </a:r>
        </a:p>
      </dsp:txBody>
      <dsp:txXfrm rot="16200000">
        <a:off x="-955517" y="1868954"/>
        <a:ext cx="2399965" cy="487797"/>
      </dsp:txXfrm>
    </dsp:sp>
    <dsp:sp modelId="{60853582-3D61-4745-9AE6-400A7DAF54DA}">
      <dsp:nvSpPr>
        <dsp:cNvPr id="0" name=""/>
        <dsp:cNvSpPr/>
      </dsp:nvSpPr>
      <dsp:spPr>
        <a:xfrm>
          <a:off x="488364" y="912870"/>
          <a:ext cx="1817047" cy="2926787"/>
        </a:xfrm>
        <a:prstGeom prst="rect">
          <a:avLst/>
        </a:prstGeom>
        <a:noFill/>
        <a:ln w="400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CO" sz="2000" kern="1200"/>
            <a:t>Situación actual relacionada con el problema de desarrollo seleccionado</a:t>
          </a:r>
        </a:p>
      </dsp:txBody>
      <dsp:txXfrm>
        <a:off x="488364" y="912870"/>
        <a:ext cx="1817047" cy="2926787"/>
      </dsp:txXfrm>
    </dsp:sp>
    <dsp:sp modelId="{10E52866-17C1-48E9-B5B6-6DAFB14256C1}">
      <dsp:nvSpPr>
        <dsp:cNvPr id="0" name=""/>
        <dsp:cNvSpPr/>
      </dsp:nvSpPr>
      <dsp:spPr>
        <a:xfrm>
          <a:off x="2524921" y="912870"/>
          <a:ext cx="2438989" cy="2926787"/>
        </a:xfrm>
        <a:prstGeom prst="roundRect">
          <a:avLst>
            <a:gd name="adj" fmla="val 5000"/>
          </a:avLst>
        </a:prstGeom>
        <a:solidFill>
          <a:schemeClr val="accent2">
            <a:hueOff val="2340759"/>
            <a:satOff val="-2919"/>
            <a:lumOff val="686"/>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s-CO" sz="2900" kern="1200"/>
            <a:t>Identificar</a:t>
          </a:r>
        </a:p>
      </dsp:txBody>
      <dsp:txXfrm rot="16200000">
        <a:off x="1568837" y="1868954"/>
        <a:ext cx="2399965" cy="487797"/>
      </dsp:txXfrm>
    </dsp:sp>
    <dsp:sp modelId="{3006EFF5-5BCA-48EF-935A-169A2A4B2147}">
      <dsp:nvSpPr>
        <dsp:cNvPr id="0" name=""/>
        <dsp:cNvSpPr/>
      </dsp:nvSpPr>
      <dsp:spPr>
        <a:xfrm rot="5400000">
          <a:off x="2322157" y="3237799"/>
          <a:ext cx="429917" cy="365848"/>
        </a:xfrm>
        <a:prstGeom prst="flowChartExtract">
          <a:avLst/>
        </a:prstGeom>
        <a:solidFill>
          <a:schemeClr val="lt1">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C81BA0-07E5-4264-BA45-E5C939253830}">
      <dsp:nvSpPr>
        <dsp:cNvPr id="0" name=""/>
        <dsp:cNvSpPr/>
      </dsp:nvSpPr>
      <dsp:spPr>
        <a:xfrm>
          <a:off x="3012719" y="912870"/>
          <a:ext cx="1817047" cy="2926787"/>
        </a:xfrm>
        <a:prstGeom prst="rect">
          <a:avLst/>
        </a:prstGeom>
        <a:noFill/>
        <a:ln w="400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CO" sz="2000" kern="1200"/>
            <a:t>Los problemas </a:t>
          </a:r>
          <a:r>
            <a:rPr lang="es-ES" sz="2000" kern="1200">
              <a:latin typeface="Tahoma" pitchFamily="34" charset="0"/>
            </a:rPr>
            <a:t>principales en torno al problema de desarrollo y las relaciones causa-efecto entre ellos. </a:t>
          </a:r>
          <a:r>
            <a:rPr lang="es-CO" sz="2000" kern="1200"/>
            <a:t> </a:t>
          </a:r>
        </a:p>
      </dsp:txBody>
      <dsp:txXfrm>
        <a:off x="3012719" y="912870"/>
        <a:ext cx="1817047" cy="2926787"/>
      </dsp:txXfrm>
    </dsp:sp>
    <dsp:sp modelId="{0909CBB4-6AA9-425F-81B0-315C04AC2C66}">
      <dsp:nvSpPr>
        <dsp:cNvPr id="0" name=""/>
        <dsp:cNvSpPr/>
      </dsp:nvSpPr>
      <dsp:spPr>
        <a:xfrm>
          <a:off x="5049275" y="912870"/>
          <a:ext cx="2438989" cy="2926787"/>
        </a:xfrm>
        <a:prstGeom prst="roundRect">
          <a:avLst>
            <a:gd name="adj" fmla="val 5000"/>
          </a:avLst>
        </a:prstGeom>
        <a:solidFill>
          <a:schemeClr val="accent2">
            <a:hueOff val="4681519"/>
            <a:satOff val="-5839"/>
            <a:lumOff val="137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s-CO" sz="2900" kern="1200"/>
            <a:t>Visualizar</a:t>
          </a:r>
        </a:p>
      </dsp:txBody>
      <dsp:txXfrm rot="16200000">
        <a:off x="4093191" y="1868954"/>
        <a:ext cx="2399965" cy="487797"/>
      </dsp:txXfrm>
    </dsp:sp>
    <dsp:sp modelId="{D2DCE324-EA0D-497C-905B-4045622BABA7}">
      <dsp:nvSpPr>
        <dsp:cNvPr id="0" name=""/>
        <dsp:cNvSpPr/>
      </dsp:nvSpPr>
      <dsp:spPr>
        <a:xfrm rot="5400000">
          <a:off x="4846511" y="3237799"/>
          <a:ext cx="429917" cy="365848"/>
        </a:xfrm>
        <a:prstGeom prst="flowChartExtract">
          <a:avLst/>
        </a:prstGeom>
        <a:solidFill>
          <a:schemeClr val="lt1">
            <a:hueOff val="0"/>
            <a:satOff val="0"/>
            <a:lumOff val="0"/>
            <a:alphaOff val="0"/>
          </a:schemeClr>
        </a:solidFill>
        <a:ln w="400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E41B000E-C2BE-4C33-A63F-0D63618A2400}">
      <dsp:nvSpPr>
        <dsp:cNvPr id="0" name=""/>
        <dsp:cNvSpPr/>
      </dsp:nvSpPr>
      <dsp:spPr>
        <a:xfrm>
          <a:off x="5537073" y="912870"/>
          <a:ext cx="1817047" cy="2926787"/>
        </a:xfrm>
        <a:prstGeom prst="rect">
          <a:avLst/>
        </a:prstGeom>
        <a:noFill/>
        <a:ln w="400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S" sz="2000" kern="1200">
              <a:latin typeface="Tahoma" pitchFamily="34" charset="0"/>
            </a:rPr>
            <a:t>las relaciones de causalidad y sus interrelaciones en un diagrama (árbol de problemas).</a:t>
          </a:r>
          <a:endParaRPr lang="es-CO" sz="2000" kern="1200"/>
        </a:p>
      </dsp:txBody>
      <dsp:txXfrm>
        <a:off x="5537073" y="912870"/>
        <a:ext cx="1817047" cy="29267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2787-3833-4A3C-8AF5-4E1EDF6818A6}">
      <dsp:nvSpPr>
        <dsp:cNvPr id="0" name=""/>
        <dsp:cNvSpPr/>
      </dsp:nvSpPr>
      <dsp:spPr>
        <a:xfrm>
          <a:off x="542924" y="0"/>
          <a:ext cx="6153150" cy="48466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3ECC6-8955-42A5-B2E7-2AAAE4E73F0D}">
      <dsp:nvSpPr>
        <dsp:cNvPr id="0" name=""/>
        <dsp:cNvSpPr/>
      </dsp:nvSpPr>
      <dsp:spPr>
        <a:xfrm>
          <a:off x="7776" y="1453991"/>
          <a:ext cx="2330053" cy="1938655"/>
        </a:xfrm>
        <a:prstGeom prst="roundRect">
          <a:avLst/>
        </a:prstGeom>
        <a:solidFill>
          <a:srgbClr val="FF000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Trebuchet MS"/>
            </a:rPr>
            <a:t>Identificar los principales problemas existentes en torno a la temática seleccionada</a:t>
          </a:r>
          <a:endParaRPr lang="es-ES" sz="1800" kern="1200"/>
        </a:p>
      </dsp:txBody>
      <dsp:txXfrm>
        <a:off x="102413" y="1548628"/>
        <a:ext cx="2140779" cy="1749381"/>
      </dsp:txXfrm>
    </dsp:sp>
    <dsp:sp modelId="{239BEB3A-7AB1-4F63-B1AF-739882E708D8}">
      <dsp:nvSpPr>
        <dsp:cNvPr id="0" name=""/>
        <dsp:cNvSpPr/>
      </dsp:nvSpPr>
      <dsp:spPr>
        <a:xfrm>
          <a:off x="2454473" y="1453991"/>
          <a:ext cx="2330053" cy="1938655"/>
        </a:xfrm>
        <a:prstGeom prst="roundRect">
          <a:avLst/>
        </a:prstGeom>
        <a:solidFill>
          <a:schemeClr val="accent5">
            <a:hueOff val="-4966938"/>
            <a:satOff val="19906"/>
            <a:lumOff val="4314"/>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Trebuchet MS"/>
            </a:rPr>
            <a:t> Seleccionar un problema focal para su análisis</a:t>
          </a:r>
          <a:endParaRPr lang="es-ES" sz="1800" kern="1200"/>
        </a:p>
      </dsp:txBody>
      <dsp:txXfrm>
        <a:off x="2549110" y="1548628"/>
        <a:ext cx="2140779" cy="1749381"/>
      </dsp:txXfrm>
    </dsp:sp>
    <dsp:sp modelId="{8FF83FD6-21E1-4C3D-9D15-4BF1B87EA0E7}">
      <dsp:nvSpPr>
        <dsp:cNvPr id="0" name=""/>
        <dsp:cNvSpPr/>
      </dsp:nvSpPr>
      <dsp:spPr>
        <a:xfrm>
          <a:off x="4901170" y="1453991"/>
          <a:ext cx="2330053" cy="1938655"/>
        </a:xfrm>
        <a:prstGeom prst="roundRect">
          <a:avLst/>
        </a:prstGeom>
        <a:solidFill>
          <a:schemeClr val="accent5">
            <a:hueOff val="-9933876"/>
            <a:satOff val="39811"/>
            <a:lumOff val="8628"/>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Trebuchet MS"/>
            </a:rPr>
            <a:t>Desarrollar el árbol de problemas</a:t>
          </a:r>
          <a:endParaRPr lang="es-ES" sz="1800" kern="1200"/>
        </a:p>
      </dsp:txBody>
      <dsp:txXfrm>
        <a:off x="4995807" y="1548628"/>
        <a:ext cx="2140779" cy="1749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3C3A0-13D7-4C3F-B305-F0AEF6355048}">
      <dsp:nvSpPr>
        <dsp:cNvPr id="0" name=""/>
        <dsp:cNvSpPr/>
      </dsp:nvSpPr>
      <dsp:spPr>
        <a:xfrm>
          <a:off x="1208648" y="-28183"/>
          <a:ext cx="4821703" cy="4821703"/>
        </a:xfrm>
        <a:prstGeom prst="circularArrow">
          <a:avLst>
            <a:gd name="adj1" fmla="val 5544"/>
            <a:gd name="adj2" fmla="val 330680"/>
            <a:gd name="adj3" fmla="val 13785958"/>
            <a:gd name="adj4" fmla="val 1737986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1E1F94-F859-4295-8AF9-9816B406A699}">
      <dsp:nvSpPr>
        <dsp:cNvPr id="0" name=""/>
        <dsp:cNvSpPr/>
      </dsp:nvSpPr>
      <dsp:spPr>
        <a:xfrm>
          <a:off x="2495475" y="1489"/>
          <a:ext cx="2248048" cy="1124024"/>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latin typeface="Trebuchet MS"/>
            </a:rPr>
            <a:t>Idea</a:t>
          </a:r>
          <a:endParaRPr lang="es-ES" sz="2700" kern="1200" dirty="0"/>
        </a:p>
      </dsp:txBody>
      <dsp:txXfrm>
        <a:off x="2550345" y="56359"/>
        <a:ext cx="2138308" cy="1014284"/>
      </dsp:txXfrm>
    </dsp:sp>
    <dsp:sp modelId="{A22CCF05-3A69-42AB-BD93-9A8895EE31D4}">
      <dsp:nvSpPr>
        <dsp:cNvPr id="0" name=""/>
        <dsp:cNvSpPr/>
      </dsp:nvSpPr>
      <dsp:spPr>
        <a:xfrm>
          <a:off x="4451003" y="1422263"/>
          <a:ext cx="2248048" cy="1124024"/>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latin typeface="Trebuchet MS"/>
            </a:rPr>
            <a:t>Formulación</a:t>
          </a:r>
          <a:endParaRPr lang="es-ES" sz="2700" kern="1200" dirty="0"/>
        </a:p>
      </dsp:txBody>
      <dsp:txXfrm>
        <a:off x="4505873" y="1477133"/>
        <a:ext cx="2138308" cy="1014284"/>
      </dsp:txXfrm>
    </dsp:sp>
    <dsp:sp modelId="{543C623F-3DF5-43A5-AEBF-4CEA4F5C62BA}">
      <dsp:nvSpPr>
        <dsp:cNvPr id="0" name=""/>
        <dsp:cNvSpPr/>
      </dsp:nvSpPr>
      <dsp:spPr>
        <a:xfrm>
          <a:off x="3704058" y="3721124"/>
          <a:ext cx="2248048" cy="1124024"/>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latin typeface="Trebuchet MS"/>
            </a:rPr>
            <a:t>Evaluación</a:t>
          </a:r>
          <a:endParaRPr lang="es-ES" sz="2700" kern="1200" dirty="0"/>
        </a:p>
      </dsp:txBody>
      <dsp:txXfrm>
        <a:off x="3758928" y="3775994"/>
        <a:ext cx="2138308" cy="1014284"/>
      </dsp:txXfrm>
    </dsp:sp>
    <dsp:sp modelId="{4FEFE978-EB17-4C56-87A0-F027A4D2F97E}">
      <dsp:nvSpPr>
        <dsp:cNvPr id="0" name=""/>
        <dsp:cNvSpPr/>
      </dsp:nvSpPr>
      <dsp:spPr>
        <a:xfrm>
          <a:off x="1286892" y="3721124"/>
          <a:ext cx="2248048" cy="1124024"/>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latin typeface="Trebuchet MS"/>
            </a:rPr>
            <a:t>Ejecución</a:t>
          </a:r>
          <a:endParaRPr lang="es-ES" sz="2700" kern="1200" dirty="0"/>
        </a:p>
      </dsp:txBody>
      <dsp:txXfrm>
        <a:off x="1341762" y="3775994"/>
        <a:ext cx="2138308" cy="1014284"/>
      </dsp:txXfrm>
    </dsp:sp>
    <dsp:sp modelId="{99591A02-BD84-4054-8146-9C17347AC75E}">
      <dsp:nvSpPr>
        <dsp:cNvPr id="0" name=""/>
        <dsp:cNvSpPr/>
      </dsp:nvSpPr>
      <dsp:spPr>
        <a:xfrm>
          <a:off x="539947" y="1422263"/>
          <a:ext cx="2248048" cy="1124024"/>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s-ES" sz="2700" kern="1200" dirty="0">
              <a:latin typeface="Trebuchet MS"/>
            </a:rPr>
            <a:t>Cierre del proyecto</a:t>
          </a:r>
          <a:endParaRPr lang="es-ES" sz="2700" kern="1200" dirty="0"/>
        </a:p>
      </dsp:txBody>
      <dsp:txXfrm>
        <a:off x="594817" y="1477133"/>
        <a:ext cx="2138308" cy="101428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CE920-1B2F-4EF1-A924-B7DF1FDF3000}">
      <dsp:nvSpPr>
        <dsp:cNvPr id="0" name=""/>
        <dsp:cNvSpPr/>
      </dsp:nvSpPr>
      <dsp:spPr>
        <a:xfrm>
          <a:off x="0" y="71691"/>
          <a:ext cx="6096000" cy="1500899"/>
        </a:xfrm>
        <a:prstGeom prst="rect">
          <a:avLst/>
        </a:prstGeom>
        <a:solidFill>
          <a:schemeClr val="accent5">
            <a:hueOff val="0"/>
            <a:satOff val="0"/>
            <a:lumOff val="0"/>
            <a:alphaOff val="0"/>
          </a:schemeClr>
        </a:solidFill>
        <a:ln w="400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marL="0" lvl="0" indent="0" algn="ctr" defTabSz="1911350">
            <a:lnSpc>
              <a:spcPct val="90000"/>
            </a:lnSpc>
            <a:spcBef>
              <a:spcPct val="0"/>
            </a:spcBef>
            <a:spcAft>
              <a:spcPct val="35000"/>
            </a:spcAft>
            <a:buNone/>
          </a:pPr>
          <a:r>
            <a:rPr lang="es-CO" sz="4300" kern="1200"/>
            <a:t>Herramientas de identificación</a:t>
          </a:r>
        </a:p>
      </dsp:txBody>
      <dsp:txXfrm>
        <a:off x="0" y="71691"/>
        <a:ext cx="6096000" cy="1500899"/>
      </dsp:txXfrm>
    </dsp:sp>
    <dsp:sp modelId="{CA123553-F668-400D-9B7C-04EAF513D45E}">
      <dsp:nvSpPr>
        <dsp:cNvPr id="0" name=""/>
        <dsp:cNvSpPr/>
      </dsp:nvSpPr>
      <dsp:spPr>
        <a:xfrm>
          <a:off x="0" y="1572591"/>
          <a:ext cx="6096000" cy="2419717"/>
        </a:xfrm>
        <a:prstGeom prst="rect">
          <a:avLst/>
        </a:prstGeom>
        <a:solidFill>
          <a:schemeClr val="accent5">
            <a:tint val="40000"/>
            <a:alpha val="90000"/>
            <a:hueOff val="0"/>
            <a:satOff val="0"/>
            <a:lumOff val="0"/>
            <a:alphaOff val="0"/>
          </a:schemeClr>
        </a:solidFill>
        <a:ln w="400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362" tIns="229362" rIns="305816" bIns="344043" numCol="1" spcCol="1270" anchor="t" anchorCtr="0">
          <a:noAutofit/>
        </a:bodyPr>
        <a:lstStyle/>
        <a:p>
          <a:pPr marL="285750" lvl="1" indent="-285750" algn="l" defTabSz="1911350">
            <a:lnSpc>
              <a:spcPct val="90000"/>
            </a:lnSpc>
            <a:spcBef>
              <a:spcPct val="0"/>
            </a:spcBef>
            <a:spcAft>
              <a:spcPct val="15000"/>
            </a:spcAft>
            <a:buChar char="•"/>
          </a:pPr>
          <a:r>
            <a:rPr lang="es-CO" sz="4300" kern="1200"/>
            <a:t> Análisis de objetivos</a:t>
          </a:r>
        </a:p>
        <a:p>
          <a:pPr marL="285750" lvl="1" indent="-285750" algn="l" defTabSz="1911350">
            <a:lnSpc>
              <a:spcPct val="90000"/>
            </a:lnSpc>
            <a:spcBef>
              <a:spcPct val="0"/>
            </a:spcBef>
            <a:spcAft>
              <a:spcPct val="15000"/>
            </a:spcAft>
            <a:buChar char="•"/>
          </a:pPr>
          <a:r>
            <a:rPr lang="es-CO" sz="4300" kern="1200"/>
            <a:t> Análisis de alternativas</a:t>
          </a:r>
        </a:p>
      </dsp:txBody>
      <dsp:txXfrm>
        <a:off x="0" y="1572591"/>
        <a:ext cx="6096000" cy="241971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11000-FB5C-4D84-BCEB-A8823CE9FC96}">
      <dsp:nvSpPr>
        <dsp:cNvPr id="0" name=""/>
        <dsp:cNvSpPr/>
      </dsp:nvSpPr>
      <dsp:spPr>
        <a:xfrm>
          <a:off x="584983" y="0"/>
          <a:ext cx="6629816" cy="4114800"/>
        </a:xfrm>
        <a:prstGeom prst="rightArrow">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3B00B-A50A-4E04-A58D-20524E243729}">
      <dsp:nvSpPr>
        <dsp:cNvPr id="0" name=""/>
        <dsp:cNvSpPr/>
      </dsp:nvSpPr>
      <dsp:spPr>
        <a:xfrm>
          <a:off x="8378" y="1234440"/>
          <a:ext cx="2510555" cy="1645920"/>
        </a:xfrm>
        <a:prstGeom prst="roundRect">
          <a:avLst/>
        </a:prstGeom>
        <a:solidFill>
          <a:schemeClr val="accent4">
            <a:shade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ES" sz="1100" kern="1200" baseline="0"/>
            <a:t>2. Seleccionamos el problema que está en el nivel más alto del árbol de problemas y lo convertimos en un objetivo o manera de abordar el problema. </a:t>
          </a:r>
          <a:endParaRPr lang="es-CO" sz="1100" kern="1200"/>
        </a:p>
      </dsp:txBody>
      <dsp:txXfrm>
        <a:off x="88725" y="1314787"/>
        <a:ext cx="2349861" cy="1485226"/>
      </dsp:txXfrm>
    </dsp:sp>
    <dsp:sp modelId="{250EF4F5-0059-4626-8413-C378D7609415}">
      <dsp:nvSpPr>
        <dsp:cNvPr id="0" name=""/>
        <dsp:cNvSpPr/>
      </dsp:nvSpPr>
      <dsp:spPr>
        <a:xfrm>
          <a:off x="2644614" y="1234440"/>
          <a:ext cx="2510555" cy="1645920"/>
        </a:xfrm>
        <a:prstGeom prst="roundRect">
          <a:avLst/>
        </a:prstGeom>
        <a:solidFill>
          <a:schemeClr val="accent4">
            <a:shade val="50000"/>
            <a:hueOff val="-139623"/>
            <a:satOff val="-4225"/>
            <a:lumOff val="2774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ES" sz="1100" kern="1200" baseline="0"/>
            <a:t>3. Luego trabajamos hacia abajo, convirtiendo cada causa en un medio de abordar el problema de desarrollo, formulando cada condición negativa del árbol de problemas como una condición positiva, es decir, objetivos que son deseados y factibles en la realidad. </a:t>
          </a:r>
          <a:endParaRPr lang="es-CO" sz="1100" kern="1200"/>
        </a:p>
      </dsp:txBody>
      <dsp:txXfrm>
        <a:off x="2724961" y="1314787"/>
        <a:ext cx="2349861" cy="1485226"/>
      </dsp:txXfrm>
    </dsp:sp>
    <dsp:sp modelId="{20A2E158-4770-4664-A300-860FADC196B3}">
      <dsp:nvSpPr>
        <dsp:cNvPr id="0" name=""/>
        <dsp:cNvSpPr/>
      </dsp:nvSpPr>
      <dsp:spPr>
        <a:xfrm>
          <a:off x="5280849" y="1234440"/>
          <a:ext cx="2510555" cy="1645920"/>
        </a:xfrm>
        <a:prstGeom prst="roundRect">
          <a:avLst/>
        </a:prstGeom>
        <a:solidFill>
          <a:schemeClr val="accent4">
            <a:shade val="50000"/>
            <a:hueOff val="-139623"/>
            <a:satOff val="-4225"/>
            <a:lumOff val="2774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ES" sz="1100" kern="1200" baseline="0"/>
            <a:t>4. Hecho esto, se revisan todas las relaciones medio-fin y tenemos el árbol de objetivos.</a:t>
          </a:r>
          <a:endParaRPr lang="es-CO" sz="1100" kern="1200"/>
        </a:p>
      </dsp:txBody>
      <dsp:txXfrm>
        <a:off x="5361196" y="1314787"/>
        <a:ext cx="2349861" cy="14852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EB8B9-43A8-4B2B-97DD-9C6446027A6D}">
      <dsp:nvSpPr>
        <dsp:cNvPr id="0" name=""/>
        <dsp:cNvSpPr/>
      </dsp:nvSpPr>
      <dsp:spPr>
        <a:xfrm>
          <a:off x="576069" y="1740"/>
          <a:ext cx="5760628" cy="837203"/>
        </a:xfrm>
        <a:prstGeom prst="round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s-ES" sz="1500" kern="1200"/>
            <a:t>Los intereses de los beneficiarios del proyecto</a:t>
          </a:r>
          <a:endParaRPr lang="es-CO" sz="1500" kern="1200"/>
        </a:p>
      </dsp:txBody>
      <dsp:txXfrm>
        <a:off x="616938" y="42609"/>
        <a:ext cx="5678890" cy="755465"/>
      </dsp:txXfrm>
    </dsp:sp>
    <dsp:sp modelId="{98BCC80C-F06D-4599-A91D-8D34E83A1DD6}">
      <dsp:nvSpPr>
        <dsp:cNvPr id="0" name=""/>
        <dsp:cNvSpPr/>
      </dsp:nvSpPr>
      <dsp:spPr>
        <a:xfrm>
          <a:off x="576069" y="880804"/>
          <a:ext cx="5760628" cy="837203"/>
        </a:xfrm>
        <a:prstGeom prst="round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s-ES" sz="1500" kern="1200"/>
            <a:t>Los recursos financieros disponibles</a:t>
          </a:r>
          <a:endParaRPr lang="es-CO" sz="1500" kern="1200"/>
        </a:p>
      </dsp:txBody>
      <dsp:txXfrm>
        <a:off x="616938" y="921673"/>
        <a:ext cx="5678890" cy="755465"/>
      </dsp:txXfrm>
    </dsp:sp>
    <dsp:sp modelId="{CB4FEA07-74DB-4030-9B6C-384593DD9D18}">
      <dsp:nvSpPr>
        <dsp:cNvPr id="0" name=""/>
        <dsp:cNvSpPr/>
      </dsp:nvSpPr>
      <dsp:spPr>
        <a:xfrm>
          <a:off x="576069" y="1759867"/>
          <a:ext cx="5760628" cy="837203"/>
        </a:xfrm>
        <a:prstGeom prst="round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s-ES" sz="1500" kern="1200"/>
            <a:t>Los resultados de estudios económicos (costos totales, beneficios), financieros, sociales, institucionales y ambientales, impacto social, sostenibilidad, experiencias previas</a:t>
          </a:r>
          <a:endParaRPr lang="es-CO" sz="1500" kern="1200"/>
        </a:p>
      </dsp:txBody>
      <dsp:txXfrm>
        <a:off x="616938" y="1800736"/>
        <a:ext cx="5678890" cy="755465"/>
      </dsp:txXfrm>
    </dsp:sp>
    <dsp:sp modelId="{EF051E5F-6BE9-410D-8E35-B7C273E36A54}">
      <dsp:nvSpPr>
        <dsp:cNvPr id="0" name=""/>
        <dsp:cNvSpPr/>
      </dsp:nvSpPr>
      <dsp:spPr>
        <a:xfrm>
          <a:off x="576069" y="2638931"/>
          <a:ext cx="5760628" cy="837203"/>
        </a:xfrm>
        <a:prstGeom prst="round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s-ES" sz="1500" kern="1200"/>
            <a:t>Los intereses y mandatos de entidades ejecutoras potenciales</a:t>
          </a:r>
          <a:endParaRPr lang="es-CO" sz="1500" kern="1200"/>
        </a:p>
      </dsp:txBody>
      <dsp:txXfrm>
        <a:off x="616938" y="2679800"/>
        <a:ext cx="5678890" cy="75546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4393-476D-4BF0-8A2D-F6E652B8112B}">
      <dsp:nvSpPr>
        <dsp:cNvPr id="0" name=""/>
        <dsp:cNvSpPr/>
      </dsp:nvSpPr>
      <dsp:spPr>
        <a:xfrm>
          <a:off x="168186" y="0"/>
          <a:ext cx="4175451"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1. Eliminar del árbol de objetivos :</a:t>
          </a:r>
        </a:p>
        <a:p>
          <a:pPr marL="0" lvl="0" indent="0" algn="ctr" defTabSz="577850">
            <a:lnSpc>
              <a:spcPct val="90000"/>
            </a:lnSpc>
            <a:spcBef>
              <a:spcPct val="0"/>
            </a:spcBef>
            <a:spcAft>
              <a:spcPct val="35000"/>
            </a:spcAft>
            <a:buNone/>
          </a:pPr>
          <a:r>
            <a:rPr lang="es-CO" sz="1300" kern="1200"/>
            <a:t>- Los objetivos que no son deseables o imposibles de conseguir</a:t>
          </a:r>
        </a:p>
        <a:p>
          <a:pPr marL="0" lvl="0" indent="0" algn="ctr" defTabSz="577850">
            <a:lnSpc>
              <a:spcPct val="90000"/>
            </a:lnSpc>
            <a:spcBef>
              <a:spcPct val="0"/>
            </a:spcBef>
            <a:spcAft>
              <a:spcPct val="35000"/>
            </a:spcAft>
            <a:buNone/>
          </a:pPr>
          <a:r>
            <a:rPr lang="es-CO" sz="1300" kern="1200"/>
            <a:t>- Los objetivos que persiguen otros proyectos del área</a:t>
          </a:r>
        </a:p>
      </dsp:txBody>
      <dsp:txXfrm>
        <a:off x="199294" y="31108"/>
        <a:ext cx="4113235" cy="999902"/>
      </dsp:txXfrm>
    </dsp:sp>
    <dsp:sp modelId="{4C5B31E5-6632-440D-9726-3EE0FD4E9B6D}">
      <dsp:nvSpPr>
        <dsp:cNvPr id="0" name=""/>
        <dsp:cNvSpPr/>
      </dsp:nvSpPr>
      <dsp:spPr>
        <a:xfrm rot="5400000">
          <a:off x="2056764" y="1088670"/>
          <a:ext cx="398294" cy="4779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2112526" y="1128499"/>
        <a:ext cx="286771" cy="278806"/>
      </dsp:txXfrm>
    </dsp:sp>
    <dsp:sp modelId="{70E18161-4CFF-40BB-A049-8BBE14AFC6A1}">
      <dsp:nvSpPr>
        <dsp:cNvPr id="0" name=""/>
        <dsp:cNvSpPr/>
      </dsp:nvSpPr>
      <dsp:spPr>
        <a:xfrm>
          <a:off x="168186" y="1593177"/>
          <a:ext cx="4175451"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2. Identificar las posibles ramas  “medios – fin” alternativas en el árbol de objetivos  que puedan convertirse en posibles proyectos  y se traza un circulo alrededor de ella</a:t>
          </a:r>
        </a:p>
      </dsp:txBody>
      <dsp:txXfrm>
        <a:off x="199294" y="1624285"/>
        <a:ext cx="4113235" cy="999902"/>
      </dsp:txXfrm>
    </dsp:sp>
    <dsp:sp modelId="{FDE147EF-CC85-4998-ADD4-3E4A2C3D39BF}">
      <dsp:nvSpPr>
        <dsp:cNvPr id="0" name=""/>
        <dsp:cNvSpPr/>
      </dsp:nvSpPr>
      <dsp:spPr>
        <a:xfrm rot="5400000">
          <a:off x="2056764" y="2681847"/>
          <a:ext cx="398294" cy="4779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CO" sz="1100" kern="1200"/>
        </a:p>
      </dsp:txBody>
      <dsp:txXfrm rot="-5400000">
        <a:off x="2112526" y="2721676"/>
        <a:ext cx="286771" cy="278806"/>
      </dsp:txXfrm>
    </dsp:sp>
    <dsp:sp modelId="{49A53150-0A9A-4D24-8619-07B60AF11F2C}">
      <dsp:nvSpPr>
        <dsp:cNvPr id="0" name=""/>
        <dsp:cNvSpPr/>
      </dsp:nvSpPr>
      <dsp:spPr>
        <a:xfrm>
          <a:off x="168186" y="3186354"/>
          <a:ext cx="4175451"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3. Etiquetar las alternativas “Alternativa turística” “Alternativa para el empleo”</a:t>
          </a:r>
        </a:p>
      </dsp:txBody>
      <dsp:txXfrm>
        <a:off x="199294" y="3217462"/>
        <a:ext cx="4113235" cy="9999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4393-476D-4BF0-8A2D-F6E652B8112B}">
      <dsp:nvSpPr>
        <dsp:cNvPr id="0" name=""/>
        <dsp:cNvSpPr/>
      </dsp:nvSpPr>
      <dsp:spPr>
        <a:xfrm>
          <a:off x="1080943" y="0"/>
          <a:ext cx="2349936"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4. Discutir  las implicaciones para los grupos afectados</a:t>
          </a:r>
        </a:p>
      </dsp:txBody>
      <dsp:txXfrm>
        <a:off x="1112051" y="31108"/>
        <a:ext cx="2287720" cy="999902"/>
      </dsp:txXfrm>
    </dsp:sp>
    <dsp:sp modelId="{4C5B31E5-6632-440D-9726-3EE0FD4E9B6D}">
      <dsp:nvSpPr>
        <dsp:cNvPr id="0" name=""/>
        <dsp:cNvSpPr/>
      </dsp:nvSpPr>
      <dsp:spPr>
        <a:xfrm rot="5400000">
          <a:off x="2056764" y="1088670"/>
          <a:ext cx="398294" cy="4779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rot="-5400000">
        <a:off x="2112526" y="1128499"/>
        <a:ext cx="286771" cy="278806"/>
      </dsp:txXfrm>
    </dsp:sp>
    <dsp:sp modelId="{70E18161-4CFF-40BB-A049-8BBE14AFC6A1}">
      <dsp:nvSpPr>
        <dsp:cNvPr id="0" name=""/>
        <dsp:cNvSpPr/>
      </dsp:nvSpPr>
      <dsp:spPr>
        <a:xfrm>
          <a:off x="1080943" y="1593177"/>
          <a:ext cx="2349936"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5.</a:t>
          </a:r>
          <a:r>
            <a:rPr lang="es-CO" sz="1800" kern="1200" baseline="0"/>
            <a:t> Viabilidad de cada posible estrategia</a:t>
          </a:r>
          <a:endParaRPr lang="es-CO" sz="1800" kern="1200"/>
        </a:p>
      </dsp:txBody>
      <dsp:txXfrm>
        <a:off x="1112051" y="1624285"/>
        <a:ext cx="2287720" cy="999902"/>
      </dsp:txXfrm>
    </dsp:sp>
    <dsp:sp modelId="{FDE147EF-CC85-4998-ADD4-3E4A2C3D39BF}">
      <dsp:nvSpPr>
        <dsp:cNvPr id="0" name=""/>
        <dsp:cNvSpPr/>
      </dsp:nvSpPr>
      <dsp:spPr>
        <a:xfrm rot="5400000">
          <a:off x="2056764" y="2681847"/>
          <a:ext cx="398294" cy="4779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rot="-5400000">
        <a:off x="2112526" y="2721676"/>
        <a:ext cx="286771" cy="278806"/>
      </dsp:txXfrm>
    </dsp:sp>
    <dsp:sp modelId="{49A53150-0A9A-4D24-8619-07B60AF11F2C}">
      <dsp:nvSpPr>
        <dsp:cNvPr id="0" name=""/>
        <dsp:cNvSpPr/>
      </dsp:nvSpPr>
      <dsp:spPr>
        <a:xfrm>
          <a:off x="1080943" y="3186354"/>
          <a:ext cx="2349936" cy="1062118"/>
        </a:xfrm>
        <a:prstGeom prst="roundRect">
          <a:avLst>
            <a:gd name="adj" fmla="val 10000"/>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6.</a:t>
          </a:r>
          <a:r>
            <a:rPr lang="es-CO" sz="1800" kern="1200" baseline="0"/>
            <a:t> Seleccionar la mejor alternativa</a:t>
          </a:r>
          <a:endParaRPr lang="es-CO" sz="1800" kern="1200"/>
        </a:p>
      </dsp:txBody>
      <dsp:txXfrm>
        <a:off x="1112051" y="3217462"/>
        <a:ext cx="2287720" cy="9999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A408D-8170-4894-BA63-D85950E7178A}">
      <dsp:nvSpPr>
        <dsp:cNvPr id="0" name=""/>
        <dsp:cNvSpPr/>
      </dsp:nvSpPr>
      <dsp:spPr>
        <a:xfrm>
          <a:off x="3740467" y="2169199"/>
          <a:ext cx="91440" cy="373975"/>
        </a:xfrm>
        <a:custGeom>
          <a:avLst/>
          <a:gdLst/>
          <a:ahLst/>
          <a:cxnLst/>
          <a:rect l="0" t="0" r="0" b="0"/>
          <a:pathLst>
            <a:path>
              <a:moveTo>
                <a:pt x="45720" y="0"/>
              </a:moveTo>
              <a:lnTo>
                <a:pt x="45720" y="37397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1494A2-0888-42D3-AAED-E0B4260C1D53}">
      <dsp:nvSpPr>
        <dsp:cNvPr id="0" name=""/>
        <dsp:cNvSpPr/>
      </dsp:nvSpPr>
      <dsp:spPr>
        <a:xfrm>
          <a:off x="2607468" y="978693"/>
          <a:ext cx="1178718" cy="373975"/>
        </a:xfrm>
        <a:custGeom>
          <a:avLst/>
          <a:gdLst/>
          <a:ahLst/>
          <a:cxnLst/>
          <a:rect l="0" t="0" r="0" b="0"/>
          <a:pathLst>
            <a:path>
              <a:moveTo>
                <a:pt x="0" y="0"/>
              </a:moveTo>
              <a:lnTo>
                <a:pt x="0" y="254853"/>
              </a:lnTo>
              <a:lnTo>
                <a:pt x="1178718" y="254853"/>
              </a:lnTo>
              <a:lnTo>
                <a:pt x="1178718" y="373975"/>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8DA5D-CB2E-4F65-9DD3-468F3B8537C6}">
      <dsp:nvSpPr>
        <dsp:cNvPr id="0" name=""/>
        <dsp:cNvSpPr/>
      </dsp:nvSpPr>
      <dsp:spPr>
        <a:xfrm>
          <a:off x="1428750" y="2169199"/>
          <a:ext cx="785812" cy="373975"/>
        </a:xfrm>
        <a:custGeom>
          <a:avLst/>
          <a:gdLst/>
          <a:ahLst/>
          <a:cxnLst/>
          <a:rect l="0" t="0" r="0" b="0"/>
          <a:pathLst>
            <a:path>
              <a:moveTo>
                <a:pt x="0" y="0"/>
              </a:moveTo>
              <a:lnTo>
                <a:pt x="0" y="254853"/>
              </a:lnTo>
              <a:lnTo>
                <a:pt x="785812" y="254853"/>
              </a:lnTo>
              <a:lnTo>
                <a:pt x="785812" y="37397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C5C828-F727-4512-AB2F-8386DDC77FAF}">
      <dsp:nvSpPr>
        <dsp:cNvPr id="0" name=""/>
        <dsp:cNvSpPr/>
      </dsp:nvSpPr>
      <dsp:spPr>
        <a:xfrm>
          <a:off x="642937" y="2169199"/>
          <a:ext cx="785812" cy="373975"/>
        </a:xfrm>
        <a:custGeom>
          <a:avLst/>
          <a:gdLst/>
          <a:ahLst/>
          <a:cxnLst/>
          <a:rect l="0" t="0" r="0" b="0"/>
          <a:pathLst>
            <a:path>
              <a:moveTo>
                <a:pt x="785812" y="0"/>
              </a:moveTo>
              <a:lnTo>
                <a:pt x="785812" y="254853"/>
              </a:lnTo>
              <a:lnTo>
                <a:pt x="0" y="254853"/>
              </a:lnTo>
              <a:lnTo>
                <a:pt x="0" y="37397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FBFEE5-A2B6-481E-A5CE-6C01B4F0CEAB}">
      <dsp:nvSpPr>
        <dsp:cNvPr id="0" name=""/>
        <dsp:cNvSpPr/>
      </dsp:nvSpPr>
      <dsp:spPr>
        <a:xfrm>
          <a:off x="1428750" y="978693"/>
          <a:ext cx="1178718" cy="373975"/>
        </a:xfrm>
        <a:custGeom>
          <a:avLst/>
          <a:gdLst/>
          <a:ahLst/>
          <a:cxnLst/>
          <a:rect l="0" t="0" r="0" b="0"/>
          <a:pathLst>
            <a:path>
              <a:moveTo>
                <a:pt x="1178718" y="0"/>
              </a:moveTo>
              <a:lnTo>
                <a:pt x="1178718" y="254853"/>
              </a:lnTo>
              <a:lnTo>
                <a:pt x="0" y="254853"/>
              </a:lnTo>
              <a:lnTo>
                <a:pt x="0" y="373975"/>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A69E2C-8763-4CA2-AD8F-BFB4BDA152E2}">
      <dsp:nvSpPr>
        <dsp:cNvPr id="0" name=""/>
        <dsp:cNvSpPr/>
      </dsp:nvSpPr>
      <dsp:spPr>
        <a:xfrm>
          <a:off x="1964531" y="162163"/>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F77748-AADF-48EE-968B-4689A29F29D7}">
      <dsp:nvSpPr>
        <dsp:cNvPr id="0" name=""/>
        <dsp:cNvSpPr/>
      </dsp:nvSpPr>
      <dsp:spPr>
        <a:xfrm>
          <a:off x="2107406" y="297894"/>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2131321" y="321809"/>
        <a:ext cx="1238044" cy="768700"/>
      </dsp:txXfrm>
    </dsp:sp>
    <dsp:sp modelId="{8F684247-E762-4B3B-BA9E-AF0CFA0C1549}">
      <dsp:nvSpPr>
        <dsp:cNvPr id="0" name=""/>
        <dsp:cNvSpPr/>
      </dsp:nvSpPr>
      <dsp:spPr>
        <a:xfrm>
          <a:off x="785812" y="1352669"/>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68448-7E18-4D17-BE36-2BD6FF03776A}">
      <dsp:nvSpPr>
        <dsp:cNvPr id="0" name=""/>
        <dsp:cNvSpPr/>
      </dsp:nvSpPr>
      <dsp:spPr>
        <a:xfrm>
          <a:off x="928687" y="1488400"/>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52602" y="1512315"/>
        <a:ext cx="1238044" cy="768700"/>
      </dsp:txXfrm>
    </dsp:sp>
    <dsp:sp modelId="{9BBCC0D1-1F26-43A6-A35F-8E7D55EED157}">
      <dsp:nvSpPr>
        <dsp:cNvPr id="0" name=""/>
        <dsp:cNvSpPr/>
      </dsp:nvSpPr>
      <dsp:spPr>
        <a:xfrm>
          <a:off x="0" y="2543175"/>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3406B-9779-4A07-886F-B810FA78CEA3}">
      <dsp:nvSpPr>
        <dsp:cNvPr id="0" name=""/>
        <dsp:cNvSpPr/>
      </dsp:nvSpPr>
      <dsp:spPr>
        <a:xfrm>
          <a:off x="142875" y="2678906"/>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66790" y="2702821"/>
        <a:ext cx="1238044" cy="768700"/>
      </dsp:txXfrm>
    </dsp:sp>
    <dsp:sp modelId="{3F4038A0-DA97-455F-BFA6-26C7E362C0AD}">
      <dsp:nvSpPr>
        <dsp:cNvPr id="0" name=""/>
        <dsp:cNvSpPr/>
      </dsp:nvSpPr>
      <dsp:spPr>
        <a:xfrm>
          <a:off x="1571625" y="2543175"/>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0B7CF-AB38-4143-A8EB-D90007F9D78B}">
      <dsp:nvSpPr>
        <dsp:cNvPr id="0" name=""/>
        <dsp:cNvSpPr/>
      </dsp:nvSpPr>
      <dsp:spPr>
        <a:xfrm>
          <a:off x="1714500" y="2678906"/>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738415" y="2702821"/>
        <a:ext cx="1238044" cy="768700"/>
      </dsp:txXfrm>
    </dsp:sp>
    <dsp:sp modelId="{E02E76C5-CE9C-4A7E-AF96-6764A5525B6D}">
      <dsp:nvSpPr>
        <dsp:cNvPr id="0" name=""/>
        <dsp:cNvSpPr/>
      </dsp:nvSpPr>
      <dsp:spPr>
        <a:xfrm>
          <a:off x="3143250" y="1352669"/>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484F7-3316-4D30-AF3F-F187BF5B451F}">
      <dsp:nvSpPr>
        <dsp:cNvPr id="0" name=""/>
        <dsp:cNvSpPr/>
      </dsp:nvSpPr>
      <dsp:spPr>
        <a:xfrm>
          <a:off x="3286125" y="1488400"/>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310040" y="1512315"/>
        <a:ext cx="1238044" cy="768700"/>
      </dsp:txXfrm>
    </dsp:sp>
    <dsp:sp modelId="{663D220F-6547-4C42-9C3F-288668D4849B}">
      <dsp:nvSpPr>
        <dsp:cNvPr id="0" name=""/>
        <dsp:cNvSpPr/>
      </dsp:nvSpPr>
      <dsp:spPr>
        <a:xfrm>
          <a:off x="3143250" y="2543175"/>
          <a:ext cx="1285874" cy="816530"/>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A5593-20A8-4F06-868A-DD87B2768A09}">
      <dsp:nvSpPr>
        <dsp:cNvPr id="0" name=""/>
        <dsp:cNvSpPr/>
      </dsp:nvSpPr>
      <dsp:spPr>
        <a:xfrm>
          <a:off x="3286125" y="2678906"/>
          <a:ext cx="1285874" cy="816530"/>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310040" y="2702821"/>
        <a:ext cx="1238044" cy="7687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8919A-0878-46B0-BFE6-F062E88E9D81}">
      <dsp:nvSpPr>
        <dsp:cNvPr id="0" name=""/>
        <dsp:cNvSpPr/>
      </dsp:nvSpPr>
      <dsp:spPr>
        <a:xfrm>
          <a:off x="366228" y="446"/>
          <a:ext cx="1828353" cy="1097012"/>
        </a:xfrm>
        <a:prstGeom prst="rect">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err="1">
              <a:latin typeface="Trebuchet MS"/>
            </a:rPr>
            <a:t>Relevantes</a:t>
          </a:r>
          <a:r>
            <a:rPr lang="en-US" sz="2300" kern="1200">
              <a:latin typeface="Trebuchet MS"/>
            </a:rPr>
            <a:t> </a:t>
          </a:r>
          <a:endParaRPr lang="en-US" sz="2300" kern="1200"/>
        </a:p>
      </dsp:txBody>
      <dsp:txXfrm>
        <a:off x="366228" y="446"/>
        <a:ext cx="1828353" cy="1097012"/>
      </dsp:txXfrm>
    </dsp:sp>
    <dsp:sp modelId="{682CAC2B-6E94-4078-9DE0-C1DF58236BA4}">
      <dsp:nvSpPr>
        <dsp:cNvPr id="0" name=""/>
        <dsp:cNvSpPr/>
      </dsp:nvSpPr>
      <dsp:spPr>
        <a:xfrm>
          <a:off x="2377417" y="446"/>
          <a:ext cx="1828353" cy="1097012"/>
        </a:xfrm>
        <a:prstGeom prst="rect">
          <a:avLst/>
        </a:prstGeom>
        <a:solidFill>
          <a:schemeClr val="accent5">
            <a:hueOff val="-1986775"/>
            <a:satOff val="7962"/>
            <a:lumOff val="1726"/>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latin typeface="Trebuchet MS"/>
            </a:rPr>
            <a:t>Medibles</a:t>
          </a:r>
          <a:endParaRPr lang="en-US" sz="2300" kern="1200" err="1"/>
        </a:p>
      </dsp:txBody>
      <dsp:txXfrm>
        <a:off x="2377417" y="446"/>
        <a:ext cx="1828353" cy="1097012"/>
      </dsp:txXfrm>
    </dsp:sp>
    <dsp:sp modelId="{04C403E5-BDE1-4A65-8E84-A6B703EACD91}">
      <dsp:nvSpPr>
        <dsp:cNvPr id="0" name=""/>
        <dsp:cNvSpPr/>
      </dsp:nvSpPr>
      <dsp:spPr>
        <a:xfrm>
          <a:off x="366228" y="1280293"/>
          <a:ext cx="1828353" cy="1097012"/>
        </a:xfrm>
        <a:prstGeom prst="rect">
          <a:avLst/>
        </a:prstGeom>
        <a:solidFill>
          <a:schemeClr val="accent5">
            <a:hueOff val="-3973551"/>
            <a:satOff val="15924"/>
            <a:lumOff val="345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latin typeface="Trebuchet MS"/>
            </a:rPr>
            <a:t>Específicaos</a:t>
          </a:r>
          <a:endParaRPr lang="en-US" sz="2300" kern="1200" err="1"/>
        </a:p>
      </dsp:txBody>
      <dsp:txXfrm>
        <a:off x="366228" y="1280293"/>
        <a:ext cx="1828353" cy="1097012"/>
      </dsp:txXfrm>
    </dsp:sp>
    <dsp:sp modelId="{2CA33834-2846-482C-8CC2-99F5F3D6BE01}">
      <dsp:nvSpPr>
        <dsp:cNvPr id="0" name=""/>
        <dsp:cNvSpPr/>
      </dsp:nvSpPr>
      <dsp:spPr>
        <a:xfrm>
          <a:off x="2377417" y="1280293"/>
          <a:ext cx="1828353" cy="1097012"/>
        </a:xfrm>
        <a:prstGeom prst="rect">
          <a:avLst/>
        </a:prstGeom>
        <a:solidFill>
          <a:schemeClr val="accent5">
            <a:hueOff val="-5960326"/>
            <a:satOff val="23887"/>
            <a:lumOff val="5177"/>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latin typeface="Trebuchet MS"/>
            </a:rPr>
            <a:t>Realistas</a:t>
          </a:r>
          <a:endParaRPr lang="en-US" sz="2300" kern="1200" err="1"/>
        </a:p>
      </dsp:txBody>
      <dsp:txXfrm>
        <a:off x="2377417" y="1280293"/>
        <a:ext cx="1828353" cy="1097012"/>
      </dsp:txXfrm>
    </dsp:sp>
    <dsp:sp modelId="{53AF8664-2FFE-4F8D-9804-3F7C1DCA8847}">
      <dsp:nvSpPr>
        <dsp:cNvPr id="0" name=""/>
        <dsp:cNvSpPr/>
      </dsp:nvSpPr>
      <dsp:spPr>
        <a:xfrm>
          <a:off x="366228" y="2560141"/>
          <a:ext cx="1828353" cy="1097012"/>
        </a:xfrm>
        <a:prstGeom prst="rect">
          <a:avLst/>
        </a:prstGeom>
        <a:solidFill>
          <a:schemeClr val="accent5">
            <a:hueOff val="-7947101"/>
            <a:satOff val="31849"/>
            <a:lumOff val="6902"/>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latin typeface="Trebuchet MS"/>
            </a:rPr>
            <a:t>Temporales</a:t>
          </a:r>
          <a:endParaRPr lang="en-US" sz="2300" kern="1200" err="1"/>
        </a:p>
      </dsp:txBody>
      <dsp:txXfrm>
        <a:off x="366228" y="2560141"/>
        <a:ext cx="1828353" cy="1097012"/>
      </dsp:txXfrm>
    </dsp:sp>
    <dsp:sp modelId="{F4CA0F80-2281-4867-875A-19EB771E74FC}">
      <dsp:nvSpPr>
        <dsp:cNvPr id="0" name=""/>
        <dsp:cNvSpPr/>
      </dsp:nvSpPr>
      <dsp:spPr>
        <a:xfrm>
          <a:off x="2377417" y="2560141"/>
          <a:ext cx="1828353" cy="1097012"/>
        </a:xfrm>
        <a:prstGeom prst="rect">
          <a:avLst/>
        </a:prstGeom>
        <a:solidFill>
          <a:schemeClr val="accent5">
            <a:hueOff val="-9933876"/>
            <a:satOff val="39811"/>
            <a:lumOff val="8628"/>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err="1">
              <a:latin typeface="Trebuchet MS"/>
            </a:rPr>
            <a:t>Sensibles</a:t>
          </a:r>
          <a:r>
            <a:rPr lang="en-US" sz="2300" kern="1200">
              <a:latin typeface="Trebuchet MS"/>
            </a:rPr>
            <a:t> al cambio</a:t>
          </a:r>
        </a:p>
      </dsp:txBody>
      <dsp:txXfrm>
        <a:off x="2377417" y="2560141"/>
        <a:ext cx="1828353" cy="109701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FD5C2-8021-4909-9443-E8C37BBE22B3}">
      <dsp:nvSpPr>
        <dsp:cNvPr id="0" name=""/>
        <dsp:cNvSpPr/>
      </dsp:nvSpPr>
      <dsp:spPr>
        <a:xfrm>
          <a:off x="2401" y="143024"/>
          <a:ext cx="2341855" cy="489600"/>
        </a:xfrm>
        <a:prstGeom prst="rect">
          <a:avLst/>
        </a:prstGeom>
        <a:solidFill>
          <a:schemeClr val="accent3">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ebuchet MS"/>
            </a:rPr>
            <a:t>De </a:t>
          </a:r>
          <a:r>
            <a:rPr lang="en-US" sz="1700" kern="1200" err="1">
              <a:latin typeface="Trebuchet MS"/>
            </a:rPr>
            <a:t>resultados</a:t>
          </a:r>
          <a:endParaRPr lang="en-US" sz="1700" kern="1200"/>
        </a:p>
      </dsp:txBody>
      <dsp:txXfrm>
        <a:off x="2401" y="143024"/>
        <a:ext cx="2341855" cy="489600"/>
      </dsp:txXfrm>
    </dsp:sp>
    <dsp:sp modelId="{E59358E6-26C8-48CE-86D2-FC34C0011AAD}">
      <dsp:nvSpPr>
        <dsp:cNvPr id="0" name=""/>
        <dsp:cNvSpPr/>
      </dsp:nvSpPr>
      <dsp:spPr>
        <a:xfrm>
          <a:off x="2401" y="632624"/>
          <a:ext cx="2341855" cy="4386510"/>
        </a:xfrm>
        <a:prstGeom prst="rect">
          <a:avLst/>
        </a:prstGeom>
        <a:solidFill>
          <a:schemeClr val="accent3">
            <a:tint val="40000"/>
            <a:alpha val="90000"/>
            <a:hueOff val="0"/>
            <a:satOff val="0"/>
            <a:lumOff val="0"/>
            <a:alphaOff val="0"/>
          </a:schemeClr>
        </a:solidFill>
        <a:ln w="400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ebuchet MS"/>
            </a:rPr>
            <a:t> </a:t>
          </a:r>
          <a:r>
            <a:rPr lang="en-US" sz="1700" kern="1200" err="1"/>
            <a:t>Estos</a:t>
          </a:r>
          <a:r>
            <a:rPr lang="en-US" sz="1700" kern="1200"/>
            <a:t> </a:t>
          </a:r>
          <a:r>
            <a:rPr lang="en-US" sz="1700" kern="1200" err="1"/>
            <a:t>indicadores</a:t>
          </a:r>
          <a:r>
            <a:rPr lang="en-US" sz="1700" kern="1200"/>
            <a:t> </a:t>
          </a:r>
          <a:r>
            <a:rPr lang="en-US" sz="1700" kern="1200" err="1"/>
            <a:t>miden</a:t>
          </a:r>
          <a:r>
            <a:rPr lang="en-US" sz="1700" kern="1200"/>
            <a:t> </a:t>
          </a:r>
          <a:r>
            <a:rPr lang="en-US" sz="1700" kern="1200" err="1"/>
            <a:t>los</a:t>
          </a:r>
          <a:r>
            <a:rPr lang="en-US" sz="1700" kern="1200"/>
            <a:t> </a:t>
          </a:r>
          <a:r>
            <a:rPr lang="en-US" sz="1700" kern="1200" err="1"/>
            <a:t>cambios</a:t>
          </a:r>
          <a:r>
            <a:rPr lang="en-US" sz="1700" kern="1200"/>
            <a:t> </a:t>
          </a:r>
          <a:r>
            <a:rPr lang="en-US" sz="1700" kern="1200" err="1"/>
            <a:t>directos</a:t>
          </a:r>
          <a:r>
            <a:rPr lang="en-US" sz="1700" kern="1200"/>
            <a:t> </a:t>
          </a:r>
          <a:r>
            <a:rPr lang="en-US" sz="1700" kern="1200" err="1"/>
            <a:t>en</a:t>
          </a:r>
          <a:r>
            <a:rPr lang="en-US" sz="1700" kern="1200"/>
            <a:t> la </a:t>
          </a:r>
          <a:r>
            <a:rPr lang="en-US" sz="1700" kern="1200" err="1"/>
            <a:t>situación</a:t>
          </a:r>
          <a:r>
            <a:rPr lang="en-US" sz="1700" kern="1200"/>
            <a:t> o </a:t>
          </a:r>
          <a:r>
            <a:rPr lang="en-US" sz="1700" kern="1200" err="1"/>
            <a:t>problema</a:t>
          </a:r>
          <a:r>
            <a:rPr lang="en-US" sz="1700" kern="1200"/>
            <a:t> que </a:t>
          </a:r>
          <a:r>
            <a:rPr lang="en-US" sz="1700" kern="1200" err="1"/>
            <a:t>el</a:t>
          </a:r>
          <a:r>
            <a:rPr lang="en-US" sz="1700" kern="1200"/>
            <a:t> </a:t>
          </a:r>
          <a:r>
            <a:rPr lang="en-US" sz="1700" kern="1200" err="1"/>
            <a:t>proyecto</a:t>
          </a:r>
          <a:r>
            <a:rPr lang="en-US" sz="1700" kern="1200"/>
            <a:t> </a:t>
          </a:r>
          <a:r>
            <a:rPr lang="en-US" sz="1700" kern="1200" err="1"/>
            <a:t>está</a:t>
          </a:r>
          <a:r>
            <a:rPr lang="en-US" sz="1700" kern="1200"/>
            <a:t> </a:t>
          </a:r>
          <a:r>
            <a:rPr lang="en-US" sz="1700" kern="1200" err="1"/>
            <a:t>diseñado</a:t>
          </a:r>
          <a:r>
            <a:rPr lang="en-US" sz="1700" kern="1200"/>
            <a:t> para </a:t>
          </a:r>
          <a:r>
            <a:rPr lang="en-US" sz="1700" kern="1200" err="1"/>
            <a:t>abordar</a:t>
          </a:r>
          <a:r>
            <a:rPr lang="en-US" sz="1700" kern="1200"/>
            <a:t>.</a:t>
          </a:r>
        </a:p>
        <a:p>
          <a:pPr marL="171450" lvl="1" indent="-171450" algn="l" defTabSz="755650" rtl="0">
            <a:lnSpc>
              <a:spcPct val="90000"/>
            </a:lnSpc>
            <a:spcBef>
              <a:spcPct val="0"/>
            </a:spcBef>
            <a:spcAft>
              <a:spcPct val="15000"/>
            </a:spcAft>
            <a:buChar char="•"/>
          </a:pPr>
          <a:r>
            <a:rPr lang="en-US" sz="1700" kern="1200"/>
            <a:t>Por </a:t>
          </a:r>
          <a:r>
            <a:rPr lang="en-US" sz="1700" kern="1200" err="1"/>
            <a:t>ejemplo</a:t>
          </a:r>
          <a:r>
            <a:rPr lang="en-US" sz="1700" kern="1200"/>
            <a:t>, </a:t>
          </a:r>
          <a:r>
            <a:rPr lang="en-US" sz="1700" kern="1200" err="1"/>
            <a:t>si</a:t>
          </a:r>
          <a:r>
            <a:rPr lang="en-US" sz="1700" kern="1200"/>
            <a:t> un </a:t>
          </a:r>
          <a:r>
            <a:rPr lang="en-US" sz="1700" kern="1200" err="1"/>
            <a:t>proyecto</a:t>
          </a:r>
          <a:r>
            <a:rPr lang="en-US" sz="1700" kern="1200"/>
            <a:t> </a:t>
          </a:r>
          <a:r>
            <a:rPr lang="en-US" sz="1700" kern="1200" err="1"/>
            <a:t>tiene</a:t>
          </a:r>
          <a:r>
            <a:rPr lang="en-US" sz="1700" kern="1200"/>
            <a:t> </a:t>
          </a:r>
          <a:r>
            <a:rPr lang="en-US" sz="1700" kern="1200" err="1"/>
            <a:t>como</a:t>
          </a:r>
          <a:r>
            <a:rPr lang="en-US" sz="1700" kern="1200"/>
            <a:t> </a:t>
          </a:r>
          <a:r>
            <a:rPr lang="en-US" sz="1700" kern="1200" err="1"/>
            <a:t>objetivo</a:t>
          </a:r>
          <a:r>
            <a:rPr lang="en-US" sz="1700" kern="1200"/>
            <a:t> </a:t>
          </a:r>
          <a:r>
            <a:rPr lang="en-US" sz="1700" kern="1200" err="1"/>
            <a:t>mejorar</a:t>
          </a:r>
          <a:r>
            <a:rPr lang="en-US" sz="1700" kern="1200"/>
            <a:t> la </a:t>
          </a:r>
          <a:r>
            <a:rPr lang="en-US" sz="1700" kern="1200" err="1"/>
            <a:t>salud</a:t>
          </a:r>
          <a:r>
            <a:rPr lang="en-US" sz="1700" kern="1200"/>
            <a:t> </a:t>
          </a:r>
          <a:r>
            <a:rPr lang="en-US" sz="1700" kern="1200" err="1"/>
            <a:t>materna</a:t>
          </a:r>
          <a:r>
            <a:rPr lang="en-US" sz="1700" kern="1200"/>
            <a:t>, un </a:t>
          </a:r>
          <a:r>
            <a:rPr lang="en-US" sz="1700" kern="1200" err="1"/>
            <a:t>indicador</a:t>
          </a:r>
          <a:r>
            <a:rPr lang="en-US" sz="1700" kern="1200"/>
            <a:t> de </a:t>
          </a:r>
          <a:r>
            <a:rPr lang="en-US" sz="1700" kern="1200" err="1"/>
            <a:t>resultado</a:t>
          </a:r>
          <a:r>
            <a:rPr lang="en-US" sz="1700" kern="1200"/>
            <a:t> </a:t>
          </a:r>
          <a:r>
            <a:rPr lang="en-US" sz="1700" kern="1200" err="1"/>
            <a:t>podría</a:t>
          </a:r>
          <a:r>
            <a:rPr lang="en-US" sz="1700" kern="1200"/>
            <a:t> ser la </a:t>
          </a:r>
          <a:r>
            <a:rPr lang="en-US" sz="1700" kern="1200" err="1"/>
            <a:t>tasa</a:t>
          </a:r>
          <a:r>
            <a:rPr lang="en-US" sz="1700" kern="1200"/>
            <a:t> de </a:t>
          </a:r>
          <a:r>
            <a:rPr lang="en-US" sz="1700" kern="1200" err="1"/>
            <a:t>mortalidad</a:t>
          </a:r>
          <a:r>
            <a:rPr lang="en-US" sz="1700" kern="1200"/>
            <a:t> </a:t>
          </a:r>
          <a:r>
            <a:rPr lang="en-US" sz="1700" kern="1200" err="1"/>
            <a:t>materna</a:t>
          </a:r>
          <a:r>
            <a:rPr lang="en-US" sz="1700" kern="1200"/>
            <a:t>.</a:t>
          </a:r>
        </a:p>
      </dsp:txBody>
      <dsp:txXfrm>
        <a:off x="2401" y="632624"/>
        <a:ext cx="2341855" cy="4386510"/>
      </dsp:txXfrm>
    </dsp:sp>
    <dsp:sp modelId="{337CD8A3-280C-4A45-A13B-172BBDEDADE8}">
      <dsp:nvSpPr>
        <dsp:cNvPr id="0" name=""/>
        <dsp:cNvSpPr/>
      </dsp:nvSpPr>
      <dsp:spPr>
        <a:xfrm>
          <a:off x="2672117" y="143024"/>
          <a:ext cx="2341855" cy="489600"/>
        </a:xfrm>
        <a:prstGeom prst="rect">
          <a:avLst/>
        </a:prstGeom>
        <a:solidFill>
          <a:schemeClr val="accent3">
            <a:hueOff val="5625132"/>
            <a:satOff val="-8440"/>
            <a:lumOff val="-1373"/>
            <a:alphaOff val="0"/>
          </a:schemeClr>
        </a:solidFill>
        <a:ln w="400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ebuchet MS"/>
            </a:rPr>
            <a:t>De </a:t>
          </a:r>
          <a:r>
            <a:rPr lang="en-US" sz="1700" kern="1200" err="1">
              <a:latin typeface="Trebuchet MS"/>
            </a:rPr>
            <a:t>impacto</a:t>
          </a:r>
          <a:r>
            <a:rPr lang="en-US" sz="1700" kern="1200">
              <a:latin typeface="Trebuchet MS"/>
            </a:rPr>
            <a:t> </a:t>
          </a:r>
          <a:endParaRPr lang="en-US" sz="1700" kern="1200"/>
        </a:p>
      </dsp:txBody>
      <dsp:txXfrm>
        <a:off x="2672117" y="143024"/>
        <a:ext cx="2341855" cy="489600"/>
      </dsp:txXfrm>
    </dsp:sp>
    <dsp:sp modelId="{2CB3ECA3-55F9-4FCE-AA6C-1F5E61E9CAB7}">
      <dsp:nvSpPr>
        <dsp:cNvPr id="0" name=""/>
        <dsp:cNvSpPr/>
      </dsp:nvSpPr>
      <dsp:spPr>
        <a:xfrm>
          <a:off x="2672117" y="632624"/>
          <a:ext cx="2341855" cy="4386510"/>
        </a:xfrm>
        <a:prstGeom prst="rect">
          <a:avLst/>
        </a:prstGeom>
        <a:solidFill>
          <a:schemeClr val="accent3">
            <a:tint val="40000"/>
            <a:alpha val="90000"/>
            <a:hueOff val="5358427"/>
            <a:satOff val="-6896"/>
            <a:lumOff val="-537"/>
            <a:alphaOff val="0"/>
          </a:schemeClr>
        </a:solidFill>
        <a:ln w="400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err="1"/>
            <a:t>Estos</a:t>
          </a:r>
          <a:r>
            <a:rPr lang="en-US" sz="1700" kern="1200"/>
            <a:t> </a:t>
          </a:r>
          <a:r>
            <a:rPr lang="en-US" sz="1700" kern="1200" err="1"/>
            <a:t>indicadores</a:t>
          </a:r>
          <a:r>
            <a:rPr lang="en-US" sz="1700" kern="1200"/>
            <a:t> van </a:t>
          </a:r>
          <a:r>
            <a:rPr lang="en-US" sz="1700" kern="1200" err="1"/>
            <a:t>más</a:t>
          </a:r>
          <a:r>
            <a:rPr lang="en-US" sz="1700" kern="1200"/>
            <a:t> </a:t>
          </a:r>
          <a:r>
            <a:rPr lang="en-US" sz="1700" kern="1200" err="1"/>
            <a:t>allá</a:t>
          </a:r>
          <a:r>
            <a:rPr lang="en-US" sz="1700" kern="1200"/>
            <a:t> de </a:t>
          </a:r>
          <a:r>
            <a:rPr lang="en-US" sz="1700" kern="1200" err="1"/>
            <a:t>los</a:t>
          </a:r>
          <a:r>
            <a:rPr lang="en-US" sz="1700" kern="1200"/>
            <a:t> </a:t>
          </a:r>
          <a:r>
            <a:rPr lang="en-US" sz="1700" kern="1200" err="1"/>
            <a:t>resultados</a:t>
          </a:r>
          <a:r>
            <a:rPr lang="en-US" sz="1700" kern="1200"/>
            <a:t> </a:t>
          </a:r>
          <a:r>
            <a:rPr lang="en-US" sz="1700" kern="1200" err="1"/>
            <a:t>inmediatos</a:t>
          </a:r>
          <a:r>
            <a:rPr lang="en-US" sz="1700" kern="1200"/>
            <a:t> y </a:t>
          </a:r>
          <a:r>
            <a:rPr lang="en-US" sz="1700" kern="1200" err="1"/>
            <a:t>miden</a:t>
          </a:r>
          <a:r>
            <a:rPr lang="en-US" sz="1700" kern="1200"/>
            <a:t> </a:t>
          </a:r>
          <a:r>
            <a:rPr lang="en-US" sz="1700" kern="1200" err="1"/>
            <a:t>los</a:t>
          </a:r>
          <a:r>
            <a:rPr lang="en-US" sz="1700" kern="1200"/>
            <a:t> </a:t>
          </a:r>
          <a:r>
            <a:rPr lang="en-US" sz="1700" kern="1200" err="1"/>
            <a:t>cambios</a:t>
          </a:r>
          <a:r>
            <a:rPr lang="en-US" sz="1700" kern="1200"/>
            <a:t> a largo </a:t>
          </a:r>
          <a:r>
            <a:rPr lang="en-US" sz="1700" kern="1200" err="1"/>
            <a:t>plazo</a:t>
          </a:r>
          <a:r>
            <a:rPr lang="en-US" sz="1700" kern="1200"/>
            <a:t> </a:t>
          </a:r>
          <a:r>
            <a:rPr lang="en-US" sz="1700" kern="1200" err="1"/>
            <a:t>en</a:t>
          </a:r>
          <a:r>
            <a:rPr lang="en-US" sz="1700" kern="1200"/>
            <a:t> la </a:t>
          </a:r>
          <a:r>
            <a:rPr lang="en-US" sz="1700" kern="1200" err="1"/>
            <a:t>situación</a:t>
          </a:r>
          <a:r>
            <a:rPr lang="en-US" sz="1700" kern="1200"/>
            <a:t> o </a:t>
          </a:r>
          <a:r>
            <a:rPr lang="en-US" sz="1700" kern="1200" err="1"/>
            <a:t>problema</a:t>
          </a:r>
          <a:r>
            <a:rPr lang="en-US" sz="1700" kern="1200"/>
            <a:t>.</a:t>
          </a:r>
          <a:r>
            <a:rPr lang="en-US" sz="1700" kern="1200">
              <a:latin typeface="Trebuchet MS"/>
            </a:rPr>
            <a:t> </a:t>
          </a:r>
        </a:p>
        <a:p>
          <a:pPr marL="171450" lvl="1" indent="-171450" algn="l" defTabSz="755650" rtl="0">
            <a:lnSpc>
              <a:spcPct val="90000"/>
            </a:lnSpc>
            <a:spcBef>
              <a:spcPct val="0"/>
            </a:spcBef>
            <a:spcAft>
              <a:spcPct val="15000"/>
            </a:spcAft>
            <a:buChar char="•"/>
          </a:pPr>
          <a:r>
            <a:rPr lang="en-US" sz="1700" kern="1200"/>
            <a:t>Por </a:t>
          </a:r>
          <a:r>
            <a:rPr lang="en-US" sz="1700" kern="1200" err="1"/>
            <a:t>ejemplo</a:t>
          </a:r>
          <a:r>
            <a:rPr lang="en-US" sz="1700" kern="1200"/>
            <a:t>, </a:t>
          </a:r>
          <a:r>
            <a:rPr lang="en-US" sz="1700" kern="1200" err="1"/>
            <a:t>si</a:t>
          </a:r>
          <a:r>
            <a:rPr lang="en-US" sz="1700" kern="1200"/>
            <a:t> un </a:t>
          </a:r>
          <a:r>
            <a:rPr lang="en-US" sz="1700" kern="1200" err="1"/>
            <a:t>proyecto</a:t>
          </a:r>
          <a:r>
            <a:rPr lang="en-US" sz="1700" kern="1200"/>
            <a:t> de </a:t>
          </a:r>
          <a:r>
            <a:rPr lang="en-US" sz="1700" kern="1200" err="1"/>
            <a:t>educación</a:t>
          </a:r>
          <a:r>
            <a:rPr lang="en-US" sz="1700" kern="1200"/>
            <a:t> </a:t>
          </a:r>
          <a:r>
            <a:rPr lang="en-US" sz="1700" kern="1200" err="1"/>
            <a:t>tiene</a:t>
          </a:r>
          <a:r>
            <a:rPr lang="en-US" sz="1700" kern="1200"/>
            <a:t> </a:t>
          </a:r>
          <a:r>
            <a:rPr lang="en-US" sz="1700" kern="1200" err="1"/>
            <a:t>como</a:t>
          </a:r>
          <a:r>
            <a:rPr lang="en-US" sz="1700" kern="1200"/>
            <a:t> </a:t>
          </a:r>
          <a:r>
            <a:rPr lang="en-US" sz="1700" kern="1200" err="1"/>
            <a:t>objetivo</a:t>
          </a:r>
          <a:r>
            <a:rPr lang="en-US" sz="1700" kern="1200"/>
            <a:t> </a:t>
          </a:r>
          <a:r>
            <a:rPr lang="en-US" sz="1700" kern="1200" err="1"/>
            <a:t>reducir</a:t>
          </a:r>
          <a:r>
            <a:rPr lang="en-US" sz="1700" kern="1200"/>
            <a:t> la </a:t>
          </a:r>
          <a:r>
            <a:rPr lang="en-US" sz="1700" kern="1200" err="1"/>
            <a:t>pobreza</a:t>
          </a:r>
          <a:r>
            <a:rPr lang="en-US" sz="1700" kern="1200"/>
            <a:t>, un </a:t>
          </a:r>
          <a:r>
            <a:rPr lang="en-US" sz="1700" kern="1200" err="1"/>
            <a:t>indicador</a:t>
          </a:r>
          <a:r>
            <a:rPr lang="en-US" sz="1700" kern="1200"/>
            <a:t> de </a:t>
          </a:r>
          <a:r>
            <a:rPr lang="en-US" sz="1700" kern="1200" err="1"/>
            <a:t>impacto</a:t>
          </a:r>
          <a:r>
            <a:rPr lang="en-US" sz="1700" kern="1200"/>
            <a:t> </a:t>
          </a:r>
          <a:r>
            <a:rPr lang="en-US" sz="1700" kern="1200" err="1"/>
            <a:t>podría</a:t>
          </a:r>
          <a:r>
            <a:rPr lang="en-US" sz="1700" kern="1200"/>
            <a:t> ser la </a:t>
          </a:r>
          <a:r>
            <a:rPr lang="en-US" sz="1700" kern="1200" err="1"/>
            <a:t>tasa</a:t>
          </a:r>
          <a:r>
            <a:rPr lang="en-US" sz="1700" kern="1200"/>
            <a:t> de </a:t>
          </a:r>
          <a:r>
            <a:rPr lang="en-US" sz="1700" kern="1200" err="1"/>
            <a:t>empleo</a:t>
          </a:r>
          <a:r>
            <a:rPr lang="en-US" sz="1700" kern="1200"/>
            <a:t> de </a:t>
          </a:r>
          <a:r>
            <a:rPr lang="en-US" sz="1700" kern="1200" err="1"/>
            <a:t>los</a:t>
          </a:r>
          <a:r>
            <a:rPr lang="en-US" sz="1700" kern="1200"/>
            <a:t> </a:t>
          </a:r>
          <a:r>
            <a:rPr lang="en-US" sz="1700" kern="1200" err="1"/>
            <a:t>graduados</a:t>
          </a:r>
          <a:r>
            <a:rPr lang="en-US" sz="1700" kern="1200"/>
            <a:t> del </a:t>
          </a:r>
          <a:r>
            <a:rPr lang="en-US" sz="1700" kern="1200" err="1"/>
            <a:t>programa</a:t>
          </a:r>
          <a:r>
            <a:rPr lang="en-US" sz="1700" kern="1200"/>
            <a:t>.</a:t>
          </a:r>
        </a:p>
      </dsp:txBody>
      <dsp:txXfrm>
        <a:off x="2672117" y="632624"/>
        <a:ext cx="2341855" cy="4386510"/>
      </dsp:txXfrm>
    </dsp:sp>
    <dsp:sp modelId="{9AE1610B-9E2A-494A-BC00-CAAAA8E8B07F}">
      <dsp:nvSpPr>
        <dsp:cNvPr id="0" name=""/>
        <dsp:cNvSpPr/>
      </dsp:nvSpPr>
      <dsp:spPr>
        <a:xfrm>
          <a:off x="5341833" y="143024"/>
          <a:ext cx="2341855" cy="489600"/>
        </a:xfrm>
        <a:prstGeom prst="rect">
          <a:avLst/>
        </a:prstGeom>
        <a:solidFill>
          <a:schemeClr val="accent3">
            <a:hueOff val="11250264"/>
            <a:satOff val="-16880"/>
            <a:lumOff val="-2745"/>
            <a:alphaOff val="0"/>
          </a:schemeClr>
        </a:solidFill>
        <a:ln w="400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ebuchet MS"/>
            </a:rPr>
            <a:t>De </a:t>
          </a:r>
          <a:r>
            <a:rPr lang="en-US" sz="1700" kern="1200" err="1">
              <a:latin typeface="Trebuchet MS"/>
            </a:rPr>
            <a:t>proceso</a:t>
          </a:r>
          <a:endParaRPr lang="en-US" sz="1700" kern="1200"/>
        </a:p>
      </dsp:txBody>
      <dsp:txXfrm>
        <a:off x="5341833" y="143024"/>
        <a:ext cx="2341855" cy="489600"/>
      </dsp:txXfrm>
    </dsp:sp>
    <dsp:sp modelId="{5079DEF3-44EF-486D-B4C5-4010978AD21D}">
      <dsp:nvSpPr>
        <dsp:cNvPr id="0" name=""/>
        <dsp:cNvSpPr/>
      </dsp:nvSpPr>
      <dsp:spPr>
        <a:xfrm>
          <a:off x="5341833" y="632624"/>
          <a:ext cx="2341855" cy="4386510"/>
        </a:xfrm>
        <a:prstGeom prst="rect">
          <a:avLst/>
        </a:prstGeom>
        <a:solidFill>
          <a:schemeClr val="accent3">
            <a:tint val="40000"/>
            <a:alpha val="90000"/>
            <a:hueOff val="10716854"/>
            <a:satOff val="-13793"/>
            <a:lumOff val="-1075"/>
            <a:alphaOff val="0"/>
          </a:schemeClr>
        </a:solidFill>
        <a:ln w="400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err="1"/>
            <a:t>Estos</a:t>
          </a:r>
          <a:r>
            <a:rPr lang="en-US" sz="1700" kern="1200"/>
            <a:t> </a:t>
          </a:r>
          <a:r>
            <a:rPr lang="en-US" sz="1700" kern="1200" err="1"/>
            <a:t>indicadores</a:t>
          </a:r>
          <a:r>
            <a:rPr lang="en-US" sz="1700" kern="1200"/>
            <a:t> </a:t>
          </a:r>
          <a:r>
            <a:rPr lang="en-US" sz="1700" kern="1200" err="1"/>
            <a:t>miden</a:t>
          </a:r>
          <a:r>
            <a:rPr lang="en-US" sz="1700" kern="1200"/>
            <a:t> </a:t>
          </a:r>
          <a:r>
            <a:rPr lang="en-US" sz="1700" kern="1200" err="1"/>
            <a:t>el</a:t>
          </a:r>
          <a:r>
            <a:rPr lang="en-US" sz="1700" kern="1200"/>
            <a:t> </a:t>
          </a:r>
          <a:r>
            <a:rPr lang="en-US" sz="1700" kern="1200" err="1"/>
            <a:t>progreso</a:t>
          </a:r>
          <a:r>
            <a:rPr lang="en-US" sz="1700" kern="1200"/>
            <a:t> </a:t>
          </a:r>
          <a:r>
            <a:rPr lang="en-US" sz="1700" kern="1200" err="1"/>
            <a:t>en</a:t>
          </a:r>
          <a:r>
            <a:rPr lang="en-US" sz="1700" kern="1200"/>
            <a:t> la </a:t>
          </a:r>
          <a:r>
            <a:rPr lang="en-US" sz="1700" kern="1200" err="1"/>
            <a:t>implementación</a:t>
          </a:r>
          <a:r>
            <a:rPr lang="en-US" sz="1700" kern="1200"/>
            <a:t> de las </a:t>
          </a:r>
          <a:r>
            <a:rPr lang="en-US" sz="1700" kern="1200" err="1"/>
            <a:t>actividades</a:t>
          </a:r>
          <a:r>
            <a:rPr lang="en-US" sz="1700" kern="1200"/>
            <a:t> del </a:t>
          </a:r>
          <a:r>
            <a:rPr lang="en-US" sz="1700" kern="1200" err="1"/>
            <a:t>proyecto</a:t>
          </a:r>
          <a:r>
            <a:rPr lang="en-US" sz="1700" kern="1200"/>
            <a:t>.</a:t>
          </a:r>
          <a:r>
            <a:rPr lang="en-US" sz="1700" kern="1200">
              <a:latin typeface="Trebuchet MS"/>
            </a:rPr>
            <a:t> </a:t>
          </a:r>
          <a:endParaRPr lang="en-US" sz="1700" kern="1200"/>
        </a:p>
        <a:p>
          <a:pPr marL="171450" lvl="1" indent="-171450" algn="l" defTabSz="755650" rtl="0">
            <a:lnSpc>
              <a:spcPct val="90000"/>
            </a:lnSpc>
            <a:spcBef>
              <a:spcPct val="0"/>
            </a:spcBef>
            <a:spcAft>
              <a:spcPct val="15000"/>
            </a:spcAft>
            <a:buChar char="•"/>
          </a:pPr>
          <a:r>
            <a:rPr lang="en-US" sz="1700" kern="1200">
              <a:latin typeface="Trebuchet MS"/>
            </a:rPr>
            <a:t> </a:t>
          </a:r>
          <a:r>
            <a:rPr lang="en-US" sz="1700" kern="1200"/>
            <a:t>Por </a:t>
          </a:r>
          <a:r>
            <a:rPr lang="en-US" sz="1700" kern="1200" err="1"/>
            <a:t>ejemplo</a:t>
          </a:r>
          <a:r>
            <a:rPr lang="en-US" sz="1700" kern="1200"/>
            <a:t>, </a:t>
          </a:r>
          <a:r>
            <a:rPr lang="en-US" sz="1700" kern="1200" err="1"/>
            <a:t>el</a:t>
          </a:r>
          <a:r>
            <a:rPr lang="en-US" sz="1700" kern="1200"/>
            <a:t> </a:t>
          </a:r>
          <a:r>
            <a:rPr lang="en-US" sz="1700" kern="1200" err="1"/>
            <a:t>número</a:t>
          </a:r>
          <a:r>
            <a:rPr lang="en-US" sz="1700" kern="1200"/>
            <a:t> de </a:t>
          </a:r>
          <a:r>
            <a:rPr lang="en-US" sz="1700" kern="1200" err="1"/>
            <a:t>talleres</a:t>
          </a:r>
          <a:r>
            <a:rPr lang="en-US" sz="1700" kern="1200"/>
            <a:t> </a:t>
          </a:r>
          <a:r>
            <a:rPr lang="en-US" sz="1700" kern="1200" err="1"/>
            <a:t>realizados</a:t>
          </a:r>
          <a:r>
            <a:rPr lang="en-US" sz="1700" kern="1200"/>
            <a:t>, </a:t>
          </a:r>
          <a:r>
            <a:rPr lang="en-US" sz="1700" kern="1200" err="1"/>
            <a:t>el</a:t>
          </a:r>
          <a:r>
            <a:rPr lang="en-US" sz="1700" kern="1200"/>
            <a:t> </a:t>
          </a:r>
          <a:r>
            <a:rPr lang="en-US" sz="1700" kern="1200" err="1"/>
            <a:t>porcentaje</a:t>
          </a:r>
          <a:r>
            <a:rPr lang="en-US" sz="1700" kern="1200"/>
            <a:t> de </a:t>
          </a:r>
          <a:r>
            <a:rPr lang="en-US" sz="1700" kern="1200" err="1"/>
            <a:t>participantes</a:t>
          </a:r>
          <a:r>
            <a:rPr lang="en-US" sz="1700" kern="1200"/>
            <a:t> </a:t>
          </a:r>
          <a:r>
            <a:rPr lang="en-US" sz="1700" kern="1200" err="1"/>
            <a:t>capacitados</a:t>
          </a:r>
          <a:r>
            <a:rPr lang="en-US" sz="1700" kern="1200"/>
            <a:t> o </a:t>
          </a:r>
          <a:r>
            <a:rPr lang="en-US" sz="1700" kern="1200" err="1"/>
            <a:t>el</a:t>
          </a:r>
          <a:r>
            <a:rPr lang="en-US" sz="1700" kern="1200"/>
            <a:t> </a:t>
          </a:r>
          <a:r>
            <a:rPr lang="en-US" sz="1700" kern="1200" err="1"/>
            <a:t>avance</a:t>
          </a:r>
          <a:r>
            <a:rPr lang="en-US" sz="1700" kern="1200"/>
            <a:t> </a:t>
          </a:r>
          <a:r>
            <a:rPr lang="en-US" sz="1700" kern="1200" err="1"/>
            <a:t>en</a:t>
          </a:r>
          <a:r>
            <a:rPr lang="en-US" sz="1700" kern="1200"/>
            <a:t> la </a:t>
          </a:r>
          <a:r>
            <a:rPr lang="en-US" sz="1700" kern="1200" err="1"/>
            <a:t>entrega</a:t>
          </a:r>
          <a:r>
            <a:rPr lang="en-US" sz="1700" kern="1200"/>
            <a:t> de </a:t>
          </a:r>
          <a:r>
            <a:rPr lang="en-US" sz="1700" kern="1200" err="1"/>
            <a:t>insumos</a:t>
          </a:r>
          <a:r>
            <a:rPr lang="en-US" sz="1700" kern="1200"/>
            <a:t>.</a:t>
          </a:r>
        </a:p>
      </dsp:txBody>
      <dsp:txXfrm>
        <a:off x="5341833" y="632624"/>
        <a:ext cx="2341855" cy="43865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CE429-7B11-444B-A730-0916D934E705}">
      <dsp:nvSpPr>
        <dsp:cNvPr id="0" name=""/>
        <dsp:cNvSpPr/>
      </dsp:nvSpPr>
      <dsp:spPr>
        <a:xfrm>
          <a:off x="2503" y="111307"/>
          <a:ext cx="2441358" cy="701169"/>
        </a:xfrm>
        <a:prstGeom prst="rect">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err="1"/>
            <a:t>Indicadores</a:t>
          </a:r>
          <a:r>
            <a:rPr lang="en-US" sz="2000" b="1" kern="1200"/>
            <a:t> de </a:t>
          </a:r>
          <a:r>
            <a:rPr lang="en-US" sz="2000" b="1" kern="1200" err="1"/>
            <a:t>eficacia</a:t>
          </a:r>
          <a:r>
            <a:rPr lang="en-US" sz="2000" b="1" kern="1200"/>
            <a:t>:</a:t>
          </a:r>
          <a:endParaRPr lang="en-US" sz="2000" kern="1200"/>
        </a:p>
      </dsp:txBody>
      <dsp:txXfrm>
        <a:off x="2503" y="111307"/>
        <a:ext cx="2441358" cy="701169"/>
      </dsp:txXfrm>
    </dsp:sp>
    <dsp:sp modelId="{C2F0715A-C21E-4AAB-97F9-85942FE8D201}">
      <dsp:nvSpPr>
        <dsp:cNvPr id="0" name=""/>
        <dsp:cNvSpPr/>
      </dsp:nvSpPr>
      <dsp:spPr>
        <a:xfrm>
          <a:off x="2503" y="812477"/>
          <a:ext cx="2441358" cy="4611599"/>
        </a:xfrm>
        <a:prstGeom prst="rect">
          <a:avLst/>
        </a:prstGeom>
        <a:solidFill>
          <a:schemeClr val="accent2">
            <a:tint val="40000"/>
            <a:alpha val="90000"/>
            <a:hueOff val="0"/>
            <a:satOff val="0"/>
            <a:lumOff val="0"/>
            <a:alphaOff val="0"/>
          </a:schemeClr>
        </a:solidFill>
        <a:ln w="400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err="1"/>
            <a:t>Estos</a:t>
          </a:r>
          <a:r>
            <a:rPr lang="en-US" sz="2000" kern="1200"/>
            <a:t> </a:t>
          </a:r>
          <a:r>
            <a:rPr lang="en-US" sz="2000" kern="1200" err="1"/>
            <a:t>indicadores</a:t>
          </a:r>
          <a:r>
            <a:rPr lang="en-US" sz="2000" kern="1200"/>
            <a:t> </a:t>
          </a:r>
          <a:r>
            <a:rPr lang="en-US" sz="2000" kern="1200" err="1"/>
            <a:t>evalúan</a:t>
          </a:r>
          <a:r>
            <a:rPr lang="en-US" sz="2000" kern="1200"/>
            <a:t> la </a:t>
          </a:r>
          <a:r>
            <a:rPr lang="en-US" sz="2000" kern="1200" err="1"/>
            <a:t>relación</a:t>
          </a:r>
          <a:r>
            <a:rPr lang="en-US" sz="2000" kern="1200"/>
            <a:t> entre </a:t>
          </a:r>
          <a:r>
            <a:rPr lang="en-US" sz="2000" kern="1200" err="1"/>
            <a:t>los</a:t>
          </a:r>
          <a:r>
            <a:rPr lang="en-US" sz="2000" kern="1200"/>
            <a:t> </a:t>
          </a:r>
          <a:r>
            <a:rPr lang="en-US" sz="2000" kern="1200" err="1"/>
            <a:t>recursos</a:t>
          </a:r>
          <a:r>
            <a:rPr lang="en-US" sz="2000" kern="1200"/>
            <a:t> </a:t>
          </a:r>
          <a:r>
            <a:rPr lang="en-US" sz="2000" kern="1200" err="1"/>
            <a:t>utilizados</a:t>
          </a:r>
          <a:r>
            <a:rPr lang="en-US" sz="2000" kern="1200"/>
            <a:t> y </a:t>
          </a:r>
          <a:r>
            <a:rPr lang="en-US" sz="2000" kern="1200" err="1"/>
            <a:t>los</a:t>
          </a:r>
          <a:r>
            <a:rPr lang="en-US" sz="2000" kern="1200"/>
            <a:t> </a:t>
          </a:r>
          <a:r>
            <a:rPr lang="en-US" sz="2000" kern="1200" err="1"/>
            <a:t>resultados</a:t>
          </a:r>
          <a:r>
            <a:rPr lang="en-US" sz="2000" kern="1200"/>
            <a:t> </a:t>
          </a:r>
          <a:r>
            <a:rPr lang="en-US" sz="2000" kern="1200" err="1"/>
            <a:t>obtenidos</a:t>
          </a:r>
          <a:r>
            <a:rPr lang="en-US" sz="2000" kern="1200"/>
            <a:t>.</a:t>
          </a:r>
        </a:p>
        <a:p>
          <a:pPr marL="228600" lvl="1" indent="-228600" algn="l" defTabSz="889000" rtl="0">
            <a:lnSpc>
              <a:spcPct val="90000"/>
            </a:lnSpc>
            <a:spcBef>
              <a:spcPct val="0"/>
            </a:spcBef>
            <a:spcAft>
              <a:spcPct val="15000"/>
            </a:spcAft>
            <a:buChar char="•"/>
          </a:pPr>
          <a:r>
            <a:rPr lang="en-US" sz="2000" kern="1200"/>
            <a:t>Por </a:t>
          </a:r>
          <a:r>
            <a:rPr lang="en-US" sz="2000" kern="1200" err="1"/>
            <a:t>ejemplo</a:t>
          </a:r>
          <a:r>
            <a:rPr lang="en-US" sz="2000" kern="1200"/>
            <a:t>, </a:t>
          </a:r>
          <a:r>
            <a:rPr lang="en-US" sz="2000" kern="1200" err="1"/>
            <a:t>el</a:t>
          </a:r>
          <a:r>
            <a:rPr lang="en-US" sz="2000" kern="1200"/>
            <a:t> </a:t>
          </a:r>
          <a:r>
            <a:rPr lang="en-US" sz="2000" kern="1200" err="1"/>
            <a:t>costo</a:t>
          </a:r>
          <a:r>
            <a:rPr lang="en-US" sz="2000" kern="1200"/>
            <a:t> </a:t>
          </a:r>
          <a:r>
            <a:rPr lang="en-US" sz="2000" kern="1200" err="1"/>
            <a:t>por</a:t>
          </a:r>
          <a:r>
            <a:rPr lang="en-US" sz="2000" kern="1200"/>
            <a:t> </a:t>
          </a:r>
          <a:r>
            <a:rPr lang="en-US" sz="2000" kern="1200" err="1"/>
            <a:t>beneficiario</a:t>
          </a:r>
          <a:r>
            <a:rPr lang="en-US" sz="2000" kern="1200"/>
            <a:t> </a:t>
          </a:r>
          <a:r>
            <a:rPr lang="en-US" sz="2000" kern="1200" err="1"/>
            <a:t>alcanzado</a:t>
          </a:r>
          <a:r>
            <a:rPr lang="en-US" sz="2000" kern="1200"/>
            <a:t> o </a:t>
          </a:r>
          <a:r>
            <a:rPr lang="en-US" sz="2000" kern="1200" err="1"/>
            <a:t>el</a:t>
          </a:r>
          <a:r>
            <a:rPr lang="en-US" sz="2000" kern="1200"/>
            <a:t> </a:t>
          </a:r>
          <a:r>
            <a:rPr lang="en-US" sz="2000" kern="1200" err="1"/>
            <a:t>porcentaje</a:t>
          </a:r>
          <a:r>
            <a:rPr lang="en-US" sz="2000" kern="1200"/>
            <a:t> de </a:t>
          </a:r>
          <a:r>
            <a:rPr lang="en-US" sz="2000" kern="1200" err="1"/>
            <a:t>metas</a:t>
          </a:r>
          <a:r>
            <a:rPr lang="en-US" sz="2000" kern="1200"/>
            <a:t> </a:t>
          </a:r>
          <a:r>
            <a:rPr lang="en-US" sz="2000" kern="1200" err="1"/>
            <a:t>logradas</a:t>
          </a:r>
          <a:r>
            <a:rPr lang="en-US" sz="2000" kern="1200"/>
            <a:t> </a:t>
          </a:r>
          <a:r>
            <a:rPr lang="en-US" sz="2000" kern="1200" err="1"/>
            <a:t>en</a:t>
          </a:r>
          <a:r>
            <a:rPr lang="en-US" sz="2000" kern="1200"/>
            <a:t> </a:t>
          </a:r>
          <a:r>
            <a:rPr lang="en-US" sz="2000" kern="1200" err="1"/>
            <a:t>relación</a:t>
          </a:r>
          <a:r>
            <a:rPr lang="en-US" sz="2000" kern="1200"/>
            <a:t> con </a:t>
          </a:r>
          <a:r>
            <a:rPr lang="en-US" sz="2000" kern="1200" err="1"/>
            <a:t>el</a:t>
          </a:r>
          <a:r>
            <a:rPr lang="en-US" sz="2000" kern="1200"/>
            <a:t> </a:t>
          </a:r>
          <a:r>
            <a:rPr lang="en-US" sz="2000" kern="1200" err="1"/>
            <a:t>presupuesto</a:t>
          </a:r>
          <a:r>
            <a:rPr lang="en-US" sz="2000" kern="1200"/>
            <a:t> </a:t>
          </a:r>
          <a:r>
            <a:rPr lang="en-US" sz="2000" kern="1200" err="1"/>
            <a:t>asignado</a:t>
          </a:r>
          <a:r>
            <a:rPr lang="en-US" sz="2000" kern="1200"/>
            <a:t>.</a:t>
          </a:r>
        </a:p>
      </dsp:txBody>
      <dsp:txXfrm>
        <a:off x="2503" y="812477"/>
        <a:ext cx="2441358" cy="4611599"/>
      </dsp:txXfrm>
    </dsp:sp>
    <dsp:sp modelId="{F3B690A4-3E56-4693-925D-4E40568DC1E1}">
      <dsp:nvSpPr>
        <dsp:cNvPr id="0" name=""/>
        <dsp:cNvSpPr/>
      </dsp:nvSpPr>
      <dsp:spPr>
        <a:xfrm>
          <a:off x="2785652" y="111307"/>
          <a:ext cx="2441358" cy="701169"/>
        </a:xfrm>
        <a:prstGeom prst="rect">
          <a:avLst/>
        </a:prstGeom>
        <a:solidFill>
          <a:schemeClr val="accent2">
            <a:hueOff val="2340759"/>
            <a:satOff val="-2919"/>
            <a:lumOff val="686"/>
            <a:alphaOff val="0"/>
          </a:schemeClr>
        </a:solidFill>
        <a:ln w="400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Trebuchet MS"/>
            </a:rPr>
            <a:t> </a:t>
          </a:r>
          <a:r>
            <a:rPr lang="en-US" sz="2000" b="1" kern="1200" err="1"/>
            <a:t>Indicadores</a:t>
          </a:r>
          <a:r>
            <a:rPr lang="en-US" sz="2000" b="1" kern="1200"/>
            <a:t> de </a:t>
          </a:r>
          <a:r>
            <a:rPr lang="en-US" sz="2000" b="1" kern="1200" err="1"/>
            <a:t>eficiencia</a:t>
          </a:r>
          <a:r>
            <a:rPr lang="en-US" sz="2000" b="1" kern="1200"/>
            <a:t>:</a:t>
          </a:r>
          <a:r>
            <a:rPr lang="en-US" sz="2000" kern="1200">
              <a:latin typeface="Trebuchet MS"/>
            </a:rPr>
            <a:t> </a:t>
          </a:r>
        </a:p>
      </dsp:txBody>
      <dsp:txXfrm>
        <a:off x="2785652" y="111307"/>
        <a:ext cx="2441358" cy="701169"/>
      </dsp:txXfrm>
    </dsp:sp>
    <dsp:sp modelId="{3A742A80-6F26-4DE7-B9C6-89F07C71E203}">
      <dsp:nvSpPr>
        <dsp:cNvPr id="0" name=""/>
        <dsp:cNvSpPr/>
      </dsp:nvSpPr>
      <dsp:spPr>
        <a:xfrm>
          <a:off x="2785652" y="812477"/>
          <a:ext cx="2441358" cy="4611599"/>
        </a:xfrm>
        <a:prstGeom prst="rect">
          <a:avLst/>
        </a:prstGeom>
        <a:solidFill>
          <a:schemeClr val="accent2">
            <a:tint val="40000"/>
            <a:alpha val="90000"/>
            <a:hueOff val="2512910"/>
            <a:satOff val="-2189"/>
            <a:lumOff val="-3"/>
            <a:alphaOff val="0"/>
          </a:schemeClr>
        </a:solidFill>
        <a:ln w="400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err="1">
              <a:latin typeface="Trebuchet MS"/>
            </a:rPr>
            <a:t>Miden</a:t>
          </a:r>
          <a:r>
            <a:rPr lang="en-US" sz="2000" kern="1200"/>
            <a:t> la </a:t>
          </a:r>
          <a:r>
            <a:rPr lang="en-US" sz="2000" kern="1200" err="1"/>
            <a:t>capacidad</a:t>
          </a:r>
          <a:r>
            <a:rPr lang="en-US" sz="2000" kern="1200"/>
            <a:t> de un </a:t>
          </a:r>
          <a:r>
            <a:rPr lang="en-US" sz="2000" kern="1200" err="1"/>
            <a:t>proyecto</a:t>
          </a:r>
          <a:r>
            <a:rPr lang="en-US" sz="2000" kern="1200"/>
            <a:t> para </a:t>
          </a:r>
          <a:r>
            <a:rPr lang="en-US" sz="2000" kern="1200" err="1"/>
            <a:t>lograr</a:t>
          </a:r>
          <a:r>
            <a:rPr lang="en-US" sz="2000" kern="1200"/>
            <a:t> sus </a:t>
          </a:r>
          <a:r>
            <a:rPr lang="en-US" sz="2000" kern="1200" err="1"/>
            <a:t>objetivos</a:t>
          </a:r>
          <a:r>
            <a:rPr lang="en-US" sz="2000" kern="1200"/>
            <a:t> y </a:t>
          </a:r>
          <a:r>
            <a:rPr lang="en-US" sz="2000" kern="1200" err="1"/>
            <a:t>producir</a:t>
          </a:r>
          <a:r>
            <a:rPr lang="en-US" sz="2000" kern="1200"/>
            <a:t> </a:t>
          </a:r>
          <a:r>
            <a:rPr lang="en-US" sz="2000" kern="1200" err="1"/>
            <a:t>los</a:t>
          </a:r>
          <a:r>
            <a:rPr lang="en-US" sz="2000" kern="1200"/>
            <a:t> </a:t>
          </a:r>
          <a:r>
            <a:rPr lang="en-US" sz="2000" kern="1200" err="1"/>
            <a:t>resultados</a:t>
          </a:r>
          <a:r>
            <a:rPr lang="en-US" sz="2000" kern="1200"/>
            <a:t> </a:t>
          </a:r>
          <a:r>
            <a:rPr lang="en-US" sz="2000" kern="1200" err="1"/>
            <a:t>esperados</a:t>
          </a:r>
          <a:r>
            <a:rPr lang="en-US" sz="2000" kern="1200"/>
            <a:t>.</a:t>
          </a:r>
          <a:r>
            <a:rPr lang="en-US" sz="2000" kern="1200">
              <a:latin typeface="Trebuchet MS"/>
            </a:rPr>
            <a:t> </a:t>
          </a:r>
          <a:endParaRPr lang="en-US" sz="2000" kern="1200"/>
        </a:p>
        <a:p>
          <a:pPr marL="228600" lvl="1" indent="-228600" algn="l" defTabSz="889000" rtl="0">
            <a:lnSpc>
              <a:spcPct val="90000"/>
            </a:lnSpc>
            <a:spcBef>
              <a:spcPct val="0"/>
            </a:spcBef>
            <a:spcAft>
              <a:spcPct val="15000"/>
            </a:spcAft>
            <a:buChar char="•"/>
          </a:pPr>
          <a:endParaRPr lang="en-US" sz="2000" kern="1200"/>
        </a:p>
      </dsp:txBody>
      <dsp:txXfrm>
        <a:off x="2785652" y="812477"/>
        <a:ext cx="2441358" cy="4611599"/>
      </dsp:txXfrm>
    </dsp:sp>
    <dsp:sp modelId="{1A7578F5-A981-4630-9546-655919B376DE}">
      <dsp:nvSpPr>
        <dsp:cNvPr id="0" name=""/>
        <dsp:cNvSpPr/>
      </dsp:nvSpPr>
      <dsp:spPr>
        <a:xfrm>
          <a:off x="5568800" y="111307"/>
          <a:ext cx="2441358" cy="701169"/>
        </a:xfrm>
        <a:prstGeom prst="rect">
          <a:avLst/>
        </a:prstGeom>
        <a:solidFill>
          <a:schemeClr val="accent2">
            <a:hueOff val="4681519"/>
            <a:satOff val="-5839"/>
            <a:lumOff val="1373"/>
            <a:alphaOff val="0"/>
          </a:schemeClr>
        </a:solidFill>
        <a:ln w="400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rebuchet MS"/>
            </a:rPr>
            <a:t> </a:t>
          </a:r>
          <a:r>
            <a:rPr lang="en-US" sz="2000" b="1" kern="1200" err="1"/>
            <a:t>Indicadores</a:t>
          </a:r>
          <a:r>
            <a:rPr lang="en-US" sz="2000" b="1" kern="1200"/>
            <a:t> de </a:t>
          </a:r>
          <a:r>
            <a:rPr lang="en-US" sz="2000" b="1" kern="1200" err="1"/>
            <a:t>calidad</a:t>
          </a:r>
          <a:r>
            <a:rPr lang="en-US" sz="2000" b="1" kern="1200"/>
            <a:t>:</a:t>
          </a:r>
          <a:endParaRPr lang="en-US" sz="2000" kern="1200"/>
        </a:p>
      </dsp:txBody>
      <dsp:txXfrm>
        <a:off x="5568800" y="111307"/>
        <a:ext cx="2441358" cy="701169"/>
      </dsp:txXfrm>
    </dsp:sp>
    <dsp:sp modelId="{E39844D7-7712-457B-925C-5E90D262C174}">
      <dsp:nvSpPr>
        <dsp:cNvPr id="0" name=""/>
        <dsp:cNvSpPr/>
      </dsp:nvSpPr>
      <dsp:spPr>
        <a:xfrm>
          <a:off x="5568800" y="812477"/>
          <a:ext cx="2441358" cy="4611599"/>
        </a:xfrm>
        <a:prstGeom prst="rect">
          <a:avLst/>
        </a:prstGeom>
        <a:solidFill>
          <a:schemeClr val="accent2">
            <a:tint val="40000"/>
            <a:alpha val="90000"/>
            <a:hueOff val="5025821"/>
            <a:satOff val="-4378"/>
            <a:lumOff val="-6"/>
            <a:alphaOff val="0"/>
          </a:schemeClr>
        </a:solidFill>
        <a:ln w="400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err="1"/>
            <a:t>Estos</a:t>
          </a:r>
          <a:r>
            <a:rPr lang="en-US" sz="2000" kern="1200"/>
            <a:t> </a:t>
          </a:r>
          <a:r>
            <a:rPr lang="en-US" sz="2000" kern="1200" err="1"/>
            <a:t>indicadores</a:t>
          </a:r>
          <a:r>
            <a:rPr lang="en-US" sz="2000" kern="1200"/>
            <a:t> </a:t>
          </a:r>
          <a:r>
            <a:rPr lang="en-US" sz="2000" kern="1200" err="1"/>
            <a:t>evalúan</a:t>
          </a:r>
          <a:r>
            <a:rPr lang="en-US" sz="2000" kern="1200"/>
            <a:t> la </a:t>
          </a:r>
          <a:r>
            <a:rPr lang="en-US" sz="2000" kern="1200" err="1"/>
            <a:t>calidad</a:t>
          </a:r>
          <a:r>
            <a:rPr lang="en-US" sz="2000" kern="1200"/>
            <a:t> de </a:t>
          </a:r>
          <a:r>
            <a:rPr lang="en-US" sz="2000" kern="1200" err="1"/>
            <a:t>los</a:t>
          </a:r>
          <a:r>
            <a:rPr lang="en-US" sz="2000" kern="1200"/>
            <a:t> </a:t>
          </a:r>
          <a:r>
            <a:rPr lang="en-US" sz="2000" kern="1200" err="1"/>
            <a:t>productos</a:t>
          </a:r>
          <a:r>
            <a:rPr lang="en-US" sz="2000" kern="1200"/>
            <a:t> o </a:t>
          </a:r>
          <a:r>
            <a:rPr lang="en-US" sz="2000" kern="1200" err="1"/>
            <a:t>servicios</a:t>
          </a:r>
          <a:r>
            <a:rPr lang="en-US" sz="2000" kern="1200"/>
            <a:t> </a:t>
          </a:r>
          <a:r>
            <a:rPr lang="en-US" sz="2000" kern="1200" err="1"/>
            <a:t>entregados</a:t>
          </a:r>
          <a:r>
            <a:rPr lang="en-US" sz="2000" kern="1200"/>
            <a:t> </a:t>
          </a:r>
          <a:r>
            <a:rPr lang="en-US" sz="2000" kern="1200" err="1"/>
            <a:t>por</a:t>
          </a:r>
          <a:r>
            <a:rPr lang="en-US" sz="2000" kern="1200"/>
            <a:t> </a:t>
          </a:r>
          <a:r>
            <a:rPr lang="en-US" sz="2000" kern="1200" err="1"/>
            <a:t>el</a:t>
          </a:r>
          <a:r>
            <a:rPr lang="en-US" sz="2000" kern="1200"/>
            <a:t> </a:t>
          </a:r>
          <a:r>
            <a:rPr lang="en-US" sz="2000" kern="1200" err="1"/>
            <a:t>proyecto</a:t>
          </a:r>
          <a:endParaRPr lang="en-US" sz="2000" kern="1200"/>
        </a:p>
        <a:p>
          <a:pPr marL="228600" lvl="1" indent="-228600" algn="l" defTabSz="889000" rtl="0">
            <a:lnSpc>
              <a:spcPct val="90000"/>
            </a:lnSpc>
            <a:spcBef>
              <a:spcPct val="0"/>
            </a:spcBef>
            <a:spcAft>
              <a:spcPct val="15000"/>
            </a:spcAft>
            <a:buChar char="•"/>
          </a:pPr>
          <a:r>
            <a:rPr lang="en-US" sz="2000" kern="1200"/>
            <a:t>Por </a:t>
          </a:r>
          <a:r>
            <a:rPr lang="en-US" sz="2000" kern="1200" err="1"/>
            <a:t>ejemplo</a:t>
          </a:r>
          <a:r>
            <a:rPr lang="en-US" sz="2000" kern="1200"/>
            <a:t>, la </a:t>
          </a:r>
          <a:r>
            <a:rPr lang="en-US" sz="2000" kern="1200" err="1"/>
            <a:t>satisfacción</a:t>
          </a:r>
          <a:r>
            <a:rPr lang="en-US" sz="2000" kern="1200"/>
            <a:t> del </a:t>
          </a:r>
          <a:r>
            <a:rPr lang="en-US" sz="2000" kern="1200" err="1"/>
            <a:t>cliente</a:t>
          </a:r>
          <a:r>
            <a:rPr lang="en-US" sz="2000" kern="1200"/>
            <a:t> o la </a:t>
          </a:r>
          <a:r>
            <a:rPr lang="en-US" sz="2000" kern="1200" err="1"/>
            <a:t>calidad</a:t>
          </a:r>
          <a:r>
            <a:rPr lang="en-US" sz="2000" kern="1200"/>
            <a:t> </a:t>
          </a:r>
          <a:r>
            <a:rPr lang="en-US" sz="2000" kern="1200" err="1"/>
            <a:t>técnica</a:t>
          </a:r>
          <a:r>
            <a:rPr lang="en-US" sz="2000" kern="1200"/>
            <a:t> de </a:t>
          </a:r>
          <a:r>
            <a:rPr lang="en-US" sz="2000" kern="1200" err="1"/>
            <a:t>los</a:t>
          </a:r>
          <a:r>
            <a:rPr lang="en-US" sz="2000" kern="1200"/>
            <a:t> </a:t>
          </a:r>
          <a:r>
            <a:rPr lang="en-US" sz="2000" kern="1200" err="1"/>
            <a:t>productos</a:t>
          </a:r>
          <a:r>
            <a:rPr lang="en-US" sz="2000" kern="1200"/>
            <a:t> </a:t>
          </a:r>
          <a:r>
            <a:rPr lang="en-US" sz="2000" kern="1200" err="1"/>
            <a:t>entregados</a:t>
          </a:r>
          <a:r>
            <a:rPr lang="en-US" sz="2000" kern="1200"/>
            <a:t>.</a:t>
          </a:r>
        </a:p>
      </dsp:txBody>
      <dsp:txXfrm>
        <a:off x="5568800" y="812477"/>
        <a:ext cx="2441358" cy="461159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730F5-52CE-4314-B4BF-D1360FA44B66}">
      <dsp:nvSpPr>
        <dsp:cNvPr id="0" name=""/>
        <dsp:cNvSpPr/>
      </dsp:nvSpPr>
      <dsp:spPr>
        <a:xfrm>
          <a:off x="0" y="2212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Consideraciones básicas</a:t>
          </a:r>
        </a:p>
      </dsp:txBody>
      <dsp:txXfrm>
        <a:off x="22846" y="244046"/>
        <a:ext cx="6050308" cy="422308"/>
      </dsp:txXfrm>
    </dsp:sp>
    <dsp:sp modelId="{3DCC77AF-EB31-486A-A736-ACCCDCDA70D1}">
      <dsp:nvSpPr>
        <dsp:cNvPr id="0" name=""/>
        <dsp:cNvSpPr/>
      </dsp:nvSpPr>
      <dsp:spPr>
        <a:xfrm>
          <a:off x="0" y="7468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Análisis de oferta y demanda de un bien o servicio</a:t>
          </a:r>
        </a:p>
      </dsp:txBody>
      <dsp:txXfrm>
        <a:off x="22846" y="769646"/>
        <a:ext cx="6050308" cy="422308"/>
      </dsp:txXfrm>
    </dsp:sp>
    <dsp:sp modelId="{43B7C62D-C594-4F56-A7F9-A13C014245A7}">
      <dsp:nvSpPr>
        <dsp:cNvPr id="0" name=""/>
        <dsp:cNvSpPr/>
      </dsp:nvSpPr>
      <dsp:spPr>
        <a:xfrm>
          <a:off x="0" y="12724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Aspectos técnicos del proyecto </a:t>
          </a:r>
        </a:p>
      </dsp:txBody>
      <dsp:txXfrm>
        <a:off x="22846" y="1295246"/>
        <a:ext cx="6050308" cy="422308"/>
      </dsp:txXfrm>
    </dsp:sp>
    <dsp:sp modelId="{22671B9C-DF02-4123-B75E-FAB9D9D0916D}">
      <dsp:nvSpPr>
        <dsp:cNvPr id="0" name=""/>
        <dsp:cNvSpPr/>
      </dsp:nvSpPr>
      <dsp:spPr>
        <a:xfrm>
          <a:off x="0" y="17980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Aspectos legales y administrativos</a:t>
          </a:r>
        </a:p>
      </dsp:txBody>
      <dsp:txXfrm>
        <a:off x="22846" y="1820846"/>
        <a:ext cx="6050308" cy="422308"/>
      </dsp:txXfrm>
    </dsp:sp>
    <dsp:sp modelId="{F1A554DB-8E84-4A84-AE82-7FC7267CAA7C}">
      <dsp:nvSpPr>
        <dsp:cNvPr id="0" name=""/>
        <dsp:cNvSpPr/>
      </dsp:nvSpPr>
      <dsp:spPr>
        <a:xfrm>
          <a:off x="0" y="23236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Inversiones  y financiamiento</a:t>
          </a:r>
        </a:p>
      </dsp:txBody>
      <dsp:txXfrm>
        <a:off x="22846" y="2346446"/>
        <a:ext cx="6050308" cy="422308"/>
      </dsp:txXfrm>
    </dsp:sp>
    <dsp:sp modelId="{ECB155D8-52FC-4DC9-82D0-39BA89F4B7E1}">
      <dsp:nvSpPr>
        <dsp:cNvPr id="0" name=""/>
        <dsp:cNvSpPr/>
      </dsp:nvSpPr>
      <dsp:spPr>
        <a:xfrm>
          <a:off x="0" y="28492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Presupuesto de ingresos, costos y gastos</a:t>
          </a:r>
        </a:p>
      </dsp:txBody>
      <dsp:txXfrm>
        <a:off x="22846" y="2872046"/>
        <a:ext cx="6050308" cy="422308"/>
      </dsp:txXfrm>
    </dsp:sp>
    <dsp:sp modelId="{B62D68C6-BD74-4763-9F7D-64EEDBD20E15}">
      <dsp:nvSpPr>
        <dsp:cNvPr id="0" name=""/>
        <dsp:cNvSpPr/>
      </dsp:nvSpPr>
      <dsp:spPr>
        <a:xfrm>
          <a:off x="0" y="3374800"/>
          <a:ext cx="6096000" cy="468000"/>
        </a:xfrm>
        <a:prstGeom prst="roundRect">
          <a:avLst/>
        </a:prstGeom>
        <a:solidFill>
          <a:schemeClr val="dk2">
            <a:hueOff val="0"/>
            <a:satOff val="0"/>
            <a:lumOff val="0"/>
            <a:alphaOff val="0"/>
          </a:schemeClr>
        </a:solidFill>
        <a:ln w="400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Pre – evaluación de un proyecto</a:t>
          </a:r>
        </a:p>
      </dsp:txBody>
      <dsp:txXfrm>
        <a:off x="22846" y="3397646"/>
        <a:ext cx="6050308" cy="422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C39DE-435B-4B5E-ADDD-ED160200D9D6}">
      <dsp:nvSpPr>
        <dsp:cNvPr id="0" name=""/>
        <dsp:cNvSpPr/>
      </dsp:nvSpPr>
      <dsp:spPr>
        <a:xfrm>
          <a:off x="1598269" y="187861"/>
          <a:ext cx="3728332" cy="1294800"/>
        </a:xfrm>
        <a:prstGeom prst="ellipse">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9DAFC-CD5A-45C5-B978-3C366E474DF8}">
      <dsp:nvSpPr>
        <dsp:cNvPr id="0" name=""/>
        <dsp:cNvSpPr/>
      </dsp:nvSpPr>
      <dsp:spPr>
        <a:xfrm>
          <a:off x="3106943" y="3358389"/>
          <a:ext cx="722544" cy="462428"/>
        </a:xfrm>
        <a:prstGeom prst="downArrow">
          <a:avLst/>
        </a:prstGeom>
        <a:solidFill>
          <a:schemeClr val="accent6">
            <a:tint val="6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9471CB-8782-421A-BC9B-B9BFAF643E1B}">
      <dsp:nvSpPr>
        <dsp:cNvPr id="0" name=""/>
        <dsp:cNvSpPr/>
      </dsp:nvSpPr>
      <dsp:spPr>
        <a:xfrm>
          <a:off x="1734107" y="3728332"/>
          <a:ext cx="3468216" cy="86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CO" sz="2100" kern="1200"/>
            <a:t>Punto de partida para una idea</a:t>
          </a:r>
        </a:p>
      </dsp:txBody>
      <dsp:txXfrm>
        <a:off x="1734107" y="3728332"/>
        <a:ext cx="3468216" cy="867054"/>
      </dsp:txXfrm>
    </dsp:sp>
    <dsp:sp modelId="{ABD6B6DF-B6EB-403A-814D-919B1AE61E18}">
      <dsp:nvSpPr>
        <dsp:cNvPr id="0" name=""/>
        <dsp:cNvSpPr/>
      </dsp:nvSpPr>
      <dsp:spPr>
        <a:xfrm>
          <a:off x="2953763" y="1582662"/>
          <a:ext cx="1300581" cy="1300581"/>
        </a:xfrm>
        <a:prstGeom prst="ellipse">
          <a:avLst/>
        </a:prstGeom>
        <a:solidFill>
          <a:schemeClr val="accent6">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kern="1200"/>
            <a:t>Expectativas de una </a:t>
          </a:r>
          <a:r>
            <a:rPr lang="es-CO" sz="1000" kern="1200" err="1"/>
            <a:t>poblacion</a:t>
          </a:r>
          <a:endParaRPr lang="es-CO" sz="1000" kern="1200"/>
        </a:p>
      </dsp:txBody>
      <dsp:txXfrm>
        <a:off x="3144229" y="1773128"/>
        <a:ext cx="919649" cy="919649"/>
      </dsp:txXfrm>
    </dsp:sp>
    <dsp:sp modelId="{50DF40D6-4129-40F1-8BA5-0C7B44E8642A}">
      <dsp:nvSpPr>
        <dsp:cNvPr id="0" name=""/>
        <dsp:cNvSpPr/>
      </dsp:nvSpPr>
      <dsp:spPr>
        <a:xfrm>
          <a:off x="2023125" y="606937"/>
          <a:ext cx="1300581" cy="1300581"/>
        </a:xfrm>
        <a:prstGeom prst="ellipse">
          <a:avLst/>
        </a:prstGeom>
        <a:solidFill>
          <a:schemeClr val="accent6">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kern="1200"/>
            <a:t>Identificar necesidades  de una población objetivo.</a:t>
          </a:r>
        </a:p>
      </dsp:txBody>
      <dsp:txXfrm>
        <a:off x="2213591" y="797403"/>
        <a:ext cx="919649" cy="919649"/>
      </dsp:txXfrm>
    </dsp:sp>
    <dsp:sp modelId="{7BA482E1-1F04-4AE1-AD91-D4CFD0D1EA7D}">
      <dsp:nvSpPr>
        <dsp:cNvPr id="0" name=""/>
        <dsp:cNvSpPr/>
      </dsp:nvSpPr>
      <dsp:spPr>
        <a:xfrm>
          <a:off x="3352608" y="292486"/>
          <a:ext cx="1300581" cy="1300581"/>
        </a:xfrm>
        <a:prstGeom prst="ellipse">
          <a:avLst/>
        </a:prstGeom>
        <a:solidFill>
          <a:schemeClr val="accent6">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kern="1200"/>
            <a:t>Detallar las características de la población</a:t>
          </a:r>
        </a:p>
      </dsp:txBody>
      <dsp:txXfrm>
        <a:off x="3543074" y="482952"/>
        <a:ext cx="919649" cy="919649"/>
      </dsp:txXfrm>
    </dsp:sp>
    <dsp:sp modelId="{EE3B4735-3296-45FC-AB1B-463DEE29A545}">
      <dsp:nvSpPr>
        <dsp:cNvPr id="0" name=""/>
        <dsp:cNvSpPr/>
      </dsp:nvSpPr>
      <dsp:spPr>
        <a:xfrm>
          <a:off x="1354332" y="0"/>
          <a:ext cx="4046252" cy="3237001"/>
        </a:xfrm>
        <a:prstGeom prst="funnel">
          <a:avLst/>
        </a:prstGeom>
        <a:solidFill>
          <a:schemeClr val="lt1">
            <a:alpha val="40000"/>
            <a:hueOff val="0"/>
            <a:satOff val="0"/>
            <a:lumOff val="0"/>
            <a:alphaOff val="0"/>
          </a:schemeClr>
        </a:solidFill>
        <a:ln w="1143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A4EE1-6FE4-472E-881C-6AF717002609}">
      <dsp:nvSpPr>
        <dsp:cNvPr id="0" name=""/>
        <dsp:cNvSpPr/>
      </dsp:nvSpPr>
      <dsp:spPr>
        <a:xfrm>
          <a:off x="916483" y="1984"/>
          <a:ext cx="2030015" cy="1218009"/>
        </a:xfrm>
        <a:prstGeom prst="rect">
          <a:avLst/>
        </a:prstGeom>
        <a:solidFill>
          <a:schemeClr val="accent4">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a. Objetivos</a:t>
          </a:r>
        </a:p>
      </dsp:txBody>
      <dsp:txXfrm>
        <a:off x="916483" y="1984"/>
        <a:ext cx="2030015" cy="1218009"/>
      </dsp:txXfrm>
    </dsp:sp>
    <dsp:sp modelId="{22C9B453-6BBF-48EB-AAB7-9B6A77201D7E}">
      <dsp:nvSpPr>
        <dsp:cNvPr id="0" name=""/>
        <dsp:cNvSpPr/>
      </dsp:nvSpPr>
      <dsp:spPr>
        <a:xfrm>
          <a:off x="3149500" y="1984"/>
          <a:ext cx="2030015" cy="1218009"/>
        </a:xfrm>
        <a:prstGeom prst="rect">
          <a:avLst/>
        </a:prstGeom>
        <a:solidFill>
          <a:schemeClr val="accent4">
            <a:hueOff val="-892954"/>
            <a:satOff val="5380"/>
            <a:lumOff val="43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b. Justificación</a:t>
          </a:r>
        </a:p>
      </dsp:txBody>
      <dsp:txXfrm>
        <a:off x="3149500" y="1984"/>
        <a:ext cx="2030015" cy="1218009"/>
      </dsp:txXfrm>
    </dsp:sp>
    <dsp:sp modelId="{81EC2C27-D6BA-4F15-AACD-0A5C0DFA497A}">
      <dsp:nvSpPr>
        <dsp:cNvPr id="0" name=""/>
        <dsp:cNvSpPr/>
      </dsp:nvSpPr>
      <dsp:spPr>
        <a:xfrm>
          <a:off x="916483" y="1422995"/>
          <a:ext cx="2030015" cy="1218009"/>
        </a:xfrm>
        <a:prstGeom prst="rect">
          <a:avLst/>
        </a:prstGeom>
        <a:solidFill>
          <a:schemeClr val="accent4">
            <a:hueOff val="-1785908"/>
            <a:satOff val="10760"/>
            <a:lumOff val="862"/>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c. Antecedentes</a:t>
          </a:r>
        </a:p>
      </dsp:txBody>
      <dsp:txXfrm>
        <a:off x="916483" y="1422995"/>
        <a:ext cx="2030015" cy="1218009"/>
      </dsp:txXfrm>
    </dsp:sp>
    <dsp:sp modelId="{86736483-03FB-45D8-9DF5-60A96C310198}">
      <dsp:nvSpPr>
        <dsp:cNvPr id="0" name=""/>
        <dsp:cNvSpPr/>
      </dsp:nvSpPr>
      <dsp:spPr>
        <a:xfrm>
          <a:off x="3149500" y="1422995"/>
          <a:ext cx="2030015" cy="1218009"/>
        </a:xfrm>
        <a:prstGeom prst="rect">
          <a:avLst/>
        </a:prstGeom>
        <a:solidFill>
          <a:schemeClr val="accent4">
            <a:hueOff val="-2678862"/>
            <a:satOff val="16139"/>
            <a:lumOff val="1294"/>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d. Características generales del área del proyecto</a:t>
          </a:r>
        </a:p>
      </dsp:txBody>
      <dsp:txXfrm>
        <a:off x="3149500" y="1422995"/>
        <a:ext cx="2030015" cy="1218009"/>
      </dsp:txXfrm>
    </dsp:sp>
    <dsp:sp modelId="{2F39BF57-B74C-4F2A-B4A3-E1BE1EE6B59E}">
      <dsp:nvSpPr>
        <dsp:cNvPr id="0" name=""/>
        <dsp:cNvSpPr/>
      </dsp:nvSpPr>
      <dsp:spPr>
        <a:xfrm>
          <a:off x="916483" y="2844006"/>
          <a:ext cx="2030015" cy="1218009"/>
        </a:xfrm>
        <a:prstGeom prst="rect">
          <a:avLst/>
        </a:prstGeom>
        <a:solidFill>
          <a:schemeClr val="accent4">
            <a:hueOff val="-3571816"/>
            <a:satOff val="21519"/>
            <a:lumOff val="172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e. Políticas y normas gubernamentales</a:t>
          </a:r>
        </a:p>
      </dsp:txBody>
      <dsp:txXfrm>
        <a:off x="916483" y="2844006"/>
        <a:ext cx="2030015" cy="1218009"/>
      </dsp:txXfrm>
    </dsp:sp>
    <dsp:sp modelId="{0752CF25-2C30-4C04-AF21-02A25911C7FA}">
      <dsp:nvSpPr>
        <dsp:cNvPr id="0" name=""/>
        <dsp:cNvSpPr/>
      </dsp:nvSpPr>
      <dsp:spPr>
        <a:xfrm>
          <a:off x="3149500" y="2844006"/>
          <a:ext cx="2030015" cy="1218009"/>
        </a:xfrm>
        <a:prstGeom prst="rect">
          <a:avLst/>
        </a:prstGeom>
        <a:solidFill>
          <a:schemeClr val="accent4">
            <a:hueOff val="-4464770"/>
            <a:satOff val="26899"/>
            <a:lumOff val="2156"/>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f. Factores condicionantes</a:t>
          </a:r>
        </a:p>
      </dsp:txBody>
      <dsp:txXfrm>
        <a:off x="3149500" y="2844006"/>
        <a:ext cx="2030015" cy="121800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3C4E4-6EEF-40EE-956B-7E611E0E610B}">
      <dsp:nvSpPr>
        <dsp:cNvPr id="0" name=""/>
        <dsp:cNvSpPr/>
      </dsp:nvSpPr>
      <dsp:spPr>
        <a:xfrm>
          <a:off x="0" y="0"/>
          <a:ext cx="1458162" cy="729081"/>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PRECIOS DE MERCADO</a:t>
          </a:r>
        </a:p>
      </dsp:txBody>
      <dsp:txXfrm>
        <a:off x="21354" y="21354"/>
        <a:ext cx="1415454" cy="686373"/>
      </dsp:txXfrm>
    </dsp:sp>
    <dsp:sp modelId="{0AE7A084-5C24-40F8-8CCE-7226AE99F981}">
      <dsp:nvSpPr>
        <dsp:cNvPr id="0" name=""/>
        <dsp:cNvSpPr/>
      </dsp:nvSpPr>
      <dsp:spPr>
        <a:xfrm>
          <a:off x="145816" y="729081"/>
          <a:ext cx="145816" cy="810090"/>
        </a:xfrm>
        <a:custGeom>
          <a:avLst/>
          <a:gdLst/>
          <a:ahLst/>
          <a:cxnLst/>
          <a:rect l="0" t="0" r="0" b="0"/>
          <a:pathLst>
            <a:path>
              <a:moveTo>
                <a:pt x="0" y="0"/>
              </a:moveTo>
              <a:lnTo>
                <a:pt x="0" y="810090"/>
              </a:lnTo>
              <a:lnTo>
                <a:pt x="145816" y="810090"/>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0202C-8974-4E76-BF96-2349714DA530}">
      <dsp:nvSpPr>
        <dsp:cNvPr id="0" name=""/>
        <dsp:cNvSpPr/>
      </dsp:nvSpPr>
      <dsp:spPr>
        <a:xfrm>
          <a:off x="291632" y="1174630"/>
          <a:ext cx="1166529" cy="729081"/>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s-ES" sz="1100" kern="1200" dirty="0"/>
            <a:t>Cambios en la Productividad.</a:t>
          </a:r>
          <a:endParaRPr lang="es-CO" sz="1100" kern="1200" dirty="0"/>
        </a:p>
      </dsp:txBody>
      <dsp:txXfrm>
        <a:off x="312986" y="1195984"/>
        <a:ext cx="1123821" cy="686373"/>
      </dsp:txXfrm>
    </dsp:sp>
    <dsp:sp modelId="{F561543A-8613-4ACB-AA34-118261A54182}">
      <dsp:nvSpPr>
        <dsp:cNvPr id="0" name=""/>
        <dsp:cNvSpPr/>
      </dsp:nvSpPr>
      <dsp:spPr>
        <a:xfrm>
          <a:off x="145816" y="729081"/>
          <a:ext cx="145816" cy="1984720"/>
        </a:xfrm>
        <a:custGeom>
          <a:avLst/>
          <a:gdLst/>
          <a:ahLst/>
          <a:cxnLst/>
          <a:rect l="0" t="0" r="0" b="0"/>
          <a:pathLst>
            <a:path>
              <a:moveTo>
                <a:pt x="0" y="0"/>
              </a:moveTo>
              <a:lnTo>
                <a:pt x="0" y="1984720"/>
              </a:lnTo>
              <a:lnTo>
                <a:pt x="145816" y="1984720"/>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791AB-88AA-4E08-958C-0EA61B36C29F}">
      <dsp:nvSpPr>
        <dsp:cNvPr id="0" name=""/>
        <dsp:cNvSpPr/>
      </dsp:nvSpPr>
      <dsp:spPr>
        <a:xfrm>
          <a:off x="291632" y="2349261"/>
          <a:ext cx="1166529" cy="729081"/>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s-ES" sz="1100" kern="1200" dirty="0"/>
            <a:t>Costos de la enfermedad - Morbilidad y Capital humano.</a:t>
          </a:r>
          <a:endParaRPr lang="es-CO" sz="1100" kern="1200" dirty="0"/>
        </a:p>
      </dsp:txBody>
      <dsp:txXfrm>
        <a:off x="312986" y="2370615"/>
        <a:ext cx="1123821" cy="68637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3C4E4-6EEF-40EE-956B-7E611E0E610B}">
      <dsp:nvSpPr>
        <dsp:cNvPr id="0" name=""/>
        <dsp:cNvSpPr/>
      </dsp:nvSpPr>
      <dsp:spPr>
        <a:xfrm>
          <a:off x="0" y="0"/>
          <a:ext cx="1458162" cy="729081"/>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PRECIOS DE MERCADO</a:t>
          </a:r>
        </a:p>
      </dsp:txBody>
      <dsp:txXfrm>
        <a:off x="21354" y="21354"/>
        <a:ext cx="1415454" cy="686373"/>
      </dsp:txXfrm>
    </dsp:sp>
    <dsp:sp modelId="{0AE7A084-5C24-40F8-8CCE-7226AE99F981}">
      <dsp:nvSpPr>
        <dsp:cNvPr id="0" name=""/>
        <dsp:cNvSpPr/>
      </dsp:nvSpPr>
      <dsp:spPr>
        <a:xfrm>
          <a:off x="145816" y="729081"/>
          <a:ext cx="145816" cy="810090"/>
        </a:xfrm>
        <a:custGeom>
          <a:avLst/>
          <a:gdLst/>
          <a:ahLst/>
          <a:cxnLst/>
          <a:rect l="0" t="0" r="0" b="0"/>
          <a:pathLst>
            <a:path>
              <a:moveTo>
                <a:pt x="0" y="0"/>
              </a:moveTo>
              <a:lnTo>
                <a:pt x="0" y="810090"/>
              </a:lnTo>
              <a:lnTo>
                <a:pt x="145816" y="810090"/>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0202C-8974-4E76-BF96-2349714DA530}">
      <dsp:nvSpPr>
        <dsp:cNvPr id="0" name=""/>
        <dsp:cNvSpPr/>
      </dsp:nvSpPr>
      <dsp:spPr>
        <a:xfrm>
          <a:off x="291632" y="1174630"/>
          <a:ext cx="1166529" cy="729081"/>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s-ES" sz="1100" kern="1200" dirty="0"/>
            <a:t>Cambios en la Productividad.</a:t>
          </a:r>
          <a:endParaRPr lang="es-CO" sz="1100" kern="1200" dirty="0"/>
        </a:p>
      </dsp:txBody>
      <dsp:txXfrm>
        <a:off x="312986" y="1195984"/>
        <a:ext cx="1123821" cy="686373"/>
      </dsp:txXfrm>
    </dsp:sp>
    <dsp:sp modelId="{F561543A-8613-4ACB-AA34-118261A54182}">
      <dsp:nvSpPr>
        <dsp:cNvPr id="0" name=""/>
        <dsp:cNvSpPr/>
      </dsp:nvSpPr>
      <dsp:spPr>
        <a:xfrm>
          <a:off x="145816" y="729081"/>
          <a:ext cx="145816" cy="1984720"/>
        </a:xfrm>
        <a:custGeom>
          <a:avLst/>
          <a:gdLst/>
          <a:ahLst/>
          <a:cxnLst/>
          <a:rect l="0" t="0" r="0" b="0"/>
          <a:pathLst>
            <a:path>
              <a:moveTo>
                <a:pt x="0" y="0"/>
              </a:moveTo>
              <a:lnTo>
                <a:pt x="0" y="1984720"/>
              </a:lnTo>
              <a:lnTo>
                <a:pt x="145816" y="1984720"/>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791AB-88AA-4E08-958C-0EA61B36C29F}">
      <dsp:nvSpPr>
        <dsp:cNvPr id="0" name=""/>
        <dsp:cNvSpPr/>
      </dsp:nvSpPr>
      <dsp:spPr>
        <a:xfrm>
          <a:off x="291632" y="2349261"/>
          <a:ext cx="1166529" cy="729081"/>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s-ES" sz="1100" kern="1200" dirty="0"/>
            <a:t>Costos de la enfermedad - Morbilidad y Capital humano.</a:t>
          </a:r>
          <a:endParaRPr lang="es-CO" sz="1100" kern="1200" dirty="0"/>
        </a:p>
      </dsp:txBody>
      <dsp:txXfrm>
        <a:off x="312986" y="2370615"/>
        <a:ext cx="1123821" cy="68637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C471A-1E73-4503-B784-81F11FE55FB8}">
      <dsp:nvSpPr>
        <dsp:cNvPr id="0" name=""/>
        <dsp:cNvSpPr/>
      </dsp:nvSpPr>
      <dsp:spPr>
        <a:xfrm>
          <a:off x="0" y="331601"/>
          <a:ext cx="5262113" cy="865800"/>
        </a:xfrm>
        <a:prstGeom prst="roundRect">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s-ES" sz="3700" kern="1200" dirty="0">
              <a:latin typeface="Trebuchet MS"/>
            </a:rPr>
            <a:t>Estudio financiero</a:t>
          </a:r>
          <a:endParaRPr lang="es-ES" sz="3700" kern="1200" dirty="0"/>
        </a:p>
      </dsp:txBody>
      <dsp:txXfrm>
        <a:off x="42265" y="373866"/>
        <a:ext cx="5177583" cy="781270"/>
      </dsp:txXfrm>
    </dsp:sp>
    <dsp:sp modelId="{88657507-8CAD-49BC-A517-93EC4FBBD782}">
      <dsp:nvSpPr>
        <dsp:cNvPr id="0" name=""/>
        <dsp:cNvSpPr/>
      </dsp:nvSpPr>
      <dsp:spPr>
        <a:xfrm>
          <a:off x="0" y="1197401"/>
          <a:ext cx="5262113"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72"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s-ES" sz="2900" kern="1200" dirty="0">
              <a:latin typeface="Trebuchet MS"/>
            </a:rPr>
            <a:t> Flujo de fondos</a:t>
          </a:r>
          <a:endParaRPr lang="es-ES" sz="2900" kern="1200" dirty="0"/>
        </a:p>
      </dsp:txBody>
      <dsp:txXfrm>
        <a:off x="0" y="1197401"/>
        <a:ext cx="5262113" cy="612720"/>
      </dsp:txXfrm>
    </dsp:sp>
    <dsp:sp modelId="{62C28ED3-5789-47B2-A73B-0BEC4166F2B1}">
      <dsp:nvSpPr>
        <dsp:cNvPr id="0" name=""/>
        <dsp:cNvSpPr/>
      </dsp:nvSpPr>
      <dsp:spPr>
        <a:xfrm>
          <a:off x="0" y="1810121"/>
          <a:ext cx="5262113" cy="865800"/>
        </a:xfrm>
        <a:prstGeom prst="roundRect">
          <a:avLst/>
        </a:prstGeom>
        <a:solidFill>
          <a:schemeClr val="accent2">
            <a:hueOff val="4681519"/>
            <a:satOff val="-5839"/>
            <a:lumOff val="137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s-ES" sz="3700" kern="1200" dirty="0">
              <a:latin typeface="Trebuchet MS"/>
            </a:rPr>
            <a:t>Criterios de evaluación</a:t>
          </a:r>
          <a:endParaRPr lang="es-ES" sz="3700" kern="1200" dirty="0"/>
        </a:p>
      </dsp:txBody>
      <dsp:txXfrm>
        <a:off x="42265" y="1852386"/>
        <a:ext cx="5177583" cy="781270"/>
      </dsp:txXfrm>
    </dsp:sp>
    <dsp:sp modelId="{6F6DD3AC-B258-4C5C-9853-9648BE020BBE}">
      <dsp:nvSpPr>
        <dsp:cNvPr id="0" name=""/>
        <dsp:cNvSpPr/>
      </dsp:nvSpPr>
      <dsp:spPr>
        <a:xfrm>
          <a:off x="0" y="2675921"/>
          <a:ext cx="5262113"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7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s-ES" sz="2900" kern="1200" dirty="0">
              <a:latin typeface="Trebuchet MS"/>
            </a:rPr>
            <a:t>VPN</a:t>
          </a:r>
          <a:endParaRPr lang="es-ES" sz="2900" kern="1200" dirty="0"/>
        </a:p>
        <a:p>
          <a:pPr marL="285750" lvl="1" indent="-285750" algn="l" defTabSz="1289050" rtl="0">
            <a:lnSpc>
              <a:spcPct val="90000"/>
            </a:lnSpc>
            <a:spcBef>
              <a:spcPct val="0"/>
            </a:spcBef>
            <a:spcAft>
              <a:spcPct val="20000"/>
            </a:spcAft>
            <a:buChar char="•"/>
          </a:pPr>
          <a:r>
            <a:rPr lang="es-ES" sz="2900" kern="1200" dirty="0">
              <a:latin typeface="Trebuchet MS"/>
            </a:rPr>
            <a:t>Tasa interna de retorno</a:t>
          </a:r>
        </a:p>
        <a:p>
          <a:pPr marL="285750" lvl="1" indent="-285750" algn="l" defTabSz="1289050" rtl="0">
            <a:lnSpc>
              <a:spcPct val="90000"/>
            </a:lnSpc>
            <a:spcBef>
              <a:spcPct val="0"/>
            </a:spcBef>
            <a:spcAft>
              <a:spcPct val="20000"/>
            </a:spcAft>
            <a:buChar char="•"/>
          </a:pPr>
          <a:r>
            <a:rPr lang="es-ES" sz="2900" kern="1200" dirty="0">
              <a:latin typeface="Trebuchet MS"/>
            </a:rPr>
            <a:t> Razón beneficio - costo</a:t>
          </a:r>
        </a:p>
      </dsp:txBody>
      <dsp:txXfrm>
        <a:off x="0" y="2675921"/>
        <a:ext cx="5262113" cy="145521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B06F1-1812-4BBE-B88D-082510A610B6}">
      <dsp:nvSpPr>
        <dsp:cNvPr id="0" name=""/>
        <dsp:cNvSpPr/>
      </dsp:nvSpPr>
      <dsp:spPr>
        <a:xfrm>
          <a:off x="1429105" y="274319"/>
          <a:ext cx="3413760" cy="3413760"/>
        </a:xfrm>
        <a:prstGeom prst="pie">
          <a:avLst>
            <a:gd name="adj1" fmla="val 16200000"/>
            <a:gd name="adj2" fmla="val 1800000"/>
          </a:avLst>
        </a:prstGeom>
        <a:solidFill>
          <a:schemeClr val="accent1">
            <a:shade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a:t>Donde se encuentre la materia prima</a:t>
          </a:r>
        </a:p>
      </dsp:txBody>
      <dsp:txXfrm>
        <a:off x="3285134" y="904239"/>
        <a:ext cx="1158240" cy="1137920"/>
      </dsp:txXfrm>
    </dsp:sp>
    <dsp:sp modelId="{837AB5B0-4E05-481D-9B04-972E69DB0F1F}">
      <dsp:nvSpPr>
        <dsp:cNvPr id="0" name=""/>
        <dsp:cNvSpPr/>
      </dsp:nvSpPr>
      <dsp:spPr>
        <a:xfrm>
          <a:off x="1253134" y="375919"/>
          <a:ext cx="3413760" cy="3413760"/>
        </a:xfrm>
        <a:prstGeom prst="pie">
          <a:avLst>
            <a:gd name="adj1" fmla="val 1800000"/>
            <a:gd name="adj2" fmla="val 9000000"/>
          </a:avLst>
        </a:prstGeom>
        <a:solidFill>
          <a:schemeClr val="accent1">
            <a:shade val="50000"/>
            <a:hueOff val="240958"/>
            <a:satOff val="-5040"/>
            <a:lumOff val="28042"/>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a:t>Donde se encuentre el mercado consumidor o usuario</a:t>
          </a:r>
        </a:p>
      </dsp:txBody>
      <dsp:txXfrm>
        <a:off x="2187854" y="2529840"/>
        <a:ext cx="1544320" cy="1056640"/>
      </dsp:txXfrm>
    </dsp:sp>
    <dsp:sp modelId="{4007D55D-5C75-42FF-9AC2-A1B23C2159C9}">
      <dsp:nvSpPr>
        <dsp:cNvPr id="0" name=""/>
        <dsp:cNvSpPr/>
      </dsp:nvSpPr>
      <dsp:spPr>
        <a:xfrm>
          <a:off x="1253134" y="375919"/>
          <a:ext cx="3413760" cy="3413760"/>
        </a:xfrm>
        <a:prstGeom prst="pie">
          <a:avLst>
            <a:gd name="adj1" fmla="val 9000000"/>
            <a:gd name="adj2" fmla="val 16200000"/>
          </a:avLst>
        </a:prstGeom>
        <a:solidFill>
          <a:schemeClr val="accent1">
            <a:shade val="50000"/>
            <a:hueOff val="240958"/>
            <a:satOff val="-5040"/>
            <a:lumOff val="28042"/>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a:t>Un sitio intermedio de los dos anteriores</a:t>
          </a:r>
        </a:p>
      </dsp:txBody>
      <dsp:txXfrm>
        <a:off x="1618894" y="1046480"/>
        <a:ext cx="1158240" cy="113792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8100C-164E-4F73-BE04-54C043E43E86}">
      <dsp:nvSpPr>
        <dsp:cNvPr id="0" name=""/>
        <dsp:cNvSpPr/>
      </dsp:nvSpPr>
      <dsp:spPr>
        <a:xfrm rot="10800000">
          <a:off x="1327939" y="1527"/>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Localización y distribución actual y futura</a:t>
          </a:r>
        </a:p>
      </dsp:txBody>
      <dsp:txXfrm rot="10800000">
        <a:off x="1510051" y="1527"/>
        <a:ext cx="4366993" cy="728450"/>
      </dsp:txXfrm>
    </dsp:sp>
    <dsp:sp modelId="{0C61A164-568A-4C09-9BD5-77FBA651CC3C}">
      <dsp:nvSpPr>
        <dsp:cNvPr id="0" name=""/>
        <dsp:cNvSpPr/>
      </dsp:nvSpPr>
      <dsp:spPr>
        <a:xfrm>
          <a:off x="963714" y="1527"/>
          <a:ext cx="728450" cy="728450"/>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5C96C-B2C2-40AF-8411-B524C1E75909}">
      <dsp:nvSpPr>
        <dsp:cNvPr id="0" name=""/>
        <dsp:cNvSpPr/>
      </dsp:nvSpPr>
      <dsp:spPr>
        <a:xfrm rot="10800000">
          <a:off x="1327939" y="947426"/>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Grado de competencia y distribución de la misma</a:t>
          </a:r>
        </a:p>
      </dsp:txBody>
      <dsp:txXfrm rot="10800000">
        <a:off x="1510051" y="947426"/>
        <a:ext cx="4366993" cy="728450"/>
      </dsp:txXfrm>
    </dsp:sp>
    <dsp:sp modelId="{451BD28B-8D61-4643-B428-B45479F9209D}">
      <dsp:nvSpPr>
        <dsp:cNvPr id="0" name=""/>
        <dsp:cNvSpPr/>
      </dsp:nvSpPr>
      <dsp:spPr>
        <a:xfrm>
          <a:off x="963714" y="947426"/>
          <a:ext cx="728450" cy="728450"/>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35EE10-E650-4454-B14D-8DEF634D584D}">
      <dsp:nvSpPr>
        <dsp:cNvPr id="0" name=""/>
        <dsp:cNvSpPr/>
      </dsp:nvSpPr>
      <dsp:spPr>
        <a:xfrm rot="10800000">
          <a:off x="1327939" y="1893325"/>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Análisis de productos sustitutos o complementarios</a:t>
          </a:r>
        </a:p>
      </dsp:txBody>
      <dsp:txXfrm rot="10800000">
        <a:off x="1510051" y="1893325"/>
        <a:ext cx="4366993" cy="728450"/>
      </dsp:txXfrm>
    </dsp:sp>
    <dsp:sp modelId="{65C8D7BA-130C-47FC-A7D7-7719897C4370}">
      <dsp:nvSpPr>
        <dsp:cNvPr id="0" name=""/>
        <dsp:cNvSpPr/>
      </dsp:nvSpPr>
      <dsp:spPr>
        <a:xfrm>
          <a:off x="963714" y="1893325"/>
          <a:ext cx="728450" cy="728450"/>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B293B7-DCA4-458E-AAF3-FFDBBEE251F0}">
      <dsp:nvSpPr>
        <dsp:cNvPr id="0" name=""/>
        <dsp:cNvSpPr/>
      </dsp:nvSpPr>
      <dsp:spPr>
        <a:xfrm rot="10800000">
          <a:off x="1327939" y="2839223"/>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Distancia y costos de transporte</a:t>
          </a:r>
        </a:p>
      </dsp:txBody>
      <dsp:txXfrm rot="10800000">
        <a:off x="1510051" y="2839223"/>
        <a:ext cx="4366993" cy="728450"/>
      </dsp:txXfrm>
    </dsp:sp>
    <dsp:sp modelId="{F38DB045-25DB-4B8A-947F-AB2528006838}">
      <dsp:nvSpPr>
        <dsp:cNvPr id="0" name=""/>
        <dsp:cNvSpPr/>
      </dsp:nvSpPr>
      <dsp:spPr>
        <a:xfrm>
          <a:off x="963714" y="2839223"/>
          <a:ext cx="728450" cy="728450"/>
        </a:xfrm>
        <a:prstGeom prst="ellipse">
          <a:avLst/>
        </a:prstGeom>
        <a:blipFill rotWithShape="0">
          <a:blip xmlns:r="http://schemas.openxmlformats.org/officeDocument/2006/relationships" r:embed="rId4"/>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4F48D1-FCC2-4150-8364-9D6D74414270}">
      <dsp:nvSpPr>
        <dsp:cNvPr id="0" name=""/>
        <dsp:cNvSpPr/>
      </dsp:nvSpPr>
      <dsp:spPr>
        <a:xfrm rot="10800000">
          <a:off x="1327939" y="3785122"/>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Características del bien o ss. Frente a la competencia</a:t>
          </a:r>
        </a:p>
      </dsp:txBody>
      <dsp:txXfrm rot="10800000">
        <a:off x="1510051" y="3785122"/>
        <a:ext cx="4366993" cy="728450"/>
      </dsp:txXfrm>
    </dsp:sp>
    <dsp:sp modelId="{6D2127AC-DF74-45A3-8DDC-A3234AC2CCDB}">
      <dsp:nvSpPr>
        <dsp:cNvPr id="0" name=""/>
        <dsp:cNvSpPr/>
      </dsp:nvSpPr>
      <dsp:spPr>
        <a:xfrm>
          <a:off x="963714" y="3785122"/>
          <a:ext cx="728450" cy="728450"/>
        </a:xfrm>
        <a:prstGeom prst="ellipse">
          <a:avLst/>
        </a:prstGeom>
        <a:blipFill rotWithShape="0">
          <a:blip xmlns:r="http://schemas.openxmlformats.org/officeDocument/2006/relationships" r:embed="rId5"/>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F43FBC-976E-4258-B7F2-57E7197FDD7D}">
      <dsp:nvSpPr>
        <dsp:cNvPr id="0" name=""/>
        <dsp:cNvSpPr/>
      </dsp:nvSpPr>
      <dsp:spPr>
        <a:xfrm rot="10800000">
          <a:off x="1327939" y="4731021"/>
          <a:ext cx="4549105" cy="728450"/>
        </a:xfrm>
        <a:prstGeom prst="homePlat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227" tIns="80010" rIns="149352" bIns="80010" numCol="1" spcCol="1270" anchor="ctr" anchorCtr="0">
          <a:noAutofit/>
        </a:bodyPr>
        <a:lstStyle/>
        <a:p>
          <a:pPr marL="0" lvl="0" indent="0" algn="ctr" defTabSz="933450">
            <a:lnSpc>
              <a:spcPct val="90000"/>
            </a:lnSpc>
            <a:spcBef>
              <a:spcPct val="0"/>
            </a:spcBef>
            <a:spcAft>
              <a:spcPct val="35000"/>
            </a:spcAft>
            <a:buNone/>
          </a:pPr>
          <a:r>
            <a:rPr lang="es-CO" sz="2100" kern="1200"/>
            <a:t>Análisis del precio actual y tendencias</a:t>
          </a:r>
        </a:p>
      </dsp:txBody>
      <dsp:txXfrm rot="10800000">
        <a:off x="1510051" y="4731021"/>
        <a:ext cx="4366993" cy="728450"/>
      </dsp:txXfrm>
    </dsp:sp>
    <dsp:sp modelId="{E0EB745C-0815-4023-A66D-A57A0B0940F1}">
      <dsp:nvSpPr>
        <dsp:cNvPr id="0" name=""/>
        <dsp:cNvSpPr/>
      </dsp:nvSpPr>
      <dsp:spPr>
        <a:xfrm>
          <a:off x="963714" y="4731021"/>
          <a:ext cx="728450" cy="728450"/>
        </a:xfrm>
        <a:prstGeom prst="ellipse">
          <a:avLst/>
        </a:prstGeom>
        <a:blipFill rotWithShape="0">
          <a:blip xmlns:r="http://schemas.openxmlformats.org/officeDocument/2006/relationships" r:embed="rId6"/>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07884-56F1-4C61-A0D6-F0805EAB2F0A}">
      <dsp:nvSpPr>
        <dsp:cNvPr id="0" name=""/>
        <dsp:cNvSpPr/>
      </dsp:nvSpPr>
      <dsp:spPr>
        <a:xfrm>
          <a:off x="916483" y="1984"/>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Fuentes de materias primas</a:t>
          </a:r>
        </a:p>
      </dsp:txBody>
      <dsp:txXfrm>
        <a:off x="916483" y="1984"/>
        <a:ext cx="2030015" cy="1218009"/>
      </dsp:txXfrm>
    </dsp:sp>
    <dsp:sp modelId="{2C464263-8ABD-4311-88F4-C4C8C48500D0}">
      <dsp:nvSpPr>
        <dsp:cNvPr id="0" name=""/>
        <dsp:cNvSpPr/>
      </dsp:nvSpPr>
      <dsp:spPr>
        <a:xfrm>
          <a:off x="3149500" y="1984"/>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Disponibilidad y oportunidad actual y futura</a:t>
          </a:r>
        </a:p>
      </dsp:txBody>
      <dsp:txXfrm>
        <a:off x="3149500" y="1984"/>
        <a:ext cx="2030015" cy="1218009"/>
      </dsp:txXfrm>
    </dsp:sp>
    <dsp:sp modelId="{9B584455-79C8-42D9-AEFD-0A9CA8078F8B}">
      <dsp:nvSpPr>
        <dsp:cNvPr id="0" name=""/>
        <dsp:cNvSpPr/>
      </dsp:nvSpPr>
      <dsp:spPr>
        <a:xfrm>
          <a:off x="916483" y="1422995"/>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Distancia y costos de transporte</a:t>
          </a:r>
        </a:p>
      </dsp:txBody>
      <dsp:txXfrm>
        <a:off x="916483" y="1422995"/>
        <a:ext cx="2030015" cy="1218009"/>
      </dsp:txXfrm>
    </dsp:sp>
    <dsp:sp modelId="{8655449D-7B81-4487-A357-C0E910F04455}">
      <dsp:nvSpPr>
        <dsp:cNvPr id="0" name=""/>
        <dsp:cNvSpPr/>
      </dsp:nvSpPr>
      <dsp:spPr>
        <a:xfrm>
          <a:off x="3149500" y="1422995"/>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Materias primas sustitutas</a:t>
          </a:r>
        </a:p>
      </dsp:txBody>
      <dsp:txXfrm>
        <a:off x="3149500" y="1422995"/>
        <a:ext cx="2030015" cy="1218009"/>
      </dsp:txXfrm>
    </dsp:sp>
    <dsp:sp modelId="{9C90FEE4-9F40-491D-A84B-6A5295D74C19}">
      <dsp:nvSpPr>
        <dsp:cNvPr id="0" name=""/>
        <dsp:cNvSpPr/>
      </dsp:nvSpPr>
      <dsp:spPr>
        <a:xfrm>
          <a:off x="916483" y="2844006"/>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Calidad de las materias primas</a:t>
          </a:r>
        </a:p>
      </dsp:txBody>
      <dsp:txXfrm>
        <a:off x="916483" y="2844006"/>
        <a:ext cx="2030015" cy="1218009"/>
      </dsp:txXfrm>
    </dsp:sp>
    <dsp:sp modelId="{F05A83BB-91AA-4A9F-BE37-503405CD7019}">
      <dsp:nvSpPr>
        <dsp:cNvPr id="0" name=""/>
        <dsp:cNvSpPr/>
      </dsp:nvSpPr>
      <dsp:spPr>
        <a:xfrm>
          <a:off x="3149500" y="2844006"/>
          <a:ext cx="2030015" cy="1218009"/>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a:t>Facilidad de </a:t>
          </a:r>
          <a:r>
            <a:rPr lang="es-CO" sz="2200" kern="1200" err="1"/>
            <a:t>importacion</a:t>
          </a:r>
          <a:endParaRPr lang="es-CO" sz="2200" kern="1200"/>
        </a:p>
      </dsp:txBody>
      <dsp:txXfrm>
        <a:off x="3149500" y="2844006"/>
        <a:ext cx="2030015" cy="121800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95EC4-493F-4B6C-BFAD-33EF4349DF38}">
      <dsp:nvSpPr>
        <dsp:cNvPr id="0" name=""/>
        <dsp:cNvSpPr/>
      </dsp:nvSpPr>
      <dsp:spPr>
        <a:xfrm>
          <a:off x="916483" y="1984"/>
          <a:ext cx="2030015" cy="1218009"/>
        </a:xfrm>
        <a:prstGeom prst="rect">
          <a:avLst/>
        </a:prstGeom>
        <a:gradFill rotWithShape="0">
          <a:gsLst>
            <a:gs pos="0">
              <a:schemeClr val="accent6">
                <a:alpha val="90000"/>
                <a:hueOff val="0"/>
                <a:satOff val="0"/>
                <a:lumOff val="0"/>
                <a:alphaOff val="0"/>
                <a:tint val="74000"/>
              </a:schemeClr>
            </a:gs>
            <a:gs pos="49000">
              <a:schemeClr val="accent6">
                <a:alpha val="90000"/>
                <a:hueOff val="0"/>
                <a:satOff val="0"/>
                <a:lumOff val="0"/>
                <a:alphaOff val="0"/>
                <a:tint val="96000"/>
                <a:shade val="84000"/>
                <a:satMod val="110000"/>
              </a:schemeClr>
            </a:gs>
            <a:gs pos="49100">
              <a:schemeClr val="accent6">
                <a:alpha val="90000"/>
                <a:hueOff val="0"/>
                <a:satOff val="0"/>
                <a:lumOff val="0"/>
                <a:alphaOff val="0"/>
                <a:shade val="55000"/>
                <a:satMod val="150000"/>
              </a:schemeClr>
            </a:gs>
            <a:gs pos="92000">
              <a:schemeClr val="accent6">
                <a:alpha val="90000"/>
                <a:hueOff val="0"/>
                <a:satOff val="0"/>
                <a:lumOff val="0"/>
                <a:alphaOff val="0"/>
                <a:tint val="98000"/>
                <a:shade val="90000"/>
                <a:satMod val="128000"/>
              </a:schemeClr>
            </a:gs>
            <a:gs pos="100000">
              <a:schemeClr val="accent6">
                <a:alpha val="90000"/>
                <a:hueOff val="0"/>
                <a:satOff val="0"/>
                <a:lumOff val="0"/>
                <a:alphaOff val="0"/>
                <a:tint val="90000"/>
                <a:shade val="97000"/>
                <a:satMod val="128000"/>
              </a:schemeClr>
            </a:gs>
          </a:gsLst>
          <a:lin ang="5400000" scaled="1"/>
        </a:gradFill>
        <a:ln>
          <a:noFill/>
        </a:ln>
        <a:effectLst>
          <a:outerShdw blurRad="39000" dist="25400" dir="5400000" rotWithShape="0">
            <a:schemeClr val="accent6">
              <a:alpha val="90000"/>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Impuestos locales y nacionales</a:t>
          </a:r>
        </a:p>
      </dsp:txBody>
      <dsp:txXfrm>
        <a:off x="916483" y="1984"/>
        <a:ext cx="2030015" cy="1218009"/>
      </dsp:txXfrm>
    </dsp:sp>
    <dsp:sp modelId="{7A374DE4-7A7C-4635-96D4-FF736D451E11}">
      <dsp:nvSpPr>
        <dsp:cNvPr id="0" name=""/>
        <dsp:cNvSpPr/>
      </dsp:nvSpPr>
      <dsp:spPr>
        <a:xfrm>
          <a:off x="3149500" y="1984"/>
          <a:ext cx="2030015" cy="1218009"/>
        </a:xfrm>
        <a:prstGeom prst="rect">
          <a:avLst/>
        </a:prstGeom>
        <a:gradFill rotWithShape="0">
          <a:gsLst>
            <a:gs pos="0">
              <a:schemeClr val="accent6">
                <a:alpha val="90000"/>
                <a:hueOff val="0"/>
                <a:satOff val="0"/>
                <a:lumOff val="0"/>
                <a:alphaOff val="-10000"/>
                <a:tint val="74000"/>
              </a:schemeClr>
            </a:gs>
            <a:gs pos="49000">
              <a:schemeClr val="accent6">
                <a:alpha val="90000"/>
                <a:hueOff val="0"/>
                <a:satOff val="0"/>
                <a:lumOff val="0"/>
                <a:alphaOff val="-10000"/>
                <a:tint val="96000"/>
                <a:shade val="84000"/>
                <a:satMod val="110000"/>
              </a:schemeClr>
            </a:gs>
            <a:gs pos="49100">
              <a:schemeClr val="accent6">
                <a:alpha val="90000"/>
                <a:hueOff val="0"/>
                <a:satOff val="0"/>
                <a:lumOff val="0"/>
                <a:alphaOff val="-10000"/>
                <a:shade val="55000"/>
                <a:satMod val="150000"/>
              </a:schemeClr>
            </a:gs>
            <a:gs pos="92000">
              <a:schemeClr val="accent6">
                <a:alpha val="90000"/>
                <a:hueOff val="0"/>
                <a:satOff val="0"/>
                <a:lumOff val="0"/>
                <a:alphaOff val="-10000"/>
                <a:tint val="98000"/>
                <a:shade val="90000"/>
                <a:satMod val="128000"/>
              </a:schemeClr>
            </a:gs>
            <a:gs pos="100000">
              <a:schemeClr val="accent6">
                <a:alpha val="90000"/>
                <a:hueOff val="0"/>
                <a:satOff val="0"/>
                <a:lumOff val="0"/>
                <a:alphaOff val="-10000"/>
                <a:tint val="90000"/>
                <a:shade val="97000"/>
                <a:satMod val="128000"/>
              </a:schemeClr>
            </a:gs>
          </a:gsLst>
          <a:lin ang="5400000" scaled="1"/>
        </a:gradFill>
        <a:ln>
          <a:noFill/>
        </a:ln>
        <a:effectLst>
          <a:outerShdw blurRad="39000" dist="25400" dir="5400000" rotWithShape="0">
            <a:schemeClr val="accent6">
              <a:alpha val="90000"/>
              <a:hueOff val="0"/>
              <a:satOff val="0"/>
              <a:lumOff val="0"/>
              <a:alphaOff val="-1000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Incentivos fiscales y financieros</a:t>
          </a:r>
        </a:p>
      </dsp:txBody>
      <dsp:txXfrm>
        <a:off x="3149500" y="1984"/>
        <a:ext cx="2030015" cy="1218009"/>
      </dsp:txXfrm>
    </dsp:sp>
    <dsp:sp modelId="{1FA971FD-78E7-4DFA-B63C-4FA248996FDF}">
      <dsp:nvSpPr>
        <dsp:cNvPr id="0" name=""/>
        <dsp:cNvSpPr/>
      </dsp:nvSpPr>
      <dsp:spPr>
        <a:xfrm>
          <a:off x="916483" y="1422995"/>
          <a:ext cx="2030015" cy="1218009"/>
        </a:xfrm>
        <a:prstGeom prst="rect">
          <a:avLst/>
        </a:prstGeom>
        <a:gradFill rotWithShape="0">
          <a:gsLst>
            <a:gs pos="0">
              <a:schemeClr val="accent6">
                <a:alpha val="90000"/>
                <a:hueOff val="0"/>
                <a:satOff val="0"/>
                <a:lumOff val="0"/>
                <a:alphaOff val="-20000"/>
                <a:tint val="74000"/>
              </a:schemeClr>
            </a:gs>
            <a:gs pos="49000">
              <a:schemeClr val="accent6">
                <a:alpha val="90000"/>
                <a:hueOff val="0"/>
                <a:satOff val="0"/>
                <a:lumOff val="0"/>
                <a:alphaOff val="-20000"/>
                <a:tint val="96000"/>
                <a:shade val="84000"/>
                <a:satMod val="110000"/>
              </a:schemeClr>
            </a:gs>
            <a:gs pos="49100">
              <a:schemeClr val="accent6">
                <a:alpha val="90000"/>
                <a:hueOff val="0"/>
                <a:satOff val="0"/>
                <a:lumOff val="0"/>
                <a:alphaOff val="-20000"/>
                <a:shade val="55000"/>
                <a:satMod val="150000"/>
              </a:schemeClr>
            </a:gs>
            <a:gs pos="92000">
              <a:schemeClr val="accent6">
                <a:alpha val="90000"/>
                <a:hueOff val="0"/>
                <a:satOff val="0"/>
                <a:lumOff val="0"/>
                <a:alphaOff val="-20000"/>
                <a:tint val="98000"/>
                <a:shade val="90000"/>
                <a:satMod val="128000"/>
              </a:schemeClr>
            </a:gs>
            <a:gs pos="100000">
              <a:schemeClr val="accent6">
                <a:alpha val="90000"/>
                <a:hueOff val="0"/>
                <a:satOff val="0"/>
                <a:lumOff val="0"/>
                <a:alphaOff val="-20000"/>
                <a:tint val="90000"/>
                <a:shade val="97000"/>
                <a:satMod val="128000"/>
              </a:schemeClr>
            </a:gs>
          </a:gsLst>
          <a:lin ang="5400000" scaled="1"/>
        </a:gradFill>
        <a:ln>
          <a:noFill/>
        </a:ln>
        <a:effectLst>
          <a:outerShdw blurRad="39000" dist="25400" dir="5400000" rotWithShape="0">
            <a:schemeClr val="accent6">
              <a:alpha val="90000"/>
              <a:hueOff val="0"/>
              <a:satOff val="0"/>
              <a:lumOff val="0"/>
              <a:alphaOff val="-2000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Políticas de desarrollo empresarial</a:t>
          </a:r>
        </a:p>
      </dsp:txBody>
      <dsp:txXfrm>
        <a:off x="916483" y="1422995"/>
        <a:ext cx="2030015" cy="1218009"/>
      </dsp:txXfrm>
    </dsp:sp>
    <dsp:sp modelId="{244DA850-6C6C-4F63-9D87-1E6E4C5821A9}">
      <dsp:nvSpPr>
        <dsp:cNvPr id="0" name=""/>
        <dsp:cNvSpPr/>
      </dsp:nvSpPr>
      <dsp:spPr>
        <a:xfrm>
          <a:off x="3149500" y="1422995"/>
          <a:ext cx="2030015" cy="1218009"/>
        </a:xfrm>
        <a:prstGeom prst="rect">
          <a:avLst/>
        </a:prstGeom>
        <a:gradFill rotWithShape="0">
          <a:gsLst>
            <a:gs pos="0">
              <a:schemeClr val="accent6">
                <a:alpha val="90000"/>
                <a:hueOff val="0"/>
                <a:satOff val="0"/>
                <a:lumOff val="0"/>
                <a:alphaOff val="-30000"/>
                <a:tint val="74000"/>
              </a:schemeClr>
            </a:gs>
            <a:gs pos="49000">
              <a:schemeClr val="accent6">
                <a:alpha val="90000"/>
                <a:hueOff val="0"/>
                <a:satOff val="0"/>
                <a:lumOff val="0"/>
                <a:alphaOff val="-30000"/>
                <a:tint val="96000"/>
                <a:shade val="84000"/>
                <a:satMod val="110000"/>
              </a:schemeClr>
            </a:gs>
            <a:gs pos="49100">
              <a:schemeClr val="accent6">
                <a:alpha val="90000"/>
                <a:hueOff val="0"/>
                <a:satOff val="0"/>
                <a:lumOff val="0"/>
                <a:alphaOff val="-30000"/>
                <a:shade val="55000"/>
                <a:satMod val="150000"/>
              </a:schemeClr>
            </a:gs>
            <a:gs pos="92000">
              <a:schemeClr val="accent6">
                <a:alpha val="90000"/>
                <a:hueOff val="0"/>
                <a:satOff val="0"/>
                <a:lumOff val="0"/>
                <a:alphaOff val="-30000"/>
                <a:tint val="98000"/>
                <a:shade val="90000"/>
                <a:satMod val="128000"/>
              </a:schemeClr>
            </a:gs>
            <a:gs pos="100000">
              <a:schemeClr val="accent6">
                <a:alpha val="90000"/>
                <a:hueOff val="0"/>
                <a:satOff val="0"/>
                <a:lumOff val="0"/>
                <a:alphaOff val="-30000"/>
                <a:tint val="90000"/>
                <a:shade val="97000"/>
                <a:satMod val="128000"/>
              </a:schemeClr>
            </a:gs>
          </a:gsLst>
          <a:lin ang="5400000" scaled="1"/>
        </a:gradFill>
        <a:ln>
          <a:noFill/>
        </a:ln>
        <a:effectLst>
          <a:outerShdw blurRad="39000" dist="25400" dir="5400000" rotWithShape="0">
            <a:schemeClr val="accent6">
              <a:alpha val="90000"/>
              <a:hueOff val="0"/>
              <a:satOff val="0"/>
              <a:lumOff val="0"/>
              <a:alphaOff val="-3000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Reglamentaciones de construcción</a:t>
          </a:r>
        </a:p>
      </dsp:txBody>
      <dsp:txXfrm>
        <a:off x="3149500" y="1422995"/>
        <a:ext cx="2030015" cy="1218009"/>
      </dsp:txXfrm>
    </dsp:sp>
    <dsp:sp modelId="{95ACB625-C7AD-47B8-A99F-C7E9798EE725}">
      <dsp:nvSpPr>
        <dsp:cNvPr id="0" name=""/>
        <dsp:cNvSpPr/>
      </dsp:nvSpPr>
      <dsp:spPr>
        <a:xfrm>
          <a:off x="2032992" y="2844006"/>
          <a:ext cx="2030015" cy="1218009"/>
        </a:xfrm>
        <a:prstGeom prst="rect">
          <a:avLst/>
        </a:prstGeom>
        <a:gradFill rotWithShape="0">
          <a:gsLst>
            <a:gs pos="0">
              <a:schemeClr val="accent6">
                <a:alpha val="90000"/>
                <a:hueOff val="0"/>
                <a:satOff val="0"/>
                <a:lumOff val="0"/>
                <a:alphaOff val="-40000"/>
                <a:tint val="74000"/>
              </a:schemeClr>
            </a:gs>
            <a:gs pos="49000">
              <a:schemeClr val="accent6">
                <a:alpha val="90000"/>
                <a:hueOff val="0"/>
                <a:satOff val="0"/>
                <a:lumOff val="0"/>
                <a:alphaOff val="-40000"/>
                <a:tint val="96000"/>
                <a:shade val="84000"/>
                <a:satMod val="110000"/>
              </a:schemeClr>
            </a:gs>
            <a:gs pos="49100">
              <a:schemeClr val="accent6">
                <a:alpha val="90000"/>
                <a:hueOff val="0"/>
                <a:satOff val="0"/>
                <a:lumOff val="0"/>
                <a:alphaOff val="-40000"/>
                <a:shade val="55000"/>
                <a:satMod val="150000"/>
              </a:schemeClr>
            </a:gs>
            <a:gs pos="92000">
              <a:schemeClr val="accent6">
                <a:alpha val="90000"/>
                <a:hueOff val="0"/>
                <a:satOff val="0"/>
                <a:lumOff val="0"/>
                <a:alphaOff val="-40000"/>
                <a:tint val="98000"/>
                <a:shade val="90000"/>
                <a:satMod val="128000"/>
              </a:schemeClr>
            </a:gs>
            <a:gs pos="100000">
              <a:schemeClr val="accent6">
                <a:alpha val="90000"/>
                <a:hueOff val="0"/>
                <a:satOff val="0"/>
                <a:lumOff val="0"/>
                <a:alphaOff val="-40000"/>
                <a:tint val="90000"/>
                <a:shade val="97000"/>
                <a:satMod val="128000"/>
              </a:schemeClr>
            </a:gs>
          </a:gsLst>
          <a:lin ang="5400000" scaled="1"/>
        </a:gradFill>
        <a:ln>
          <a:noFill/>
        </a:ln>
        <a:effectLst>
          <a:outerShdw blurRad="39000" dist="25400" dir="5400000" rotWithShape="0">
            <a:schemeClr val="accent6">
              <a:alpha val="90000"/>
              <a:hueOff val="0"/>
              <a:satOff val="0"/>
              <a:lumOff val="0"/>
              <a:alphaOff val="-4000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Normas sobre uso de la propiedad</a:t>
          </a:r>
        </a:p>
      </dsp:txBody>
      <dsp:txXfrm>
        <a:off x="2032992" y="2844006"/>
        <a:ext cx="2030015" cy="121800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F9A51-67DD-4E07-8A0E-5ADB5FE19795}">
      <dsp:nvSpPr>
        <dsp:cNvPr id="0" name=""/>
        <dsp:cNvSpPr/>
      </dsp:nvSpPr>
      <dsp:spPr>
        <a:xfrm>
          <a:off x="2122" y="1102518"/>
          <a:ext cx="2069564" cy="595295"/>
        </a:xfrm>
        <a:prstGeom prst="rect">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Condiciones hidrogeológicas</a:t>
          </a:r>
        </a:p>
      </dsp:txBody>
      <dsp:txXfrm>
        <a:off x="2122" y="1102518"/>
        <a:ext cx="2069564" cy="595295"/>
      </dsp:txXfrm>
    </dsp:sp>
    <dsp:sp modelId="{352DA673-14FA-400F-ADC8-2D1CBC241B04}">
      <dsp:nvSpPr>
        <dsp:cNvPr id="0" name=""/>
        <dsp:cNvSpPr/>
      </dsp:nvSpPr>
      <dsp:spPr>
        <a:xfrm>
          <a:off x="2122" y="1697813"/>
          <a:ext cx="2069564" cy="1679940"/>
        </a:xfrm>
        <a:prstGeom prst="rect">
          <a:avLst/>
        </a:prstGeom>
        <a:solidFill>
          <a:schemeClr val="dk2">
            <a:alpha val="90000"/>
            <a:tint val="40000"/>
            <a:hueOff val="0"/>
            <a:satOff val="0"/>
            <a:lumOff val="0"/>
            <a:alphaOff val="0"/>
          </a:schemeClr>
        </a:solidFill>
        <a:ln w="400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 Nivel de sismicidad de la zona</a:t>
          </a:r>
        </a:p>
        <a:p>
          <a:pPr marL="171450" lvl="1" indent="-171450" algn="l" defTabSz="755650">
            <a:lnSpc>
              <a:spcPct val="90000"/>
            </a:lnSpc>
            <a:spcBef>
              <a:spcPct val="0"/>
            </a:spcBef>
            <a:spcAft>
              <a:spcPct val="15000"/>
            </a:spcAft>
            <a:buChar char="•"/>
          </a:pPr>
          <a:r>
            <a:rPr lang="es-CO" sz="1700" kern="1200" err="1"/>
            <a:t>Asnm</a:t>
          </a:r>
          <a:endParaRPr lang="es-CO" sz="1700" kern="1200"/>
        </a:p>
        <a:p>
          <a:pPr marL="171450" lvl="1" indent="-171450" algn="l" defTabSz="755650">
            <a:lnSpc>
              <a:spcPct val="90000"/>
            </a:lnSpc>
            <a:spcBef>
              <a:spcPct val="0"/>
            </a:spcBef>
            <a:spcAft>
              <a:spcPct val="15000"/>
            </a:spcAft>
            <a:buChar char="•"/>
          </a:pPr>
          <a:r>
            <a:rPr lang="es-CO" sz="1700" kern="1200"/>
            <a:t> Características de los suelos</a:t>
          </a:r>
        </a:p>
      </dsp:txBody>
      <dsp:txXfrm>
        <a:off x="2122" y="1697813"/>
        <a:ext cx="2069564" cy="1679940"/>
      </dsp:txXfrm>
    </dsp:sp>
    <dsp:sp modelId="{DA096172-DCDA-4642-A177-F00576BBDABE}">
      <dsp:nvSpPr>
        <dsp:cNvPr id="0" name=""/>
        <dsp:cNvSpPr/>
      </dsp:nvSpPr>
      <dsp:spPr>
        <a:xfrm>
          <a:off x="2361425" y="1102518"/>
          <a:ext cx="2069564" cy="595295"/>
        </a:xfrm>
        <a:prstGeom prst="rect">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Disponibilidad de servicios básicos</a:t>
          </a:r>
        </a:p>
      </dsp:txBody>
      <dsp:txXfrm>
        <a:off x="2361425" y="1102518"/>
        <a:ext cx="2069564" cy="595295"/>
      </dsp:txXfrm>
    </dsp:sp>
    <dsp:sp modelId="{84D74886-9E40-47B5-8777-ECC63D4DDA0D}">
      <dsp:nvSpPr>
        <dsp:cNvPr id="0" name=""/>
        <dsp:cNvSpPr/>
      </dsp:nvSpPr>
      <dsp:spPr>
        <a:xfrm>
          <a:off x="2361425" y="1697813"/>
          <a:ext cx="2069564" cy="1679940"/>
        </a:xfrm>
        <a:prstGeom prst="rect">
          <a:avLst/>
        </a:prstGeom>
        <a:solidFill>
          <a:schemeClr val="dk2">
            <a:alpha val="90000"/>
            <a:tint val="40000"/>
            <a:hueOff val="0"/>
            <a:satOff val="0"/>
            <a:lumOff val="0"/>
            <a:alphaOff val="0"/>
          </a:schemeClr>
        </a:solidFill>
        <a:ln w="400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 Cantidad y calidad</a:t>
          </a:r>
        </a:p>
        <a:p>
          <a:pPr marL="171450" lvl="1" indent="-171450" algn="l" defTabSz="755650">
            <a:lnSpc>
              <a:spcPct val="90000"/>
            </a:lnSpc>
            <a:spcBef>
              <a:spcPct val="0"/>
            </a:spcBef>
            <a:spcAft>
              <a:spcPct val="15000"/>
            </a:spcAft>
            <a:buChar char="•"/>
          </a:pPr>
          <a:r>
            <a:rPr lang="es-CO" sz="1700" kern="1200"/>
            <a:t> tarifas</a:t>
          </a:r>
        </a:p>
        <a:p>
          <a:pPr marL="171450" lvl="1" indent="-171450" algn="l" defTabSz="755650">
            <a:lnSpc>
              <a:spcPct val="90000"/>
            </a:lnSpc>
            <a:spcBef>
              <a:spcPct val="0"/>
            </a:spcBef>
            <a:spcAft>
              <a:spcPct val="15000"/>
            </a:spcAft>
            <a:buChar char="•"/>
          </a:pPr>
          <a:r>
            <a:rPr lang="es-CO" sz="1700" kern="1200"/>
            <a:t> fuentes alternas de energía</a:t>
          </a:r>
        </a:p>
      </dsp:txBody>
      <dsp:txXfrm>
        <a:off x="2361425" y="1697813"/>
        <a:ext cx="2069564" cy="1679940"/>
      </dsp:txXfrm>
    </dsp:sp>
    <dsp:sp modelId="{421AC943-95B7-44F0-8948-E1514738EFFD}">
      <dsp:nvSpPr>
        <dsp:cNvPr id="0" name=""/>
        <dsp:cNvSpPr/>
      </dsp:nvSpPr>
      <dsp:spPr>
        <a:xfrm>
          <a:off x="4720729" y="1102518"/>
          <a:ext cx="2069564" cy="595295"/>
        </a:xfrm>
        <a:prstGeom prst="rect">
          <a:avLst/>
        </a:prstGeom>
        <a:solidFill>
          <a:schemeClr val="dk2">
            <a:hueOff val="0"/>
            <a:satOff val="0"/>
            <a:lumOff val="0"/>
            <a:alphaOff val="0"/>
          </a:schemeClr>
        </a:solidFill>
        <a:ln w="400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Políticas de control ambiental</a:t>
          </a:r>
        </a:p>
      </dsp:txBody>
      <dsp:txXfrm>
        <a:off x="4720729" y="1102518"/>
        <a:ext cx="2069564" cy="595295"/>
      </dsp:txXfrm>
    </dsp:sp>
    <dsp:sp modelId="{28307583-6CFC-43A1-95E4-0EEB223C5BDD}">
      <dsp:nvSpPr>
        <dsp:cNvPr id="0" name=""/>
        <dsp:cNvSpPr/>
      </dsp:nvSpPr>
      <dsp:spPr>
        <a:xfrm>
          <a:off x="4720729" y="1697813"/>
          <a:ext cx="2069564" cy="1679940"/>
        </a:xfrm>
        <a:prstGeom prst="rect">
          <a:avLst/>
        </a:prstGeom>
        <a:solidFill>
          <a:schemeClr val="dk2">
            <a:alpha val="90000"/>
            <a:tint val="40000"/>
            <a:hueOff val="0"/>
            <a:satOff val="0"/>
            <a:lumOff val="0"/>
            <a:alphaOff val="0"/>
          </a:schemeClr>
        </a:solidFill>
        <a:ln w="400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 Regímenes tarifarios</a:t>
          </a:r>
        </a:p>
        <a:p>
          <a:pPr marL="171450" lvl="1" indent="-171450" algn="l" defTabSz="755650">
            <a:lnSpc>
              <a:spcPct val="90000"/>
            </a:lnSpc>
            <a:spcBef>
              <a:spcPct val="0"/>
            </a:spcBef>
            <a:spcAft>
              <a:spcPct val="15000"/>
            </a:spcAft>
            <a:buChar char="•"/>
          </a:pPr>
          <a:r>
            <a:rPr lang="es-CO" sz="1700" kern="1200"/>
            <a:t> Usos permitidos del suelo</a:t>
          </a:r>
        </a:p>
      </dsp:txBody>
      <dsp:txXfrm>
        <a:off x="4720729" y="1697813"/>
        <a:ext cx="2069564" cy="167994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6D238-EC3F-4E0B-A73E-A3171F0D448C}">
      <dsp:nvSpPr>
        <dsp:cNvPr id="0" name=""/>
        <dsp:cNvSpPr/>
      </dsp:nvSpPr>
      <dsp:spPr>
        <a:xfrm>
          <a:off x="2235" y="700958"/>
          <a:ext cx="2179263" cy="597067"/>
        </a:xfrm>
        <a:prstGeom prst="rect">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Infraestructura de transporte</a:t>
          </a:r>
        </a:p>
      </dsp:txBody>
      <dsp:txXfrm>
        <a:off x="2235" y="700958"/>
        <a:ext cx="2179263" cy="597067"/>
      </dsp:txXfrm>
    </dsp:sp>
    <dsp:sp modelId="{48988BB6-28B4-492A-AF4A-F203ED2DBB95}">
      <dsp:nvSpPr>
        <dsp:cNvPr id="0" name=""/>
        <dsp:cNvSpPr/>
      </dsp:nvSpPr>
      <dsp:spPr>
        <a:xfrm>
          <a:off x="2235" y="1298026"/>
          <a:ext cx="2179263" cy="2193255"/>
        </a:xfrm>
        <a:prstGeom prst="rect">
          <a:avLst/>
        </a:prstGeom>
        <a:solidFill>
          <a:schemeClr val="accent2">
            <a:tint val="40000"/>
            <a:alpha val="90000"/>
            <a:hueOff val="0"/>
            <a:satOff val="0"/>
            <a:lumOff val="0"/>
            <a:alphaOff val="0"/>
          </a:schemeClr>
        </a:solidFill>
        <a:ln w="400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Capacidad de transporte aéreo</a:t>
          </a:r>
        </a:p>
        <a:p>
          <a:pPr marL="171450" lvl="1" indent="-171450" algn="l" defTabSz="755650">
            <a:lnSpc>
              <a:spcPct val="90000"/>
            </a:lnSpc>
            <a:spcBef>
              <a:spcPct val="0"/>
            </a:spcBef>
            <a:spcAft>
              <a:spcPct val="15000"/>
            </a:spcAft>
            <a:buChar char="•"/>
          </a:pPr>
          <a:r>
            <a:rPr lang="es-CO" sz="1700" kern="1200"/>
            <a:t> seguridad vial</a:t>
          </a:r>
        </a:p>
        <a:p>
          <a:pPr marL="171450" lvl="1" indent="-171450" algn="l" defTabSz="755650">
            <a:lnSpc>
              <a:spcPct val="90000"/>
            </a:lnSpc>
            <a:spcBef>
              <a:spcPct val="0"/>
            </a:spcBef>
            <a:spcAft>
              <a:spcPct val="15000"/>
            </a:spcAft>
            <a:buChar char="•"/>
          </a:pPr>
          <a:r>
            <a:rPr lang="es-CO" sz="1700" kern="1200"/>
            <a:t>Acceso a puertos</a:t>
          </a:r>
        </a:p>
        <a:p>
          <a:pPr marL="171450" lvl="1" indent="-171450" algn="l" defTabSz="755650">
            <a:lnSpc>
              <a:spcPct val="90000"/>
            </a:lnSpc>
            <a:spcBef>
              <a:spcPct val="0"/>
            </a:spcBef>
            <a:spcAft>
              <a:spcPct val="15000"/>
            </a:spcAft>
            <a:buChar char="•"/>
          </a:pPr>
          <a:r>
            <a:rPr lang="es-CO" sz="1700" kern="1200"/>
            <a:t>Costos de transporte</a:t>
          </a:r>
        </a:p>
        <a:p>
          <a:pPr marL="171450" lvl="1" indent="-171450" algn="l" defTabSz="755650">
            <a:lnSpc>
              <a:spcPct val="90000"/>
            </a:lnSpc>
            <a:spcBef>
              <a:spcPct val="0"/>
            </a:spcBef>
            <a:spcAft>
              <a:spcPct val="15000"/>
            </a:spcAft>
            <a:buChar char="•"/>
          </a:pPr>
          <a:r>
            <a:rPr lang="es-CO" sz="1700" kern="1200"/>
            <a:t> empresas transportadoras</a:t>
          </a:r>
        </a:p>
      </dsp:txBody>
      <dsp:txXfrm>
        <a:off x="2235" y="1298026"/>
        <a:ext cx="2179263" cy="2193255"/>
      </dsp:txXfrm>
    </dsp:sp>
    <dsp:sp modelId="{601A94D3-5DEB-48C7-A97F-9B1E81D1998A}">
      <dsp:nvSpPr>
        <dsp:cNvPr id="0" name=""/>
        <dsp:cNvSpPr/>
      </dsp:nvSpPr>
      <dsp:spPr>
        <a:xfrm>
          <a:off x="2486596" y="700958"/>
          <a:ext cx="2179263" cy="597067"/>
        </a:xfrm>
        <a:prstGeom prst="rect">
          <a:avLst/>
        </a:prstGeom>
        <a:solidFill>
          <a:schemeClr val="accent3">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Disponibilidad de mano de obra</a:t>
          </a:r>
        </a:p>
      </dsp:txBody>
      <dsp:txXfrm>
        <a:off x="2486596" y="700958"/>
        <a:ext cx="2179263" cy="597067"/>
      </dsp:txXfrm>
    </dsp:sp>
    <dsp:sp modelId="{EE2AE466-9895-49E4-8CFC-5B7F04281E89}">
      <dsp:nvSpPr>
        <dsp:cNvPr id="0" name=""/>
        <dsp:cNvSpPr/>
      </dsp:nvSpPr>
      <dsp:spPr>
        <a:xfrm>
          <a:off x="2486596" y="1298026"/>
          <a:ext cx="2179263" cy="2193255"/>
        </a:xfrm>
        <a:prstGeom prst="rect">
          <a:avLst/>
        </a:prstGeom>
        <a:solidFill>
          <a:schemeClr val="accent3">
            <a:tint val="40000"/>
            <a:alpha val="90000"/>
            <a:hueOff val="0"/>
            <a:satOff val="0"/>
            <a:lumOff val="0"/>
            <a:alphaOff val="0"/>
          </a:schemeClr>
        </a:solidFill>
        <a:ln w="400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 Comportamientos locales de mano de obra</a:t>
          </a:r>
        </a:p>
        <a:p>
          <a:pPr marL="171450" lvl="1" indent="-171450" algn="l" defTabSz="755650">
            <a:lnSpc>
              <a:spcPct val="90000"/>
            </a:lnSpc>
            <a:spcBef>
              <a:spcPct val="0"/>
            </a:spcBef>
            <a:spcAft>
              <a:spcPct val="15000"/>
            </a:spcAft>
            <a:buChar char="•"/>
          </a:pPr>
          <a:r>
            <a:rPr lang="es-CO" sz="1700" kern="1200"/>
            <a:t> Costos de mano de obra</a:t>
          </a:r>
        </a:p>
      </dsp:txBody>
      <dsp:txXfrm>
        <a:off x="2486596" y="1298026"/>
        <a:ext cx="2179263" cy="2193255"/>
      </dsp:txXfrm>
    </dsp:sp>
    <dsp:sp modelId="{71E64014-FF83-44F0-9076-FB4F8F18B77C}">
      <dsp:nvSpPr>
        <dsp:cNvPr id="0" name=""/>
        <dsp:cNvSpPr/>
      </dsp:nvSpPr>
      <dsp:spPr>
        <a:xfrm>
          <a:off x="4970956" y="700958"/>
          <a:ext cx="2179263" cy="597067"/>
        </a:xfrm>
        <a:prstGeom prst="rect">
          <a:avLst/>
        </a:prstGeom>
        <a:solidFill>
          <a:schemeClr val="accent4">
            <a:hueOff val="0"/>
            <a:satOff val="0"/>
            <a:lumOff val="0"/>
            <a:alphaOff val="0"/>
          </a:schemeClr>
        </a:solidFill>
        <a:ln w="400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kern="1200"/>
            <a:t>Servicios complementarios</a:t>
          </a:r>
        </a:p>
      </dsp:txBody>
      <dsp:txXfrm>
        <a:off x="4970956" y="700958"/>
        <a:ext cx="2179263" cy="597067"/>
      </dsp:txXfrm>
    </dsp:sp>
    <dsp:sp modelId="{BBFDAA26-1C4B-4762-A0CA-A732F348F549}">
      <dsp:nvSpPr>
        <dsp:cNvPr id="0" name=""/>
        <dsp:cNvSpPr/>
      </dsp:nvSpPr>
      <dsp:spPr>
        <a:xfrm>
          <a:off x="4970956" y="1298026"/>
          <a:ext cx="2179263" cy="2193255"/>
        </a:xfrm>
        <a:prstGeom prst="rect">
          <a:avLst/>
        </a:prstGeom>
        <a:solidFill>
          <a:schemeClr val="accent4">
            <a:tint val="40000"/>
            <a:alpha val="90000"/>
            <a:hueOff val="0"/>
            <a:satOff val="0"/>
            <a:lumOff val="0"/>
            <a:alphaOff val="0"/>
          </a:schemeClr>
        </a:solidFill>
        <a:ln w="400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O" sz="1700" kern="1200"/>
            <a:t> ss. Financieros</a:t>
          </a:r>
        </a:p>
        <a:p>
          <a:pPr marL="171450" lvl="1" indent="-171450" algn="l" defTabSz="755650">
            <a:lnSpc>
              <a:spcPct val="90000"/>
            </a:lnSpc>
            <a:spcBef>
              <a:spcPct val="0"/>
            </a:spcBef>
            <a:spcAft>
              <a:spcPct val="15000"/>
            </a:spcAft>
            <a:buChar char="•"/>
          </a:pPr>
          <a:r>
            <a:rPr lang="es-CO" sz="1700" kern="1200"/>
            <a:t>ss. Médicos y hospitalarios</a:t>
          </a:r>
        </a:p>
        <a:p>
          <a:pPr marL="171450" lvl="1" indent="-171450" algn="l" defTabSz="755650">
            <a:lnSpc>
              <a:spcPct val="90000"/>
            </a:lnSpc>
            <a:spcBef>
              <a:spcPct val="0"/>
            </a:spcBef>
            <a:spcAft>
              <a:spcPct val="15000"/>
            </a:spcAft>
            <a:buChar char="•"/>
          </a:pPr>
          <a:r>
            <a:rPr lang="es-CO" sz="1700" kern="1200"/>
            <a:t>ss. Contra incendio</a:t>
          </a:r>
        </a:p>
        <a:p>
          <a:pPr marL="171450" lvl="1" indent="-171450" algn="l" defTabSz="755650">
            <a:lnSpc>
              <a:spcPct val="90000"/>
            </a:lnSpc>
            <a:spcBef>
              <a:spcPct val="0"/>
            </a:spcBef>
            <a:spcAft>
              <a:spcPct val="15000"/>
            </a:spcAft>
            <a:buChar char="•"/>
          </a:pPr>
          <a:r>
            <a:rPr lang="es-CO" sz="1700" kern="1200"/>
            <a:t> ss. De alojamiento</a:t>
          </a:r>
        </a:p>
        <a:p>
          <a:pPr marL="171450" lvl="1" indent="-171450" algn="l" defTabSz="755650">
            <a:lnSpc>
              <a:spcPct val="90000"/>
            </a:lnSpc>
            <a:spcBef>
              <a:spcPct val="0"/>
            </a:spcBef>
            <a:spcAft>
              <a:spcPct val="15000"/>
            </a:spcAft>
            <a:buChar char="•"/>
          </a:pPr>
          <a:r>
            <a:rPr lang="es-CO" sz="1700" kern="1200"/>
            <a:t>Etc.</a:t>
          </a:r>
        </a:p>
      </dsp:txBody>
      <dsp:txXfrm>
        <a:off x="4970956" y="1298026"/>
        <a:ext cx="2179263" cy="2193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4CB60-989C-4C85-BB89-C83603C73D2E}">
      <dsp:nvSpPr>
        <dsp:cNvPr id="0" name=""/>
        <dsp:cNvSpPr/>
      </dsp:nvSpPr>
      <dsp:spPr>
        <a:xfrm>
          <a:off x="457199" y="0"/>
          <a:ext cx="5181600" cy="4064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6A700-3FA4-4216-A532-FF3CCF063238}">
      <dsp:nvSpPr>
        <dsp:cNvPr id="0" name=""/>
        <dsp:cNvSpPr/>
      </dsp:nvSpPr>
      <dsp:spPr>
        <a:xfrm>
          <a:off x="6548" y="1219199"/>
          <a:ext cx="1962150" cy="1625600"/>
        </a:xfrm>
        <a:prstGeom prst="roundRect">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a:t>Idea</a:t>
          </a:r>
        </a:p>
      </dsp:txBody>
      <dsp:txXfrm>
        <a:off x="85903" y="1298554"/>
        <a:ext cx="1803440" cy="1466890"/>
      </dsp:txXfrm>
    </dsp:sp>
    <dsp:sp modelId="{412692CB-E0A6-4112-B608-2E2C5817031F}">
      <dsp:nvSpPr>
        <dsp:cNvPr id="0" name=""/>
        <dsp:cNvSpPr/>
      </dsp:nvSpPr>
      <dsp:spPr>
        <a:xfrm>
          <a:off x="2066925" y="1219199"/>
          <a:ext cx="1962150" cy="1625600"/>
        </a:xfrm>
        <a:prstGeom prst="roundRect">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a:t>Prefactibilidad</a:t>
          </a:r>
        </a:p>
      </dsp:txBody>
      <dsp:txXfrm>
        <a:off x="2146280" y="1298554"/>
        <a:ext cx="1803440" cy="1466890"/>
      </dsp:txXfrm>
    </dsp:sp>
    <dsp:sp modelId="{8525B38E-7132-4A4D-B29B-DE42E690E849}">
      <dsp:nvSpPr>
        <dsp:cNvPr id="0" name=""/>
        <dsp:cNvSpPr/>
      </dsp:nvSpPr>
      <dsp:spPr>
        <a:xfrm>
          <a:off x="4127301" y="1219199"/>
          <a:ext cx="1962150" cy="1625600"/>
        </a:xfrm>
        <a:prstGeom prst="roundRect">
          <a:avLst/>
        </a:prstGeom>
        <a:solidFill>
          <a:schemeClr val="accent4">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a:t>Factibilidad</a:t>
          </a:r>
        </a:p>
      </dsp:txBody>
      <dsp:txXfrm>
        <a:off x="4206656" y="1298554"/>
        <a:ext cx="1803440" cy="146689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5A50C-D855-4428-AA20-711212934152}">
      <dsp:nvSpPr>
        <dsp:cNvPr id="0" name=""/>
        <dsp:cNvSpPr/>
      </dsp:nvSpPr>
      <dsp:spPr>
        <a:xfrm>
          <a:off x="2903429" y="1407673"/>
          <a:ext cx="91440" cy="241196"/>
        </a:xfrm>
        <a:custGeom>
          <a:avLst/>
          <a:gdLst/>
          <a:ahLst/>
          <a:cxnLst/>
          <a:rect l="0" t="0" r="0" b="0"/>
          <a:pathLst>
            <a:path>
              <a:moveTo>
                <a:pt x="45720" y="0"/>
              </a:moveTo>
              <a:lnTo>
                <a:pt x="45720" y="241196"/>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5F330-DD22-490E-BEDF-E7A7046F1632}">
      <dsp:nvSpPr>
        <dsp:cNvPr id="0" name=""/>
        <dsp:cNvSpPr/>
      </dsp:nvSpPr>
      <dsp:spPr>
        <a:xfrm>
          <a:off x="1935524" y="639852"/>
          <a:ext cx="1013625" cy="241196"/>
        </a:xfrm>
        <a:custGeom>
          <a:avLst/>
          <a:gdLst/>
          <a:ahLst/>
          <a:cxnLst/>
          <a:rect l="0" t="0" r="0" b="0"/>
          <a:pathLst>
            <a:path>
              <a:moveTo>
                <a:pt x="0" y="0"/>
              </a:moveTo>
              <a:lnTo>
                <a:pt x="0" y="164368"/>
              </a:lnTo>
              <a:lnTo>
                <a:pt x="1013625" y="164368"/>
              </a:lnTo>
              <a:lnTo>
                <a:pt x="1013625" y="241196"/>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4CA95C-F7AB-43B3-B875-B3EA8C16A075}">
      <dsp:nvSpPr>
        <dsp:cNvPr id="0" name=""/>
        <dsp:cNvSpPr/>
      </dsp:nvSpPr>
      <dsp:spPr>
        <a:xfrm>
          <a:off x="1889804" y="639852"/>
          <a:ext cx="91440" cy="241196"/>
        </a:xfrm>
        <a:custGeom>
          <a:avLst/>
          <a:gdLst/>
          <a:ahLst/>
          <a:cxnLst/>
          <a:rect l="0" t="0" r="0" b="0"/>
          <a:pathLst>
            <a:path>
              <a:moveTo>
                <a:pt x="45720" y="0"/>
              </a:moveTo>
              <a:lnTo>
                <a:pt x="45720" y="241196"/>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BFA02-20CD-4F3B-8897-1B9A45E0D42F}">
      <dsp:nvSpPr>
        <dsp:cNvPr id="0" name=""/>
        <dsp:cNvSpPr/>
      </dsp:nvSpPr>
      <dsp:spPr>
        <a:xfrm>
          <a:off x="921899" y="1407673"/>
          <a:ext cx="506812" cy="241196"/>
        </a:xfrm>
        <a:custGeom>
          <a:avLst/>
          <a:gdLst/>
          <a:ahLst/>
          <a:cxnLst/>
          <a:rect l="0" t="0" r="0" b="0"/>
          <a:pathLst>
            <a:path>
              <a:moveTo>
                <a:pt x="0" y="0"/>
              </a:moveTo>
              <a:lnTo>
                <a:pt x="0" y="164368"/>
              </a:lnTo>
              <a:lnTo>
                <a:pt x="506812" y="164368"/>
              </a:lnTo>
              <a:lnTo>
                <a:pt x="506812" y="241196"/>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308BCB-1FC3-4F16-8F8D-9339C7C55EED}">
      <dsp:nvSpPr>
        <dsp:cNvPr id="0" name=""/>
        <dsp:cNvSpPr/>
      </dsp:nvSpPr>
      <dsp:spPr>
        <a:xfrm>
          <a:off x="415086" y="1407673"/>
          <a:ext cx="506812" cy="241196"/>
        </a:xfrm>
        <a:custGeom>
          <a:avLst/>
          <a:gdLst/>
          <a:ahLst/>
          <a:cxnLst/>
          <a:rect l="0" t="0" r="0" b="0"/>
          <a:pathLst>
            <a:path>
              <a:moveTo>
                <a:pt x="506812" y="0"/>
              </a:moveTo>
              <a:lnTo>
                <a:pt x="506812" y="164368"/>
              </a:lnTo>
              <a:lnTo>
                <a:pt x="0" y="164368"/>
              </a:lnTo>
              <a:lnTo>
                <a:pt x="0" y="241196"/>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E2EE30-ECFD-4AC9-AB69-F07A0FF22277}">
      <dsp:nvSpPr>
        <dsp:cNvPr id="0" name=""/>
        <dsp:cNvSpPr/>
      </dsp:nvSpPr>
      <dsp:spPr>
        <a:xfrm>
          <a:off x="921899" y="639852"/>
          <a:ext cx="1013625" cy="241196"/>
        </a:xfrm>
        <a:custGeom>
          <a:avLst/>
          <a:gdLst/>
          <a:ahLst/>
          <a:cxnLst/>
          <a:rect l="0" t="0" r="0" b="0"/>
          <a:pathLst>
            <a:path>
              <a:moveTo>
                <a:pt x="1013625" y="0"/>
              </a:moveTo>
              <a:lnTo>
                <a:pt x="1013625" y="164368"/>
              </a:lnTo>
              <a:lnTo>
                <a:pt x="0" y="164368"/>
              </a:lnTo>
              <a:lnTo>
                <a:pt x="0" y="241196"/>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D7FE15-5970-4AF4-ADE1-2D300EBF6EC5}">
      <dsp:nvSpPr>
        <dsp:cNvPr id="0" name=""/>
        <dsp:cNvSpPr/>
      </dsp:nvSpPr>
      <dsp:spPr>
        <a:xfrm>
          <a:off x="1520859" y="113228"/>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58AA6-8750-473D-B378-161AC019827D}">
      <dsp:nvSpPr>
        <dsp:cNvPr id="0" name=""/>
        <dsp:cNvSpPr/>
      </dsp:nvSpPr>
      <dsp:spPr>
        <a:xfrm>
          <a:off x="1613007" y="200768"/>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1628431" y="216192"/>
        <a:ext cx="798481" cy="495776"/>
      </dsp:txXfrm>
    </dsp:sp>
    <dsp:sp modelId="{56AAE438-1EF3-4AA2-894F-28061C2E3B84}">
      <dsp:nvSpPr>
        <dsp:cNvPr id="0" name=""/>
        <dsp:cNvSpPr/>
      </dsp:nvSpPr>
      <dsp:spPr>
        <a:xfrm>
          <a:off x="507234" y="881049"/>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849CE-B5E6-4873-AEF5-7303B0D5B7BF}">
      <dsp:nvSpPr>
        <dsp:cNvPr id="0" name=""/>
        <dsp:cNvSpPr/>
      </dsp:nvSpPr>
      <dsp:spPr>
        <a:xfrm>
          <a:off x="599382" y="968590"/>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614806" y="984014"/>
        <a:ext cx="798481" cy="495776"/>
      </dsp:txXfrm>
    </dsp:sp>
    <dsp:sp modelId="{1D1B3436-E367-4F68-B6AB-E54F418D5253}">
      <dsp:nvSpPr>
        <dsp:cNvPr id="0" name=""/>
        <dsp:cNvSpPr/>
      </dsp:nvSpPr>
      <dsp:spPr>
        <a:xfrm>
          <a:off x="421" y="1648870"/>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A2FC5-0C3D-4A15-A168-D89D35B80A08}">
      <dsp:nvSpPr>
        <dsp:cNvPr id="0" name=""/>
        <dsp:cNvSpPr/>
      </dsp:nvSpPr>
      <dsp:spPr>
        <a:xfrm>
          <a:off x="92569" y="1736411"/>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107993" y="1751835"/>
        <a:ext cx="798481" cy="495776"/>
      </dsp:txXfrm>
    </dsp:sp>
    <dsp:sp modelId="{2C27839D-2CBF-40B1-8E61-163EBCDEA979}">
      <dsp:nvSpPr>
        <dsp:cNvPr id="0" name=""/>
        <dsp:cNvSpPr/>
      </dsp:nvSpPr>
      <dsp:spPr>
        <a:xfrm>
          <a:off x="1014047" y="1648870"/>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35239-4BA0-4415-90C4-221AA5D034DD}">
      <dsp:nvSpPr>
        <dsp:cNvPr id="0" name=""/>
        <dsp:cNvSpPr/>
      </dsp:nvSpPr>
      <dsp:spPr>
        <a:xfrm>
          <a:off x="1106194" y="1736411"/>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1121618" y="1751835"/>
        <a:ext cx="798481" cy="495776"/>
      </dsp:txXfrm>
    </dsp:sp>
    <dsp:sp modelId="{36780F87-E6BF-4356-B8CB-200B4A3A63E8}">
      <dsp:nvSpPr>
        <dsp:cNvPr id="0" name=""/>
        <dsp:cNvSpPr/>
      </dsp:nvSpPr>
      <dsp:spPr>
        <a:xfrm>
          <a:off x="1520859" y="881049"/>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5431A-BF0C-4490-B08F-33880FF43242}">
      <dsp:nvSpPr>
        <dsp:cNvPr id="0" name=""/>
        <dsp:cNvSpPr/>
      </dsp:nvSpPr>
      <dsp:spPr>
        <a:xfrm>
          <a:off x="1613007" y="968590"/>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s-CO" sz="2300" kern="1200"/>
        </a:p>
      </dsp:txBody>
      <dsp:txXfrm>
        <a:off x="1628431" y="984014"/>
        <a:ext cx="798481" cy="495776"/>
      </dsp:txXfrm>
    </dsp:sp>
    <dsp:sp modelId="{C00635C7-D025-432F-AB78-4355849DBEDB}">
      <dsp:nvSpPr>
        <dsp:cNvPr id="0" name=""/>
        <dsp:cNvSpPr/>
      </dsp:nvSpPr>
      <dsp:spPr>
        <a:xfrm>
          <a:off x="2534484" y="881049"/>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3DC5C-EBCA-4902-968F-356A552017F4}">
      <dsp:nvSpPr>
        <dsp:cNvPr id="0" name=""/>
        <dsp:cNvSpPr/>
      </dsp:nvSpPr>
      <dsp:spPr>
        <a:xfrm>
          <a:off x="2626632" y="968590"/>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2642056" y="984014"/>
        <a:ext cx="798481" cy="495776"/>
      </dsp:txXfrm>
    </dsp:sp>
    <dsp:sp modelId="{22DA5311-4004-4AA1-B358-365B7501913A}">
      <dsp:nvSpPr>
        <dsp:cNvPr id="0" name=""/>
        <dsp:cNvSpPr/>
      </dsp:nvSpPr>
      <dsp:spPr>
        <a:xfrm>
          <a:off x="2534484" y="1648870"/>
          <a:ext cx="829329" cy="52662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6449D-7B71-42E5-9E6A-45A1CC23F598}">
      <dsp:nvSpPr>
        <dsp:cNvPr id="0" name=""/>
        <dsp:cNvSpPr/>
      </dsp:nvSpPr>
      <dsp:spPr>
        <a:xfrm>
          <a:off x="2626632" y="1736411"/>
          <a:ext cx="829329" cy="52662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O" sz="1600" kern="1200"/>
        </a:p>
      </dsp:txBody>
      <dsp:txXfrm>
        <a:off x="2642056" y="1751835"/>
        <a:ext cx="798481" cy="49577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BE7ED-FB01-4C5C-84A7-F30100B10D3F}">
      <dsp:nvSpPr>
        <dsp:cNvPr id="0" name=""/>
        <dsp:cNvSpPr/>
      </dsp:nvSpPr>
      <dsp:spPr>
        <a:xfrm>
          <a:off x="2474840" y="935104"/>
          <a:ext cx="91440" cy="352155"/>
        </a:xfrm>
        <a:custGeom>
          <a:avLst/>
          <a:gdLst/>
          <a:ahLst/>
          <a:cxnLst/>
          <a:rect l="0" t="0" r="0" b="0"/>
          <a:pathLst>
            <a:path>
              <a:moveTo>
                <a:pt x="45720" y="0"/>
              </a:moveTo>
              <a:lnTo>
                <a:pt x="45720" y="352155"/>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4A32B-DEC2-4447-B1B1-BE3E971CA13B}">
      <dsp:nvSpPr>
        <dsp:cNvPr id="0" name=""/>
        <dsp:cNvSpPr/>
      </dsp:nvSpPr>
      <dsp:spPr>
        <a:xfrm>
          <a:off x="676777" y="1707548"/>
          <a:ext cx="403344" cy="380445"/>
        </a:xfrm>
        <a:custGeom>
          <a:avLst/>
          <a:gdLst/>
          <a:ahLst/>
          <a:cxnLst/>
          <a:rect l="0" t="0" r="0" b="0"/>
          <a:pathLst>
            <a:path>
              <a:moveTo>
                <a:pt x="0" y="0"/>
              </a:moveTo>
              <a:lnTo>
                <a:pt x="0" y="380445"/>
              </a:lnTo>
              <a:lnTo>
                <a:pt x="403344" y="380445"/>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EC740-8E6C-4B41-B385-196CA550A146}">
      <dsp:nvSpPr>
        <dsp:cNvPr id="0" name=""/>
        <dsp:cNvSpPr/>
      </dsp:nvSpPr>
      <dsp:spPr>
        <a:xfrm>
          <a:off x="431767" y="935104"/>
          <a:ext cx="590265" cy="340874"/>
        </a:xfrm>
        <a:custGeom>
          <a:avLst/>
          <a:gdLst/>
          <a:ahLst/>
          <a:cxnLst/>
          <a:rect l="0" t="0" r="0" b="0"/>
          <a:pathLst>
            <a:path>
              <a:moveTo>
                <a:pt x="0" y="0"/>
              </a:moveTo>
              <a:lnTo>
                <a:pt x="0" y="250245"/>
              </a:lnTo>
              <a:lnTo>
                <a:pt x="590265" y="250245"/>
              </a:lnTo>
              <a:lnTo>
                <a:pt x="590265" y="340874"/>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B7F6E-69F6-426F-8733-A5B055B422EA}">
      <dsp:nvSpPr>
        <dsp:cNvPr id="0" name=""/>
        <dsp:cNvSpPr/>
      </dsp:nvSpPr>
      <dsp:spPr>
        <a:xfrm>
          <a:off x="198" y="503535"/>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s-CO" sz="2900" kern="1200"/>
        </a:p>
      </dsp:txBody>
      <dsp:txXfrm>
        <a:off x="198" y="503535"/>
        <a:ext cx="863137" cy="431568"/>
      </dsp:txXfrm>
    </dsp:sp>
    <dsp:sp modelId="{91173922-7946-435E-9E74-F0BCED7E8BD4}">
      <dsp:nvSpPr>
        <dsp:cNvPr id="0" name=""/>
        <dsp:cNvSpPr/>
      </dsp:nvSpPr>
      <dsp:spPr>
        <a:xfrm>
          <a:off x="590463" y="1275979"/>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s-CO" sz="2900" kern="1200"/>
        </a:p>
      </dsp:txBody>
      <dsp:txXfrm>
        <a:off x="590463" y="1275979"/>
        <a:ext cx="863137" cy="431568"/>
      </dsp:txXfrm>
    </dsp:sp>
    <dsp:sp modelId="{B587A784-E089-4F9E-81C4-295D9A7DAE72}">
      <dsp:nvSpPr>
        <dsp:cNvPr id="0" name=""/>
        <dsp:cNvSpPr/>
      </dsp:nvSpPr>
      <dsp:spPr>
        <a:xfrm>
          <a:off x="1080121" y="1872209"/>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s-CO" sz="2900" kern="1200"/>
        </a:p>
      </dsp:txBody>
      <dsp:txXfrm>
        <a:off x="1080121" y="1872209"/>
        <a:ext cx="863137" cy="431568"/>
      </dsp:txXfrm>
    </dsp:sp>
    <dsp:sp modelId="{A3FE5D3D-6279-42CC-AEE5-8F09D6364080}">
      <dsp:nvSpPr>
        <dsp:cNvPr id="0" name=""/>
        <dsp:cNvSpPr/>
      </dsp:nvSpPr>
      <dsp:spPr>
        <a:xfrm>
          <a:off x="1044595" y="503535"/>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s-CO" sz="2900" kern="1200"/>
        </a:p>
      </dsp:txBody>
      <dsp:txXfrm>
        <a:off x="1044595" y="503535"/>
        <a:ext cx="863137" cy="431568"/>
      </dsp:txXfrm>
    </dsp:sp>
    <dsp:sp modelId="{4170E1DF-1691-4F08-9BEC-82CA65AF905B}">
      <dsp:nvSpPr>
        <dsp:cNvPr id="0" name=""/>
        <dsp:cNvSpPr/>
      </dsp:nvSpPr>
      <dsp:spPr>
        <a:xfrm>
          <a:off x="2088991" y="503535"/>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s-CO" sz="2000" kern="1200"/>
        </a:p>
      </dsp:txBody>
      <dsp:txXfrm>
        <a:off x="2088991" y="503535"/>
        <a:ext cx="863137" cy="431568"/>
      </dsp:txXfrm>
    </dsp:sp>
    <dsp:sp modelId="{167A6E7F-9564-4CB2-8188-693F1496BEA0}">
      <dsp:nvSpPr>
        <dsp:cNvPr id="0" name=""/>
        <dsp:cNvSpPr/>
      </dsp:nvSpPr>
      <dsp:spPr>
        <a:xfrm>
          <a:off x="2088991" y="1287260"/>
          <a:ext cx="863137" cy="43156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s-CO" sz="2000" kern="1200"/>
        </a:p>
      </dsp:txBody>
      <dsp:txXfrm>
        <a:off x="2088991" y="1287260"/>
        <a:ext cx="863137" cy="431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1C529-ADC1-4497-9AC4-D75E7901CBBA}">
      <dsp:nvSpPr>
        <dsp:cNvPr id="0" name=""/>
        <dsp:cNvSpPr/>
      </dsp:nvSpPr>
      <dsp:spPr>
        <a:xfrm>
          <a:off x="1208648" y="-28183"/>
          <a:ext cx="4821703" cy="4821703"/>
        </a:xfrm>
        <a:prstGeom prst="circularArrow">
          <a:avLst>
            <a:gd name="adj1" fmla="val 5544"/>
            <a:gd name="adj2" fmla="val 330680"/>
            <a:gd name="adj3" fmla="val 13785958"/>
            <a:gd name="adj4" fmla="val 1737986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9B4773-7F1E-4B1C-94D0-E4E825DFBBD9}">
      <dsp:nvSpPr>
        <dsp:cNvPr id="0" name=""/>
        <dsp:cNvSpPr/>
      </dsp:nvSpPr>
      <dsp:spPr>
        <a:xfrm>
          <a:off x="2495475" y="1489"/>
          <a:ext cx="2248048" cy="1124024"/>
        </a:xfrm>
        <a:prstGeom prst="roundRect">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Trebuchet MS"/>
            </a:rPr>
            <a:t>PATROCINADORES</a:t>
          </a:r>
          <a:endParaRPr lang="es-ES" sz="2000" kern="1200" dirty="0"/>
        </a:p>
      </dsp:txBody>
      <dsp:txXfrm>
        <a:off x="2550345" y="56359"/>
        <a:ext cx="2138308" cy="1014284"/>
      </dsp:txXfrm>
    </dsp:sp>
    <dsp:sp modelId="{9BB59D7D-6D25-47CC-B536-93DF3BAB9EC9}">
      <dsp:nvSpPr>
        <dsp:cNvPr id="0" name=""/>
        <dsp:cNvSpPr/>
      </dsp:nvSpPr>
      <dsp:spPr>
        <a:xfrm>
          <a:off x="4451003" y="1422263"/>
          <a:ext cx="2248048" cy="1124024"/>
        </a:xfrm>
        <a:prstGeom prst="roundRect">
          <a:avLst/>
        </a:prstGeom>
        <a:solidFill>
          <a:schemeClr val="accent2">
            <a:hueOff val="1170380"/>
            <a:satOff val="-1460"/>
            <a:lumOff val="34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latin typeface="Trebuchet MS"/>
            </a:rPr>
            <a:t>EQUIPO DEL PROYECTO</a:t>
          </a:r>
          <a:endParaRPr lang="es-ES" sz="2000" kern="1200" dirty="0"/>
        </a:p>
      </dsp:txBody>
      <dsp:txXfrm>
        <a:off x="4505873" y="1477133"/>
        <a:ext cx="2138308" cy="1014284"/>
      </dsp:txXfrm>
    </dsp:sp>
    <dsp:sp modelId="{2A845B54-CFCF-4FA3-B4BA-1CD079553FA9}">
      <dsp:nvSpPr>
        <dsp:cNvPr id="0" name=""/>
        <dsp:cNvSpPr/>
      </dsp:nvSpPr>
      <dsp:spPr>
        <a:xfrm>
          <a:off x="3704058" y="3721124"/>
          <a:ext cx="2248048" cy="1124024"/>
        </a:xfrm>
        <a:prstGeom prst="roundRect">
          <a:avLst/>
        </a:prstGeom>
        <a:solidFill>
          <a:schemeClr val="accent2">
            <a:hueOff val="2340759"/>
            <a:satOff val="-2919"/>
            <a:lumOff val="686"/>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latin typeface="Trebuchet MS"/>
            </a:rPr>
            <a:t>CLIENTES O BENEFICIARIOS</a:t>
          </a:r>
          <a:endParaRPr lang="es-ES" sz="2000" kern="1200" dirty="0"/>
        </a:p>
      </dsp:txBody>
      <dsp:txXfrm>
        <a:off x="3758928" y="3775994"/>
        <a:ext cx="2138308" cy="1014284"/>
      </dsp:txXfrm>
    </dsp:sp>
    <dsp:sp modelId="{FE2D223E-713E-491C-AB11-5336B0D2A16F}">
      <dsp:nvSpPr>
        <dsp:cNvPr id="0" name=""/>
        <dsp:cNvSpPr/>
      </dsp:nvSpPr>
      <dsp:spPr>
        <a:xfrm>
          <a:off x="1286892" y="3721124"/>
          <a:ext cx="2248048" cy="1124024"/>
        </a:xfrm>
        <a:prstGeom prst="roundRect">
          <a:avLst/>
        </a:prstGeom>
        <a:solidFill>
          <a:schemeClr val="accent2">
            <a:hueOff val="3511139"/>
            <a:satOff val="-4379"/>
            <a:lumOff val="103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latin typeface="Trebuchet MS"/>
            </a:rPr>
            <a:t>COMUNIDAD LOCAL</a:t>
          </a:r>
          <a:endParaRPr lang="es-ES" sz="2000" kern="1200" dirty="0"/>
        </a:p>
      </dsp:txBody>
      <dsp:txXfrm>
        <a:off x="1341762" y="3775994"/>
        <a:ext cx="2138308" cy="1014284"/>
      </dsp:txXfrm>
    </dsp:sp>
    <dsp:sp modelId="{3538E310-149C-43A9-8E29-17EA9B805FCC}">
      <dsp:nvSpPr>
        <dsp:cNvPr id="0" name=""/>
        <dsp:cNvSpPr/>
      </dsp:nvSpPr>
      <dsp:spPr>
        <a:xfrm>
          <a:off x="539947" y="1422263"/>
          <a:ext cx="2248048" cy="1124024"/>
        </a:xfrm>
        <a:prstGeom prst="roundRect">
          <a:avLst/>
        </a:prstGeom>
        <a:solidFill>
          <a:schemeClr val="accent2">
            <a:hueOff val="4681519"/>
            <a:satOff val="-5839"/>
            <a:lumOff val="137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Trebuchet MS"/>
            </a:rPr>
            <a:t>AUTORIDADES</a:t>
          </a:r>
        </a:p>
      </dsp:txBody>
      <dsp:txXfrm>
        <a:off x="594817" y="1477133"/>
        <a:ext cx="2138308" cy="1014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6E125-8B4D-456B-A777-827E1F6749EC}">
      <dsp:nvSpPr>
        <dsp:cNvPr id="0" name=""/>
        <dsp:cNvSpPr/>
      </dsp:nvSpPr>
      <dsp:spPr>
        <a:xfrm>
          <a:off x="4830633" y="2446862"/>
          <a:ext cx="91440" cy="455782"/>
        </a:xfrm>
        <a:custGeom>
          <a:avLst/>
          <a:gdLst/>
          <a:ahLst/>
          <a:cxnLst/>
          <a:rect l="0" t="0" r="0" b="0"/>
          <a:pathLst>
            <a:path>
              <a:moveTo>
                <a:pt x="45720" y="0"/>
              </a:moveTo>
              <a:lnTo>
                <a:pt x="45720" y="455782"/>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73F3F8-F757-49D1-A5F7-06B130E2F851}">
      <dsp:nvSpPr>
        <dsp:cNvPr id="0" name=""/>
        <dsp:cNvSpPr/>
      </dsp:nvSpPr>
      <dsp:spPr>
        <a:xfrm>
          <a:off x="3439790" y="995933"/>
          <a:ext cx="1436563" cy="455782"/>
        </a:xfrm>
        <a:custGeom>
          <a:avLst/>
          <a:gdLst/>
          <a:ahLst/>
          <a:cxnLst/>
          <a:rect l="0" t="0" r="0" b="0"/>
          <a:pathLst>
            <a:path>
              <a:moveTo>
                <a:pt x="0" y="0"/>
              </a:moveTo>
              <a:lnTo>
                <a:pt x="0" y="310602"/>
              </a:lnTo>
              <a:lnTo>
                <a:pt x="1436563" y="310602"/>
              </a:lnTo>
              <a:lnTo>
                <a:pt x="1436563" y="455782"/>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8550C-0435-46A3-84A3-2CEF2A8EB575}">
      <dsp:nvSpPr>
        <dsp:cNvPr id="0" name=""/>
        <dsp:cNvSpPr/>
      </dsp:nvSpPr>
      <dsp:spPr>
        <a:xfrm>
          <a:off x="2003226" y="2446862"/>
          <a:ext cx="957708" cy="455782"/>
        </a:xfrm>
        <a:custGeom>
          <a:avLst/>
          <a:gdLst/>
          <a:ahLst/>
          <a:cxnLst/>
          <a:rect l="0" t="0" r="0" b="0"/>
          <a:pathLst>
            <a:path>
              <a:moveTo>
                <a:pt x="0" y="0"/>
              </a:moveTo>
              <a:lnTo>
                <a:pt x="0" y="310602"/>
              </a:lnTo>
              <a:lnTo>
                <a:pt x="957708" y="310602"/>
              </a:lnTo>
              <a:lnTo>
                <a:pt x="957708" y="455782"/>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2800B8-A3A9-4483-87DE-396BFE41032B}">
      <dsp:nvSpPr>
        <dsp:cNvPr id="0" name=""/>
        <dsp:cNvSpPr/>
      </dsp:nvSpPr>
      <dsp:spPr>
        <a:xfrm>
          <a:off x="1045517" y="2446862"/>
          <a:ext cx="957708" cy="455782"/>
        </a:xfrm>
        <a:custGeom>
          <a:avLst/>
          <a:gdLst/>
          <a:ahLst/>
          <a:cxnLst/>
          <a:rect l="0" t="0" r="0" b="0"/>
          <a:pathLst>
            <a:path>
              <a:moveTo>
                <a:pt x="957708" y="0"/>
              </a:moveTo>
              <a:lnTo>
                <a:pt x="957708" y="310602"/>
              </a:lnTo>
              <a:lnTo>
                <a:pt x="0" y="310602"/>
              </a:lnTo>
              <a:lnTo>
                <a:pt x="0" y="455782"/>
              </a:lnTo>
            </a:path>
          </a:pathLst>
        </a:custGeom>
        <a:noFill/>
        <a:ln w="400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73885-47F0-4FAE-95EA-F8A86D1067B3}">
      <dsp:nvSpPr>
        <dsp:cNvPr id="0" name=""/>
        <dsp:cNvSpPr/>
      </dsp:nvSpPr>
      <dsp:spPr>
        <a:xfrm>
          <a:off x="2003226" y="995933"/>
          <a:ext cx="1436563" cy="455782"/>
        </a:xfrm>
        <a:custGeom>
          <a:avLst/>
          <a:gdLst/>
          <a:ahLst/>
          <a:cxnLst/>
          <a:rect l="0" t="0" r="0" b="0"/>
          <a:pathLst>
            <a:path>
              <a:moveTo>
                <a:pt x="1436563" y="0"/>
              </a:moveTo>
              <a:lnTo>
                <a:pt x="1436563" y="310602"/>
              </a:lnTo>
              <a:lnTo>
                <a:pt x="0" y="310602"/>
              </a:lnTo>
              <a:lnTo>
                <a:pt x="0" y="455782"/>
              </a:lnTo>
            </a:path>
          </a:pathLst>
        </a:cu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D1D402-FC6E-4429-BDEB-5CD13D03526E}">
      <dsp:nvSpPr>
        <dsp:cNvPr id="0" name=""/>
        <dsp:cNvSpPr/>
      </dsp:nvSpPr>
      <dsp:spPr>
        <a:xfrm>
          <a:off x="2656209" y="786"/>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B41F1-A0A8-4E8E-B5C6-02520BDA7C9E}">
      <dsp:nvSpPr>
        <dsp:cNvPr id="0" name=""/>
        <dsp:cNvSpPr/>
      </dsp:nvSpPr>
      <dsp:spPr>
        <a:xfrm>
          <a:off x="2830338" y="166208"/>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Plan</a:t>
          </a:r>
        </a:p>
      </dsp:txBody>
      <dsp:txXfrm>
        <a:off x="2859485" y="195355"/>
        <a:ext cx="1508866" cy="936852"/>
      </dsp:txXfrm>
    </dsp:sp>
    <dsp:sp modelId="{F1F0965D-6EB0-43DF-BD16-945704860D99}">
      <dsp:nvSpPr>
        <dsp:cNvPr id="0" name=""/>
        <dsp:cNvSpPr/>
      </dsp:nvSpPr>
      <dsp:spPr>
        <a:xfrm>
          <a:off x="1219646" y="1451715"/>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66F4F4-50F9-406B-9316-2D05094B0AF4}">
      <dsp:nvSpPr>
        <dsp:cNvPr id="0" name=""/>
        <dsp:cNvSpPr/>
      </dsp:nvSpPr>
      <dsp:spPr>
        <a:xfrm>
          <a:off x="1393775" y="1617137"/>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Programa 1</a:t>
          </a:r>
        </a:p>
      </dsp:txBody>
      <dsp:txXfrm>
        <a:off x="1422922" y="1646284"/>
        <a:ext cx="1508866" cy="936852"/>
      </dsp:txXfrm>
    </dsp:sp>
    <dsp:sp modelId="{4FE17433-E776-4F77-92FF-01503A5CC03A}">
      <dsp:nvSpPr>
        <dsp:cNvPr id="0" name=""/>
        <dsp:cNvSpPr/>
      </dsp:nvSpPr>
      <dsp:spPr>
        <a:xfrm>
          <a:off x="261937" y="2902644"/>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2995-1D45-4208-AF71-7C50DEA61170}">
      <dsp:nvSpPr>
        <dsp:cNvPr id="0" name=""/>
        <dsp:cNvSpPr/>
      </dsp:nvSpPr>
      <dsp:spPr>
        <a:xfrm>
          <a:off x="436066" y="3068066"/>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Proyecto 1.1.</a:t>
          </a:r>
        </a:p>
      </dsp:txBody>
      <dsp:txXfrm>
        <a:off x="465213" y="3097213"/>
        <a:ext cx="1508866" cy="936852"/>
      </dsp:txXfrm>
    </dsp:sp>
    <dsp:sp modelId="{8CE00ACE-DF66-42DA-A7B0-C95D6C717C35}">
      <dsp:nvSpPr>
        <dsp:cNvPr id="0" name=""/>
        <dsp:cNvSpPr/>
      </dsp:nvSpPr>
      <dsp:spPr>
        <a:xfrm>
          <a:off x="2177355" y="2902644"/>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85288F-9922-4B24-99C4-409978E1BC90}">
      <dsp:nvSpPr>
        <dsp:cNvPr id="0" name=""/>
        <dsp:cNvSpPr/>
      </dsp:nvSpPr>
      <dsp:spPr>
        <a:xfrm>
          <a:off x="2351484" y="3068066"/>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Proyecto 1.2. </a:t>
          </a:r>
        </a:p>
      </dsp:txBody>
      <dsp:txXfrm>
        <a:off x="2380631" y="3097213"/>
        <a:ext cx="1508866" cy="936852"/>
      </dsp:txXfrm>
    </dsp:sp>
    <dsp:sp modelId="{2F18882A-4797-4E27-BAD8-E90932B77F88}">
      <dsp:nvSpPr>
        <dsp:cNvPr id="0" name=""/>
        <dsp:cNvSpPr/>
      </dsp:nvSpPr>
      <dsp:spPr>
        <a:xfrm>
          <a:off x="4092773" y="1451715"/>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05B91-56AA-4BE6-B820-BD0D98F76601}">
      <dsp:nvSpPr>
        <dsp:cNvPr id="0" name=""/>
        <dsp:cNvSpPr/>
      </dsp:nvSpPr>
      <dsp:spPr>
        <a:xfrm>
          <a:off x="4266902" y="1617137"/>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Programa 2</a:t>
          </a:r>
        </a:p>
      </dsp:txBody>
      <dsp:txXfrm>
        <a:off x="4296049" y="1646284"/>
        <a:ext cx="1508866" cy="936852"/>
      </dsp:txXfrm>
    </dsp:sp>
    <dsp:sp modelId="{8BAF6719-481B-4902-AAA3-9FC108E1D8EE}">
      <dsp:nvSpPr>
        <dsp:cNvPr id="0" name=""/>
        <dsp:cNvSpPr/>
      </dsp:nvSpPr>
      <dsp:spPr>
        <a:xfrm>
          <a:off x="4092773" y="2902644"/>
          <a:ext cx="1567160" cy="995146"/>
        </a:xfrm>
        <a:prstGeom prst="roundRect">
          <a:avLst>
            <a:gd name="adj" fmla="val 10000"/>
          </a:avLst>
        </a:prstGeom>
        <a:solidFill>
          <a:schemeClr val="lt1">
            <a:hueOff val="0"/>
            <a:satOff val="0"/>
            <a:lumOff val="0"/>
            <a:alphaOff val="0"/>
          </a:schemeClr>
        </a:solidFill>
        <a:ln w="400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18774-BAD6-4C06-BE00-8247C0479863}">
      <dsp:nvSpPr>
        <dsp:cNvPr id="0" name=""/>
        <dsp:cNvSpPr/>
      </dsp:nvSpPr>
      <dsp:spPr>
        <a:xfrm>
          <a:off x="4266902" y="3068066"/>
          <a:ext cx="1567160" cy="995146"/>
        </a:xfrm>
        <a:prstGeom prst="roundRect">
          <a:avLst>
            <a:gd name="adj" fmla="val 10000"/>
          </a:avLst>
        </a:prstGeom>
        <a:solidFill>
          <a:schemeClr val="accent1">
            <a:alpha val="90000"/>
            <a:tint val="4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Proyecto 2.1</a:t>
          </a:r>
        </a:p>
      </dsp:txBody>
      <dsp:txXfrm>
        <a:off x="4296049" y="3097213"/>
        <a:ext cx="1508866" cy="936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7C0F-409D-49A6-B737-5287D44E94DC}">
      <dsp:nvSpPr>
        <dsp:cNvPr id="0" name=""/>
        <dsp:cNvSpPr/>
      </dsp:nvSpPr>
      <dsp:spPr>
        <a:xfrm>
          <a:off x="5786320" y="2850796"/>
          <a:ext cx="994132" cy="473116"/>
        </a:xfrm>
        <a:custGeom>
          <a:avLst/>
          <a:gdLst/>
          <a:ahLst/>
          <a:cxnLst/>
          <a:rect l="0" t="0" r="0" b="0"/>
          <a:pathLst>
            <a:path>
              <a:moveTo>
                <a:pt x="0" y="0"/>
              </a:moveTo>
              <a:lnTo>
                <a:pt x="0" y="322415"/>
              </a:lnTo>
              <a:lnTo>
                <a:pt x="994132" y="322415"/>
              </a:lnTo>
              <a:lnTo>
                <a:pt x="994132" y="473116"/>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1747C-7838-4D6C-9FA8-0A931696AAAC}">
      <dsp:nvSpPr>
        <dsp:cNvPr id="0" name=""/>
        <dsp:cNvSpPr/>
      </dsp:nvSpPr>
      <dsp:spPr>
        <a:xfrm>
          <a:off x="4792188" y="2850796"/>
          <a:ext cx="994132" cy="473116"/>
        </a:xfrm>
        <a:custGeom>
          <a:avLst/>
          <a:gdLst/>
          <a:ahLst/>
          <a:cxnLst/>
          <a:rect l="0" t="0" r="0" b="0"/>
          <a:pathLst>
            <a:path>
              <a:moveTo>
                <a:pt x="994132" y="0"/>
              </a:moveTo>
              <a:lnTo>
                <a:pt x="994132" y="322415"/>
              </a:lnTo>
              <a:lnTo>
                <a:pt x="0" y="322415"/>
              </a:lnTo>
              <a:lnTo>
                <a:pt x="0" y="473116"/>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EDFD4B-B67D-43B5-A320-3219A77F29AA}">
      <dsp:nvSpPr>
        <dsp:cNvPr id="0" name=""/>
        <dsp:cNvSpPr/>
      </dsp:nvSpPr>
      <dsp:spPr>
        <a:xfrm>
          <a:off x="3798056" y="1344685"/>
          <a:ext cx="1988264" cy="473116"/>
        </a:xfrm>
        <a:custGeom>
          <a:avLst/>
          <a:gdLst/>
          <a:ahLst/>
          <a:cxnLst/>
          <a:rect l="0" t="0" r="0" b="0"/>
          <a:pathLst>
            <a:path>
              <a:moveTo>
                <a:pt x="0" y="0"/>
              </a:moveTo>
              <a:lnTo>
                <a:pt x="0" y="322415"/>
              </a:lnTo>
              <a:lnTo>
                <a:pt x="1988264" y="322415"/>
              </a:lnTo>
              <a:lnTo>
                <a:pt x="1988264" y="473116"/>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6801F1-4F64-410D-B17C-60798D5B5DD5}">
      <dsp:nvSpPr>
        <dsp:cNvPr id="0" name=""/>
        <dsp:cNvSpPr/>
      </dsp:nvSpPr>
      <dsp:spPr>
        <a:xfrm>
          <a:off x="1809791" y="2850796"/>
          <a:ext cx="994132" cy="473116"/>
        </a:xfrm>
        <a:custGeom>
          <a:avLst/>
          <a:gdLst/>
          <a:ahLst/>
          <a:cxnLst/>
          <a:rect l="0" t="0" r="0" b="0"/>
          <a:pathLst>
            <a:path>
              <a:moveTo>
                <a:pt x="0" y="0"/>
              </a:moveTo>
              <a:lnTo>
                <a:pt x="0" y="322415"/>
              </a:lnTo>
              <a:lnTo>
                <a:pt x="994132" y="322415"/>
              </a:lnTo>
              <a:lnTo>
                <a:pt x="994132" y="473116"/>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9AE9C-53F1-4E63-AEA2-A4693EA0D4EB}">
      <dsp:nvSpPr>
        <dsp:cNvPr id="0" name=""/>
        <dsp:cNvSpPr/>
      </dsp:nvSpPr>
      <dsp:spPr>
        <a:xfrm>
          <a:off x="815659" y="2850796"/>
          <a:ext cx="994132" cy="473116"/>
        </a:xfrm>
        <a:custGeom>
          <a:avLst/>
          <a:gdLst/>
          <a:ahLst/>
          <a:cxnLst/>
          <a:rect l="0" t="0" r="0" b="0"/>
          <a:pathLst>
            <a:path>
              <a:moveTo>
                <a:pt x="994132" y="0"/>
              </a:moveTo>
              <a:lnTo>
                <a:pt x="994132" y="322415"/>
              </a:lnTo>
              <a:lnTo>
                <a:pt x="0" y="322415"/>
              </a:lnTo>
              <a:lnTo>
                <a:pt x="0" y="473116"/>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448CD7-87D3-4CAC-AC64-3FCE7EB5BD3B}">
      <dsp:nvSpPr>
        <dsp:cNvPr id="0" name=""/>
        <dsp:cNvSpPr/>
      </dsp:nvSpPr>
      <dsp:spPr>
        <a:xfrm>
          <a:off x="1809791" y="1344685"/>
          <a:ext cx="1988264" cy="473116"/>
        </a:xfrm>
        <a:custGeom>
          <a:avLst/>
          <a:gdLst/>
          <a:ahLst/>
          <a:cxnLst/>
          <a:rect l="0" t="0" r="0" b="0"/>
          <a:pathLst>
            <a:path>
              <a:moveTo>
                <a:pt x="1988264" y="0"/>
              </a:moveTo>
              <a:lnTo>
                <a:pt x="1988264" y="322415"/>
              </a:lnTo>
              <a:lnTo>
                <a:pt x="0" y="322415"/>
              </a:lnTo>
              <a:lnTo>
                <a:pt x="0" y="473116"/>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5D5C98-2AF6-4BB2-87A7-317B90E3BF3A}">
      <dsp:nvSpPr>
        <dsp:cNvPr id="0" name=""/>
        <dsp:cNvSpPr/>
      </dsp:nvSpPr>
      <dsp:spPr>
        <a:xfrm>
          <a:off x="2984675" y="311691"/>
          <a:ext cx="1626761" cy="1032993"/>
        </a:xfrm>
        <a:prstGeom prst="roundRect">
          <a:avLst>
            <a:gd name="adj" fmla="val 10000"/>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368D421-3A21-428F-BA09-1129EBB16DC0}">
      <dsp:nvSpPr>
        <dsp:cNvPr id="0" name=""/>
        <dsp:cNvSpPr/>
      </dsp:nvSpPr>
      <dsp:spPr>
        <a:xfrm>
          <a:off x="3165426" y="483405"/>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CO" sz="1050" kern="1200"/>
            <a:t>Plan de Gestión Ambiental para el manejo de la cuenca del rio Bogotá</a:t>
          </a:r>
        </a:p>
      </dsp:txBody>
      <dsp:txXfrm>
        <a:off x="3195681" y="513660"/>
        <a:ext cx="1566251" cy="972483"/>
      </dsp:txXfrm>
    </dsp:sp>
    <dsp:sp modelId="{5D8925D9-1D80-4FFF-9037-9524244A4705}">
      <dsp:nvSpPr>
        <dsp:cNvPr id="0" name=""/>
        <dsp:cNvSpPr/>
      </dsp:nvSpPr>
      <dsp:spPr>
        <a:xfrm>
          <a:off x="996410" y="1817802"/>
          <a:ext cx="1626761" cy="1032993"/>
        </a:xfrm>
        <a:prstGeom prst="roundRect">
          <a:avLst>
            <a:gd name="adj" fmla="val 10000"/>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AB9154C-647C-4D24-9F40-6A6ACE382DA5}">
      <dsp:nvSpPr>
        <dsp:cNvPr id="0" name=""/>
        <dsp:cNvSpPr/>
      </dsp:nvSpPr>
      <dsp:spPr>
        <a:xfrm>
          <a:off x="1177162" y="1989515"/>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Programa para la </a:t>
          </a:r>
          <a:r>
            <a:rPr lang="es-CO" sz="1000" kern="1200" err="1"/>
            <a:t>conservacion</a:t>
          </a:r>
          <a:r>
            <a:rPr lang="es-CO" sz="1000" kern="1200"/>
            <a:t> del territorio</a:t>
          </a:r>
        </a:p>
      </dsp:txBody>
      <dsp:txXfrm>
        <a:off x="1207417" y="2019770"/>
        <a:ext cx="1566251" cy="972483"/>
      </dsp:txXfrm>
    </dsp:sp>
    <dsp:sp modelId="{B8EFC343-9532-4C9C-BB6E-4E0427AF2A84}">
      <dsp:nvSpPr>
        <dsp:cNvPr id="0" name=""/>
        <dsp:cNvSpPr/>
      </dsp:nvSpPr>
      <dsp:spPr>
        <a:xfrm>
          <a:off x="2278" y="3323912"/>
          <a:ext cx="1626761" cy="1032993"/>
        </a:xfrm>
        <a:prstGeom prst="roundRect">
          <a:avLst>
            <a:gd name="adj" fmla="val 10000"/>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8E87DA-71F4-4FA0-B9D0-B879F1B2BB70}">
      <dsp:nvSpPr>
        <dsp:cNvPr id="0" name=""/>
        <dsp:cNvSpPr/>
      </dsp:nvSpPr>
      <dsp:spPr>
        <a:xfrm>
          <a:off x="183029" y="3495626"/>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b="1" i="1" kern="1200"/>
            <a:t>DECLARAR ZONA DE RESERVA FORESTAL EL AREA DE MIRAVALLES CON FINES ECOTURISTICOS</a:t>
          </a:r>
          <a:endParaRPr lang="es-CO" sz="900" kern="1200"/>
        </a:p>
      </dsp:txBody>
      <dsp:txXfrm>
        <a:off x="213284" y="3525881"/>
        <a:ext cx="1566251" cy="972483"/>
      </dsp:txXfrm>
    </dsp:sp>
    <dsp:sp modelId="{C9129663-32A1-478E-ADFF-1B69E93AA1D4}">
      <dsp:nvSpPr>
        <dsp:cNvPr id="0" name=""/>
        <dsp:cNvSpPr/>
      </dsp:nvSpPr>
      <dsp:spPr>
        <a:xfrm>
          <a:off x="1990543" y="3323912"/>
          <a:ext cx="1626761" cy="1032993"/>
        </a:xfrm>
        <a:prstGeom prst="roundRect">
          <a:avLst>
            <a:gd name="adj" fmla="val 10000"/>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4FAE9E0-E86C-42E6-A886-94E50F7BD7E2}">
      <dsp:nvSpPr>
        <dsp:cNvPr id="0" name=""/>
        <dsp:cNvSpPr/>
      </dsp:nvSpPr>
      <dsp:spPr>
        <a:xfrm>
          <a:off x="2171294" y="3495626"/>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b="1" i="1" kern="1200"/>
            <a:t>CONTROL DE PROCESOS DE EXPANSION URBANA- NUEVAS VIVIENDAS CAMPETRES Y PACTO DE BORDE</a:t>
          </a:r>
          <a:endParaRPr lang="es-CO" sz="900" kern="1200"/>
        </a:p>
      </dsp:txBody>
      <dsp:txXfrm>
        <a:off x="2201549" y="3525881"/>
        <a:ext cx="1566251" cy="972483"/>
      </dsp:txXfrm>
    </dsp:sp>
    <dsp:sp modelId="{3ABA1046-4FD7-4CFC-9E4B-84D4C956239D}">
      <dsp:nvSpPr>
        <dsp:cNvPr id="0" name=""/>
        <dsp:cNvSpPr/>
      </dsp:nvSpPr>
      <dsp:spPr>
        <a:xfrm>
          <a:off x="4972939" y="1817802"/>
          <a:ext cx="1626761" cy="1032993"/>
        </a:xfrm>
        <a:prstGeom prst="roundRect">
          <a:avLst>
            <a:gd name="adj" fmla="val 10000"/>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5C6538-8DF1-4823-85B4-BF6360E588E3}">
      <dsp:nvSpPr>
        <dsp:cNvPr id="0" name=""/>
        <dsp:cNvSpPr/>
      </dsp:nvSpPr>
      <dsp:spPr>
        <a:xfrm>
          <a:off x="5153691" y="1989515"/>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a:t>Programa de seguridad hídrica y cultura del agua</a:t>
          </a:r>
          <a:endParaRPr lang="es-CO" sz="1000" kern="1200"/>
        </a:p>
      </dsp:txBody>
      <dsp:txXfrm>
        <a:off x="5183946" y="2019770"/>
        <a:ext cx="1566251" cy="972483"/>
      </dsp:txXfrm>
    </dsp:sp>
    <dsp:sp modelId="{5122C985-D9EE-46EB-B9DD-A094CF2E6F54}">
      <dsp:nvSpPr>
        <dsp:cNvPr id="0" name=""/>
        <dsp:cNvSpPr/>
      </dsp:nvSpPr>
      <dsp:spPr>
        <a:xfrm>
          <a:off x="3978807" y="3323912"/>
          <a:ext cx="1626761" cy="1032993"/>
        </a:xfrm>
        <a:prstGeom prst="roundRect">
          <a:avLst>
            <a:gd name="adj" fmla="val 10000"/>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974ACF-3B57-4E30-BF65-AF43D845A1AD}">
      <dsp:nvSpPr>
        <dsp:cNvPr id="0" name=""/>
        <dsp:cNvSpPr/>
      </dsp:nvSpPr>
      <dsp:spPr>
        <a:xfrm>
          <a:off x="4159558" y="3495626"/>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b="1" i="1" kern="1200"/>
            <a:t>ADQUISICION DE PREDIOS CON FINES DE CONSERVACION DE LOS NACEDEROS DE LAS QUEBRADAS BETLEMITAS, HOYA DEL CABALLO,</a:t>
          </a:r>
          <a:endParaRPr lang="es-CO" sz="900" kern="1200"/>
        </a:p>
      </dsp:txBody>
      <dsp:txXfrm>
        <a:off x="4189813" y="3525881"/>
        <a:ext cx="1566251" cy="972483"/>
      </dsp:txXfrm>
    </dsp:sp>
    <dsp:sp modelId="{19405FC8-BFAD-4A5E-8379-13DCFEC20286}">
      <dsp:nvSpPr>
        <dsp:cNvPr id="0" name=""/>
        <dsp:cNvSpPr/>
      </dsp:nvSpPr>
      <dsp:spPr>
        <a:xfrm>
          <a:off x="5967072" y="3323912"/>
          <a:ext cx="1626761" cy="1032993"/>
        </a:xfrm>
        <a:prstGeom prst="roundRect">
          <a:avLst>
            <a:gd name="adj" fmla="val 10000"/>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E531C7-355E-4434-8E35-5582FEF3D121}">
      <dsp:nvSpPr>
        <dsp:cNvPr id="0" name=""/>
        <dsp:cNvSpPr/>
      </dsp:nvSpPr>
      <dsp:spPr>
        <a:xfrm>
          <a:off x="6147823" y="3495626"/>
          <a:ext cx="1626761" cy="1032993"/>
        </a:xfrm>
        <a:prstGeom prst="roundRect">
          <a:avLst>
            <a:gd name="adj" fmla="val 10000"/>
          </a:avLst>
        </a:prstGeom>
        <a:solidFill>
          <a:schemeClr val="lt1">
            <a:alpha val="90000"/>
            <a:hueOff val="0"/>
            <a:satOff val="0"/>
            <a:lumOff val="0"/>
            <a:alphaOff val="0"/>
          </a:schemeClr>
        </a:solidFill>
        <a:ln w="1143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O" sz="900" b="1" i="1" kern="1200"/>
            <a:t>REFORESTACION DE LAS RONDAS DE LAS QUEBRADAS AGUAS CLARAS, HOYA DEL CABALLO,…</a:t>
          </a:r>
          <a:endParaRPr lang="es-CO" sz="900" kern="1200"/>
        </a:p>
      </dsp:txBody>
      <dsp:txXfrm>
        <a:off x="6178078" y="3525881"/>
        <a:ext cx="1566251" cy="9724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E119A-1764-40C6-BB59-E07C4DFCEEC6}">
      <dsp:nvSpPr>
        <dsp:cNvPr id="0" name=""/>
        <dsp:cNvSpPr/>
      </dsp:nvSpPr>
      <dsp:spPr>
        <a:xfrm>
          <a:off x="2823316" y="2667"/>
          <a:ext cx="1592367" cy="1035039"/>
        </a:xfrm>
        <a:prstGeom prst="roundRect">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latin typeface="Trebuchet MS"/>
            </a:rPr>
            <a:t>Desarrollo de soluciones sostenible</a:t>
          </a:r>
          <a:endParaRPr lang="es-ES" sz="1700" kern="1200" dirty="0"/>
        </a:p>
      </dsp:txBody>
      <dsp:txXfrm>
        <a:off x="2873842" y="53193"/>
        <a:ext cx="1491315" cy="933987"/>
      </dsp:txXfrm>
    </dsp:sp>
    <dsp:sp modelId="{CBAE6DC1-C5BA-43AB-86BA-FDC857433043}">
      <dsp:nvSpPr>
        <dsp:cNvPr id="0" name=""/>
        <dsp:cNvSpPr/>
      </dsp:nvSpPr>
      <dsp:spPr>
        <a:xfrm>
          <a:off x="1553150" y="520187"/>
          <a:ext cx="4132698" cy="4132698"/>
        </a:xfrm>
        <a:custGeom>
          <a:avLst/>
          <a:gdLst/>
          <a:ahLst/>
          <a:cxnLst/>
          <a:rect l="0" t="0" r="0" b="0"/>
          <a:pathLst>
            <a:path>
              <a:moveTo>
                <a:pt x="2873452" y="164144"/>
              </a:moveTo>
              <a:arcTo wR="2066349" hR="2066349" stAng="17579487" swAng="1959661"/>
            </a:path>
          </a:pathLst>
        </a:custGeom>
        <a:noFill/>
        <a:ln w="1143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8FAB39-BCE1-448C-8E12-B862A07A02BB}">
      <dsp:nvSpPr>
        <dsp:cNvPr id="0" name=""/>
        <dsp:cNvSpPr/>
      </dsp:nvSpPr>
      <dsp:spPr>
        <a:xfrm>
          <a:off x="4788531" y="1430480"/>
          <a:ext cx="1592367" cy="1035039"/>
        </a:xfrm>
        <a:prstGeom prst="roundRect">
          <a:avLst/>
        </a:prstGeom>
        <a:solidFill>
          <a:schemeClr val="accent5">
            <a:hueOff val="-2483469"/>
            <a:satOff val="9953"/>
            <a:lumOff val="2157"/>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latin typeface="Trebuchet MS"/>
            </a:rPr>
            <a:t> Adaptación a nuevos </a:t>
          </a:r>
          <a:r>
            <a:rPr lang="es-ES" sz="1700" kern="1200" dirty="0" err="1">
              <a:latin typeface="Trebuchet MS"/>
            </a:rPr>
            <a:t>desafios</a:t>
          </a:r>
          <a:endParaRPr lang="es-ES" sz="1700" kern="1200" dirty="0" err="1"/>
        </a:p>
      </dsp:txBody>
      <dsp:txXfrm>
        <a:off x="4839057" y="1481006"/>
        <a:ext cx="1491315" cy="933987"/>
      </dsp:txXfrm>
    </dsp:sp>
    <dsp:sp modelId="{5ABB0178-4FB7-489C-BBB7-C3A2469FFB73}">
      <dsp:nvSpPr>
        <dsp:cNvPr id="0" name=""/>
        <dsp:cNvSpPr/>
      </dsp:nvSpPr>
      <dsp:spPr>
        <a:xfrm>
          <a:off x="1553150" y="520187"/>
          <a:ext cx="4132698" cy="4132698"/>
        </a:xfrm>
        <a:custGeom>
          <a:avLst/>
          <a:gdLst/>
          <a:ahLst/>
          <a:cxnLst/>
          <a:rect l="0" t="0" r="0" b="0"/>
          <a:pathLst>
            <a:path>
              <a:moveTo>
                <a:pt x="4129884" y="1958532"/>
              </a:moveTo>
              <a:arcTo wR="2066349" hR="2066349" stAng="21420545" swAng="2194860"/>
            </a:path>
          </a:pathLst>
        </a:custGeom>
        <a:noFill/>
        <a:ln w="11430" cap="flat" cmpd="sng" algn="ctr">
          <a:solidFill>
            <a:schemeClr val="accent5">
              <a:hueOff val="-2483469"/>
              <a:satOff val="9953"/>
              <a:lumOff val="2157"/>
              <a:alphaOff val="0"/>
            </a:schemeClr>
          </a:solidFill>
          <a:prstDash val="solid"/>
        </a:ln>
        <a:effectLst/>
      </dsp:spPr>
      <dsp:style>
        <a:lnRef idx="1">
          <a:scrgbClr r="0" g="0" b="0"/>
        </a:lnRef>
        <a:fillRef idx="0">
          <a:scrgbClr r="0" g="0" b="0"/>
        </a:fillRef>
        <a:effectRef idx="0">
          <a:scrgbClr r="0" g="0" b="0"/>
        </a:effectRef>
        <a:fontRef idx="minor"/>
      </dsp:style>
    </dsp:sp>
    <dsp:sp modelId="{A1CA817D-F490-4C80-9D33-35680A0BA195}">
      <dsp:nvSpPr>
        <dsp:cNvPr id="0" name=""/>
        <dsp:cNvSpPr/>
      </dsp:nvSpPr>
      <dsp:spPr>
        <a:xfrm>
          <a:off x="4037885" y="3740728"/>
          <a:ext cx="1592367" cy="1035039"/>
        </a:xfrm>
        <a:prstGeom prst="roundRect">
          <a:avLst/>
        </a:prstGeom>
        <a:solidFill>
          <a:schemeClr val="accent5">
            <a:hueOff val="-4966938"/>
            <a:satOff val="19906"/>
            <a:lumOff val="4314"/>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latin typeface="Trebuchet MS"/>
            </a:rPr>
            <a:t>Optimización de recursos </a:t>
          </a:r>
          <a:endParaRPr lang="es-ES" sz="1700" kern="1200" dirty="0"/>
        </a:p>
      </dsp:txBody>
      <dsp:txXfrm>
        <a:off x="4088411" y="3791254"/>
        <a:ext cx="1491315" cy="933987"/>
      </dsp:txXfrm>
    </dsp:sp>
    <dsp:sp modelId="{7C918250-54C3-4D29-A1F0-F3C01D2179F4}">
      <dsp:nvSpPr>
        <dsp:cNvPr id="0" name=""/>
        <dsp:cNvSpPr/>
      </dsp:nvSpPr>
      <dsp:spPr>
        <a:xfrm>
          <a:off x="1553150" y="520187"/>
          <a:ext cx="4132698" cy="4132698"/>
        </a:xfrm>
        <a:custGeom>
          <a:avLst/>
          <a:gdLst/>
          <a:ahLst/>
          <a:cxnLst/>
          <a:rect l="0" t="0" r="0" b="0"/>
          <a:pathLst>
            <a:path>
              <a:moveTo>
                <a:pt x="2476537" y="4091576"/>
              </a:moveTo>
              <a:arcTo wR="2066349" hR="2066349" stAng="4713015" swAng="1373971"/>
            </a:path>
          </a:pathLst>
        </a:custGeom>
        <a:noFill/>
        <a:ln w="11430" cap="flat" cmpd="sng" algn="ctr">
          <a:solidFill>
            <a:schemeClr val="accent5">
              <a:hueOff val="-4966938"/>
              <a:satOff val="19906"/>
              <a:lumOff val="4314"/>
              <a:alphaOff val="0"/>
            </a:schemeClr>
          </a:solidFill>
          <a:prstDash val="solid"/>
        </a:ln>
        <a:effectLst/>
      </dsp:spPr>
      <dsp:style>
        <a:lnRef idx="1">
          <a:scrgbClr r="0" g="0" b="0"/>
        </a:lnRef>
        <a:fillRef idx="0">
          <a:scrgbClr r="0" g="0" b="0"/>
        </a:fillRef>
        <a:effectRef idx="0">
          <a:scrgbClr r="0" g="0" b="0"/>
        </a:effectRef>
        <a:fontRef idx="minor"/>
      </dsp:style>
    </dsp:sp>
    <dsp:sp modelId="{7A88EB14-11AB-472E-8C64-FE8BF9E592F8}">
      <dsp:nvSpPr>
        <dsp:cNvPr id="0" name=""/>
        <dsp:cNvSpPr/>
      </dsp:nvSpPr>
      <dsp:spPr>
        <a:xfrm>
          <a:off x="1608746" y="3740728"/>
          <a:ext cx="1592367" cy="1035039"/>
        </a:xfrm>
        <a:prstGeom prst="roundRect">
          <a:avLst/>
        </a:prstGeom>
        <a:solidFill>
          <a:schemeClr val="accent5">
            <a:hueOff val="-7450407"/>
            <a:satOff val="29858"/>
            <a:lumOff val="647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latin typeface="Trebuchet MS"/>
            </a:rPr>
            <a:t> Mejora de la calidad de vida</a:t>
          </a:r>
          <a:endParaRPr lang="es-ES" sz="1700" kern="1200" dirty="0"/>
        </a:p>
      </dsp:txBody>
      <dsp:txXfrm>
        <a:off x="1659272" y="3791254"/>
        <a:ext cx="1491315" cy="933987"/>
      </dsp:txXfrm>
    </dsp:sp>
    <dsp:sp modelId="{409642EA-3742-41B7-8BE6-EA1D5BB7FF72}">
      <dsp:nvSpPr>
        <dsp:cNvPr id="0" name=""/>
        <dsp:cNvSpPr/>
      </dsp:nvSpPr>
      <dsp:spPr>
        <a:xfrm>
          <a:off x="1553150" y="520187"/>
          <a:ext cx="4132698" cy="4132698"/>
        </a:xfrm>
        <a:custGeom>
          <a:avLst/>
          <a:gdLst/>
          <a:ahLst/>
          <a:cxnLst/>
          <a:rect l="0" t="0" r="0" b="0"/>
          <a:pathLst>
            <a:path>
              <a:moveTo>
                <a:pt x="345045" y="3209552"/>
              </a:moveTo>
              <a:arcTo wR="2066349" hR="2066349" stAng="8784594" swAng="2194860"/>
            </a:path>
          </a:pathLst>
        </a:custGeom>
        <a:noFill/>
        <a:ln w="11430" cap="flat" cmpd="sng" algn="ctr">
          <a:solidFill>
            <a:schemeClr val="accent5">
              <a:hueOff val="-7450407"/>
              <a:satOff val="29858"/>
              <a:lumOff val="6471"/>
              <a:alphaOff val="0"/>
            </a:schemeClr>
          </a:solidFill>
          <a:prstDash val="solid"/>
        </a:ln>
        <a:effectLst/>
      </dsp:spPr>
      <dsp:style>
        <a:lnRef idx="1">
          <a:scrgbClr r="0" g="0" b="0"/>
        </a:lnRef>
        <a:fillRef idx="0">
          <a:scrgbClr r="0" g="0" b="0"/>
        </a:fillRef>
        <a:effectRef idx="0">
          <a:scrgbClr r="0" g="0" b="0"/>
        </a:effectRef>
        <a:fontRef idx="minor"/>
      </dsp:style>
    </dsp:sp>
    <dsp:sp modelId="{4A03E8B3-270A-4BDF-91E2-ED39563A1776}">
      <dsp:nvSpPr>
        <dsp:cNvPr id="0" name=""/>
        <dsp:cNvSpPr/>
      </dsp:nvSpPr>
      <dsp:spPr>
        <a:xfrm>
          <a:off x="858100" y="1430480"/>
          <a:ext cx="1592367" cy="1035039"/>
        </a:xfrm>
        <a:prstGeom prst="roundRect">
          <a:avLst/>
        </a:prstGeom>
        <a:solidFill>
          <a:schemeClr val="accent5">
            <a:hueOff val="-9933876"/>
            <a:satOff val="39811"/>
            <a:lumOff val="8628"/>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latin typeface="Trebuchet MS"/>
            </a:rPr>
            <a:t>Impulso a economía verde</a:t>
          </a:r>
          <a:endParaRPr lang="es-ES" sz="1700" kern="1200" dirty="0"/>
        </a:p>
      </dsp:txBody>
      <dsp:txXfrm>
        <a:off x="908626" y="1481006"/>
        <a:ext cx="1491315" cy="933987"/>
      </dsp:txXfrm>
    </dsp:sp>
    <dsp:sp modelId="{24AC9751-E051-4E44-8764-677DCB7A7CA2}">
      <dsp:nvSpPr>
        <dsp:cNvPr id="0" name=""/>
        <dsp:cNvSpPr/>
      </dsp:nvSpPr>
      <dsp:spPr>
        <a:xfrm>
          <a:off x="1553150" y="520187"/>
          <a:ext cx="4132698" cy="4132698"/>
        </a:xfrm>
        <a:custGeom>
          <a:avLst/>
          <a:gdLst/>
          <a:ahLst/>
          <a:cxnLst/>
          <a:rect l="0" t="0" r="0" b="0"/>
          <a:pathLst>
            <a:path>
              <a:moveTo>
                <a:pt x="360308" y="900492"/>
              </a:moveTo>
              <a:arcTo wR="2066349" hR="2066349" stAng="12860852" swAng="1959661"/>
            </a:path>
          </a:pathLst>
        </a:custGeom>
        <a:noFill/>
        <a:ln w="11430"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F128-D294-4AEB-876E-BA96CBF5FD32}">
      <dsp:nvSpPr>
        <dsp:cNvPr id="0" name=""/>
        <dsp:cNvSpPr/>
      </dsp:nvSpPr>
      <dsp:spPr>
        <a:xfrm>
          <a:off x="0" y="127000"/>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Planes de desarrollo</a:t>
          </a:r>
        </a:p>
      </dsp:txBody>
      <dsp:txXfrm>
        <a:off x="0" y="127000"/>
        <a:ext cx="1904999" cy="1143000"/>
      </dsp:txXfrm>
    </dsp:sp>
    <dsp:sp modelId="{E76DBFF3-2D51-4945-81EE-6BC80BD1960D}">
      <dsp:nvSpPr>
        <dsp:cNvPr id="0" name=""/>
        <dsp:cNvSpPr/>
      </dsp:nvSpPr>
      <dsp:spPr>
        <a:xfrm>
          <a:off x="2095500" y="127000"/>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Estudios de mercado</a:t>
          </a:r>
        </a:p>
      </dsp:txBody>
      <dsp:txXfrm>
        <a:off x="2095500" y="127000"/>
        <a:ext cx="1904999" cy="1143000"/>
      </dsp:txXfrm>
    </dsp:sp>
    <dsp:sp modelId="{512C7950-0BA4-4BA5-B346-35E55B9BA0B7}">
      <dsp:nvSpPr>
        <dsp:cNvPr id="0" name=""/>
        <dsp:cNvSpPr/>
      </dsp:nvSpPr>
      <dsp:spPr>
        <a:xfrm>
          <a:off x="4191000" y="127000"/>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Diagnósticos sobre problemas municipales</a:t>
          </a:r>
        </a:p>
      </dsp:txBody>
      <dsp:txXfrm>
        <a:off x="4191000" y="127000"/>
        <a:ext cx="1904999" cy="1143000"/>
      </dsp:txXfrm>
    </dsp:sp>
    <dsp:sp modelId="{CE32888C-6740-48C6-B502-055F735839DF}">
      <dsp:nvSpPr>
        <dsp:cNvPr id="0" name=""/>
        <dsp:cNvSpPr/>
      </dsp:nvSpPr>
      <dsp:spPr>
        <a:xfrm>
          <a:off x="0" y="1460500"/>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Ferias regionales, nacionales e internacionales</a:t>
          </a:r>
        </a:p>
      </dsp:txBody>
      <dsp:txXfrm>
        <a:off x="0" y="1460500"/>
        <a:ext cx="1904999" cy="1143000"/>
      </dsp:txXfrm>
    </dsp:sp>
    <dsp:sp modelId="{FDC0C394-C048-4B3D-A4A3-9778CAF1CE6C}">
      <dsp:nvSpPr>
        <dsp:cNvPr id="0" name=""/>
        <dsp:cNvSpPr/>
      </dsp:nvSpPr>
      <dsp:spPr>
        <a:xfrm>
          <a:off x="2095500" y="1460500"/>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Cambios de leyes y normas</a:t>
          </a:r>
        </a:p>
      </dsp:txBody>
      <dsp:txXfrm>
        <a:off x="2095500" y="1460500"/>
        <a:ext cx="1904999" cy="1143000"/>
      </dsp:txXfrm>
    </dsp:sp>
    <dsp:sp modelId="{E8A101DE-3A4F-4764-8783-B12FD468B144}">
      <dsp:nvSpPr>
        <dsp:cNvPr id="0" name=""/>
        <dsp:cNvSpPr/>
      </dsp:nvSpPr>
      <dsp:spPr>
        <a:xfrm>
          <a:off x="4163320" y="1441811"/>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Proyectos fracasados</a:t>
          </a:r>
        </a:p>
      </dsp:txBody>
      <dsp:txXfrm>
        <a:off x="4163320" y="1441811"/>
        <a:ext cx="1904999" cy="1143000"/>
      </dsp:txXfrm>
    </dsp:sp>
    <dsp:sp modelId="{163884CD-90F5-4D4D-99FA-FE0E349314BD}">
      <dsp:nvSpPr>
        <dsp:cNvPr id="0" name=""/>
        <dsp:cNvSpPr/>
      </dsp:nvSpPr>
      <dsp:spPr>
        <a:xfrm>
          <a:off x="1047750" y="2793999"/>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Reconocimiento de gustos y preferencias</a:t>
          </a:r>
        </a:p>
      </dsp:txBody>
      <dsp:txXfrm>
        <a:off x="1047750" y="2793999"/>
        <a:ext cx="1904999" cy="1143000"/>
      </dsp:txXfrm>
    </dsp:sp>
    <dsp:sp modelId="{644DC72F-4400-4B90-850F-526A6F3B98B4}">
      <dsp:nvSpPr>
        <dsp:cNvPr id="0" name=""/>
        <dsp:cNvSpPr/>
      </dsp:nvSpPr>
      <dsp:spPr>
        <a:xfrm>
          <a:off x="3143250" y="2793999"/>
          <a:ext cx="1904999" cy="11430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Fuentes de cooperación internacional</a:t>
          </a:r>
        </a:p>
      </dsp:txBody>
      <dsp:txXfrm>
        <a:off x="3143250" y="2793999"/>
        <a:ext cx="1904999" cy="1143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EBED2A-086A-4848-B2C0-9535501D1A41}" type="datetimeFigureOut">
              <a:rPr lang="es-CO" smtClean="0"/>
              <a:pPr/>
              <a:t>23/09/2024</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0208C1-C882-463F-B9CE-1C1BB32B3377}" type="slidenum">
              <a:rPr lang="es-CO" smtClean="0"/>
              <a:pPr/>
              <a:t>‹Nº›</a:t>
            </a:fld>
            <a:endParaRPr lang="es-C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588971A-8C85-4009-BAFF-0D4A2CF7D79F}" type="slidenum">
              <a:rPr lang="es-ES" smtClean="0"/>
              <a:pPr/>
              <a:t>71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a:t>L trabajo</a:t>
            </a:r>
          </a:p>
        </p:txBody>
      </p:sp>
      <p:sp>
        <p:nvSpPr>
          <p:cNvPr id="4" name="3 Marcador de número de diapositiva"/>
          <p:cNvSpPr>
            <a:spLocks noGrp="1"/>
          </p:cNvSpPr>
          <p:nvPr>
            <p:ph type="sldNum" sz="quarter" idx="10"/>
          </p:nvPr>
        </p:nvSpPr>
        <p:spPr/>
        <p:txBody>
          <a:bodyPr/>
          <a:lstStyle/>
          <a:p>
            <a:fld id="{F588971A-8C85-4009-BAFF-0D4A2CF7D79F}" type="slidenum">
              <a:rPr lang="es-ES" smtClean="0"/>
              <a:pPr/>
              <a:t>79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a:t>L trabajo</a:t>
            </a:r>
          </a:p>
        </p:txBody>
      </p:sp>
      <p:sp>
        <p:nvSpPr>
          <p:cNvPr id="4" name="3 Marcador de número de diapositiva"/>
          <p:cNvSpPr>
            <a:spLocks noGrp="1"/>
          </p:cNvSpPr>
          <p:nvPr>
            <p:ph type="sldNum" sz="quarter" idx="10"/>
          </p:nvPr>
        </p:nvSpPr>
        <p:spPr/>
        <p:txBody>
          <a:bodyPr/>
          <a:lstStyle/>
          <a:p>
            <a:fld id="{F588971A-8C85-4009-BAFF-0D4A2CF7D79F}" type="slidenum">
              <a:rPr lang="es-ES" smtClean="0"/>
              <a:pPr/>
              <a:t>93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52CC-2549-43EB-9FB7-86E7D5A96CE2}" type="slidenum">
              <a:rPr lang="es-ES_tradnl"/>
              <a:pPr/>
              <a:t>150</a:t>
            </a:fld>
            <a:endParaRPr lang="es-ES_tradnl"/>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F5E47-1DA4-443C-96A1-0EA450CDFB74}" type="slidenum">
              <a:rPr lang="es-ES_tradnl"/>
              <a:pPr/>
              <a:t>155</a:t>
            </a:fld>
            <a:endParaRPr lang="es-ES_tradnl"/>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584E6-340D-4259-B6F1-71DD1FF546B2}" type="slidenum">
              <a:rPr lang="es-ES_tradnl"/>
              <a:pPr/>
              <a:t>156</a:t>
            </a:fld>
            <a:endParaRPr lang="es-ES_tradnl"/>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04871-BF00-494B-ABA4-BBBA08BF804D}" type="slidenum">
              <a:rPr lang="es-ES_tradnl"/>
              <a:pPr/>
              <a:t>157</a:t>
            </a:fld>
            <a:endParaRPr lang="es-ES_tradnl"/>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BDB41-5973-4C13-849F-7855DBE09EDB}" type="slidenum">
              <a:rPr lang="es-ES_tradnl"/>
              <a:pPr/>
              <a:t>158</a:t>
            </a:fld>
            <a:endParaRPr lang="es-ES_tradnl"/>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51BD4-6FE0-453B-B1C9-F9CC857F9E71}" type="slidenum">
              <a:rPr lang="es-ES"/>
              <a:pPr/>
              <a:t>279</a:t>
            </a:fld>
            <a:endParaRPr lang="es-E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s-C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FD947D4-6F4C-4574-A851-BF9533383249}" type="datetimeFigureOut">
              <a:rPr lang="es-CO" smtClean="0"/>
              <a:pPr/>
              <a:t>23/09/2024</a:t>
            </a:fld>
            <a:endParaRPr lang="es-CO"/>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CO"/>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7194400-9850-4816-8296-880536B3F2A5}" type="slidenum">
              <a:rPr lang="es-CO" smtClean="0"/>
              <a:pPr/>
              <a:t>‹Nº›</a:t>
            </a:fld>
            <a:endParaRPr lang="es-CO"/>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p>
            <a:fld id="{3FD947D4-6F4C-4574-A851-BF9533383249}" type="datetimeFigureOut">
              <a:rPr lang="es-CO" smtClean="0"/>
              <a:pPr/>
              <a:t>23/09/2024</a:t>
            </a:fld>
            <a:endParaRPr lang="es-CO"/>
          </a:p>
        </p:txBody>
      </p:sp>
      <p:sp>
        <p:nvSpPr>
          <p:cNvPr id="5" name="4 Marcador de pie de página"/>
          <p:cNvSpPr>
            <a:spLocks noGrp="1"/>
          </p:cNvSpPr>
          <p:nvPr>
            <p:ph type="ftr" sz="quarter" idx="11"/>
          </p:nvPr>
        </p:nvSpPr>
        <p:spPr>
          <a:xfrm>
            <a:off x="457200" y="6556248"/>
            <a:ext cx="3657600" cy="228600"/>
          </a:xfrm>
        </p:spPr>
        <p:txBody>
          <a:bodyPr/>
          <a:lstStyle/>
          <a:p>
            <a:endParaRPr lang="es-CO"/>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7194400-9850-4816-8296-880536B3F2A5}" type="slidenum">
              <a:rPr lang="es-CO" smtClean="0"/>
              <a:pPr/>
              <a:t>‹Nº›</a:t>
            </a:fld>
            <a:endParaRPr lang="es-C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endParaRPr lang="es-CO"/>
          </a:p>
        </p:txBody>
      </p:sp>
      <p:sp>
        <p:nvSpPr>
          <p:cNvPr id="3" name="2 Marcador de tabla"/>
          <p:cNvSpPr>
            <a:spLocks noGrp="1"/>
          </p:cNvSpPr>
          <p:nvPr>
            <p:ph type="tbl" idx="1"/>
          </p:nvPr>
        </p:nvSpPr>
        <p:spPr>
          <a:xfrm>
            <a:off x="685800" y="1981200"/>
            <a:ext cx="7772400" cy="4114800"/>
          </a:xfrm>
        </p:spPr>
        <p:txBody>
          <a:bodyPr/>
          <a:lstStyle/>
          <a:p>
            <a:endParaRPr lang="es-CO"/>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n-US"/>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r>
              <a:rPr lang="en-US"/>
              <a:t>Héctor Sanín Angel</a:t>
            </a:r>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BCD5B6B0-9180-4CFF-99E3-90866526C0C1}" type="slidenum">
              <a:rPr lang="en-US"/>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981200"/>
            <a:ext cx="3810000" cy="4114800"/>
          </a:xfrm>
        </p:spPr>
        <p:txBody>
          <a:bodyPr/>
          <a:lstStyle/>
          <a:p>
            <a:endParaRPr lang="es-CO"/>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n-US"/>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r>
              <a:rPr lang="en-US"/>
              <a:t>Héctor Sanín Angel</a:t>
            </a:r>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E8F6A87E-5CFF-43D2-BB0A-2567F819CB57}"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FD947D4-6F4C-4574-A851-BF9533383249}" type="datetimeFigureOut">
              <a:rPr lang="es-CO" smtClean="0"/>
              <a:pPr/>
              <a:t>23/09/2024</a:t>
            </a:fld>
            <a:endParaRPr lang="es-CO"/>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CO"/>
          </a:p>
        </p:txBody>
      </p:sp>
      <p:sp>
        <p:nvSpPr>
          <p:cNvPr id="6" name="5 Marcador de número de diapositiva"/>
          <p:cNvSpPr>
            <a:spLocks noGrp="1"/>
          </p:cNvSpPr>
          <p:nvPr>
            <p:ph type="sldNum" sz="quarter" idx="12"/>
          </p:nvPr>
        </p:nvSpPr>
        <p:spPr>
          <a:xfrm>
            <a:off x="6733952" y="6555112"/>
            <a:ext cx="588336" cy="228600"/>
          </a:xfrm>
        </p:spPr>
        <p:txBody>
          <a:bodyPr/>
          <a:lstStyle/>
          <a:p>
            <a:fld id="{77194400-9850-4816-8296-880536B3F2A5}" type="slidenum">
              <a:rPr lang="es-CO" smtClean="0"/>
              <a:pPr/>
              <a:t>‹Nº›</a:t>
            </a:fld>
            <a:endParaRPr lang="es-CO"/>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3FD947D4-6F4C-4574-A851-BF9533383249}" type="datetimeFigureOut">
              <a:rPr lang="es-CO" smtClean="0"/>
              <a:pPr/>
              <a:t>23/09/2024</a:t>
            </a:fld>
            <a:endParaRPr lang="es-CO"/>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CO"/>
          </a:p>
        </p:txBody>
      </p:sp>
      <p:sp>
        <p:nvSpPr>
          <p:cNvPr id="4" name="3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a:t>Haga clic para modificar el estilo de texto del patrón</a:t>
            </a:r>
          </a:p>
        </p:txBody>
      </p:sp>
      <p:sp>
        <p:nvSpPr>
          <p:cNvPr id="5" name="4 Marcador de fecha"/>
          <p:cNvSpPr>
            <a:spLocks noGrp="1"/>
          </p:cNvSpPr>
          <p:nvPr>
            <p:ph type="dt" sz="half" idx="10"/>
          </p:nvPr>
        </p:nvSpPr>
        <p:spPr/>
        <p:txBody>
          <a:bodyPr/>
          <a:lstStyle/>
          <a:p>
            <a:fld id="{3FD947D4-6F4C-4574-A851-BF9533383249}" type="datetimeFigureOut">
              <a:rPr lang="es-CO" smtClean="0"/>
              <a:pPr/>
              <a:t>23/09/2024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7194400-9850-4816-8296-880536B3F2A5}" type="slidenum">
              <a:rPr lang="es-CO" smtClean="0"/>
              <a:pPr/>
              <a:t>‹Nº›</a:t>
            </a:fld>
            <a:endParaRPr lang="es-CO"/>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a:t>Haga clic en el icono para agregar una imagen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5"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s-ES"/>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FD947D4-6F4C-4574-A851-BF9533383249}" type="datetimeFigureOut">
              <a:rPr lang="es-CO" smtClean="0"/>
              <a:pPr/>
              <a:t>23/09/2024</a:t>
            </a:fld>
            <a:endParaRPr lang="es-CO"/>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CO"/>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7194400-9850-4816-8296-880536B3F2A5}" type="slidenum">
              <a:rPr lang="es-CO" smtClean="0"/>
              <a:pPr/>
              <a:t>‹Nº›</a:t>
            </a:fld>
            <a:endParaRPr lang="es-C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6.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6.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143.jpeg"/><Relationship Id="rId2" Type="http://schemas.openxmlformats.org/officeDocument/2006/relationships/diagramData" Target="../diagrams/data36.xml"/><Relationship Id="rId1" Type="http://schemas.openxmlformats.org/officeDocument/2006/relationships/slideLayout" Target="../slideLayouts/slideLayout6.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46.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144.jpeg"/><Relationship Id="rId2" Type="http://schemas.openxmlformats.org/officeDocument/2006/relationships/diagramData" Target="../diagrams/data37.xml"/><Relationship Id="rId1" Type="http://schemas.openxmlformats.org/officeDocument/2006/relationships/slideLayout" Target="../slideLayouts/slideLayout6.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145.jpeg"/><Relationship Id="rId2" Type="http://schemas.openxmlformats.org/officeDocument/2006/relationships/diagramData" Target="../diagrams/data38.xml"/><Relationship Id="rId1" Type="http://schemas.openxmlformats.org/officeDocument/2006/relationships/slideLayout" Target="../slideLayouts/slideLayout6.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48.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diagramLayout" Target="../diagrams/layout39.xml"/><Relationship Id="rId7" Type="http://schemas.openxmlformats.org/officeDocument/2006/relationships/image" Target="../media/image146.jpeg"/><Relationship Id="rId2" Type="http://schemas.openxmlformats.org/officeDocument/2006/relationships/diagramData" Target="../diagrams/data39.xml"/><Relationship Id="rId1" Type="http://schemas.openxmlformats.org/officeDocument/2006/relationships/slideLayout" Target="../slideLayouts/slideLayout6.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 Id="rId9" Type="http://schemas.openxmlformats.org/officeDocument/2006/relationships/image" Target="../media/image148.jpeg"/></Relationships>
</file>

<file path=ppt/slides/_rels/slide249.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0.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oleObject" Target="../embeddings/oleObject6.bin"/><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diagramLayout" Target="../diagrams/layout40.xml"/><Relationship Id="rId7" Type="http://schemas.openxmlformats.org/officeDocument/2006/relationships/diagramData" Target="../diagrams/data41.xml"/><Relationship Id="rId2" Type="http://schemas.openxmlformats.org/officeDocument/2006/relationships/diagramData" Target="../diagrams/data40.xml"/><Relationship Id="rId1" Type="http://schemas.openxmlformats.org/officeDocument/2006/relationships/slideLayout" Target="../slideLayouts/slideLayout6.xml"/><Relationship Id="rId6" Type="http://schemas.microsoft.com/office/2007/relationships/diagramDrawing" Target="../diagrams/drawing40.xml"/><Relationship Id="rId11" Type="http://schemas.microsoft.com/office/2007/relationships/diagramDrawing" Target="../diagrams/drawing41.xml"/><Relationship Id="rId5" Type="http://schemas.openxmlformats.org/officeDocument/2006/relationships/diagramColors" Target="../diagrams/colors40.xml"/><Relationship Id="rId10" Type="http://schemas.openxmlformats.org/officeDocument/2006/relationships/diagramColors" Target="../diagrams/colors41.xml"/><Relationship Id="rId4" Type="http://schemas.openxmlformats.org/officeDocument/2006/relationships/diagramQuickStyle" Target="../diagrams/quickStyle40.xml"/><Relationship Id="rId9" Type="http://schemas.openxmlformats.org/officeDocument/2006/relationships/diagramQuickStyle" Target="../diagrams/quickStyle41.xml"/></Relationships>
</file>

<file path=ppt/slides/_rels/slide2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366868" y="1064888"/>
            <a:ext cx="5105400" cy="2868168"/>
          </a:xfrm>
        </p:spPr>
        <p:txBody>
          <a:bodyPr/>
          <a:lstStyle/>
          <a:p>
            <a:pPr algn="ctr"/>
            <a:r>
              <a:rPr lang="es-CO"/>
              <a:t>FORMULACION Y EVALUACION DE PROYECTOS - </a:t>
            </a:r>
            <a:br>
              <a:rPr lang="es-CO"/>
            </a:br>
            <a:r>
              <a:rPr lang="es-CO" err="1"/>
              <a:t>ing.</a:t>
            </a:r>
            <a:r>
              <a:rPr lang="es-CO"/>
              <a:t> ambiental</a:t>
            </a:r>
            <a:br>
              <a:rPr lang="es-CO"/>
            </a:br>
            <a:endParaRPr lang="es-CO"/>
          </a:p>
        </p:txBody>
      </p:sp>
      <p:sp>
        <p:nvSpPr>
          <p:cNvPr id="3" name="2 Subtítulo"/>
          <p:cNvSpPr>
            <a:spLocks noGrp="1"/>
          </p:cNvSpPr>
          <p:nvPr>
            <p:ph type="subTitle" idx="1"/>
          </p:nvPr>
        </p:nvSpPr>
        <p:spPr>
          <a:xfrm>
            <a:off x="3354442" y="3789040"/>
            <a:ext cx="5114778" cy="1101248"/>
          </a:xfrm>
        </p:spPr>
        <p:txBody>
          <a:bodyPr/>
          <a:lstStyle/>
          <a:p>
            <a:pPr algn="ctr"/>
            <a:r>
              <a:rPr lang="es-CO" err="1"/>
              <a:t>MSc.</a:t>
            </a:r>
            <a:r>
              <a:rPr lang="es-CO"/>
              <a:t> Natalia Restrepo Sánchez</a:t>
            </a:r>
          </a:p>
        </p:txBody>
      </p:sp>
      <p:pic>
        <p:nvPicPr>
          <p:cNvPr id="15362" name="Picture 2" descr="http://t0.gstatic.com/images?q=tbn:ANd9GcSbZtWcc-mW1HccMFYw0AzpKfAZUOSGFpCj38mWCp2mpqjHI_cM"/>
          <p:cNvPicPr>
            <a:picLocks noChangeAspect="1" noChangeArrowheads="1"/>
          </p:cNvPicPr>
          <p:nvPr/>
        </p:nvPicPr>
        <p:blipFill>
          <a:blip r:embed="rId2" cstate="print"/>
          <a:srcRect/>
          <a:stretch>
            <a:fillRect/>
          </a:stretch>
        </p:blipFill>
        <p:spPr bwMode="auto">
          <a:xfrm>
            <a:off x="576064" y="4422735"/>
            <a:ext cx="2555776" cy="2448272"/>
          </a:xfrm>
          <a:prstGeom prst="rect">
            <a:avLst/>
          </a:prstGeom>
          <a:noFill/>
        </p:spPr>
      </p:pic>
      <p:pic>
        <p:nvPicPr>
          <p:cNvPr id="15364" name="Picture 4" descr="http://t2.gstatic.com/images?q=tbn:ANd9GcSHJHxykgHT92LUTZNhbqlKdvJ-1xBYq2om2oT6i_RaKp4ue9Sz"/>
          <p:cNvPicPr>
            <a:picLocks noChangeAspect="1" noChangeArrowheads="1"/>
          </p:cNvPicPr>
          <p:nvPr/>
        </p:nvPicPr>
        <p:blipFill>
          <a:blip r:embed="rId3" cstate="print"/>
          <a:srcRect/>
          <a:stretch>
            <a:fillRect/>
          </a:stretch>
        </p:blipFill>
        <p:spPr bwMode="auto">
          <a:xfrm>
            <a:off x="3131840" y="4437112"/>
            <a:ext cx="2676525" cy="2420888"/>
          </a:xfrm>
          <a:prstGeom prst="rect">
            <a:avLst/>
          </a:prstGeom>
          <a:noFill/>
        </p:spPr>
      </p:pic>
      <p:pic>
        <p:nvPicPr>
          <p:cNvPr id="15366" name="Picture 6" descr="http://t1.gstatic.com/images?q=tbn:ANd9GcQ1GVg5p9TtnLT2H_8_0VOFOUfWEFjJeICSSS7l5PItbLmCUfMg"/>
          <p:cNvPicPr>
            <a:picLocks noChangeAspect="1" noChangeArrowheads="1"/>
          </p:cNvPicPr>
          <p:nvPr/>
        </p:nvPicPr>
        <p:blipFill>
          <a:blip r:embed="rId4" cstate="print"/>
          <a:srcRect/>
          <a:stretch>
            <a:fillRect/>
          </a:stretch>
        </p:blipFill>
        <p:spPr bwMode="auto">
          <a:xfrm>
            <a:off x="5792291" y="4437113"/>
            <a:ext cx="2524125" cy="2420888"/>
          </a:xfrm>
          <a:prstGeom prst="rect">
            <a:avLst/>
          </a:prstGeom>
          <a:noFill/>
        </p:spPr>
      </p:pic>
      <p:cxnSp>
        <p:nvCxnSpPr>
          <p:cNvPr id="9" name="8 Conector recto"/>
          <p:cNvCxnSpPr/>
          <p:nvPr/>
        </p:nvCxnSpPr>
        <p:spPr>
          <a:xfrm>
            <a:off x="539552" y="4221088"/>
            <a:ext cx="7776864"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0" y="1628801"/>
            <a:ext cx="2699792" cy="954107"/>
          </a:xfrm>
          <a:prstGeom prst="rect">
            <a:avLst/>
          </a:prstGeom>
          <a:noFill/>
        </p:spPr>
        <p:txBody>
          <a:bodyPr wrap="square" rtlCol="0">
            <a:spAutoFit/>
          </a:bodyPr>
          <a:lstStyle/>
          <a:p>
            <a:pPr algn="just"/>
            <a:r>
              <a:rPr lang="es-CO" sz="1400"/>
              <a:t>“La formulación de un problema, es más importante que su solución”.</a:t>
            </a:r>
          </a:p>
          <a:p>
            <a:pPr algn="r"/>
            <a:r>
              <a:rPr lang="es-CO" sz="1400"/>
              <a:t>Albert Einstein</a:t>
            </a:r>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16CD8D8-BF19-7A0B-F788-EFE550EEDD9B}"/>
              </a:ext>
            </a:extLst>
          </p:cNvPr>
          <p:cNvSpPr>
            <a:spLocks noGrp="1"/>
          </p:cNvSpPr>
          <p:nvPr>
            <p:ph type="body" idx="1"/>
          </p:nvPr>
        </p:nvSpPr>
        <p:spPr/>
        <p:txBody>
          <a:bodyPr/>
          <a:lstStyle/>
          <a:p>
            <a:endParaRPr lang="es-ES"/>
          </a:p>
        </p:txBody>
      </p:sp>
      <p:sp>
        <p:nvSpPr>
          <p:cNvPr id="4" name="Marcador de texto 3">
            <a:extLst>
              <a:ext uri="{FF2B5EF4-FFF2-40B4-BE49-F238E27FC236}">
                <a16:creationId xmlns:a16="http://schemas.microsoft.com/office/drawing/2014/main" id="{A0834D77-4CF7-D7B1-F6D1-479D83AA5205}"/>
              </a:ext>
            </a:extLst>
          </p:cNvPr>
          <p:cNvSpPr>
            <a:spLocks noGrp="1"/>
          </p:cNvSpPr>
          <p:nvPr>
            <p:ph type="body" sz="half" idx="3"/>
          </p:nvPr>
        </p:nvSpPr>
        <p:spPr/>
        <p:txBody>
          <a:bodyPr/>
          <a:lstStyle/>
          <a:p>
            <a:endParaRPr lang="es-ES"/>
          </a:p>
        </p:txBody>
      </p:sp>
      <p:sp>
        <p:nvSpPr>
          <p:cNvPr id="5" name="Marcador de contenido 4">
            <a:extLst>
              <a:ext uri="{FF2B5EF4-FFF2-40B4-BE49-F238E27FC236}">
                <a16:creationId xmlns:a16="http://schemas.microsoft.com/office/drawing/2014/main" id="{E5D442D7-0932-686C-07E6-BB455D1D1248}"/>
              </a:ext>
            </a:extLst>
          </p:cNvPr>
          <p:cNvSpPr>
            <a:spLocks noGrp="1"/>
          </p:cNvSpPr>
          <p:nvPr>
            <p:ph sz="quarter" idx="2"/>
          </p:nvPr>
        </p:nvSpPr>
        <p:spPr/>
        <p:txBody>
          <a:bodyPr vert="horz" lIns="91440" tIns="45720" rIns="91440" bIns="45720" anchor="t">
            <a:normAutofit/>
          </a:bodyPr>
          <a:lstStyle/>
          <a:p>
            <a:r>
              <a:rPr lang="es-ES" dirty="0"/>
              <a:t>Proyectos sociales</a:t>
            </a:r>
          </a:p>
          <a:p>
            <a:endParaRPr lang="es-ES" dirty="0"/>
          </a:p>
          <a:p>
            <a:pPr marL="0" indent="0">
              <a:buNone/>
            </a:pPr>
            <a:r>
              <a:rPr lang="es-ES" dirty="0">
                <a:ea typeface="+mn-lt"/>
                <a:cs typeface="+mn-lt"/>
              </a:rPr>
              <a:t>Programas de reforestación, campañas de educación ambiental, proyectos de saneamiento básico en comunidades vulnerables.</a:t>
            </a:r>
            <a:endParaRPr lang="es-ES" dirty="0"/>
          </a:p>
        </p:txBody>
      </p:sp>
      <p:sp>
        <p:nvSpPr>
          <p:cNvPr id="6" name="Marcador de contenido 5">
            <a:extLst>
              <a:ext uri="{FF2B5EF4-FFF2-40B4-BE49-F238E27FC236}">
                <a16:creationId xmlns:a16="http://schemas.microsoft.com/office/drawing/2014/main" id="{E66C2FB3-A387-70E6-A278-53B4B0735CA1}"/>
              </a:ext>
            </a:extLst>
          </p:cNvPr>
          <p:cNvSpPr>
            <a:spLocks noGrp="1"/>
          </p:cNvSpPr>
          <p:nvPr>
            <p:ph sz="quarter" idx="4"/>
          </p:nvPr>
        </p:nvSpPr>
        <p:spPr/>
        <p:txBody>
          <a:bodyPr vert="horz" lIns="91440" tIns="45720" rIns="91440" bIns="45720" anchor="t">
            <a:normAutofit/>
          </a:bodyPr>
          <a:lstStyle/>
          <a:p>
            <a:r>
              <a:rPr lang="es-ES" dirty="0"/>
              <a:t>Proyectos de inversión</a:t>
            </a:r>
          </a:p>
          <a:p>
            <a:pPr marL="0" indent="0">
              <a:buNone/>
            </a:pPr>
            <a:endParaRPr lang="es-ES" dirty="0"/>
          </a:p>
          <a:p>
            <a:pPr marL="0" indent="0">
              <a:buNone/>
            </a:pPr>
            <a:r>
              <a:rPr lang="es-ES" dirty="0">
                <a:ea typeface="+mn-lt"/>
                <a:cs typeface="+mn-lt"/>
              </a:rPr>
              <a:t>Instalación de plantas de energía renovable, proyectos de reciclaje con fines de lucro, eco-turismo.</a:t>
            </a:r>
            <a:endParaRPr lang="es-ES" dirty="0"/>
          </a:p>
        </p:txBody>
      </p:sp>
    </p:spTree>
    <p:extLst>
      <p:ext uri="{BB962C8B-B14F-4D97-AF65-F5344CB8AC3E}">
        <p14:creationId xmlns:p14="http://schemas.microsoft.com/office/powerpoint/2010/main" val="4058418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FF8F44-35D3-6EB1-6114-CF427552F676}"/>
              </a:ext>
            </a:extLst>
          </p:cNvPr>
          <p:cNvSpPr txBox="1"/>
          <p:nvPr/>
        </p:nvSpPr>
        <p:spPr>
          <a:xfrm>
            <a:off x="1035910" y="769933"/>
            <a:ext cx="650943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a:t>EJEMPLO:</a:t>
            </a:r>
          </a:p>
          <a:p>
            <a:endParaRPr lang="es-ES"/>
          </a:p>
          <a:p>
            <a:r>
              <a:rPr lang="es-ES" sz="1200" dirty="0">
                <a:solidFill>
                  <a:srgbClr val="0D0D0D"/>
                </a:solidFill>
                <a:ea typeface="+mn-lt"/>
                <a:cs typeface="+mn-lt"/>
              </a:rPr>
              <a:t>Supongamos que una empresa está considerando realizar una inversión en un proyecto que tiene un costo inicial de $10,000,000 COP. Este proyecto generará beneficios anuales durante los próximos 5 años.</a:t>
            </a:r>
            <a:endParaRPr lang="es-ES" dirty="0"/>
          </a:p>
          <a:p>
            <a:r>
              <a:rPr lang="es-ES" sz="1200" dirty="0">
                <a:solidFill>
                  <a:srgbClr val="0D0D0D"/>
                </a:solidFill>
                <a:ea typeface="+mn-lt"/>
                <a:cs typeface="+mn-lt"/>
              </a:rPr>
              <a:t>Los flujos de efectivo anuales esperados del proyecto son los siguientes:</a:t>
            </a:r>
            <a:endParaRPr lang="es-ES" dirty="0"/>
          </a:p>
          <a:p>
            <a:pPr marL="285750" indent="-285750">
              <a:buFont typeface="Arial"/>
              <a:buChar char="•"/>
            </a:pPr>
            <a:r>
              <a:rPr lang="es-ES" sz="1200" dirty="0">
                <a:solidFill>
                  <a:srgbClr val="0D0D0D"/>
                </a:solidFill>
                <a:ea typeface="+mn-lt"/>
                <a:cs typeface="+mn-lt"/>
              </a:rPr>
              <a:t>Año 1: $2,500,000 COP</a:t>
            </a:r>
            <a:endParaRPr lang="es-ES" dirty="0"/>
          </a:p>
          <a:p>
            <a:pPr marL="285750" indent="-285750">
              <a:buFont typeface="Arial"/>
              <a:buChar char="•"/>
            </a:pPr>
            <a:r>
              <a:rPr lang="es-ES" sz="1200" dirty="0">
                <a:solidFill>
                  <a:srgbClr val="0D0D0D"/>
                </a:solidFill>
                <a:ea typeface="+mn-lt"/>
                <a:cs typeface="+mn-lt"/>
              </a:rPr>
              <a:t>Año 2: $3,000,000 COP</a:t>
            </a:r>
            <a:endParaRPr lang="es-ES" dirty="0"/>
          </a:p>
          <a:p>
            <a:pPr marL="285750" indent="-285750">
              <a:buFont typeface="Arial"/>
              <a:buChar char="•"/>
            </a:pPr>
            <a:r>
              <a:rPr lang="es-ES" sz="1200" dirty="0">
                <a:solidFill>
                  <a:srgbClr val="0D0D0D"/>
                </a:solidFill>
                <a:ea typeface="+mn-lt"/>
                <a:cs typeface="+mn-lt"/>
              </a:rPr>
              <a:t>Año 3: $3,500,000 COP</a:t>
            </a:r>
            <a:endParaRPr lang="es-ES" dirty="0"/>
          </a:p>
          <a:p>
            <a:pPr marL="285750" indent="-285750">
              <a:buFont typeface="Arial"/>
              <a:buChar char="•"/>
            </a:pPr>
            <a:r>
              <a:rPr lang="es-ES" sz="1200" dirty="0">
                <a:solidFill>
                  <a:srgbClr val="0D0D0D"/>
                </a:solidFill>
                <a:ea typeface="+mn-lt"/>
                <a:cs typeface="+mn-lt"/>
              </a:rPr>
              <a:t>Año 4: $4,000,000 COP</a:t>
            </a:r>
            <a:endParaRPr lang="es-ES" dirty="0"/>
          </a:p>
          <a:p>
            <a:pPr marL="285750" indent="-285750">
              <a:buFont typeface="Arial"/>
              <a:buChar char="•"/>
            </a:pPr>
            <a:r>
              <a:rPr lang="es-ES" sz="1200" dirty="0">
                <a:solidFill>
                  <a:srgbClr val="0D0D0D"/>
                </a:solidFill>
                <a:ea typeface="+mn-lt"/>
                <a:cs typeface="+mn-lt"/>
              </a:rPr>
              <a:t>Año 5: $4,500,000 COP</a:t>
            </a:r>
            <a:endParaRPr lang="es-ES" dirty="0"/>
          </a:p>
          <a:p>
            <a:r>
              <a:rPr lang="es-ES" sz="1200" dirty="0">
                <a:solidFill>
                  <a:srgbClr val="0D0D0D"/>
                </a:solidFill>
                <a:ea typeface="+mn-lt"/>
                <a:cs typeface="+mn-lt"/>
              </a:rPr>
              <a:t>Ahora, vamos a calcular el valor presente neto (VPN) de los flujos de efectivo utilizando una tasa de descuento del 5% anual, que es una tasa de descuento comúnmente utilizada en análisis de inversión en Colombia.</a:t>
            </a:r>
            <a:endParaRPr lang="es-ES" dirty="0"/>
          </a:p>
          <a:p>
            <a:endParaRPr lang="es-ES"/>
          </a:p>
          <a:p>
            <a:endParaRPr lang="es-ES"/>
          </a:p>
          <a:p>
            <a:endParaRPr lang="es-ES"/>
          </a:p>
        </p:txBody>
      </p:sp>
      <p:pic>
        <p:nvPicPr>
          <p:cNvPr id="4" name="Imagen 3" descr="Valor presente neto: cómo calcularlo para evaluar tus inversiones">
            <a:extLst>
              <a:ext uri="{FF2B5EF4-FFF2-40B4-BE49-F238E27FC236}">
                <a16:creationId xmlns:a16="http://schemas.microsoft.com/office/drawing/2014/main" id="{DC7E2437-D90C-9EA6-163A-53BAAF9A9FE4}"/>
              </a:ext>
            </a:extLst>
          </p:cNvPr>
          <p:cNvPicPr>
            <a:picLocks noChangeAspect="1"/>
          </p:cNvPicPr>
          <p:nvPr/>
        </p:nvPicPr>
        <p:blipFill>
          <a:blip r:embed="rId2"/>
          <a:stretch>
            <a:fillRect/>
          </a:stretch>
        </p:blipFill>
        <p:spPr>
          <a:xfrm>
            <a:off x="1597959" y="3770780"/>
            <a:ext cx="4771464" cy="2610970"/>
          </a:xfrm>
          <a:prstGeom prst="rect">
            <a:avLst/>
          </a:prstGeom>
        </p:spPr>
      </p:pic>
    </p:spTree>
    <p:extLst>
      <p:ext uri="{BB962C8B-B14F-4D97-AF65-F5344CB8AC3E}">
        <p14:creationId xmlns:p14="http://schemas.microsoft.com/office/powerpoint/2010/main" val="22660112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nterfaz de usuario gráfica, Texto, Aplicación&#10;&#10;Descripción generada automáticamente">
            <a:extLst>
              <a:ext uri="{FF2B5EF4-FFF2-40B4-BE49-F238E27FC236}">
                <a16:creationId xmlns:a16="http://schemas.microsoft.com/office/drawing/2014/main" id="{DCEBCFFF-CE7A-E2B6-8652-6EBC4E9DFB5D}"/>
              </a:ext>
            </a:extLst>
          </p:cNvPr>
          <p:cNvPicPr>
            <a:picLocks noChangeAspect="1"/>
          </p:cNvPicPr>
          <p:nvPr/>
        </p:nvPicPr>
        <p:blipFill rotWithShape="1">
          <a:blip r:embed="rId2"/>
          <a:srcRect l="30515" t="37255" r="9926" b="20261"/>
          <a:stretch/>
        </p:blipFill>
        <p:spPr>
          <a:xfrm>
            <a:off x="649942" y="677955"/>
            <a:ext cx="9474796" cy="3792116"/>
          </a:xfrm>
          <a:prstGeom prst="rect">
            <a:avLst/>
          </a:prstGeom>
        </p:spPr>
      </p:pic>
    </p:spTree>
    <p:extLst>
      <p:ext uri="{BB962C8B-B14F-4D97-AF65-F5344CB8AC3E}">
        <p14:creationId xmlns:p14="http://schemas.microsoft.com/office/powerpoint/2010/main" val="20452515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135E891-2680-E6E1-58E5-183BEC70E6BD}"/>
              </a:ext>
            </a:extLst>
          </p:cNvPr>
          <p:cNvSpPr txBox="1"/>
          <p:nvPr/>
        </p:nvSpPr>
        <p:spPr>
          <a:xfrm>
            <a:off x="755934" y="937919"/>
            <a:ext cx="699939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QUE ES LA TASA DE DESCUENTO:</a:t>
            </a:r>
          </a:p>
          <a:p>
            <a:endParaRPr lang="es-ES"/>
          </a:p>
          <a:p>
            <a:r>
              <a:rPr lang="es-ES" sz="1400">
                <a:solidFill>
                  <a:srgbClr val="0D0D0D"/>
                </a:solidFill>
                <a:ea typeface="+mn-lt"/>
                <a:cs typeface="+mn-lt"/>
              </a:rPr>
              <a:t>La tasa de descuento es un p</a:t>
            </a:r>
            <a:r>
              <a:rPr lang="es-ES" sz="1400">
                <a:solidFill>
                  <a:srgbClr val="0D0D0D"/>
                </a:solidFill>
                <a:highlight>
                  <a:srgbClr val="FFFF00"/>
                </a:highlight>
                <a:ea typeface="+mn-lt"/>
                <a:cs typeface="+mn-lt"/>
              </a:rPr>
              <a:t>arámetro utilizado en el análisis económico para reflejar la preferencia temporal del dinero.</a:t>
            </a:r>
            <a:r>
              <a:rPr lang="es-ES" sz="1400">
                <a:solidFill>
                  <a:srgbClr val="0D0D0D"/>
                </a:solidFill>
                <a:ea typeface="+mn-lt"/>
                <a:cs typeface="+mn-lt"/>
              </a:rPr>
              <a:t> </a:t>
            </a:r>
            <a:r>
              <a:rPr lang="es-ES" sz="1400">
                <a:solidFill>
                  <a:srgbClr val="0D0D0D"/>
                </a:solidFill>
                <a:highlight>
                  <a:srgbClr val="FFFF00"/>
                </a:highlight>
                <a:ea typeface="+mn-lt"/>
                <a:cs typeface="+mn-lt"/>
              </a:rPr>
              <a:t>Representa la tasa a la cual se descuentan los flujos de efectivo futuros para expresar su valor en términos de dinero en el presente</a:t>
            </a:r>
            <a:r>
              <a:rPr lang="es-ES" sz="1400">
                <a:solidFill>
                  <a:srgbClr val="0D0D0D"/>
                </a:solidFill>
                <a:ea typeface="+mn-lt"/>
                <a:cs typeface="+mn-lt"/>
              </a:rPr>
              <a:t>. En otras palabras, la tasa de descuento determina cuánto vale un dólar recibido en el futuro en términos de su valor actual.</a:t>
            </a:r>
            <a:endParaRPr lang="es-ES" sz="1400">
              <a:ea typeface="+mn-lt"/>
              <a:cs typeface="+mn-lt"/>
            </a:endParaRPr>
          </a:p>
          <a:p>
            <a:r>
              <a:rPr lang="es-ES" sz="1400">
                <a:solidFill>
                  <a:srgbClr val="0D0D0D"/>
                </a:solidFill>
                <a:ea typeface="+mn-lt"/>
                <a:cs typeface="+mn-lt"/>
              </a:rPr>
              <a:t>En el contexto del análisis costo-beneficio y otros análisis financieros, la tasa de descuento se utiliza para calcular el valor presente neto (VPN) de los costos y beneficios futuros asociados con un proyecto. Esta tasa refleja la rentabilidad esperada de alternativas de inversión similares y el riesgo asociado con la inversión en el proyecto en cuestión.</a:t>
            </a:r>
            <a:endParaRPr lang="es-ES" sz="1400">
              <a:ea typeface="+mn-lt"/>
              <a:cs typeface="+mn-lt"/>
            </a:endParaRPr>
          </a:p>
          <a:p>
            <a:r>
              <a:rPr lang="es-ES" sz="1400">
                <a:solidFill>
                  <a:srgbClr val="0D0D0D"/>
                </a:solidFill>
                <a:ea typeface="+mn-lt"/>
                <a:cs typeface="+mn-lt"/>
              </a:rPr>
              <a:t>La tasa de descuento se expresa generalmente como un porcentaje anual y puede variar dependiendo de varios factores, </a:t>
            </a:r>
            <a:r>
              <a:rPr lang="es-ES" sz="1400">
                <a:solidFill>
                  <a:srgbClr val="0D0D0D"/>
                </a:solidFill>
                <a:highlight>
                  <a:srgbClr val="FFFF00"/>
                </a:highlight>
                <a:ea typeface="+mn-lt"/>
                <a:cs typeface="+mn-lt"/>
              </a:rPr>
              <a:t>como la tasa de inflación, la tasa de interés del mercado, el riesgo asociado con el proyecto y las preferencias individuales o institucionales.</a:t>
            </a:r>
            <a:endParaRPr lang="es-ES" sz="1400">
              <a:highlight>
                <a:srgbClr val="FFFF00"/>
              </a:highlight>
              <a:ea typeface="+mn-lt"/>
              <a:cs typeface="+mn-lt"/>
            </a:endParaRPr>
          </a:p>
          <a:p>
            <a:r>
              <a:rPr lang="es-ES" sz="1400">
                <a:solidFill>
                  <a:srgbClr val="0D0D0D"/>
                </a:solidFill>
                <a:ea typeface="+mn-lt"/>
                <a:cs typeface="+mn-lt"/>
              </a:rPr>
              <a:t>En resumen, la tasa de descuento es una herramienta importante en el análisis financiero que permite comparar flujos de efectivo futuros con los flujos de efectivo actuales y tomar decisiones informadas sobre la asignación de recursos financieros.</a:t>
            </a:r>
            <a:endParaRPr lang="es-ES" sz="1400">
              <a:ea typeface="+mn-lt"/>
              <a:cs typeface="+mn-lt"/>
            </a:endParaRPr>
          </a:p>
          <a:p>
            <a:endParaRPr lang="es-ES"/>
          </a:p>
        </p:txBody>
      </p:sp>
    </p:spTree>
    <p:extLst>
      <p:ext uri="{BB962C8B-B14F-4D97-AF65-F5344CB8AC3E}">
        <p14:creationId xmlns:p14="http://schemas.microsoft.com/office/powerpoint/2010/main" val="32683624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F6A53D-3896-D5F5-2D88-65AB48C881A3}"/>
              </a:ext>
            </a:extLst>
          </p:cNvPr>
          <p:cNvSpPr txBox="1"/>
          <p:nvPr/>
        </p:nvSpPr>
        <p:spPr>
          <a:xfrm>
            <a:off x="481373" y="825928"/>
            <a:ext cx="724616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ea typeface="+mn-lt"/>
                <a:cs typeface="+mn-lt"/>
              </a:rPr>
              <a:t>Ejercicio de Análisis Costo-Beneficio: Instalación de Paneles Solares</a:t>
            </a:r>
            <a:endParaRPr lang="es-ES" dirty="0"/>
          </a:p>
          <a:p>
            <a:r>
              <a:rPr lang="es-ES" sz="1200" dirty="0">
                <a:solidFill>
                  <a:srgbClr val="0D0D0D"/>
                </a:solidFill>
                <a:ea typeface="+mn-lt"/>
                <a:cs typeface="+mn-lt"/>
              </a:rPr>
              <a:t>Supongamos que una comunidad está considerando la instalación de un sistema de paneles solares para generar electricidad en un área rural.</a:t>
            </a:r>
            <a:endParaRPr lang="es-ES" dirty="0">
              <a:solidFill>
                <a:srgbClr val="000000"/>
              </a:solidFill>
              <a:ea typeface="+mn-lt"/>
              <a:cs typeface="+mn-lt"/>
            </a:endParaRPr>
          </a:p>
          <a:p>
            <a:r>
              <a:rPr lang="es-ES" sz="1200" dirty="0">
                <a:solidFill>
                  <a:srgbClr val="0D0D0D"/>
                </a:solidFill>
                <a:ea typeface="+mn-lt"/>
                <a:cs typeface="+mn-lt"/>
              </a:rPr>
              <a:t> A continuación se detallan algunos datos relevantes:</a:t>
            </a:r>
            <a:endParaRPr lang="es-ES" dirty="0"/>
          </a:p>
          <a:p>
            <a:endParaRPr lang="es-ES" sz="1200">
              <a:solidFill>
                <a:srgbClr val="0D0D0D"/>
              </a:solidFill>
              <a:ea typeface="+mn-lt"/>
              <a:cs typeface="+mn-lt"/>
            </a:endParaRPr>
          </a:p>
          <a:p>
            <a:r>
              <a:rPr lang="es-ES" sz="1200" b="1" dirty="0">
                <a:ea typeface="+mn-lt"/>
                <a:cs typeface="+mn-lt"/>
              </a:rPr>
              <a:t>Costos:</a:t>
            </a:r>
            <a:endParaRPr lang="es-ES" dirty="0"/>
          </a:p>
          <a:p>
            <a:r>
              <a:rPr lang="es-ES" sz="1200" b="1" dirty="0">
                <a:ea typeface="+mn-lt"/>
                <a:cs typeface="+mn-lt"/>
              </a:rPr>
              <a:t>Costo inicial de instalación:</a:t>
            </a:r>
            <a:r>
              <a:rPr lang="es-ES" sz="1200" dirty="0">
                <a:solidFill>
                  <a:srgbClr val="0D0D0D"/>
                </a:solidFill>
                <a:ea typeface="+mn-lt"/>
                <a:cs typeface="+mn-lt"/>
              </a:rPr>
              <a:t> $50,000.</a:t>
            </a:r>
            <a:endParaRPr lang="es-ES" dirty="0"/>
          </a:p>
          <a:p>
            <a:r>
              <a:rPr lang="es-ES" sz="1200" b="1" dirty="0">
                <a:ea typeface="+mn-lt"/>
                <a:cs typeface="+mn-lt"/>
              </a:rPr>
              <a:t>Costo anual de mantenimiento:</a:t>
            </a:r>
            <a:r>
              <a:rPr lang="es-ES" sz="1200" dirty="0">
                <a:solidFill>
                  <a:srgbClr val="0D0D0D"/>
                </a:solidFill>
                <a:ea typeface="+mn-lt"/>
                <a:cs typeface="+mn-lt"/>
              </a:rPr>
              <a:t> $1,500</a:t>
            </a:r>
            <a:endParaRPr lang="es-ES" dirty="0"/>
          </a:p>
          <a:p>
            <a:r>
              <a:rPr lang="es-ES" sz="1200" b="1" dirty="0">
                <a:ea typeface="+mn-lt"/>
                <a:cs typeface="+mn-lt"/>
              </a:rPr>
              <a:t>Costo anual de operación (electricidad para operar inversores):</a:t>
            </a:r>
            <a:r>
              <a:rPr lang="es-ES" sz="1200" dirty="0">
                <a:solidFill>
                  <a:srgbClr val="0D0D0D"/>
                </a:solidFill>
                <a:ea typeface="+mn-lt"/>
                <a:cs typeface="+mn-lt"/>
              </a:rPr>
              <a:t> $500.</a:t>
            </a:r>
            <a:endParaRPr lang="es-ES" dirty="0"/>
          </a:p>
          <a:p>
            <a:endParaRPr lang="es-ES" sz="1200">
              <a:solidFill>
                <a:srgbClr val="0D0D0D"/>
              </a:solidFill>
              <a:ea typeface="+mn-lt"/>
              <a:cs typeface="+mn-lt"/>
            </a:endParaRPr>
          </a:p>
          <a:p>
            <a:r>
              <a:rPr lang="es-ES" sz="1200" b="1" dirty="0">
                <a:ea typeface="+mn-lt"/>
                <a:cs typeface="+mn-lt"/>
              </a:rPr>
              <a:t>Beneficios:</a:t>
            </a:r>
            <a:endParaRPr lang="es-ES" dirty="0"/>
          </a:p>
          <a:p>
            <a:r>
              <a:rPr lang="es-ES" sz="1200" b="1" dirty="0">
                <a:ea typeface="+mn-lt"/>
                <a:cs typeface="+mn-lt"/>
              </a:rPr>
              <a:t>Ahorro anual en costos de energía:</a:t>
            </a:r>
            <a:r>
              <a:rPr lang="es-ES" sz="1200" dirty="0">
                <a:solidFill>
                  <a:srgbClr val="0D0D0D"/>
                </a:solidFill>
                <a:ea typeface="+mn-lt"/>
                <a:cs typeface="+mn-lt"/>
              </a:rPr>
              <a:t> $3,000.</a:t>
            </a:r>
            <a:endParaRPr lang="es-ES" dirty="0"/>
          </a:p>
          <a:p>
            <a:r>
              <a:rPr lang="es-ES" sz="1200" b="1" dirty="0">
                <a:ea typeface="+mn-lt"/>
                <a:cs typeface="+mn-lt"/>
              </a:rPr>
              <a:t>Ingresos anuales por venta de energía excedente:</a:t>
            </a:r>
            <a:r>
              <a:rPr lang="es-ES" sz="1200" dirty="0">
                <a:solidFill>
                  <a:srgbClr val="0D0D0D"/>
                </a:solidFill>
                <a:ea typeface="+mn-lt"/>
                <a:cs typeface="+mn-lt"/>
              </a:rPr>
              <a:t> $500.</a:t>
            </a:r>
            <a:endParaRPr lang="es-ES" dirty="0"/>
          </a:p>
          <a:p>
            <a:r>
              <a:rPr lang="es-ES" sz="1200" b="1" dirty="0">
                <a:ea typeface="+mn-lt"/>
                <a:cs typeface="+mn-lt"/>
              </a:rPr>
              <a:t>Beneficios anuales por reducción de emisiones de CO2:</a:t>
            </a:r>
            <a:r>
              <a:rPr lang="es-ES" sz="1200" dirty="0">
                <a:solidFill>
                  <a:srgbClr val="0D0D0D"/>
                </a:solidFill>
                <a:ea typeface="+mn-lt"/>
                <a:cs typeface="+mn-lt"/>
              </a:rPr>
              <a:t> Estimados en $600.</a:t>
            </a:r>
            <a:endParaRPr lang="es-ES" dirty="0"/>
          </a:p>
          <a:p>
            <a:endParaRPr lang="es-ES" sz="1200" b="1">
              <a:ea typeface="+mn-lt"/>
              <a:cs typeface="+mn-lt"/>
            </a:endParaRPr>
          </a:p>
          <a:p>
            <a:r>
              <a:rPr lang="es-ES" sz="1200" b="1" dirty="0">
                <a:ea typeface="+mn-lt"/>
                <a:cs typeface="+mn-lt"/>
              </a:rPr>
              <a:t>Datos adicionales:</a:t>
            </a:r>
            <a:endParaRPr lang="es-ES" dirty="0"/>
          </a:p>
          <a:p>
            <a:pPr marL="285750" indent="-285750">
              <a:buFont typeface="Arial"/>
              <a:buChar char="•"/>
            </a:pPr>
            <a:r>
              <a:rPr lang="es-ES" sz="1200" dirty="0">
                <a:solidFill>
                  <a:srgbClr val="0D0D0D"/>
                </a:solidFill>
                <a:ea typeface="+mn-lt"/>
                <a:cs typeface="+mn-lt"/>
              </a:rPr>
              <a:t>Vida útil de los paneles solares: 10  años</a:t>
            </a:r>
            <a:endParaRPr lang="es-ES" dirty="0"/>
          </a:p>
          <a:p>
            <a:pPr marL="285750" indent="-285750">
              <a:buFont typeface="Arial"/>
              <a:buChar char="•"/>
            </a:pPr>
            <a:r>
              <a:rPr lang="es-ES" sz="1200" dirty="0">
                <a:solidFill>
                  <a:srgbClr val="0D0D0D"/>
                </a:solidFill>
                <a:ea typeface="+mn-lt"/>
                <a:cs typeface="+mn-lt"/>
              </a:rPr>
              <a:t>Tasa de descuento: 12% anual.</a:t>
            </a:r>
            <a:endParaRPr lang="es-ES" sz="1200" dirty="0">
              <a:solidFill>
                <a:srgbClr val="0D0D0D"/>
              </a:solidFill>
            </a:endParaRPr>
          </a:p>
          <a:p>
            <a:pPr marL="171450" indent="-171450">
              <a:buFont typeface="Arial"/>
              <a:buChar char="•"/>
            </a:pPr>
            <a:r>
              <a:rPr lang="es-ES" sz="1200" dirty="0">
                <a:solidFill>
                  <a:srgbClr val="0D0D0D"/>
                </a:solidFill>
                <a:ea typeface="+mn-lt"/>
                <a:cs typeface="+mn-lt"/>
              </a:rPr>
              <a:t>Considere una inflación promedio de los últimos 5 años.</a:t>
            </a:r>
          </a:p>
          <a:p>
            <a:r>
              <a:rPr lang="es-ES" sz="1200" b="1" dirty="0">
                <a:ea typeface="+mn-lt"/>
                <a:cs typeface="+mn-lt"/>
              </a:rPr>
              <a:t>Instrucciones:</a:t>
            </a:r>
            <a:endParaRPr lang="es-ES" dirty="0"/>
          </a:p>
          <a:p>
            <a:r>
              <a:rPr lang="es-ES" sz="1200" dirty="0">
                <a:solidFill>
                  <a:srgbClr val="0D0D0D"/>
                </a:solidFill>
                <a:ea typeface="+mn-lt"/>
                <a:cs typeface="+mn-lt"/>
              </a:rPr>
              <a:t>Calcula el valor presente neto (VPN) de los costos y beneficios del proyecto utilizando una tasa de descuento del 12%.</a:t>
            </a:r>
            <a:endParaRPr lang="es-ES" dirty="0"/>
          </a:p>
          <a:p>
            <a:r>
              <a:rPr lang="es-ES" sz="1200" dirty="0">
                <a:solidFill>
                  <a:srgbClr val="0D0D0D"/>
                </a:solidFill>
                <a:ea typeface="+mn-lt"/>
                <a:cs typeface="+mn-lt"/>
              </a:rPr>
              <a:t>Determina si el proyecto de instalación de paneles solares es económicamente rentable.</a:t>
            </a:r>
            <a:endParaRPr lang="es-ES" dirty="0"/>
          </a:p>
          <a:p>
            <a:r>
              <a:rPr lang="es-ES" sz="1200" dirty="0">
                <a:solidFill>
                  <a:srgbClr val="0D0D0D"/>
                </a:solidFill>
                <a:ea typeface="+mn-lt"/>
                <a:cs typeface="+mn-lt"/>
              </a:rPr>
              <a:t>¿Qué recomendación harías basándote en los resultados obtenidos?</a:t>
            </a:r>
            <a:endParaRPr lang="es-ES" dirty="0"/>
          </a:p>
          <a:p>
            <a:pPr algn="l"/>
            <a:endParaRPr lang="es-ES"/>
          </a:p>
        </p:txBody>
      </p:sp>
    </p:spTree>
    <p:extLst>
      <p:ext uri="{BB962C8B-B14F-4D97-AF65-F5344CB8AC3E}">
        <p14:creationId xmlns:p14="http://schemas.microsoft.com/office/powerpoint/2010/main" val="30158967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44624"/>
            <a:ext cx="7056784" cy="4154984"/>
          </a:xfrm>
          <a:prstGeom prst="rect">
            <a:avLst/>
          </a:prstGeom>
          <a:noFill/>
        </p:spPr>
        <p:txBody>
          <a:bodyPr wrap="square" rtlCol="0">
            <a:spAutoFit/>
          </a:bodyPr>
          <a:lstStyle/>
          <a:p>
            <a:pPr algn="just"/>
            <a:r>
              <a:rPr lang="es-ES"/>
              <a:t>ALTERNATIVA 1. Contratación de servicios de mantenimiento, contratación nuevos conductores, capacitación en manejo seguro, compra reparación de vehículos</a:t>
            </a:r>
          </a:p>
          <a:p>
            <a:pPr algn="just"/>
            <a:endParaRPr lang="es-ES"/>
          </a:p>
          <a:p>
            <a:pPr algn="just"/>
            <a:endParaRPr lang="es-ES"/>
          </a:p>
          <a:p>
            <a:pPr algn="just"/>
            <a:endParaRPr lang="es-ES"/>
          </a:p>
          <a:p>
            <a:pPr algn="just"/>
            <a:r>
              <a:rPr lang="es-ES"/>
              <a:t>ALTERNATIVA 2. Crear unidad de mantenimiento, contratación de nuevos conductores, capacitación en manejo seguro, compra y reparación de vehículos. </a:t>
            </a:r>
          </a:p>
          <a:p>
            <a:endParaRPr lang="es-ES"/>
          </a:p>
        </p:txBody>
      </p:sp>
      <p:pic>
        <p:nvPicPr>
          <p:cNvPr id="101377" name="Picture 1"/>
          <p:cNvPicPr>
            <a:picLocks noChangeAspect="1" noChangeArrowheads="1"/>
          </p:cNvPicPr>
          <p:nvPr/>
        </p:nvPicPr>
        <p:blipFill>
          <a:blip r:embed="rId2" cstate="print"/>
          <a:srcRect/>
          <a:stretch>
            <a:fillRect/>
          </a:stretch>
        </p:blipFill>
        <p:spPr bwMode="auto">
          <a:xfrm>
            <a:off x="467544" y="1556792"/>
            <a:ext cx="8296275" cy="47625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480548" y="2420888"/>
            <a:ext cx="7907876" cy="3528392"/>
          </a:xfrm>
          <a:prstGeom prst="rect">
            <a:avLst/>
          </a:prstGeom>
          <a:noFill/>
          <a:ln w="9525">
            <a:noFill/>
            <a:miter lim="800000"/>
            <a:headEnd/>
            <a:tailEnd/>
          </a:ln>
        </p:spPr>
      </p:pic>
      <p:sp>
        <p:nvSpPr>
          <p:cNvPr id="3" name="2 Rectángulo"/>
          <p:cNvSpPr/>
          <p:nvPr/>
        </p:nvSpPr>
        <p:spPr>
          <a:xfrm>
            <a:off x="160484" y="764704"/>
            <a:ext cx="803053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¿Para qué sirven los criterios?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355" t="5333" r="21172" b="11060"/>
          <a:stretch>
            <a:fillRect/>
          </a:stretch>
        </p:blipFill>
        <p:spPr bwMode="auto">
          <a:xfrm>
            <a:off x="0" y="0"/>
            <a:ext cx="8137525" cy="6858000"/>
          </a:xfrm>
          <a:prstGeom prst="rect">
            <a:avLst/>
          </a:prstGeom>
          <a:noFill/>
          <a:ln w="9525">
            <a:noFill/>
            <a:miter lim="800000"/>
            <a:headEnd/>
            <a:tailEnd/>
          </a:ln>
        </p:spPr>
      </p:pic>
      <p:sp>
        <p:nvSpPr>
          <p:cNvPr id="3" name="2 Rectángulo"/>
          <p:cNvSpPr/>
          <p:nvPr/>
        </p:nvSpPr>
        <p:spPr>
          <a:xfrm>
            <a:off x="0" y="0"/>
            <a:ext cx="8100392"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CuadroTexto"/>
          <p:cNvSpPr txBox="1"/>
          <p:nvPr/>
        </p:nvSpPr>
        <p:spPr>
          <a:xfrm>
            <a:off x="3131840" y="188640"/>
            <a:ext cx="2160240" cy="369332"/>
          </a:xfrm>
          <a:prstGeom prst="rect">
            <a:avLst/>
          </a:prstGeom>
          <a:noFill/>
        </p:spPr>
        <p:txBody>
          <a:bodyPr wrap="square" rtlCol="0">
            <a:spAutoFit/>
          </a:bodyPr>
          <a:lstStyle/>
          <a:p>
            <a:r>
              <a:rPr lang="es-CO"/>
              <a:t>Conclusión…..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a:t>tarea próximo martes </a:t>
            </a:r>
          </a:p>
        </p:txBody>
      </p:sp>
      <p:sp>
        <p:nvSpPr>
          <p:cNvPr id="3" name="2 Marcador de contenido"/>
          <p:cNvSpPr>
            <a:spLocks noGrp="1"/>
          </p:cNvSpPr>
          <p:nvPr>
            <p:ph idx="1"/>
          </p:nvPr>
        </p:nvSpPr>
        <p:spPr/>
        <p:txBody>
          <a:bodyPr vert="horz" lIns="91440" tIns="45720" rIns="91440" bIns="45720" anchor="t">
            <a:normAutofit fontScale="92500" lnSpcReduction="10000"/>
          </a:bodyPr>
          <a:lstStyle/>
          <a:p>
            <a:pPr>
              <a:buNone/>
            </a:pPr>
            <a:r>
              <a:rPr lang="es-CO"/>
              <a:t>Lista de comprobación de elementos clave:</a:t>
            </a:r>
          </a:p>
          <a:p>
            <a:pPr>
              <a:buNone/>
            </a:pPr>
            <a:endParaRPr lang="es-CO"/>
          </a:p>
          <a:p>
            <a:r>
              <a:rPr lang="es-CO"/>
              <a:t> Realizar un diagnóstico general sobre su idea de proyecto, tema, antecedentes, ubicación, disponibilidad de información.</a:t>
            </a:r>
          </a:p>
          <a:p>
            <a:r>
              <a:rPr lang="es-CO"/>
              <a:t> Relacionar el proyecto con el PND o PMD o ODS</a:t>
            </a:r>
          </a:p>
          <a:p>
            <a:r>
              <a:rPr lang="es-CO"/>
              <a:t> Identificación de partes interesadas representada a través de </a:t>
            </a:r>
            <a:r>
              <a:rPr lang="es-CO" err="1"/>
              <a:t>matríz</a:t>
            </a:r>
            <a:r>
              <a:rPr lang="es-CO"/>
              <a:t> de identificación y de clasificación.</a:t>
            </a:r>
          </a:p>
          <a:p>
            <a:r>
              <a:rPr lang="es-CO"/>
              <a:t>Realizar árbol de problemas y objetivos</a:t>
            </a:r>
          </a:p>
          <a:p>
            <a:r>
              <a:rPr lang="es-CO"/>
              <a:t>Leer documento sobre Marco Lógico disponible aula virtual</a:t>
            </a:r>
          </a:p>
          <a:p>
            <a:endParaRPr lang="es-CO"/>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548680"/>
            <a:ext cx="7537641" cy="923330"/>
          </a:xfrm>
          <a:prstGeom prst="rect">
            <a:avLst/>
          </a:prstGeom>
          <a:noFill/>
        </p:spPr>
        <p:txBody>
          <a:bodyPr wrap="none" lIns="91440" tIns="45720" rIns="91440" bIns="45720">
            <a:spAutoFit/>
          </a:bodyPr>
          <a:lstStyle/>
          <a:p>
            <a:pPr algn="ctr"/>
            <a:r>
              <a:rPr lang="es-ES" sz="54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rPr>
              <a:t>Matriz de marco lógico</a:t>
            </a:r>
          </a:p>
        </p:txBody>
      </p:sp>
      <p:sp>
        <p:nvSpPr>
          <p:cNvPr id="3" name="2 CuadroTexto"/>
          <p:cNvSpPr txBox="1"/>
          <p:nvPr/>
        </p:nvSpPr>
        <p:spPr>
          <a:xfrm>
            <a:off x="971600" y="1700808"/>
            <a:ext cx="64807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a:t>Esta matriz permite estructurar el contenido de un proyecto de manera completa y comprensible. </a:t>
            </a:r>
          </a:p>
        </p:txBody>
      </p:sp>
      <p:pic>
        <p:nvPicPr>
          <p:cNvPr id="120834" name="Picture 2"/>
          <p:cNvPicPr>
            <a:picLocks noChangeAspect="1" noChangeArrowheads="1"/>
          </p:cNvPicPr>
          <p:nvPr/>
        </p:nvPicPr>
        <p:blipFill>
          <a:blip r:embed="rId2" cstate="print"/>
          <a:srcRect/>
          <a:stretch>
            <a:fillRect/>
          </a:stretch>
        </p:blipFill>
        <p:spPr bwMode="auto">
          <a:xfrm>
            <a:off x="1403648" y="2636912"/>
            <a:ext cx="5616624" cy="4011874"/>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476672"/>
            <a:ext cx="6946132" cy="707886"/>
          </a:xfrm>
          <a:prstGeom prst="rect">
            <a:avLst/>
          </a:prstGeom>
          <a:noFill/>
        </p:spPr>
        <p:txBody>
          <a:bodyPr wrap="none" lIns="91440" tIns="45720" rIns="91440" bIns="45720">
            <a:spAutoFit/>
          </a:bodyPr>
          <a:lstStyle/>
          <a:p>
            <a:pPr algn="ctr"/>
            <a:r>
              <a:rPr lang="es-ES" sz="4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Representación de la matriz</a:t>
            </a:r>
            <a:endParaRPr lang="es-ES" sz="40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755576" y="1484784"/>
            <a:ext cx="712879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a:t>Se presenta en cuatro columnas por cuatro filas</a:t>
            </a:r>
          </a:p>
        </p:txBody>
      </p:sp>
      <p:pic>
        <p:nvPicPr>
          <p:cNvPr id="121858" name="Picture 2"/>
          <p:cNvPicPr>
            <a:picLocks noChangeAspect="1" noChangeArrowheads="1"/>
          </p:cNvPicPr>
          <p:nvPr/>
        </p:nvPicPr>
        <p:blipFill>
          <a:blip r:embed="rId2" cstate="print"/>
          <a:srcRect/>
          <a:stretch>
            <a:fillRect/>
          </a:stretch>
        </p:blipFill>
        <p:spPr bwMode="auto">
          <a:xfrm>
            <a:off x="755576" y="2492896"/>
            <a:ext cx="7459298" cy="36955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155AF6-B4E3-ACAF-BE30-4700E9FDE497}"/>
              </a:ext>
            </a:extLst>
          </p:cNvPr>
          <p:cNvSpPr>
            <a:spLocks noGrp="1"/>
          </p:cNvSpPr>
          <p:nvPr>
            <p:ph type="title"/>
          </p:nvPr>
        </p:nvSpPr>
        <p:spPr>
          <a:xfrm>
            <a:off x="358760" y="2844"/>
            <a:ext cx="7242048" cy="1143000"/>
          </a:xfrm>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Actividad: </a:t>
            </a:r>
            <a:endParaRPr lang="es-ES" dirty="0"/>
          </a:p>
        </p:txBody>
      </p:sp>
      <p:sp>
        <p:nvSpPr>
          <p:cNvPr id="3" name="Marcador de texto 2">
            <a:extLst>
              <a:ext uri="{FF2B5EF4-FFF2-40B4-BE49-F238E27FC236}">
                <a16:creationId xmlns:a16="http://schemas.microsoft.com/office/drawing/2014/main" id="{172A6CBD-6696-7775-177C-88B18EA0416D}"/>
              </a:ext>
            </a:extLst>
          </p:cNvPr>
          <p:cNvSpPr>
            <a:spLocks noGrp="1"/>
          </p:cNvSpPr>
          <p:nvPr>
            <p:ph type="body" idx="1"/>
          </p:nvPr>
        </p:nvSpPr>
        <p:spPr>
          <a:xfrm>
            <a:off x="457200" y="4729869"/>
            <a:ext cx="3520440" cy="1594731"/>
          </a:xfrm>
        </p:spPr>
        <p:txBody>
          <a:bodyPr vert="horz" lIns="91440" tIns="45720" rIns="91440" bIns="45720" anchor="ctr">
            <a:normAutofit fontScale="92500" lnSpcReduction="20000"/>
          </a:bodyPr>
          <a:lstStyle/>
          <a:p>
            <a:pPr marL="457200" indent="-457200">
              <a:buAutoNum type="arabicPeriod"/>
            </a:pPr>
            <a:r>
              <a:rPr lang="es-ES" sz="2000"/>
              <a:t>¿ qué objetivos persigue </a:t>
            </a:r>
            <a:r>
              <a:rPr lang="es-ES" sz="2000" dirty="0"/>
              <a:t>cada idea?</a:t>
            </a:r>
            <a:endParaRPr lang="es-ES"/>
          </a:p>
          <a:p>
            <a:r>
              <a:rPr lang="es-ES" sz="2000" dirty="0"/>
              <a:t>2. ¿posible financiamiento?</a:t>
            </a:r>
          </a:p>
          <a:p>
            <a:r>
              <a:rPr lang="es-ES" sz="2000" dirty="0"/>
              <a:t>3. Impacto que generaría</a:t>
            </a:r>
          </a:p>
          <a:p>
            <a:r>
              <a:rPr lang="es-ES" sz="2000" dirty="0"/>
              <a:t>4. Indicadores de </a:t>
            </a:r>
            <a:r>
              <a:rPr lang="es-ES" sz="2000" dirty="0" err="1"/>
              <a:t>exito</a:t>
            </a:r>
          </a:p>
        </p:txBody>
      </p:sp>
      <p:sp>
        <p:nvSpPr>
          <p:cNvPr id="5" name="Marcador de contenido 4">
            <a:extLst>
              <a:ext uri="{FF2B5EF4-FFF2-40B4-BE49-F238E27FC236}">
                <a16:creationId xmlns:a16="http://schemas.microsoft.com/office/drawing/2014/main" id="{F51FD725-3624-240A-184D-BCDC73214A5F}"/>
              </a:ext>
            </a:extLst>
          </p:cNvPr>
          <p:cNvSpPr>
            <a:spLocks noGrp="1"/>
          </p:cNvSpPr>
          <p:nvPr>
            <p:ph sz="quarter" idx="2"/>
          </p:nvPr>
        </p:nvSpPr>
        <p:spPr/>
        <p:txBody>
          <a:bodyPr vert="horz" lIns="91440" tIns="45720" rIns="91440" bIns="45720" anchor="t">
            <a:normAutofit/>
          </a:bodyPr>
          <a:lstStyle/>
          <a:p>
            <a:r>
              <a:rPr lang="es-ES" dirty="0"/>
              <a:t>Proyecto social: </a:t>
            </a:r>
          </a:p>
          <a:p>
            <a:pPr marL="0" indent="0">
              <a:buNone/>
            </a:pPr>
            <a:r>
              <a:rPr lang="es-ES">
                <a:ea typeface="+mn-lt"/>
                <a:cs typeface="+mn-lt"/>
              </a:rPr>
              <a:t>Creación de un parque comunitario con especies nativas para la conservación de la biodiversidad en un área urbana.</a:t>
            </a:r>
            <a:endParaRPr lang="es-ES" dirty="0"/>
          </a:p>
        </p:txBody>
      </p:sp>
      <p:sp>
        <p:nvSpPr>
          <p:cNvPr id="6" name="Marcador de contenido 5">
            <a:extLst>
              <a:ext uri="{FF2B5EF4-FFF2-40B4-BE49-F238E27FC236}">
                <a16:creationId xmlns:a16="http://schemas.microsoft.com/office/drawing/2014/main" id="{CF790012-E988-BB0B-D64B-A63FAA72194B}"/>
              </a:ext>
            </a:extLst>
          </p:cNvPr>
          <p:cNvSpPr>
            <a:spLocks noGrp="1"/>
          </p:cNvSpPr>
          <p:nvPr>
            <p:ph sz="quarter" idx="4"/>
          </p:nvPr>
        </p:nvSpPr>
        <p:spPr/>
        <p:txBody>
          <a:bodyPr vert="horz" lIns="91440" tIns="45720" rIns="91440" bIns="45720" anchor="t">
            <a:normAutofit/>
          </a:bodyPr>
          <a:lstStyle/>
          <a:p>
            <a:r>
              <a:rPr lang="es-ES" dirty="0"/>
              <a:t>Proyecto de inversión:</a:t>
            </a:r>
          </a:p>
          <a:p>
            <a:pPr marL="0" indent="0">
              <a:buNone/>
            </a:pPr>
            <a:r>
              <a:rPr lang="es-ES" dirty="0">
                <a:ea typeface="+mn-lt"/>
                <a:cs typeface="+mn-lt"/>
              </a:rPr>
              <a:t>Desarrollo de una planta de tratamiento de aguas residuales que genera biogás como subproducto para su comercialización.</a:t>
            </a:r>
          </a:p>
        </p:txBody>
      </p:sp>
    </p:spTree>
    <p:extLst>
      <p:ext uri="{BB962C8B-B14F-4D97-AF65-F5344CB8AC3E}">
        <p14:creationId xmlns:p14="http://schemas.microsoft.com/office/powerpoint/2010/main" val="30554179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1043608" y="714467"/>
            <a:ext cx="6178244" cy="4427461"/>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37E20F-14B8-3C5D-540A-3F1D3A7C1DF3}"/>
              </a:ext>
            </a:extLst>
          </p:cNvPr>
          <p:cNvSpPr txBox="1"/>
          <p:nvPr/>
        </p:nvSpPr>
        <p:spPr>
          <a:xfrm>
            <a:off x="933358" y="597932"/>
            <a:ext cx="62272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LÓGICA DE INTERPRETACIÓN DE LA MATRIZ</a:t>
            </a:r>
          </a:p>
        </p:txBody>
      </p:sp>
      <p:sp>
        <p:nvSpPr>
          <p:cNvPr id="4" name="Arrow: Down 3">
            <a:extLst>
              <a:ext uri="{FF2B5EF4-FFF2-40B4-BE49-F238E27FC236}">
                <a16:creationId xmlns:a16="http://schemas.microsoft.com/office/drawing/2014/main" id="{E2831547-6282-5DDA-156A-E2B9AA98F7E2}"/>
              </a:ext>
            </a:extLst>
          </p:cNvPr>
          <p:cNvSpPr/>
          <p:nvPr/>
        </p:nvSpPr>
        <p:spPr>
          <a:xfrm rot="10800000">
            <a:off x="714602" y="1633376"/>
            <a:ext cx="478193" cy="2041071"/>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C04885-479B-CD61-66A3-EF5300CCC350}"/>
              </a:ext>
            </a:extLst>
          </p:cNvPr>
          <p:cNvSpPr txBox="1"/>
          <p:nvPr/>
        </p:nvSpPr>
        <p:spPr>
          <a:xfrm>
            <a:off x="1662544" y="1723799"/>
            <a:ext cx="55243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LOGICA VERTICAL: </a:t>
            </a:r>
            <a:r>
              <a:rPr lang="en-US" err="1"/>
              <a:t>Condiciones</a:t>
            </a:r>
            <a:r>
              <a:rPr lang="en-US"/>
              <a:t> </a:t>
            </a:r>
            <a:r>
              <a:rPr lang="en-US" err="1"/>
              <a:t>necesarias</a:t>
            </a:r>
            <a:r>
              <a:rPr lang="en-US"/>
              <a:t> y </a:t>
            </a:r>
            <a:r>
              <a:rPr lang="en-US" err="1"/>
              <a:t>suficientes</a:t>
            </a:r>
            <a:r>
              <a:rPr lang="en-US"/>
              <a:t> para </a:t>
            </a:r>
            <a:r>
              <a:rPr lang="en-US" err="1"/>
              <a:t>conseguir</a:t>
            </a:r>
            <a:r>
              <a:rPr lang="en-US"/>
              <a:t> </a:t>
            </a:r>
            <a:r>
              <a:rPr lang="en-US" err="1"/>
              <a:t>los</a:t>
            </a:r>
            <a:r>
              <a:rPr lang="en-US"/>
              <a:t> </a:t>
            </a:r>
            <a:r>
              <a:rPr lang="en-US" err="1"/>
              <a:t>objetivos</a:t>
            </a:r>
            <a:r>
              <a:rPr lang="en-US"/>
              <a:t>, </a:t>
            </a:r>
            <a:r>
              <a:rPr lang="en-US" err="1"/>
              <a:t>determina</a:t>
            </a:r>
            <a:r>
              <a:rPr lang="en-US"/>
              <a:t> lo que </a:t>
            </a:r>
            <a:r>
              <a:rPr lang="en-US" err="1"/>
              <a:t>el</a:t>
            </a:r>
            <a:r>
              <a:rPr lang="en-US"/>
              <a:t> </a:t>
            </a:r>
            <a:r>
              <a:rPr lang="en-US" err="1"/>
              <a:t>proyecto</a:t>
            </a:r>
            <a:r>
              <a:rPr lang="en-US"/>
              <a:t> </a:t>
            </a:r>
            <a:r>
              <a:rPr lang="en-US" err="1"/>
              <a:t>pretende</a:t>
            </a:r>
            <a:r>
              <a:rPr lang="en-US"/>
              <a:t> </a:t>
            </a:r>
            <a:r>
              <a:rPr lang="en-US" err="1"/>
              <a:t>realizar</a:t>
            </a:r>
            <a:r>
              <a:rPr lang="en-US"/>
              <a:t>, </a:t>
            </a:r>
            <a:r>
              <a:rPr lang="en-US" err="1"/>
              <a:t>aclara</a:t>
            </a:r>
            <a:r>
              <a:rPr lang="en-US"/>
              <a:t> las </a:t>
            </a:r>
            <a:r>
              <a:rPr lang="en-US" err="1"/>
              <a:t>relaciones</a:t>
            </a:r>
            <a:r>
              <a:rPr lang="en-US"/>
              <a:t> de </a:t>
            </a:r>
            <a:r>
              <a:rPr lang="en-US" err="1"/>
              <a:t>causalidad</a:t>
            </a:r>
            <a:r>
              <a:rPr lang="en-US"/>
              <a:t> y </a:t>
            </a:r>
            <a:r>
              <a:rPr lang="en-US" err="1"/>
              <a:t>específica</a:t>
            </a:r>
            <a:r>
              <a:rPr lang="en-US"/>
              <a:t> </a:t>
            </a:r>
            <a:r>
              <a:rPr lang="en-US" err="1"/>
              <a:t>los</a:t>
            </a:r>
            <a:r>
              <a:rPr lang="en-US"/>
              <a:t> </a:t>
            </a:r>
            <a:r>
              <a:rPr lang="en-US" err="1"/>
              <a:t>supuestos</a:t>
            </a:r>
            <a:r>
              <a:rPr lang="en-US"/>
              <a:t> e </a:t>
            </a:r>
            <a:r>
              <a:rPr lang="en-US" err="1"/>
              <a:t>incertidumbres</a:t>
            </a:r>
            <a:r>
              <a:rPr lang="en-US"/>
              <a:t> </a:t>
            </a:r>
            <a:r>
              <a:rPr lang="en-US" err="1"/>
              <a:t>importantes</a:t>
            </a:r>
            <a:r>
              <a:rPr lang="en-US"/>
              <a:t> que </a:t>
            </a:r>
            <a:r>
              <a:rPr lang="en-US" err="1"/>
              <a:t>escapan</a:t>
            </a:r>
            <a:r>
              <a:rPr lang="en-US"/>
              <a:t> a la </a:t>
            </a:r>
            <a:r>
              <a:rPr lang="en-US" err="1"/>
              <a:t>gestión</a:t>
            </a:r>
            <a:r>
              <a:rPr lang="en-US"/>
              <a:t> del </a:t>
            </a:r>
            <a:r>
              <a:rPr lang="en-US" err="1"/>
              <a:t>proyecto</a:t>
            </a:r>
          </a:p>
        </p:txBody>
      </p:sp>
      <p:sp>
        <p:nvSpPr>
          <p:cNvPr id="6" name="Arrow: Right 5">
            <a:extLst>
              <a:ext uri="{FF2B5EF4-FFF2-40B4-BE49-F238E27FC236}">
                <a16:creationId xmlns:a16="http://schemas.microsoft.com/office/drawing/2014/main" id="{467CBF47-D365-1DE8-5422-111B66912180}"/>
              </a:ext>
            </a:extLst>
          </p:cNvPr>
          <p:cNvSpPr/>
          <p:nvPr/>
        </p:nvSpPr>
        <p:spPr>
          <a:xfrm>
            <a:off x="711737" y="3835610"/>
            <a:ext cx="2029408" cy="501520"/>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7EC804-A664-20BF-B937-7CCFE8D8B7CD}"/>
              </a:ext>
            </a:extLst>
          </p:cNvPr>
          <p:cNvSpPr txBox="1"/>
          <p:nvPr/>
        </p:nvSpPr>
        <p:spPr>
          <a:xfrm>
            <a:off x="1910466" y="4710540"/>
            <a:ext cx="53230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LÓGICA HORIZONTAL: Se </a:t>
            </a:r>
            <a:r>
              <a:rPr lang="en-US" err="1"/>
              <a:t>refiere</a:t>
            </a:r>
            <a:r>
              <a:rPr lang="en-US"/>
              <a:t> a la </a:t>
            </a:r>
            <a:r>
              <a:rPr lang="en-US" err="1"/>
              <a:t>medición</a:t>
            </a:r>
            <a:r>
              <a:rPr lang="en-US"/>
              <a:t> de </a:t>
            </a:r>
            <a:r>
              <a:rPr lang="en-US" err="1"/>
              <a:t>los</a:t>
            </a:r>
            <a:r>
              <a:rPr lang="en-US"/>
              <a:t> </a:t>
            </a:r>
            <a:r>
              <a:rPr lang="en-US" err="1"/>
              <a:t>efectos</a:t>
            </a:r>
            <a:r>
              <a:rPr lang="en-US"/>
              <a:t> del </a:t>
            </a:r>
            <a:r>
              <a:rPr lang="en-US" err="1"/>
              <a:t>proyecto</a:t>
            </a:r>
            <a:r>
              <a:rPr lang="en-US"/>
              <a:t> y de </a:t>
            </a:r>
            <a:r>
              <a:rPr lang="en-US" err="1"/>
              <a:t>los</a:t>
            </a:r>
            <a:r>
              <a:rPr lang="en-US"/>
              <a:t> </a:t>
            </a:r>
            <a:r>
              <a:rPr lang="en-US" err="1"/>
              <a:t>recursos</a:t>
            </a:r>
            <a:r>
              <a:rPr lang="en-US"/>
              <a:t> </a:t>
            </a:r>
            <a:r>
              <a:rPr lang="en-US" err="1"/>
              <a:t>movilizados</a:t>
            </a:r>
            <a:r>
              <a:rPr lang="en-US"/>
              <a:t> </a:t>
            </a:r>
            <a:r>
              <a:rPr lang="en-US" err="1"/>
              <a:t>mediante</a:t>
            </a:r>
            <a:r>
              <a:rPr lang="en-US"/>
              <a:t> la </a:t>
            </a:r>
            <a:r>
              <a:rPr lang="en-US" err="1"/>
              <a:t>especificación</a:t>
            </a:r>
            <a:r>
              <a:rPr lang="en-US"/>
              <a:t> de </a:t>
            </a:r>
            <a:r>
              <a:rPr lang="en-US" err="1"/>
              <a:t>los</a:t>
            </a:r>
            <a:r>
              <a:rPr lang="en-US"/>
              <a:t> </a:t>
            </a:r>
            <a:r>
              <a:rPr lang="en-US" err="1"/>
              <a:t>indicadores</a:t>
            </a:r>
            <a:r>
              <a:rPr lang="en-US"/>
              <a:t> claves.</a:t>
            </a:r>
          </a:p>
        </p:txBody>
      </p:sp>
    </p:spTree>
    <p:extLst>
      <p:ext uri="{BB962C8B-B14F-4D97-AF65-F5344CB8AC3E}">
        <p14:creationId xmlns:p14="http://schemas.microsoft.com/office/powerpoint/2010/main" val="13970462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324" t="5333" r="21202" b="11060"/>
          <a:stretch>
            <a:fillRect/>
          </a:stretch>
        </p:blipFill>
        <p:spPr bwMode="auto">
          <a:xfrm>
            <a:off x="0" y="0"/>
            <a:ext cx="8317037" cy="68580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042654589"/>
              </p:ext>
            </p:extLst>
          </p:nvPr>
        </p:nvGraphicFramePr>
        <p:xfrm>
          <a:off x="539552" y="548680"/>
          <a:ext cx="7056784" cy="5706658"/>
        </p:xfrm>
        <a:graphic>
          <a:graphicData uri="http://schemas.openxmlformats.org/drawingml/2006/table">
            <a:tbl>
              <a:tblPr firstRow="1" bandRow="1">
                <a:tableStyleId>{5C22544A-7EE6-4342-B048-85BDC9FD1C3A}</a:tableStyleId>
              </a:tblPr>
              <a:tblGrid>
                <a:gridCol w="1764196">
                  <a:extLst>
                    <a:ext uri="{9D8B030D-6E8A-4147-A177-3AD203B41FA5}">
                      <a16:colId xmlns:a16="http://schemas.microsoft.com/office/drawing/2014/main" val="20000"/>
                    </a:ext>
                  </a:extLst>
                </a:gridCol>
                <a:gridCol w="1764196">
                  <a:extLst>
                    <a:ext uri="{9D8B030D-6E8A-4147-A177-3AD203B41FA5}">
                      <a16:colId xmlns:a16="http://schemas.microsoft.com/office/drawing/2014/main" val="20001"/>
                    </a:ext>
                  </a:extLst>
                </a:gridCol>
                <a:gridCol w="1764196">
                  <a:extLst>
                    <a:ext uri="{9D8B030D-6E8A-4147-A177-3AD203B41FA5}">
                      <a16:colId xmlns:a16="http://schemas.microsoft.com/office/drawing/2014/main" val="20002"/>
                    </a:ext>
                  </a:extLst>
                </a:gridCol>
                <a:gridCol w="1764196">
                  <a:extLst>
                    <a:ext uri="{9D8B030D-6E8A-4147-A177-3AD203B41FA5}">
                      <a16:colId xmlns:a16="http://schemas.microsoft.com/office/drawing/2014/main" val="20003"/>
                    </a:ext>
                  </a:extLst>
                </a:gridCol>
              </a:tblGrid>
              <a:tr h="685166">
                <a:tc>
                  <a:txBody>
                    <a:bodyPr/>
                    <a:lstStyle/>
                    <a:p>
                      <a:r>
                        <a:rPr lang="es-CO" sz="1200"/>
                        <a:t>Lógica</a:t>
                      </a:r>
                      <a:r>
                        <a:rPr lang="es-CO" sz="1200" baseline="0"/>
                        <a:t> de intervención </a:t>
                      </a:r>
                      <a:endParaRPr lang="es-CO" sz="1200"/>
                    </a:p>
                  </a:txBody>
                  <a:tcPr/>
                </a:tc>
                <a:tc>
                  <a:txBody>
                    <a:bodyPr/>
                    <a:lstStyle/>
                    <a:p>
                      <a:r>
                        <a:rPr lang="es-CO" sz="1200"/>
                        <a:t>indicadores</a:t>
                      </a:r>
                    </a:p>
                  </a:txBody>
                  <a:tcPr/>
                </a:tc>
                <a:tc>
                  <a:txBody>
                    <a:bodyPr/>
                    <a:lstStyle/>
                    <a:p>
                      <a:r>
                        <a:rPr lang="es-CO" sz="1200"/>
                        <a:t>Medios de verificación</a:t>
                      </a:r>
                    </a:p>
                  </a:txBody>
                  <a:tcPr/>
                </a:tc>
                <a:tc>
                  <a:txBody>
                    <a:bodyPr/>
                    <a:lstStyle/>
                    <a:p>
                      <a:r>
                        <a:rPr lang="es-CO" sz="1200"/>
                        <a:t>Supuestos</a:t>
                      </a:r>
                    </a:p>
                  </a:txBody>
                  <a:tcPr/>
                </a:tc>
                <a:extLst>
                  <a:ext uri="{0D108BD9-81ED-4DB2-BD59-A6C34878D82A}">
                    <a16:rowId xmlns:a16="http://schemas.microsoft.com/office/drawing/2014/main" val="10000"/>
                  </a:ext>
                </a:extLst>
              </a:tr>
              <a:tr h="1272452">
                <a:tc>
                  <a:txBody>
                    <a:bodyPr/>
                    <a:lstStyle/>
                    <a:p>
                      <a:r>
                        <a:rPr lang="es-CO" sz="1200"/>
                        <a:t>Objetivo global:</a:t>
                      </a:r>
                    </a:p>
                    <a:p>
                      <a:r>
                        <a:rPr lang="es-CO" sz="1200"/>
                        <a:t>El</a:t>
                      </a:r>
                      <a:r>
                        <a:rPr lang="es-CO" sz="1200" baseline="0"/>
                        <a:t> OG al cual se espera que el proyecto vaya a contribuir significativamente</a:t>
                      </a:r>
                      <a:endParaRPr lang="es-CO" sz="1200"/>
                    </a:p>
                  </a:txBody>
                  <a:tcPr/>
                </a:tc>
                <a:tc>
                  <a:txBody>
                    <a:bodyPr/>
                    <a:lstStyle/>
                    <a:p>
                      <a:r>
                        <a:rPr lang="es-CO" sz="1200"/>
                        <a:t>Medidas para  averiguar hasta que grado se cumplió el objetivo global</a:t>
                      </a:r>
                    </a:p>
                  </a:txBody>
                  <a:tcPr/>
                </a:tc>
                <a:tc>
                  <a:txBody>
                    <a:bodyPr/>
                    <a:lstStyle/>
                    <a:p>
                      <a:r>
                        <a:rPr lang="es-CO" sz="1200"/>
                        <a:t>Descripción de la fuente de información que permite</a:t>
                      </a:r>
                      <a:r>
                        <a:rPr lang="es-CO" sz="1200" baseline="0"/>
                        <a:t> verificar los indicadores</a:t>
                      </a:r>
                      <a:endParaRPr lang="es-CO" sz="1200"/>
                    </a:p>
                  </a:txBody>
                  <a:tcPr/>
                </a:tc>
                <a:tc>
                  <a:txBody>
                    <a:bodyPr/>
                    <a:lstStyle/>
                    <a:p>
                      <a:r>
                        <a:rPr lang="es-CO" sz="1200"/>
                        <a:t>Condiciones externas que podrían influir en la implementación y resultados del proyecto</a:t>
                      </a:r>
                    </a:p>
                  </a:txBody>
                  <a:tcPr/>
                </a:tc>
                <a:extLst>
                  <a:ext uri="{0D108BD9-81ED-4DB2-BD59-A6C34878D82A}">
                    <a16:rowId xmlns:a16="http://schemas.microsoft.com/office/drawing/2014/main" val="10001"/>
                  </a:ext>
                </a:extLst>
              </a:tr>
              <a:tr h="505243">
                <a:tc>
                  <a:txBody>
                    <a:bodyPr/>
                    <a:lstStyle/>
                    <a:p>
                      <a:r>
                        <a:rPr lang="es-CO" sz="1200"/>
                        <a:t>Objetivo especifico:</a:t>
                      </a:r>
                    </a:p>
                    <a:p>
                      <a:endParaRPr lang="es-CO" sz="1200"/>
                    </a:p>
                    <a:p>
                      <a:r>
                        <a:rPr lang="es-CO" sz="1200"/>
                        <a:t>El efecto</a:t>
                      </a:r>
                      <a:r>
                        <a:rPr lang="es-CO" sz="1200" baseline="0"/>
                        <a:t> que se espera lograr como resultado del proyecto. Propósito inmediato del mismo</a:t>
                      </a:r>
                      <a:endParaRPr lang="es-CO"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Medidas para  averiguar hasta que grado se cumplió el objetivo global</a:t>
                      </a:r>
                    </a:p>
                    <a:p>
                      <a:endParaRPr lang="es-CO"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Descripción de la fuente de información que permite</a:t>
                      </a:r>
                      <a:r>
                        <a:rPr lang="es-CO" sz="1200" baseline="0"/>
                        <a:t> verificar los indicadores</a:t>
                      </a:r>
                      <a:endParaRPr lang="es-CO" sz="1200"/>
                    </a:p>
                    <a:p>
                      <a:endParaRPr lang="es-CO" sz="1200"/>
                    </a:p>
                  </a:txBody>
                  <a:tcPr/>
                </a:tc>
                <a:tc>
                  <a:txBody>
                    <a:bodyPr/>
                    <a:lstStyle/>
                    <a:p>
                      <a:pPr marL="0" marR="0" lvl="0" indent="0" algn="l">
                        <a:lnSpc>
                          <a:spcPct val="100000"/>
                        </a:lnSpc>
                        <a:spcBef>
                          <a:spcPts val="0"/>
                        </a:spcBef>
                        <a:spcAft>
                          <a:spcPts val="0"/>
                        </a:spcAft>
                        <a:buNone/>
                      </a:pPr>
                      <a:r>
                        <a:rPr lang="es-CO" sz="1200" b="0" i="0" u="none" strike="noStrike" noProof="0">
                          <a:solidFill>
                            <a:srgbClr val="000000"/>
                          </a:solidFill>
                          <a:latin typeface="Trebuchet MS"/>
                        </a:rPr>
                        <a:t>Condiciones externas que podrían influir en la implementación y resultados del proyecto</a:t>
                      </a:r>
                      <a:endParaRPr lang="es-CO" sz="1200"/>
                    </a:p>
                    <a:p>
                      <a:endParaRPr lang="es-CO" sz="1200"/>
                    </a:p>
                  </a:txBody>
                  <a:tcPr/>
                </a:tc>
                <a:extLst>
                  <a:ext uri="{0D108BD9-81ED-4DB2-BD59-A6C34878D82A}">
                    <a16:rowId xmlns:a16="http://schemas.microsoft.com/office/drawing/2014/main" val="10002"/>
                  </a:ext>
                </a:extLst>
              </a:tr>
              <a:tr h="505243">
                <a:tc>
                  <a:txBody>
                    <a:bodyPr/>
                    <a:lstStyle/>
                    <a:p>
                      <a:r>
                        <a:rPr lang="es-CO" sz="1200"/>
                        <a:t>Resultados esperados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Medidas para  averiguar hasta que grado se cumplió el objetivo global</a:t>
                      </a:r>
                    </a:p>
                    <a:p>
                      <a:endParaRPr lang="es-CO"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Descripción de la fuente de información que permite</a:t>
                      </a:r>
                      <a:r>
                        <a:rPr lang="es-CO" sz="1200" baseline="0"/>
                        <a:t> verificar los indicadores</a:t>
                      </a:r>
                      <a:endParaRPr lang="es-CO" sz="1200"/>
                    </a:p>
                    <a:p>
                      <a:endParaRPr lang="es-CO" sz="1200"/>
                    </a:p>
                  </a:txBody>
                  <a:tcPr/>
                </a:tc>
                <a:tc>
                  <a:txBody>
                    <a:bodyPr/>
                    <a:lstStyle/>
                    <a:p>
                      <a:pPr marL="0" marR="0" lvl="0" indent="0" algn="l">
                        <a:lnSpc>
                          <a:spcPct val="100000"/>
                        </a:lnSpc>
                        <a:spcBef>
                          <a:spcPts val="0"/>
                        </a:spcBef>
                        <a:spcAft>
                          <a:spcPts val="0"/>
                        </a:spcAft>
                        <a:buNone/>
                      </a:pPr>
                      <a:r>
                        <a:rPr lang="es-CO" sz="1200" b="0" i="0" u="none" strike="noStrike" noProof="0">
                          <a:solidFill>
                            <a:srgbClr val="000000"/>
                          </a:solidFill>
                          <a:latin typeface="Trebuchet MS"/>
                        </a:rPr>
                        <a:t>Condiciones externas que podrían influir en la implementación y resultados del </a:t>
                      </a:r>
                      <a:r>
                        <a:rPr lang="es-CO" sz="1200" b="0" i="0" u="none" strike="noStrike" noProof="0" err="1">
                          <a:solidFill>
                            <a:srgbClr val="000000"/>
                          </a:solidFill>
                          <a:latin typeface="Trebuchet MS"/>
                        </a:rPr>
                        <a:t>proyecto</a:t>
                      </a:r>
                      <a:r>
                        <a:rPr lang="es-CO" sz="1200" err="1"/>
                        <a:t>o</a:t>
                      </a:r>
                    </a:p>
                    <a:p>
                      <a:endParaRPr lang="es-CO" sz="1200"/>
                    </a:p>
                  </a:txBody>
                  <a:tcPr/>
                </a:tc>
                <a:extLst>
                  <a:ext uri="{0D108BD9-81ED-4DB2-BD59-A6C34878D82A}">
                    <a16:rowId xmlns:a16="http://schemas.microsoft.com/office/drawing/2014/main" val="10003"/>
                  </a:ext>
                </a:extLst>
              </a:tr>
              <a:tr h="505243">
                <a:tc>
                  <a:txBody>
                    <a:bodyPr/>
                    <a:lstStyle/>
                    <a:p>
                      <a:r>
                        <a:rPr lang="es-CO" sz="1200"/>
                        <a:t>Actividades: Las acciones concretas que el proyecto tiene que emprender a fin de producir los resultados</a:t>
                      </a:r>
                    </a:p>
                  </a:txBody>
                  <a:tcPr/>
                </a:tc>
                <a:tc>
                  <a:txBody>
                    <a:bodyPr/>
                    <a:lstStyle/>
                    <a:p>
                      <a:r>
                        <a:rPr lang="es-CO" sz="1200"/>
                        <a:t>Medios:</a:t>
                      </a:r>
                      <a:r>
                        <a:rPr lang="es-CO" sz="1200" baseline="0"/>
                        <a:t> Bienes y servicios para llevar a cabo la actividad</a:t>
                      </a:r>
                      <a:endParaRPr lang="es-CO" sz="1200"/>
                    </a:p>
                  </a:txBody>
                  <a:tcPr/>
                </a:tc>
                <a:tc>
                  <a:txBody>
                    <a:bodyPr/>
                    <a:lstStyle/>
                    <a:p>
                      <a:r>
                        <a:rPr lang="es-CO" sz="1200"/>
                        <a:t>costes</a:t>
                      </a:r>
                    </a:p>
                  </a:txBody>
                  <a:tcPr/>
                </a:tc>
                <a:tc>
                  <a:txBody>
                    <a:bodyPr/>
                    <a:lstStyle/>
                    <a:p>
                      <a:pPr marL="0" marR="0" lvl="0" indent="0" algn="l">
                        <a:lnSpc>
                          <a:spcPct val="100000"/>
                        </a:lnSpc>
                        <a:spcBef>
                          <a:spcPts val="0"/>
                        </a:spcBef>
                        <a:spcAft>
                          <a:spcPts val="0"/>
                        </a:spcAft>
                        <a:buNone/>
                      </a:pPr>
                      <a:r>
                        <a:rPr lang="es-CO" sz="1200" b="0" i="0" u="none" strike="noStrike" noProof="0">
                          <a:solidFill>
                            <a:srgbClr val="000000"/>
                          </a:solidFill>
                          <a:latin typeface="Trebuchet MS"/>
                        </a:rPr>
                        <a:t>Condiciones externas que podrían influir en la implementación y resultados del proyecto</a:t>
                      </a:r>
                      <a:endParaRPr lang="es-CO" sz="1200"/>
                    </a:p>
                    <a:p>
                      <a:endParaRPr lang="es-CO" sz="120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324" t="5333" r="21202" b="11060"/>
          <a:stretch>
            <a:fillRect/>
          </a:stretch>
        </p:blipFill>
        <p:spPr bwMode="auto">
          <a:xfrm>
            <a:off x="0" y="0"/>
            <a:ext cx="8244408" cy="6858000"/>
          </a:xfrm>
          <a:prstGeom prst="rect">
            <a:avLst/>
          </a:prstGeom>
          <a:noFill/>
          <a:ln w="9525">
            <a:noFill/>
            <a:miter lim="800000"/>
            <a:headEnd/>
            <a:tailEnd/>
          </a:ln>
        </p:spPr>
      </p:pic>
      <p:sp>
        <p:nvSpPr>
          <p:cNvPr id="3" name="2 Rectángulo"/>
          <p:cNvSpPr/>
          <p:nvPr/>
        </p:nvSpPr>
        <p:spPr>
          <a:xfrm>
            <a:off x="0" y="0"/>
            <a:ext cx="8244408" cy="1124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Rectángulo"/>
          <p:cNvSpPr/>
          <p:nvPr/>
        </p:nvSpPr>
        <p:spPr>
          <a:xfrm>
            <a:off x="402920" y="0"/>
            <a:ext cx="7680309" cy="923330"/>
          </a:xfrm>
          <a:prstGeom prst="rect">
            <a:avLst/>
          </a:prstGeom>
          <a:noFill/>
        </p:spPr>
        <p:txBody>
          <a:bodyPr wrap="none" lIns="91440" tIns="45720" rIns="91440" bIns="45720">
            <a:spAutoFit/>
          </a:bodyPr>
          <a:lstStyle/>
          <a:p>
            <a:pPr algn="ctr"/>
            <a:r>
              <a:rPr lang="es-ES" sz="5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Secuencia de hipótesis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324" t="5333" r="19876" b="11060"/>
          <a:stretch>
            <a:fillRect/>
          </a:stretch>
        </p:blipFill>
        <p:spPr bwMode="auto">
          <a:xfrm>
            <a:off x="-36512" y="-27384"/>
            <a:ext cx="8208912" cy="6885384"/>
          </a:xfrm>
          <a:prstGeom prst="rect">
            <a:avLst/>
          </a:prstGeom>
          <a:noFill/>
          <a:ln w="9525">
            <a:noFill/>
            <a:miter lim="800000"/>
            <a:headEnd/>
            <a:tailEnd/>
          </a:ln>
        </p:spPr>
      </p:pic>
      <p:sp>
        <p:nvSpPr>
          <p:cNvPr id="3" name="2 Rectángulo"/>
          <p:cNvSpPr/>
          <p:nvPr/>
        </p:nvSpPr>
        <p:spPr>
          <a:xfrm>
            <a:off x="0" y="0"/>
            <a:ext cx="8100392"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FCDC8-F61D-B2D1-52F5-E546F0B37C43}"/>
              </a:ext>
            </a:extLst>
          </p:cNvPr>
          <p:cNvSpPr txBox="1"/>
          <p:nvPr/>
        </p:nvSpPr>
        <p:spPr>
          <a:xfrm>
            <a:off x="600852" y="248071"/>
            <a:ext cx="68980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4">
                    <a:lumMod val="75000"/>
                  </a:schemeClr>
                </a:solidFill>
              </a:rPr>
              <a:t>CONSTRUCCIÓN DE LA MML</a:t>
            </a:r>
          </a:p>
        </p:txBody>
      </p:sp>
      <p:pic>
        <p:nvPicPr>
          <p:cNvPr id="4" name="Picture 2">
            <a:extLst>
              <a:ext uri="{FF2B5EF4-FFF2-40B4-BE49-F238E27FC236}">
                <a16:creationId xmlns:a16="http://schemas.microsoft.com/office/drawing/2014/main" id="{15537E45-20C6-3AD7-3AD7-892CBD932D0C}"/>
              </a:ext>
            </a:extLst>
          </p:cNvPr>
          <p:cNvPicPr>
            <a:picLocks noChangeAspect="1" noChangeArrowheads="1"/>
          </p:cNvPicPr>
          <p:nvPr/>
        </p:nvPicPr>
        <p:blipFill>
          <a:blip r:embed="rId2" cstate="print"/>
          <a:srcRect/>
          <a:stretch>
            <a:fillRect/>
          </a:stretch>
        </p:blipFill>
        <p:spPr bwMode="auto">
          <a:xfrm>
            <a:off x="787016" y="1157672"/>
            <a:ext cx="3530682" cy="3646022"/>
          </a:xfrm>
          <a:prstGeom prst="rect">
            <a:avLst/>
          </a:prstGeom>
          <a:noFill/>
          <a:ln w="9525">
            <a:noFill/>
            <a:miter lim="800000"/>
            <a:headEnd/>
            <a:tailEnd/>
          </a:ln>
        </p:spPr>
      </p:pic>
      <p:graphicFrame>
        <p:nvGraphicFramePr>
          <p:cNvPr id="5" name="Diagram 4">
            <a:extLst>
              <a:ext uri="{FF2B5EF4-FFF2-40B4-BE49-F238E27FC236}">
                <a16:creationId xmlns:a16="http://schemas.microsoft.com/office/drawing/2014/main" id="{F8702FF5-4F52-14A7-297D-57DECD5629A3}"/>
              </a:ext>
            </a:extLst>
          </p:cNvPr>
          <p:cNvGraphicFramePr/>
          <p:nvPr>
            <p:extLst>
              <p:ext uri="{D42A27DB-BD31-4B8C-83A1-F6EECF244321}">
                <p14:modId xmlns:p14="http://schemas.microsoft.com/office/powerpoint/2010/main" val="2701222169"/>
              </p:ext>
            </p:extLst>
          </p:nvPr>
        </p:nvGraphicFramePr>
        <p:xfrm>
          <a:off x="3790561" y="2801516"/>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2" name="Connector: Curved 41">
            <a:extLst>
              <a:ext uri="{FF2B5EF4-FFF2-40B4-BE49-F238E27FC236}">
                <a16:creationId xmlns:a16="http://schemas.microsoft.com/office/drawing/2014/main" id="{2E88DD28-5F32-520D-79D8-8DF912ADAEFF}"/>
              </a:ext>
            </a:extLst>
          </p:cNvPr>
          <p:cNvCxnSpPr/>
          <p:nvPr/>
        </p:nvCxnSpPr>
        <p:spPr>
          <a:xfrm>
            <a:off x="1257301" y="2365311"/>
            <a:ext cx="4576664" cy="1066022"/>
          </a:xfrm>
          <a:prstGeom prst="curvedConnector3">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5B5610DE-C8A7-86D7-6497-114EADD9B40C}"/>
              </a:ext>
            </a:extLst>
          </p:cNvPr>
          <p:cNvCxnSpPr/>
          <p:nvPr/>
        </p:nvCxnSpPr>
        <p:spPr>
          <a:xfrm flipH="1" flipV="1">
            <a:off x="1474823" y="2897738"/>
            <a:ext cx="3121085" cy="1733161"/>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A964314E-F1B2-A182-5357-C4AC41B474A5}"/>
              </a:ext>
            </a:extLst>
          </p:cNvPr>
          <p:cNvCxnSpPr>
            <a:cxnSpLocks/>
          </p:cNvCxnSpPr>
          <p:nvPr/>
        </p:nvCxnSpPr>
        <p:spPr>
          <a:xfrm flipH="1" flipV="1">
            <a:off x="1521476" y="3819135"/>
            <a:ext cx="2526259" cy="1838131"/>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308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3A2B0-F15E-55B9-F512-881AC0D5C4D6}"/>
              </a:ext>
            </a:extLst>
          </p:cNvPr>
          <p:cNvSpPr txBox="1"/>
          <p:nvPr/>
        </p:nvSpPr>
        <p:spPr>
          <a:xfrm>
            <a:off x="1050027" y="1370869"/>
            <a:ext cx="64751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D0D0D"/>
                </a:solidFill>
                <a:ea typeface="+mn-lt"/>
                <a:cs typeface="+mn-lt"/>
              </a:rPr>
              <a:t>Son </a:t>
            </a:r>
            <a:r>
              <a:rPr lang="en-US" err="1">
                <a:solidFill>
                  <a:srgbClr val="0D0D0D"/>
                </a:solidFill>
                <a:ea typeface="+mn-lt"/>
                <a:cs typeface="+mn-lt"/>
              </a:rPr>
              <a:t>medidas</a:t>
            </a:r>
            <a:r>
              <a:rPr lang="en-US">
                <a:solidFill>
                  <a:srgbClr val="0D0D0D"/>
                </a:solidFill>
                <a:ea typeface="+mn-lt"/>
                <a:cs typeface="+mn-lt"/>
              </a:rPr>
              <a:t> </a:t>
            </a:r>
            <a:r>
              <a:rPr lang="en-US" err="1">
                <a:solidFill>
                  <a:srgbClr val="0D0D0D"/>
                </a:solidFill>
                <a:ea typeface="+mn-lt"/>
                <a:cs typeface="+mn-lt"/>
              </a:rPr>
              <a:t>específicas</a:t>
            </a:r>
            <a:r>
              <a:rPr lang="en-US">
                <a:solidFill>
                  <a:srgbClr val="0D0D0D"/>
                </a:solidFill>
                <a:ea typeface="+mn-lt"/>
                <a:cs typeface="+mn-lt"/>
              </a:rPr>
              <a:t> y </a:t>
            </a:r>
            <a:r>
              <a:rPr lang="en-US" err="1">
                <a:solidFill>
                  <a:srgbClr val="0D0D0D"/>
                </a:solidFill>
                <a:ea typeface="+mn-lt"/>
                <a:cs typeface="+mn-lt"/>
              </a:rPr>
              <a:t>cuantificables</a:t>
            </a:r>
            <a:r>
              <a:rPr lang="en-US">
                <a:solidFill>
                  <a:srgbClr val="0D0D0D"/>
                </a:solidFill>
                <a:ea typeface="+mn-lt"/>
                <a:cs typeface="+mn-lt"/>
              </a:rPr>
              <a:t> que se </a:t>
            </a:r>
            <a:r>
              <a:rPr lang="en-US" err="1">
                <a:solidFill>
                  <a:srgbClr val="0D0D0D"/>
                </a:solidFill>
                <a:ea typeface="+mn-lt"/>
                <a:cs typeface="+mn-lt"/>
              </a:rPr>
              <a:t>utilizan</a:t>
            </a:r>
            <a:r>
              <a:rPr lang="en-US">
                <a:solidFill>
                  <a:srgbClr val="0D0D0D"/>
                </a:solidFill>
                <a:ea typeface="+mn-lt"/>
                <a:cs typeface="+mn-lt"/>
              </a:rPr>
              <a:t> para </a:t>
            </a:r>
            <a:r>
              <a:rPr lang="en-US" err="1">
                <a:solidFill>
                  <a:srgbClr val="0D0D0D"/>
                </a:solidFill>
                <a:ea typeface="+mn-lt"/>
                <a:cs typeface="+mn-lt"/>
              </a:rPr>
              <a:t>evaluar</a:t>
            </a:r>
            <a:r>
              <a:rPr lang="en-US">
                <a:solidFill>
                  <a:srgbClr val="0D0D0D"/>
                </a:solidFill>
                <a:ea typeface="+mn-lt"/>
                <a:cs typeface="+mn-lt"/>
              </a:rPr>
              <a:t> </a:t>
            </a:r>
            <a:r>
              <a:rPr lang="en-US" err="1">
                <a:solidFill>
                  <a:srgbClr val="0D0D0D"/>
                </a:solidFill>
                <a:ea typeface="+mn-lt"/>
                <a:cs typeface="+mn-lt"/>
              </a:rPr>
              <a:t>el</a:t>
            </a:r>
            <a:r>
              <a:rPr lang="en-US">
                <a:solidFill>
                  <a:srgbClr val="0D0D0D"/>
                </a:solidFill>
                <a:ea typeface="+mn-lt"/>
                <a:cs typeface="+mn-lt"/>
              </a:rPr>
              <a:t> </a:t>
            </a:r>
            <a:r>
              <a:rPr lang="en-US" err="1">
                <a:solidFill>
                  <a:srgbClr val="0D0D0D"/>
                </a:solidFill>
                <a:ea typeface="+mn-lt"/>
                <a:cs typeface="+mn-lt"/>
              </a:rPr>
              <a:t>progreso</a:t>
            </a:r>
            <a:r>
              <a:rPr lang="en-US">
                <a:solidFill>
                  <a:srgbClr val="0D0D0D"/>
                </a:solidFill>
                <a:ea typeface="+mn-lt"/>
                <a:cs typeface="+mn-lt"/>
              </a:rPr>
              <a:t> y </a:t>
            </a:r>
            <a:r>
              <a:rPr lang="en-US" err="1">
                <a:solidFill>
                  <a:srgbClr val="0D0D0D"/>
                </a:solidFill>
                <a:ea typeface="+mn-lt"/>
                <a:cs typeface="+mn-lt"/>
              </a:rPr>
              <a:t>el</a:t>
            </a:r>
            <a:r>
              <a:rPr lang="en-US">
                <a:solidFill>
                  <a:srgbClr val="0D0D0D"/>
                </a:solidFill>
                <a:ea typeface="+mn-lt"/>
                <a:cs typeface="+mn-lt"/>
              </a:rPr>
              <a:t> </a:t>
            </a:r>
            <a:r>
              <a:rPr lang="en-US" err="1">
                <a:solidFill>
                  <a:srgbClr val="0D0D0D"/>
                </a:solidFill>
                <a:ea typeface="+mn-lt"/>
                <a:cs typeface="+mn-lt"/>
              </a:rPr>
              <a:t>impacto</a:t>
            </a:r>
            <a:r>
              <a:rPr lang="en-US">
                <a:solidFill>
                  <a:srgbClr val="0D0D0D"/>
                </a:solidFill>
                <a:ea typeface="+mn-lt"/>
                <a:cs typeface="+mn-lt"/>
              </a:rPr>
              <a:t> de un </a:t>
            </a:r>
            <a:r>
              <a:rPr lang="en-US" err="1">
                <a:solidFill>
                  <a:srgbClr val="0D0D0D"/>
                </a:solidFill>
                <a:ea typeface="+mn-lt"/>
                <a:cs typeface="+mn-lt"/>
              </a:rPr>
              <a:t>proyecto</a:t>
            </a:r>
            <a:r>
              <a:rPr lang="en-US">
                <a:solidFill>
                  <a:srgbClr val="0D0D0D"/>
                </a:solidFill>
                <a:ea typeface="+mn-lt"/>
                <a:cs typeface="+mn-lt"/>
              </a:rPr>
              <a:t>.</a:t>
            </a:r>
            <a:endParaRPr lang="en-US"/>
          </a:p>
        </p:txBody>
      </p:sp>
      <p:sp>
        <p:nvSpPr>
          <p:cNvPr id="4" name="2 Rectángulo">
            <a:extLst>
              <a:ext uri="{FF2B5EF4-FFF2-40B4-BE49-F238E27FC236}">
                <a16:creationId xmlns:a16="http://schemas.microsoft.com/office/drawing/2014/main" id="{E414566C-3706-25D6-4D4F-6F1EC2353F0D}"/>
              </a:ext>
            </a:extLst>
          </p:cNvPr>
          <p:cNvSpPr/>
          <p:nvPr/>
        </p:nvSpPr>
        <p:spPr>
          <a:xfrm>
            <a:off x="1474873" y="319472"/>
            <a:ext cx="6692833" cy="769441"/>
          </a:xfrm>
          <a:prstGeom prst="rect">
            <a:avLst/>
          </a:prstGeom>
          <a:noFill/>
        </p:spPr>
        <p:txBody>
          <a:bodyPr wrap="squar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2 Rectángulo">
            <a:extLst>
              <a:ext uri="{FF2B5EF4-FFF2-40B4-BE49-F238E27FC236}">
                <a16:creationId xmlns:a16="http://schemas.microsoft.com/office/drawing/2014/main" id="{827F847E-BDAA-1348-1BF5-EA2FFB4E4417}"/>
              </a:ext>
            </a:extLst>
          </p:cNvPr>
          <p:cNvSpPr/>
          <p:nvPr/>
        </p:nvSpPr>
        <p:spPr>
          <a:xfrm>
            <a:off x="743587" y="459431"/>
            <a:ext cx="7315653" cy="769441"/>
          </a:xfrm>
          <a:prstGeom prst="rect">
            <a:avLst/>
          </a:prstGeom>
          <a:noFill/>
        </p:spPr>
        <p:txBody>
          <a:bodyPr wrap="squar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¿Qué son los indicadores? </a:t>
            </a:r>
          </a:p>
        </p:txBody>
      </p:sp>
      <p:graphicFrame>
        <p:nvGraphicFramePr>
          <p:cNvPr id="7" name="Diagram 6">
            <a:extLst>
              <a:ext uri="{FF2B5EF4-FFF2-40B4-BE49-F238E27FC236}">
                <a16:creationId xmlns:a16="http://schemas.microsoft.com/office/drawing/2014/main" id="{E7D78BD8-D4DE-8638-201E-71A345EEA3BE}"/>
              </a:ext>
            </a:extLst>
          </p:cNvPr>
          <p:cNvGraphicFramePr/>
          <p:nvPr>
            <p:extLst>
              <p:ext uri="{D42A27DB-BD31-4B8C-83A1-F6EECF244321}">
                <p14:modId xmlns:p14="http://schemas.microsoft.com/office/powerpoint/2010/main" val="999994145"/>
              </p:ext>
            </p:extLst>
          </p:nvPr>
        </p:nvGraphicFramePr>
        <p:xfrm>
          <a:off x="2286000" y="2533261"/>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89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EB7296D3-AFF6-6481-DB55-FC1EA98E3AA5}"/>
              </a:ext>
            </a:extLst>
          </p:cNvPr>
          <p:cNvSpPr/>
          <p:nvPr/>
        </p:nvSpPr>
        <p:spPr>
          <a:xfrm>
            <a:off x="743587" y="459431"/>
            <a:ext cx="7315653" cy="769441"/>
          </a:xfrm>
          <a:prstGeom prst="rect">
            <a:avLst/>
          </a:prstGeom>
          <a:noFill/>
        </p:spPr>
        <p:txBody>
          <a:bodyPr wrap="squar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TIPOS DE INDICADORES </a:t>
            </a:r>
          </a:p>
        </p:txBody>
      </p:sp>
      <p:graphicFrame>
        <p:nvGraphicFramePr>
          <p:cNvPr id="4" name="Diagram 3">
            <a:extLst>
              <a:ext uri="{FF2B5EF4-FFF2-40B4-BE49-F238E27FC236}">
                <a16:creationId xmlns:a16="http://schemas.microsoft.com/office/drawing/2014/main" id="{37204D35-D523-465D-7033-DD88512F85C8}"/>
              </a:ext>
            </a:extLst>
          </p:cNvPr>
          <p:cNvGraphicFramePr/>
          <p:nvPr>
            <p:extLst>
              <p:ext uri="{D42A27DB-BD31-4B8C-83A1-F6EECF244321}">
                <p14:modId xmlns:p14="http://schemas.microsoft.com/office/powerpoint/2010/main" val="1813950687"/>
              </p:ext>
            </p:extLst>
          </p:nvPr>
        </p:nvGraphicFramePr>
        <p:xfrm>
          <a:off x="548174" y="1226976"/>
          <a:ext cx="7686091" cy="516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22527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9AA94-BEDE-8BB9-1DCC-76CDA2E2C61F}"/>
              </a:ext>
            </a:extLst>
          </p:cNvPr>
          <p:cNvGraphicFramePr/>
          <p:nvPr>
            <p:extLst>
              <p:ext uri="{D42A27DB-BD31-4B8C-83A1-F6EECF244321}">
                <p14:modId xmlns:p14="http://schemas.microsoft.com/office/powerpoint/2010/main" val="3886364153"/>
              </p:ext>
            </p:extLst>
          </p:nvPr>
        </p:nvGraphicFramePr>
        <p:xfrm>
          <a:off x="303245" y="667139"/>
          <a:ext cx="8012663" cy="5535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55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683568" y="1397000"/>
          <a:ext cx="6936432"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contenido"/>
          <p:cNvSpPr>
            <a:spLocks noGrp="1"/>
          </p:cNvSpPr>
          <p:nvPr>
            <p:ph idx="1"/>
          </p:nvPr>
        </p:nvSpPr>
        <p:spPr>
          <a:xfrm>
            <a:off x="457200" y="1609416"/>
            <a:ext cx="7239000" cy="1531552"/>
          </a:xfrm>
        </p:spPr>
        <p:txBody>
          <a:bodyPr/>
          <a:lstStyle/>
          <a:p>
            <a:pPr>
              <a:buNone/>
            </a:pPr>
            <a:r>
              <a:rPr lang="es-CO"/>
              <a:t> </a:t>
            </a:r>
          </a:p>
          <a:p>
            <a:pPr>
              <a:buNone/>
            </a:pPr>
            <a:endParaRPr lang="es-CO"/>
          </a:p>
        </p:txBody>
      </p:sp>
      <p:sp>
        <p:nvSpPr>
          <p:cNvPr id="5" name="4 Título"/>
          <p:cNvSpPr>
            <a:spLocks noGrp="1"/>
          </p:cNvSpPr>
          <p:nvPr>
            <p:ph type="title"/>
          </p:nvPr>
        </p:nvSpPr>
        <p:spPr>
          <a:xfrm>
            <a:off x="457200" y="-27384"/>
            <a:ext cx="7239000" cy="1143000"/>
          </a:xfrm>
        </p:spPr>
        <p:txBody>
          <a:bodyPr/>
          <a:lstStyle/>
          <a:p>
            <a:r>
              <a:rPr lang="es-CO"/>
              <a:t>Ingredientes para una idea: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323528" y="2348880"/>
            <a:ext cx="7769872" cy="3838922"/>
          </a:xfrm>
          <a:prstGeom prst="rect">
            <a:avLst/>
          </a:prstGeom>
          <a:noFill/>
          <a:ln w="9525">
            <a:noFill/>
            <a:miter lim="800000"/>
            <a:headEnd/>
            <a:tailEnd/>
          </a:ln>
        </p:spPr>
      </p:pic>
      <p:sp>
        <p:nvSpPr>
          <p:cNvPr id="3" name="2 Rectángulo"/>
          <p:cNvSpPr/>
          <p:nvPr/>
        </p:nvSpPr>
        <p:spPr>
          <a:xfrm>
            <a:off x="497664" y="692696"/>
            <a:ext cx="764420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Formulación de indicadores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63172D-3C80-A487-556C-FD8E95A3D1BD}"/>
              </a:ext>
            </a:extLst>
          </p:cNvPr>
          <p:cNvGraphicFramePr>
            <a:graphicFrameLocks noGrp="1"/>
          </p:cNvGraphicFramePr>
          <p:nvPr>
            <p:extLst>
              <p:ext uri="{D42A27DB-BD31-4B8C-83A1-F6EECF244321}">
                <p14:modId xmlns:p14="http://schemas.microsoft.com/office/powerpoint/2010/main" val="1716528031"/>
              </p:ext>
            </p:extLst>
          </p:nvPr>
        </p:nvGraphicFramePr>
        <p:xfrm>
          <a:off x="1108010" y="256591"/>
          <a:ext cx="7438034" cy="5927159"/>
        </p:xfrm>
        <a:graphic>
          <a:graphicData uri="http://schemas.openxmlformats.org/drawingml/2006/table">
            <a:tbl>
              <a:tblPr firstRow="1" bandRow="1">
                <a:tableStyleId>{5C22544A-7EE6-4342-B048-85BDC9FD1C3A}</a:tableStyleId>
              </a:tblPr>
              <a:tblGrid>
                <a:gridCol w="1253801">
                  <a:extLst>
                    <a:ext uri="{9D8B030D-6E8A-4147-A177-3AD203B41FA5}">
                      <a16:colId xmlns:a16="http://schemas.microsoft.com/office/drawing/2014/main" val="4080994197"/>
                    </a:ext>
                  </a:extLst>
                </a:gridCol>
                <a:gridCol w="2465215">
                  <a:extLst>
                    <a:ext uri="{9D8B030D-6E8A-4147-A177-3AD203B41FA5}">
                      <a16:colId xmlns:a16="http://schemas.microsoft.com/office/drawing/2014/main" val="1815574623"/>
                    </a:ext>
                  </a:extLst>
                </a:gridCol>
                <a:gridCol w="1859509">
                  <a:extLst>
                    <a:ext uri="{9D8B030D-6E8A-4147-A177-3AD203B41FA5}">
                      <a16:colId xmlns:a16="http://schemas.microsoft.com/office/drawing/2014/main" val="3117315567"/>
                    </a:ext>
                  </a:extLst>
                </a:gridCol>
                <a:gridCol w="1859509">
                  <a:extLst>
                    <a:ext uri="{9D8B030D-6E8A-4147-A177-3AD203B41FA5}">
                      <a16:colId xmlns:a16="http://schemas.microsoft.com/office/drawing/2014/main" val="4000410748"/>
                    </a:ext>
                  </a:extLst>
                </a:gridCol>
              </a:tblGrid>
              <a:tr h="673407">
                <a:tc>
                  <a:txBody>
                    <a:bodyPr/>
                    <a:lstStyle/>
                    <a:p>
                      <a:r>
                        <a:rPr lang="en-US"/>
                        <a:t>Fin:</a:t>
                      </a:r>
                    </a:p>
                  </a:txBody>
                  <a:tcPr/>
                </a:tc>
                <a:tc>
                  <a:txBody>
                    <a:bodyPr/>
                    <a:lstStyle/>
                    <a:p>
                      <a:endParaRPr lang="en-US"/>
                    </a:p>
                  </a:txBody>
                  <a:tcPr/>
                </a:tc>
                <a:tc>
                  <a:txBody>
                    <a:bodyPr/>
                    <a:lstStyle/>
                    <a:p>
                      <a:pPr lvl="0">
                        <a:buNone/>
                      </a:pPr>
                      <a:r>
                        <a:rPr lang="en-US" err="1"/>
                        <a:t>Indicadores</a:t>
                      </a:r>
                    </a:p>
                  </a:txBody>
                  <a:tcPr/>
                </a:tc>
                <a:tc>
                  <a:txBody>
                    <a:bodyPr/>
                    <a:lstStyle/>
                    <a:p>
                      <a:pPr lvl="0">
                        <a:buNone/>
                      </a:pPr>
                      <a:r>
                        <a:rPr lang="en-US"/>
                        <a:t>Tipo de </a:t>
                      </a:r>
                      <a:r>
                        <a:rPr lang="en-US" err="1"/>
                        <a:t>indicador</a:t>
                      </a:r>
                    </a:p>
                  </a:txBody>
                  <a:tcPr/>
                </a:tc>
                <a:extLst>
                  <a:ext uri="{0D108BD9-81ED-4DB2-BD59-A6C34878D82A}">
                    <a16:rowId xmlns:a16="http://schemas.microsoft.com/office/drawing/2014/main" val="2082700087"/>
                  </a:ext>
                </a:extLst>
              </a:tr>
              <a:tr h="1268380">
                <a:tc>
                  <a:txBody>
                    <a:bodyPr/>
                    <a:lstStyle/>
                    <a:p>
                      <a:r>
                        <a:rPr lang="en-US" sz="1200" err="1"/>
                        <a:t>Propósito</a:t>
                      </a:r>
                      <a:r>
                        <a:rPr lang="en-US" sz="1200"/>
                        <a:t>:</a:t>
                      </a:r>
                    </a:p>
                  </a:txBody>
                  <a:tcPr/>
                </a:tc>
                <a:tc>
                  <a:txBody>
                    <a:bodyPr/>
                    <a:lstStyle/>
                    <a:p>
                      <a:r>
                        <a:rPr lang="en-US" sz="1200" err="1"/>
                        <a:t>Reducir</a:t>
                      </a:r>
                      <a:r>
                        <a:rPr lang="en-US" sz="1200"/>
                        <a:t> la mortalidad infantil </a:t>
                      </a:r>
                      <a:r>
                        <a:rPr lang="en-US" sz="1200" err="1"/>
                        <a:t>en</a:t>
                      </a:r>
                      <a:r>
                        <a:rPr lang="en-US" sz="1200"/>
                        <a:t> población </a:t>
                      </a:r>
                      <a:r>
                        <a:rPr lang="en-US" sz="1200" err="1"/>
                        <a:t>menor</a:t>
                      </a:r>
                      <a:r>
                        <a:rPr lang="en-US" sz="1200"/>
                        <a:t> de 5 </a:t>
                      </a:r>
                      <a:r>
                        <a:rPr lang="en-US" sz="1200" err="1"/>
                        <a:t>años</a:t>
                      </a:r>
                      <a:r>
                        <a:rPr lang="en-US" sz="1200"/>
                        <a:t> </a:t>
                      </a:r>
                      <a:r>
                        <a:rPr lang="en-US" sz="1200" err="1"/>
                        <a:t>en</a:t>
                      </a:r>
                      <a:r>
                        <a:rPr lang="en-US" sz="1200"/>
                        <a:t> la </a:t>
                      </a:r>
                      <a:r>
                        <a:rPr lang="en-US" sz="1200" err="1"/>
                        <a:t>comunidad</a:t>
                      </a:r>
                      <a:r>
                        <a:rPr lang="en-US" sz="1200"/>
                        <a:t> </a:t>
                      </a:r>
                      <a:r>
                        <a:rPr lang="en-US" sz="1200" err="1"/>
                        <a:t>indegena</a:t>
                      </a:r>
                      <a:r>
                        <a:rPr lang="en-US" sz="1200"/>
                        <a:t> de XXXXX</a:t>
                      </a:r>
                    </a:p>
                  </a:txBody>
                  <a:tcPr/>
                </a:tc>
                <a:tc>
                  <a:txBody>
                    <a:bodyPr/>
                    <a:lstStyle/>
                    <a:p>
                      <a:pPr lvl="0">
                        <a:buNone/>
                      </a:pPr>
                      <a:r>
                        <a:rPr lang="en-US" sz="1200"/>
                        <a:t>N de </a:t>
                      </a:r>
                      <a:r>
                        <a:rPr lang="en-US" sz="1200" err="1"/>
                        <a:t>defunciones</a:t>
                      </a:r>
                      <a:r>
                        <a:rPr lang="en-US" sz="1200"/>
                        <a:t> </a:t>
                      </a:r>
                      <a:r>
                        <a:rPr lang="en-US" sz="1200" err="1"/>
                        <a:t>año</a:t>
                      </a:r>
                      <a:r>
                        <a:rPr lang="en-US" sz="1200"/>
                        <a:t>/total de la población </a:t>
                      </a:r>
                    </a:p>
                    <a:p>
                      <a:pPr lvl="0">
                        <a:buNone/>
                      </a:pPr>
                      <a:r>
                        <a:rPr lang="en-US" sz="1200"/>
                        <a:t>(</a:t>
                      </a:r>
                      <a:r>
                        <a:rPr lang="en-US" sz="1200" err="1"/>
                        <a:t>periodicidad</a:t>
                      </a:r>
                      <a:r>
                        <a:rPr lang="en-US" sz="1200"/>
                        <a:t>) - Linea base </a:t>
                      </a:r>
                    </a:p>
                  </a:txBody>
                  <a:tcPr/>
                </a:tc>
                <a:tc>
                  <a:txBody>
                    <a:bodyPr/>
                    <a:lstStyle/>
                    <a:p>
                      <a:pPr lvl="0">
                        <a:buNone/>
                      </a:pPr>
                      <a:r>
                        <a:rPr lang="en-US" sz="1200"/>
                        <a:t>De </a:t>
                      </a:r>
                      <a:r>
                        <a:rPr lang="en-US" sz="1200" err="1"/>
                        <a:t>resultado</a:t>
                      </a:r>
                      <a:endParaRPr lang="en-US" sz="1200"/>
                    </a:p>
                  </a:txBody>
                  <a:tcPr/>
                </a:tc>
                <a:extLst>
                  <a:ext uri="{0D108BD9-81ED-4DB2-BD59-A6C34878D82A}">
                    <a16:rowId xmlns:a16="http://schemas.microsoft.com/office/drawing/2014/main" val="3553791611"/>
                  </a:ext>
                </a:extLst>
              </a:tr>
              <a:tr h="1333612">
                <a:tc>
                  <a:txBody>
                    <a:bodyPr/>
                    <a:lstStyle/>
                    <a:p>
                      <a:r>
                        <a:rPr lang="en-US" sz="1200"/>
                        <a:t>Componentes/ </a:t>
                      </a:r>
                      <a:r>
                        <a:rPr lang="en-US" sz="1200" err="1"/>
                        <a:t>resultados</a:t>
                      </a:r>
                      <a:r>
                        <a:rPr lang="en-US" sz="1200"/>
                        <a:t> </a:t>
                      </a:r>
                      <a:r>
                        <a:rPr lang="en-US" sz="1200" err="1"/>
                        <a:t>esperados</a:t>
                      </a:r>
                      <a:r>
                        <a:rPr lang="en-US" sz="1200"/>
                        <a:t>/ </a:t>
                      </a:r>
                      <a:r>
                        <a:rPr lang="en-US" sz="1200" err="1"/>
                        <a:t>propósitos</a:t>
                      </a:r>
                      <a:endParaRPr lang="en-US" sz="1200"/>
                    </a:p>
                  </a:txBody>
                  <a:tcPr/>
                </a:tc>
                <a:tc>
                  <a:txBody>
                    <a:bodyPr/>
                    <a:lstStyle/>
                    <a:p>
                      <a:endParaRPr lang="en-US" sz="1200"/>
                    </a:p>
                  </a:txBody>
                  <a:tcPr/>
                </a:tc>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288842114"/>
                  </a:ext>
                </a:extLst>
              </a:tr>
              <a:tr h="2086252">
                <a:tc>
                  <a:txBody>
                    <a:bodyPr/>
                    <a:lstStyle/>
                    <a:p>
                      <a:r>
                        <a:rPr lang="en-US" sz="1200" err="1"/>
                        <a:t>Actividades</a:t>
                      </a:r>
                      <a:endParaRPr lang="en-US" sz="1200"/>
                    </a:p>
                  </a:txBody>
                  <a:tcPr/>
                </a:tc>
                <a:tc>
                  <a:txBody>
                    <a:bodyPr/>
                    <a:lstStyle/>
                    <a:p>
                      <a:r>
                        <a:rPr lang="en-US" sz="1200"/>
                        <a:t>Realizar </a:t>
                      </a:r>
                      <a:r>
                        <a:rPr lang="en-US" sz="1200" err="1"/>
                        <a:t>talleres</a:t>
                      </a:r>
                      <a:r>
                        <a:rPr lang="en-US" sz="1200"/>
                        <a:t> de </a:t>
                      </a:r>
                      <a:r>
                        <a:rPr lang="en-US" sz="1200" err="1"/>
                        <a:t>alimentación</a:t>
                      </a:r>
                      <a:r>
                        <a:rPr lang="en-US" sz="1200"/>
                        <a:t> </a:t>
                      </a:r>
                      <a:r>
                        <a:rPr lang="en-US" sz="1200" err="1"/>
                        <a:t>saludable</a:t>
                      </a:r>
                      <a:r>
                        <a:rPr lang="en-US" sz="1200"/>
                        <a:t> con </a:t>
                      </a:r>
                      <a:r>
                        <a:rPr lang="en-US" sz="1200" err="1"/>
                        <a:t>productos</a:t>
                      </a:r>
                      <a:r>
                        <a:rPr lang="en-US" sz="1200"/>
                        <a:t> </a:t>
                      </a:r>
                      <a:r>
                        <a:rPr lang="en-US" sz="1200" err="1"/>
                        <a:t>nativos</a:t>
                      </a:r>
                      <a:r>
                        <a:rPr lang="en-US" sz="1200"/>
                        <a:t> a las </a:t>
                      </a:r>
                      <a:r>
                        <a:rPr lang="en-US" sz="1200" err="1"/>
                        <a:t>madres</a:t>
                      </a:r>
                      <a:r>
                        <a:rPr lang="en-US" sz="1200"/>
                        <a:t> </a:t>
                      </a:r>
                    </a:p>
                  </a:txBody>
                  <a:tcPr/>
                </a:tc>
                <a:tc>
                  <a:txBody>
                    <a:bodyPr/>
                    <a:lstStyle/>
                    <a:p>
                      <a:pPr lvl="0">
                        <a:buNone/>
                      </a:pPr>
                      <a:r>
                        <a:rPr lang="en-US" sz="1200">
                          <a:highlight>
                            <a:srgbClr val="FFFF00"/>
                          </a:highlight>
                        </a:rPr>
                        <a:t>Costo real de taller/ </a:t>
                      </a:r>
                      <a:r>
                        <a:rPr lang="en-US" sz="1200" err="1">
                          <a:highlight>
                            <a:srgbClr val="FFFF00"/>
                          </a:highlight>
                        </a:rPr>
                        <a:t>costo</a:t>
                      </a:r>
                      <a:r>
                        <a:rPr lang="en-US" sz="1200">
                          <a:highlight>
                            <a:srgbClr val="FFFF00"/>
                          </a:highlight>
                        </a:rPr>
                        <a:t> </a:t>
                      </a:r>
                      <a:r>
                        <a:rPr lang="en-US" sz="1200" err="1">
                          <a:highlight>
                            <a:srgbClr val="FFFF00"/>
                          </a:highlight>
                        </a:rPr>
                        <a:t>planificado</a:t>
                      </a:r>
                      <a:r>
                        <a:rPr lang="en-US" sz="1200">
                          <a:highlight>
                            <a:srgbClr val="FFFF00"/>
                          </a:highlight>
                        </a:rPr>
                        <a:t> </a:t>
                      </a:r>
                      <a:r>
                        <a:rPr lang="en-US" sz="1200" err="1">
                          <a:highlight>
                            <a:srgbClr val="FFFF00"/>
                          </a:highlight>
                        </a:rPr>
                        <a:t>por</a:t>
                      </a:r>
                      <a:r>
                        <a:rPr lang="en-US" sz="1200">
                          <a:highlight>
                            <a:srgbClr val="FFFF00"/>
                          </a:highlight>
                        </a:rPr>
                        <a:t> taller</a:t>
                      </a:r>
                    </a:p>
                    <a:p>
                      <a:pPr lvl="0">
                        <a:buNone/>
                      </a:pPr>
                      <a:endParaRPr lang="en-US" sz="1200">
                        <a:highlight>
                          <a:srgbClr val="FFFF00"/>
                        </a:highlight>
                      </a:endParaRPr>
                    </a:p>
                    <a:p>
                      <a:pPr lvl="0">
                        <a:buNone/>
                      </a:pPr>
                      <a:r>
                        <a:rPr lang="en-US" sz="1200">
                          <a:highlight>
                            <a:srgbClr val="FF0000"/>
                          </a:highlight>
                        </a:rPr>
                        <a:t>N de </a:t>
                      </a:r>
                      <a:r>
                        <a:rPr lang="en-US" sz="1200" err="1">
                          <a:highlight>
                            <a:srgbClr val="FF0000"/>
                          </a:highlight>
                        </a:rPr>
                        <a:t>talleres</a:t>
                      </a:r>
                      <a:r>
                        <a:rPr lang="en-US" sz="1200">
                          <a:highlight>
                            <a:srgbClr val="FF0000"/>
                          </a:highlight>
                        </a:rPr>
                        <a:t> </a:t>
                      </a:r>
                      <a:r>
                        <a:rPr lang="en-US" sz="1200" err="1">
                          <a:highlight>
                            <a:srgbClr val="FF0000"/>
                          </a:highlight>
                        </a:rPr>
                        <a:t>ejecutados</a:t>
                      </a:r>
                      <a:r>
                        <a:rPr lang="en-US" sz="1200">
                          <a:highlight>
                            <a:srgbClr val="FF0000"/>
                          </a:highlight>
                        </a:rPr>
                        <a:t> / n de </a:t>
                      </a:r>
                      <a:r>
                        <a:rPr lang="en-US" sz="1200" err="1">
                          <a:highlight>
                            <a:srgbClr val="FF0000"/>
                          </a:highlight>
                        </a:rPr>
                        <a:t>talleres</a:t>
                      </a:r>
                      <a:r>
                        <a:rPr lang="en-US" sz="1200">
                          <a:highlight>
                            <a:srgbClr val="FF0000"/>
                          </a:highlight>
                        </a:rPr>
                        <a:t> </a:t>
                      </a:r>
                      <a:r>
                        <a:rPr lang="en-US" sz="1200" err="1">
                          <a:highlight>
                            <a:srgbClr val="FF0000"/>
                          </a:highlight>
                        </a:rPr>
                        <a:t>planificados</a:t>
                      </a:r>
                      <a:endParaRPr lang="en-US" sz="1200">
                        <a:highlight>
                          <a:srgbClr val="FF0000"/>
                        </a:highlight>
                      </a:endParaRPr>
                    </a:p>
                    <a:p>
                      <a:pPr lvl="0">
                        <a:buNone/>
                      </a:pPr>
                      <a:endParaRPr lang="en-US" sz="1200">
                        <a:highlight>
                          <a:srgbClr val="FF0000"/>
                        </a:highlight>
                      </a:endParaRPr>
                    </a:p>
                    <a:p>
                      <a:pPr lvl="0">
                        <a:buNone/>
                      </a:pPr>
                      <a:r>
                        <a:rPr lang="en-US" sz="1200" b="0" i="0" u="none" strike="noStrike" noProof="0" err="1">
                          <a:solidFill>
                            <a:srgbClr val="0D0D0D"/>
                          </a:solidFill>
                          <a:highlight>
                            <a:srgbClr val="FF0000"/>
                          </a:highlight>
                          <a:latin typeface="Trebuchet MS"/>
                        </a:rPr>
                        <a:t>Número</a:t>
                      </a:r>
                      <a:r>
                        <a:rPr lang="en-US" sz="1200" b="0" i="0" u="none" strike="noStrike" noProof="0">
                          <a:solidFill>
                            <a:srgbClr val="0D0D0D"/>
                          </a:solidFill>
                          <a:highlight>
                            <a:srgbClr val="FF0000"/>
                          </a:highlight>
                          <a:latin typeface="Trebuchet MS"/>
                        </a:rPr>
                        <a:t> de </a:t>
                      </a:r>
                      <a:r>
                        <a:rPr lang="en-US" sz="1200" b="0" i="0" u="none" strike="noStrike" noProof="0" err="1">
                          <a:solidFill>
                            <a:srgbClr val="0D0D0D"/>
                          </a:solidFill>
                          <a:highlight>
                            <a:srgbClr val="FF0000"/>
                          </a:highlight>
                          <a:latin typeface="Trebuchet MS"/>
                        </a:rPr>
                        <a:t>sesiones</a:t>
                      </a:r>
                      <a:r>
                        <a:rPr lang="en-US" sz="1200" b="0" i="0" u="none" strike="noStrike" noProof="0">
                          <a:solidFill>
                            <a:srgbClr val="0D0D0D"/>
                          </a:solidFill>
                          <a:highlight>
                            <a:srgbClr val="FF0000"/>
                          </a:highlight>
                          <a:latin typeface="Trebuchet MS"/>
                        </a:rPr>
                        <a:t> de </a:t>
                      </a:r>
                      <a:r>
                        <a:rPr lang="en-US" sz="1200" b="0" i="0" u="none" strike="noStrike" noProof="0" err="1">
                          <a:solidFill>
                            <a:srgbClr val="0D0D0D"/>
                          </a:solidFill>
                          <a:highlight>
                            <a:srgbClr val="FF0000"/>
                          </a:highlight>
                          <a:latin typeface="Trebuchet MS"/>
                        </a:rPr>
                        <a:t>capacitación</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sobre</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salud</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materno-infantil</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realizadas</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en</a:t>
                      </a:r>
                      <a:r>
                        <a:rPr lang="en-US" sz="1200" b="0" i="0" u="none" strike="noStrike" noProof="0">
                          <a:solidFill>
                            <a:srgbClr val="0D0D0D"/>
                          </a:solidFill>
                          <a:highlight>
                            <a:srgbClr val="FF0000"/>
                          </a:highlight>
                          <a:latin typeface="Trebuchet MS"/>
                        </a:rPr>
                        <a:t> la </a:t>
                      </a:r>
                      <a:r>
                        <a:rPr lang="en-US" sz="1200" b="0" i="0" u="none" strike="noStrike" noProof="0" err="1">
                          <a:solidFill>
                            <a:srgbClr val="0D0D0D"/>
                          </a:solidFill>
                          <a:highlight>
                            <a:srgbClr val="FF0000"/>
                          </a:highlight>
                          <a:latin typeface="Trebuchet MS"/>
                        </a:rPr>
                        <a:t>comunidad</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indígena</a:t>
                      </a:r>
                      <a:r>
                        <a:rPr lang="en-US" sz="1200" b="0" i="0" u="none" strike="noStrike" noProof="0">
                          <a:solidFill>
                            <a:srgbClr val="0D0D0D"/>
                          </a:solidFill>
                          <a:highlight>
                            <a:srgbClr val="FF0000"/>
                          </a:highlight>
                          <a:latin typeface="Trebuchet MS"/>
                        </a:rPr>
                        <a:t>.</a:t>
                      </a:r>
                      <a:endParaRPr lang="en-US"/>
                    </a:p>
                    <a:p>
                      <a:pPr lvl="0">
                        <a:buNone/>
                      </a:pPr>
                      <a:endParaRPr lang="en-US" sz="1200"/>
                    </a:p>
                  </a:txBody>
                  <a:tcPr/>
                </a:tc>
                <a:tc>
                  <a:txBody>
                    <a:bodyPr/>
                    <a:lstStyle/>
                    <a:p>
                      <a:pPr lvl="0">
                        <a:buNone/>
                      </a:pPr>
                      <a:r>
                        <a:rPr lang="en-US" sz="1200"/>
                        <a:t>De </a:t>
                      </a:r>
                      <a:r>
                        <a:rPr lang="en-US" sz="1200" err="1"/>
                        <a:t>eficacia</a:t>
                      </a:r>
                    </a:p>
                  </a:txBody>
                  <a:tcPr/>
                </a:tc>
                <a:extLst>
                  <a:ext uri="{0D108BD9-81ED-4DB2-BD59-A6C34878D82A}">
                    <a16:rowId xmlns:a16="http://schemas.microsoft.com/office/drawing/2014/main" val="1528156188"/>
                  </a:ext>
                </a:extLst>
              </a:tr>
            </a:tbl>
          </a:graphicData>
        </a:graphic>
      </p:graphicFrame>
    </p:spTree>
    <p:extLst>
      <p:ext uri="{BB962C8B-B14F-4D97-AF65-F5344CB8AC3E}">
        <p14:creationId xmlns:p14="http://schemas.microsoft.com/office/powerpoint/2010/main" val="1881011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63172D-3C80-A487-556C-FD8E95A3D1BD}"/>
              </a:ext>
            </a:extLst>
          </p:cNvPr>
          <p:cNvGraphicFramePr>
            <a:graphicFrameLocks noGrp="1"/>
          </p:cNvGraphicFramePr>
          <p:nvPr>
            <p:extLst>
              <p:ext uri="{D42A27DB-BD31-4B8C-83A1-F6EECF244321}">
                <p14:modId xmlns:p14="http://schemas.microsoft.com/office/powerpoint/2010/main" val="2396824302"/>
              </p:ext>
            </p:extLst>
          </p:nvPr>
        </p:nvGraphicFramePr>
        <p:xfrm>
          <a:off x="1108010" y="256591"/>
          <a:ext cx="7438034" cy="5927159"/>
        </p:xfrm>
        <a:graphic>
          <a:graphicData uri="http://schemas.openxmlformats.org/drawingml/2006/table">
            <a:tbl>
              <a:tblPr firstRow="1" bandRow="1">
                <a:tableStyleId>{5C22544A-7EE6-4342-B048-85BDC9FD1C3A}</a:tableStyleId>
              </a:tblPr>
              <a:tblGrid>
                <a:gridCol w="1253801">
                  <a:extLst>
                    <a:ext uri="{9D8B030D-6E8A-4147-A177-3AD203B41FA5}">
                      <a16:colId xmlns:a16="http://schemas.microsoft.com/office/drawing/2014/main" val="4080994197"/>
                    </a:ext>
                  </a:extLst>
                </a:gridCol>
                <a:gridCol w="2465215">
                  <a:extLst>
                    <a:ext uri="{9D8B030D-6E8A-4147-A177-3AD203B41FA5}">
                      <a16:colId xmlns:a16="http://schemas.microsoft.com/office/drawing/2014/main" val="1815574623"/>
                    </a:ext>
                  </a:extLst>
                </a:gridCol>
                <a:gridCol w="1859509">
                  <a:extLst>
                    <a:ext uri="{9D8B030D-6E8A-4147-A177-3AD203B41FA5}">
                      <a16:colId xmlns:a16="http://schemas.microsoft.com/office/drawing/2014/main" val="3117315567"/>
                    </a:ext>
                  </a:extLst>
                </a:gridCol>
                <a:gridCol w="1859509">
                  <a:extLst>
                    <a:ext uri="{9D8B030D-6E8A-4147-A177-3AD203B41FA5}">
                      <a16:colId xmlns:a16="http://schemas.microsoft.com/office/drawing/2014/main" val="4000410748"/>
                    </a:ext>
                  </a:extLst>
                </a:gridCol>
              </a:tblGrid>
              <a:tr h="673407">
                <a:tc>
                  <a:txBody>
                    <a:bodyPr/>
                    <a:lstStyle/>
                    <a:p>
                      <a:r>
                        <a:rPr lang="en-US"/>
                        <a:t>Fin:</a:t>
                      </a:r>
                    </a:p>
                  </a:txBody>
                  <a:tcPr/>
                </a:tc>
                <a:tc>
                  <a:txBody>
                    <a:bodyPr/>
                    <a:lstStyle/>
                    <a:p>
                      <a:endParaRPr lang="en-US"/>
                    </a:p>
                  </a:txBody>
                  <a:tcPr/>
                </a:tc>
                <a:tc>
                  <a:txBody>
                    <a:bodyPr/>
                    <a:lstStyle/>
                    <a:p>
                      <a:pPr lvl="0">
                        <a:buNone/>
                      </a:pPr>
                      <a:r>
                        <a:rPr lang="en-US" err="1"/>
                        <a:t>Indicadores</a:t>
                      </a:r>
                    </a:p>
                  </a:txBody>
                  <a:tcPr/>
                </a:tc>
                <a:tc>
                  <a:txBody>
                    <a:bodyPr/>
                    <a:lstStyle/>
                    <a:p>
                      <a:pPr lvl="0">
                        <a:buNone/>
                      </a:pPr>
                      <a:r>
                        <a:rPr lang="en-US"/>
                        <a:t>Tipo de </a:t>
                      </a:r>
                      <a:r>
                        <a:rPr lang="en-US" err="1"/>
                        <a:t>indicador</a:t>
                      </a:r>
                    </a:p>
                  </a:txBody>
                  <a:tcPr/>
                </a:tc>
                <a:extLst>
                  <a:ext uri="{0D108BD9-81ED-4DB2-BD59-A6C34878D82A}">
                    <a16:rowId xmlns:a16="http://schemas.microsoft.com/office/drawing/2014/main" val="2082700087"/>
                  </a:ext>
                </a:extLst>
              </a:tr>
              <a:tr h="1268380">
                <a:tc>
                  <a:txBody>
                    <a:bodyPr/>
                    <a:lstStyle/>
                    <a:p>
                      <a:r>
                        <a:rPr lang="en-US" sz="1200" err="1"/>
                        <a:t>Propósito</a:t>
                      </a:r>
                      <a:r>
                        <a:rPr lang="en-US" sz="1200"/>
                        <a:t>:</a:t>
                      </a:r>
                    </a:p>
                  </a:txBody>
                  <a:tcPr/>
                </a:tc>
                <a:tc>
                  <a:txBody>
                    <a:bodyPr/>
                    <a:lstStyle/>
                    <a:p>
                      <a:r>
                        <a:rPr lang="en-US" sz="1200" err="1"/>
                        <a:t>Reducir</a:t>
                      </a:r>
                      <a:r>
                        <a:rPr lang="en-US" sz="1200"/>
                        <a:t> la mortalidad infantil </a:t>
                      </a:r>
                      <a:r>
                        <a:rPr lang="en-US" sz="1200" err="1"/>
                        <a:t>en</a:t>
                      </a:r>
                      <a:r>
                        <a:rPr lang="en-US" sz="1200"/>
                        <a:t> población </a:t>
                      </a:r>
                      <a:r>
                        <a:rPr lang="en-US" sz="1200" err="1"/>
                        <a:t>menor</a:t>
                      </a:r>
                      <a:r>
                        <a:rPr lang="en-US" sz="1200"/>
                        <a:t> de 5 </a:t>
                      </a:r>
                      <a:r>
                        <a:rPr lang="en-US" sz="1200" err="1"/>
                        <a:t>años</a:t>
                      </a:r>
                      <a:r>
                        <a:rPr lang="en-US" sz="1200"/>
                        <a:t> </a:t>
                      </a:r>
                      <a:r>
                        <a:rPr lang="en-US" sz="1200" err="1"/>
                        <a:t>en</a:t>
                      </a:r>
                      <a:r>
                        <a:rPr lang="en-US" sz="1200"/>
                        <a:t> la </a:t>
                      </a:r>
                      <a:r>
                        <a:rPr lang="en-US" sz="1200" err="1"/>
                        <a:t>comunidad</a:t>
                      </a:r>
                      <a:r>
                        <a:rPr lang="en-US" sz="1200"/>
                        <a:t> </a:t>
                      </a:r>
                      <a:r>
                        <a:rPr lang="en-US" sz="1200" err="1"/>
                        <a:t>indegena</a:t>
                      </a:r>
                      <a:r>
                        <a:rPr lang="en-US" sz="1200"/>
                        <a:t> de XXXXX</a:t>
                      </a:r>
                    </a:p>
                  </a:txBody>
                  <a:tcPr/>
                </a:tc>
                <a:tc>
                  <a:txBody>
                    <a:bodyPr/>
                    <a:lstStyle/>
                    <a:p>
                      <a:pPr lvl="0">
                        <a:buNone/>
                      </a:pPr>
                      <a:r>
                        <a:rPr lang="en-US" sz="1200"/>
                        <a:t>N de </a:t>
                      </a:r>
                      <a:r>
                        <a:rPr lang="en-US" sz="1200" err="1"/>
                        <a:t>defunciones</a:t>
                      </a:r>
                      <a:r>
                        <a:rPr lang="en-US" sz="1200"/>
                        <a:t> </a:t>
                      </a:r>
                      <a:r>
                        <a:rPr lang="en-US" sz="1200" err="1"/>
                        <a:t>año</a:t>
                      </a:r>
                      <a:r>
                        <a:rPr lang="en-US" sz="1200"/>
                        <a:t>/total de la población </a:t>
                      </a:r>
                    </a:p>
                    <a:p>
                      <a:pPr lvl="0">
                        <a:buNone/>
                      </a:pPr>
                      <a:r>
                        <a:rPr lang="en-US" sz="1200"/>
                        <a:t>(</a:t>
                      </a:r>
                      <a:r>
                        <a:rPr lang="en-US" sz="1200" err="1"/>
                        <a:t>periodicidad</a:t>
                      </a:r>
                      <a:r>
                        <a:rPr lang="en-US" sz="1200"/>
                        <a:t>) - Linea base </a:t>
                      </a:r>
                    </a:p>
                  </a:txBody>
                  <a:tcPr/>
                </a:tc>
                <a:tc>
                  <a:txBody>
                    <a:bodyPr/>
                    <a:lstStyle/>
                    <a:p>
                      <a:pPr lvl="0">
                        <a:buNone/>
                      </a:pPr>
                      <a:r>
                        <a:rPr lang="en-US" sz="1200"/>
                        <a:t>De </a:t>
                      </a:r>
                      <a:r>
                        <a:rPr lang="en-US" sz="1200" err="1"/>
                        <a:t>resultado</a:t>
                      </a:r>
                      <a:endParaRPr lang="en-US" sz="1200"/>
                    </a:p>
                  </a:txBody>
                  <a:tcPr/>
                </a:tc>
                <a:extLst>
                  <a:ext uri="{0D108BD9-81ED-4DB2-BD59-A6C34878D82A}">
                    <a16:rowId xmlns:a16="http://schemas.microsoft.com/office/drawing/2014/main" val="3553791611"/>
                  </a:ext>
                </a:extLst>
              </a:tr>
              <a:tr h="1333612">
                <a:tc>
                  <a:txBody>
                    <a:bodyPr/>
                    <a:lstStyle/>
                    <a:p>
                      <a:r>
                        <a:rPr lang="en-US" sz="1200"/>
                        <a:t>Componentes/ </a:t>
                      </a:r>
                      <a:r>
                        <a:rPr lang="en-US" sz="1200" err="1"/>
                        <a:t>resultados</a:t>
                      </a:r>
                      <a:r>
                        <a:rPr lang="en-US" sz="1200"/>
                        <a:t> </a:t>
                      </a:r>
                      <a:r>
                        <a:rPr lang="en-US" sz="1200" err="1"/>
                        <a:t>esperados</a:t>
                      </a:r>
                      <a:r>
                        <a:rPr lang="en-US" sz="1200"/>
                        <a:t>/ </a:t>
                      </a:r>
                      <a:r>
                        <a:rPr lang="en-US" sz="1200" err="1"/>
                        <a:t>propósitos</a:t>
                      </a:r>
                      <a:endParaRPr lang="en-US" sz="1200"/>
                    </a:p>
                  </a:txBody>
                  <a:tcPr/>
                </a:tc>
                <a:tc>
                  <a:txBody>
                    <a:bodyPr/>
                    <a:lstStyle/>
                    <a:p>
                      <a:endParaRPr lang="en-US" sz="1200"/>
                    </a:p>
                  </a:txBody>
                  <a:tcPr/>
                </a:tc>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288842114"/>
                  </a:ext>
                </a:extLst>
              </a:tr>
              <a:tr h="2086252">
                <a:tc>
                  <a:txBody>
                    <a:bodyPr/>
                    <a:lstStyle/>
                    <a:p>
                      <a:r>
                        <a:rPr lang="en-US" sz="1200" err="1"/>
                        <a:t>Actividades</a:t>
                      </a:r>
                      <a:endParaRPr lang="en-US" sz="1200"/>
                    </a:p>
                  </a:txBody>
                  <a:tcPr/>
                </a:tc>
                <a:tc>
                  <a:txBody>
                    <a:bodyPr/>
                    <a:lstStyle/>
                    <a:p>
                      <a:r>
                        <a:rPr lang="en-US" sz="1200"/>
                        <a:t>Realizar </a:t>
                      </a:r>
                      <a:r>
                        <a:rPr lang="en-US" sz="1200" err="1"/>
                        <a:t>talleres</a:t>
                      </a:r>
                      <a:r>
                        <a:rPr lang="en-US" sz="1200"/>
                        <a:t> de </a:t>
                      </a:r>
                      <a:r>
                        <a:rPr lang="en-US" sz="1200" err="1"/>
                        <a:t>alimentación</a:t>
                      </a:r>
                      <a:r>
                        <a:rPr lang="en-US" sz="1200"/>
                        <a:t> </a:t>
                      </a:r>
                      <a:r>
                        <a:rPr lang="en-US" sz="1200" err="1"/>
                        <a:t>saludable</a:t>
                      </a:r>
                      <a:r>
                        <a:rPr lang="en-US" sz="1200"/>
                        <a:t> con </a:t>
                      </a:r>
                      <a:r>
                        <a:rPr lang="en-US" sz="1200" err="1"/>
                        <a:t>productos</a:t>
                      </a:r>
                      <a:r>
                        <a:rPr lang="en-US" sz="1200"/>
                        <a:t> </a:t>
                      </a:r>
                      <a:r>
                        <a:rPr lang="en-US" sz="1200" err="1"/>
                        <a:t>nativos</a:t>
                      </a:r>
                      <a:r>
                        <a:rPr lang="en-US" sz="1200"/>
                        <a:t> a las </a:t>
                      </a:r>
                      <a:r>
                        <a:rPr lang="en-US" sz="1200" err="1"/>
                        <a:t>madres</a:t>
                      </a:r>
                      <a:r>
                        <a:rPr lang="en-US" sz="1200"/>
                        <a:t> </a:t>
                      </a:r>
                    </a:p>
                  </a:txBody>
                  <a:tcPr/>
                </a:tc>
                <a:tc>
                  <a:txBody>
                    <a:bodyPr/>
                    <a:lstStyle/>
                    <a:p>
                      <a:pPr lvl="0">
                        <a:buNone/>
                      </a:pPr>
                      <a:r>
                        <a:rPr lang="en-US" sz="1200">
                          <a:highlight>
                            <a:srgbClr val="FFFF00"/>
                          </a:highlight>
                        </a:rPr>
                        <a:t>Costo real de taller/ </a:t>
                      </a:r>
                      <a:r>
                        <a:rPr lang="en-US" sz="1200" err="1">
                          <a:highlight>
                            <a:srgbClr val="FFFF00"/>
                          </a:highlight>
                        </a:rPr>
                        <a:t>costo</a:t>
                      </a:r>
                      <a:r>
                        <a:rPr lang="en-US" sz="1200">
                          <a:highlight>
                            <a:srgbClr val="FFFF00"/>
                          </a:highlight>
                        </a:rPr>
                        <a:t> </a:t>
                      </a:r>
                      <a:r>
                        <a:rPr lang="en-US" sz="1200" err="1">
                          <a:highlight>
                            <a:srgbClr val="FFFF00"/>
                          </a:highlight>
                        </a:rPr>
                        <a:t>planificado</a:t>
                      </a:r>
                      <a:r>
                        <a:rPr lang="en-US" sz="1200">
                          <a:highlight>
                            <a:srgbClr val="FFFF00"/>
                          </a:highlight>
                        </a:rPr>
                        <a:t> </a:t>
                      </a:r>
                      <a:r>
                        <a:rPr lang="en-US" sz="1200" err="1">
                          <a:highlight>
                            <a:srgbClr val="FFFF00"/>
                          </a:highlight>
                        </a:rPr>
                        <a:t>por</a:t>
                      </a:r>
                      <a:r>
                        <a:rPr lang="en-US" sz="1200">
                          <a:highlight>
                            <a:srgbClr val="FFFF00"/>
                          </a:highlight>
                        </a:rPr>
                        <a:t> taller</a:t>
                      </a:r>
                    </a:p>
                    <a:p>
                      <a:pPr lvl="0">
                        <a:buNone/>
                      </a:pPr>
                      <a:endParaRPr lang="en-US" sz="1200">
                        <a:highlight>
                          <a:srgbClr val="FFFF00"/>
                        </a:highlight>
                      </a:endParaRPr>
                    </a:p>
                    <a:p>
                      <a:pPr lvl="0">
                        <a:buNone/>
                      </a:pPr>
                      <a:r>
                        <a:rPr lang="en-US" sz="1200">
                          <a:highlight>
                            <a:srgbClr val="FF0000"/>
                          </a:highlight>
                        </a:rPr>
                        <a:t>N de </a:t>
                      </a:r>
                      <a:r>
                        <a:rPr lang="en-US" sz="1200" err="1">
                          <a:highlight>
                            <a:srgbClr val="FF0000"/>
                          </a:highlight>
                        </a:rPr>
                        <a:t>talleres</a:t>
                      </a:r>
                      <a:r>
                        <a:rPr lang="en-US" sz="1200">
                          <a:highlight>
                            <a:srgbClr val="FF0000"/>
                          </a:highlight>
                        </a:rPr>
                        <a:t> </a:t>
                      </a:r>
                      <a:r>
                        <a:rPr lang="en-US" sz="1200" err="1">
                          <a:highlight>
                            <a:srgbClr val="FF0000"/>
                          </a:highlight>
                        </a:rPr>
                        <a:t>ejecutados</a:t>
                      </a:r>
                      <a:r>
                        <a:rPr lang="en-US" sz="1200">
                          <a:highlight>
                            <a:srgbClr val="FF0000"/>
                          </a:highlight>
                        </a:rPr>
                        <a:t> / n de </a:t>
                      </a:r>
                      <a:r>
                        <a:rPr lang="en-US" sz="1200" err="1">
                          <a:highlight>
                            <a:srgbClr val="FF0000"/>
                          </a:highlight>
                        </a:rPr>
                        <a:t>talleres</a:t>
                      </a:r>
                      <a:r>
                        <a:rPr lang="en-US" sz="1200">
                          <a:highlight>
                            <a:srgbClr val="FF0000"/>
                          </a:highlight>
                        </a:rPr>
                        <a:t> </a:t>
                      </a:r>
                      <a:r>
                        <a:rPr lang="en-US" sz="1200" err="1">
                          <a:highlight>
                            <a:srgbClr val="FF0000"/>
                          </a:highlight>
                        </a:rPr>
                        <a:t>planificados</a:t>
                      </a:r>
                      <a:endParaRPr lang="en-US" sz="1200">
                        <a:highlight>
                          <a:srgbClr val="FF0000"/>
                        </a:highlight>
                      </a:endParaRPr>
                    </a:p>
                    <a:p>
                      <a:pPr lvl="0">
                        <a:buNone/>
                      </a:pPr>
                      <a:endParaRPr lang="en-US" sz="1200">
                        <a:highlight>
                          <a:srgbClr val="FF0000"/>
                        </a:highlight>
                      </a:endParaRPr>
                    </a:p>
                    <a:p>
                      <a:pPr lvl="0">
                        <a:buNone/>
                      </a:pPr>
                      <a:r>
                        <a:rPr lang="en-US" sz="1200" b="0" i="0" u="none" strike="noStrike" noProof="0" err="1">
                          <a:solidFill>
                            <a:srgbClr val="0D0D0D"/>
                          </a:solidFill>
                          <a:highlight>
                            <a:srgbClr val="FF0000"/>
                          </a:highlight>
                          <a:latin typeface="Trebuchet MS"/>
                        </a:rPr>
                        <a:t>Número</a:t>
                      </a:r>
                      <a:r>
                        <a:rPr lang="en-US" sz="1200" b="0" i="0" u="none" strike="noStrike" noProof="0">
                          <a:solidFill>
                            <a:srgbClr val="0D0D0D"/>
                          </a:solidFill>
                          <a:highlight>
                            <a:srgbClr val="FF0000"/>
                          </a:highlight>
                          <a:latin typeface="Trebuchet MS"/>
                        </a:rPr>
                        <a:t> de </a:t>
                      </a:r>
                      <a:r>
                        <a:rPr lang="en-US" sz="1200" b="0" i="0" u="none" strike="noStrike" noProof="0" err="1">
                          <a:solidFill>
                            <a:srgbClr val="0D0D0D"/>
                          </a:solidFill>
                          <a:highlight>
                            <a:srgbClr val="FF0000"/>
                          </a:highlight>
                          <a:latin typeface="Trebuchet MS"/>
                        </a:rPr>
                        <a:t>sesiones</a:t>
                      </a:r>
                      <a:r>
                        <a:rPr lang="en-US" sz="1200" b="0" i="0" u="none" strike="noStrike" noProof="0">
                          <a:solidFill>
                            <a:srgbClr val="0D0D0D"/>
                          </a:solidFill>
                          <a:highlight>
                            <a:srgbClr val="FF0000"/>
                          </a:highlight>
                          <a:latin typeface="Trebuchet MS"/>
                        </a:rPr>
                        <a:t> de </a:t>
                      </a:r>
                      <a:r>
                        <a:rPr lang="en-US" sz="1200" b="0" i="0" u="none" strike="noStrike" noProof="0" err="1">
                          <a:solidFill>
                            <a:srgbClr val="0D0D0D"/>
                          </a:solidFill>
                          <a:highlight>
                            <a:srgbClr val="FF0000"/>
                          </a:highlight>
                          <a:latin typeface="Trebuchet MS"/>
                        </a:rPr>
                        <a:t>capacitación</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sobre</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salud</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materno-infantil</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realizadas</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en</a:t>
                      </a:r>
                      <a:r>
                        <a:rPr lang="en-US" sz="1200" b="0" i="0" u="none" strike="noStrike" noProof="0">
                          <a:solidFill>
                            <a:srgbClr val="0D0D0D"/>
                          </a:solidFill>
                          <a:highlight>
                            <a:srgbClr val="FF0000"/>
                          </a:highlight>
                          <a:latin typeface="Trebuchet MS"/>
                        </a:rPr>
                        <a:t> la </a:t>
                      </a:r>
                      <a:r>
                        <a:rPr lang="en-US" sz="1200" b="0" i="0" u="none" strike="noStrike" noProof="0" err="1">
                          <a:solidFill>
                            <a:srgbClr val="0D0D0D"/>
                          </a:solidFill>
                          <a:highlight>
                            <a:srgbClr val="FF0000"/>
                          </a:highlight>
                          <a:latin typeface="Trebuchet MS"/>
                        </a:rPr>
                        <a:t>comunidad</a:t>
                      </a:r>
                      <a:r>
                        <a:rPr lang="en-US" sz="1200" b="0" i="0" u="none" strike="noStrike" noProof="0">
                          <a:solidFill>
                            <a:srgbClr val="0D0D0D"/>
                          </a:solidFill>
                          <a:highlight>
                            <a:srgbClr val="FF0000"/>
                          </a:highlight>
                          <a:latin typeface="Trebuchet MS"/>
                        </a:rPr>
                        <a:t> </a:t>
                      </a:r>
                      <a:r>
                        <a:rPr lang="en-US" sz="1200" b="0" i="0" u="none" strike="noStrike" noProof="0" err="1">
                          <a:solidFill>
                            <a:srgbClr val="0D0D0D"/>
                          </a:solidFill>
                          <a:highlight>
                            <a:srgbClr val="FF0000"/>
                          </a:highlight>
                          <a:latin typeface="Trebuchet MS"/>
                        </a:rPr>
                        <a:t>indígena</a:t>
                      </a:r>
                      <a:r>
                        <a:rPr lang="en-US" sz="1200" b="0" i="0" u="none" strike="noStrike" noProof="0">
                          <a:solidFill>
                            <a:srgbClr val="0D0D0D"/>
                          </a:solidFill>
                          <a:highlight>
                            <a:srgbClr val="FF0000"/>
                          </a:highlight>
                          <a:latin typeface="Trebuchet MS"/>
                        </a:rPr>
                        <a:t>.</a:t>
                      </a:r>
                      <a:endParaRPr lang="en-US"/>
                    </a:p>
                    <a:p>
                      <a:pPr lvl="0">
                        <a:buNone/>
                      </a:pPr>
                      <a:endParaRPr lang="en-US" sz="1200"/>
                    </a:p>
                  </a:txBody>
                  <a:tcPr/>
                </a:tc>
                <a:tc>
                  <a:txBody>
                    <a:bodyPr/>
                    <a:lstStyle/>
                    <a:p>
                      <a:pPr lvl="0">
                        <a:buNone/>
                      </a:pPr>
                      <a:r>
                        <a:rPr lang="en-US" sz="1200"/>
                        <a:t>De </a:t>
                      </a:r>
                      <a:r>
                        <a:rPr lang="en-US" sz="1200" err="1"/>
                        <a:t>eficiencia</a:t>
                      </a:r>
                      <a:endParaRPr lang="en-US" sz="1200"/>
                    </a:p>
                  </a:txBody>
                  <a:tcPr/>
                </a:tc>
                <a:extLst>
                  <a:ext uri="{0D108BD9-81ED-4DB2-BD59-A6C34878D82A}">
                    <a16:rowId xmlns:a16="http://schemas.microsoft.com/office/drawing/2014/main" val="1528156188"/>
                  </a:ext>
                </a:extLst>
              </a:tr>
            </a:tbl>
          </a:graphicData>
        </a:graphic>
      </p:graphicFrame>
    </p:spTree>
    <p:extLst>
      <p:ext uri="{BB962C8B-B14F-4D97-AF65-F5344CB8AC3E}">
        <p14:creationId xmlns:p14="http://schemas.microsoft.com/office/powerpoint/2010/main" val="18978016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E9B0F52A-CD4F-2C2D-7244-29859A49D239}"/>
              </a:ext>
            </a:extLst>
          </p:cNvPr>
          <p:cNvSpPr/>
          <p:nvPr/>
        </p:nvSpPr>
        <p:spPr>
          <a:xfrm>
            <a:off x="2980300" y="692696"/>
            <a:ext cx="2678938" cy="769441"/>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Ejercicio </a:t>
            </a:r>
          </a:p>
        </p:txBody>
      </p:sp>
      <p:sp>
        <p:nvSpPr>
          <p:cNvPr id="4" name="TextBox 3">
            <a:extLst>
              <a:ext uri="{FF2B5EF4-FFF2-40B4-BE49-F238E27FC236}">
                <a16:creationId xmlns:a16="http://schemas.microsoft.com/office/drawing/2014/main" id="{90F6E226-648D-C0FD-56CF-A9F808C75DCF}"/>
              </a:ext>
            </a:extLst>
          </p:cNvPr>
          <p:cNvSpPr txBox="1"/>
          <p:nvPr/>
        </p:nvSpPr>
        <p:spPr>
          <a:xfrm>
            <a:off x="772937" y="1793797"/>
            <a:ext cx="7043936"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TENIENDO EN CUENTA LA SIGUIENTE INFORMACIÓN, ESTABLECE INDICADORES E INDICA EL TIPO DE INDICADOR A QUE CORRESPONDE</a:t>
            </a:r>
          </a:p>
          <a:p>
            <a:endParaRPr lang="en-US"/>
          </a:p>
          <a:p>
            <a:r>
              <a:rPr lang="en-US" sz="1400" b="1">
                <a:ea typeface="+mn-lt"/>
                <a:cs typeface="+mn-lt"/>
              </a:rPr>
              <a:t>Fin:</a:t>
            </a:r>
            <a:r>
              <a:rPr lang="en-US" sz="1400">
                <a:solidFill>
                  <a:srgbClr val="0D0D0D"/>
                </a:solidFill>
                <a:ea typeface="+mn-lt"/>
                <a:cs typeface="+mn-lt"/>
              </a:rPr>
              <a:t> </a:t>
            </a:r>
            <a:r>
              <a:rPr lang="en-US" sz="1400" err="1">
                <a:solidFill>
                  <a:srgbClr val="0D0D0D"/>
                </a:solidFill>
                <a:ea typeface="+mn-lt"/>
                <a:cs typeface="+mn-lt"/>
              </a:rPr>
              <a:t>Mejorar</a:t>
            </a:r>
            <a:r>
              <a:rPr lang="en-US" sz="1400">
                <a:solidFill>
                  <a:srgbClr val="0D0D0D"/>
                </a:solidFill>
                <a:ea typeface="+mn-lt"/>
                <a:cs typeface="+mn-lt"/>
              </a:rPr>
              <a:t> la </a:t>
            </a:r>
            <a:r>
              <a:rPr lang="en-US" sz="1400" err="1">
                <a:solidFill>
                  <a:srgbClr val="0D0D0D"/>
                </a:solidFill>
                <a:ea typeface="+mn-lt"/>
                <a:cs typeface="+mn-lt"/>
              </a:rPr>
              <a:t>gestión</a:t>
            </a:r>
            <a:r>
              <a:rPr lang="en-US" sz="1400">
                <a:solidFill>
                  <a:srgbClr val="0D0D0D"/>
                </a:solidFill>
                <a:ea typeface="+mn-lt"/>
                <a:cs typeface="+mn-lt"/>
              </a:rPr>
              <a:t> de </a:t>
            </a:r>
            <a:r>
              <a:rPr lang="en-US" sz="1400" err="1">
                <a:solidFill>
                  <a:srgbClr val="0D0D0D"/>
                </a:solidFill>
                <a:ea typeface="+mn-lt"/>
                <a:cs typeface="+mn-lt"/>
              </a:rPr>
              <a:t>los</a:t>
            </a:r>
            <a:r>
              <a:rPr lang="en-US" sz="1400">
                <a:solidFill>
                  <a:srgbClr val="0D0D0D"/>
                </a:solidFill>
                <a:ea typeface="+mn-lt"/>
                <a:cs typeface="+mn-lt"/>
              </a:rPr>
              <a:t>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sólidos</a:t>
            </a:r>
            <a:r>
              <a:rPr lang="en-US" sz="1400">
                <a:solidFill>
                  <a:srgbClr val="0D0D0D"/>
                </a:solidFill>
                <a:ea typeface="+mn-lt"/>
                <a:cs typeface="+mn-lt"/>
              </a:rPr>
              <a:t> para </a:t>
            </a:r>
            <a:r>
              <a:rPr lang="en-US" sz="1400" err="1">
                <a:solidFill>
                  <a:srgbClr val="0D0D0D"/>
                </a:solidFill>
                <a:ea typeface="+mn-lt"/>
                <a:cs typeface="+mn-lt"/>
              </a:rPr>
              <a:t>reducir</a:t>
            </a:r>
            <a:r>
              <a:rPr lang="en-US" sz="1400">
                <a:solidFill>
                  <a:srgbClr val="0D0D0D"/>
                </a:solidFill>
                <a:ea typeface="+mn-lt"/>
                <a:cs typeface="+mn-lt"/>
              </a:rPr>
              <a:t>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impacto</a:t>
            </a:r>
            <a:r>
              <a:rPr lang="en-US" sz="1400">
                <a:solidFill>
                  <a:srgbClr val="0D0D0D"/>
                </a:solidFill>
                <a:ea typeface="+mn-lt"/>
                <a:cs typeface="+mn-lt"/>
              </a:rPr>
              <a:t> </a:t>
            </a:r>
            <a:r>
              <a:rPr lang="en-US" sz="1400" err="1">
                <a:solidFill>
                  <a:srgbClr val="0D0D0D"/>
                </a:solidFill>
                <a:ea typeface="+mn-lt"/>
                <a:cs typeface="+mn-lt"/>
              </a:rPr>
              <a:t>ambiental</a:t>
            </a:r>
            <a:r>
              <a:rPr lang="en-US" sz="1400">
                <a:solidFill>
                  <a:srgbClr val="0D0D0D"/>
                </a:solidFill>
                <a:ea typeface="+mn-lt"/>
                <a:cs typeface="+mn-lt"/>
              </a:rPr>
              <a:t> </a:t>
            </a:r>
            <a:r>
              <a:rPr lang="en-US" sz="1400" err="1">
                <a:solidFill>
                  <a:srgbClr val="0D0D0D"/>
                </a:solidFill>
                <a:ea typeface="+mn-lt"/>
                <a:cs typeface="+mn-lt"/>
              </a:rPr>
              <a:t>negativo</a:t>
            </a:r>
            <a:r>
              <a:rPr lang="en-US" sz="1400">
                <a:solidFill>
                  <a:srgbClr val="0D0D0D"/>
                </a:solidFill>
                <a:ea typeface="+mn-lt"/>
                <a:cs typeface="+mn-lt"/>
              </a:rPr>
              <a:t> y </a:t>
            </a:r>
            <a:r>
              <a:rPr lang="en-US" sz="1400" err="1">
                <a:solidFill>
                  <a:srgbClr val="0D0D0D"/>
                </a:solidFill>
                <a:ea typeface="+mn-lt"/>
                <a:cs typeface="+mn-lt"/>
              </a:rPr>
              <a:t>promover</a:t>
            </a:r>
            <a:r>
              <a:rPr lang="en-US" sz="1400">
                <a:solidFill>
                  <a:srgbClr val="0D0D0D"/>
                </a:solidFill>
                <a:ea typeface="+mn-lt"/>
                <a:cs typeface="+mn-lt"/>
              </a:rPr>
              <a:t>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desarrollo</a:t>
            </a:r>
            <a:r>
              <a:rPr lang="en-US" sz="1400">
                <a:solidFill>
                  <a:srgbClr val="0D0D0D"/>
                </a:solidFill>
                <a:ea typeface="+mn-lt"/>
                <a:cs typeface="+mn-lt"/>
              </a:rPr>
              <a:t> </a:t>
            </a:r>
            <a:r>
              <a:rPr lang="en-US" sz="1400" err="1">
                <a:solidFill>
                  <a:srgbClr val="0D0D0D"/>
                </a:solidFill>
                <a:ea typeface="+mn-lt"/>
                <a:cs typeface="+mn-lt"/>
              </a:rPr>
              <a:t>sostenible</a:t>
            </a:r>
            <a:r>
              <a:rPr lang="en-US" sz="1400">
                <a:solidFill>
                  <a:srgbClr val="0D0D0D"/>
                </a:solidFill>
                <a:ea typeface="+mn-lt"/>
                <a:cs typeface="+mn-lt"/>
              </a:rPr>
              <a:t> </a:t>
            </a:r>
            <a:r>
              <a:rPr lang="en-US" sz="1400" err="1">
                <a:solidFill>
                  <a:srgbClr val="0D0D0D"/>
                </a:solidFill>
                <a:ea typeface="+mn-lt"/>
                <a:cs typeface="+mn-lt"/>
              </a:rPr>
              <a:t>en</a:t>
            </a:r>
            <a:r>
              <a:rPr lang="en-US" sz="1400">
                <a:solidFill>
                  <a:srgbClr val="0D0D0D"/>
                </a:solidFill>
                <a:ea typeface="+mn-lt"/>
                <a:cs typeface="+mn-lt"/>
              </a:rPr>
              <a:t> la </a:t>
            </a:r>
            <a:r>
              <a:rPr lang="en-US" sz="1400" err="1">
                <a:solidFill>
                  <a:srgbClr val="0D0D0D"/>
                </a:solidFill>
                <a:ea typeface="+mn-lt"/>
                <a:cs typeface="+mn-lt"/>
              </a:rPr>
              <a:t>comunidad</a:t>
            </a:r>
            <a:r>
              <a:rPr lang="en-US" sz="1400">
                <a:solidFill>
                  <a:srgbClr val="0D0D0D"/>
                </a:solidFill>
                <a:ea typeface="+mn-lt"/>
                <a:cs typeface="+mn-lt"/>
              </a:rPr>
              <a:t>.</a:t>
            </a:r>
            <a:endParaRPr lang="en-US" sz="1400">
              <a:ea typeface="+mn-lt"/>
              <a:cs typeface="+mn-lt"/>
            </a:endParaRPr>
          </a:p>
          <a:p>
            <a:r>
              <a:rPr lang="en-US" sz="1400" b="1" err="1">
                <a:ea typeface="+mn-lt"/>
                <a:cs typeface="+mn-lt"/>
              </a:rPr>
              <a:t>Objetivo</a:t>
            </a:r>
            <a:r>
              <a:rPr lang="en-US" sz="1400" b="1">
                <a:ea typeface="+mn-lt"/>
                <a:cs typeface="+mn-lt"/>
              </a:rPr>
              <a:t> de </a:t>
            </a:r>
            <a:r>
              <a:rPr lang="en-US" sz="1400" b="1" err="1">
                <a:ea typeface="+mn-lt"/>
                <a:cs typeface="+mn-lt"/>
              </a:rPr>
              <a:t>proyecto</a:t>
            </a:r>
            <a:r>
              <a:rPr lang="en-US" sz="1400" b="1">
                <a:ea typeface="+mn-lt"/>
                <a:cs typeface="+mn-lt"/>
              </a:rPr>
              <a:t>:</a:t>
            </a:r>
            <a:r>
              <a:rPr lang="en-US" sz="1400">
                <a:solidFill>
                  <a:srgbClr val="0D0D0D"/>
                </a:solidFill>
                <a:ea typeface="+mn-lt"/>
                <a:cs typeface="+mn-lt"/>
              </a:rPr>
              <a:t> </a:t>
            </a:r>
            <a:r>
              <a:rPr lang="en-US" sz="1400" err="1">
                <a:solidFill>
                  <a:srgbClr val="0D0D0D"/>
                </a:solidFill>
                <a:ea typeface="+mn-lt"/>
                <a:cs typeface="+mn-lt"/>
              </a:rPr>
              <a:t>Implementación</a:t>
            </a:r>
            <a:r>
              <a:rPr lang="en-US" sz="1400">
                <a:solidFill>
                  <a:srgbClr val="0D0D0D"/>
                </a:solidFill>
                <a:ea typeface="+mn-lt"/>
                <a:cs typeface="+mn-lt"/>
              </a:rPr>
              <a:t> de un </a:t>
            </a:r>
            <a:r>
              <a:rPr lang="en-US" sz="1400" err="1">
                <a:solidFill>
                  <a:srgbClr val="0D0D0D"/>
                </a:solidFill>
                <a:ea typeface="+mn-lt"/>
                <a:cs typeface="+mn-lt"/>
              </a:rPr>
              <a:t>programa</a:t>
            </a:r>
            <a:r>
              <a:rPr lang="en-US" sz="1400">
                <a:solidFill>
                  <a:srgbClr val="0D0D0D"/>
                </a:solidFill>
                <a:ea typeface="+mn-lt"/>
                <a:cs typeface="+mn-lt"/>
              </a:rPr>
              <a:t> de </a:t>
            </a:r>
            <a:r>
              <a:rPr lang="en-US" sz="1400" err="1">
                <a:solidFill>
                  <a:srgbClr val="0D0D0D"/>
                </a:solidFill>
                <a:ea typeface="+mn-lt"/>
                <a:cs typeface="+mn-lt"/>
              </a:rPr>
              <a:t>gestión</a:t>
            </a:r>
            <a:r>
              <a:rPr lang="en-US" sz="1400">
                <a:solidFill>
                  <a:srgbClr val="0D0D0D"/>
                </a:solidFill>
                <a:ea typeface="+mn-lt"/>
                <a:cs typeface="+mn-lt"/>
              </a:rPr>
              <a:t> integral de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sólidos</a:t>
            </a:r>
            <a:r>
              <a:rPr lang="en-US" sz="1400">
                <a:solidFill>
                  <a:srgbClr val="0D0D0D"/>
                </a:solidFill>
                <a:ea typeface="+mn-lt"/>
                <a:cs typeface="+mn-lt"/>
              </a:rPr>
              <a:t> </a:t>
            </a:r>
            <a:r>
              <a:rPr lang="en-US" sz="1400" err="1">
                <a:solidFill>
                  <a:srgbClr val="0D0D0D"/>
                </a:solidFill>
                <a:ea typeface="+mn-lt"/>
                <a:cs typeface="+mn-lt"/>
              </a:rPr>
              <a:t>en</a:t>
            </a:r>
            <a:r>
              <a:rPr lang="en-US" sz="1400">
                <a:solidFill>
                  <a:srgbClr val="0D0D0D"/>
                </a:solidFill>
                <a:ea typeface="+mn-lt"/>
                <a:cs typeface="+mn-lt"/>
              </a:rPr>
              <a:t> </a:t>
            </a:r>
            <a:r>
              <a:rPr lang="en-US" sz="1400" err="1">
                <a:solidFill>
                  <a:srgbClr val="0D0D0D"/>
                </a:solidFill>
                <a:ea typeface="+mn-lt"/>
                <a:cs typeface="+mn-lt"/>
              </a:rPr>
              <a:t>una</a:t>
            </a:r>
            <a:r>
              <a:rPr lang="en-US" sz="1400">
                <a:solidFill>
                  <a:srgbClr val="0D0D0D"/>
                </a:solidFill>
                <a:ea typeface="+mn-lt"/>
                <a:cs typeface="+mn-lt"/>
              </a:rPr>
              <a:t> ciudad.</a:t>
            </a:r>
            <a:endParaRPr lang="en-US" sz="1400"/>
          </a:p>
          <a:p>
            <a:r>
              <a:rPr lang="en-US" sz="1400" b="1">
                <a:ea typeface="+mn-lt"/>
                <a:cs typeface="+mn-lt"/>
              </a:rPr>
              <a:t>Componentes </a:t>
            </a:r>
            <a:r>
              <a:rPr lang="en-US" sz="1400" b="1" err="1">
                <a:ea typeface="+mn-lt"/>
                <a:cs typeface="+mn-lt"/>
              </a:rPr>
              <a:t>sw</a:t>
            </a:r>
            <a:r>
              <a:rPr lang="en-US" sz="1400" b="1">
                <a:ea typeface="+mn-lt"/>
                <a:cs typeface="+mn-lt"/>
              </a:rPr>
              <a:t> </a:t>
            </a:r>
            <a:r>
              <a:rPr lang="en-US" sz="1400" b="1" err="1">
                <a:ea typeface="+mn-lt"/>
                <a:cs typeface="+mn-lt"/>
              </a:rPr>
              <a:t>proyectos</a:t>
            </a:r>
            <a:r>
              <a:rPr lang="en-US" sz="1400" b="1">
                <a:ea typeface="+mn-lt"/>
                <a:cs typeface="+mn-lt"/>
              </a:rPr>
              <a:t>:</a:t>
            </a:r>
            <a:endParaRPr lang="en-US" sz="1400"/>
          </a:p>
          <a:p>
            <a:r>
              <a:rPr lang="en-US" sz="1400" err="1">
                <a:solidFill>
                  <a:srgbClr val="0D0D0D"/>
                </a:solidFill>
                <a:ea typeface="+mn-lt"/>
                <a:cs typeface="+mn-lt"/>
              </a:rPr>
              <a:t>Reducir</a:t>
            </a:r>
            <a:r>
              <a:rPr lang="en-US" sz="1400">
                <a:solidFill>
                  <a:srgbClr val="0D0D0D"/>
                </a:solidFill>
                <a:ea typeface="+mn-lt"/>
                <a:cs typeface="+mn-lt"/>
              </a:rPr>
              <a:t> la </a:t>
            </a:r>
            <a:r>
              <a:rPr lang="en-US" sz="1400" err="1">
                <a:solidFill>
                  <a:srgbClr val="0D0D0D"/>
                </a:solidFill>
                <a:ea typeface="+mn-lt"/>
                <a:cs typeface="+mn-lt"/>
              </a:rPr>
              <a:t>cantidad</a:t>
            </a:r>
            <a:r>
              <a:rPr lang="en-US" sz="1400">
                <a:solidFill>
                  <a:srgbClr val="0D0D0D"/>
                </a:solidFill>
                <a:ea typeface="+mn-lt"/>
                <a:cs typeface="+mn-lt"/>
              </a:rPr>
              <a:t> de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enviados</a:t>
            </a:r>
            <a:r>
              <a:rPr lang="en-US" sz="1400">
                <a:solidFill>
                  <a:srgbClr val="0D0D0D"/>
                </a:solidFill>
                <a:ea typeface="+mn-lt"/>
                <a:cs typeface="+mn-lt"/>
              </a:rPr>
              <a:t> a </a:t>
            </a:r>
            <a:r>
              <a:rPr lang="en-US" sz="1400" err="1">
                <a:solidFill>
                  <a:srgbClr val="0D0D0D"/>
                </a:solidFill>
                <a:ea typeface="+mn-lt"/>
                <a:cs typeface="+mn-lt"/>
              </a:rPr>
              <a:t>vertederos</a:t>
            </a:r>
            <a:r>
              <a:rPr lang="en-US" sz="1400">
                <a:solidFill>
                  <a:srgbClr val="0D0D0D"/>
                </a:solidFill>
                <a:ea typeface="+mn-lt"/>
                <a:cs typeface="+mn-lt"/>
              </a:rPr>
              <a:t>.</a:t>
            </a:r>
            <a:endParaRPr lang="en-US" sz="1400"/>
          </a:p>
          <a:p>
            <a:r>
              <a:rPr lang="en-US" sz="1400" err="1">
                <a:solidFill>
                  <a:srgbClr val="0D0D0D"/>
                </a:solidFill>
                <a:ea typeface="+mn-lt"/>
                <a:cs typeface="+mn-lt"/>
              </a:rPr>
              <a:t>Fomentar</a:t>
            </a:r>
            <a:r>
              <a:rPr lang="en-US" sz="1400">
                <a:solidFill>
                  <a:srgbClr val="0D0D0D"/>
                </a:solidFill>
                <a:ea typeface="+mn-lt"/>
                <a:cs typeface="+mn-lt"/>
              </a:rPr>
              <a:t> la </a:t>
            </a:r>
            <a:r>
              <a:rPr lang="en-US" sz="1400" err="1">
                <a:solidFill>
                  <a:srgbClr val="0D0D0D"/>
                </a:solidFill>
                <a:ea typeface="+mn-lt"/>
                <a:cs typeface="+mn-lt"/>
              </a:rPr>
              <a:t>separación</a:t>
            </a:r>
            <a:r>
              <a:rPr lang="en-US" sz="1400">
                <a:solidFill>
                  <a:srgbClr val="0D0D0D"/>
                </a:solidFill>
                <a:ea typeface="+mn-lt"/>
                <a:cs typeface="+mn-lt"/>
              </a:rPr>
              <a:t> y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reciclaje</a:t>
            </a:r>
            <a:r>
              <a:rPr lang="en-US" sz="1400">
                <a:solidFill>
                  <a:srgbClr val="0D0D0D"/>
                </a:solidFill>
                <a:ea typeface="+mn-lt"/>
                <a:cs typeface="+mn-lt"/>
              </a:rPr>
              <a:t> de </a:t>
            </a:r>
            <a:r>
              <a:rPr lang="en-US" sz="1400" err="1">
                <a:solidFill>
                  <a:srgbClr val="0D0D0D"/>
                </a:solidFill>
                <a:ea typeface="+mn-lt"/>
                <a:cs typeface="+mn-lt"/>
              </a:rPr>
              <a:t>residuos</a:t>
            </a:r>
            <a:r>
              <a:rPr lang="en-US" sz="1400">
                <a:solidFill>
                  <a:srgbClr val="0D0D0D"/>
                </a:solidFill>
                <a:ea typeface="+mn-lt"/>
                <a:cs typeface="+mn-lt"/>
              </a:rPr>
              <a:t>.</a:t>
            </a:r>
            <a:endParaRPr lang="en-US" sz="1400"/>
          </a:p>
          <a:p>
            <a:r>
              <a:rPr lang="en-US" sz="1400" err="1">
                <a:solidFill>
                  <a:srgbClr val="0D0D0D"/>
                </a:solidFill>
                <a:ea typeface="+mn-lt"/>
                <a:cs typeface="+mn-lt"/>
              </a:rPr>
              <a:t>Mejorar</a:t>
            </a:r>
            <a:r>
              <a:rPr lang="en-US" sz="1400">
                <a:solidFill>
                  <a:srgbClr val="0D0D0D"/>
                </a:solidFill>
                <a:ea typeface="+mn-lt"/>
                <a:cs typeface="+mn-lt"/>
              </a:rPr>
              <a:t>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manejo</a:t>
            </a:r>
            <a:r>
              <a:rPr lang="en-US" sz="1400">
                <a:solidFill>
                  <a:srgbClr val="0D0D0D"/>
                </a:solidFill>
                <a:ea typeface="+mn-lt"/>
                <a:cs typeface="+mn-lt"/>
              </a:rPr>
              <a:t> y la </a:t>
            </a:r>
            <a:r>
              <a:rPr lang="en-US" sz="1400" err="1">
                <a:solidFill>
                  <a:srgbClr val="0D0D0D"/>
                </a:solidFill>
                <a:ea typeface="+mn-lt"/>
                <a:cs typeface="+mn-lt"/>
              </a:rPr>
              <a:t>disposición</a:t>
            </a:r>
            <a:r>
              <a:rPr lang="en-US" sz="1400">
                <a:solidFill>
                  <a:srgbClr val="0D0D0D"/>
                </a:solidFill>
                <a:ea typeface="+mn-lt"/>
                <a:cs typeface="+mn-lt"/>
              </a:rPr>
              <a:t> final de </a:t>
            </a:r>
            <a:r>
              <a:rPr lang="en-US" sz="1400" err="1">
                <a:solidFill>
                  <a:srgbClr val="0D0D0D"/>
                </a:solidFill>
                <a:ea typeface="+mn-lt"/>
                <a:cs typeface="+mn-lt"/>
              </a:rPr>
              <a:t>los</a:t>
            </a:r>
            <a:r>
              <a:rPr lang="en-US" sz="1400">
                <a:solidFill>
                  <a:srgbClr val="0D0D0D"/>
                </a:solidFill>
                <a:ea typeface="+mn-lt"/>
                <a:cs typeface="+mn-lt"/>
              </a:rPr>
              <a:t>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peligrosos</a:t>
            </a:r>
            <a:r>
              <a:rPr lang="en-US" sz="1400">
                <a:solidFill>
                  <a:srgbClr val="0D0D0D"/>
                </a:solidFill>
                <a:ea typeface="+mn-lt"/>
                <a:cs typeface="+mn-lt"/>
              </a:rPr>
              <a:t>.</a:t>
            </a:r>
            <a:endParaRPr lang="en-US" sz="1400"/>
          </a:p>
          <a:p>
            <a:r>
              <a:rPr lang="en-US" sz="1400" b="1">
                <a:ea typeface="+mn-lt"/>
                <a:cs typeface="+mn-lt"/>
              </a:rPr>
              <a:t>Acciones </a:t>
            </a:r>
            <a:r>
              <a:rPr lang="en-US" sz="1400" b="1" err="1">
                <a:ea typeface="+mn-lt"/>
                <a:cs typeface="+mn-lt"/>
              </a:rPr>
              <a:t>propuestas</a:t>
            </a:r>
            <a:r>
              <a:rPr lang="en-US" sz="1400" b="1">
                <a:ea typeface="+mn-lt"/>
                <a:cs typeface="+mn-lt"/>
              </a:rPr>
              <a:t>:</a:t>
            </a:r>
            <a:endParaRPr lang="en-US" sz="1400"/>
          </a:p>
          <a:p>
            <a:r>
              <a:rPr lang="en-US" sz="1400" err="1">
                <a:solidFill>
                  <a:srgbClr val="0D0D0D"/>
                </a:solidFill>
                <a:ea typeface="+mn-lt"/>
                <a:cs typeface="+mn-lt"/>
              </a:rPr>
              <a:t>Implementar</a:t>
            </a:r>
            <a:r>
              <a:rPr lang="en-US" sz="1400">
                <a:solidFill>
                  <a:srgbClr val="0D0D0D"/>
                </a:solidFill>
                <a:ea typeface="+mn-lt"/>
                <a:cs typeface="+mn-lt"/>
              </a:rPr>
              <a:t> </a:t>
            </a:r>
            <a:r>
              <a:rPr lang="en-US" sz="1400" err="1">
                <a:solidFill>
                  <a:srgbClr val="0D0D0D"/>
                </a:solidFill>
                <a:ea typeface="+mn-lt"/>
                <a:cs typeface="+mn-lt"/>
              </a:rPr>
              <a:t>campañas</a:t>
            </a:r>
            <a:r>
              <a:rPr lang="en-US" sz="1400">
                <a:solidFill>
                  <a:srgbClr val="0D0D0D"/>
                </a:solidFill>
                <a:ea typeface="+mn-lt"/>
                <a:cs typeface="+mn-lt"/>
              </a:rPr>
              <a:t> de </a:t>
            </a:r>
            <a:r>
              <a:rPr lang="en-US" sz="1400" err="1">
                <a:solidFill>
                  <a:srgbClr val="0D0D0D"/>
                </a:solidFill>
                <a:ea typeface="+mn-lt"/>
                <a:cs typeface="+mn-lt"/>
              </a:rPr>
              <a:t>sensibilización</a:t>
            </a:r>
            <a:r>
              <a:rPr lang="en-US" sz="1400">
                <a:solidFill>
                  <a:srgbClr val="0D0D0D"/>
                </a:solidFill>
                <a:ea typeface="+mn-lt"/>
                <a:cs typeface="+mn-lt"/>
              </a:rPr>
              <a:t> y </a:t>
            </a:r>
            <a:r>
              <a:rPr lang="en-US" sz="1400" err="1">
                <a:solidFill>
                  <a:srgbClr val="0D0D0D"/>
                </a:solidFill>
                <a:ea typeface="+mn-lt"/>
                <a:cs typeface="+mn-lt"/>
              </a:rPr>
              <a:t>educación</a:t>
            </a:r>
            <a:r>
              <a:rPr lang="en-US" sz="1400">
                <a:solidFill>
                  <a:srgbClr val="0D0D0D"/>
                </a:solidFill>
                <a:ea typeface="+mn-lt"/>
                <a:cs typeface="+mn-lt"/>
              </a:rPr>
              <a:t> </a:t>
            </a:r>
            <a:r>
              <a:rPr lang="en-US" sz="1400" err="1">
                <a:solidFill>
                  <a:srgbClr val="0D0D0D"/>
                </a:solidFill>
                <a:ea typeface="+mn-lt"/>
                <a:cs typeface="+mn-lt"/>
              </a:rPr>
              <a:t>ambiental</a:t>
            </a:r>
            <a:r>
              <a:rPr lang="en-US" sz="1400">
                <a:solidFill>
                  <a:srgbClr val="0D0D0D"/>
                </a:solidFill>
                <a:ea typeface="+mn-lt"/>
                <a:cs typeface="+mn-lt"/>
              </a:rPr>
              <a:t> </a:t>
            </a:r>
            <a:r>
              <a:rPr lang="en-US" sz="1400" err="1">
                <a:solidFill>
                  <a:srgbClr val="0D0D0D"/>
                </a:solidFill>
                <a:ea typeface="+mn-lt"/>
                <a:cs typeface="+mn-lt"/>
              </a:rPr>
              <a:t>sobre</a:t>
            </a:r>
            <a:r>
              <a:rPr lang="en-US" sz="1400">
                <a:solidFill>
                  <a:srgbClr val="0D0D0D"/>
                </a:solidFill>
                <a:ea typeface="+mn-lt"/>
                <a:cs typeface="+mn-lt"/>
              </a:rPr>
              <a:t> la </a:t>
            </a:r>
            <a:r>
              <a:rPr lang="en-US" sz="1400" err="1">
                <a:solidFill>
                  <a:srgbClr val="0D0D0D"/>
                </a:solidFill>
                <a:ea typeface="+mn-lt"/>
                <a:cs typeface="+mn-lt"/>
              </a:rPr>
              <a:t>importancia</a:t>
            </a:r>
            <a:r>
              <a:rPr lang="en-US" sz="1400">
                <a:solidFill>
                  <a:srgbClr val="0D0D0D"/>
                </a:solidFill>
                <a:ea typeface="+mn-lt"/>
                <a:cs typeface="+mn-lt"/>
              </a:rPr>
              <a:t> de la </a:t>
            </a:r>
            <a:r>
              <a:rPr lang="en-US" sz="1400" err="1">
                <a:solidFill>
                  <a:srgbClr val="0D0D0D"/>
                </a:solidFill>
                <a:ea typeface="+mn-lt"/>
                <a:cs typeface="+mn-lt"/>
              </a:rPr>
              <a:t>reducción</a:t>
            </a:r>
            <a:r>
              <a:rPr lang="en-US" sz="1400">
                <a:solidFill>
                  <a:srgbClr val="0D0D0D"/>
                </a:solidFill>
                <a:ea typeface="+mn-lt"/>
                <a:cs typeface="+mn-lt"/>
              </a:rPr>
              <a:t>, </a:t>
            </a:r>
            <a:r>
              <a:rPr lang="en-US" sz="1400" err="1">
                <a:solidFill>
                  <a:srgbClr val="0D0D0D"/>
                </a:solidFill>
                <a:ea typeface="+mn-lt"/>
                <a:cs typeface="+mn-lt"/>
              </a:rPr>
              <a:t>reutilización</a:t>
            </a:r>
            <a:r>
              <a:rPr lang="en-US" sz="1400">
                <a:solidFill>
                  <a:srgbClr val="0D0D0D"/>
                </a:solidFill>
                <a:ea typeface="+mn-lt"/>
                <a:cs typeface="+mn-lt"/>
              </a:rPr>
              <a:t> y </a:t>
            </a:r>
            <a:r>
              <a:rPr lang="en-US" sz="1400" err="1">
                <a:solidFill>
                  <a:srgbClr val="0D0D0D"/>
                </a:solidFill>
                <a:ea typeface="+mn-lt"/>
                <a:cs typeface="+mn-lt"/>
              </a:rPr>
              <a:t>reciclaje</a:t>
            </a:r>
            <a:r>
              <a:rPr lang="en-US" sz="1400">
                <a:solidFill>
                  <a:srgbClr val="0D0D0D"/>
                </a:solidFill>
                <a:ea typeface="+mn-lt"/>
                <a:cs typeface="+mn-lt"/>
              </a:rPr>
              <a:t> de </a:t>
            </a:r>
            <a:r>
              <a:rPr lang="en-US" sz="1400" err="1">
                <a:solidFill>
                  <a:srgbClr val="0D0D0D"/>
                </a:solidFill>
                <a:ea typeface="+mn-lt"/>
                <a:cs typeface="+mn-lt"/>
              </a:rPr>
              <a:t>residuos</a:t>
            </a:r>
            <a:r>
              <a:rPr lang="en-US" sz="1400">
                <a:solidFill>
                  <a:srgbClr val="0D0D0D"/>
                </a:solidFill>
                <a:ea typeface="+mn-lt"/>
                <a:cs typeface="+mn-lt"/>
              </a:rPr>
              <a:t>.</a:t>
            </a:r>
            <a:endParaRPr lang="en-US" sz="1400"/>
          </a:p>
          <a:p>
            <a:r>
              <a:rPr lang="en-US" sz="1400" err="1">
                <a:solidFill>
                  <a:srgbClr val="0D0D0D"/>
                </a:solidFill>
                <a:ea typeface="+mn-lt"/>
                <a:cs typeface="+mn-lt"/>
              </a:rPr>
              <a:t>Establecer</a:t>
            </a:r>
            <a:r>
              <a:rPr lang="en-US" sz="1400">
                <a:solidFill>
                  <a:srgbClr val="0D0D0D"/>
                </a:solidFill>
                <a:ea typeface="+mn-lt"/>
                <a:cs typeface="+mn-lt"/>
              </a:rPr>
              <a:t> puntos de </a:t>
            </a:r>
            <a:r>
              <a:rPr lang="en-US" sz="1400" err="1">
                <a:solidFill>
                  <a:srgbClr val="0D0D0D"/>
                </a:solidFill>
                <a:ea typeface="+mn-lt"/>
                <a:cs typeface="+mn-lt"/>
              </a:rPr>
              <a:t>recogida</a:t>
            </a:r>
            <a:r>
              <a:rPr lang="en-US" sz="1400">
                <a:solidFill>
                  <a:srgbClr val="0D0D0D"/>
                </a:solidFill>
                <a:ea typeface="+mn-lt"/>
                <a:cs typeface="+mn-lt"/>
              </a:rPr>
              <a:t> </a:t>
            </a:r>
            <a:r>
              <a:rPr lang="en-US" sz="1400" err="1">
                <a:solidFill>
                  <a:srgbClr val="0D0D0D"/>
                </a:solidFill>
                <a:ea typeface="+mn-lt"/>
                <a:cs typeface="+mn-lt"/>
              </a:rPr>
              <a:t>selectiva</a:t>
            </a:r>
            <a:r>
              <a:rPr lang="en-US" sz="1400">
                <a:solidFill>
                  <a:srgbClr val="0D0D0D"/>
                </a:solidFill>
                <a:ea typeface="+mn-lt"/>
                <a:cs typeface="+mn-lt"/>
              </a:rPr>
              <a:t> de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reciclables</a:t>
            </a:r>
            <a:r>
              <a:rPr lang="en-US" sz="1400">
                <a:solidFill>
                  <a:srgbClr val="0D0D0D"/>
                </a:solidFill>
                <a:ea typeface="+mn-lt"/>
                <a:cs typeface="+mn-lt"/>
              </a:rPr>
              <a:t> </a:t>
            </a:r>
            <a:r>
              <a:rPr lang="en-US" sz="1400" err="1">
                <a:solidFill>
                  <a:srgbClr val="0D0D0D"/>
                </a:solidFill>
                <a:ea typeface="+mn-lt"/>
                <a:cs typeface="+mn-lt"/>
              </a:rPr>
              <a:t>en</a:t>
            </a:r>
            <a:r>
              <a:rPr lang="en-US" sz="1400">
                <a:solidFill>
                  <a:srgbClr val="0D0D0D"/>
                </a:solidFill>
                <a:ea typeface="+mn-lt"/>
                <a:cs typeface="+mn-lt"/>
              </a:rPr>
              <a:t> </a:t>
            </a:r>
            <a:r>
              <a:rPr lang="en-US" sz="1400" err="1">
                <a:solidFill>
                  <a:srgbClr val="0D0D0D"/>
                </a:solidFill>
                <a:ea typeface="+mn-lt"/>
                <a:cs typeface="+mn-lt"/>
              </a:rPr>
              <a:t>áreas</a:t>
            </a:r>
            <a:r>
              <a:rPr lang="en-US" sz="1400">
                <a:solidFill>
                  <a:srgbClr val="0D0D0D"/>
                </a:solidFill>
                <a:ea typeface="+mn-lt"/>
                <a:cs typeface="+mn-lt"/>
              </a:rPr>
              <a:t> clave de la ciudad.</a:t>
            </a:r>
            <a:endParaRPr lang="en-US" sz="1400"/>
          </a:p>
          <a:p>
            <a:r>
              <a:rPr lang="en-US" sz="1400" err="1">
                <a:solidFill>
                  <a:srgbClr val="0D0D0D"/>
                </a:solidFill>
                <a:ea typeface="+mn-lt"/>
                <a:cs typeface="+mn-lt"/>
              </a:rPr>
              <a:t>Mejorar</a:t>
            </a:r>
            <a:r>
              <a:rPr lang="en-US" sz="1400">
                <a:solidFill>
                  <a:srgbClr val="0D0D0D"/>
                </a:solidFill>
                <a:ea typeface="+mn-lt"/>
                <a:cs typeface="+mn-lt"/>
              </a:rPr>
              <a:t> la </a:t>
            </a:r>
            <a:r>
              <a:rPr lang="en-US" sz="1400" err="1">
                <a:solidFill>
                  <a:srgbClr val="0D0D0D"/>
                </a:solidFill>
                <a:ea typeface="+mn-lt"/>
                <a:cs typeface="+mn-lt"/>
              </a:rPr>
              <a:t>infraestructura</a:t>
            </a:r>
            <a:r>
              <a:rPr lang="en-US" sz="1400">
                <a:solidFill>
                  <a:srgbClr val="0D0D0D"/>
                </a:solidFill>
                <a:ea typeface="+mn-lt"/>
                <a:cs typeface="+mn-lt"/>
              </a:rPr>
              <a:t> para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tratamiento</a:t>
            </a:r>
            <a:r>
              <a:rPr lang="en-US" sz="1400">
                <a:solidFill>
                  <a:srgbClr val="0D0D0D"/>
                </a:solidFill>
                <a:ea typeface="+mn-lt"/>
                <a:cs typeface="+mn-lt"/>
              </a:rPr>
              <a:t> y </a:t>
            </a:r>
            <a:r>
              <a:rPr lang="en-US" sz="1400" err="1">
                <a:solidFill>
                  <a:srgbClr val="0D0D0D"/>
                </a:solidFill>
                <a:ea typeface="+mn-lt"/>
                <a:cs typeface="+mn-lt"/>
              </a:rPr>
              <a:t>disposición</a:t>
            </a:r>
            <a:r>
              <a:rPr lang="en-US" sz="1400">
                <a:solidFill>
                  <a:srgbClr val="0D0D0D"/>
                </a:solidFill>
                <a:ea typeface="+mn-lt"/>
                <a:cs typeface="+mn-lt"/>
              </a:rPr>
              <a:t> final de </a:t>
            </a:r>
            <a:r>
              <a:rPr lang="en-US" sz="1400" err="1">
                <a:solidFill>
                  <a:srgbClr val="0D0D0D"/>
                </a:solidFill>
                <a:ea typeface="+mn-lt"/>
                <a:cs typeface="+mn-lt"/>
              </a:rPr>
              <a:t>residuos</a:t>
            </a:r>
            <a:r>
              <a:rPr lang="en-US" sz="1400">
                <a:solidFill>
                  <a:srgbClr val="0D0D0D"/>
                </a:solidFill>
                <a:ea typeface="+mn-lt"/>
                <a:cs typeface="+mn-lt"/>
              </a:rPr>
              <a:t> </a:t>
            </a:r>
            <a:r>
              <a:rPr lang="en-US" sz="1400" err="1">
                <a:solidFill>
                  <a:srgbClr val="0D0D0D"/>
                </a:solidFill>
                <a:ea typeface="+mn-lt"/>
                <a:cs typeface="+mn-lt"/>
              </a:rPr>
              <a:t>sólidos</a:t>
            </a:r>
            <a:r>
              <a:rPr lang="en-US" sz="1400">
                <a:solidFill>
                  <a:srgbClr val="0D0D0D"/>
                </a:solidFill>
                <a:ea typeface="+mn-lt"/>
                <a:cs typeface="+mn-lt"/>
              </a:rPr>
              <a:t>, </a:t>
            </a:r>
            <a:r>
              <a:rPr lang="en-US" sz="1400" err="1">
                <a:solidFill>
                  <a:srgbClr val="0D0D0D"/>
                </a:solidFill>
                <a:ea typeface="+mn-lt"/>
                <a:cs typeface="+mn-lt"/>
              </a:rPr>
              <a:t>incluyendo</a:t>
            </a:r>
            <a:r>
              <a:rPr lang="en-US" sz="1400">
                <a:solidFill>
                  <a:srgbClr val="0D0D0D"/>
                </a:solidFill>
                <a:ea typeface="+mn-lt"/>
                <a:cs typeface="+mn-lt"/>
              </a:rPr>
              <a:t> la </a:t>
            </a:r>
            <a:r>
              <a:rPr lang="en-US" sz="1400" err="1">
                <a:solidFill>
                  <a:srgbClr val="0D0D0D"/>
                </a:solidFill>
                <a:ea typeface="+mn-lt"/>
                <a:cs typeface="+mn-lt"/>
              </a:rPr>
              <a:t>construcción</a:t>
            </a:r>
            <a:r>
              <a:rPr lang="en-US" sz="1400">
                <a:solidFill>
                  <a:srgbClr val="0D0D0D"/>
                </a:solidFill>
                <a:ea typeface="+mn-lt"/>
                <a:cs typeface="+mn-lt"/>
              </a:rPr>
              <a:t> de </a:t>
            </a:r>
            <a:r>
              <a:rPr lang="en-US" sz="1400" err="1">
                <a:solidFill>
                  <a:srgbClr val="0D0D0D"/>
                </a:solidFill>
                <a:ea typeface="+mn-lt"/>
                <a:cs typeface="+mn-lt"/>
              </a:rPr>
              <a:t>plantas</a:t>
            </a:r>
            <a:r>
              <a:rPr lang="en-US" sz="1400">
                <a:solidFill>
                  <a:srgbClr val="0D0D0D"/>
                </a:solidFill>
                <a:ea typeface="+mn-lt"/>
                <a:cs typeface="+mn-lt"/>
              </a:rPr>
              <a:t> de </a:t>
            </a:r>
            <a:r>
              <a:rPr lang="en-US" sz="1400" err="1">
                <a:solidFill>
                  <a:srgbClr val="0D0D0D"/>
                </a:solidFill>
                <a:ea typeface="+mn-lt"/>
                <a:cs typeface="+mn-lt"/>
              </a:rPr>
              <a:t>reciclaje</a:t>
            </a:r>
            <a:r>
              <a:rPr lang="en-US" sz="1400">
                <a:solidFill>
                  <a:srgbClr val="0D0D0D"/>
                </a:solidFill>
                <a:ea typeface="+mn-lt"/>
                <a:cs typeface="+mn-lt"/>
              </a:rPr>
              <a:t> y </a:t>
            </a:r>
            <a:r>
              <a:rPr lang="en-US" sz="1400" err="1">
                <a:solidFill>
                  <a:srgbClr val="0D0D0D"/>
                </a:solidFill>
                <a:ea typeface="+mn-lt"/>
                <a:cs typeface="+mn-lt"/>
              </a:rPr>
              <a:t>compostaje</a:t>
            </a:r>
            <a:r>
              <a:rPr lang="en-US" sz="1400">
                <a:solidFill>
                  <a:srgbClr val="0D0D0D"/>
                </a:solidFill>
                <a:ea typeface="+mn-lt"/>
                <a:cs typeface="+mn-lt"/>
              </a:rPr>
              <a:t>.</a:t>
            </a:r>
            <a:endParaRPr lang="en-US" sz="1400"/>
          </a:p>
          <a:p>
            <a:r>
              <a:rPr lang="en-US" sz="1400" err="1">
                <a:solidFill>
                  <a:srgbClr val="0D0D0D"/>
                </a:solidFill>
                <a:ea typeface="+mn-lt"/>
                <a:cs typeface="+mn-lt"/>
              </a:rPr>
              <a:t>Implementar</a:t>
            </a:r>
            <a:r>
              <a:rPr lang="en-US" sz="1400">
                <a:solidFill>
                  <a:srgbClr val="0D0D0D"/>
                </a:solidFill>
                <a:ea typeface="+mn-lt"/>
                <a:cs typeface="+mn-lt"/>
              </a:rPr>
              <a:t> un </a:t>
            </a:r>
            <a:r>
              <a:rPr lang="en-US" sz="1400" err="1">
                <a:solidFill>
                  <a:srgbClr val="0D0D0D"/>
                </a:solidFill>
                <a:ea typeface="+mn-lt"/>
                <a:cs typeface="+mn-lt"/>
              </a:rPr>
              <a:t>sistema</a:t>
            </a:r>
            <a:r>
              <a:rPr lang="en-US" sz="1400">
                <a:solidFill>
                  <a:srgbClr val="0D0D0D"/>
                </a:solidFill>
                <a:ea typeface="+mn-lt"/>
                <a:cs typeface="+mn-lt"/>
              </a:rPr>
              <a:t> de </a:t>
            </a:r>
            <a:r>
              <a:rPr lang="en-US" sz="1400" err="1">
                <a:solidFill>
                  <a:srgbClr val="0D0D0D"/>
                </a:solidFill>
                <a:ea typeface="+mn-lt"/>
                <a:cs typeface="+mn-lt"/>
              </a:rPr>
              <a:t>monitoreo</a:t>
            </a:r>
            <a:r>
              <a:rPr lang="en-US" sz="1400">
                <a:solidFill>
                  <a:srgbClr val="0D0D0D"/>
                </a:solidFill>
                <a:ea typeface="+mn-lt"/>
                <a:cs typeface="+mn-lt"/>
              </a:rPr>
              <a:t> y </a:t>
            </a:r>
            <a:r>
              <a:rPr lang="en-US" sz="1400" err="1">
                <a:solidFill>
                  <a:srgbClr val="0D0D0D"/>
                </a:solidFill>
                <a:ea typeface="+mn-lt"/>
                <a:cs typeface="+mn-lt"/>
              </a:rPr>
              <a:t>seguimiento</a:t>
            </a:r>
            <a:r>
              <a:rPr lang="en-US" sz="1400">
                <a:solidFill>
                  <a:srgbClr val="0D0D0D"/>
                </a:solidFill>
                <a:ea typeface="+mn-lt"/>
                <a:cs typeface="+mn-lt"/>
              </a:rPr>
              <a:t> del </a:t>
            </a:r>
            <a:r>
              <a:rPr lang="en-US" sz="1400" err="1">
                <a:solidFill>
                  <a:srgbClr val="0D0D0D"/>
                </a:solidFill>
                <a:ea typeface="+mn-lt"/>
                <a:cs typeface="+mn-lt"/>
              </a:rPr>
              <a:t>flujo</a:t>
            </a:r>
            <a:r>
              <a:rPr lang="en-US" sz="1400">
                <a:solidFill>
                  <a:srgbClr val="0D0D0D"/>
                </a:solidFill>
                <a:ea typeface="+mn-lt"/>
                <a:cs typeface="+mn-lt"/>
              </a:rPr>
              <a:t> de </a:t>
            </a:r>
            <a:r>
              <a:rPr lang="en-US" sz="1400" err="1">
                <a:solidFill>
                  <a:srgbClr val="0D0D0D"/>
                </a:solidFill>
                <a:ea typeface="+mn-lt"/>
                <a:cs typeface="+mn-lt"/>
              </a:rPr>
              <a:t>residuos</a:t>
            </a:r>
            <a:r>
              <a:rPr lang="en-US" sz="1400">
                <a:solidFill>
                  <a:srgbClr val="0D0D0D"/>
                </a:solidFill>
                <a:ea typeface="+mn-lt"/>
                <a:cs typeface="+mn-lt"/>
              </a:rPr>
              <a:t> para </a:t>
            </a:r>
            <a:r>
              <a:rPr lang="en-US" sz="1400" err="1">
                <a:solidFill>
                  <a:srgbClr val="0D0D0D"/>
                </a:solidFill>
                <a:ea typeface="+mn-lt"/>
                <a:cs typeface="+mn-lt"/>
              </a:rPr>
              <a:t>evaluar</a:t>
            </a:r>
            <a:r>
              <a:rPr lang="en-US" sz="1400">
                <a:solidFill>
                  <a:srgbClr val="0D0D0D"/>
                </a:solidFill>
                <a:ea typeface="+mn-lt"/>
                <a:cs typeface="+mn-lt"/>
              </a:rPr>
              <a:t> </a:t>
            </a:r>
            <a:r>
              <a:rPr lang="en-US" sz="1400" err="1">
                <a:solidFill>
                  <a:srgbClr val="0D0D0D"/>
                </a:solidFill>
                <a:ea typeface="+mn-lt"/>
                <a:cs typeface="+mn-lt"/>
              </a:rPr>
              <a:t>el</a:t>
            </a:r>
            <a:r>
              <a:rPr lang="en-US" sz="1400">
                <a:solidFill>
                  <a:srgbClr val="0D0D0D"/>
                </a:solidFill>
                <a:ea typeface="+mn-lt"/>
                <a:cs typeface="+mn-lt"/>
              </a:rPr>
              <a:t> </a:t>
            </a:r>
            <a:r>
              <a:rPr lang="en-US" sz="1400" err="1">
                <a:solidFill>
                  <a:srgbClr val="0D0D0D"/>
                </a:solidFill>
                <a:ea typeface="+mn-lt"/>
                <a:cs typeface="+mn-lt"/>
              </a:rPr>
              <a:t>desempeño</a:t>
            </a:r>
            <a:r>
              <a:rPr lang="en-US" sz="1400">
                <a:solidFill>
                  <a:srgbClr val="0D0D0D"/>
                </a:solidFill>
                <a:ea typeface="+mn-lt"/>
                <a:cs typeface="+mn-lt"/>
              </a:rPr>
              <a:t> del </a:t>
            </a:r>
            <a:r>
              <a:rPr lang="en-US" sz="1400" err="1">
                <a:solidFill>
                  <a:srgbClr val="0D0D0D"/>
                </a:solidFill>
                <a:ea typeface="+mn-lt"/>
                <a:cs typeface="+mn-lt"/>
              </a:rPr>
              <a:t>programa</a:t>
            </a:r>
            <a:r>
              <a:rPr lang="en-US" sz="1400">
                <a:solidFill>
                  <a:srgbClr val="0D0D0D"/>
                </a:solidFill>
                <a:ea typeface="+mn-lt"/>
                <a:cs typeface="+mn-lt"/>
              </a:rPr>
              <a:t> y </a:t>
            </a:r>
            <a:r>
              <a:rPr lang="en-US" sz="1400" err="1">
                <a:solidFill>
                  <a:srgbClr val="0D0D0D"/>
                </a:solidFill>
                <a:ea typeface="+mn-lt"/>
                <a:cs typeface="+mn-lt"/>
              </a:rPr>
              <a:t>realizar</a:t>
            </a:r>
            <a:r>
              <a:rPr lang="en-US" sz="1400">
                <a:solidFill>
                  <a:srgbClr val="0D0D0D"/>
                </a:solidFill>
                <a:ea typeface="+mn-lt"/>
                <a:cs typeface="+mn-lt"/>
              </a:rPr>
              <a:t> </a:t>
            </a:r>
            <a:r>
              <a:rPr lang="en-US" sz="1400" err="1">
                <a:solidFill>
                  <a:srgbClr val="0D0D0D"/>
                </a:solidFill>
                <a:ea typeface="+mn-lt"/>
                <a:cs typeface="+mn-lt"/>
              </a:rPr>
              <a:t>ajustes</a:t>
            </a:r>
            <a:r>
              <a:rPr lang="en-US" sz="1400">
                <a:solidFill>
                  <a:srgbClr val="0D0D0D"/>
                </a:solidFill>
                <a:ea typeface="+mn-lt"/>
                <a:cs typeface="+mn-lt"/>
              </a:rPr>
              <a:t> </a:t>
            </a:r>
            <a:r>
              <a:rPr lang="en-US" sz="1400" err="1">
                <a:solidFill>
                  <a:srgbClr val="0D0D0D"/>
                </a:solidFill>
                <a:ea typeface="+mn-lt"/>
                <a:cs typeface="+mn-lt"/>
              </a:rPr>
              <a:t>según</a:t>
            </a:r>
            <a:r>
              <a:rPr lang="en-US" sz="1400">
                <a:solidFill>
                  <a:srgbClr val="0D0D0D"/>
                </a:solidFill>
                <a:ea typeface="+mn-lt"/>
                <a:cs typeface="+mn-lt"/>
              </a:rPr>
              <a:t> sea </a:t>
            </a:r>
            <a:r>
              <a:rPr lang="en-US" sz="1400" err="1">
                <a:solidFill>
                  <a:srgbClr val="0D0D0D"/>
                </a:solidFill>
                <a:ea typeface="+mn-lt"/>
                <a:cs typeface="+mn-lt"/>
              </a:rPr>
              <a:t>necesario</a:t>
            </a:r>
            <a:r>
              <a:rPr lang="en-US" sz="1400">
                <a:solidFill>
                  <a:srgbClr val="0D0D0D"/>
                </a:solidFill>
                <a:ea typeface="+mn-lt"/>
                <a:cs typeface="+mn-lt"/>
              </a:rPr>
              <a:t>.</a:t>
            </a:r>
            <a:endParaRPr lang="en-US" sz="1400"/>
          </a:p>
          <a:p>
            <a:endParaRPr lang="en-US" sz="2000"/>
          </a:p>
          <a:p>
            <a:endParaRPr lang="en-US"/>
          </a:p>
          <a:p>
            <a:endParaRPr lang="en-US"/>
          </a:p>
        </p:txBody>
      </p:sp>
    </p:spTree>
    <p:extLst>
      <p:ext uri="{BB962C8B-B14F-4D97-AF65-F5344CB8AC3E}">
        <p14:creationId xmlns:p14="http://schemas.microsoft.com/office/powerpoint/2010/main" val="41138462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693D7900-1CF8-011B-3276-60954430413A}"/>
              </a:ext>
            </a:extLst>
          </p:cNvPr>
          <p:cNvSpPr/>
          <p:nvPr/>
        </p:nvSpPr>
        <p:spPr>
          <a:xfrm>
            <a:off x="2646043" y="692696"/>
            <a:ext cx="3347456" cy="769441"/>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SUPUESTOS </a:t>
            </a:r>
          </a:p>
        </p:txBody>
      </p:sp>
      <p:pic>
        <p:nvPicPr>
          <p:cNvPr id="2" name="Picture 1">
            <a:extLst>
              <a:ext uri="{FF2B5EF4-FFF2-40B4-BE49-F238E27FC236}">
                <a16:creationId xmlns:a16="http://schemas.microsoft.com/office/drawing/2014/main" id="{22BEF058-D658-F385-6F67-1BEAC1126898}"/>
              </a:ext>
            </a:extLst>
          </p:cNvPr>
          <p:cNvPicPr>
            <a:picLocks noChangeAspect="1"/>
          </p:cNvPicPr>
          <p:nvPr/>
        </p:nvPicPr>
        <p:blipFill rotWithShape="1">
          <a:blip r:embed="rId2"/>
          <a:srcRect l="26275" t="11636" r="13775" b="5669"/>
          <a:stretch/>
        </p:blipFill>
        <p:spPr>
          <a:xfrm>
            <a:off x="233266" y="1607349"/>
            <a:ext cx="7872707" cy="5058209"/>
          </a:xfrm>
          <a:prstGeom prst="rect">
            <a:avLst/>
          </a:prstGeom>
        </p:spPr>
      </p:pic>
    </p:spTree>
    <p:extLst>
      <p:ext uri="{BB962C8B-B14F-4D97-AF65-F5344CB8AC3E}">
        <p14:creationId xmlns:p14="http://schemas.microsoft.com/office/powerpoint/2010/main" val="34278806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BD950917-4E97-418C-85AD-2C160DFAC30F}"/>
              </a:ext>
            </a:extLst>
          </p:cNvPr>
          <p:cNvSpPr/>
          <p:nvPr/>
        </p:nvSpPr>
        <p:spPr>
          <a:xfrm>
            <a:off x="2651686" y="692696"/>
            <a:ext cx="3744384" cy="769441"/>
          </a:xfrm>
          <a:prstGeom prst="rect">
            <a:avLst/>
          </a:prstGeom>
          <a:noFill/>
        </p:spPr>
        <p:txBody>
          <a:bodyPr wrap="squar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Cronograma</a:t>
            </a:r>
          </a:p>
        </p:txBody>
      </p:sp>
      <p:sp>
        <p:nvSpPr>
          <p:cNvPr id="4" name="TextBox 3">
            <a:extLst>
              <a:ext uri="{FF2B5EF4-FFF2-40B4-BE49-F238E27FC236}">
                <a16:creationId xmlns:a16="http://schemas.microsoft.com/office/drawing/2014/main" id="{3FFC9134-3EF6-F46D-A69D-B2E887512E43}"/>
              </a:ext>
            </a:extLst>
          </p:cNvPr>
          <p:cNvSpPr txBox="1"/>
          <p:nvPr/>
        </p:nvSpPr>
        <p:spPr>
          <a:xfrm>
            <a:off x="976798" y="1909859"/>
            <a:ext cx="67792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Presenta </a:t>
            </a:r>
            <a:r>
              <a:rPr lang="en-US" err="1">
                <a:ea typeface="+mn-lt"/>
                <a:cs typeface="+mn-lt"/>
              </a:rPr>
              <a:t>toda</a:t>
            </a:r>
            <a:r>
              <a:rPr lang="en-US">
                <a:ea typeface="+mn-lt"/>
                <a:cs typeface="+mn-lt"/>
              </a:rPr>
              <a:t> la </a:t>
            </a:r>
            <a:r>
              <a:rPr lang="en-US" err="1">
                <a:ea typeface="+mn-lt"/>
                <a:cs typeface="+mn-lt"/>
              </a:rPr>
              <a:t>secuencia</a:t>
            </a:r>
            <a:r>
              <a:rPr lang="en-US">
                <a:ea typeface="+mn-lt"/>
                <a:cs typeface="+mn-lt"/>
              </a:rPr>
              <a:t> </a:t>
            </a:r>
            <a:r>
              <a:rPr lang="en-US" err="1">
                <a:ea typeface="+mn-lt"/>
                <a:cs typeface="+mn-lt"/>
              </a:rPr>
              <a:t>lógica</a:t>
            </a:r>
            <a:r>
              <a:rPr lang="en-US">
                <a:ea typeface="+mn-lt"/>
                <a:cs typeface="+mn-lt"/>
              </a:rPr>
              <a:t> y </a:t>
            </a:r>
            <a:r>
              <a:rPr lang="en-US" err="1">
                <a:ea typeface="+mn-lt"/>
                <a:cs typeface="+mn-lt"/>
              </a:rPr>
              <a:t>los</a:t>
            </a:r>
            <a:r>
              <a:rPr lang="en-US">
                <a:ea typeface="+mn-lt"/>
                <a:cs typeface="+mn-lt"/>
              </a:rPr>
              <a:t> pasos a </a:t>
            </a:r>
            <a:r>
              <a:rPr lang="en-US" err="1">
                <a:ea typeface="+mn-lt"/>
                <a:cs typeface="+mn-lt"/>
              </a:rPr>
              <a:t>seguir</a:t>
            </a:r>
            <a:r>
              <a:rPr lang="en-US">
                <a:ea typeface="+mn-lt"/>
                <a:cs typeface="+mn-lt"/>
              </a:rPr>
              <a:t> para </a:t>
            </a:r>
            <a:r>
              <a:rPr lang="en-US" err="1">
                <a:ea typeface="+mn-lt"/>
                <a:cs typeface="+mn-lt"/>
              </a:rPr>
              <a:t>entregar</a:t>
            </a:r>
            <a:r>
              <a:rPr lang="en-US">
                <a:ea typeface="+mn-lt"/>
                <a:cs typeface="+mn-lt"/>
              </a:rPr>
              <a:t> </a:t>
            </a:r>
            <a:r>
              <a:rPr lang="en-US" err="1">
                <a:ea typeface="+mn-lt"/>
                <a:cs typeface="+mn-lt"/>
              </a:rPr>
              <a:t>los</a:t>
            </a:r>
            <a:r>
              <a:rPr lang="en-US">
                <a:ea typeface="+mn-lt"/>
                <a:cs typeface="+mn-lt"/>
              </a:rPr>
              <a:t> </a:t>
            </a:r>
            <a:r>
              <a:rPr lang="en-US" err="1">
                <a:ea typeface="+mn-lt"/>
                <a:cs typeface="+mn-lt"/>
              </a:rPr>
              <a:t>resultados</a:t>
            </a:r>
            <a:r>
              <a:rPr lang="en-US">
                <a:ea typeface="+mn-lt"/>
                <a:cs typeface="+mn-lt"/>
              </a:rPr>
              <a:t>.</a:t>
            </a:r>
            <a:endParaRPr lang="en-US"/>
          </a:p>
        </p:txBody>
      </p:sp>
      <p:pic>
        <p:nvPicPr>
          <p:cNvPr id="5" name="Picture 4" descr="Resultado de imagen de imagen de tiempo">
            <a:extLst>
              <a:ext uri="{FF2B5EF4-FFF2-40B4-BE49-F238E27FC236}">
                <a16:creationId xmlns:a16="http://schemas.microsoft.com/office/drawing/2014/main" id="{B4C41720-2853-2904-CB98-D9388DADAD91}"/>
              </a:ext>
            </a:extLst>
          </p:cNvPr>
          <p:cNvPicPr>
            <a:picLocks noChangeAspect="1"/>
          </p:cNvPicPr>
          <p:nvPr/>
        </p:nvPicPr>
        <p:blipFill>
          <a:blip r:embed="rId2"/>
          <a:stretch>
            <a:fillRect/>
          </a:stretch>
        </p:blipFill>
        <p:spPr>
          <a:xfrm>
            <a:off x="3000763" y="2707044"/>
            <a:ext cx="2092779" cy="1443913"/>
          </a:xfrm>
          <a:prstGeom prst="rect">
            <a:avLst/>
          </a:prstGeom>
        </p:spPr>
      </p:pic>
      <p:sp>
        <p:nvSpPr>
          <p:cNvPr id="6" name="TextBox 5">
            <a:extLst>
              <a:ext uri="{FF2B5EF4-FFF2-40B4-BE49-F238E27FC236}">
                <a16:creationId xmlns:a16="http://schemas.microsoft.com/office/drawing/2014/main" id="{E2689BFB-F91F-3ED8-F657-788138F313C8}"/>
              </a:ext>
            </a:extLst>
          </p:cNvPr>
          <p:cNvSpPr txBox="1"/>
          <p:nvPr/>
        </p:nvSpPr>
        <p:spPr>
          <a:xfrm>
            <a:off x="723123" y="4446620"/>
            <a:ext cx="67996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mn-lt"/>
                <a:cs typeface="+mn-lt"/>
              </a:rPr>
              <a:t>el</a:t>
            </a:r>
            <a:r>
              <a:rPr lang="en-US">
                <a:ea typeface="+mn-lt"/>
                <a:cs typeface="+mn-lt"/>
              </a:rPr>
              <a:t> </a:t>
            </a:r>
            <a:r>
              <a:rPr lang="en-US" err="1">
                <a:ea typeface="+mn-lt"/>
                <a:cs typeface="+mn-lt"/>
              </a:rPr>
              <a:t>cronograma</a:t>
            </a:r>
            <a:r>
              <a:rPr lang="en-US">
                <a:ea typeface="+mn-lt"/>
                <a:cs typeface="+mn-lt"/>
              </a:rPr>
              <a:t> se </a:t>
            </a:r>
            <a:r>
              <a:rPr lang="en-US" err="1">
                <a:ea typeface="+mn-lt"/>
                <a:cs typeface="+mn-lt"/>
              </a:rPr>
              <a:t>convierte</a:t>
            </a:r>
            <a:r>
              <a:rPr lang="en-US">
                <a:ea typeface="+mn-lt"/>
                <a:cs typeface="+mn-lt"/>
              </a:rPr>
              <a:t> </a:t>
            </a:r>
            <a:r>
              <a:rPr lang="en-US" err="1">
                <a:ea typeface="+mn-lt"/>
                <a:cs typeface="+mn-lt"/>
              </a:rPr>
              <a:t>en</a:t>
            </a:r>
            <a:r>
              <a:rPr lang="en-US">
                <a:ea typeface="+mn-lt"/>
                <a:cs typeface="+mn-lt"/>
              </a:rPr>
              <a:t> la </a:t>
            </a:r>
            <a:r>
              <a:rPr lang="en-US" err="1">
                <a:ea typeface="+mn-lt"/>
                <a:cs typeface="+mn-lt"/>
              </a:rPr>
              <a:t>herramienta</a:t>
            </a:r>
            <a:r>
              <a:rPr lang="en-US">
                <a:ea typeface="+mn-lt"/>
                <a:cs typeface="+mn-lt"/>
              </a:rPr>
              <a:t> que </a:t>
            </a:r>
            <a:r>
              <a:rPr lang="en-US" err="1">
                <a:ea typeface="+mn-lt"/>
                <a:cs typeface="+mn-lt"/>
              </a:rPr>
              <a:t>el</a:t>
            </a:r>
            <a:r>
              <a:rPr lang="en-US">
                <a:ea typeface="+mn-lt"/>
                <a:cs typeface="+mn-lt"/>
              </a:rPr>
              <a:t> </a:t>
            </a:r>
            <a:r>
              <a:rPr lang="en-US" err="1">
                <a:ea typeface="+mn-lt"/>
                <a:cs typeface="+mn-lt"/>
              </a:rPr>
              <a:t>equipo</a:t>
            </a:r>
            <a:r>
              <a:rPr lang="en-US">
                <a:ea typeface="+mn-lt"/>
                <a:cs typeface="+mn-lt"/>
              </a:rPr>
              <a:t> </a:t>
            </a:r>
            <a:r>
              <a:rPr lang="en-US" err="1">
                <a:ea typeface="+mn-lt"/>
                <a:cs typeface="+mn-lt"/>
              </a:rPr>
              <a:t>usará</a:t>
            </a:r>
            <a:r>
              <a:rPr lang="en-US">
                <a:ea typeface="+mn-lt"/>
                <a:cs typeface="+mn-lt"/>
              </a:rPr>
              <a:t> con </a:t>
            </a:r>
            <a:r>
              <a:rPr lang="en-US" err="1">
                <a:ea typeface="+mn-lt"/>
                <a:cs typeface="+mn-lt"/>
              </a:rPr>
              <a:t>más</a:t>
            </a:r>
            <a:r>
              <a:rPr lang="en-US">
                <a:ea typeface="+mn-lt"/>
                <a:cs typeface="+mn-lt"/>
              </a:rPr>
              <a:t> </a:t>
            </a:r>
            <a:r>
              <a:rPr lang="en-US" err="1">
                <a:ea typeface="+mn-lt"/>
                <a:cs typeface="+mn-lt"/>
              </a:rPr>
              <a:t>frecuencia</a:t>
            </a:r>
            <a:r>
              <a:rPr lang="en-US">
                <a:ea typeface="+mn-lt"/>
                <a:cs typeface="+mn-lt"/>
              </a:rPr>
              <a:t>, no solo para </a:t>
            </a:r>
            <a:r>
              <a:rPr lang="en-US" err="1">
                <a:ea typeface="+mn-lt"/>
                <a:cs typeface="+mn-lt"/>
              </a:rPr>
              <a:t>controlar</a:t>
            </a:r>
            <a:r>
              <a:rPr lang="en-US">
                <a:ea typeface="+mn-lt"/>
                <a:cs typeface="+mn-lt"/>
              </a:rPr>
              <a:t> </a:t>
            </a:r>
            <a:r>
              <a:rPr lang="en-US" err="1">
                <a:ea typeface="+mn-lt"/>
                <a:cs typeface="+mn-lt"/>
              </a:rPr>
              <a:t>el</a:t>
            </a:r>
            <a:r>
              <a:rPr lang="en-US">
                <a:ea typeface="+mn-lt"/>
                <a:cs typeface="+mn-lt"/>
              </a:rPr>
              <a:t> </a:t>
            </a:r>
            <a:r>
              <a:rPr lang="en-US" err="1">
                <a:ea typeface="+mn-lt"/>
                <a:cs typeface="+mn-lt"/>
              </a:rPr>
              <a:t>avance</a:t>
            </a:r>
            <a:r>
              <a:rPr lang="en-US">
                <a:ea typeface="+mn-lt"/>
                <a:cs typeface="+mn-lt"/>
              </a:rPr>
              <a:t> del </a:t>
            </a:r>
            <a:r>
              <a:rPr lang="en-US" err="1">
                <a:ea typeface="+mn-lt"/>
                <a:cs typeface="+mn-lt"/>
              </a:rPr>
              <a:t>proyecto</a:t>
            </a:r>
            <a:r>
              <a:rPr lang="en-US">
                <a:ea typeface="+mn-lt"/>
                <a:cs typeface="+mn-lt"/>
              </a:rPr>
              <a:t>, </a:t>
            </a:r>
            <a:r>
              <a:rPr lang="en-US" err="1">
                <a:ea typeface="+mn-lt"/>
                <a:cs typeface="+mn-lt"/>
              </a:rPr>
              <a:t>sino</a:t>
            </a:r>
            <a:r>
              <a:rPr lang="en-US">
                <a:ea typeface="+mn-lt"/>
                <a:cs typeface="+mn-lt"/>
              </a:rPr>
              <a:t> </a:t>
            </a:r>
            <a:r>
              <a:rPr lang="en-US" err="1">
                <a:ea typeface="+mn-lt"/>
                <a:cs typeface="+mn-lt"/>
              </a:rPr>
              <a:t>también</a:t>
            </a:r>
            <a:r>
              <a:rPr lang="en-US">
                <a:ea typeface="+mn-lt"/>
                <a:cs typeface="+mn-lt"/>
              </a:rPr>
              <a:t> para </a:t>
            </a:r>
            <a:r>
              <a:rPr lang="en-US" err="1">
                <a:ea typeface="+mn-lt"/>
                <a:cs typeface="+mn-lt"/>
              </a:rPr>
              <a:t>realizar</a:t>
            </a:r>
            <a:r>
              <a:rPr lang="en-US">
                <a:ea typeface="+mn-lt"/>
                <a:cs typeface="+mn-lt"/>
              </a:rPr>
              <a:t> </a:t>
            </a:r>
            <a:r>
              <a:rPr lang="en-US" err="1">
                <a:ea typeface="+mn-lt"/>
                <a:cs typeface="+mn-lt"/>
              </a:rPr>
              <a:t>el</a:t>
            </a:r>
            <a:r>
              <a:rPr lang="en-US">
                <a:ea typeface="+mn-lt"/>
                <a:cs typeface="+mn-lt"/>
              </a:rPr>
              <a:t> </a:t>
            </a:r>
            <a:r>
              <a:rPr lang="en-US" err="1">
                <a:ea typeface="+mn-lt"/>
                <a:cs typeface="+mn-lt"/>
              </a:rPr>
              <a:t>análisis</a:t>
            </a:r>
            <a:r>
              <a:rPr lang="en-US">
                <a:ea typeface="+mn-lt"/>
                <a:cs typeface="+mn-lt"/>
              </a:rPr>
              <a:t> y </a:t>
            </a:r>
            <a:r>
              <a:rPr lang="en-US" err="1">
                <a:ea typeface="+mn-lt"/>
                <a:cs typeface="+mn-lt"/>
              </a:rPr>
              <a:t>los</a:t>
            </a:r>
            <a:r>
              <a:rPr lang="en-US">
                <a:ea typeface="+mn-lt"/>
                <a:cs typeface="+mn-lt"/>
              </a:rPr>
              <a:t> </a:t>
            </a:r>
            <a:r>
              <a:rPr lang="en-US" err="1">
                <a:ea typeface="+mn-lt"/>
                <a:cs typeface="+mn-lt"/>
              </a:rPr>
              <a:t>ajustes</a:t>
            </a:r>
            <a:r>
              <a:rPr lang="en-US">
                <a:ea typeface="+mn-lt"/>
                <a:cs typeface="+mn-lt"/>
              </a:rPr>
              <a:t> que </a:t>
            </a:r>
            <a:r>
              <a:rPr lang="en-US" err="1">
                <a:ea typeface="+mn-lt"/>
                <a:cs typeface="+mn-lt"/>
              </a:rPr>
              <a:t>sean</a:t>
            </a:r>
            <a:r>
              <a:rPr lang="en-US">
                <a:ea typeface="+mn-lt"/>
                <a:cs typeface="+mn-lt"/>
              </a:rPr>
              <a:t> </a:t>
            </a:r>
            <a:r>
              <a:rPr lang="en-US" err="1">
                <a:ea typeface="+mn-lt"/>
                <a:cs typeface="+mn-lt"/>
              </a:rPr>
              <a:t>necesarios</a:t>
            </a:r>
            <a:r>
              <a:rPr lang="en-US">
                <a:ea typeface="+mn-lt"/>
                <a:cs typeface="+mn-lt"/>
              </a:rPr>
              <a:t>.</a:t>
            </a:r>
            <a:endParaRPr lang="en-US"/>
          </a:p>
        </p:txBody>
      </p:sp>
    </p:spTree>
    <p:extLst>
      <p:ext uri="{BB962C8B-B14F-4D97-AF65-F5344CB8AC3E}">
        <p14:creationId xmlns:p14="http://schemas.microsoft.com/office/powerpoint/2010/main" val="313622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8D22EE8D-AC1A-62ED-0818-6662493BCB17}"/>
              </a:ext>
            </a:extLst>
          </p:cNvPr>
          <p:cNvSpPr/>
          <p:nvPr/>
        </p:nvSpPr>
        <p:spPr>
          <a:xfrm>
            <a:off x="407880" y="576063"/>
            <a:ext cx="8267007" cy="1200329"/>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Técnicas/herramientas para elaborar </a:t>
            </a:r>
            <a:endParaRPr lang="en-US"/>
          </a:p>
          <a:p>
            <a:pPr algn="ctr"/>
            <a:r>
              <a:rPr lang="es-E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cronogramas </a:t>
            </a:r>
            <a:endParaRPr lang="es-ES"/>
          </a:p>
        </p:txBody>
      </p:sp>
      <p:graphicFrame>
        <p:nvGraphicFramePr>
          <p:cNvPr id="5" name="Table 4">
            <a:extLst>
              <a:ext uri="{FF2B5EF4-FFF2-40B4-BE49-F238E27FC236}">
                <a16:creationId xmlns:a16="http://schemas.microsoft.com/office/drawing/2014/main" id="{2C45C580-43FB-97F0-994F-AC9466A0FB36}"/>
              </a:ext>
            </a:extLst>
          </p:cNvPr>
          <p:cNvGraphicFramePr>
            <a:graphicFrameLocks noGrp="1"/>
          </p:cNvGraphicFramePr>
          <p:nvPr>
            <p:extLst>
              <p:ext uri="{D42A27DB-BD31-4B8C-83A1-F6EECF244321}">
                <p14:modId xmlns:p14="http://schemas.microsoft.com/office/powerpoint/2010/main" val="3311287264"/>
              </p:ext>
            </p:extLst>
          </p:nvPr>
        </p:nvGraphicFramePr>
        <p:xfrm>
          <a:off x="1685109" y="2506856"/>
          <a:ext cx="5120640" cy="239776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856235720"/>
                    </a:ext>
                  </a:extLst>
                </a:gridCol>
                <a:gridCol w="2560320">
                  <a:extLst>
                    <a:ext uri="{9D8B030D-6E8A-4147-A177-3AD203B41FA5}">
                      <a16:colId xmlns:a16="http://schemas.microsoft.com/office/drawing/2014/main" val="3500554172"/>
                    </a:ext>
                  </a:extLst>
                </a:gridCol>
              </a:tblGrid>
              <a:tr h="370840">
                <a:tc>
                  <a:txBody>
                    <a:bodyPr/>
                    <a:lstStyle/>
                    <a:p>
                      <a:r>
                        <a:rPr lang="en-US" err="1"/>
                        <a:t>Técnicas</a:t>
                      </a:r>
                    </a:p>
                  </a:txBody>
                  <a:tcPr/>
                </a:tc>
                <a:tc>
                  <a:txBody>
                    <a:bodyPr/>
                    <a:lstStyle/>
                    <a:p>
                      <a:r>
                        <a:rPr lang="en-US"/>
                        <a:t>Herramientas</a:t>
                      </a:r>
                    </a:p>
                  </a:txBody>
                  <a:tcPr/>
                </a:tc>
                <a:extLst>
                  <a:ext uri="{0D108BD9-81ED-4DB2-BD59-A6C34878D82A}">
                    <a16:rowId xmlns:a16="http://schemas.microsoft.com/office/drawing/2014/main" val="3058744644"/>
                  </a:ext>
                </a:extLst>
              </a:tr>
              <a:tr h="370840">
                <a:tc>
                  <a:txBody>
                    <a:bodyPr/>
                    <a:lstStyle/>
                    <a:p>
                      <a:pPr lvl="0">
                        <a:buNone/>
                      </a:pPr>
                      <a:r>
                        <a:rPr lang="en-US" sz="1200" b="0" i="0" u="none" strike="noStrike" noProof="0" err="1">
                          <a:solidFill>
                            <a:srgbClr val="0D0D0D"/>
                          </a:solidFill>
                          <a:latin typeface="Trebuchet MS"/>
                        </a:rPr>
                        <a:t>Diagrama</a:t>
                      </a:r>
                      <a:r>
                        <a:rPr lang="en-US" sz="1200" b="0" i="0" u="none" strike="noStrike" noProof="0">
                          <a:solidFill>
                            <a:srgbClr val="0D0D0D"/>
                          </a:solidFill>
                          <a:latin typeface="Trebuchet MS"/>
                        </a:rPr>
                        <a:t> de Gantt </a:t>
                      </a:r>
                      <a:endParaRPr lang="en-US"/>
                    </a:p>
                  </a:txBody>
                  <a:tcPr/>
                </a:tc>
                <a:tc>
                  <a:txBody>
                    <a:bodyPr/>
                    <a:lstStyle/>
                    <a:p>
                      <a:r>
                        <a:rPr lang="en-US"/>
                        <a:t>Microsoft </a:t>
                      </a:r>
                      <a:r>
                        <a:rPr lang="en-US" err="1"/>
                        <a:t>proyect</a:t>
                      </a:r>
                    </a:p>
                  </a:txBody>
                  <a:tcPr/>
                </a:tc>
                <a:extLst>
                  <a:ext uri="{0D108BD9-81ED-4DB2-BD59-A6C34878D82A}">
                    <a16:rowId xmlns:a16="http://schemas.microsoft.com/office/drawing/2014/main" val="1933087779"/>
                  </a:ext>
                </a:extLst>
              </a:tr>
              <a:tr h="370840">
                <a:tc>
                  <a:txBody>
                    <a:bodyPr/>
                    <a:lstStyle/>
                    <a:p>
                      <a:pPr lvl="0">
                        <a:buNone/>
                      </a:pPr>
                      <a:r>
                        <a:rPr lang="en-US" b="0" i="0" u="none" strike="noStrike" noProof="0" err="1">
                          <a:latin typeface="Trebuchet MS"/>
                        </a:rPr>
                        <a:t>Estimación</a:t>
                      </a:r>
                      <a:r>
                        <a:rPr lang="en-US" b="0" i="0" u="none" strike="noStrike" noProof="0">
                          <a:latin typeface="Trebuchet MS"/>
                        </a:rPr>
                        <a:t> de la </a:t>
                      </a:r>
                      <a:r>
                        <a:rPr lang="en-US" b="0" i="0" u="none" strike="noStrike" noProof="0" err="1">
                          <a:latin typeface="Trebuchet MS"/>
                        </a:rPr>
                        <a:t>duración</a:t>
                      </a:r>
                      <a:r>
                        <a:rPr lang="en-US" b="0" i="0" u="none" strike="noStrike" noProof="0">
                          <a:latin typeface="Trebuchet MS"/>
                        </a:rPr>
                        <a:t> de las </a:t>
                      </a:r>
                      <a:r>
                        <a:rPr lang="en-US" b="0" i="0" u="none" strike="noStrike" noProof="0" err="1">
                          <a:latin typeface="Trebuchet MS"/>
                        </a:rPr>
                        <a:t>actividades</a:t>
                      </a:r>
                      <a:endParaRPr lang="en-US" err="1"/>
                    </a:p>
                  </a:txBody>
                  <a:tcPr/>
                </a:tc>
                <a:tc>
                  <a:txBody>
                    <a:bodyPr/>
                    <a:lstStyle/>
                    <a:p>
                      <a:r>
                        <a:rPr lang="en-US"/>
                        <a:t>Asana</a:t>
                      </a:r>
                    </a:p>
                  </a:txBody>
                  <a:tcPr/>
                </a:tc>
                <a:extLst>
                  <a:ext uri="{0D108BD9-81ED-4DB2-BD59-A6C34878D82A}">
                    <a16:rowId xmlns:a16="http://schemas.microsoft.com/office/drawing/2014/main" val="1874858876"/>
                  </a:ext>
                </a:extLst>
              </a:tr>
              <a:tr h="370840">
                <a:tc>
                  <a:txBody>
                    <a:bodyPr/>
                    <a:lstStyle/>
                    <a:p>
                      <a:r>
                        <a:rPr lang="en-US"/>
                        <a:t>Ruta </a:t>
                      </a:r>
                      <a:r>
                        <a:rPr lang="en-US" err="1"/>
                        <a:t>crítica</a:t>
                      </a:r>
                    </a:p>
                  </a:txBody>
                  <a:tcPr/>
                </a:tc>
                <a:tc>
                  <a:txBody>
                    <a:bodyPr/>
                    <a:lstStyle/>
                    <a:p>
                      <a:endParaRPr lang="en-US"/>
                    </a:p>
                  </a:txBody>
                  <a:tcPr/>
                </a:tc>
                <a:extLst>
                  <a:ext uri="{0D108BD9-81ED-4DB2-BD59-A6C34878D82A}">
                    <a16:rowId xmlns:a16="http://schemas.microsoft.com/office/drawing/2014/main" val="2348847755"/>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889459651"/>
                  </a:ext>
                </a:extLst>
              </a:tr>
            </a:tbl>
          </a:graphicData>
        </a:graphic>
      </p:graphicFrame>
    </p:spTree>
    <p:extLst>
      <p:ext uri="{BB962C8B-B14F-4D97-AF65-F5344CB8AC3E}">
        <p14:creationId xmlns:p14="http://schemas.microsoft.com/office/powerpoint/2010/main" val="12186797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042ECD5A-3A70-F9B6-D8FC-FA5A6D51F63E}"/>
              </a:ext>
            </a:extLst>
          </p:cNvPr>
          <p:cNvSpPr/>
          <p:nvPr/>
        </p:nvSpPr>
        <p:spPr>
          <a:xfrm>
            <a:off x="50419" y="576063"/>
            <a:ext cx="8981946" cy="1200329"/>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Estimación de la duración de actividades</a:t>
            </a:r>
          </a:p>
          <a:p>
            <a:pPr algn="ctr"/>
            <a:endParaRPr lang="es-ES" sz="3600" b="1">
              <a:ln w="11430"/>
              <a:solidFill>
                <a:srgbClr val="FC7B79"/>
              </a:solidFill>
              <a:effectLst>
                <a:outerShdw blurRad="50800" dist="39000" dir="5460000" algn="tl">
                  <a:srgbClr val="000000">
                    <a:alpha val="38000"/>
                  </a:srgbClr>
                </a:outerShdw>
              </a:effectLst>
            </a:endParaRPr>
          </a:p>
        </p:txBody>
      </p:sp>
      <p:sp>
        <p:nvSpPr>
          <p:cNvPr id="4" name="TextBox 3">
            <a:extLst>
              <a:ext uri="{FF2B5EF4-FFF2-40B4-BE49-F238E27FC236}">
                <a16:creationId xmlns:a16="http://schemas.microsoft.com/office/drawing/2014/main" id="{DB994C2E-F6B7-7023-2C44-BAB489C30495}"/>
              </a:ext>
            </a:extLst>
          </p:cNvPr>
          <p:cNvSpPr txBox="1"/>
          <p:nvPr/>
        </p:nvSpPr>
        <p:spPr>
          <a:xfrm>
            <a:off x="656058" y="2026492"/>
            <a:ext cx="698338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b="1" err="1">
                <a:highlight>
                  <a:srgbClr val="FF0000"/>
                </a:highlight>
                <a:ea typeface="+mn-lt"/>
                <a:cs typeface="+mn-lt"/>
              </a:rPr>
              <a:t>Juicio</a:t>
            </a:r>
            <a:r>
              <a:rPr lang="en-US" b="1">
                <a:highlight>
                  <a:srgbClr val="FF0000"/>
                </a:highlight>
                <a:ea typeface="+mn-lt"/>
                <a:cs typeface="+mn-lt"/>
              </a:rPr>
              <a:t> de </a:t>
            </a:r>
            <a:r>
              <a:rPr lang="en-US" b="1" err="1">
                <a:highlight>
                  <a:srgbClr val="FF0000"/>
                </a:highlight>
                <a:ea typeface="+mn-lt"/>
                <a:cs typeface="+mn-lt"/>
              </a:rPr>
              <a:t>expertos</a:t>
            </a:r>
            <a:r>
              <a:rPr lang="en-US" b="1">
                <a:highlight>
                  <a:srgbClr val="FF0000"/>
                </a:highlight>
                <a:ea typeface="+mn-lt"/>
                <a:cs typeface="+mn-lt"/>
              </a:rPr>
              <a:t>: </a:t>
            </a:r>
            <a:r>
              <a:rPr lang="en-US" err="1">
                <a:ea typeface="+mn-lt"/>
                <a:cs typeface="+mn-lt"/>
              </a:rPr>
              <a:t>Teniendo</a:t>
            </a:r>
            <a:r>
              <a:rPr lang="en-US">
                <a:ea typeface="+mn-lt"/>
                <a:cs typeface="+mn-lt"/>
              </a:rPr>
              <a:t> </a:t>
            </a:r>
            <a:r>
              <a:rPr lang="en-US" err="1">
                <a:ea typeface="+mn-lt"/>
                <a:cs typeface="+mn-lt"/>
              </a:rPr>
              <a:t>en</a:t>
            </a:r>
            <a:r>
              <a:rPr lang="en-US">
                <a:ea typeface="+mn-lt"/>
                <a:cs typeface="+mn-lt"/>
              </a:rPr>
              <a:t> </a:t>
            </a:r>
            <a:r>
              <a:rPr lang="en-US" err="1">
                <a:ea typeface="+mn-lt"/>
                <a:cs typeface="+mn-lt"/>
              </a:rPr>
              <a:t>cuenta</a:t>
            </a:r>
            <a:r>
              <a:rPr lang="en-US">
                <a:ea typeface="+mn-lt"/>
                <a:cs typeface="+mn-lt"/>
              </a:rPr>
              <a:t> </a:t>
            </a:r>
            <a:r>
              <a:rPr lang="en-US" err="1">
                <a:ea typeface="+mn-lt"/>
                <a:cs typeface="+mn-lt"/>
              </a:rPr>
              <a:t>experiencias</a:t>
            </a:r>
            <a:r>
              <a:rPr lang="en-US">
                <a:ea typeface="+mn-lt"/>
                <a:cs typeface="+mn-lt"/>
              </a:rPr>
              <a:t> </a:t>
            </a:r>
            <a:r>
              <a:rPr lang="en-US" err="1">
                <a:ea typeface="+mn-lt"/>
                <a:cs typeface="+mn-lt"/>
              </a:rPr>
              <a:t>anteriores</a:t>
            </a:r>
            <a:r>
              <a:rPr lang="en-US">
                <a:ea typeface="+mn-lt"/>
                <a:cs typeface="+mn-lt"/>
              </a:rPr>
              <a:t>, </a:t>
            </a:r>
            <a:r>
              <a:rPr lang="en-US" err="1">
                <a:ea typeface="+mn-lt"/>
                <a:cs typeface="+mn-lt"/>
              </a:rPr>
              <a:t>los</a:t>
            </a:r>
            <a:r>
              <a:rPr lang="en-US">
                <a:ea typeface="+mn-lt"/>
                <a:cs typeface="+mn-lt"/>
              </a:rPr>
              <a:t> </a:t>
            </a:r>
            <a:r>
              <a:rPr lang="en-US" err="1">
                <a:ea typeface="+mn-lt"/>
                <a:cs typeface="+mn-lt"/>
              </a:rPr>
              <a:t>expertos</a:t>
            </a:r>
            <a:r>
              <a:rPr lang="en-US">
                <a:ea typeface="+mn-lt"/>
                <a:cs typeface="+mn-lt"/>
              </a:rPr>
              <a:t> </a:t>
            </a:r>
            <a:r>
              <a:rPr lang="en-US" err="1">
                <a:ea typeface="+mn-lt"/>
                <a:cs typeface="+mn-lt"/>
              </a:rPr>
              <a:t>pueden</a:t>
            </a:r>
            <a:r>
              <a:rPr lang="en-US">
                <a:ea typeface="+mn-lt"/>
                <a:cs typeface="+mn-lt"/>
              </a:rPr>
              <a:t> </a:t>
            </a:r>
            <a:r>
              <a:rPr lang="en-US" err="1">
                <a:ea typeface="+mn-lt"/>
                <a:cs typeface="+mn-lt"/>
              </a:rPr>
              <a:t>proporcionar</a:t>
            </a:r>
            <a:r>
              <a:rPr lang="en-US">
                <a:ea typeface="+mn-lt"/>
                <a:cs typeface="+mn-lt"/>
              </a:rPr>
              <a:t> </a:t>
            </a:r>
            <a:r>
              <a:rPr lang="en-US" err="1">
                <a:ea typeface="+mn-lt"/>
                <a:cs typeface="+mn-lt"/>
              </a:rPr>
              <a:t>tiempos</a:t>
            </a:r>
            <a:r>
              <a:rPr lang="en-US">
                <a:ea typeface="+mn-lt"/>
                <a:cs typeface="+mn-lt"/>
              </a:rPr>
              <a:t> </a:t>
            </a:r>
            <a:r>
              <a:rPr lang="en-US" err="1">
                <a:ea typeface="+mn-lt"/>
                <a:cs typeface="+mn-lt"/>
              </a:rPr>
              <a:t>estimados</a:t>
            </a:r>
            <a:r>
              <a:rPr lang="en-US">
                <a:ea typeface="+mn-lt"/>
                <a:cs typeface="+mn-lt"/>
              </a:rPr>
              <a:t> de </a:t>
            </a:r>
            <a:r>
              <a:rPr lang="en-US" err="1">
                <a:ea typeface="+mn-lt"/>
                <a:cs typeface="+mn-lt"/>
              </a:rPr>
              <a:t>duración</a:t>
            </a:r>
            <a:r>
              <a:rPr lang="en-US">
                <a:ea typeface="+mn-lt"/>
                <a:cs typeface="+mn-lt"/>
              </a:rPr>
              <a:t>. Esta </a:t>
            </a:r>
            <a:r>
              <a:rPr lang="en-US" err="1">
                <a:ea typeface="+mn-lt"/>
                <a:cs typeface="+mn-lt"/>
              </a:rPr>
              <a:t>técnica</a:t>
            </a:r>
            <a:r>
              <a:rPr lang="en-US">
                <a:ea typeface="+mn-lt"/>
                <a:cs typeface="+mn-lt"/>
              </a:rPr>
              <a:t> es </a:t>
            </a:r>
            <a:r>
              <a:rPr lang="en-US" err="1">
                <a:ea typeface="+mn-lt"/>
                <a:cs typeface="+mn-lt"/>
              </a:rPr>
              <a:t>útil</a:t>
            </a:r>
            <a:r>
              <a:rPr lang="en-US">
                <a:ea typeface="+mn-lt"/>
                <a:cs typeface="+mn-lt"/>
              </a:rPr>
              <a:t> para </a:t>
            </a:r>
            <a:r>
              <a:rPr lang="en-US" err="1">
                <a:ea typeface="+mn-lt"/>
                <a:cs typeface="+mn-lt"/>
              </a:rPr>
              <a:t>aquellas</a:t>
            </a:r>
            <a:r>
              <a:rPr lang="en-US">
                <a:ea typeface="+mn-lt"/>
                <a:cs typeface="+mn-lt"/>
              </a:rPr>
              <a:t> </a:t>
            </a:r>
            <a:r>
              <a:rPr lang="en-US" err="1">
                <a:ea typeface="+mn-lt"/>
                <a:cs typeface="+mn-lt"/>
              </a:rPr>
              <a:t>actividades</a:t>
            </a:r>
            <a:r>
              <a:rPr lang="en-US">
                <a:ea typeface="+mn-lt"/>
                <a:cs typeface="+mn-lt"/>
              </a:rPr>
              <a:t> </a:t>
            </a:r>
            <a:r>
              <a:rPr lang="en-US" err="1">
                <a:ea typeface="+mn-lt"/>
                <a:cs typeface="+mn-lt"/>
              </a:rPr>
              <a:t>en</a:t>
            </a:r>
            <a:r>
              <a:rPr lang="en-US">
                <a:ea typeface="+mn-lt"/>
                <a:cs typeface="+mn-lt"/>
              </a:rPr>
              <a:t> las que </a:t>
            </a:r>
            <a:r>
              <a:rPr lang="en-US" err="1">
                <a:ea typeface="+mn-lt"/>
                <a:cs typeface="+mn-lt"/>
              </a:rPr>
              <a:t>el</a:t>
            </a:r>
            <a:r>
              <a:rPr lang="en-US">
                <a:ea typeface="+mn-lt"/>
                <a:cs typeface="+mn-lt"/>
              </a:rPr>
              <a:t> </a:t>
            </a:r>
            <a:r>
              <a:rPr lang="en-US" err="1">
                <a:ea typeface="+mn-lt"/>
                <a:cs typeface="+mn-lt"/>
              </a:rPr>
              <a:t>equipo</a:t>
            </a:r>
            <a:r>
              <a:rPr lang="en-US">
                <a:ea typeface="+mn-lt"/>
                <a:cs typeface="+mn-lt"/>
              </a:rPr>
              <a:t> </a:t>
            </a:r>
            <a:r>
              <a:rPr lang="en-US" err="1">
                <a:ea typeface="+mn-lt"/>
                <a:cs typeface="+mn-lt"/>
              </a:rPr>
              <a:t>tiene</a:t>
            </a:r>
            <a:r>
              <a:rPr lang="en-US">
                <a:ea typeface="+mn-lt"/>
                <a:cs typeface="+mn-lt"/>
              </a:rPr>
              <a:t> </a:t>
            </a:r>
            <a:r>
              <a:rPr lang="en-US" err="1">
                <a:ea typeface="+mn-lt"/>
                <a:cs typeface="+mn-lt"/>
              </a:rPr>
              <a:t>bastante</a:t>
            </a:r>
            <a:r>
              <a:rPr lang="en-US">
                <a:ea typeface="+mn-lt"/>
                <a:cs typeface="+mn-lt"/>
              </a:rPr>
              <a:t> </a:t>
            </a:r>
            <a:r>
              <a:rPr lang="en-US" err="1">
                <a:ea typeface="+mn-lt"/>
                <a:cs typeface="+mn-lt"/>
              </a:rPr>
              <a:t>experiencia</a:t>
            </a:r>
            <a:r>
              <a:rPr lang="en-US">
                <a:ea typeface="+mn-lt"/>
                <a:cs typeface="+mn-lt"/>
              </a:rPr>
              <a:t> </a:t>
            </a:r>
            <a:r>
              <a:rPr lang="en-US" err="1">
                <a:ea typeface="+mn-lt"/>
                <a:cs typeface="+mn-lt"/>
              </a:rPr>
              <a:t>en</a:t>
            </a:r>
            <a:r>
              <a:rPr lang="en-US">
                <a:ea typeface="+mn-lt"/>
                <a:cs typeface="+mn-lt"/>
              </a:rPr>
              <a:t> </a:t>
            </a:r>
            <a:r>
              <a:rPr lang="en-US" err="1">
                <a:ea typeface="+mn-lt"/>
                <a:cs typeface="+mn-lt"/>
              </a:rPr>
              <a:t>proyectos</a:t>
            </a:r>
            <a:r>
              <a:rPr lang="en-US">
                <a:ea typeface="+mn-lt"/>
                <a:cs typeface="+mn-lt"/>
              </a:rPr>
              <a:t> </a:t>
            </a:r>
            <a:r>
              <a:rPr lang="en-US" err="1">
                <a:ea typeface="+mn-lt"/>
                <a:cs typeface="+mn-lt"/>
              </a:rPr>
              <a:t>similares</a:t>
            </a:r>
            <a:r>
              <a:rPr lang="en-US">
                <a:ea typeface="+mn-lt"/>
                <a:cs typeface="+mn-lt"/>
              </a:rPr>
              <a:t>.</a:t>
            </a:r>
            <a:endParaRPr lang="en-US" err="1"/>
          </a:p>
          <a:p>
            <a:endParaRPr lang="en-US">
              <a:ea typeface="+mn-lt"/>
              <a:cs typeface="+mn-lt"/>
            </a:endParaRPr>
          </a:p>
          <a:p>
            <a:r>
              <a:rPr lang="en-US" b="1">
                <a:highlight>
                  <a:srgbClr val="FF0000"/>
                </a:highlight>
                <a:ea typeface="+mn-lt"/>
                <a:cs typeface="+mn-lt"/>
              </a:rPr>
              <a:t>2. </a:t>
            </a:r>
            <a:r>
              <a:rPr lang="en-US" b="1" err="1">
                <a:highlight>
                  <a:srgbClr val="FF0000"/>
                </a:highlight>
                <a:ea typeface="+mn-lt"/>
                <a:cs typeface="+mn-lt"/>
              </a:rPr>
              <a:t>Estimación</a:t>
            </a:r>
            <a:r>
              <a:rPr lang="en-US" b="1">
                <a:highlight>
                  <a:srgbClr val="FF0000"/>
                </a:highlight>
                <a:ea typeface="+mn-lt"/>
                <a:cs typeface="+mn-lt"/>
              </a:rPr>
              <a:t> </a:t>
            </a:r>
            <a:r>
              <a:rPr lang="en-US" b="1" err="1">
                <a:highlight>
                  <a:srgbClr val="FF0000"/>
                </a:highlight>
                <a:ea typeface="+mn-lt"/>
                <a:cs typeface="+mn-lt"/>
              </a:rPr>
              <a:t>análoga</a:t>
            </a:r>
            <a:r>
              <a:rPr lang="en-US" b="1">
                <a:highlight>
                  <a:srgbClr val="FF0000"/>
                </a:highlight>
                <a:ea typeface="+mn-lt"/>
                <a:cs typeface="+mn-lt"/>
              </a:rPr>
              <a:t>:</a:t>
            </a:r>
            <a:r>
              <a:rPr lang="en-US">
                <a:ea typeface="+mn-lt"/>
                <a:cs typeface="+mn-lt"/>
              </a:rPr>
              <a:t> Es </a:t>
            </a:r>
            <a:r>
              <a:rPr lang="en-US" err="1">
                <a:ea typeface="+mn-lt"/>
                <a:cs typeface="+mn-lt"/>
              </a:rPr>
              <a:t>una</a:t>
            </a:r>
            <a:r>
              <a:rPr lang="en-US">
                <a:ea typeface="+mn-lt"/>
                <a:cs typeface="+mn-lt"/>
              </a:rPr>
              <a:t> </a:t>
            </a:r>
            <a:r>
              <a:rPr lang="en-US" err="1">
                <a:ea typeface="+mn-lt"/>
                <a:cs typeface="+mn-lt"/>
              </a:rPr>
              <a:t>técnica</a:t>
            </a:r>
            <a:r>
              <a:rPr lang="en-US">
                <a:ea typeface="+mn-lt"/>
                <a:cs typeface="+mn-lt"/>
              </a:rPr>
              <a:t> para </a:t>
            </a:r>
            <a:r>
              <a:rPr lang="en-US" err="1">
                <a:ea typeface="+mn-lt"/>
                <a:cs typeface="+mn-lt"/>
              </a:rPr>
              <a:t>estimar</a:t>
            </a:r>
            <a:r>
              <a:rPr lang="en-US">
                <a:ea typeface="+mn-lt"/>
                <a:cs typeface="+mn-lt"/>
              </a:rPr>
              <a:t> la </a:t>
            </a:r>
            <a:r>
              <a:rPr lang="en-US" err="1">
                <a:ea typeface="+mn-lt"/>
                <a:cs typeface="+mn-lt"/>
              </a:rPr>
              <a:t>duración</a:t>
            </a:r>
            <a:r>
              <a:rPr lang="en-US">
                <a:ea typeface="+mn-lt"/>
                <a:cs typeface="+mn-lt"/>
              </a:rPr>
              <a:t> o </a:t>
            </a:r>
            <a:r>
              <a:rPr lang="en-US" err="1">
                <a:ea typeface="+mn-lt"/>
                <a:cs typeface="+mn-lt"/>
              </a:rPr>
              <a:t>el</a:t>
            </a:r>
            <a:r>
              <a:rPr lang="en-US">
                <a:ea typeface="+mn-lt"/>
                <a:cs typeface="+mn-lt"/>
              </a:rPr>
              <a:t> </a:t>
            </a:r>
            <a:r>
              <a:rPr lang="en-US" err="1">
                <a:ea typeface="+mn-lt"/>
                <a:cs typeface="+mn-lt"/>
              </a:rPr>
              <a:t>costo</a:t>
            </a:r>
            <a:r>
              <a:rPr lang="en-US">
                <a:ea typeface="+mn-lt"/>
                <a:cs typeface="+mn-lt"/>
              </a:rPr>
              <a:t> de </a:t>
            </a:r>
            <a:r>
              <a:rPr lang="en-US" err="1">
                <a:ea typeface="+mn-lt"/>
                <a:cs typeface="+mn-lt"/>
              </a:rPr>
              <a:t>una</a:t>
            </a:r>
            <a:r>
              <a:rPr lang="en-US">
                <a:ea typeface="+mn-lt"/>
                <a:cs typeface="+mn-lt"/>
              </a:rPr>
              <a:t> </a:t>
            </a:r>
            <a:r>
              <a:rPr lang="en-US" err="1">
                <a:ea typeface="+mn-lt"/>
                <a:cs typeface="+mn-lt"/>
              </a:rPr>
              <a:t>actividad</a:t>
            </a:r>
            <a:r>
              <a:rPr lang="en-US">
                <a:ea typeface="+mn-lt"/>
                <a:cs typeface="+mn-lt"/>
              </a:rPr>
              <a:t> o un </a:t>
            </a:r>
            <a:r>
              <a:rPr lang="en-US" err="1">
                <a:ea typeface="+mn-lt"/>
                <a:cs typeface="+mn-lt"/>
              </a:rPr>
              <a:t>proyecto</a:t>
            </a:r>
            <a:r>
              <a:rPr lang="en-US">
                <a:ea typeface="+mn-lt"/>
                <a:cs typeface="+mn-lt"/>
              </a:rPr>
              <a:t> </a:t>
            </a:r>
            <a:r>
              <a:rPr lang="en-US" err="1">
                <a:ea typeface="+mn-lt"/>
                <a:cs typeface="+mn-lt"/>
              </a:rPr>
              <a:t>mediante</a:t>
            </a:r>
            <a:r>
              <a:rPr lang="en-US">
                <a:ea typeface="+mn-lt"/>
                <a:cs typeface="+mn-lt"/>
              </a:rPr>
              <a:t> </a:t>
            </a:r>
            <a:r>
              <a:rPr lang="en-US" err="1">
                <a:ea typeface="+mn-lt"/>
                <a:cs typeface="+mn-lt"/>
              </a:rPr>
              <a:t>el</a:t>
            </a:r>
            <a:r>
              <a:rPr lang="en-US">
                <a:ea typeface="+mn-lt"/>
                <a:cs typeface="+mn-lt"/>
              </a:rPr>
              <a:t> </a:t>
            </a:r>
            <a:r>
              <a:rPr lang="en-US" err="1">
                <a:ea typeface="+mn-lt"/>
                <a:cs typeface="+mn-lt"/>
              </a:rPr>
              <a:t>uso</a:t>
            </a:r>
            <a:r>
              <a:rPr lang="en-US">
                <a:ea typeface="+mn-lt"/>
                <a:cs typeface="+mn-lt"/>
              </a:rPr>
              <a:t> de </a:t>
            </a:r>
            <a:r>
              <a:rPr lang="en-US" err="1">
                <a:ea typeface="+mn-lt"/>
                <a:cs typeface="+mn-lt"/>
              </a:rPr>
              <a:t>información</a:t>
            </a:r>
            <a:r>
              <a:rPr lang="en-US">
                <a:ea typeface="+mn-lt"/>
                <a:cs typeface="+mn-lt"/>
              </a:rPr>
              <a:t> </a:t>
            </a:r>
            <a:r>
              <a:rPr lang="en-US" err="1">
                <a:ea typeface="+mn-lt"/>
                <a:cs typeface="+mn-lt"/>
              </a:rPr>
              <a:t>histórica</a:t>
            </a:r>
            <a:r>
              <a:rPr lang="en-US">
                <a:ea typeface="+mn-lt"/>
                <a:cs typeface="+mn-lt"/>
              </a:rPr>
              <a:t>. </a:t>
            </a:r>
            <a:r>
              <a:rPr lang="en-US" err="1">
                <a:ea typeface="+mn-lt"/>
                <a:cs typeface="+mn-lt"/>
              </a:rPr>
              <a:t>Utiliza</a:t>
            </a:r>
            <a:r>
              <a:rPr lang="en-US">
                <a:ea typeface="+mn-lt"/>
                <a:cs typeface="+mn-lt"/>
              </a:rPr>
              <a:t> </a:t>
            </a:r>
            <a:r>
              <a:rPr lang="en-US" err="1">
                <a:ea typeface="+mn-lt"/>
                <a:cs typeface="+mn-lt"/>
              </a:rPr>
              <a:t>parámetros</a:t>
            </a:r>
            <a:r>
              <a:rPr lang="en-US">
                <a:ea typeface="+mn-lt"/>
                <a:cs typeface="+mn-lt"/>
              </a:rPr>
              <a:t> de un </a:t>
            </a:r>
            <a:r>
              <a:rPr lang="en-US" err="1">
                <a:ea typeface="+mn-lt"/>
                <a:cs typeface="+mn-lt"/>
              </a:rPr>
              <a:t>proyecto</a:t>
            </a:r>
            <a:r>
              <a:rPr lang="en-US">
                <a:ea typeface="+mn-lt"/>
                <a:cs typeface="+mn-lt"/>
              </a:rPr>
              <a:t> anterior similar, tales </a:t>
            </a:r>
            <a:r>
              <a:rPr lang="en-US" err="1">
                <a:ea typeface="+mn-lt"/>
                <a:cs typeface="+mn-lt"/>
              </a:rPr>
              <a:t>como</a:t>
            </a:r>
            <a:r>
              <a:rPr lang="en-US">
                <a:ea typeface="+mn-lt"/>
                <a:cs typeface="+mn-lt"/>
              </a:rPr>
              <a:t> la </a:t>
            </a:r>
            <a:r>
              <a:rPr lang="en-US" err="1">
                <a:ea typeface="+mn-lt"/>
                <a:cs typeface="+mn-lt"/>
              </a:rPr>
              <a:t>duración</a:t>
            </a:r>
            <a:r>
              <a:rPr lang="en-US">
                <a:ea typeface="+mn-lt"/>
                <a:cs typeface="+mn-lt"/>
              </a:rPr>
              <a:t>, </a:t>
            </a:r>
            <a:r>
              <a:rPr lang="en-US" err="1">
                <a:ea typeface="+mn-lt"/>
                <a:cs typeface="+mn-lt"/>
              </a:rPr>
              <a:t>el</a:t>
            </a:r>
            <a:r>
              <a:rPr lang="en-US">
                <a:ea typeface="+mn-lt"/>
                <a:cs typeface="+mn-lt"/>
              </a:rPr>
              <a:t> </a:t>
            </a:r>
            <a:r>
              <a:rPr lang="en-US" err="1">
                <a:ea typeface="+mn-lt"/>
                <a:cs typeface="+mn-lt"/>
              </a:rPr>
              <a:t>presupuesto</a:t>
            </a:r>
            <a:r>
              <a:rPr lang="en-US">
                <a:ea typeface="+mn-lt"/>
                <a:cs typeface="+mn-lt"/>
              </a:rPr>
              <a:t> y la </a:t>
            </a:r>
            <a:r>
              <a:rPr lang="en-US" err="1">
                <a:ea typeface="+mn-lt"/>
                <a:cs typeface="+mn-lt"/>
              </a:rPr>
              <a:t>complejidad</a:t>
            </a:r>
            <a:r>
              <a:rPr lang="en-US">
                <a:ea typeface="+mn-lt"/>
                <a:cs typeface="+mn-lt"/>
              </a:rPr>
              <a:t>.</a:t>
            </a:r>
            <a:endParaRPr lang="en-US" err="1">
              <a:ea typeface="+mn-lt"/>
              <a:cs typeface="+mn-lt"/>
            </a:endParaRPr>
          </a:p>
          <a:p>
            <a:endParaRPr lang="en-US">
              <a:ea typeface="+mn-lt"/>
              <a:cs typeface="+mn-lt"/>
            </a:endParaRPr>
          </a:p>
          <a:p>
            <a:r>
              <a:rPr lang="en-US">
                <a:ea typeface="+mn-lt"/>
                <a:cs typeface="+mn-lt"/>
              </a:rPr>
              <a:t>Por lo general, es </a:t>
            </a:r>
            <a:r>
              <a:rPr lang="en-US" err="1">
                <a:ea typeface="+mn-lt"/>
                <a:cs typeface="+mn-lt"/>
              </a:rPr>
              <a:t>menos</a:t>
            </a:r>
            <a:r>
              <a:rPr lang="en-US">
                <a:ea typeface="+mn-lt"/>
                <a:cs typeface="+mn-lt"/>
              </a:rPr>
              <a:t> </a:t>
            </a:r>
            <a:r>
              <a:rPr lang="en-US" err="1">
                <a:ea typeface="+mn-lt"/>
                <a:cs typeface="+mn-lt"/>
              </a:rPr>
              <a:t>costosa</a:t>
            </a:r>
            <a:r>
              <a:rPr lang="en-US">
                <a:ea typeface="+mn-lt"/>
                <a:cs typeface="+mn-lt"/>
              </a:rPr>
              <a:t> </a:t>
            </a:r>
            <a:r>
              <a:rPr lang="en-US" err="1">
                <a:ea typeface="+mn-lt"/>
                <a:cs typeface="+mn-lt"/>
              </a:rPr>
              <a:t>respecto</a:t>
            </a:r>
            <a:r>
              <a:rPr lang="en-US">
                <a:ea typeface="+mn-lt"/>
                <a:cs typeface="+mn-lt"/>
              </a:rPr>
              <a:t> a las </a:t>
            </a:r>
            <a:r>
              <a:rPr lang="en-US" err="1">
                <a:ea typeface="+mn-lt"/>
                <a:cs typeface="+mn-lt"/>
              </a:rPr>
              <a:t>otras</a:t>
            </a:r>
            <a:r>
              <a:rPr lang="en-US">
                <a:ea typeface="+mn-lt"/>
                <a:cs typeface="+mn-lt"/>
              </a:rPr>
              <a:t> </a:t>
            </a:r>
            <a:r>
              <a:rPr lang="en-US" err="1">
                <a:ea typeface="+mn-lt"/>
                <a:cs typeface="+mn-lt"/>
              </a:rPr>
              <a:t>técnicas</a:t>
            </a:r>
            <a:r>
              <a:rPr lang="en-US">
                <a:ea typeface="+mn-lt"/>
                <a:cs typeface="+mn-lt"/>
              </a:rPr>
              <a:t>, </a:t>
            </a:r>
            <a:r>
              <a:rPr lang="en-US" err="1">
                <a:ea typeface="+mn-lt"/>
                <a:cs typeface="+mn-lt"/>
              </a:rPr>
              <a:t>pero</a:t>
            </a:r>
            <a:r>
              <a:rPr lang="en-US">
                <a:ea typeface="+mn-lt"/>
                <a:cs typeface="+mn-lt"/>
              </a:rPr>
              <a:t> </a:t>
            </a:r>
            <a:r>
              <a:rPr lang="en-US" err="1">
                <a:ea typeface="+mn-lt"/>
                <a:cs typeface="+mn-lt"/>
              </a:rPr>
              <a:t>también</a:t>
            </a:r>
            <a:r>
              <a:rPr lang="en-US">
                <a:ea typeface="+mn-lt"/>
                <a:cs typeface="+mn-lt"/>
              </a:rPr>
              <a:t> </a:t>
            </a:r>
            <a:r>
              <a:rPr lang="en-US" err="1">
                <a:ea typeface="+mn-lt"/>
                <a:cs typeface="+mn-lt"/>
              </a:rPr>
              <a:t>tiene</a:t>
            </a:r>
            <a:r>
              <a:rPr lang="en-US">
                <a:ea typeface="+mn-lt"/>
                <a:cs typeface="+mn-lt"/>
              </a:rPr>
              <a:t> </a:t>
            </a:r>
            <a:r>
              <a:rPr lang="en-US" err="1">
                <a:ea typeface="+mn-lt"/>
                <a:cs typeface="+mn-lt"/>
              </a:rPr>
              <a:t>menor</a:t>
            </a:r>
            <a:r>
              <a:rPr lang="en-US">
                <a:ea typeface="+mn-lt"/>
                <a:cs typeface="+mn-lt"/>
              </a:rPr>
              <a:t> </a:t>
            </a:r>
            <a:r>
              <a:rPr lang="en-US" err="1">
                <a:ea typeface="+mn-lt"/>
                <a:cs typeface="+mn-lt"/>
              </a:rPr>
              <a:t>exactitud</a:t>
            </a:r>
            <a:r>
              <a:rPr lang="en-US">
                <a:ea typeface="+mn-lt"/>
                <a:cs typeface="+mn-lt"/>
              </a:rPr>
              <a:t>.</a:t>
            </a:r>
            <a:endParaRPr lang="en-US"/>
          </a:p>
        </p:txBody>
      </p:sp>
    </p:spTree>
    <p:extLst>
      <p:ext uri="{BB962C8B-B14F-4D97-AF65-F5344CB8AC3E}">
        <p14:creationId xmlns:p14="http://schemas.microsoft.com/office/powerpoint/2010/main" val="17127273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75A72-363F-2CE2-AC34-1D1A25B24317}"/>
              </a:ext>
            </a:extLst>
          </p:cNvPr>
          <p:cNvSpPr txBox="1"/>
          <p:nvPr/>
        </p:nvSpPr>
        <p:spPr>
          <a:xfrm>
            <a:off x="731869" y="332403"/>
            <a:ext cx="707085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ighlight>
                  <a:srgbClr val="FF0000"/>
                </a:highlight>
                <a:ea typeface="+mn-lt"/>
                <a:cs typeface="+mn-lt"/>
              </a:rPr>
              <a:t>3. </a:t>
            </a:r>
            <a:r>
              <a:rPr lang="en-US" sz="1200" b="1" err="1">
                <a:highlight>
                  <a:srgbClr val="FF0000"/>
                </a:highlight>
                <a:ea typeface="+mn-lt"/>
                <a:cs typeface="+mn-lt"/>
              </a:rPr>
              <a:t>Estimación</a:t>
            </a:r>
            <a:r>
              <a:rPr lang="en-US" sz="1200" b="1">
                <a:highlight>
                  <a:srgbClr val="FF0000"/>
                </a:highlight>
                <a:ea typeface="+mn-lt"/>
                <a:cs typeface="+mn-lt"/>
              </a:rPr>
              <a:t> </a:t>
            </a:r>
            <a:r>
              <a:rPr lang="en-US" sz="1200" b="1" err="1">
                <a:highlight>
                  <a:srgbClr val="FF0000"/>
                </a:highlight>
                <a:ea typeface="+mn-lt"/>
                <a:cs typeface="+mn-lt"/>
              </a:rPr>
              <a:t>paramétrica</a:t>
            </a:r>
            <a:r>
              <a:rPr lang="en-US" sz="1200" b="1">
                <a:highlight>
                  <a:srgbClr val="FF0000"/>
                </a:highlight>
                <a:ea typeface="+mn-lt"/>
                <a:cs typeface="+mn-lt"/>
              </a:rPr>
              <a:t>:</a:t>
            </a:r>
            <a:r>
              <a:rPr lang="en-US" sz="1200">
                <a:ea typeface="+mn-lt"/>
                <a:cs typeface="+mn-lt"/>
              </a:rPr>
              <a:t> </a:t>
            </a:r>
            <a:r>
              <a:rPr lang="en-US" sz="1200" err="1">
                <a:ea typeface="+mn-lt"/>
                <a:cs typeface="+mn-lt"/>
              </a:rPr>
              <a:t>Utiliza</a:t>
            </a:r>
            <a:r>
              <a:rPr lang="en-US" sz="1200">
                <a:ea typeface="+mn-lt"/>
                <a:cs typeface="+mn-lt"/>
              </a:rPr>
              <a:t> </a:t>
            </a:r>
            <a:r>
              <a:rPr lang="en-US" sz="1200" err="1">
                <a:ea typeface="+mn-lt"/>
                <a:cs typeface="+mn-lt"/>
              </a:rPr>
              <a:t>una</a:t>
            </a:r>
            <a:r>
              <a:rPr lang="en-US" sz="1200">
                <a:ea typeface="+mn-lt"/>
                <a:cs typeface="+mn-lt"/>
              </a:rPr>
              <a:t> </a:t>
            </a:r>
            <a:r>
              <a:rPr lang="en-US" sz="1200" err="1">
                <a:ea typeface="+mn-lt"/>
                <a:cs typeface="+mn-lt"/>
              </a:rPr>
              <a:t>relación</a:t>
            </a:r>
            <a:r>
              <a:rPr lang="en-US" sz="1200">
                <a:ea typeface="+mn-lt"/>
                <a:cs typeface="+mn-lt"/>
              </a:rPr>
              <a:t> </a:t>
            </a:r>
            <a:r>
              <a:rPr lang="en-US" sz="1200" err="1">
                <a:ea typeface="+mn-lt"/>
                <a:cs typeface="+mn-lt"/>
              </a:rPr>
              <a:t>estadística</a:t>
            </a:r>
            <a:r>
              <a:rPr lang="en-US" sz="1200">
                <a:ea typeface="+mn-lt"/>
                <a:cs typeface="+mn-lt"/>
              </a:rPr>
              <a:t> entre </a:t>
            </a:r>
            <a:r>
              <a:rPr lang="en-US" sz="1200" err="1">
                <a:ea typeface="+mn-lt"/>
                <a:cs typeface="+mn-lt"/>
              </a:rPr>
              <a:t>datos</a:t>
            </a:r>
            <a:r>
              <a:rPr lang="en-US" sz="1200">
                <a:ea typeface="+mn-lt"/>
                <a:cs typeface="+mn-lt"/>
              </a:rPr>
              <a:t> </a:t>
            </a:r>
            <a:r>
              <a:rPr lang="en-US" sz="1200" err="1">
                <a:ea typeface="+mn-lt"/>
                <a:cs typeface="+mn-lt"/>
              </a:rPr>
              <a:t>históricos</a:t>
            </a:r>
            <a:r>
              <a:rPr lang="en-US" sz="1200">
                <a:ea typeface="+mn-lt"/>
                <a:cs typeface="+mn-lt"/>
              </a:rPr>
              <a:t> y </a:t>
            </a:r>
            <a:r>
              <a:rPr lang="en-US" sz="1200" err="1">
                <a:ea typeface="+mn-lt"/>
                <a:cs typeface="+mn-lt"/>
              </a:rPr>
              <a:t>otras</a:t>
            </a:r>
            <a:r>
              <a:rPr lang="en-US" sz="1200">
                <a:ea typeface="+mn-lt"/>
                <a:cs typeface="+mn-lt"/>
              </a:rPr>
              <a:t> variables para </a:t>
            </a:r>
            <a:r>
              <a:rPr lang="en-US" sz="1200" err="1">
                <a:ea typeface="+mn-lt"/>
                <a:cs typeface="+mn-lt"/>
              </a:rPr>
              <a:t>calcular</a:t>
            </a:r>
            <a:r>
              <a:rPr lang="en-US" sz="1200">
                <a:ea typeface="+mn-lt"/>
                <a:cs typeface="+mn-lt"/>
              </a:rPr>
              <a:t> </a:t>
            </a:r>
            <a:r>
              <a:rPr lang="en-US" sz="1200" err="1">
                <a:ea typeface="+mn-lt"/>
                <a:cs typeface="+mn-lt"/>
              </a:rPr>
              <a:t>una</a:t>
            </a:r>
            <a:r>
              <a:rPr lang="en-US" sz="1200">
                <a:ea typeface="+mn-lt"/>
                <a:cs typeface="+mn-lt"/>
              </a:rPr>
              <a:t> </a:t>
            </a:r>
            <a:r>
              <a:rPr lang="en-US" sz="1200" err="1">
                <a:ea typeface="+mn-lt"/>
                <a:cs typeface="+mn-lt"/>
              </a:rPr>
              <a:t>estimación</a:t>
            </a:r>
            <a:r>
              <a:rPr lang="en-US" sz="1200">
                <a:ea typeface="+mn-lt"/>
                <a:cs typeface="+mn-lt"/>
              </a:rPr>
              <a:t> de </a:t>
            </a:r>
            <a:r>
              <a:rPr lang="en-US" sz="1200" err="1">
                <a:ea typeface="+mn-lt"/>
                <a:cs typeface="+mn-lt"/>
              </a:rPr>
              <a:t>los</a:t>
            </a:r>
            <a:r>
              <a:rPr lang="en-US" sz="1200">
                <a:ea typeface="+mn-lt"/>
                <a:cs typeface="+mn-lt"/>
              </a:rPr>
              <a:t> </a:t>
            </a:r>
            <a:r>
              <a:rPr lang="en-US" sz="1200" err="1">
                <a:ea typeface="+mn-lt"/>
                <a:cs typeface="+mn-lt"/>
              </a:rPr>
              <a:t>parámetros</a:t>
            </a:r>
            <a:r>
              <a:rPr lang="en-US" sz="1200">
                <a:ea typeface="+mn-lt"/>
                <a:cs typeface="+mn-lt"/>
              </a:rPr>
              <a:t> de </a:t>
            </a:r>
            <a:r>
              <a:rPr lang="en-US" sz="1200" err="1">
                <a:ea typeface="+mn-lt"/>
                <a:cs typeface="+mn-lt"/>
              </a:rPr>
              <a:t>una</a:t>
            </a:r>
            <a:r>
              <a:rPr lang="en-US" sz="1200">
                <a:ea typeface="+mn-lt"/>
                <a:cs typeface="+mn-lt"/>
              </a:rPr>
              <a:t> </a:t>
            </a:r>
            <a:r>
              <a:rPr lang="en-US" sz="1200" err="1">
                <a:ea typeface="+mn-lt"/>
                <a:cs typeface="+mn-lt"/>
              </a:rPr>
              <a:t>actividad</a:t>
            </a:r>
            <a:r>
              <a:rPr lang="en-US" sz="1200">
                <a:ea typeface="+mn-lt"/>
                <a:cs typeface="+mn-lt"/>
              </a:rPr>
              <a:t> tales </a:t>
            </a:r>
            <a:r>
              <a:rPr lang="en-US" sz="1200" err="1">
                <a:ea typeface="+mn-lt"/>
                <a:cs typeface="+mn-lt"/>
              </a:rPr>
              <a:t>como</a:t>
            </a:r>
            <a:r>
              <a:rPr lang="en-US" sz="1200">
                <a:ea typeface="+mn-lt"/>
                <a:cs typeface="+mn-lt"/>
              </a:rPr>
              <a:t> </a:t>
            </a:r>
            <a:r>
              <a:rPr lang="en-US" sz="1200" err="1">
                <a:ea typeface="+mn-lt"/>
                <a:cs typeface="+mn-lt"/>
              </a:rPr>
              <a:t>el</a:t>
            </a:r>
            <a:r>
              <a:rPr lang="en-US" sz="1200">
                <a:ea typeface="+mn-lt"/>
                <a:cs typeface="+mn-lt"/>
              </a:rPr>
              <a:t> </a:t>
            </a:r>
            <a:r>
              <a:rPr lang="en-US" sz="1200" err="1">
                <a:ea typeface="+mn-lt"/>
                <a:cs typeface="+mn-lt"/>
              </a:rPr>
              <a:t>costo</a:t>
            </a:r>
            <a:r>
              <a:rPr lang="en-US" sz="1200">
                <a:ea typeface="+mn-lt"/>
                <a:cs typeface="+mn-lt"/>
              </a:rPr>
              <a:t> y la </a:t>
            </a:r>
            <a:r>
              <a:rPr lang="en-US" sz="1200" err="1">
                <a:ea typeface="+mn-lt"/>
                <a:cs typeface="+mn-lt"/>
              </a:rPr>
              <a:t>duración</a:t>
            </a:r>
            <a:r>
              <a:rPr lang="en-US" sz="1200">
                <a:ea typeface="+mn-lt"/>
                <a:cs typeface="+mn-lt"/>
              </a:rPr>
              <a:t>; </a:t>
            </a:r>
            <a:r>
              <a:rPr lang="en-US" sz="1200" err="1">
                <a:ea typeface="+mn-lt"/>
                <a:cs typeface="+mn-lt"/>
              </a:rPr>
              <a:t>por</a:t>
            </a:r>
            <a:r>
              <a:rPr lang="en-US" sz="1200">
                <a:ea typeface="+mn-lt"/>
                <a:cs typeface="+mn-lt"/>
              </a:rPr>
              <a:t> </a:t>
            </a:r>
            <a:r>
              <a:rPr lang="en-US" sz="1200" err="1">
                <a:ea typeface="+mn-lt"/>
                <a:cs typeface="+mn-lt"/>
              </a:rPr>
              <a:t>ejemplo</a:t>
            </a:r>
            <a:r>
              <a:rPr lang="en-US" sz="1200">
                <a:ea typeface="+mn-lt"/>
                <a:cs typeface="+mn-lt"/>
              </a:rPr>
              <a:t>, horas hombre o metros </a:t>
            </a:r>
            <a:r>
              <a:rPr lang="en-US" sz="1200" err="1">
                <a:ea typeface="+mn-lt"/>
                <a:cs typeface="+mn-lt"/>
              </a:rPr>
              <a:t>cuadrados</a:t>
            </a:r>
            <a:r>
              <a:rPr lang="en-US" sz="1200">
                <a:ea typeface="+mn-lt"/>
                <a:cs typeface="+mn-lt"/>
              </a:rPr>
              <a:t>. Con </a:t>
            </a:r>
            <a:r>
              <a:rPr lang="en-US" sz="1200" err="1">
                <a:ea typeface="+mn-lt"/>
                <a:cs typeface="+mn-lt"/>
              </a:rPr>
              <a:t>esta</a:t>
            </a:r>
            <a:r>
              <a:rPr lang="en-US" sz="1200">
                <a:ea typeface="+mn-lt"/>
                <a:cs typeface="+mn-lt"/>
              </a:rPr>
              <a:t> </a:t>
            </a:r>
            <a:r>
              <a:rPr lang="en-US" sz="1200" err="1">
                <a:ea typeface="+mn-lt"/>
                <a:cs typeface="+mn-lt"/>
              </a:rPr>
              <a:t>técnica</a:t>
            </a:r>
            <a:r>
              <a:rPr lang="en-US" sz="1200">
                <a:ea typeface="+mn-lt"/>
                <a:cs typeface="+mn-lt"/>
              </a:rPr>
              <a:t> se </a:t>
            </a:r>
            <a:r>
              <a:rPr lang="en-US" sz="1200" err="1">
                <a:ea typeface="+mn-lt"/>
                <a:cs typeface="+mn-lt"/>
              </a:rPr>
              <a:t>pueden</a:t>
            </a:r>
            <a:r>
              <a:rPr lang="en-US" sz="1200">
                <a:ea typeface="+mn-lt"/>
                <a:cs typeface="+mn-lt"/>
              </a:rPr>
              <a:t> </a:t>
            </a:r>
            <a:r>
              <a:rPr lang="en-US" sz="1200" err="1">
                <a:ea typeface="+mn-lt"/>
                <a:cs typeface="+mn-lt"/>
              </a:rPr>
              <a:t>obtener</a:t>
            </a:r>
            <a:r>
              <a:rPr lang="en-US" sz="1200">
                <a:ea typeface="+mn-lt"/>
                <a:cs typeface="+mn-lt"/>
              </a:rPr>
              <a:t> </a:t>
            </a:r>
            <a:r>
              <a:rPr lang="en-US" sz="1200" err="1">
                <a:ea typeface="+mn-lt"/>
                <a:cs typeface="+mn-lt"/>
              </a:rPr>
              <a:t>niveles</a:t>
            </a:r>
            <a:r>
              <a:rPr lang="en-US" sz="1200">
                <a:ea typeface="+mn-lt"/>
                <a:cs typeface="+mn-lt"/>
              </a:rPr>
              <a:t> </a:t>
            </a:r>
            <a:r>
              <a:rPr lang="en-US" sz="1200" err="1">
                <a:ea typeface="+mn-lt"/>
                <a:cs typeface="+mn-lt"/>
              </a:rPr>
              <a:t>más</a:t>
            </a:r>
            <a:r>
              <a:rPr lang="en-US" sz="1200">
                <a:ea typeface="+mn-lt"/>
                <a:cs typeface="+mn-lt"/>
              </a:rPr>
              <a:t> altos de </a:t>
            </a:r>
            <a:r>
              <a:rPr lang="en-US" sz="1200" err="1">
                <a:ea typeface="+mn-lt"/>
                <a:cs typeface="+mn-lt"/>
              </a:rPr>
              <a:t>exactitud</a:t>
            </a:r>
            <a:r>
              <a:rPr lang="en-US" sz="1200">
                <a:ea typeface="+mn-lt"/>
                <a:cs typeface="+mn-lt"/>
              </a:rPr>
              <a:t>, </a:t>
            </a:r>
            <a:r>
              <a:rPr lang="en-US" sz="1200" err="1">
                <a:ea typeface="+mn-lt"/>
                <a:cs typeface="+mn-lt"/>
              </a:rPr>
              <a:t>pero</a:t>
            </a:r>
            <a:r>
              <a:rPr lang="en-US" sz="1200">
                <a:ea typeface="+mn-lt"/>
                <a:cs typeface="+mn-lt"/>
              </a:rPr>
              <a:t> </a:t>
            </a:r>
            <a:r>
              <a:rPr lang="en-US" sz="1200" err="1">
                <a:ea typeface="+mn-lt"/>
                <a:cs typeface="+mn-lt"/>
              </a:rPr>
              <a:t>toma</a:t>
            </a:r>
            <a:r>
              <a:rPr lang="en-US" sz="1200">
                <a:ea typeface="+mn-lt"/>
                <a:cs typeface="+mn-lt"/>
              </a:rPr>
              <a:t> </a:t>
            </a:r>
            <a:r>
              <a:rPr lang="en-US" sz="1200" err="1">
                <a:ea typeface="+mn-lt"/>
                <a:cs typeface="+mn-lt"/>
              </a:rPr>
              <a:t>más</a:t>
            </a:r>
            <a:r>
              <a:rPr lang="en-US" sz="1200">
                <a:ea typeface="+mn-lt"/>
                <a:cs typeface="+mn-lt"/>
              </a:rPr>
              <a:t> </a:t>
            </a:r>
            <a:r>
              <a:rPr lang="en-US" sz="1200" err="1">
                <a:ea typeface="+mn-lt"/>
                <a:cs typeface="+mn-lt"/>
              </a:rPr>
              <a:t>tiempo</a:t>
            </a:r>
            <a:r>
              <a:rPr lang="en-US" sz="1200">
                <a:ea typeface="+mn-lt"/>
                <a:cs typeface="+mn-lt"/>
              </a:rPr>
              <a:t> y es </a:t>
            </a:r>
            <a:r>
              <a:rPr lang="en-US" sz="1200" err="1">
                <a:ea typeface="+mn-lt"/>
                <a:cs typeface="+mn-lt"/>
              </a:rPr>
              <a:t>más</a:t>
            </a:r>
            <a:r>
              <a:rPr lang="en-US" sz="1200">
                <a:ea typeface="+mn-lt"/>
                <a:cs typeface="+mn-lt"/>
              </a:rPr>
              <a:t> </a:t>
            </a:r>
            <a:r>
              <a:rPr lang="en-US" sz="1200" err="1">
                <a:ea typeface="+mn-lt"/>
                <a:cs typeface="+mn-lt"/>
              </a:rPr>
              <a:t>costosa</a:t>
            </a:r>
            <a:r>
              <a:rPr lang="en-US" sz="1200">
                <a:ea typeface="+mn-lt"/>
                <a:cs typeface="+mn-lt"/>
              </a:rPr>
              <a:t>. </a:t>
            </a:r>
          </a:p>
          <a:p>
            <a:endParaRPr lang="en-US" sz="1200"/>
          </a:p>
          <a:p>
            <a:r>
              <a:rPr lang="en-US" sz="1200" err="1"/>
              <a:t>Ejemplo</a:t>
            </a:r>
            <a:r>
              <a:rPr lang="en-US" sz="1200"/>
              <a:t>: </a:t>
            </a:r>
            <a:r>
              <a:rPr lang="en-US" sz="1200" err="1"/>
              <a:t>Tenemos</a:t>
            </a:r>
            <a:r>
              <a:rPr lang="en-US" sz="1200"/>
              <a:t> </a:t>
            </a:r>
            <a:r>
              <a:rPr lang="en-US" sz="1200" err="1"/>
              <a:t>una</a:t>
            </a:r>
            <a:r>
              <a:rPr lang="en-US" sz="1200"/>
              <a:t> </a:t>
            </a:r>
            <a:r>
              <a:rPr lang="en-US" sz="1200" err="1"/>
              <a:t>actividad</a:t>
            </a:r>
            <a:r>
              <a:rPr lang="en-US" sz="1200"/>
              <a:t> que </a:t>
            </a:r>
            <a:r>
              <a:rPr lang="en-US" sz="1200" err="1"/>
              <a:t>consiste</a:t>
            </a:r>
            <a:r>
              <a:rPr lang="en-US" sz="1200"/>
              <a:t> </a:t>
            </a:r>
            <a:r>
              <a:rPr lang="en-US" sz="1200" err="1"/>
              <a:t>en</a:t>
            </a:r>
            <a:r>
              <a:rPr lang="en-US" sz="1200"/>
              <a:t> </a:t>
            </a:r>
            <a:r>
              <a:rPr lang="en-US" sz="1200" err="1"/>
              <a:t>capacitar</a:t>
            </a:r>
            <a:r>
              <a:rPr lang="en-US" sz="1200"/>
              <a:t> a 100 </a:t>
            </a:r>
            <a:r>
              <a:rPr lang="en-US" sz="1200" err="1"/>
              <a:t>trabajadores</a:t>
            </a:r>
            <a:r>
              <a:rPr lang="en-US" sz="1200"/>
              <a:t> </a:t>
            </a:r>
            <a:r>
              <a:rPr lang="en-US" sz="1200" err="1"/>
              <a:t>en</a:t>
            </a:r>
            <a:r>
              <a:rPr lang="en-US" sz="1200"/>
              <a:t> </a:t>
            </a:r>
            <a:r>
              <a:rPr lang="en-US" sz="1200" err="1"/>
              <a:t>temas</a:t>
            </a:r>
            <a:r>
              <a:rPr lang="en-US" sz="1200"/>
              <a:t> de </a:t>
            </a:r>
            <a:r>
              <a:rPr lang="en-US" sz="1200" err="1"/>
              <a:t>sepación</a:t>
            </a:r>
            <a:r>
              <a:rPr lang="en-US" sz="1200"/>
              <a:t> </a:t>
            </a:r>
            <a:r>
              <a:rPr lang="en-US" sz="1200" err="1"/>
              <a:t>selectiva</a:t>
            </a:r>
            <a:r>
              <a:rPr lang="en-US" sz="1200"/>
              <a:t> de </a:t>
            </a:r>
            <a:r>
              <a:rPr lang="en-US" sz="1200" err="1"/>
              <a:t>residuos</a:t>
            </a:r>
            <a:r>
              <a:rPr lang="en-US" sz="1200"/>
              <a:t>. </a:t>
            </a:r>
          </a:p>
          <a:p>
            <a:endParaRPr lang="en-US" sz="1200"/>
          </a:p>
          <a:p>
            <a:r>
              <a:rPr lang="en-US" sz="1200">
                <a:solidFill>
                  <a:srgbClr val="0D0D0D"/>
                </a:solidFill>
                <a:ea typeface="+mn-lt"/>
                <a:cs typeface="+mn-lt"/>
              </a:rPr>
              <a:t>Variables que </a:t>
            </a:r>
            <a:r>
              <a:rPr lang="en-US" sz="1200" err="1">
                <a:solidFill>
                  <a:srgbClr val="0D0D0D"/>
                </a:solidFill>
                <a:ea typeface="+mn-lt"/>
                <a:cs typeface="+mn-lt"/>
              </a:rPr>
              <a:t>podrían</a:t>
            </a:r>
            <a:r>
              <a:rPr lang="en-US" sz="1200">
                <a:solidFill>
                  <a:srgbClr val="0D0D0D"/>
                </a:solidFill>
                <a:ea typeface="+mn-lt"/>
                <a:cs typeface="+mn-lt"/>
              </a:rPr>
              <a:t> </a:t>
            </a:r>
            <a:r>
              <a:rPr lang="en-US" sz="1200" err="1">
                <a:solidFill>
                  <a:srgbClr val="0D0D0D"/>
                </a:solidFill>
                <a:ea typeface="+mn-lt"/>
                <a:cs typeface="+mn-lt"/>
              </a:rPr>
              <a:t>influir</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la </a:t>
            </a:r>
            <a:r>
              <a:rPr lang="en-US" sz="1200" err="1">
                <a:solidFill>
                  <a:srgbClr val="0D0D0D"/>
                </a:solidFill>
                <a:ea typeface="+mn-lt"/>
                <a:cs typeface="+mn-lt"/>
              </a:rPr>
              <a:t>duración</a:t>
            </a:r>
            <a:r>
              <a:rPr lang="en-US" sz="1200">
                <a:solidFill>
                  <a:srgbClr val="0D0D0D"/>
                </a:solidFill>
                <a:ea typeface="+mn-lt"/>
                <a:cs typeface="+mn-lt"/>
              </a:rPr>
              <a:t> de la </a:t>
            </a:r>
            <a:r>
              <a:rPr lang="en-US" sz="1200" err="1">
                <a:solidFill>
                  <a:srgbClr val="0D0D0D"/>
                </a:solidFill>
                <a:ea typeface="+mn-lt"/>
                <a:cs typeface="+mn-lt"/>
              </a:rPr>
              <a:t>capacitación</a:t>
            </a:r>
            <a:r>
              <a:rPr lang="en-US" sz="1200">
                <a:solidFill>
                  <a:srgbClr val="0D0D0D"/>
                </a:solidFill>
                <a:ea typeface="+mn-lt"/>
                <a:cs typeface="+mn-lt"/>
              </a:rPr>
              <a:t>: </a:t>
            </a:r>
          </a:p>
          <a:p>
            <a:endParaRPr lang="en-US" sz="1200">
              <a:solidFill>
                <a:srgbClr val="0D0D0D"/>
              </a:solidFill>
              <a:ea typeface="+mn-lt"/>
              <a:cs typeface="+mn-lt"/>
            </a:endParaRPr>
          </a:p>
          <a:p>
            <a:pPr marL="228600" indent="-228600">
              <a:buAutoNum type="arabicPeriod"/>
            </a:pPr>
            <a:r>
              <a:rPr lang="en-US" sz="1200" b="1">
                <a:ea typeface="+mn-lt"/>
                <a:cs typeface="+mn-lt"/>
              </a:rPr>
              <a:t> </a:t>
            </a:r>
            <a:r>
              <a:rPr lang="en-US" sz="1200" b="1" err="1">
                <a:ea typeface="+mn-lt"/>
                <a:cs typeface="+mn-lt"/>
              </a:rPr>
              <a:t>Duración</a:t>
            </a:r>
            <a:r>
              <a:rPr lang="en-US" sz="1200" b="1">
                <a:ea typeface="+mn-lt"/>
                <a:cs typeface="+mn-lt"/>
              </a:rPr>
              <a:t> de la </a:t>
            </a:r>
            <a:r>
              <a:rPr lang="en-US" sz="1200" b="1" err="1">
                <a:ea typeface="+mn-lt"/>
                <a:cs typeface="+mn-lt"/>
              </a:rPr>
              <a:t>capacitación</a:t>
            </a:r>
            <a:r>
              <a:rPr lang="en-US" sz="1200" b="1">
                <a:ea typeface="+mn-lt"/>
                <a:cs typeface="+mn-lt"/>
              </a:rPr>
              <a:t> </a:t>
            </a:r>
            <a:r>
              <a:rPr lang="en-US" sz="1200" b="1" err="1">
                <a:ea typeface="+mn-lt"/>
                <a:cs typeface="+mn-lt"/>
              </a:rPr>
              <a:t>por</a:t>
            </a:r>
            <a:r>
              <a:rPr lang="en-US" sz="1200" b="1">
                <a:ea typeface="+mn-lt"/>
                <a:cs typeface="+mn-lt"/>
              </a:rPr>
              <a:t> </a:t>
            </a:r>
            <a:r>
              <a:rPr lang="en-US" sz="1200" b="1" err="1">
                <a:ea typeface="+mn-lt"/>
                <a:cs typeface="+mn-lt"/>
              </a:rPr>
              <a:t>trabajador</a:t>
            </a:r>
            <a:r>
              <a:rPr lang="en-US" sz="1200">
                <a:solidFill>
                  <a:srgbClr val="0D0D0D"/>
                </a:solidFill>
                <a:ea typeface="+mn-lt"/>
                <a:cs typeface="+mn-lt"/>
              </a:rPr>
              <a:t>: ¿</a:t>
            </a:r>
            <a:r>
              <a:rPr lang="en-US" sz="1200" err="1">
                <a:solidFill>
                  <a:srgbClr val="0D0D0D"/>
                </a:solidFill>
                <a:ea typeface="+mn-lt"/>
                <a:cs typeface="+mn-lt"/>
              </a:rPr>
              <a:t>Cuánto</a:t>
            </a:r>
            <a:r>
              <a:rPr lang="en-US" sz="1200">
                <a:solidFill>
                  <a:srgbClr val="0D0D0D"/>
                </a:solidFill>
                <a:ea typeface="+mn-lt"/>
                <a:cs typeface="+mn-lt"/>
              </a:rPr>
              <a:t> </a:t>
            </a:r>
            <a:r>
              <a:rPr lang="en-US" sz="1200" err="1">
                <a:solidFill>
                  <a:srgbClr val="0D0D0D"/>
                </a:solidFill>
                <a:ea typeface="+mn-lt"/>
                <a:cs typeface="+mn-lt"/>
              </a:rPr>
              <a:t>tiempo</a:t>
            </a:r>
            <a:r>
              <a:rPr lang="en-US" sz="1200">
                <a:solidFill>
                  <a:srgbClr val="0D0D0D"/>
                </a:solidFill>
                <a:ea typeface="+mn-lt"/>
                <a:cs typeface="+mn-lt"/>
              </a:rPr>
              <a:t> se </a:t>
            </a:r>
            <a:r>
              <a:rPr lang="en-US" sz="1200" err="1">
                <a:solidFill>
                  <a:srgbClr val="0D0D0D"/>
                </a:solidFill>
                <a:ea typeface="+mn-lt"/>
                <a:cs typeface="+mn-lt"/>
              </a:rPr>
              <a:t>necesita</a:t>
            </a:r>
            <a:r>
              <a:rPr lang="en-US" sz="1200">
                <a:solidFill>
                  <a:srgbClr val="0D0D0D"/>
                </a:solidFill>
                <a:ea typeface="+mn-lt"/>
                <a:cs typeface="+mn-lt"/>
              </a:rPr>
              <a:t> para </a:t>
            </a:r>
            <a:r>
              <a:rPr lang="en-US" sz="1200" err="1">
                <a:solidFill>
                  <a:srgbClr val="0D0D0D"/>
                </a:solidFill>
                <a:ea typeface="+mn-lt"/>
                <a:cs typeface="+mn-lt"/>
              </a:rPr>
              <a:t>capacitar</a:t>
            </a:r>
            <a:r>
              <a:rPr lang="en-US" sz="1200">
                <a:solidFill>
                  <a:srgbClr val="0D0D0D"/>
                </a:solidFill>
                <a:ea typeface="+mn-lt"/>
                <a:cs typeface="+mn-lt"/>
              </a:rPr>
              <a:t> a un solo </a:t>
            </a:r>
            <a:r>
              <a:rPr lang="en-US" sz="1200" err="1">
                <a:solidFill>
                  <a:srgbClr val="0D0D0D"/>
                </a:solidFill>
                <a:ea typeface="+mn-lt"/>
                <a:cs typeface="+mn-lt"/>
              </a:rPr>
              <a:t>trabajador</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manejo</a:t>
            </a:r>
            <a:r>
              <a:rPr lang="en-US" sz="1200">
                <a:solidFill>
                  <a:srgbClr val="0D0D0D"/>
                </a:solidFill>
                <a:ea typeface="+mn-lt"/>
                <a:cs typeface="+mn-lt"/>
              </a:rPr>
              <a:t> de </a:t>
            </a:r>
            <a:r>
              <a:rPr lang="en-US" sz="1200" err="1">
                <a:solidFill>
                  <a:srgbClr val="0D0D0D"/>
                </a:solidFill>
                <a:ea typeface="+mn-lt"/>
                <a:cs typeface="+mn-lt"/>
              </a:rPr>
              <a:t>residuos</a:t>
            </a:r>
            <a:r>
              <a:rPr lang="en-US" sz="1200">
                <a:solidFill>
                  <a:srgbClr val="0D0D0D"/>
                </a:solidFill>
                <a:ea typeface="+mn-lt"/>
                <a:cs typeface="+mn-lt"/>
              </a:rPr>
              <a:t> </a:t>
            </a:r>
            <a:r>
              <a:rPr lang="en-US" sz="1200" err="1">
                <a:solidFill>
                  <a:srgbClr val="0D0D0D"/>
                </a:solidFill>
                <a:ea typeface="+mn-lt"/>
                <a:cs typeface="+mn-lt"/>
              </a:rPr>
              <a:t>sólidos</a:t>
            </a:r>
            <a:r>
              <a:rPr lang="en-US" sz="1200">
                <a:solidFill>
                  <a:srgbClr val="0D0D0D"/>
                </a:solidFill>
                <a:ea typeface="+mn-lt"/>
                <a:cs typeface="+mn-lt"/>
              </a:rPr>
              <a:t>?</a:t>
            </a:r>
            <a:endParaRPr lang="en-US" sz="1200"/>
          </a:p>
          <a:p>
            <a:pPr marL="285750" indent="-285750">
              <a:buAutoNum type="arabicPeriod"/>
            </a:pPr>
            <a:r>
              <a:rPr lang="en-US" sz="1200" b="1" err="1">
                <a:ea typeface="+mn-lt"/>
                <a:cs typeface="+mn-lt"/>
              </a:rPr>
              <a:t>Tamaño</a:t>
            </a:r>
            <a:r>
              <a:rPr lang="en-US" sz="1200" b="1">
                <a:ea typeface="+mn-lt"/>
                <a:cs typeface="+mn-lt"/>
              </a:rPr>
              <a:t> del </a:t>
            </a:r>
            <a:r>
              <a:rPr lang="en-US" sz="1200" b="1" err="1">
                <a:ea typeface="+mn-lt"/>
                <a:cs typeface="+mn-lt"/>
              </a:rPr>
              <a:t>grupo</a:t>
            </a:r>
            <a:r>
              <a:rPr lang="en-US" sz="1200" b="1">
                <a:ea typeface="+mn-lt"/>
                <a:cs typeface="+mn-lt"/>
              </a:rPr>
              <a:t> de </a:t>
            </a:r>
            <a:r>
              <a:rPr lang="en-US" sz="1200" b="1" err="1">
                <a:ea typeface="+mn-lt"/>
                <a:cs typeface="+mn-lt"/>
              </a:rPr>
              <a:t>capacitación</a:t>
            </a:r>
            <a:r>
              <a:rPr lang="en-US" sz="1200">
                <a:solidFill>
                  <a:srgbClr val="0D0D0D"/>
                </a:solidFill>
                <a:ea typeface="+mn-lt"/>
                <a:cs typeface="+mn-lt"/>
              </a:rPr>
              <a:t>: ¿</a:t>
            </a:r>
            <a:r>
              <a:rPr lang="en-US" sz="1200" err="1">
                <a:solidFill>
                  <a:srgbClr val="0D0D0D"/>
                </a:solidFill>
                <a:ea typeface="+mn-lt"/>
                <a:cs typeface="+mn-lt"/>
              </a:rPr>
              <a:t>Cuántos</a:t>
            </a:r>
            <a:r>
              <a:rPr lang="en-US" sz="1200">
                <a:solidFill>
                  <a:srgbClr val="0D0D0D"/>
                </a:solidFill>
                <a:ea typeface="+mn-lt"/>
                <a:cs typeface="+mn-lt"/>
              </a:rPr>
              <a:t> </a:t>
            </a:r>
            <a:r>
              <a:rPr lang="en-US" sz="1200" err="1">
                <a:solidFill>
                  <a:srgbClr val="0D0D0D"/>
                </a:solidFill>
                <a:ea typeface="+mn-lt"/>
                <a:cs typeface="+mn-lt"/>
              </a:rPr>
              <a:t>trabajadores</a:t>
            </a:r>
            <a:r>
              <a:rPr lang="en-US" sz="1200">
                <a:solidFill>
                  <a:srgbClr val="0D0D0D"/>
                </a:solidFill>
                <a:ea typeface="+mn-lt"/>
                <a:cs typeface="+mn-lt"/>
              </a:rPr>
              <a:t> se </a:t>
            </a:r>
            <a:r>
              <a:rPr lang="en-US" sz="1200" err="1">
                <a:solidFill>
                  <a:srgbClr val="0D0D0D"/>
                </a:solidFill>
                <a:ea typeface="+mn-lt"/>
                <a:cs typeface="+mn-lt"/>
              </a:rPr>
              <a:t>capacitarán</a:t>
            </a:r>
            <a:r>
              <a:rPr lang="en-US" sz="1200">
                <a:solidFill>
                  <a:srgbClr val="0D0D0D"/>
                </a:solidFill>
                <a:ea typeface="+mn-lt"/>
                <a:cs typeface="+mn-lt"/>
              </a:rPr>
              <a:t> </a:t>
            </a:r>
            <a:r>
              <a:rPr lang="en-US" sz="1200" err="1">
                <a:solidFill>
                  <a:srgbClr val="0D0D0D"/>
                </a:solidFill>
                <a:ea typeface="+mn-lt"/>
                <a:cs typeface="+mn-lt"/>
              </a:rPr>
              <a:t>simultáneamente</a:t>
            </a:r>
            <a:r>
              <a:rPr lang="en-US" sz="1200">
                <a:solidFill>
                  <a:srgbClr val="0D0D0D"/>
                </a:solidFill>
                <a:ea typeface="+mn-lt"/>
                <a:cs typeface="+mn-lt"/>
              </a:rPr>
              <a:t>? Esto </a:t>
            </a:r>
            <a:r>
              <a:rPr lang="en-US" sz="1200" err="1">
                <a:solidFill>
                  <a:srgbClr val="0D0D0D"/>
                </a:solidFill>
                <a:ea typeface="+mn-lt"/>
                <a:cs typeface="+mn-lt"/>
              </a:rPr>
              <a:t>podría</a:t>
            </a:r>
            <a:r>
              <a:rPr lang="en-US" sz="1200">
                <a:solidFill>
                  <a:srgbClr val="0D0D0D"/>
                </a:solidFill>
                <a:ea typeface="+mn-lt"/>
                <a:cs typeface="+mn-lt"/>
              </a:rPr>
              <a:t> </a:t>
            </a:r>
            <a:r>
              <a:rPr lang="en-US" sz="1200" err="1">
                <a:solidFill>
                  <a:srgbClr val="0D0D0D"/>
                </a:solidFill>
                <a:ea typeface="+mn-lt"/>
                <a:cs typeface="+mn-lt"/>
              </a:rPr>
              <a:t>influir</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la </a:t>
            </a:r>
            <a:r>
              <a:rPr lang="en-US" sz="1200" err="1">
                <a:solidFill>
                  <a:srgbClr val="0D0D0D"/>
                </a:solidFill>
                <a:ea typeface="+mn-lt"/>
                <a:cs typeface="+mn-lt"/>
              </a:rPr>
              <a:t>eficiencia</a:t>
            </a:r>
            <a:r>
              <a:rPr lang="en-US" sz="1200">
                <a:solidFill>
                  <a:srgbClr val="0D0D0D"/>
                </a:solidFill>
                <a:ea typeface="+mn-lt"/>
                <a:cs typeface="+mn-lt"/>
              </a:rPr>
              <a:t> del </a:t>
            </a:r>
            <a:r>
              <a:rPr lang="en-US" sz="1200" err="1">
                <a:solidFill>
                  <a:srgbClr val="0D0D0D"/>
                </a:solidFill>
                <a:ea typeface="+mn-lt"/>
                <a:cs typeface="+mn-lt"/>
              </a:rPr>
              <a:t>proceso</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a:t>
            </a:r>
            <a:endParaRPr lang="en-US" sz="1200"/>
          </a:p>
          <a:p>
            <a:pPr marL="285750" indent="-285750">
              <a:buAutoNum type="arabicPeriod"/>
            </a:pPr>
            <a:r>
              <a:rPr lang="en-US" sz="1200" b="1" err="1">
                <a:ea typeface="+mn-lt"/>
                <a:cs typeface="+mn-lt"/>
              </a:rPr>
              <a:t>Disponibilidad</a:t>
            </a:r>
            <a:r>
              <a:rPr lang="en-US" sz="1200" b="1">
                <a:ea typeface="+mn-lt"/>
                <a:cs typeface="+mn-lt"/>
              </a:rPr>
              <a:t> de </a:t>
            </a:r>
            <a:r>
              <a:rPr lang="en-US" sz="1200" b="1" err="1">
                <a:ea typeface="+mn-lt"/>
                <a:cs typeface="+mn-lt"/>
              </a:rPr>
              <a:t>recursos</a:t>
            </a:r>
            <a:r>
              <a:rPr lang="en-US" sz="1200" b="1">
                <a:ea typeface="+mn-lt"/>
                <a:cs typeface="+mn-lt"/>
              </a:rPr>
              <a:t> y </a:t>
            </a:r>
            <a:r>
              <a:rPr lang="en-US" sz="1200" b="1" err="1">
                <a:ea typeface="+mn-lt"/>
                <a:cs typeface="+mn-lt"/>
              </a:rPr>
              <a:t>facilitadores</a:t>
            </a:r>
            <a:r>
              <a:rPr lang="en-US" sz="1200">
                <a:solidFill>
                  <a:srgbClr val="0D0D0D"/>
                </a:solidFill>
                <a:ea typeface="+mn-lt"/>
                <a:cs typeface="+mn-lt"/>
              </a:rPr>
              <a:t>: ¿</a:t>
            </a:r>
            <a:r>
              <a:rPr lang="en-US" sz="1200" err="1">
                <a:solidFill>
                  <a:srgbClr val="0D0D0D"/>
                </a:solidFill>
                <a:ea typeface="+mn-lt"/>
                <a:cs typeface="+mn-lt"/>
              </a:rPr>
              <a:t>Cuántos</a:t>
            </a:r>
            <a:r>
              <a:rPr lang="en-US" sz="1200">
                <a:solidFill>
                  <a:srgbClr val="0D0D0D"/>
                </a:solidFill>
                <a:ea typeface="+mn-lt"/>
                <a:cs typeface="+mn-lt"/>
              </a:rPr>
              <a:t> </a:t>
            </a:r>
            <a:r>
              <a:rPr lang="en-US" sz="1200" err="1">
                <a:solidFill>
                  <a:srgbClr val="0D0D0D"/>
                </a:solidFill>
                <a:ea typeface="+mn-lt"/>
                <a:cs typeface="+mn-lt"/>
              </a:rPr>
              <a:t>recursos</a:t>
            </a:r>
            <a:r>
              <a:rPr lang="en-US" sz="1200">
                <a:solidFill>
                  <a:srgbClr val="0D0D0D"/>
                </a:solidFill>
                <a:ea typeface="+mn-lt"/>
                <a:cs typeface="+mn-lt"/>
              </a:rPr>
              <a:t> </a:t>
            </a:r>
            <a:r>
              <a:rPr lang="en-US" sz="1200" err="1">
                <a:solidFill>
                  <a:srgbClr val="0D0D0D"/>
                </a:solidFill>
                <a:ea typeface="+mn-lt"/>
                <a:cs typeface="+mn-lt"/>
              </a:rPr>
              <a:t>humanos</a:t>
            </a:r>
            <a:r>
              <a:rPr lang="en-US" sz="1200">
                <a:solidFill>
                  <a:srgbClr val="0D0D0D"/>
                </a:solidFill>
                <a:ea typeface="+mn-lt"/>
                <a:cs typeface="+mn-lt"/>
              </a:rPr>
              <a:t> y </a:t>
            </a:r>
            <a:r>
              <a:rPr lang="en-US" sz="1200" err="1">
                <a:solidFill>
                  <a:srgbClr val="0D0D0D"/>
                </a:solidFill>
                <a:ea typeface="+mn-lt"/>
                <a:cs typeface="+mn-lt"/>
              </a:rPr>
              <a:t>materiales</a:t>
            </a:r>
            <a:r>
              <a:rPr lang="en-US" sz="1200">
                <a:solidFill>
                  <a:srgbClr val="0D0D0D"/>
                </a:solidFill>
                <a:ea typeface="+mn-lt"/>
                <a:cs typeface="+mn-lt"/>
              </a:rPr>
              <a:t> se </a:t>
            </a:r>
            <a:r>
              <a:rPr lang="en-US" sz="1200" err="1">
                <a:solidFill>
                  <a:srgbClr val="0D0D0D"/>
                </a:solidFill>
                <a:ea typeface="+mn-lt"/>
                <a:cs typeface="+mn-lt"/>
              </a:rPr>
              <a:t>asignarán</a:t>
            </a:r>
            <a:r>
              <a:rPr lang="en-US" sz="1200">
                <a:solidFill>
                  <a:srgbClr val="0D0D0D"/>
                </a:solidFill>
                <a:ea typeface="+mn-lt"/>
                <a:cs typeface="+mn-lt"/>
              </a:rPr>
              <a:t> a la </a:t>
            </a:r>
            <a:r>
              <a:rPr lang="en-US" sz="1200" err="1">
                <a:solidFill>
                  <a:srgbClr val="0D0D0D"/>
                </a:solidFill>
                <a:ea typeface="+mn-lt"/>
                <a:cs typeface="+mn-lt"/>
              </a:rPr>
              <a:t>capacitación</a:t>
            </a:r>
            <a:r>
              <a:rPr lang="en-US" sz="1200">
                <a:solidFill>
                  <a:srgbClr val="0D0D0D"/>
                </a:solidFill>
                <a:ea typeface="+mn-lt"/>
                <a:cs typeface="+mn-lt"/>
              </a:rPr>
              <a:t>? ¿</a:t>
            </a:r>
            <a:r>
              <a:rPr lang="en-US" sz="1200" err="1">
                <a:solidFill>
                  <a:srgbClr val="0D0D0D"/>
                </a:solidFill>
                <a:ea typeface="+mn-lt"/>
                <a:cs typeface="+mn-lt"/>
              </a:rPr>
              <a:t>Qué</a:t>
            </a:r>
            <a:r>
              <a:rPr lang="en-US" sz="1200">
                <a:solidFill>
                  <a:srgbClr val="0D0D0D"/>
                </a:solidFill>
                <a:ea typeface="+mn-lt"/>
                <a:cs typeface="+mn-lt"/>
              </a:rPr>
              <a:t> tan </a:t>
            </a:r>
            <a:r>
              <a:rPr lang="en-US" sz="1200" err="1">
                <a:solidFill>
                  <a:srgbClr val="0D0D0D"/>
                </a:solidFill>
                <a:ea typeface="+mn-lt"/>
                <a:cs typeface="+mn-lt"/>
              </a:rPr>
              <a:t>experimentados</a:t>
            </a:r>
            <a:r>
              <a:rPr lang="en-US" sz="1200">
                <a:solidFill>
                  <a:srgbClr val="0D0D0D"/>
                </a:solidFill>
                <a:ea typeface="+mn-lt"/>
                <a:cs typeface="+mn-lt"/>
              </a:rPr>
              <a:t> </a:t>
            </a:r>
            <a:r>
              <a:rPr lang="en-US" sz="1200" err="1">
                <a:solidFill>
                  <a:srgbClr val="0D0D0D"/>
                </a:solidFill>
                <a:ea typeface="+mn-lt"/>
                <a:cs typeface="+mn-lt"/>
              </a:rPr>
              <a:t>están</a:t>
            </a:r>
            <a:r>
              <a:rPr lang="en-US" sz="1200">
                <a:solidFill>
                  <a:srgbClr val="0D0D0D"/>
                </a:solidFill>
                <a:ea typeface="+mn-lt"/>
                <a:cs typeface="+mn-lt"/>
              </a:rPr>
              <a:t> </a:t>
            </a:r>
            <a:r>
              <a:rPr lang="en-US" sz="1200" err="1">
                <a:solidFill>
                  <a:srgbClr val="0D0D0D"/>
                </a:solidFill>
                <a:ea typeface="+mn-lt"/>
                <a:cs typeface="+mn-lt"/>
              </a:rPr>
              <a:t>los</a:t>
            </a:r>
            <a:r>
              <a:rPr lang="en-US" sz="1200">
                <a:solidFill>
                  <a:srgbClr val="0D0D0D"/>
                </a:solidFill>
                <a:ea typeface="+mn-lt"/>
                <a:cs typeface="+mn-lt"/>
              </a:rPr>
              <a:t> </a:t>
            </a:r>
            <a:r>
              <a:rPr lang="en-US" sz="1200" err="1">
                <a:solidFill>
                  <a:srgbClr val="0D0D0D"/>
                </a:solidFill>
                <a:ea typeface="+mn-lt"/>
                <a:cs typeface="+mn-lt"/>
              </a:rPr>
              <a:t>facilitadores</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tema</a:t>
            </a:r>
            <a:r>
              <a:rPr lang="en-US" sz="1200">
                <a:solidFill>
                  <a:srgbClr val="0D0D0D"/>
                </a:solidFill>
                <a:ea typeface="+mn-lt"/>
                <a:cs typeface="+mn-lt"/>
              </a:rPr>
              <a:t>?</a:t>
            </a:r>
            <a:endParaRPr lang="en-US" sz="1200"/>
          </a:p>
          <a:p>
            <a:pPr marL="285750" indent="-285750">
              <a:buAutoNum type="arabicPeriod"/>
            </a:pPr>
            <a:endParaRPr lang="en-US" sz="1200">
              <a:solidFill>
                <a:srgbClr val="0D0D0D"/>
              </a:solidFill>
              <a:ea typeface="+mn-lt"/>
              <a:cs typeface="+mn-lt"/>
            </a:endParaRPr>
          </a:p>
          <a:p>
            <a:r>
              <a:rPr lang="en-US" sz="1200" err="1">
                <a:solidFill>
                  <a:srgbClr val="0D0D0D"/>
                </a:solidFill>
                <a:ea typeface="+mn-lt"/>
                <a:cs typeface="+mn-lt"/>
              </a:rPr>
              <a:t>Supongamos</a:t>
            </a:r>
            <a:r>
              <a:rPr lang="en-US" sz="1200">
                <a:solidFill>
                  <a:srgbClr val="0D0D0D"/>
                </a:solidFill>
                <a:ea typeface="+mn-lt"/>
                <a:cs typeface="+mn-lt"/>
              </a:rPr>
              <a:t> que </a:t>
            </a:r>
            <a:r>
              <a:rPr lang="en-US" sz="1200" err="1">
                <a:solidFill>
                  <a:srgbClr val="0D0D0D"/>
                </a:solidFill>
                <a:ea typeface="+mn-lt"/>
                <a:cs typeface="+mn-lt"/>
              </a:rPr>
              <a:t>los</a:t>
            </a:r>
            <a:r>
              <a:rPr lang="en-US" sz="1200">
                <a:solidFill>
                  <a:srgbClr val="0D0D0D"/>
                </a:solidFill>
                <a:ea typeface="+mn-lt"/>
                <a:cs typeface="+mn-lt"/>
              </a:rPr>
              <a:t> </a:t>
            </a:r>
            <a:r>
              <a:rPr lang="en-US" sz="1200" err="1">
                <a:solidFill>
                  <a:srgbClr val="0D0D0D"/>
                </a:solidFill>
                <a:ea typeface="+mn-lt"/>
                <a:cs typeface="+mn-lt"/>
              </a:rPr>
              <a:t>datos</a:t>
            </a:r>
            <a:r>
              <a:rPr lang="en-US" sz="1200">
                <a:solidFill>
                  <a:srgbClr val="0D0D0D"/>
                </a:solidFill>
                <a:ea typeface="+mn-lt"/>
                <a:cs typeface="+mn-lt"/>
              </a:rPr>
              <a:t> </a:t>
            </a:r>
            <a:r>
              <a:rPr lang="en-US" sz="1200" err="1">
                <a:solidFill>
                  <a:srgbClr val="0D0D0D"/>
                </a:solidFill>
                <a:ea typeface="+mn-lt"/>
                <a:cs typeface="+mn-lt"/>
              </a:rPr>
              <a:t>históricos</a:t>
            </a:r>
            <a:r>
              <a:rPr lang="en-US" sz="1200">
                <a:solidFill>
                  <a:srgbClr val="0D0D0D"/>
                </a:solidFill>
                <a:ea typeface="+mn-lt"/>
                <a:cs typeface="+mn-lt"/>
              </a:rPr>
              <a:t> indican que la </a:t>
            </a:r>
            <a:r>
              <a:rPr lang="en-US" sz="1200" err="1">
                <a:solidFill>
                  <a:srgbClr val="0D0D0D"/>
                </a:solidFill>
                <a:ea typeface="+mn-lt"/>
                <a:cs typeface="+mn-lt"/>
              </a:rPr>
              <a:t>duración</a:t>
            </a:r>
            <a:r>
              <a:rPr lang="en-US" sz="1200">
                <a:solidFill>
                  <a:srgbClr val="0D0D0D"/>
                </a:solidFill>
                <a:ea typeface="+mn-lt"/>
                <a:cs typeface="+mn-lt"/>
              </a:rPr>
              <a:t> </a:t>
            </a:r>
            <a:r>
              <a:rPr lang="en-US" sz="1200" err="1">
                <a:solidFill>
                  <a:srgbClr val="0D0D0D"/>
                </a:solidFill>
                <a:ea typeface="+mn-lt"/>
                <a:cs typeface="+mn-lt"/>
              </a:rPr>
              <a:t>promedio</a:t>
            </a:r>
            <a:r>
              <a:rPr lang="en-US" sz="1200">
                <a:solidFill>
                  <a:srgbClr val="0D0D0D"/>
                </a:solidFill>
                <a:ea typeface="+mn-lt"/>
                <a:cs typeface="+mn-lt"/>
              </a:rPr>
              <a:t> de la </a:t>
            </a:r>
            <a:r>
              <a:rPr lang="en-US" sz="1200" err="1">
                <a:solidFill>
                  <a:srgbClr val="0D0D0D"/>
                </a:solidFill>
                <a:ea typeface="+mn-lt"/>
                <a:cs typeface="+mn-lt"/>
              </a:rPr>
              <a:t>capacitación</a:t>
            </a:r>
            <a:r>
              <a:rPr lang="en-US" sz="1200">
                <a:solidFill>
                  <a:srgbClr val="0D0D0D"/>
                </a:solidFill>
                <a:ea typeface="+mn-lt"/>
                <a:cs typeface="+mn-lt"/>
              </a:rPr>
              <a:t> </a:t>
            </a:r>
            <a:r>
              <a:rPr lang="en-US" sz="1200" err="1">
                <a:solidFill>
                  <a:srgbClr val="0D0D0D"/>
                </a:solidFill>
                <a:ea typeface="+mn-lt"/>
                <a:cs typeface="+mn-lt"/>
              </a:rPr>
              <a:t>por</a:t>
            </a:r>
            <a:r>
              <a:rPr lang="en-US" sz="1200">
                <a:solidFill>
                  <a:srgbClr val="0D0D0D"/>
                </a:solidFill>
                <a:ea typeface="+mn-lt"/>
                <a:cs typeface="+mn-lt"/>
              </a:rPr>
              <a:t> </a:t>
            </a:r>
            <a:r>
              <a:rPr lang="en-US" sz="1200" err="1">
                <a:solidFill>
                  <a:srgbClr val="0D0D0D"/>
                </a:solidFill>
                <a:ea typeface="+mn-lt"/>
                <a:cs typeface="+mn-lt"/>
              </a:rPr>
              <a:t>trabajador</a:t>
            </a:r>
            <a:r>
              <a:rPr lang="en-US" sz="1200">
                <a:solidFill>
                  <a:srgbClr val="0D0D0D"/>
                </a:solidFill>
                <a:ea typeface="+mn-lt"/>
                <a:cs typeface="+mn-lt"/>
              </a:rPr>
              <a:t> es de 8 horas, y que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tamaño</a:t>
            </a:r>
            <a:r>
              <a:rPr lang="en-US" sz="1200">
                <a:solidFill>
                  <a:srgbClr val="0D0D0D"/>
                </a:solidFill>
                <a:ea typeface="+mn-lt"/>
                <a:cs typeface="+mn-lt"/>
              </a:rPr>
              <a:t> ideal del </a:t>
            </a:r>
            <a:r>
              <a:rPr lang="en-US" sz="1200" err="1">
                <a:solidFill>
                  <a:srgbClr val="0D0D0D"/>
                </a:solidFill>
                <a:ea typeface="+mn-lt"/>
                <a:cs typeface="+mn-lt"/>
              </a:rPr>
              <a:t>grupo</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 es de 20 </a:t>
            </a:r>
            <a:r>
              <a:rPr lang="en-US" sz="1200" err="1">
                <a:solidFill>
                  <a:srgbClr val="0D0D0D"/>
                </a:solidFill>
                <a:ea typeface="+mn-lt"/>
                <a:cs typeface="+mn-lt"/>
              </a:rPr>
              <a:t>trabajadores</a:t>
            </a:r>
            <a:r>
              <a:rPr lang="en-US" sz="1200">
                <a:solidFill>
                  <a:srgbClr val="0D0D0D"/>
                </a:solidFill>
                <a:ea typeface="+mn-lt"/>
                <a:cs typeface="+mn-lt"/>
              </a:rPr>
              <a:t> </a:t>
            </a:r>
            <a:r>
              <a:rPr lang="en-US" sz="1200" err="1">
                <a:solidFill>
                  <a:srgbClr val="0D0D0D"/>
                </a:solidFill>
                <a:ea typeface="+mn-lt"/>
                <a:cs typeface="+mn-lt"/>
              </a:rPr>
              <a:t>por</a:t>
            </a:r>
            <a:r>
              <a:rPr lang="en-US" sz="1200">
                <a:solidFill>
                  <a:srgbClr val="0D0D0D"/>
                </a:solidFill>
                <a:ea typeface="+mn-lt"/>
                <a:cs typeface="+mn-lt"/>
              </a:rPr>
              <a:t> </a:t>
            </a:r>
            <a:r>
              <a:rPr lang="en-US" sz="1200" err="1">
                <a:solidFill>
                  <a:srgbClr val="0D0D0D"/>
                </a:solidFill>
                <a:ea typeface="+mn-lt"/>
                <a:cs typeface="+mn-lt"/>
              </a:rPr>
              <a:t>sesión</a:t>
            </a:r>
            <a:r>
              <a:rPr lang="en-US" sz="1200">
                <a:solidFill>
                  <a:srgbClr val="0D0D0D"/>
                </a:solidFill>
                <a:ea typeface="+mn-lt"/>
                <a:cs typeface="+mn-lt"/>
              </a:rPr>
              <a:t>. </a:t>
            </a:r>
            <a:r>
              <a:rPr lang="en-US" sz="1200" err="1">
                <a:solidFill>
                  <a:srgbClr val="0D0D0D"/>
                </a:solidFill>
                <a:ea typeface="+mn-lt"/>
                <a:cs typeface="+mn-lt"/>
              </a:rPr>
              <a:t>Además</a:t>
            </a:r>
            <a:r>
              <a:rPr lang="en-US" sz="1200">
                <a:solidFill>
                  <a:srgbClr val="0D0D0D"/>
                </a:solidFill>
                <a:ea typeface="+mn-lt"/>
                <a:cs typeface="+mn-lt"/>
              </a:rPr>
              <a:t>, </a:t>
            </a:r>
            <a:r>
              <a:rPr lang="en-US" sz="1200" err="1">
                <a:solidFill>
                  <a:srgbClr val="0D0D0D"/>
                </a:solidFill>
                <a:ea typeface="+mn-lt"/>
                <a:cs typeface="+mn-lt"/>
              </a:rPr>
              <a:t>supongamos</a:t>
            </a:r>
            <a:r>
              <a:rPr lang="en-US" sz="1200">
                <a:solidFill>
                  <a:srgbClr val="0D0D0D"/>
                </a:solidFill>
                <a:ea typeface="+mn-lt"/>
                <a:cs typeface="+mn-lt"/>
              </a:rPr>
              <a:t> que </a:t>
            </a:r>
            <a:r>
              <a:rPr lang="en-US" sz="1200" err="1">
                <a:solidFill>
                  <a:srgbClr val="0D0D0D"/>
                </a:solidFill>
                <a:ea typeface="+mn-lt"/>
                <a:cs typeface="+mn-lt"/>
              </a:rPr>
              <a:t>tenemos</a:t>
            </a:r>
            <a:r>
              <a:rPr lang="en-US" sz="1200">
                <a:solidFill>
                  <a:srgbClr val="0D0D0D"/>
                </a:solidFill>
                <a:ea typeface="+mn-lt"/>
                <a:cs typeface="+mn-lt"/>
              </a:rPr>
              <a:t> cuatro </a:t>
            </a:r>
            <a:r>
              <a:rPr lang="en-US" sz="1200" err="1">
                <a:solidFill>
                  <a:srgbClr val="0D0D0D"/>
                </a:solidFill>
                <a:ea typeface="+mn-lt"/>
                <a:cs typeface="+mn-lt"/>
              </a:rPr>
              <a:t>facilitadores</a:t>
            </a:r>
            <a:r>
              <a:rPr lang="en-US" sz="1200">
                <a:solidFill>
                  <a:srgbClr val="0D0D0D"/>
                </a:solidFill>
                <a:ea typeface="+mn-lt"/>
                <a:cs typeface="+mn-lt"/>
              </a:rPr>
              <a:t> </a:t>
            </a:r>
            <a:r>
              <a:rPr lang="en-US" sz="1200" err="1">
                <a:solidFill>
                  <a:srgbClr val="0D0D0D"/>
                </a:solidFill>
                <a:ea typeface="+mn-lt"/>
                <a:cs typeface="+mn-lt"/>
              </a:rPr>
              <a:t>altamente</a:t>
            </a:r>
            <a:r>
              <a:rPr lang="en-US" sz="1200">
                <a:solidFill>
                  <a:srgbClr val="0D0D0D"/>
                </a:solidFill>
                <a:ea typeface="+mn-lt"/>
                <a:cs typeface="+mn-lt"/>
              </a:rPr>
              <a:t> </a:t>
            </a:r>
            <a:r>
              <a:rPr lang="en-US" sz="1200" err="1">
                <a:solidFill>
                  <a:srgbClr val="0D0D0D"/>
                </a:solidFill>
                <a:ea typeface="+mn-lt"/>
                <a:cs typeface="+mn-lt"/>
              </a:rPr>
              <a:t>capacitados</a:t>
            </a:r>
            <a:r>
              <a:rPr lang="en-US" sz="1200">
                <a:solidFill>
                  <a:srgbClr val="0D0D0D"/>
                </a:solidFill>
                <a:ea typeface="+mn-lt"/>
                <a:cs typeface="+mn-lt"/>
              </a:rPr>
              <a:t> </a:t>
            </a:r>
            <a:r>
              <a:rPr lang="en-US" sz="1200" err="1">
                <a:solidFill>
                  <a:srgbClr val="0D0D0D"/>
                </a:solidFill>
                <a:ea typeface="+mn-lt"/>
                <a:cs typeface="+mn-lt"/>
              </a:rPr>
              <a:t>disponibles</a:t>
            </a:r>
            <a:r>
              <a:rPr lang="en-US" sz="1200">
                <a:solidFill>
                  <a:srgbClr val="0D0D0D"/>
                </a:solidFill>
                <a:ea typeface="+mn-lt"/>
                <a:cs typeface="+mn-lt"/>
              </a:rPr>
              <a:t> para </a:t>
            </a:r>
            <a:r>
              <a:rPr lang="en-US" sz="1200" err="1">
                <a:solidFill>
                  <a:srgbClr val="0D0D0D"/>
                </a:solidFill>
                <a:ea typeface="+mn-lt"/>
                <a:cs typeface="+mn-lt"/>
              </a:rPr>
              <a:t>conducir</a:t>
            </a:r>
            <a:r>
              <a:rPr lang="en-US" sz="1200">
                <a:solidFill>
                  <a:srgbClr val="0D0D0D"/>
                </a:solidFill>
                <a:ea typeface="+mn-lt"/>
                <a:cs typeface="+mn-lt"/>
              </a:rPr>
              <a:t> las </a:t>
            </a:r>
            <a:r>
              <a:rPr lang="en-US" sz="1200" err="1">
                <a:solidFill>
                  <a:srgbClr val="0D0D0D"/>
                </a:solidFill>
                <a:ea typeface="+mn-lt"/>
                <a:cs typeface="+mn-lt"/>
              </a:rPr>
              <a:t>sesiones</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a:t>
            </a:r>
            <a:endParaRPr lang="en-US" sz="1200"/>
          </a:p>
          <a:p>
            <a:endParaRPr lang="en-US" sz="1200">
              <a:solidFill>
                <a:srgbClr val="0D0D0D"/>
              </a:solidFill>
              <a:ea typeface="+mn-lt"/>
              <a:cs typeface="+mn-lt"/>
            </a:endParaRPr>
          </a:p>
          <a:p>
            <a:r>
              <a:rPr lang="en-US" sz="1200">
                <a:solidFill>
                  <a:srgbClr val="0D0D0D"/>
                </a:solidFill>
                <a:ea typeface="+mn-lt"/>
                <a:cs typeface="+mn-lt"/>
              </a:rPr>
              <a:t>Con </a:t>
            </a:r>
            <a:r>
              <a:rPr lang="en-US" sz="1200" err="1">
                <a:solidFill>
                  <a:srgbClr val="0D0D0D"/>
                </a:solidFill>
                <a:ea typeface="+mn-lt"/>
                <a:cs typeface="+mn-lt"/>
              </a:rPr>
              <a:t>esta</a:t>
            </a:r>
            <a:r>
              <a:rPr lang="en-US" sz="1200">
                <a:solidFill>
                  <a:srgbClr val="0D0D0D"/>
                </a:solidFill>
                <a:ea typeface="+mn-lt"/>
                <a:cs typeface="+mn-lt"/>
              </a:rPr>
              <a:t> </a:t>
            </a:r>
            <a:r>
              <a:rPr lang="en-US" sz="1200" err="1">
                <a:solidFill>
                  <a:srgbClr val="0D0D0D"/>
                </a:solidFill>
                <a:ea typeface="+mn-lt"/>
                <a:cs typeface="+mn-lt"/>
              </a:rPr>
              <a:t>información</a:t>
            </a:r>
            <a:r>
              <a:rPr lang="en-US" sz="1200">
                <a:solidFill>
                  <a:srgbClr val="0D0D0D"/>
                </a:solidFill>
                <a:ea typeface="+mn-lt"/>
                <a:cs typeface="+mn-lt"/>
              </a:rPr>
              <a:t>, </a:t>
            </a:r>
            <a:r>
              <a:rPr lang="en-US" sz="1200" err="1">
                <a:solidFill>
                  <a:srgbClr val="0D0D0D"/>
                </a:solidFill>
                <a:ea typeface="+mn-lt"/>
                <a:cs typeface="+mn-lt"/>
              </a:rPr>
              <a:t>podríamos</a:t>
            </a:r>
            <a:r>
              <a:rPr lang="en-US" sz="1200">
                <a:solidFill>
                  <a:srgbClr val="0D0D0D"/>
                </a:solidFill>
                <a:ea typeface="+mn-lt"/>
                <a:cs typeface="+mn-lt"/>
              </a:rPr>
              <a:t> </a:t>
            </a:r>
            <a:r>
              <a:rPr lang="en-US" sz="1200" err="1">
                <a:solidFill>
                  <a:srgbClr val="0D0D0D"/>
                </a:solidFill>
                <a:ea typeface="+mn-lt"/>
                <a:cs typeface="+mn-lt"/>
              </a:rPr>
              <a:t>calcular</a:t>
            </a:r>
            <a:r>
              <a:rPr lang="en-US" sz="1200">
                <a:solidFill>
                  <a:srgbClr val="0D0D0D"/>
                </a:solidFill>
                <a:ea typeface="+mn-lt"/>
                <a:cs typeface="+mn-lt"/>
              </a:rPr>
              <a:t> la </a:t>
            </a:r>
            <a:r>
              <a:rPr lang="en-US" sz="1200" err="1">
                <a:solidFill>
                  <a:srgbClr val="0D0D0D"/>
                </a:solidFill>
                <a:ea typeface="+mn-lt"/>
                <a:cs typeface="+mn-lt"/>
              </a:rPr>
              <a:t>duración</a:t>
            </a:r>
            <a:r>
              <a:rPr lang="en-US" sz="1200">
                <a:solidFill>
                  <a:srgbClr val="0D0D0D"/>
                </a:solidFill>
                <a:ea typeface="+mn-lt"/>
                <a:cs typeface="+mn-lt"/>
              </a:rPr>
              <a:t> total de la </a:t>
            </a:r>
            <a:r>
              <a:rPr lang="en-US" sz="1200" err="1">
                <a:solidFill>
                  <a:srgbClr val="0D0D0D"/>
                </a:solidFill>
                <a:ea typeface="+mn-lt"/>
                <a:cs typeface="+mn-lt"/>
              </a:rPr>
              <a:t>capacitación</a:t>
            </a:r>
            <a:r>
              <a:rPr lang="en-US" sz="1200">
                <a:solidFill>
                  <a:srgbClr val="0D0D0D"/>
                </a:solidFill>
                <a:ea typeface="+mn-lt"/>
                <a:cs typeface="+mn-lt"/>
              </a:rPr>
              <a:t> para </a:t>
            </a:r>
            <a:r>
              <a:rPr lang="en-US" sz="1200" err="1">
                <a:solidFill>
                  <a:srgbClr val="0D0D0D"/>
                </a:solidFill>
                <a:ea typeface="+mn-lt"/>
                <a:cs typeface="+mn-lt"/>
              </a:rPr>
              <a:t>los</a:t>
            </a:r>
            <a:r>
              <a:rPr lang="en-US" sz="1200">
                <a:solidFill>
                  <a:srgbClr val="0D0D0D"/>
                </a:solidFill>
                <a:ea typeface="+mn-lt"/>
                <a:cs typeface="+mn-lt"/>
              </a:rPr>
              <a:t> 100 </a:t>
            </a:r>
            <a:r>
              <a:rPr lang="en-US" sz="1200" err="1">
                <a:solidFill>
                  <a:srgbClr val="0D0D0D"/>
                </a:solidFill>
                <a:ea typeface="+mn-lt"/>
                <a:cs typeface="+mn-lt"/>
              </a:rPr>
              <a:t>trabajadores</a:t>
            </a:r>
            <a:r>
              <a:rPr lang="en-US" sz="1200">
                <a:solidFill>
                  <a:srgbClr val="0D0D0D"/>
                </a:solidFill>
                <a:ea typeface="+mn-lt"/>
                <a:cs typeface="+mn-lt"/>
              </a:rPr>
              <a:t> de la </a:t>
            </a:r>
            <a:r>
              <a:rPr lang="en-US" sz="1200" err="1">
                <a:solidFill>
                  <a:srgbClr val="0D0D0D"/>
                </a:solidFill>
                <a:ea typeface="+mn-lt"/>
                <a:cs typeface="+mn-lt"/>
              </a:rPr>
              <a:t>siguiente</a:t>
            </a:r>
            <a:r>
              <a:rPr lang="en-US" sz="1200">
                <a:solidFill>
                  <a:srgbClr val="0D0D0D"/>
                </a:solidFill>
                <a:ea typeface="+mn-lt"/>
                <a:cs typeface="+mn-lt"/>
              </a:rPr>
              <a:t> </a:t>
            </a:r>
            <a:r>
              <a:rPr lang="en-US" sz="1200" err="1">
                <a:solidFill>
                  <a:srgbClr val="0D0D0D"/>
                </a:solidFill>
                <a:ea typeface="+mn-lt"/>
                <a:cs typeface="+mn-lt"/>
              </a:rPr>
              <a:t>manera</a:t>
            </a:r>
            <a:r>
              <a:rPr lang="en-US" sz="1200">
                <a:solidFill>
                  <a:srgbClr val="0D0D0D"/>
                </a:solidFill>
                <a:ea typeface="+mn-lt"/>
                <a:cs typeface="+mn-lt"/>
              </a:rPr>
              <a:t>:</a:t>
            </a:r>
            <a:endParaRPr lang="en-US" sz="1200"/>
          </a:p>
          <a:p>
            <a:endParaRPr lang="en-US" sz="1200">
              <a:solidFill>
                <a:srgbClr val="0D0D0D"/>
              </a:solidFill>
              <a:ea typeface="+mn-lt"/>
              <a:cs typeface="+mn-lt"/>
            </a:endParaRPr>
          </a:p>
          <a:p>
            <a:r>
              <a:rPr lang="en-US" sz="1200" err="1">
                <a:solidFill>
                  <a:srgbClr val="0D0D0D"/>
                </a:solidFill>
                <a:ea typeface="+mn-lt"/>
                <a:cs typeface="+mn-lt"/>
              </a:rPr>
              <a:t>Duración</a:t>
            </a:r>
            <a:r>
              <a:rPr lang="en-US" sz="1200">
                <a:solidFill>
                  <a:srgbClr val="0D0D0D"/>
                </a:solidFill>
                <a:ea typeface="+mn-lt"/>
                <a:cs typeface="+mn-lt"/>
              </a:rPr>
              <a:t> </a:t>
            </a:r>
            <a:r>
              <a:rPr lang="en-US" sz="1200" err="1">
                <a:solidFill>
                  <a:srgbClr val="0D0D0D"/>
                </a:solidFill>
                <a:ea typeface="+mn-lt"/>
                <a:cs typeface="+mn-lt"/>
              </a:rPr>
              <a:t>por</a:t>
            </a:r>
            <a:r>
              <a:rPr lang="en-US" sz="1200">
                <a:solidFill>
                  <a:srgbClr val="0D0D0D"/>
                </a:solidFill>
                <a:ea typeface="+mn-lt"/>
                <a:cs typeface="+mn-lt"/>
              </a:rPr>
              <a:t> </a:t>
            </a:r>
            <a:r>
              <a:rPr lang="en-US" sz="1200" err="1">
                <a:solidFill>
                  <a:srgbClr val="0D0D0D"/>
                </a:solidFill>
                <a:ea typeface="+mn-lt"/>
                <a:cs typeface="+mn-lt"/>
              </a:rPr>
              <a:t>trabajador</a:t>
            </a:r>
            <a:r>
              <a:rPr lang="en-US" sz="1200">
                <a:solidFill>
                  <a:srgbClr val="0D0D0D"/>
                </a:solidFill>
                <a:ea typeface="+mn-lt"/>
                <a:cs typeface="+mn-lt"/>
              </a:rPr>
              <a:t>: 8 horas</a:t>
            </a:r>
            <a:endParaRPr lang="en-US" sz="1200"/>
          </a:p>
          <a:p>
            <a:r>
              <a:rPr lang="en-US" sz="1200" err="1">
                <a:solidFill>
                  <a:srgbClr val="0D0D0D"/>
                </a:solidFill>
                <a:ea typeface="+mn-lt"/>
                <a:cs typeface="+mn-lt"/>
              </a:rPr>
              <a:t>Tamaño</a:t>
            </a:r>
            <a:r>
              <a:rPr lang="en-US" sz="1200">
                <a:solidFill>
                  <a:srgbClr val="0D0D0D"/>
                </a:solidFill>
                <a:ea typeface="+mn-lt"/>
                <a:cs typeface="+mn-lt"/>
              </a:rPr>
              <a:t> del </a:t>
            </a:r>
            <a:r>
              <a:rPr lang="en-US" sz="1200" err="1">
                <a:solidFill>
                  <a:srgbClr val="0D0D0D"/>
                </a:solidFill>
                <a:ea typeface="+mn-lt"/>
                <a:cs typeface="+mn-lt"/>
              </a:rPr>
              <a:t>grupo</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 20 </a:t>
            </a:r>
            <a:r>
              <a:rPr lang="en-US" sz="1200" err="1">
                <a:solidFill>
                  <a:srgbClr val="0D0D0D"/>
                </a:solidFill>
                <a:ea typeface="+mn-lt"/>
                <a:cs typeface="+mn-lt"/>
              </a:rPr>
              <a:t>trabajadores</a:t>
            </a:r>
            <a:r>
              <a:rPr lang="en-US" sz="1200">
                <a:solidFill>
                  <a:srgbClr val="0D0D0D"/>
                </a:solidFill>
                <a:ea typeface="+mn-lt"/>
                <a:cs typeface="+mn-lt"/>
              </a:rPr>
              <a:t> </a:t>
            </a:r>
            <a:r>
              <a:rPr lang="en-US" sz="1200" err="1">
                <a:solidFill>
                  <a:srgbClr val="0D0D0D"/>
                </a:solidFill>
                <a:ea typeface="+mn-lt"/>
                <a:cs typeface="+mn-lt"/>
              </a:rPr>
              <a:t>por</a:t>
            </a:r>
            <a:r>
              <a:rPr lang="en-US" sz="1200">
                <a:solidFill>
                  <a:srgbClr val="0D0D0D"/>
                </a:solidFill>
                <a:ea typeface="+mn-lt"/>
                <a:cs typeface="+mn-lt"/>
              </a:rPr>
              <a:t> </a:t>
            </a:r>
            <a:r>
              <a:rPr lang="en-US" sz="1200" err="1">
                <a:solidFill>
                  <a:srgbClr val="0D0D0D"/>
                </a:solidFill>
                <a:ea typeface="+mn-lt"/>
                <a:cs typeface="+mn-lt"/>
              </a:rPr>
              <a:t>sesión</a:t>
            </a:r>
            <a:endParaRPr lang="en-US" sz="1200"/>
          </a:p>
          <a:p>
            <a:r>
              <a:rPr lang="en-US" sz="1200" err="1">
                <a:solidFill>
                  <a:srgbClr val="0D0D0D"/>
                </a:solidFill>
                <a:ea typeface="+mn-lt"/>
                <a:cs typeface="+mn-lt"/>
              </a:rPr>
              <a:t>Sesiones</a:t>
            </a:r>
            <a:r>
              <a:rPr lang="en-US" sz="1200">
                <a:solidFill>
                  <a:srgbClr val="0D0D0D"/>
                </a:solidFill>
                <a:ea typeface="+mn-lt"/>
                <a:cs typeface="+mn-lt"/>
              </a:rPr>
              <a:t> </a:t>
            </a:r>
            <a:r>
              <a:rPr lang="en-US" sz="1200" err="1">
                <a:solidFill>
                  <a:srgbClr val="0D0D0D"/>
                </a:solidFill>
                <a:ea typeface="+mn-lt"/>
                <a:cs typeface="+mn-lt"/>
              </a:rPr>
              <a:t>requeridas</a:t>
            </a:r>
            <a:r>
              <a:rPr lang="en-US" sz="1200">
                <a:solidFill>
                  <a:srgbClr val="0D0D0D"/>
                </a:solidFill>
                <a:ea typeface="+mn-lt"/>
                <a:cs typeface="+mn-lt"/>
              </a:rPr>
              <a:t>: 100 </a:t>
            </a:r>
            <a:r>
              <a:rPr lang="en-US" sz="1200" err="1">
                <a:solidFill>
                  <a:srgbClr val="0D0D0D"/>
                </a:solidFill>
                <a:ea typeface="+mn-lt"/>
                <a:cs typeface="+mn-lt"/>
              </a:rPr>
              <a:t>trabajadores</a:t>
            </a:r>
            <a:r>
              <a:rPr lang="en-US" sz="1200">
                <a:solidFill>
                  <a:srgbClr val="0D0D0D"/>
                </a:solidFill>
                <a:ea typeface="+mn-lt"/>
                <a:cs typeface="+mn-lt"/>
              </a:rPr>
              <a:t> / 20 </a:t>
            </a:r>
            <a:r>
              <a:rPr lang="en-US" sz="1200" err="1">
                <a:solidFill>
                  <a:srgbClr val="0D0D0D"/>
                </a:solidFill>
                <a:ea typeface="+mn-lt"/>
                <a:cs typeface="+mn-lt"/>
              </a:rPr>
              <a:t>trabajadores</a:t>
            </a:r>
            <a:r>
              <a:rPr lang="en-US" sz="1200">
                <a:solidFill>
                  <a:srgbClr val="0D0D0D"/>
                </a:solidFill>
                <a:ea typeface="+mn-lt"/>
                <a:cs typeface="+mn-lt"/>
              </a:rPr>
              <a:t> </a:t>
            </a:r>
            <a:r>
              <a:rPr lang="en-US" sz="1200" err="1">
                <a:solidFill>
                  <a:srgbClr val="0D0D0D"/>
                </a:solidFill>
                <a:ea typeface="+mn-lt"/>
                <a:cs typeface="+mn-lt"/>
              </a:rPr>
              <a:t>sesion</a:t>
            </a:r>
            <a:r>
              <a:rPr lang="en-US" sz="1200">
                <a:solidFill>
                  <a:srgbClr val="0D0D0D"/>
                </a:solidFill>
                <a:ea typeface="+mn-lt"/>
                <a:cs typeface="+mn-lt"/>
              </a:rPr>
              <a:t> =5 </a:t>
            </a:r>
            <a:r>
              <a:rPr lang="en-US" sz="1200" err="1">
                <a:solidFill>
                  <a:srgbClr val="0D0D0D"/>
                </a:solidFill>
                <a:ea typeface="+mn-lt"/>
                <a:cs typeface="+mn-lt"/>
              </a:rPr>
              <a:t>sesiones</a:t>
            </a:r>
            <a:endParaRPr lang="en-US" sz="1200" err="1">
              <a:solidFill>
                <a:srgbClr val="0D0D0D"/>
              </a:solidFill>
            </a:endParaRPr>
          </a:p>
          <a:p>
            <a:r>
              <a:rPr lang="en-US" sz="1200" err="1">
                <a:solidFill>
                  <a:srgbClr val="0D0D0D"/>
                </a:solidFill>
                <a:highlight>
                  <a:srgbClr val="FFFF00"/>
                </a:highlight>
                <a:ea typeface="+mn-lt"/>
                <a:cs typeface="+mn-lt"/>
              </a:rPr>
              <a:t>Duración</a:t>
            </a:r>
            <a:r>
              <a:rPr lang="en-US" sz="1200">
                <a:solidFill>
                  <a:srgbClr val="0D0D0D"/>
                </a:solidFill>
                <a:highlight>
                  <a:srgbClr val="FFFF00"/>
                </a:highlight>
                <a:ea typeface="+mn-lt"/>
                <a:cs typeface="+mn-lt"/>
              </a:rPr>
              <a:t> total de la </a:t>
            </a:r>
            <a:r>
              <a:rPr lang="en-US" sz="1200" err="1">
                <a:solidFill>
                  <a:srgbClr val="0D0D0D"/>
                </a:solidFill>
                <a:highlight>
                  <a:srgbClr val="FFFF00"/>
                </a:highlight>
                <a:ea typeface="+mn-lt"/>
                <a:cs typeface="+mn-lt"/>
              </a:rPr>
              <a:t>capacitación</a:t>
            </a:r>
            <a:r>
              <a:rPr lang="en-US" sz="1200">
                <a:solidFill>
                  <a:srgbClr val="0D0D0D"/>
                </a:solidFill>
                <a:highlight>
                  <a:srgbClr val="FFFF00"/>
                </a:highlight>
                <a:ea typeface="+mn-lt"/>
                <a:cs typeface="+mn-lt"/>
              </a:rPr>
              <a:t>: 5 sesiones×8 horas/</a:t>
            </a:r>
            <a:r>
              <a:rPr lang="en-US" sz="1200" err="1">
                <a:solidFill>
                  <a:srgbClr val="0D0D0D"/>
                </a:solidFill>
                <a:highlight>
                  <a:srgbClr val="FFFF00"/>
                </a:highlight>
                <a:ea typeface="+mn-lt"/>
                <a:cs typeface="+mn-lt"/>
              </a:rPr>
              <a:t>sesión</a:t>
            </a:r>
            <a:r>
              <a:rPr lang="en-US" sz="1200">
                <a:solidFill>
                  <a:srgbClr val="0D0D0D"/>
                </a:solidFill>
                <a:highlight>
                  <a:srgbClr val="FFFF00"/>
                </a:highlight>
                <a:ea typeface="+mn-lt"/>
                <a:cs typeface="+mn-lt"/>
              </a:rPr>
              <a:t>=40 horas </a:t>
            </a:r>
            <a:endParaRPr lang="en-US" sz="1200">
              <a:solidFill>
                <a:srgbClr val="0D0D0D"/>
              </a:solidFill>
              <a:highlight>
                <a:srgbClr val="FFFF00"/>
              </a:highlight>
            </a:endParaRPr>
          </a:p>
          <a:p>
            <a:endParaRPr lang="en-US" sz="1200"/>
          </a:p>
        </p:txBody>
      </p:sp>
    </p:spTree>
    <p:extLst>
      <p:ext uri="{BB962C8B-B14F-4D97-AF65-F5344CB8AC3E}">
        <p14:creationId xmlns:p14="http://schemas.microsoft.com/office/powerpoint/2010/main" val="22985212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DD180-DF1B-3814-6DD7-5A07FA74F01E}"/>
              </a:ext>
            </a:extLst>
          </p:cNvPr>
          <p:cNvSpPr txBox="1"/>
          <p:nvPr/>
        </p:nvSpPr>
        <p:spPr>
          <a:xfrm>
            <a:off x="586153" y="502417"/>
            <a:ext cx="753416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4. </a:t>
            </a:r>
            <a:r>
              <a:rPr lang="en-US" err="1"/>
              <a:t>Método</a:t>
            </a:r>
            <a:r>
              <a:rPr lang="en-US"/>
              <a:t> PERT (</a:t>
            </a:r>
            <a:r>
              <a:rPr lang="en-US" sz="1200">
                <a:solidFill>
                  <a:srgbClr val="0D0D0D"/>
                </a:solidFill>
                <a:ea typeface="+mn-lt"/>
                <a:cs typeface="+mn-lt"/>
              </a:rPr>
              <a:t>(Program Evaluation and Review Technique))(Program Evaluation and Review Technique) : </a:t>
            </a:r>
            <a:r>
              <a:rPr lang="en-US" sz="1200" err="1">
                <a:solidFill>
                  <a:srgbClr val="0D0D0D"/>
                </a:solidFill>
                <a:ea typeface="+mn-lt"/>
                <a:cs typeface="+mn-lt"/>
              </a:rPr>
              <a:t>Puede</a:t>
            </a:r>
            <a:r>
              <a:rPr lang="en-US" sz="1200">
                <a:solidFill>
                  <a:srgbClr val="0D0D0D"/>
                </a:solidFill>
                <a:ea typeface="+mn-lt"/>
                <a:cs typeface="+mn-lt"/>
              </a:rPr>
              <a:t> </a:t>
            </a:r>
            <a:r>
              <a:rPr lang="en-US" sz="1200" err="1">
                <a:solidFill>
                  <a:srgbClr val="0D0D0D"/>
                </a:solidFill>
                <a:ea typeface="+mn-lt"/>
                <a:cs typeface="+mn-lt"/>
              </a:rPr>
              <a:t>lograrse</a:t>
            </a:r>
            <a:r>
              <a:rPr lang="en-US" sz="1200">
                <a:solidFill>
                  <a:srgbClr val="0D0D0D"/>
                </a:solidFill>
                <a:ea typeface="+mn-lt"/>
                <a:cs typeface="+mn-lt"/>
              </a:rPr>
              <a:t> </a:t>
            </a:r>
            <a:r>
              <a:rPr lang="en-US" sz="1200" err="1">
                <a:solidFill>
                  <a:srgbClr val="0D0D0D"/>
                </a:solidFill>
                <a:ea typeface="+mn-lt"/>
                <a:cs typeface="+mn-lt"/>
              </a:rPr>
              <a:t>una</a:t>
            </a:r>
            <a:r>
              <a:rPr lang="en-US" sz="1200">
                <a:solidFill>
                  <a:srgbClr val="0D0D0D"/>
                </a:solidFill>
                <a:ea typeface="+mn-lt"/>
                <a:cs typeface="+mn-lt"/>
              </a:rPr>
              <a:t> mayor </a:t>
            </a:r>
            <a:r>
              <a:rPr lang="en-US" sz="1200" err="1">
                <a:solidFill>
                  <a:srgbClr val="0D0D0D"/>
                </a:solidFill>
                <a:ea typeface="+mn-lt"/>
                <a:cs typeface="+mn-lt"/>
              </a:rPr>
              <a:t>exactitud</a:t>
            </a:r>
            <a:r>
              <a:rPr lang="en-US" sz="1200">
                <a:solidFill>
                  <a:srgbClr val="0D0D0D"/>
                </a:solidFill>
                <a:ea typeface="+mn-lt"/>
                <a:cs typeface="+mn-lt"/>
              </a:rPr>
              <a:t> </a:t>
            </a:r>
            <a:r>
              <a:rPr lang="en-US" sz="1200" err="1">
                <a:solidFill>
                  <a:srgbClr val="0D0D0D"/>
                </a:solidFill>
                <a:ea typeface="+mn-lt"/>
                <a:cs typeface="+mn-lt"/>
              </a:rPr>
              <a:t>tomando</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a:t>
            </a:r>
            <a:r>
              <a:rPr lang="en-US" sz="1200" err="1">
                <a:solidFill>
                  <a:srgbClr val="0D0D0D"/>
                </a:solidFill>
                <a:ea typeface="+mn-lt"/>
                <a:cs typeface="+mn-lt"/>
              </a:rPr>
              <a:t>consideración</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grado</a:t>
            </a:r>
            <a:r>
              <a:rPr lang="en-US" sz="1200">
                <a:solidFill>
                  <a:srgbClr val="0D0D0D"/>
                </a:solidFill>
                <a:ea typeface="+mn-lt"/>
                <a:cs typeface="+mn-lt"/>
              </a:rPr>
              <a:t> de </a:t>
            </a:r>
            <a:r>
              <a:rPr lang="en-US" sz="1200" err="1">
                <a:solidFill>
                  <a:srgbClr val="0D0D0D"/>
                </a:solidFill>
                <a:ea typeface="+mn-lt"/>
                <a:cs typeface="+mn-lt"/>
              </a:rPr>
              <a:t>incertidumbre</a:t>
            </a:r>
            <a:r>
              <a:rPr lang="en-US" sz="1200">
                <a:solidFill>
                  <a:srgbClr val="0D0D0D"/>
                </a:solidFill>
                <a:ea typeface="+mn-lt"/>
                <a:cs typeface="+mn-lt"/>
              </a:rPr>
              <a:t> y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riesgo</a:t>
            </a:r>
            <a:r>
              <a:rPr lang="en-US" sz="1200">
                <a:solidFill>
                  <a:srgbClr val="0D0D0D"/>
                </a:solidFill>
                <a:ea typeface="+mn-lt"/>
                <a:cs typeface="+mn-lt"/>
              </a:rPr>
              <a:t>.</a:t>
            </a:r>
            <a:endParaRPr lang="en-US"/>
          </a:p>
        </p:txBody>
      </p:sp>
      <p:pic>
        <p:nvPicPr>
          <p:cNvPr id="6" name="Picture 5">
            <a:extLst>
              <a:ext uri="{FF2B5EF4-FFF2-40B4-BE49-F238E27FC236}">
                <a16:creationId xmlns:a16="http://schemas.microsoft.com/office/drawing/2014/main" id="{6FDD10A9-AED9-BA89-0651-2B6C033BA2E6}"/>
              </a:ext>
            </a:extLst>
          </p:cNvPr>
          <p:cNvPicPr>
            <a:picLocks noChangeAspect="1"/>
          </p:cNvPicPr>
          <p:nvPr/>
        </p:nvPicPr>
        <p:blipFill rotWithShape="1">
          <a:blip r:embed="rId2"/>
          <a:srcRect l="34280" t="35016" r="12649" b="29805"/>
          <a:stretch/>
        </p:blipFill>
        <p:spPr>
          <a:xfrm>
            <a:off x="946219" y="1426657"/>
            <a:ext cx="5974850" cy="2002041"/>
          </a:xfrm>
          <a:prstGeom prst="rect">
            <a:avLst/>
          </a:prstGeom>
          <a:ln w="57150">
            <a:solidFill>
              <a:srgbClr val="FFC000"/>
            </a:solidFill>
          </a:ln>
        </p:spPr>
      </p:pic>
      <p:sp>
        <p:nvSpPr>
          <p:cNvPr id="7" name="TextBox 6">
            <a:extLst>
              <a:ext uri="{FF2B5EF4-FFF2-40B4-BE49-F238E27FC236}">
                <a16:creationId xmlns:a16="http://schemas.microsoft.com/office/drawing/2014/main" id="{C6C863C8-902B-69F7-DCE3-95F3006B3393}"/>
              </a:ext>
            </a:extLst>
          </p:cNvPr>
          <p:cNvSpPr txBox="1"/>
          <p:nvPr/>
        </p:nvSpPr>
        <p:spPr>
          <a:xfrm>
            <a:off x="944125" y="3738823"/>
            <a:ext cx="5976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ACTIVIDAD: Capacitar a 100 </a:t>
            </a:r>
            <a:r>
              <a:rPr lang="en-US" err="1"/>
              <a:t>trabajadores</a:t>
            </a:r>
            <a:r>
              <a:rPr lang="en-US"/>
              <a:t> …...</a:t>
            </a:r>
          </a:p>
        </p:txBody>
      </p:sp>
      <p:sp>
        <p:nvSpPr>
          <p:cNvPr id="9" name="TextBox 1">
            <a:extLst>
              <a:ext uri="{FF2B5EF4-FFF2-40B4-BE49-F238E27FC236}">
                <a16:creationId xmlns:a16="http://schemas.microsoft.com/office/drawing/2014/main" id="{B22632B4-CAE9-08C1-D52B-63453BF7494F}"/>
              </a:ext>
            </a:extLst>
          </p:cNvPr>
          <p:cNvSpPr txBox="1"/>
          <p:nvPr/>
        </p:nvSpPr>
        <p:spPr>
          <a:xfrm>
            <a:off x="584060" y="4490356"/>
            <a:ext cx="7153170" cy="18466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200" i="1">
                <a:solidFill>
                  <a:srgbClr val="0D0D0D"/>
                </a:solidFill>
                <a:ea typeface="+mn-lt"/>
                <a:cs typeface="+mn-lt"/>
              </a:rPr>
              <a:t>O</a:t>
            </a:r>
            <a:r>
              <a:rPr lang="en-US" sz="1200">
                <a:solidFill>
                  <a:srgbClr val="0D0D0D"/>
                </a:solidFill>
                <a:ea typeface="+mn-lt"/>
                <a:cs typeface="+mn-lt"/>
              </a:rPr>
              <a:t> (</a:t>
            </a:r>
            <a:r>
              <a:rPr lang="en-US" sz="1200" err="1">
                <a:solidFill>
                  <a:srgbClr val="0D0D0D"/>
                </a:solidFill>
                <a:ea typeface="+mn-lt"/>
                <a:cs typeface="+mn-lt"/>
              </a:rPr>
              <a:t>optimista</a:t>
            </a:r>
            <a:r>
              <a:rPr lang="en-US" sz="1200">
                <a:solidFill>
                  <a:srgbClr val="0D0D0D"/>
                </a:solidFill>
                <a:ea typeface="+mn-lt"/>
                <a:cs typeface="+mn-lt"/>
              </a:rPr>
              <a:t>): 35 horas. Esta </a:t>
            </a:r>
            <a:r>
              <a:rPr lang="en-US" sz="1200" err="1">
                <a:solidFill>
                  <a:srgbClr val="0D0D0D"/>
                </a:solidFill>
                <a:ea typeface="+mn-lt"/>
                <a:cs typeface="+mn-lt"/>
              </a:rPr>
              <a:t>estimación</a:t>
            </a:r>
            <a:r>
              <a:rPr lang="en-US" sz="1200">
                <a:solidFill>
                  <a:srgbClr val="0D0D0D"/>
                </a:solidFill>
                <a:ea typeface="+mn-lt"/>
                <a:cs typeface="+mn-lt"/>
              </a:rPr>
              <a:t> </a:t>
            </a:r>
            <a:r>
              <a:rPr lang="en-US" sz="1200" err="1">
                <a:solidFill>
                  <a:srgbClr val="0D0D0D"/>
                </a:solidFill>
                <a:ea typeface="+mn-lt"/>
                <a:cs typeface="+mn-lt"/>
              </a:rPr>
              <a:t>representa</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escenario</a:t>
            </a:r>
            <a:r>
              <a:rPr lang="en-US" sz="1200">
                <a:solidFill>
                  <a:srgbClr val="0D0D0D"/>
                </a:solidFill>
                <a:ea typeface="+mn-lt"/>
                <a:cs typeface="+mn-lt"/>
              </a:rPr>
              <a:t> </a:t>
            </a:r>
            <a:r>
              <a:rPr lang="en-US" sz="1200" err="1">
                <a:solidFill>
                  <a:srgbClr val="0D0D0D"/>
                </a:solidFill>
                <a:ea typeface="+mn-lt"/>
                <a:cs typeface="+mn-lt"/>
              </a:rPr>
              <a:t>más</a:t>
            </a:r>
            <a:r>
              <a:rPr lang="en-US" sz="1200">
                <a:solidFill>
                  <a:srgbClr val="0D0D0D"/>
                </a:solidFill>
                <a:ea typeface="+mn-lt"/>
                <a:cs typeface="+mn-lt"/>
              </a:rPr>
              <a:t> favorable, </a:t>
            </a:r>
            <a:r>
              <a:rPr lang="en-US" sz="1200" err="1">
                <a:solidFill>
                  <a:srgbClr val="0D0D0D"/>
                </a:solidFill>
                <a:ea typeface="+mn-lt"/>
                <a:cs typeface="+mn-lt"/>
              </a:rPr>
              <a:t>donde</a:t>
            </a:r>
            <a:r>
              <a:rPr lang="en-US" sz="1200">
                <a:solidFill>
                  <a:srgbClr val="0D0D0D"/>
                </a:solidFill>
                <a:ea typeface="+mn-lt"/>
                <a:cs typeface="+mn-lt"/>
              </a:rPr>
              <a:t> la </a:t>
            </a:r>
            <a:r>
              <a:rPr lang="en-US" sz="1200" err="1">
                <a:solidFill>
                  <a:srgbClr val="0D0D0D"/>
                </a:solidFill>
                <a:ea typeface="+mn-lt"/>
                <a:cs typeface="+mn-lt"/>
              </a:rPr>
              <a:t>capacitación</a:t>
            </a:r>
            <a:r>
              <a:rPr lang="en-US" sz="1200">
                <a:solidFill>
                  <a:srgbClr val="0D0D0D"/>
                </a:solidFill>
                <a:ea typeface="+mn-lt"/>
                <a:cs typeface="+mn-lt"/>
              </a:rPr>
              <a:t> se </a:t>
            </a:r>
            <a:r>
              <a:rPr lang="en-US" sz="1200" err="1">
                <a:solidFill>
                  <a:srgbClr val="0D0D0D"/>
                </a:solidFill>
                <a:ea typeface="+mn-lt"/>
                <a:cs typeface="+mn-lt"/>
              </a:rPr>
              <a:t>lleva</a:t>
            </a:r>
            <a:r>
              <a:rPr lang="en-US" sz="1200">
                <a:solidFill>
                  <a:srgbClr val="0D0D0D"/>
                </a:solidFill>
                <a:ea typeface="+mn-lt"/>
                <a:cs typeface="+mn-lt"/>
              </a:rPr>
              <a:t> a </a:t>
            </a:r>
            <a:r>
              <a:rPr lang="en-US" sz="1200" err="1">
                <a:solidFill>
                  <a:srgbClr val="0D0D0D"/>
                </a:solidFill>
                <a:ea typeface="+mn-lt"/>
                <a:cs typeface="+mn-lt"/>
              </a:rPr>
              <a:t>cabo</a:t>
            </a:r>
            <a:r>
              <a:rPr lang="en-US" sz="1200">
                <a:solidFill>
                  <a:srgbClr val="0D0D0D"/>
                </a:solidFill>
                <a:ea typeface="+mn-lt"/>
                <a:cs typeface="+mn-lt"/>
              </a:rPr>
              <a:t> sin </a:t>
            </a:r>
            <a:r>
              <a:rPr lang="en-US" sz="1200" err="1">
                <a:solidFill>
                  <a:srgbClr val="0D0D0D"/>
                </a:solidFill>
                <a:ea typeface="+mn-lt"/>
                <a:cs typeface="+mn-lt"/>
              </a:rPr>
              <a:t>contratiempos</a:t>
            </a:r>
            <a:r>
              <a:rPr lang="en-US" sz="1200">
                <a:solidFill>
                  <a:srgbClr val="0D0D0D"/>
                </a:solidFill>
                <a:ea typeface="+mn-lt"/>
                <a:cs typeface="+mn-lt"/>
              </a:rPr>
              <a:t> y de </a:t>
            </a:r>
            <a:r>
              <a:rPr lang="en-US" sz="1200" err="1">
                <a:solidFill>
                  <a:srgbClr val="0D0D0D"/>
                </a:solidFill>
                <a:ea typeface="+mn-lt"/>
                <a:cs typeface="+mn-lt"/>
              </a:rPr>
              <a:t>manera</a:t>
            </a:r>
            <a:r>
              <a:rPr lang="en-US" sz="1200">
                <a:solidFill>
                  <a:srgbClr val="0D0D0D"/>
                </a:solidFill>
                <a:ea typeface="+mn-lt"/>
                <a:cs typeface="+mn-lt"/>
              </a:rPr>
              <a:t> </a:t>
            </a:r>
            <a:r>
              <a:rPr lang="en-US" sz="1200" err="1">
                <a:solidFill>
                  <a:srgbClr val="0D0D0D"/>
                </a:solidFill>
                <a:ea typeface="+mn-lt"/>
                <a:cs typeface="+mn-lt"/>
              </a:rPr>
              <a:t>muy</a:t>
            </a:r>
            <a:r>
              <a:rPr lang="en-US" sz="1200">
                <a:solidFill>
                  <a:srgbClr val="0D0D0D"/>
                </a:solidFill>
                <a:ea typeface="+mn-lt"/>
                <a:cs typeface="+mn-lt"/>
              </a:rPr>
              <a:t> </a:t>
            </a:r>
            <a:r>
              <a:rPr lang="en-US" sz="1200" err="1">
                <a:solidFill>
                  <a:srgbClr val="0D0D0D"/>
                </a:solidFill>
                <a:ea typeface="+mn-lt"/>
                <a:cs typeface="+mn-lt"/>
              </a:rPr>
              <a:t>eficiente</a:t>
            </a:r>
            <a:r>
              <a:rPr lang="en-US" sz="1200">
                <a:solidFill>
                  <a:srgbClr val="0D0D0D"/>
                </a:solidFill>
                <a:ea typeface="+mn-lt"/>
                <a:cs typeface="+mn-lt"/>
              </a:rPr>
              <a:t>.</a:t>
            </a:r>
            <a:endParaRPr lang="en-US"/>
          </a:p>
          <a:p>
            <a:pPr marL="285750" indent="-285750">
              <a:buFont typeface="Arial"/>
              <a:buChar char="•"/>
            </a:pPr>
            <a:endParaRPr lang="en-US" sz="1200">
              <a:solidFill>
                <a:srgbClr val="0D0D0D"/>
              </a:solidFill>
              <a:ea typeface="+mn-lt"/>
              <a:cs typeface="+mn-lt"/>
            </a:endParaRPr>
          </a:p>
          <a:p>
            <a:pPr marL="285750" indent="-285750">
              <a:buFont typeface="Arial"/>
              <a:buChar char="•"/>
            </a:pPr>
            <a:r>
              <a:rPr lang="en-US" sz="1200" i="1">
                <a:solidFill>
                  <a:srgbClr val="0D0D0D"/>
                </a:solidFill>
                <a:ea typeface="+mn-lt"/>
                <a:cs typeface="+mn-lt"/>
              </a:rPr>
              <a:t>M</a:t>
            </a:r>
            <a:r>
              <a:rPr lang="en-US" sz="1200">
                <a:solidFill>
                  <a:srgbClr val="0D0D0D"/>
                </a:solidFill>
                <a:ea typeface="+mn-lt"/>
                <a:cs typeface="+mn-lt"/>
              </a:rPr>
              <a:t> (</a:t>
            </a:r>
            <a:r>
              <a:rPr lang="en-US" sz="1200" err="1">
                <a:solidFill>
                  <a:srgbClr val="0D0D0D"/>
                </a:solidFill>
                <a:ea typeface="+mn-lt"/>
                <a:cs typeface="+mn-lt"/>
              </a:rPr>
              <a:t>más</a:t>
            </a:r>
            <a:r>
              <a:rPr lang="en-US" sz="1200">
                <a:solidFill>
                  <a:srgbClr val="0D0D0D"/>
                </a:solidFill>
                <a:ea typeface="+mn-lt"/>
                <a:cs typeface="+mn-lt"/>
              </a:rPr>
              <a:t> probable): 40 horas. Esta es la </a:t>
            </a:r>
            <a:r>
              <a:rPr lang="en-US" sz="1200" err="1">
                <a:solidFill>
                  <a:srgbClr val="0D0D0D"/>
                </a:solidFill>
                <a:ea typeface="+mn-lt"/>
                <a:cs typeface="+mn-lt"/>
              </a:rPr>
              <a:t>estimación</a:t>
            </a:r>
            <a:r>
              <a:rPr lang="en-US" sz="1200">
                <a:solidFill>
                  <a:srgbClr val="0D0D0D"/>
                </a:solidFill>
                <a:ea typeface="+mn-lt"/>
                <a:cs typeface="+mn-lt"/>
              </a:rPr>
              <a:t> </a:t>
            </a:r>
            <a:r>
              <a:rPr lang="en-US" sz="1200" err="1">
                <a:solidFill>
                  <a:srgbClr val="0D0D0D"/>
                </a:solidFill>
                <a:ea typeface="+mn-lt"/>
                <a:cs typeface="+mn-lt"/>
              </a:rPr>
              <a:t>más</a:t>
            </a:r>
            <a:r>
              <a:rPr lang="en-US" sz="1200">
                <a:solidFill>
                  <a:srgbClr val="0D0D0D"/>
                </a:solidFill>
                <a:ea typeface="+mn-lt"/>
                <a:cs typeface="+mn-lt"/>
              </a:rPr>
              <a:t> </a:t>
            </a:r>
            <a:r>
              <a:rPr lang="en-US" sz="1200" err="1">
                <a:solidFill>
                  <a:srgbClr val="0D0D0D"/>
                </a:solidFill>
                <a:ea typeface="+mn-lt"/>
                <a:cs typeface="+mn-lt"/>
              </a:rPr>
              <a:t>realista</a:t>
            </a:r>
            <a:r>
              <a:rPr lang="en-US" sz="1200">
                <a:solidFill>
                  <a:srgbClr val="0D0D0D"/>
                </a:solidFill>
                <a:ea typeface="+mn-lt"/>
                <a:cs typeface="+mn-lt"/>
              </a:rPr>
              <a:t> de la </a:t>
            </a:r>
            <a:r>
              <a:rPr lang="en-US" sz="1200" err="1">
                <a:solidFill>
                  <a:srgbClr val="0D0D0D"/>
                </a:solidFill>
                <a:ea typeface="+mn-lt"/>
                <a:cs typeface="+mn-lt"/>
              </a:rPr>
              <a:t>duración</a:t>
            </a:r>
            <a:r>
              <a:rPr lang="en-US" sz="1200">
                <a:solidFill>
                  <a:srgbClr val="0D0D0D"/>
                </a:solidFill>
                <a:ea typeface="+mn-lt"/>
                <a:cs typeface="+mn-lt"/>
              </a:rPr>
              <a:t> de la </a:t>
            </a:r>
            <a:r>
              <a:rPr lang="en-US" sz="1200" err="1">
                <a:solidFill>
                  <a:srgbClr val="0D0D0D"/>
                </a:solidFill>
                <a:ea typeface="+mn-lt"/>
                <a:cs typeface="+mn-lt"/>
              </a:rPr>
              <a:t>capacitación</a:t>
            </a:r>
            <a:r>
              <a:rPr lang="en-US" sz="1200">
                <a:solidFill>
                  <a:srgbClr val="0D0D0D"/>
                </a:solidFill>
                <a:ea typeface="+mn-lt"/>
                <a:cs typeface="+mn-lt"/>
              </a:rPr>
              <a:t>, </a:t>
            </a:r>
            <a:r>
              <a:rPr lang="en-US" sz="1200" err="1">
                <a:solidFill>
                  <a:srgbClr val="0D0D0D"/>
                </a:solidFill>
                <a:ea typeface="+mn-lt"/>
                <a:cs typeface="+mn-lt"/>
              </a:rPr>
              <a:t>basada</a:t>
            </a:r>
            <a:r>
              <a:rPr lang="en-US" sz="1200">
                <a:solidFill>
                  <a:srgbClr val="0D0D0D"/>
                </a:solidFill>
                <a:ea typeface="+mn-lt"/>
                <a:cs typeface="+mn-lt"/>
              </a:rPr>
              <a:t> </a:t>
            </a:r>
            <a:r>
              <a:rPr lang="en-US" sz="1200" err="1">
                <a:solidFill>
                  <a:srgbClr val="0D0D0D"/>
                </a:solidFill>
                <a:ea typeface="+mn-lt"/>
                <a:cs typeface="+mn-lt"/>
              </a:rPr>
              <a:t>en</a:t>
            </a:r>
            <a:r>
              <a:rPr lang="en-US" sz="1200">
                <a:solidFill>
                  <a:srgbClr val="0D0D0D"/>
                </a:solidFill>
                <a:ea typeface="+mn-lt"/>
                <a:cs typeface="+mn-lt"/>
              </a:rPr>
              <a:t> la </a:t>
            </a:r>
            <a:r>
              <a:rPr lang="en-US" sz="1200" err="1">
                <a:solidFill>
                  <a:srgbClr val="0D0D0D"/>
                </a:solidFill>
                <a:ea typeface="+mn-lt"/>
                <a:cs typeface="+mn-lt"/>
              </a:rPr>
              <a:t>experiencia</a:t>
            </a:r>
            <a:r>
              <a:rPr lang="en-US" sz="1200">
                <a:solidFill>
                  <a:srgbClr val="0D0D0D"/>
                </a:solidFill>
                <a:ea typeface="+mn-lt"/>
                <a:cs typeface="+mn-lt"/>
              </a:rPr>
              <a:t> y </a:t>
            </a:r>
            <a:r>
              <a:rPr lang="en-US" sz="1200" err="1">
                <a:solidFill>
                  <a:srgbClr val="0D0D0D"/>
                </a:solidFill>
                <a:ea typeface="+mn-lt"/>
                <a:cs typeface="+mn-lt"/>
              </a:rPr>
              <a:t>en</a:t>
            </a:r>
            <a:r>
              <a:rPr lang="en-US" sz="1200">
                <a:solidFill>
                  <a:srgbClr val="0D0D0D"/>
                </a:solidFill>
                <a:ea typeface="+mn-lt"/>
                <a:cs typeface="+mn-lt"/>
              </a:rPr>
              <a:t> </a:t>
            </a:r>
            <a:r>
              <a:rPr lang="en-US" sz="1200" err="1">
                <a:solidFill>
                  <a:srgbClr val="0D0D0D"/>
                </a:solidFill>
                <a:ea typeface="+mn-lt"/>
                <a:cs typeface="+mn-lt"/>
              </a:rPr>
              <a:t>factores</a:t>
            </a:r>
            <a:r>
              <a:rPr lang="en-US" sz="1200">
                <a:solidFill>
                  <a:srgbClr val="0D0D0D"/>
                </a:solidFill>
                <a:ea typeface="+mn-lt"/>
                <a:cs typeface="+mn-lt"/>
              </a:rPr>
              <a:t> </a:t>
            </a:r>
            <a:r>
              <a:rPr lang="en-US" sz="1200" err="1">
                <a:solidFill>
                  <a:srgbClr val="0D0D0D"/>
                </a:solidFill>
                <a:ea typeface="+mn-lt"/>
                <a:cs typeface="+mn-lt"/>
              </a:rPr>
              <a:t>conocidos</a:t>
            </a:r>
            <a:r>
              <a:rPr lang="en-US" sz="1200">
                <a:solidFill>
                  <a:srgbClr val="0D0D0D"/>
                </a:solidFill>
                <a:ea typeface="+mn-lt"/>
                <a:cs typeface="+mn-lt"/>
              </a:rPr>
              <a:t> </a:t>
            </a:r>
            <a:r>
              <a:rPr lang="en-US" sz="1200" err="1">
                <a:solidFill>
                  <a:srgbClr val="0D0D0D"/>
                </a:solidFill>
                <a:ea typeface="+mn-lt"/>
                <a:cs typeface="+mn-lt"/>
              </a:rPr>
              <a:t>sobre</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proceso</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a:t>
            </a:r>
            <a:endParaRPr lang="en-US"/>
          </a:p>
          <a:p>
            <a:pPr marL="285750" indent="-285750">
              <a:buFont typeface="Arial"/>
              <a:buChar char="•"/>
            </a:pPr>
            <a:endParaRPr lang="en-US" sz="1200">
              <a:solidFill>
                <a:srgbClr val="0D0D0D"/>
              </a:solidFill>
              <a:ea typeface="+mn-lt"/>
              <a:cs typeface="+mn-lt"/>
            </a:endParaRPr>
          </a:p>
          <a:p>
            <a:pPr marL="285750" indent="-285750">
              <a:buFont typeface="Arial"/>
              <a:buChar char="•"/>
            </a:pPr>
            <a:r>
              <a:rPr lang="en-US" sz="1200" i="1">
                <a:solidFill>
                  <a:srgbClr val="0D0D0D"/>
                </a:solidFill>
                <a:ea typeface="+mn-lt"/>
                <a:cs typeface="+mn-lt"/>
              </a:rPr>
              <a:t>P</a:t>
            </a:r>
            <a:r>
              <a:rPr lang="en-US" sz="1200">
                <a:solidFill>
                  <a:srgbClr val="0D0D0D"/>
                </a:solidFill>
                <a:ea typeface="+mn-lt"/>
                <a:cs typeface="+mn-lt"/>
              </a:rPr>
              <a:t> (</a:t>
            </a:r>
            <a:r>
              <a:rPr lang="en-US" sz="1200" err="1">
                <a:solidFill>
                  <a:srgbClr val="0D0D0D"/>
                </a:solidFill>
                <a:ea typeface="+mn-lt"/>
                <a:cs typeface="+mn-lt"/>
              </a:rPr>
              <a:t>pesimista</a:t>
            </a:r>
            <a:r>
              <a:rPr lang="en-US" sz="1200">
                <a:solidFill>
                  <a:srgbClr val="0D0D0D"/>
                </a:solidFill>
                <a:ea typeface="+mn-lt"/>
                <a:cs typeface="+mn-lt"/>
              </a:rPr>
              <a:t>): 50 horas. Esta </a:t>
            </a:r>
            <a:r>
              <a:rPr lang="en-US" sz="1200" err="1">
                <a:solidFill>
                  <a:srgbClr val="0D0D0D"/>
                </a:solidFill>
                <a:ea typeface="+mn-lt"/>
                <a:cs typeface="+mn-lt"/>
              </a:rPr>
              <a:t>estimación</a:t>
            </a:r>
            <a:r>
              <a:rPr lang="en-US" sz="1200">
                <a:solidFill>
                  <a:srgbClr val="0D0D0D"/>
                </a:solidFill>
                <a:ea typeface="+mn-lt"/>
                <a:cs typeface="+mn-lt"/>
              </a:rPr>
              <a:t> </a:t>
            </a:r>
            <a:r>
              <a:rPr lang="en-US" sz="1200" err="1">
                <a:solidFill>
                  <a:srgbClr val="0D0D0D"/>
                </a:solidFill>
                <a:ea typeface="+mn-lt"/>
                <a:cs typeface="+mn-lt"/>
              </a:rPr>
              <a:t>representa</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escenario</a:t>
            </a:r>
            <a:r>
              <a:rPr lang="en-US" sz="1200">
                <a:solidFill>
                  <a:srgbClr val="0D0D0D"/>
                </a:solidFill>
                <a:ea typeface="+mn-lt"/>
                <a:cs typeface="+mn-lt"/>
              </a:rPr>
              <a:t> </a:t>
            </a:r>
            <a:r>
              <a:rPr lang="en-US" sz="1200" err="1">
                <a:solidFill>
                  <a:srgbClr val="0D0D0D"/>
                </a:solidFill>
                <a:ea typeface="+mn-lt"/>
                <a:cs typeface="+mn-lt"/>
              </a:rPr>
              <a:t>menos</a:t>
            </a:r>
            <a:r>
              <a:rPr lang="en-US" sz="1200">
                <a:solidFill>
                  <a:srgbClr val="0D0D0D"/>
                </a:solidFill>
                <a:ea typeface="+mn-lt"/>
                <a:cs typeface="+mn-lt"/>
              </a:rPr>
              <a:t> favorable, </a:t>
            </a:r>
            <a:r>
              <a:rPr lang="en-US" sz="1200" err="1">
                <a:solidFill>
                  <a:srgbClr val="0D0D0D"/>
                </a:solidFill>
                <a:ea typeface="+mn-lt"/>
                <a:cs typeface="+mn-lt"/>
              </a:rPr>
              <a:t>donde</a:t>
            </a:r>
            <a:r>
              <a:rPr lang="en-US" sz="1200">
                <a:solidFill>
                  <a:srgbClr val="0D0D0D"/>
                </a:solidFill>
                <a:ea typeface="+mn-lt"/>
                <a:cs typeface="+mn-lt"/>
              </a:rPr>
              <a:t> </a:t>
            </a:r>
            <a:r>
              <a:rPr lang="en-US" sz="1200" err="1">
                <a:solidFill>
                  <a:srgbClr val="0D0D0D"/>
                </a:solidFill>
                <a:ea typeface="+mn-lt"/>
                <a:cs typeface="+mn-lt"/>
              </a:rPr>
              <a:t>pueden</a:t>
            </a:r>
            <a:r>
              <a:rPr lang="en-US" sz="1200">
                <a:solidFill>
                  <a:srgbClr val="0D0D0D"/>
                </a:solidFill>
                <a:ea typeface="+mn-lt"/>
                <a:cs typeface="+mn-lt"/>
              </a:rPr>
              <a:t> </a:t>
            </a:r>
            <a:r>
              <a:rPr lang="en-US" sz="1200" err="1">
                <a:solidFill>
                  <a:srgbClr val="0D0D0D"/>
                </a:solidFill>
                <a:ea typeface="+mn-lt"/>
                <a:cs typeface="+mn-lt"/>
              </a:rPr>
              <a:t>surgir</a:t>
            </a:r>
            <a:r>
              <a:rPr lang="en-US" sz="1200">
                <a:solidFill>
                  <a:srgbClr val="0D0D0D"/>
                </a:solidFill>
                <a:ea typeface="+mn-lt"/>
                <a:cs typeface="+mn-lt"/>
              </a:rPr>
              <a:t> </a:t>
            </a:r>
            <a:r>
              <a:rPr lang="en-US" sz="1200" err="1">
                <a:solidFill>
                  <a:srgbClr val="0D0D0D"/>
                </a:solidFill>
                <a:ea typeface="+mn-lt"/>
                <a:cs typeface="+mn-lt"/>
              </a:rPr>
              <a:t>contratiempos</a:t>
            </a:r>
            <a:r>
              <a:rPr lang="en-US" sz="1200">
                <a:solidFill>
                  <a:srgbClr val="0D0D0D"/>
                </a:solidFill>
                <a:ea typeface="+mn-lt"/>
                <a:cs typeface="+mn-lt"/>
              </a:rPr>
              <a:t> o </a:t>
            </a:r>
            <a:r>
              <a:rPr lang="en-US" sz="1200" err="1">
                <a:solidFill>
                  <a:srgbClr val="0D0D0D"/>
                </a:solidFill>
                <a:ea typeface="+mn-lt"/>
                <a:cs typeface="+mn-lt"/>
              </a:rPr>
              <a:t>dificultades</a:t>
            </a:r>
            <a:r>
              <a:rPr lang="en-US" sz="1200">
                <a:solidFill>
                  <a:srgbClr val="0D0D0D"/>
                </a:solidFill>
                <a:ea typeface="+mn-lt"/>
                <a:cs typeface="+mn-lt"/>
              </a:rPr>
              <a:t> que </a:t>
            </a:r>
            <a:r>
              <a:rPr lang="en-US" sz="1200" err="1">
                <a:solidFill>
                  <a:srgbClr val="0D0D0D"/>
                </a:solidFill>
                <a:ea typeface="+mn-lt"/>
                <a:cs typeface="+mn-lt"/>
              </a:rPr>
              <a:t>ralenticen</a:t>
            </a:r>
            <a:r>
              <a:rPr lang="en-US" sz="1200">
                <a:solidFill>
                  <a:srgbClr val="0D0D0D"/>
                </a:solidFill>
                <a:ea typeface="+mn-lt"/>
                <a:cs typeface="+mn-lt"/>
              </a:rPr>
              <a:t> </a:t>
            </a:r>
            <a:r>
              <a:rPr lang="en-US" sz="1200" err="1">
                <a:solidFill>
                  <a:srgbClr val="0D0D0D"/>
                </a:solidFill>
                <a:ea typeface="+mn-lt"/>
                <a:cs typeface="+mn-lt"/>
              </a:rPr>
              <a:t>el</a:t>
            </a:r>
            <a:r>
              <a:rPr lang="en-US" sz="1200">
                <a:solidFill>
                  <a:srgbClr val="0D0D0D"/>
                </a:solidFill>
                <a:ea typeface="+mn-lt"/>
                <a:cs typeface="+mn-lt"/>
              </a:rPr>
              <a:t> </a:t>
            </a:r>
            <a:r>
              <a:rPr lang="en-US" sz="1200" err="1">
                <a:solidFill>
                  <a:srgbClr val="0D0D0D"/>
                </a:solidFill>
                <a:ea typeface="+mn-lt"/>
                <a:cs typeface="+mn-lt"/>
              </a:rPr>
              <a:t>proceso</a:t>
            </a:r>
            <a:r>
              <a:rPr lang="en-US" sz="1200">
                <a:solidFill>
                  <a:srgbClr val="0D0D0D"/>
                </a:solidFill>
                <a:ea typeface="+mn-lt"/>
                <a:cs typeface="+mn-lt"/>
              </a:rPr>
              <a:t> de </a:t>
            </a:r>
            <a:r>
              <a:rPr lang="en-US" sz="1200" err="1">
                <a:solidFill>
                  <a:srgbClr val="0D0D0D"/>
                </a:solidFill>
                <a:ea typeface="+mn-lt"/>
                <a:cs typeface="+mn-lt"/>
              </a:rPr>
              <a:t>capacitación</a:t>
            </a:r>
            <a:r>
              <a:rPr lang="en-US" sz="1200">
                <a:solidFill>
                  <a:srgbClr val="0D0D0D"/>
                </a:solidFill>
                <a:ea typeface="+mn-lt"/>
                <a:cs typeface="+mn-lt"/>
              </a:rPr>
              <a:t>.</a:t>
            </a:r>
            <a:endParaRPr lang="en-US"/>
          </a:p>
          <a:p>
            <a:pPr algn="l"/>
            <a:endParaRPr lang="en-US"/>
          </a:p>
        </p:txBody>
      </p:sp>
    </p:spTree>
    <p:extLst>
      <p:ext uri="{BB962C8B-B14F-4D97-AF65-F5344CB8AC3E}">
        <p14:creationId xmlns:p14="http://schemas.microsoft.com/office/powerpoint/2010/main" val="54299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A7D90-AA47-E0EC-0F02-1FE741E32B03}"/>
              </a:ext>
            </a:extLst>
          </p:cNvPr>
          <p:cNvSpPr>
            <a:spLocks noGrp="1"/>
          </p:cNvSpPr>
          <p:nvPr>
            <p:ph type="title"/>
          </p:nvPr>
        </p:nvSpPr>
        <p:spPr>
          <a:xfrm>
            <a:off x="457200" y="-580797"/>
            <a:ext cx="5897880" cy="1173480"/>
          </a:xfrm>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Comunidad de Tasajera</a:t>
            </a:r>
            <a:endParaRPr lang="es-ES" dirty="0"/>
          </a:p>
        </p:txBody>
      </p:sp>
      <p:sp>
        <p:nvSpPr>
          <p:cNvPr id="4" name="Marcador de contenido 3">
            <a:extLst>
              <a:ext uri="{FF2B5EF4-FFF2-40B4-BE49-F238E27FC236}">
                <a16:creationId xmlns:a16="http://schemas.microsoft.com/office/drawing/2014/main" id="{A63267A2-3CC4-D959-9DA2-1E51C0E6316B}"/>
              </a:ext>
            </a:extLst>
          </p:cNvPr>
          <p:cNvSpPr>
            <a:spLocks noGrp="1"/>
          </p:cNvSpPr>
          <p:nvPr>
            <p:ph sz="half" idx="1"/>
          </p:nvPr>
        </p:nvSpPr>
        <p:spPr>
          <a:xfrm>
            <a:off x="194693" y="875754"/>
            <a:ext cx="7906205" cy="5629598"/>
          </a:xfrm>
        </p:spPr>
        <p:txBody>
          <a:bodyPr vert="horz" lIns="91440" tIns="45720" rIns="91440" bIns="45720" anchor="t">
            <a:normAutofit fontScale="47500" lnSpcReduction="20000"/>
          </a:bodyPr>
          <a:lstStyle/>
          <a:p>
            <a:pPr>
              <a:buNone/>
            </a:pPr>
            <a:r>
              <a:rPr lang="es-ES" b="1" dirty="0">
                <a:highlight>
                  <a:srgbClr val="FFFF00"/>
                </a:highlight>
              </a:rPr>
              <a:t>Problemática Social:</a:t>
            </a:r>
            <a:endParaRPr lang="es-ES" dirty="0">
              <a:highlight>
                <a:srgbClr val="FFFF00"/>
              </a:highlight>
            </a:endParaRPr>
          </a:p>
          <a:p>
            <a:r>
              <a:rPr lang="es-ES" b="1" dirty="0">
                <a:ea typeface="+mn-lt"/>
                <a:cs typeface="+mn-lt"/>
              </a:rPr>
              <a:t>Pobreza y Desempleo:</a:t>
            </a:r>
            <a:r>
              <a:rPr lang="es-ES" dirty="0">
                <a:ea typeface="+mn-lt"/>
                <a:cs typeface="+mn-lt"/>
              </a:rPr>
              <a:t> Tasajera es una comunidad pesquera donde la mayoría de los habitantes dependen de la pesca como principal fuente de ingresos. Sin embargo, la falta de infraestructura, recursos, y oportunidades laborales ha llevado a altos niveles de pobreza y desempleo.</a:t>
            </a:r>
            <a:endParaRPr lang="es-ES" dirty="0"/>
          </a:p>
          <a:p>
            <a:r>
              <a:rPr lang="es-ES" b="1" dirty="0">
                <a:ea typeface="+mn-lt"/>
                <a:cs typeface="+mn-lt"/>
              </a:rPr>
              <a:t>Educación y Salud:</a:t>
            </a:r>
            <a:r>
              <a:rPr lang="es-ES" dirty="0">
                <a:ea typeface="+mn-lt"/>
                <a:cs typeface="+mn-lt"/>
              </a:rPr>
              <a:t> El acceso a servicios básicos como educación y salud es limitado. Muchas familias viven en condiciones precarias, lo que afecta el bienestar general de la comunidad.</a:t>
            </a:r>
            <a:endParaRPr lang="es-ES" dirty="0"/>
          </a:p>
          <a:p>
            <a:r>
              <a:rPr lang="es-ES" b="1" dirty="0">
                <a:ea typeface="+mn-lt"/>
                <a:cs typeface="+mn-lt"/>
              </a:rPr>
              <a:t>Accidente de 2020:</a:t>
            </a:r>
            <a:r>
              <a:rPr lang="es-ES" dirty="0">
                <a:ea typeface="+mn-lt"/>
                <a:cs typeface="+mn-lt"/>
              </a:rPr>
              <a:t> En julio de 2020, ocurrió un trágico accidente cuando un camión que transportaba combustible se volcó, y varias personas que intentaban recolectar el combustible resultaron gravemente quemadas tras una explosión. Este incidente exacerbó la situación de vulnerabilidad social de la comunidad y mostró la desesperación y falta de oportunidades.</a:t>
            </a:r>
            <a:endParaRPr lang="es-ES" dirty="0"/>
          </a:p>
          <a:p>
            <a:pPr indent="0">
              <a:buNone/>
            </a:pPr>
            <a:r>
              <a:rPr lang="es-ES" b="1" dirty="0">
                <a:highlight>
                  <a:srgbClr val="FFFF00"/>
                </a:highlight>
              </a:rPr>
              <a:t>Problemática Ambiental:</a:t>
            </a:r>
            <a:endParaRPr lang="es-ES" dirty="0">
              <a:highlight>
                <a:srgbClr val="FFFF00"/>
              </a:highlight>
            </a:endParaRPr>
          </a:p>
          <a:p>
            <a:r>
              <a:rPr lang="es-ES" b="1" dirty="0">
                <a:ea typeface="+mn-lt"/>
                <a:cs typeface="+mn-lt"/>
              </a:rPr>
              <a:t>Degradación del Ecosistema:</a:t>
            </a:r>
            <a:r>
              <a:rPr lang="es-ES" dirty="0">
                <a:ea typeface="+mn-lt"/>
                <a:cs typeface="+mn-lt"/>
              </a:rPr>
              <a:t> Tasajera está cerca de la Ciénaga Grande de Santa Marta, un ecosistema clave que ha sufrido graves daños debido a la contaminación, la desecación y la deforestación. La reducción en la calidad del agua y la pérdida de biodiversidad han afectado tanto al medio ambiente como a los medios de vida de los pescadores.</a:t>
            </a:r>
            <a:endParaRPr lang="es-ES" dirty="0"/>
          </a:p>
          <a:p>
            <a:r>
              <a:rPr lang="es-ES" b="1" dirty="0">
                <a:ea typeface="+mn-lt"/>
                <a:cs typeface="+mn-lt"/>
              </a:rPr>
              <a:t>Sobreexplotación de Recursos:</a:t>
            </a:r>
            <a:r>
              <a:rPr lang="es-ES" dirty="0">
                <a:ea typeface="+mn-lt"/>
                <a:cs typeface="+mn-lt"/>
              </a:rPr>
              <a:t> La sobreexplotación pesquera y la falta de prácticas sostenibles han llevado a la disminución de las especies marinas, afectando la economía local.</a:t>
            </a:r>
            <a:endParaRPr lang="es-ES" dirty="0"/>
          </a:p>
          <a:p>
            <a:r>
              <a:rPr lang="es-ES" b="1" dirty="0">
                <a:ea typeface="+mn-lt"/>
                <a:cs typeface="+mn-lt"/>
              </a:rPr>
              <a:t>Cambio Climático:</a:t>
            </a:r>
            <a:r>
              <a:rPr lang="es-ES" dirty="0">
                <a:ea typeface="+mn-lt"/>
                <a:cs typeface="+mn-lt"/>
              </a:rPr>
              <a:t> La comunidad también enfrenta riesgos asociados al cambio climático, como el aumento del nivel del mar y fenómenos meteorológicos extremos, que agravan las condiciones de vida y la vulnerabilidad de la población.</a:t>
            </a:r>
            <a:endParaRPr lang="es-ES" dirty="0"/>
          </a:p>
          <a:p>
            <a:pPr marL="0" indent="0">
              <a:buNone/>
            </a:pPr>
            <a:endParaRPr lang="es-ES" dirty="0"/>
          </a:p>
        </p:txBody>
      </p:sp>
    </p:spTree>
    <p:extLst>
      <p:ext uri="{BB962C8B-B14F-4D97-AF65-F5344CB8AC3E}">
        <p14:creationId xmlns:p14="http://schemas.microsoft.com/office/powerpoint/2010/main" val="1233265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FD287E10-5B60-AF86-93FF-2509AC0CB2D0}"/>
              </a:ext>
            </a:extLst>
          </p:cNvPr>
          <p:cNvSpPr/>
          <p:nvPr/>
        </p:nvSpPr>
        <p:spPr>
          <a:xfrm>
            <a:off x="318382" y="182503"/>
            <a:ext cx="8345554" cy="1754326"/>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Determinación de la secuencia lógica </a:t>
            </a:r>
          </a:p>
          <a:p>
            <a:pPr algn="ctr"/>
            <a:r>
              <a:rPr lang="es-ES" sz="3600" b="1">
                <a:ln w="11430"/>
                <a:solidFill>
                  <a:srgbClr val="FC7B79"/>
                </a:solidFill>
                <a:effectLst>
                  <a:outerShdw blurRad="50800" dist="39000" dir="5460000" algn="tl">
                    <a:srgbClr val="000000">
                      <a:alpha val="38000"/>
                    </a:srgbClr>
                  </a:outerShdw>
                </a:effectLst>
              </a:rPr>
              <a:t>de actividades</a:t>
            </a:r>
          </a:p>
          <a:p>
            <a:pPr algn="ctr"/>
            <a:endParaRPr lang="es-ES" sz="3600" b="1">
              <a:ln w="11430"/>
              <a:solidFill>
                <a:srgbClr val="FC7B79"/>
              </a:solidFill>
              <a:effectLst>
                <a:outerShdw blurRad="50800" dist="39000" dir="5460000" algn="tl">
                  <a:srgbClr val="000000">
                    <a:alpha val="38000"/>
                  </a:srgbClr>
                </a:outerShdw>
              </a:effectLst>
            </a:endParaRPr>
          </a:p>
        </p:txBody>
      </p:sp>
      <p:sp>
        <p:nvSpPr>
          <p:cNvPr id="5" name="TextBox 4">
            <a:extLst>
              <a:ext uri="{FF2B5EF4-FFF2-40B4-BE49-F238E27FC236}">
                <a16:creationId xmlns:a16="http://schemas.microsoft.com/office/drawing/2014/main" id="{73AE0379-2968-A387-6077-6094BEDD7E13}"/>
              </a:ext>
            </a:extLst>
          </p:cNvPr>
          <p:cNvSpPr txBox="1"/>
          <p:nvPr/>
        </p:nvSpPr>
        <p:spPr>
          <a:xfrm>
            <a:off x="533818" y="1936400"/>
            <a:ext cx="777700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Uno de </a:t>
            </a:r>
            <a:r>
              <a:rPr lang="en-US" err="1">
                <a:ea typeface="+mn-lt"/>
                <a:cs typeface="+mn-lt"/>
              </a:rPr>
              <a:t>los</a:t>
            </a:r>
            <a:r>
              <a:rPr lang="en-US">
                <a:ea typeface="+mn-lt"/>
                <a:cs typeface="+mn-lt"/>
              </a:rPr>
              <a:t> pasos </a:t>
            </a:r>
            <a:r>
              <a:rPr lang="en-US" err="1">
                <a:ea typeface="+mn-lt"/>
                <a:cs typeface="+mn-lt"/>
              </a:rPr>
              <a:t>más</a:t>
            </a:r>
            <a:r>
              <a:rPr lang="en-US">
                <a:ea typeface="+mn-lt"/>
                <a:cs typeface="+mn-lt"/>
              </a:rPr>
              <a:t> </a:t>
            </a:r>
            <a:r>
              <a:rPr lang="en-US" err="1">
                <a:ea typeface="+mn-lt"/>
                <a:cs typeface="+mn-lt"/>
              </a:rPr>
              <a:t>importantes</a:t>
            </a:r>
            <a:r>
              <a:rPr lang="en-US">
                <a:ea typeface="+mn-lt"/>
                <a:cs typeface="+mn-lt"/>
              </a:rPr>
              <a:t> para </a:t>
            </a:r>
            <a:r>
              <a:rPr lang="en-US" err="1">
                <a:ea typeface="+mn-lt"/>
                <a:cs typeface="+mn-lt"/>
              </a:rPr>
              <a:t>crear</a:t>
            </a:r>
            <a:r>
              <a:rPr lang="en-US">
                <a:ea typeface="+mn-lt"/>
                <a:cs typeface="+mn-lt"/>
              </a:rPr>
              <a:t> </a:t>
            </a:r>
            <a:r>
              <a:rPr lang="en-US" err="1">
                <a:ea typeface="+mn-lt"/>
                <a:cs typeface="+mn-lt"/>
              </a:rPr>
              <a:t>el</a:t>
            </a:r>
            <a:r>
              <a:rPr lang="en-US">
                <a:ea typeface="+mn-lt"/>
                <a:cs typeface="+mn-lt"/>
              </a:rPr>
              <a:t> </a:t>
            </a:r>
            <a:r>
              <a:rPr lang="en-US" err="1">
                <a:ea typeface="+mn-lt"/>
                <a:cs typeface="+mn-lt"/>
              </a:rPr>
              <a:t>cronograma</a:t>
            </a:r>
            <a:r>
              <a:rPr lang="en-US">
                <a:ea typeface="+mn-lt"/>
                <a:cs typeface="+mn-lt"/>
              </a:rPr>
              <a:t> </a:t>
            </a:r>
            <a:r>
              <a:rPr lang="en-US" err="1">
                <a:ea typeface="+mn-lt"/>
                <a:cs typeface="+mn-lt"/>
              </a:rPr>
              <a:t>consiste</a:t>
            </a:r>
            <a:r>
              <a:rPr lang="en-US">
                <a:ea typeface="+mn-lt"/>
                <a:cs typeface="+mn-lt"/>
              </a:rPr>
              <a:t> </a:t>
            </a:r>
            <a:r>
              <a:rPr lang="en-US" err="1">
                <a:ea typeface="+mn-lt"/>
                <a:cs typeface="+mn-lt"/>
              </a:rPr>
              <a:t>en</a:t>
            </a:r>
            <a:r>
              <a:rPr lang="en-US">
                <a:ea typeface="+mn-lt"/>
                <a:cs typeface="+mn-lt"/>
              </a:rPr>
              <a:t> </a:t>
            </a:r>
            <a:r>
              <a:rPr lang="en-US" err="1">
                <a:ea typeface="+mn-lt"/>
                <a:cs typeface="+mn-lt"/>
              </a:rPr>
              <a:t>determinar</a:t>
            </a:r>
            <a:r>
              <a:rPr lang="en-US">
                <a:ea typeface="+mn-lt"/>
                <a:cs typeface="+mn-lt"/>
              </a:rPr>
              <a:t> la </a:t>
            </a:r>
            <a:r>
              <a:rPr lang="en-US" err="1">
                <a:ea typeface="+mn-lt"/>
                <a:cs typeface="+mn-lt"/>
              </a:rPr>
              <a:t>secuencia</a:t>
            </a:r>
            <a:r>
              <a:rPr lang="en-US">
                <a:ea typeface="+mn-lt"/>
                <a:cs typeface="+mn-lt"/>
              </a:rPr>
              <a:t> </a:t>
            </a:r>
            <a:r>
              <a:rPr lang="en-US" err="1">
                <a:ea typeface="+mn-lt"/>
                <a:cs typeface="+mn-lt"/>
              </a:rPr>
              <a:t>lógica</a:t>
            </a:r>
            <a:r>
              <a:rPr lang="en-US">
                <a:ea typeface="+mn-lt"/>
                <a:cs typeface="+mn-lt"/>
              </a:rPr>
              <a:t> de las </a:t>
            </a:r>
            <a:r>
              <a:rPr lang="en-US" err="1">
                <a:ea typeface="+mn-lt"/>
                <a:cs typeface="+mn-lt"/>
              </a:rPr>
              <a:t>actividades</a:t>
            </a:r>
            <a:r>
              <a:rPr lang="en-US">
                <a:ea typeface="+mn-lt"/>
                <a:cs typeface="+mn-lt"/>
              </a:rPr>
              <a:t>. </a:t>
            </a:r>
            <a:r>
              <a:rPr lang="en-US" err="1">
                <a:ea typeface="+mn-lt"/>
                <a:cs typeface="+mn-lt"/>
              </a:rPr>
              <a:t>Estas</a:t>
            </a:r>
            <a:r>
              <a:rPr lang="en-US">
                <a:ea typeface="+mn-lt"/>
                <a:cs typeface="+mn-lt"/>
              </a:rPr>
              <a:t> </a:t>
            </a:r>
            <a:r>
              <a:rPr lang="en-US" err="1">
                <a:ea typeface="+mn-lt"/>
                <a:cs typeface="+mn-lt"/>
              </a:rPr>
              <a:t>deben</a:t>
            </a:r>
            <a:r>
              <a:rPr lang="en-US">
                <a:ea typeface="+mn-lt"/>
                <a:cs typeface="+mn-lt"/>
              </a:rPr>
              <a:t> </a:t>
            </a:r>
            <a:r>
              <a:rPr lang="en-US" err="1">
                <a:ea typeface="+mn-lt"/>
                <a:cs typeface="+mn-lt"/>
              </a:rPr>
              <a:t>ordenarse</a:t>
            </a:r>
            <a:r>
              <a:rPr lang="en-US">
                <a:ea typeface="+mn-lt"/>
                <a:cs typeface="+mn-lt"/>
              </a:rPr>
              <a:t> con </a:t>
            </a:r>
            <a:r>
              <a:rPr lang="en-US" err="1">
                <a:ea typeface="+mn-lt"/>
                <a:cs typeface="+mn-lt"/>
              </a:rPr>
              <a:t>exactitud</a:t>
            </a:r>
            <a:r>
              <a:rPr lang="en-US">
                <a:ea typeface="+mn-lt"/>
                <a:cs typeface="+mn-lt"/>
              </a:rPr>
              <a:t> </a:t>
            </a:r>
            <a:r>
              <a:rPr lang="en-US" err="1">
                <a:ea typeface="+mn-lt"/>
                <a:cs typeface="+mn-lt"/>
              </a:rPr>
              <a:t>ya</a:t>
            </a:r>
            <a:r>
              <a:rPr lang="en-US">
                <a:ea typeface="+mn-lt"/>
                <a:cs typeface="+mn-lt"/>
              </a:rPr>
              <a:t> que </a:t>
            </a:r>
            <a:r>
              <a:rPr lang="en-US" err="1">
                <a:ea typeface="+mn-lt"/>
                <a:cs typeface="+mn-lt"/>
              </a:rPr>
              <a:t>constituyen</a:t>
            </a:r>
            <a:r>
              <a:rPr lang="en-US">
                <a:ea typeface="+mn-lt"/>
                <a:cs typeface="+mn-lt"/>
              </a:rPr>
              <a:t> </a:t>
            </a:r>
            <a:r>
              <a:rPr lang="en-US" err="1">
                <a:ea typeface="+mn-lt"/>
                <a:cs typeface="+mn-lt"/>
              </a:rPr>
              <a:t>el</a:t>
            </a:r>
            <a:r>
              <a:rPr lang="en-US">
                <a:ea typeface="+mn-lt"/>
                <a:cs typeface="+mn-lt"/>
              </a:rPr>
              <a:t> </a:t>
            </a:r>
            <a:r>
              <a:rPr lang="en-US" err="1">
                <a:ea typeface="+mn-lt"/>
                <a:cs typeface="+mn-lt"/>
              </a:rPr>
              <a:t>soporte</a:t>
            </a:r>
            <a:r>
              <a:rPr lang="en-US">
                <a:ea typeface="+mn-lt"/>
                <a:cs typeface="+mn-lt"/>
              </a:rPr>
              <a:t> de un </a:t>
            </a:r>
            <a:r>
              <a:rPr lang="en-US" err="1">
                <a:ea typeface="+mn-lt"/>
                <a:cs typeface="+mn-lt"/>
              </a:rPr>
              <a:t>proyecto</a:t>
            </a:r>
            <a:r>
              <a:rPr lang="en-US">
                <a:ea typeface="+mn-lt"/>
                <a:cs typeface="+mn-lt"/>
              </a:rPr>
              <a:t> </a:t>
            </a:r>
            <a:r>
              <a:rPr lang="en-US" err="1">
                <a:ea typeface="+mn-lt"/>
                <a:cs typeface="+mn-lt"/>
              </a:rPr>
              <a:t>realista</a:t>
            </a:r>
            <a:r>
              <a:rPr lang="en-US">
                <a:ea typeface="+mn-lt"/>
                <a:cs typeface="+mn-lt"/>
              </a:rPr>
              <a:t> y </a:t>
            </a:r>
            <a:r>
              <a:rPr lang="en-US" err="1">
                <a:ea typeface="+mn-lt"/>
                <a:cs typeface="+mn-lt"/>
              </a:rPr>
              <a:t>alcanzable</a:t>
            </a:r>
            <a:r>
              <a:rPr lang="en-US">
                <a:ea typeface="+mn-lt"/>
                <a:cs typeface="+mn-lt"/>
              </a:rPr>
              <a:t>. La </a:t>
            </a:r>
            <a:r>
              <a:rPr lang="en-US" err="1">
                <a:ea typeface="+mn-lt"/>
                <a:cs typeface="+mn-lt"/>
              </a:rPr>
              <a:t>secuencia</a:t>
            </a:r>
            <a:r>
              <a:rPr lang="en-US">
                <a:ea typeface="+mn-lt"/>
                <a:cs typeface="+mn-lt"/>
              </a:rPr>
              <a:t> </a:t>
            </a:r>
            <a:r>
              <a:rPr lang="en-US" err="1">
                <a:ea typeface="+mn-lt"/>
                <a:cs typeface="+mn-lt"/>
              </a:rPr>
              <a:t>también</a:t>
            </a:r>
            <a:r>
              <a:rPr lang="en-US">
                <a:ea typeface="+mn-lt"/>
                <a:cs typeface="+mn-lt"/>
              </a:rPr>
              <a:t> </a:t>
            </a:r>
            <a:r>
              <a:rPr lang="en-US" err="1">
                <a:ea typeface="+mn-lt"/>
                <a:cs typeface="+mn-lt"/>
              </a:rPr>
              <a:t>determina</a:t>
            </a:r>
            <a:r>
              <a:rPr lang="en-US">
                <a:ea typeface="+mn-lt"/>
                <a:cs typeface="+mn-lt"/>
              </a:rPr>
              <a:t> las </a:t>
            </a:r>
            <a:r>
              <a:rPr lang="en-US" err="1">
                <a:ea typeface="+mn-lt"/>
                <a:cs typeface="+mn-lt"/>
              </a:rPr>
              <a:t>dependencias</a:t>
            </a:r>
            <a:r>
              <a:rPr lang="en-US">
                <a:ea typeface="+mn-lt"/>
                <a:cs typeface="+mn-lt"/>
              </a:rPr>
              <a:t> entre las </a:t>
            </a:r>
            <a:r>
              <a:rPr lang="en-US" err="1">
                <a:ea typeface="+mn-lt"/>
                <a:cs typeface="+mn-lt"/>
              </a:rPr>
              <a:t>actividades</a:t>
            </a:r>
            <a:r>
              <a:rPr lang="en-US">
                <a:ea typeface="+mn-lt"/>
                <a:cs typeface="+mn-lt"/>
              </a:rPr>
              <a:t>. </a:t>
            </a:r>
            <a:endParaRPr lang="en-US" err="1">
              <a:ea typeface="+mn-lt"/>
              <a:cs typeface="+mn-lt"/>
            </a:endParaRPr>
          </a:p>
          <a:p>
            <a:endParaRPr lang="en-US">
              <a:ea typeface="+mn-lt"/>
              <a:cs typeface="+mn-lt"/>
            </a:endParaRPr>
          </a:p>
          <a:p>
            <a:r>
              <a:rPr lang="en-US">
                <a:ea typeface="+mn-lt"/>
                <a:cs typeface="+mn-lt"/>
              </a:rPr>
              <a:t>Por </a:t>
            </a:r>
            <a:r>
              <a:rPr lang="en-US" err="1">
                <a:ea typeface="+mn-lt"/>
                <a:cs typeface="+mn-lt"/>
              </a:rPr>
              <a:t>ejemplo</a:t>
            </a:r>
            <a:r>
              <a:rPr lang="en-US">
                <a:ea typeface="+mn-lt"/>
                <a:cs typeface="+mn-lt"/>
              </a:rPr>
              <a:t>, hay </a:t>
            </a:r>
            <a:r>
              <a:rPr lang="en-US" err="1">
                <a:ea typeface="+mn-lt"/>
                <a:cs typeface="+mn-lt"/>
              </a:rPr>
              <a:t>actividades</a:t>
            </a:r>
            <a:r>
              <a:rPr lang="en-US">
                <a:ea typeface="+mn-lt"/>
                <a:cs typeface="+mn-lt"/>
              </a:rPr>
              <a:t> que no </a:t>
            </a:r>
            <a:r>
              <a:rPr lang="en-US" err="1">
                <a:ea typeface="+mn-lt"/>
                <a:cs typeface="+mn-lt"/>
              </a:rPr>
              <a:t>pueden</a:t>
            </a:r>
            <a:r>
              <a:rPr lang="en-US">
                <a:ea typeface="+mn-lt"/>
                <a:cs typeface="+mn-lt"/>
              </a:rPr>
              <a:t> </a:t>
            </a:r>
            <a:r>
              <a:rPr lang="en-US" err="1">
                <a:ea typeface="+mn-lt"/>
                <a:cs typeface="+mn-lt"/>
              </a:rPr>
              <a:t>empezar</a:t>
            </a:r>
            <a:r>
              <a:rPr lang="en-US">
                <a:ea typeface="+mn-lt"/>
                <a:cs typeface="+mn-lt"/>
              </a:rPr>
              <a:t> hasta que la </a:t>
            </a:r>
            <a:r>
              <a:rPr lang="en-US" err="1">
                <a:ea typeface="+mn-lt"/>
                <a:cs typeface="+mn-lt"/>
              </a:rPr>
              <a:t>actividad</a:t>
            </a:r>
            <a:r>
              <a:rPr lang="en-US">
                <a:ea typeface="+mn-lt"/>
                <a:cs typeface="+mn-lt"/>
              </a:rPr>
              <a:t> anterior </a:t>
            </a:r>
            <a:r>
              <a:rPr lang="en-US" err="1">
                <a:ea typeface="+mn-lt"/>
                <a:cs typeface="+mn-lt"/>
              </a:rPr>
              <a:t>haya</a:t>
            </a:r>
            <a:r>
              <a:rPr lang="en-US">
                <a:ea typeface="+mn-lt"/>
                <a:cs typeface="+mn-lt"/>
              </a:rPr>
              <a:t> </a:t>
            </a:r>
            <a:r>
              <a:rPr lang="en-US" err="1">
                <a:ea typeface="+mn-lt"/>
                <a:cs typeface="+mn-lt"/>
              </a:rPr>
              <a:t>terminado</a:t>
            </a:r>
            <a:r>
              <a:rPr lang="en-US">
                <a:ea typeface="+mn-lt"/>
                <a:cs typeface="+mn-lt"/>
              </a:rPr>
              <a:t>. </a:t>
            </a:r>
            <a:r>
              <a:rPr lang="en-US" err="1">
                <a:ea typeface="+mn-lt"/>
                <a:cs typeface="+mn-lt"/>
              </a:rPr>
              <a:t>Existen</a:t>
            </a:r>
            <a:r>
              <a:rPr lang="en-US">
                <a:ea typeface="+mn-lt"/>
                <a:cs typeface="+mn-lt"/>
              </a:rPr>
              <a:t> </a:t>
            </a:r>
            <a:r>
              <a:rPr lang="en-US" err="1">
                <a:ea typeface="+mn-lt"/>
                <a:cs typeface="+mn-lt"/>
              </a:rPr>
              <a:t>tres</a:t>
            </a:r>
            <a:r>
              <a:rPr lang="en-US">
                <a:ea typeface="+mn-lt"/>
                <a:cs typeface="+mn-lt"/>
              </a:rPr>
              <a:t> </a:t>
            </a:r>
            <a:r>
              <a:rPr lang="en-US" err="1">
                <a:ea typeface="+mn-lt"/>
                <a:cs typeface="+mn-lt"/>
              </a:rPr>
              <a:t>tipos</a:t>
            </a:r>
            <a:r>
              <a:rPr lang="en-US">
                <a:ea typeface="+mn-lt"/>
                <a:cs typeface="+mn-lt"/>
              </a:rPr>
              <a:t> de </a:t>
            </a:r>
            <a:r>
              <a:rPr lang="en-US" err="1">
                <a:ea typeface="+mn-lt"/>
                <a:cs typeface="+mn-lt"/>
              </a:rPr>
              <a:t>dependencias</a:t>
            </a:r>
            <a:r>
              <a:rPr lang="en-US">
                <a:ea typeface="+mn-lt"/>
                <a:cs typeface="+mn-lt"/>
              </a:rPr>
              <a:t> entre </a:t>
            </a:r>
            <a:r>
              <a:rPr lang="en-US" err="1">
                <a:ea typeface="+mn-lt"/>
                <a:cs typeface="+mn-lt"/>
              </a:rPr>
              <a:t>actividades</a:t>
            </a:r>
            <a:r>
              <a:rPr lang="en-US">
                <a:ea typeface="+mn-lt"/>
                <a:cs typeface="+mn-lt"/>
              </a:rPr>
              <a:t>:</a:t>
            </a:r>
            <a:endParaRPr lang="en-US"/>
          </a:p>
        </p:txBody>
      </p:sp>
    </p:spTree>
    <p:extLst>
      <p:ext uri="{BB962C8B-B14F-4D97-AF65-F5344CB8AC3E}">
        <p14:creationId xmlns:p14="http://schemas.microsoft.com/office/powerpoint/2010/main" val="31332704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extBox 513">
            <a:extLst>
              <a:ext uri="{FF2B5EF4-FFF2-40B4-BE49-F238E27FC236}">
                <a16:creationId xmlns:a16="http://schemas.microsoft.com/office/drawing/2014/main" id="{69E42C36-7828-C498-41BD-32E0CF533F67}"/>
              </a:ext>
            </a:extLst>
          </p:cNvPr>
          <p:cNvSpPr txBox="1"/>
          <p:nvPr/>
        </p:nvSpPr>
        <p:spPr>
          <a:xfrm>
            <a:off x="575687" y="460549"/>
            <a:ext cx="750905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rgbClr val="FF0000"/>
                </a:solidFill>
                <a:ea typeface="+mn-lt"/>
                <a:cs typeface="+mn-lt"/>
              </a:rPr>
              <a:t>Dependencias</a:t>
            </a:r>
            <a:r>
              <a:rPr lang="en-US" sz="1400">
                <a:solidFill>
                  <a:srgbClr val="FF0000"/>
                </a:solidFill>
                <a:ea typeface="+mn-lt"/>
                <a:cs typeface="+mn-lt"/>
              </a:rPr>
              <a:t> </a:t>
            </a:r>
            <a:r>
              <a:rPr lang="en-US" sz="1400" err="1">
                <a:solidFill>
                  <a:srgbClr val="FF0000"/>
                </a:solidFill>
                <a:ea typeface="+mn-lt"/>
                <a:cs typeface="+mn-lt"/>
              </a:rPr>
              <a:t>obligatorias</a:t>
            </a:r>
            <a:r>
              <a:rPr lang="en-US" sz="1400">
                <a:solidFill>
                  <a:srgbClr val="FF0000"/>
                </a:solidFill>
                <a:ea typeface="+mn-lt"/>
                <a:cs typeface="+mn-lt"/>
              </a:rPr>
              <a:t>:</a:t>
            </a:r>
            <a:r>
              <a:rPr lang="en-US" sz="1400">
                <a:ea typeface="+mn-lt"/>
                <a:cs typeface="+mn-lt"/>
              </a:rPr>
              <a:t> Son </a:t>
            </a:r>
            <a:r>
              <a:rPr lang="en-US" sz="1400" err="1">
                <a:ea typeface="+mn-lt"/>
                <a:cs typeface="+mn-lt"/>
              </a:rPr>
              <a:t>inherentes</a:t>
            </a:r>
            <a:r>
              <a:rPr lang="en-US" sz="1400">
                <a:ea typeface="+mn-lt"/>
                <a:cs typeface="+mn-lt"/>
              </a:rPr>
              <a:t> a la </a:t>
            </a:r>
            <a:r>
              <a:rPr lang="en-US" sz="1400" err="1">
                <a:ea typeface="+mn-lt"/>
                <a:cs typeface="+mn-lt"/>
              </a:rPr>
              <a:t>naturaleza</a:t>
            </a:r>
            <a:r>
              <a:rPr lang="en-US" sz="1400">
                <a:ea typeface="+mn-lt"/>
                <a:cs typeface="+mn-lt"/>
              </a:rPr>
              <a:t> del </a:t>
            </a:r>
            <a:r>
              <a:rPr lang="en-US" sz="1400" err="1">
                <a:ea typeface="+mn-lt"/>
                <a:cs typeface="+mn-lt"/>
              </a:rPr>
              <a:t>trabajo</a:t>
            </a:r>
            <a:r>
              <a:rPr lang="en-US" sz="1400">
                <a:ea typeface="+mn-lt"/>
                <a:cs typeface="+mn-lt"/>
              </a:rPr>
              <a:t> que se </a:t>
            </a:r>
            <a:r>
              <a:rPr lang="en-US" sz="1400" err="1">
                <a:ea typeface="+mn-lt"/>
                <a:cs typeface="+mn-lt"/>
              </a:rPr>
              <a:t>ejecuta</a:t>
            </a:r>
            <a:r>
              <a:rPr lang="en-US" sz="1400">
                <a:ea typeface="+mn-lt"/>
                <a:cs typeface="+mn-lt"/>
              </a:rPr>
              <a:t>. Por </a:t>
            </a:r>
            <a:r>
              <a:rPr lang="en-US" sz="1400" err="1">
                <a:ea typeface="+mn-lt"/>
                <a:cs typeface="+mn-lt"/>
              </a:rPr>
              <a:t>ejemplo</a:t>
            </a:r>
            <a:r>
              <a:rPr lang="en-US" sz="1400">
                <a:ea typeface="+mn-lt"/>
                <a:cs typeface="+mn-lt"/>
              </a:rPr>
              <a:t>, no se </a:t>
            </a:r>
            <a:r>
              <a:rPr lang="en-US" sz="1400" err="1">
                <a:ea typeface="+mn-lt"/>
                <a:cs typeface="+mn-lt"/>
              </a:rPr>
              <a:t>puede</a:t>
            </a:r>
            <a:r>
              <a:rPr lang="en-US" sz="1400">
                <a:ea typeface="+mn-lt"/>
                <a:cs typeface="+mn-lt"/>
              </a:rPr>
              <a:t> </a:t>
            </a:r>
            <a:r>
              <a:rPr lang="en-US" sz="1400" err="1">
                <a:ea typeface="+mn-lt"/>
                <a:cs typeface="+mn-lt"/>
              </a:rPr>
              <a:t>iniciar</a:t>
            </a:r>
            <a:r>
              <a:rPr lang="en-US" sz="1400">
                <a:ea typeface="+mn-lt"/>
                <a:cs typeface="+mn-lt"/>
              </a:rPr>
              <a:t> la </a:t>
            </a:r>
            <a:r>
              <a:rPr lang="en-US" sz="1400" err="1">
                <a:ea typeface="+mn-lt"/>
                <a:cs typeface="+mn-lt"/>
              </a:rPr>
              <a:t>construcción</a:t>
            </a:r>
            <a:r>
              <a:rPr lang="en-US" sz="1400">
                <a:ea typeface="+mn-lt"/>
                <a:cs typeface="+mn-lt"/>
              </a:rPr>
              <a:t> de </a:t>
            </a:r>
            <a:r>
              <a:rPr lang="en-US" sz="1400" err="1">
                <a:ea typeface="+mn-lt"/>
                <a:cs typeface="+mn-lt"/>
              </a:rPr>
              <a:t>muros</a:t>
            </a:r>
            <a:r>
              <a:rPr lang="en-US" sz="1400">
                <a:ea typeface="+mn-lt"/>
                <a:cs typeface="+mn-lt"/>
              </a:rPr>
              <a:t> </a:t>
            </a:r>
            <a:r>
              <a:rPr lang="en-US" sz="1400" err="1">
                <a:ea typeface="+mn-lt"/>
                <a:cs typeface="+mn-lt"/>
              </a:rPr>
              <a:t>si</a:t>
            </a:r>
            <a:r>
              <a:rPr lang="en-US" sz="1400">
                <a:ea typeface="+mn-lt"/>
                <a:cs typeface="+mn-lt"/>
              </a:rPr>
              <a:t> no se ha </a:t>
            </a:r>
            <a:r>
              <a:rPr lang="en-US" sz="1400" err="1">
                <a:ea typeface="+mn-lt"/>
                <a:cs typeface="+mn-lt"/>
              </a:rPr>
              <a:t>terminado</a:t>
            </a:r>
            <a:r>
              <a:rPr lang="en-US" sz="1400">
                <a:ea typeface="+mn-lt"/>
                <a:cs typeface="+mn-lt"/>
              </a:rPr>
              <a:t> la </a:t>
            </a:r>
            <a:r>
              <a:rPr lang="en-US" sz="1400" err="1">
                <a:ea typeface="+mn-lt"/>
                <a:cs typeface="+mn-lt"/>
              </a:rPr>
              <a:t>cimentación</a:t>
            </a:r>
            <a:r>
              <a:rPr lang="en-US" sz="1400">
                <a:ea typeface="+mn-lt"/>
                <a:cs typeface="+mn-lt"/>
              </a:rPr>
              <a:t>.</a:t>
            </a:r>
            <a:endParaRPr lang="en-US" sz="1400"/>
          </a:p>
          <a:p>
            <a:endParaRPr lang="en-US" sz="1400">
              <a:ea typeface="+mn-lt"/>
              <a:cs typeface="+mn-lt"/>
            </a:endParaRPr>
          </a:p>
          <a:p>
            <a:r>
              <a:rPr lang="en-US" sz="1400" err="1">
                <a:solidFill>
                  <a:srgbClr val="FF0000"/>
                </a:solidFill>
                <a:ea typeface="+mn-lt"/>
                <a:cs typeface="+mn-lt"/>
              </a:rPr>
              <a:t>Dependencias</a:t>
            </a:r>
            <a:r>
              <a:rPr lang="en-US" sz="1400">
                <a:solidFill>
                  <a:srgbClr val="FF0000"/>
                </a:solidFill>
                <a:ea typeface="+mn-lt"/>
                <a:cs typeface="+mn-lt"/>
              </a:rPr>
              <a:t> </a:t>
            </a:r>
            <a:r>
              <a:rPr lang="en-US" sz="1400" err="1">
                <a:solidFill>
                  <a:srgbClr val="FF0000"/>
                </a:solidFill>
                <a:ea typeface="+mn-lt"/>
                <a:cs typeface="+mn-lt"/>
              </a:rPr>
              <a:t>discrecionales</a:t>
            </a:r>
            <a:r>
              <a:rPr lang="en-US" sz="1400">
                <a:solidFill>
                  <a:srgbClr val="FF0000"/>
                </a:solidFill>
                <a:ea typeface="+mn-lt"/>
                <a:cs typeface="+mn-lt"/>
              </a:rPr>
              <a:t>:</a:t>
            </a:r>
            <a:r>
              <a:rPr lang="en-US" sz="1400">
                <a:ea typeface="+mn-lt"/>
                <a:cs typeface="+mn-lt"/>
              </a:rPr>
              <a:t> Son </a:t>
            </a:r>
            <a:r>
              <a:rPr lang="en-US" sz="1400" err="1">
                <a:ea typeface="+mn-lt"/>
                <a:cs typeface="+mn-lt"/>
              </a:rPr>
              <a:t>definidas</a:t>
            </a:r>
            <a:r>
              <a:rPr lang="en-US" sz="1400">
                <a:ea typeface="+mn-lt"/>
                <a:cs typeface="+mn-lt"/>
              </a:rPr>
              <a:t> </a:t>
            </a:r>
            <a:r>
              <a:rPr lang="en-US" sz="1400" err="1">
                <a:ea typeface="+mn-lt"/>
                <a:cs typeface="+mn-lt"/>
              </a:rPr>
              <a:t>por</a:t>
            </a:r>
            <a:r>
              <a:rPr lang="en-US" sz="1400">
                <a:ea typeface="+mn-lt"/>
                <a:cs typeface="+mn-lt"/>
              </a:rPr>
              <a:t> </a:t>
            </a:r>
            <a:r>
              <a:rPr lang="en-US" sz="1400" err="1">
                <a:ea typeface="+mn-lt"/>
                <a:cs typeface="+mn-lt"/>
              </a:rPr>
              <a:t>el</a:t>
            </a:r>
            <a:r>
              <a:rPr lang="en-US" sz="1400">
                <a:ea typeface="+mn-lt"/>
                <a:cs typeface="+mn-lt"/>
              </a:rPr>
              <a:t> </a:t>
            </a:r>
            <a:r>
              <a:rPr lang="en-US" sz="1400" err="1">
                <a:ea typeface="+mn-lt"/>
                <a:cs typeface="+mn-lt"/>
              </a:rPr>
              <a:t>equipo</a:t>
            </a:r>
            <a:r>
              <a:rPr lang="en-US" sz="1400">
                <a:ea typeface="+mn-lt"/>
                <a:cs typeface="+mn-lt"/>
              </a:rPr>
              <a:t> del </a:t>
            </a:r>
            <a:r>
              <a:rPr lang="en-US" sz="1400" err="1">
                <a:ea typeface="+mn-lt"/>
                <a:cs typeface="+mn-lt"/>
              </a:rPr>
              <a:t>proyecto</a:t>
            </a:r>
            <a:r>
              <a:rPr lang="en-US" sz="1400">
                <a:ea typeface="+mn-lt"/>
                <a:cs typeface="+mn-lt"/>
              </a:rPr>
              <a:t>. </a:t>
            </a:r>
            <a:r>
              <a:rPr lang="en-US" sz="1400" err="1">
                <a:ea typeface="+mn-lt"/>
                <a:cs typeface="+mn-lt"/>
              </a:rPr>
              <a:t>Consisten</a:t>
            </a:r>
            <a:r>
              <a:rPr lang="en-US" sz="1400">
                <a:ea typeface="+mn-lt"/>
                <a:cs typeface="+mn-lt"/>
              </a:rPr>
              <a:t> </a:t>
            </a:r>
            <a:r>
              <a:rPr lang="en-US" sz="1400" err="1">
                <a:ea typeface="+mn-lt"/>
                <a:cs typeface="+mn-lt"/>
              </a:rPr>
              <a:t>en</a:t>
            </a:r>
            <a:r>
              <a:rPr lang="en-US" sz="1400">
                <a:ea typeface="+mn-lt"/>
                <a:cs typeface="+mn-lt"/>
              </a:rPr>
              <a:t> </a:t>
            </a:r>
            <a:r>
              <a:rPr lang="en-US" sz="1400" err="1">
                <a:ea typeface="+mn-lt"/>
                <a:cs typeface="+mn-lt"/>
              </a:rPr>
              <a:t>cambiar</a:t>
            </a:r>
            <a:r>
              <a:rPr lang="en-US" sz="1400">
                <a:ea typeface="+mn-lt"/>
                <a:cs typeface="+mn-lt"/>
              </a:rPr>
              <a:t> </a:t>
            </a:r>
            <a:r>
              <a:rPr lang="en-US" sz="1400" err="1">
                <a:ea typeface="+mn-lt"/>
                <a:cs typeface="+mn-lt"/>
              </a:rPr>
              <a:t>el</a:t>
            </a:r>
            <a:r>
              <a:rPr lang="en-US" sz="1400">
                <a:ea typeface="+mn-lt"/>
                <a:cs typeface="+mn-lt"/>
              </a:rPr>
              <a:t> </a:t>
            </a:r>
            <a:r>
              <a:rPr lang="en-US" sz="1400" err="1">
                <a:ea typeface="+mn-lt"/>
                <a:cs typeface="+mn-lt"/>
              </a:rPr>
              <a:t>orden</a:t>
            </a:r>
            <a:r>
              <a:rPr lang="en-US" sz="1400">
                <a:ea typeface="+mn-lt"/>
                <a:cs typeface="+mn-lt"/>
              </a:rPr>
              <a:t> </a:t>
            </a:r>
            <a:r>
              <a:rPr lang="en-US" sz="1400" err="1">
                <a:ea typeface="+mn-lt"/>
                <a:cs typeface="+mn-lt"/>
              </a:rPr>
              <a:t>lógico</a:t>
            </a:r>
            <a:r>
              <a:rPr lang="en-US" sz="1400">
                <a:ea typeface="+mn-lt"/>
                <a:cs typeface="+mn-lt"/>
              </a:rPr>
              <a:t> sin </a:t>
            </a:r>
            <a:r>
              <a:rPr lang="en-US" sz="1400" err="1">
                <a:ea typeface="+mn-lt"/>
                <a:cs typeface="+mn-lt"/>
              </a:rPr>
              <a:t>afectar</a:t>
            </a:r>
            <a:r>
              <a:rPr lang="en-US" sz="1400">
                <a:ea typeface="+mn-lt"/>
                <a:cs typeface="+mn-lt"/>
              </a:rPr>
              <a:t> </a:t>
            </a:r>
            <a:r>
              <a:rPr lang="en-US" sz="1400" err="1">
                <a:ea typeface="+mn-lt"/>
                <a:cs typeface="+mn-lt"/>
              </a:rPr>
              <a:t>el</a:t>
            </a:r>
            <a:r>
              <a:rPr lang="en-US" sz="1400">
                <a:ea typeface="+mn-lt"/>
                <a:cs typeface="+mn-lt"/>
              </a:rPr>
              <a:t> </a:t>
            </a:r>
            <a:r>
              <a:rPr lang="en-US" sz="1400" err="1">
                <a:ea typeface="+mn-lt"/>
                <a:cs typeface="+mn-lt"/>
              </a:rPr>
              <a:t>resultado</a:t>
            </a:r>
            <a:r>
              <a:rPr lang="en-US" sz="1400">
                <a:ea typeface="+mn-lt"/>
                <a:cs typeface="+mn-lt"/>
              </a:rPr>
              <a:t>. Por </a:t>
            </a:r>
            <a:r>
              <a:rPr lang="en-US" sz="1400" err="1">
                <a:ea typeface="+mn-lt"/>
                <a:cs typeface="+mn-lt"/>
              </a:rPr>
              <a:t>ejemplo</a:t>
            </a:r>
            <a:r>
              <a:rPr lang="en-US" sz="1400">
                <a:ea typeface="+mn-lt"/>
                <a:cs typeface="+mn-lt"/>
              </a:rPr>
              <a:t>, </a:t>
            </a:r>
            <a:r>
              <a:rPr lang="en-US" sz="1400" err="1">
                <a:ea typeface="+mn-lt"/>
                <a:cs typeface="+mn-lt"/>
              </a:rPr>
              <a:t>si</a:t>
            </a:r>
            <a:r>
              <a:rPr lang="en-US" sz="1400">
                <a:ea typeface="+mn-lt"/>
                <a:cs typeface="+mn-lt"/>
              </a:rPr>
              <a:t> </a:t>
            </a:r>
            <a:r>
              <a:rPr lang="en-US" sz="1400" err="1">
                <a:ea typeface="+mn-lt"/>
                <a:cs typeface="+mn-lt"/>
              </a:rPr>
              <a:t>quisiéramos</a:t>
            </a:r>
            <a:r>
              <a:rPr lang="en-US" sz="1400">
                <a:ea typeface="+mn-lt"/>
                <a:cs typeface="+mn-lt"/>
              </a:rPr>
              <a:t> </a:t>
            </a:r>
            <a:r>
              <a:rPr lang="en-US" sz="1400" err="1">
                <a:ea typeface="+mn-lt"/>
                <a:cs typeface="+mn-lt"/>
              </a:rPr>
              <a:t>remodelar</a:t>
            </a:r>
            <a:r>
              <a:rPr lang="en-US" sz="1400">
                <a:ea typeface="+mn-lt"/>
                <a:cs typeface="+mn-lt"/>
              </a:rPr>
              <a:t> </a:t>
            </a:r>
            <a:r>
              <a:rPr lang="en-US" sz="1400" err="1">
                <a:ea typeface="+mn-lt"/>
                <a:cs typeface="+mn-lt"/>
              </a:rPr>
              <a:t>una</a:t>
            </a:r>
            <a:r>
              <a:rPr lang="en-US" sz="1400">
                <a:ea typeface="+mn-lt"/>
                <a:cs typeface="+mn-lt"/>
              </a:rPr>
              <a:t> sala de juntas </a:t>
            </a:r>
            <a:r>
              <a:rPr lang="en-US" sz="1400" err="1">
                <a:ea typeface="+mn-lt"/>
                <a:cs typeface="+mn-lt"/>
              </a:rPr>
              <a:t>cambiando</a:t>
            </a:r>
            <a:r>
              <a:rPr lang="en-US" sz="1400">
                <a:ea typeface="+mn-lt"/>
                <a:cs typeface="+mn-lt"/>
              </a:rPr>
              <a:t> la </a:t>
            </a:r>
            <a:r>
              <a:rPr lang="en-US" sz="1400" err="1">
                <a:ea typeface="+mn-lt"/>
                <a:cs typeface="+mn-lt"/>
              </a:rPr>
              <a:t>alfombra</a:t>
            </a:r>
            <a:r>
              <a:rPr lang="en-US" sz="1400">
                <a:ea typeface="+mn-lt"/>
                <a:cs typeface="+mn-lt"/>
              </a:rPr>
              <a:t> y </a:t>
            </a:r>
            <a:r>
              <a:rPr lang="en-US" sz="1400" err="1">
                <a:ea typeface="+mn-lt"/>
                <a:cs typeface="+mn-lt"/>
              </a:rPr>
              <a:t>pintando</a:t>
            </a:r>
            <a:r>
              <a:rPr lang="en-US" sz="1400">
                <a:ea typeface="+mn-lt"/>
                <a:cs typeface="+mn-lt"/>
              </a:rPr>
              <a:t> de </a:t>
            </a:r>
            <a:r>
              <a:rPr lang="en-US" sz="1400" err="1">
                <a:ea typeface="+mn-lt"/>
                <a:cs typeface="+mn-lt"/>
              </a:rPr>
              <a:t>otro</a:t>
            </a:r>
            <a:r>
              <a:rPr lang="en-US" sz="1400">
                <a:ea typeface="+mn-lt"/>
                <a:cs typeface="+mn-lt"/>
              </a:rPr>
              <a:t> color las </a:t>
            </a:r>
            <a:r>
              <a:rPr lang="en-US" sz="1400" err="1">
                <a:ea typeface="+mn-lt"/>
                <a:cs typeface="+mn-lt"/>
              </a:rPr>
              <a:t>paredes</a:t>
            </a:r>
            <a:r>
              <a:rPr lang="en-US" sz="1400">
                <a:ea typeface="+mn-lt"/>
                <a:cs typeface="+mn-lt"/>
              </a:rPr>
              <a:t>, la </a:t>
            </a:r>
            <a:r>
              <a:rPr lang="en-US" sz="1400" err="1">
                <a:ea typeface="+mn-lt"/>
                <a:cs typeface="+mn-lt"/>
              </a:rPr>
              <a:t>secuencia</a:t>
            </a:r>
            <a:r>
              <a:rPr lang="en-US" sz="1400">
                <a:ea typeface="+mn-lt"/>
                <a:cs typeface="+mn-lt"/>
              </a:rPr>
              <a:t> </a:t>
            </a:r>
            <a:r>
              <a:rPr lang="en-US" sz="1400" err="1">
                <a:ea typeface="+mn-lt"/>
                <a:cs typeface="+mn-lt"/>
              </a:rPr>
              <a:t>lógica</a:t>
            </a:r>
            <a:r>
              <a:rPr lang="en-US" sz="1400">
                <a:ea typeface="+mn-lt"/>
                <a:cs typeface="+mn-lt"/>
              </a:rPr>
              <a:t> </a:t>
            </a:r>
            <a:r>
              <a:rPr lang="en-US" sz="1400" err="1">
                <a:ea typeface="+mn-lt"/>
                <a:cs typeface="+mn-lt"/>
              </a:rPr>
              <a:t>diría</a:t>
            </a:r>
            <a:r>
              <a:rPr lang="en-US" sz="1400">
                <a:ea typeface="+mn-lt"/>
                <a:cs typeface="+mn-lt"/>
              </a:rPr>
              <a:t> que primero se </a:t>
            </a:r>
            <a:r>
              <a:rPr lang="en-US" sz="1400" err="1">
                <a:ea typeface="+mn-lt"/>
                <a:cs typeface="+mn-lt"/>
              </a:rPr>
              <a:t>pintan</a:t>
            </a:r>
            <a:r>
              <a:rPr lang="en-US" sz="1400">
                <a:ea typeface="+mn-lt"/>
                <a:cs typeface="+mn-lt"/>
              </a:rPr>
              <a:t> las </a:t>
            </a:r>
            <a:r>
              <a:rPr lang="en-US" sz="1400" err="1">
                <a:ea typeface="+mn-lt"/>
                <a:cs typeface="+mn-lt"/>
              </a:rPr>
              <a:t>paredes</a:t>
            </a:r>
            <a:r>
              <a:rPr lang="en-US" sz="1400">
                <a:ea typeface="+mn-lt"/>
                <a:cs typeface="+mn-lt"/>
              </a:rPr>
              <a:t> y </a:t>
            </a:r>
            <a:r>
              <a:rPr lang="en-US" sz="1400" err="1">
                <a:ea typeface="+mn-lt"/>
                <a:cs typeface="+mn-lt"/>
              </a:rPr>
              <a:t>después</a:t>
            </a:r>
            <a:r>
              <a:rPr lang="en-US" sz="1400">
                <a:ea typeface="+mn-lt"/>
                <a:cs typeface="+mn-lt"/>
              </a:rPr>
              <a:t> se </a:t>
            </a:r>
            <a:r>
              <a:rPr lang="en-US" sz="1400" err="1">
                <a:ea typeface="+mn-lt"/>
                <a:cs typeface="+mn-lt"/>
              </a:rPr>
              <a:t>coloca</a:t>
            </a:r>
            <a:r>
              <a:rPr lang="en-US" sz="1400">
                <a:ea typeface="+mn-lt"/>
                <a:cs typeface="+mn-lt"/>
              </a:rPr>
              <a:t> la </a:t>
            </a:r>
            <a:r>
              <a:rPr lang="en-US" sz="1400" err="1">
                <a:ea typeface="+mn-lt"/>
                <a:cs typeface="+mn-lt"/>
              </a:rPr>
              <a:t>alfombra</a:t>
            </a:r>
            <a:r>
              <a:rPr lang="en-US" sz="1400">
                <a:ea typeface="+mn-lt"/>
                <a:cs typeface="+mn-lt"/>
              </a:rPr>
              <a:t>. Sin embargo, </a:t>
            </a:r>
            <a:r>
              <a:rPr lang="en-US" sz="1400" err="1">
                <a:ea typeface="+mn-lt"/>
                <a:cs typeface="+mn-lt"/>
              </a:rPr>
              <a:t>podríamos</a:t>
            </a:r>
            <a:r>
              <a:rPr lang="en-US" sz="1400">
                <a:ea typeface="+mn-lt"/>
                <a:cs typeface="+mn-lt"/>
              </a:rPr>
              <a:t> primero </a:t>
            </a:r>
            <a:r>
              <a:rPr lang="en-US" sz="1400" err="1">
                <a:ea typeface="+mn-lt"/>
                <a:cs typeface="+mn-lt"/>
              </a:rPr>
              <a:t>colocar</a:t>
            </a:r>
            <a:r>
              <a:rPr lang="en-US" sz="1400">
                <a:ea typeface="+mn-lt"/>
                <a:cs typeface="+mn-lt"/>
              </a:rPr>
              <a:t> la </a:t>
            </a:r>
            <a:r>
              <a:rPr lang="en-US" sz="1400" err="1">
                <a:ea typeface="+mn-lt"/>
                <a:cs typeface="+mn-lt"/>
              </a:rPr>
              <a:t>alfombra</a:t>
            </a:r>
            <a:r>
              <a:rPr lang="en-US" sz="1400">
                <a:ea typeface="+mn-lt"/>
                <a:cs typeface="+mn-lt"/>
              </a:rPr>
              <a:t> y </a:t>
            </a:r>
            <a:r>
              <a:rPr lang="en-US" sz="1400" err="1">
                <a:ea typeface="+mn-lt"/>
                <a:cs typeface="+mn-lt"/>
              </a:rPr>
              <a:t>después</a:t>
            </a:r>
            <a:r>
              <a:rPr lang="en-US" sz="1400">
                <a:ea typeface="+mn-lt"/>
                <a:cs typeface="+mn-lt"/>
              </a:rPr>
              <a:t> </a:t>
            </a:r>
            <a:r>
              <a:rPr lang="en-US" sz="1400" err="1">
                <a:ea typeface="+mn-lt"/>
                <a:cs typeface="+mn-lt"/>
              </a:rPr>
              <a:t>pintar</a:t>
            </a:r>
            <a:r>
              <a:rPr lang="en-US" sz="1400">
                <a:ea typeface="+mn-lt"/>
                <a:cs typeface="+mn-lt"/>
              </a:rPr>
              <a:t> las </a:t>
            </a:r>
            <a:r>
              <a:rPr lang="en-US" sz="1400" err="1">
                <a:ea typeface="+mn-lt"/>
                <a:cs typeface="+mn-lt"/>
              </a:rPr>
              <a:t>paredes</a:t>
            </a:r>
            <a:r>
              <a:rPr lang="en-US" sz="1400">
                <a:ea typeface="+mn-lt"/>
                <a:cs typeface="+mn-lt"/>
              </a:rPr>
              <a:t>. Claro que </a:t>
            </a:r>
            <a:r>
              <a:rPr lang="en-US" sz="1400" err="1">
                <a:ea typeface="+mn-lt"/>
                <a:cs typeface="+mn-lt"/>
              </a:rPr>
              <a:t>habría</a:t>
            </a:r>
            <a:r>
              <a:rPr lang="en-US" sz="1400">
                <a:ea typeface="+mn-lt"/>
                <a:cs typeface="+mn-lt"/>
              </a:rPr>
              <a:t> que </a:t>
            </a:r>
            <a:r>
              <a:rPr lang="en-US" sz="1400" err="1">
                <a:ea typeface="+mn-lt"/>
                <a:cs typeface="+mn-lt"/>
              </a:rPr>
              <a:t>proteger</a:t>
            </a:r>
            <a:r>
              <a:rPr lang="en-US" sz="1400">
                <a:ea typeface="+mn-lt"/>
                <a:cs typeface="+mn-lt"/>
              </a:rPr>
              <a:t> </a:t>
            </a:r>
            <a:r>
              <a:rPr lang="en-US" sz="1400" err="1">
                <a:ea typeface="+mn-lt"/>
                <a:cs typeface="+mn-lt"/>
              </a:rPr>
              <a:t>muy</a:t>
            </a:r>
            <a:r>
              <a:rPr lang="en-US" sz="1400">
                <a:ea typeface="+mn-lt"/>
                <a:cs typeface="+mn-lt"/>
              </a:rPr>
              <a:t> bien la </a:t>
            </a:r>
            <a:r>
              <a:rPr lang="en-US" sz="1400" err="1">
                <a:ea typeface="+mn-lt"/>
                <a:cs typeface="+mn-lt"/>
              </a:rPr>
              <a:t>alfombra</a:t>
            </a:r>
            <a:r>
              <a:rPr lang="en-US" sz="1400">
                <a:ea typeface="+mn-lt"/>
                <a:cs typeface="+mn-lt"/>
              </a:rPr>
              <a:t> y </a:t>
            </a:r>
            <a:r>
              <a:rPr lang="en-US" sz="1400" err="1">
                <a:ea typeface="+mn-lt"/>
                <a:cs typeface="+mn-lt"/>
              </a:rPr>
              <a:t>pintar</a:t>
            </a:r>
            <a:r>
              <a:rPr lang="en-US" sz="1400">
                <a:ea typeface="+mn-lt"/>
                <a:cs typeface="+mn-lt"/>
              </a:rPr>
              <a:t> con </a:t>
            </a:r>
            <a:r>
              <a:rPr lang="en-US" sz="1400" err="1">
                <a:ea typeface="+mn-lt"/>
                <a:cs typeface="+mn-lt"/>
              </a:rPr>
              <a:t>mucho</a:t>
            </a:r>
            <a:r>
              <a:rPr lang="en-US" sz="1400">
                <a:ea typeface="+mn-lt"/>
                <a:cs typeface="+mn-lt"/>
              </a:rPr>
              <a:t> </a:t>
            </a:r>
            <a:r>
              <a:rPr lang="en-US" sz="1400" err="1">
                <a:ea typeface="+mn-lt"/>
                <a:cs typeface="+mn-lt"/>
              </a:rPr>
              <a:t>cuidado</a:t>
            </a:r>
            <a:r>
              <a:rPr lang="en-US" sz="1400">
                <a:ea typeface="+mn-lt"/>
                <a:cs typeface="+mn-lt"/>
              </a:rPr>
              <a:t> para que no se manche, </a:t>
            </a:r>
            <a:r>
              <a:rPr lang="en-US" sz="1400" err="1">
                <a:ea typeface="+mn-lt"/>
                <a:cs typeface="+mn-lt"/>
              </a:rPr>
              <a:t>pero</a:t>
            </a:r>
            <a:r>
              <a:rPr lang="en-US" sz="1400">
                <a:ea typeface="+mn-lt"/>
                <a:cs typeface="+mn-lt"/>
              </a:rPr>
              <a:t> se </a:t>
            </a:r>
            <a:r>
              <a:rPr lang="en-US" sz="1400" err="1">
                <a:ea typeface="+mn-lt"/>
                <a:cs typeface="+mn-lt"/>
              </a:rPr>
              <a:t>puede</a:t>
            </a:r>
            <a:r>
              <a:rPr lang="en-US" sz="1400">
                <a:ea typeface="+mn-lt"/>
                <a:cs typeface="+mn-lt"/>
              </a:rPr>
              <a:t> </a:t>
            </a:r>
            <a:r>
              <a:rPr lang="en-US" sz="1400" err="1">
                <a:ea typeface="+mn-lt"/>
                <a:cs typeface="+mn-lt"/>
              </a:rPr>
              <a:t>invertir</a:t>
            </a:r>
            <a:r>
              <a:rPr lang="en-US" sz="1400">
                <a:ea typeface="+mn-lt"/>
                <a:cs typeface="+mn-lt"/>
              </a:rPr>
              <a:t> </a:t>
            </a:r>
            <a:r>
              <a:rPr lang="en-US" sz="1400" err="1">
                <a:ea typeface="+mn-lt"/>
                <a:cs typeface="+mn-lt"/>
              </a:rPr>
              <a:t>el</a:t>
            </a:r>
            <a:r>
              <a:rPr lang="en-US" sz="1400">
                <a:ea typeface="+mn-lt"/>
                <a:cs typeface="+mn-lt"/>
              </a:rPr>
              <a:t> </a:t>
            </a:r>
            <a:r>
              <a:rPr lang="en-US" sz="1400" err="1">
                <a:ea typeface="+mn-lt"/>
                <a:cs typeface="+mn-lt"/>
              </a:rPr>
              <a:t>orden</a:t>
            </a:r>
            <a:r>
              <a:rPr lang="en-US" sz="1400">
                <a:ea typeface="+mn-lt"/>
                <a:cs typeface="+mn-lt"/>
              </a:rPr>
              <a:t>.</a:t>
            </a:r>
            <a:endParaRPr lang="en-US" sz="1400"/>
          </a:p>
          <a:p>
            <a:endParaRPr lang="en-US" sz="1400">
              <a:ea typeface="+mn-lt"/>
              <a:cs typeface="+mn-lt"/>
            </a:endParaRPr>
          </a:p>
          <a:p>
            <a:r>
              <a:rPr lang="en-US" sz="1400" err="1">
                <a:solidFill>
                  <a:srgbClr val="FF0000"/>
                </a:solidFill>
                <a:ea typeface="+mn-lt"/>
                <a:cs typeface="+mn-lt"/>
              </a:rPr>
              <a:t>Dependencias</a:t>
            </a:r>
            <a:r>
              <a:rPr lang="en-US" sz="1400">
                <a:solidFill>
                  <a:srgbClr val="FF0000"/>
                </a:solidFill>
                <a:ea typeface="+mn-lt"/>
                <a:cs typeface="+mn-lt"/>
              </a:rPr>
              <a:t> </a:t>
            </a:r>
            <a:r>
              <a:rPr lang="en-US" sz="1400" err="1">
                <a:solidFill>
                  <a:srgbClr val="FF0000"/>
                </a:solidFill>
                <a:ea typeface="+mn-lt"/>
                <a:cs typeface="+mn-lt"/>
              </a:rPr>
              <a:t>externas</a:t>
            </a:r>
            <a:r>
              <a:rPr lang="en-US" sz="1400">
                <a:solidFill>
                  <a:srgbClr val="FF0000"/>
                </a:solidFill>
                <a:ea typeface="+mn-lt"/>
                <a:cs typeface="+mn-lt"/>
              </a:rPr>
              <a:t>:</a:t>
            </a:r>
            <a:r>
              <a:rPr lang="en-US" sz="1400">
                <a:ea typeface="+mn-lt"/>
                <a:cs typeface="+mn-lt"/>
              </a:rPr>
              <a:t> </a:t>
            </a:r>
            <a:r>
              <a:rPr lang="en-US" sz="1400" err="1">
                <a:ea typeface="+mn-lt"/>
                <a:cs typeface="+mn-lt"/>
              </a:rPr>
              <a:t>Implican</a:t>
            </a:r>
            <a:r>
              <a:rPr lang="en-US" sz="1400">
                <a:ea typeface="+mn-lt"/>
                <a:cs typeface="+mn-lt"/>
              </a:rPr>
              <a:t> </a:t>
            </a:r>
            <a:r>
              <a:rPr lang="en-US" sz="1400" err="1">
                <a:ea typeface="+mn-lt"/>
                <a:cs typeface="+mn-lt"/>
              </a:rPr>
              <a:t>una</a:t>
            </a:r>
            <a:r>
              <a:rPr lang="en-US" sz="1400">
                <a:ea typeface="+mn-lt"/>
                <a:cs typeface="+mn-lt"/>
              </a:rPr>
              <a:t> </a:t>
            </a:r>
            <a:r>
              <a:rPr lang="en-US" sz="1400" err="1">
                <a:ea typeface="+mn-lt"/>
                <a:cs typeface="+mn-lt"/>
              </a:rPr>
              <a:t>relación</a:t>
            </a:r>
            <a:r>
              <a:rPr lang="en-US" sz="1400">
                <a:ea typeface="+mn-lt"/>
                <a:cs typeface="+mn-lt"/>
              </a:rPr>
              <a:t> entre las </a:t>
            </a:r>
            <a:r>
              <a:rPr lang="en-US" sz="1400" err="1">
                <a:ea typeface="+mn-lt"/>
                <a:cs typeface="+mn-lt"/>
              </a:rPr>
              <a:t>actividades</a:t>
            </a:r>
            <a:r>
              <a:rPr lang="en-US" sz="1400">
                <a:ea typeface="+mn-lt"/>
                <a:cs typeface="+mn-lt"/>
              </a:rPr>
              <a:t> del </a:t>
            </a:r>
            <a:r>
              <a:rPr lang="en-US" sz="1400" err="1">
                <a:ea typeface="+mn-lt"/>
                <a:cs typeface="+mn-lt"/>
              </a:rPr>
              <a:t>proyecto</a:t>
            </a:r>
            <a:r>
              <a:rPr lang="en-US" sz="1400">
                <a:ea typeface="+mn-lt"/>
                <a:cs typeface="+mn-lt"/>
              </a:rPr>
              <a:t> con las que no </a:t>
            </a:r>
            <a:r>
              <a:rPr lang="en-US" sz="1400" err="1">
                <a:ea typeface="+mn-lt"/>
                <a:cs typeface="+mn-lt"/>
              </a:rPr>
              <a:t>pertenecen</a:t>
            </a:r>
            <a:r>
              <a:rPr lang="en-US" sz="1400">
                <a:ea typeface="+mn-lt"/>
                <a:cs typeface="+mn-lt"/>
              </a:rPr>
              <a:t> a </a:t>
            </a:r>
            <a:r>
              <a:rPr lang="en-US" sz="1400" err="1">
                <a:ea typeface="+mn-lt"/>
                <a:cs typeface="+mn-lt"/>
              </a:rPr>
              <a:t>su</a:t>
            </a:r>
            <a:r>
              <a:rPr lang="en-US" sz="1400">
                <a:ea typeface="+mn-lt"/>
                <a:cs typeface="+mn-lt"/>
              </a:rPr>
              <a:t> </a:t>
            </a:r>
            <a:r>
              <a:rPr lang="en-US" sz="1400" err="1">
                <a:ea typeface="+mn-lt"/>
                <a:cs typeface="+mn-lt"/>
              </a:rPr>
              <a:t>ámbito</a:t>
            </a:r>
            <a:r>
              <a:rPr lang="en-US" sz="1400">
                <a:ea typeface="+mn-lt"/>
                <a:cs typeface="+mn-lt"/>
              </a:rPr>
              <a:t>. Son las que </a:t>
            </a:r>
            <a:r>
              <a:rPr lang="en-US" sz="1400" err="1">
                <a:ea typeface="+mn-lt"/>
                <a:cs typeface="+mn-lt"/>
              </a:rPr>
              <a:t>están</a:t>
            </a:r>
            <a:r>
              <a:rPr lang="en-US" sz="1400">
                <a:ea typeface="+mn-lt"/>
                <a:cs typeface="+mn-lt"/>
              </a:rPr>
              <a:t> </a:t>
            </a:r>
            <a:r>
              <a:rPr lang="en-US" sz="1400" err="1">
                <a:ea typeface="+mn-lt"/>
                <a:cs typeface="+mn-lt"/>
              </a:rPr>
              <a:t>fuera</a:t>
            </a:r>
            <a:r>
              <a:rPr lang="en-US" sz="1400">
                <a:ea typeface="+mn-lt"/>
                <a:cs typeface="+mn-lt"/>
              </a:rPr>
              <a:t> del control del </a:t>
            </a:r>
            <a:r>
              <a:rPr lang="en-US" sz="1400" err="1">
                <a:ea typeface="+mn-lt"/>
                <a:cs typeface="+mn-lt"/>
              </a:rPr>
              <a:t>equipo</a:t>
            </a:r>
            <a:r>
              <a:rPr lang="en-US" sz="1400">
                <a:ea typeface="+mn-lt"/>
                <a:cs typeface="+mn-lt"/>
              </a:rPr>
              <a:t> del </a:t>
            </a:r>
            <a:r>
              <a:rPr lang="en-US" sz="1400" err="1">
                <a:ea typeface="+mn-lt"/>
                <a:cs typeface="+mn-lt"/>
              </a:rPr>
              <a:t>proyecto</a:t>
            </a:r>
            <a:r>
              <a:rPr lang="en-US" sz="1400">
                <a:ea typeface="+mn-lt"/>
                <a:cs typeface="+mn-lt"/>
              </a:rPr>
              <a:t>. Por </a:t>
            </a:r>
            <a:r>
              <a:rPr lang="en-US" sz="1400" err="1">
                <a:ea typeface="+mn-lt"/>
                <a:cs typeface="+mn-lt"/>
              </a:rPr>
              <a:t>ejemplo</a:t>
            </a:r>
            <a:r>
              <a:rPr lang="en-US" sz="1400">
                <a:ea typeface="+mn-lt"/>
                <a:cs typeface="+mn-lt"/>
              </a:rPr>
              <a:t>, </a:t>
            </a:r>
            <a:r>
              <a:rPr lang="en-US" sz="1400" err="1">
                <a:ea typeface="+mn-lt"/>
                <a:cs typeface="+mn-lt"/>
              </a:rPr>
              <a:t>obtener</a:t>
            </a:r>
            <a:r>
              <a:rPr lang="en-US" sz="1400">
                <a:ea typeface="+mn-lt"/>
                <a:cs typeface="+mn-lt"/>
              </a:rPr>
              <a:t> la </a:t>
            </a:r>
            <a:r>
              <a:rPr lang="en-US" sz="1400" err="1">
                <a:ea typeface="+mn-lt"/>
                <a:cs typeface="+mn-lt"/>
              </a:rPr>
              <a:t>aprobación</a:t>
            </a:r>
            <a:r>
              <a:rPr lang="en-US" sz="1400">
                <a:ea typeface="+mn-lt"/>
                <a:cs typeface="+mn-lt"/>
              </a:rPr>
              <a:t> de </a:t>
            </a:r>
            <a:r>
              <a:rPr lang="en-US" sz="1400" err="1">
                <a:ea typeface="+mn-lt"/>
                <a:cs typeface="+mn-lt"/>
              </a:rPr>
              <a:t>una</a:t>
            </a:r>
            <a:r>
              <a:rPr lang="en-US" sz="1400">
                <a:ea typeface="+mn-lt"/>
                <a:cs typeface="+mn-lt"/>
              </a:rPr>
              <a:t> </a:t>
            </a:r>
            <a:r>
              <a:rPr lang="en-US" sz="1400" err="1">
                <a:ea typeface="+mn-lt"/>
                <a:cs typeface="+mn-lt"/>
              </a:rPr>
              <a:t>solicitud</a:t>
            </a:r>
            <a:r>
              <a:rPr lang="en-US" sz="1400">
                <a:ea typeface="+mn-lt"/>
                <a:cs typeface="+mn-lt"/>
              </a:rPr>
              <a:t> de </a:t>
            </a:r>
            <a:r>
              <a:rPr lang="en-US" sz="1400" err="1">
                <a:ea typeface="+mn-lt"/>
                <a:cs typeface="+mn-lt"/>
              </a:rPr>
              <a:t>licencia</a:t>
            </a:r>
            <a:r>
              <a:rPr lang="en-US" sz="1400">
                <a:ea typeface="+mn-lt"/>
                <a:cs typeface="+mn-lt"/>
              </a:rPr>
              <a:t> de </a:t>
            </a:r>
            <a:r>
              <a:rPr lang="en-US" sz="1400" err="1">
                <a:ea typeface="+mn-lt"/>
                <a:cs typeface="+mn-lt"/>
              </a:rPr>
              <a:t>construcción</a:t>
            </a:r>
            <a:r>
              <a:rPr lang="en-US" sz="1400">
                <a:ea typeface="+mn-lt"/>
                <a:cs typeface="+mn-lt"/>
              </a:rPr>
              <a:t>.</a:t>
            </a:r>
            <a:endParaRPr lang="en-US" sz="1400"/>
          </a:p>
        </p:txBody>
      </p:sp>
    </p:spTree>
    <p:extLst>
      <p:ext uri="{BB962C8B-B14F-4D97-AF65-F5344CB8AC3E}">
        <p14:creationId xmlns:p14="http://schemas.microsoft.com/office/powerpoint/2010/main" val="15784192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5A4B1B-82E4-D499-5A53-7614B96E2E4B}"/>
              </a:ext>
            </a:extLst>
          </p:cNvPr>
          <p:cNvGraphicFramePr>
            <a:graphicFrameLocks noGrp="1"/>
          </p:cNvGraphicFramePr>
          <p:nvPr>
            <p:extLst>
              <p:ext uri="{D42A27DB-BD31-4B8C-83A1-F6EECF244321}">
                <p14:modId xmlns:p14="http://schemas.microsoft.com/office/powerpoint/2010/main" val="1066010755"/>
              </p:ext>
            </p:extLst>
          </p:nvPr>
        </p:nvGraphicFramePr>
        <p:xfrm>
          <a:off x="845736" y="720131"/>
          <a:ext cx="6282518" cy="4754880"/>
        </p:xfrm>
        <a:graphic>
          <a:graphicData uri="http://schemas.openxmlformats.org/drawingml/2006/table">
            <a:tbl>
              <a:tblPr firstRow="1" bandRow="1">
                <a:tableStyleId>{5940675A-B579-460E-94D1-54222C63F5DA}</a:tableStyleId>
              </a:tblPr>
              <a:tblGrid>
                <a:gridCol w="3141259">
                  <a:extLst>
                    <a:ext uri="{9D8B030D-6E8A-4147-A177-3AD203B41FA5}">
                      <a16:colId xmlns:a16="http://schemas.microsoft.com/office/drawing/2014/main" val="745294136"/>
                    </a:ext>
                  </a:extLst>
                </a:gridCol>
                <a:gridCol w="3141259">
                  <a:extLst>
                    <a:ext uri="{9D8B030D-6E8A-4147-A177-3AD203B41FA5}">
                      <a16:colId xmlns:a16="http://schemas.microsoft.com/office/drawing/2014/main" val="4049547855"/>
                    </a:ext>
                  </a:extLst>
                </a:gridCol>
              </a:tblGrid>
              <a:tr h="1886536">
                <a:tc>
                  <a:txBody>
                    <a:bodyPr/>
                    <a:lstStyle/>
                    <a:p>
                      <a:r>
                        <a:rPr lang="en-US" err="1"/>
                        <a:t>Diagrama</a:t>
                      </a:r>
                      <a:r>
                        <a:rPr lang="en-US"/>
                        <a:t> de </a:t>
                      </a:r>
                      <a:r>
                        <a:rPr lang="en-US" err="1"/>
                        <a:t>precedencias</a:t>
                      </a:r>
                      <a:r>
                        <a:rPr lang="en-US"/>
                        <a:t>:</a:t>
                      </a:r>
                    </a:p>
                    <a:p>
                      <a:pPr lvl="0">
                        <a:buNone/>
                      </a:pPr>
                      <a:endParaRPr lang="en-US"/>
                    </a:p>
                    <a:p>
                      <a:pPr lvl="0">
                        <a:buNone/>
                      </a:pPr>
                      <a:endParaRPr lang="en-US"/>
                    </a:p>
                    <a:p>
                      <a:pPr lvl="0">
                        <a:buNone/>
                      </a:pPr>
                      <a:endParaRPr lang="en-US"/>
                    </a:p>
                    <a:p>
                      <a:pPr lvl="0">
                        <a:buNone/>
                      </a:pPr>
                      <a:endParaRPr lang="en-US"/>
                    </a:p>
                    <a:p>
                      <a:pPr lvl="0">
                        <a:buNone/>
                      </a:pPr>
                      <a:endParaRPr lang="en-US"/>
                    </a:p>
                    <a:p>
                      <a:pPr lvl="0" algn="l">
                        <a:lnSpc>
                          <a:spcPct val="100000"/>
                        </a:lnSpc>
                        <a:spcBef>
                          <a:spcPts val="0"/>
                        </a:spcBef>
                        <a:spcAft>
                          <a:spcPts val="0"/>
                        </a:spcAft>
                        <a:buNone/>
                      </a:pPr>
                      <a:r>
                        <a:rPr lang="en-US" sz="1600" b="0" i="0" u="none" strike="noStrike" noProof="0">
                          <a:latin typeface="Trebuchet MS"/>
                        </a:rPr>
                        <a:t>El </a:t>
                      </a:r>
                      <a:r>
                        <a:rPr lang="en-US" sz="1600" b="0" i="0" u="none" strike="noStrike" noProof="0" err="1">
                          <a:latin typeface="Trebuchet MS"/>
                        </a:rPr>
                        <a:t>diagrama</a:t>
                      </a:r>
                      <a:r>
                        <a:rPr lang="en-US" sz="1600" b="0" i="0" u="none" strike="noStrike" noProof="0">
                          <a:latin typeface="Trebuchet MS"/>
                        </a:rPr>
                        <a:t> de </a:t>
                      </a:r>
                      <a:r>
                        <a:rPr lang="en-US" sz="1600" b="0" i="0" u="none" strike="noStrike" noProof="0" err="1">
                          <a:latin typeface="Trebuchet MS"/>
                        </a:rPr>
                        <a:t>precedencias</a:t>
                      </a:r>
                      <a:r>
                        <a:rPr lang="en-US" sz="1600" b="0" i="0" u="none" strike="noStrike" noProof="0">
                          <a:latin typeface="Trebuchet MS"/>
                        </a:rPr>
                        <a:t> es </a:t>
                      </a:r>
                      <a:r>
                        <a:rPr lang="en-US" sz="1600" b="0" i="0" u="none" strike="noStrike" noProof="0" err="1">
                          <a:latin typeface="Trebuchet MS"/>
                        </a:rPr>
                        <a:t>una</a:t>
                      </a:r>
                      <a:r>
                        <a:rPr lang="en-US" sz="1600" b="0" i="0" u="none" strike="noStrike" noProof="0">
                          <a:latin typeface="Trebuchet MS"/>
                        </a:rPr>
                        <a:t> </a:t>
                      </a:r>
                      <a:r>
                        <a:rPr lang="en-US" sz="1600" b="0" i="0" u="none" strike="noStrike" noProof="0" err="1">
                          <a:latin typeface="Trebuchet MS"/>
                        </a:rPr>
                        <a:t>técnica</a:t>
                      </a:r>
                      <a:r>
                        <a:rPr lang="en-US" sz="1600" b="0" i="0" u="none" strike="noStrike" noProof="0">
                          <a:latin typeface="Trebuchet MS"/>
                        </a:rPr>
                        <a:t> para </a:t>
                      </a:r>
                      <a:r>
                        <a:rPr lang="en-US" sz="1600" b="0" i="0" u="none" strike="noStrike" noProof="0" err="1">
                          <a:latin typeface="Trebuchet MS"/>
                        </a:rPr>
                        <a:t>crear</a:t>
                      </a:r>
                      <a:r>
                        <a:rPr lang="en-US" sz="1600" b="0" i="0" u="none" strike="noStrike" noProof="0">
                          <a:latin typeface="Trebuchet MS"/>
                        </a:rPr>
                        <a:t> un </a:t>
                      </a:r>
                      <a:r>
                        <a:rPr lang="en-US" sz="1600" b="0" i="0" u="none" strike="noStrike" noProof="0" err="1">
                          <a:latin typeface="Trebuchet MS"/>
                        </a:rPr>
                        <a:t>diagrama</a:t>
                      </a:r>
                      <a:r>
                        <a:rPr lang="en-US" sz="1600" b="0" i="0" u="none" strike="noStrike" noProof="0">
                          <a:latin typeface="Trebuchet MS"/>
                        </a:rPr>
                        <a:t> de red del</a:t>
                      </a:r>
                      <a:endParaRPr lang="en-US" sz="1600"/>
                    </a:p>
                    <a:p>
                      <a:pPr lvl="0" algn="l">
                        <a:lnSpc>
                          <a:spcPct val="100000"/>
                        </a:lnSpc>
                        <a:spcBef>
                          <a:spcPts val="0"/>
                        </a:spcBef>
                        <a:spcAft>
                          <a:spcPts val="0"/>
                        </a:spcAft>
                        <a:buNone/>
                      </a:pPr>
                      <a:r>
                        <a:rPr lang="en-US" sz="1600" b="0" i="0" u="none" strike="noStrike" noProof="0" err="1">
                          <a:latin typeface="Trebuchet MS"/>
                        </a:rPr>
                        <a:t>proyecto</a:t>
                      </a:r>
                      <a:r>
                        <a:rPr lang="en-US" sz="1600" b="0" i="0" u="none" strike="noStrike" noProof="0">
                          <a:latin typeface="Trebuchet MS"/>
                        </a:rPr>
                        <a:t>. Se </a:t>
                      </a:r>
                      <a:r>
                        <a:rPr lang="en-US" sz="1600" b="0" i="0" u="none" strike="noStrike" noProof="0" err="1">
                          <a:latin typeface="Trebuchet MS"/>
                        </a:rPr>
                        <a:t>utilizan</a:t>
                      </a:r>
                      <a:r>
                        <a:rPr lang="en-US" sz="1600" b="0" i="0" u="none" strike="noStrike" noProof="0">
                          <a:latin typeface="Trebuchet MS"/>
                        </a:rPr>
                        <a:t> </a:t>
                      </a:r>
                      <a:r>
                        <a:rPr lang="en-US" sz="1600" b="0" i="0" u="none" strike="noStrike" noProof="0" err="1">
                          <a:latin typeface="Trebuchet MS"/>
                        </a:rPr>
                        <a:t>casillas</a:t>
                      </a:r>
                      <a:r>
                        <a:rPr lang="en-US" sz="1600" b="0" i="0" u="none" strike="noStrike" noProof="0">
                          <a:latin typeface="Trebuchet MS"/>
                        </a:rPr>
                        <a:t> o </a:t>
                      </a:r>
                      <a:r>
                        <a:rPr lang="en-US" sz="1600" b="0" i="0" u="none" strike="noStrike" noProof="0" err="1">
                          <a:latin typeface="Trebuchet MS"/>
                        </a:rPr>
                        <a:t>rectángulos</a:t>
                      </a:r>
                      <a:r>
                        <a:rPr lang="en-US" sz="1600" b="0" i="0" u="none" strike="noStrike" noProof="0">
                          <a:latin typeface="Trebuchet MS"/>
                        </a:rPr>
                        <a:t>, </a:t>
                      </a:r>
                      <a:r>
                        <a:rPr lang="en-US" sz="1600" b="0" i="0" u="none" strike="noStrike" noProof="0" err="1">
                          <a:latin typeface="Trebuchet MS"/>
                        </a:rPr>
                        <a:t>denominados</a:t>
                      </a:r>
                      <a:r>
                        <a:rPr lang="en-US" sz="1600" b="0" i="0" u="none" strike="noStrike" noProof="0">
                          <a:latin typeface="Trebuchet MS"/>
                        </a:rPr>
                        <a:t> </a:t>
                      </a:r>
                      <a:r>
                        <a:rPr lang="en-US" sz="1600" b="0" i="0" u="none" strike="noStrike" noProof="0" err="1">
                          <a:latin typeface="Trebuchet MS"/>
                        </a:rPr>
                        <a:t>nodos</a:t>
                      </a:r>
                      <a:r>
                        <a:rPr lang="en-US" sz="1600" b="0" i="0" u="none" strike="noStrike" noProof="0">
                          <a:latin typeface="Trebuchet MS"/>
                        </a:rPr>
                        <a:t>, a fin de </a:t>
                      </a:r>
                      <a:r>
                        <a:rPr lang="en-US" sz="1600" b="0" i="0" u="none" strike="noStrike" noProof="0" err="1">
                          <a:latin typeface="Trebuchet MS"/>
                        </a:rPr>
                        <a:t>representar</a:t>
                      </a:r>
                      <a:endParaRPr lang="en-US" sz="1600" err="1"/>
                    </a:p>
                    <a:p>
                      <a:pPr lvl="0">
                        <a:buNone/>
                      </a:pPr>
                      <a:r>
                        <a:rPr lang="en-US" sz="1600" b="0" i="0" u="none" strike="noStrike" noProof="0">
                          <a:latin typeface="Trebuchet MS"/>
                        </a:rPr>
                        <a:t>las </a:t>
                      </a:r>
                      <a:r>
                        <a:rPr lang="en-US" sz="1600" b="0" i="0" u="none" strike="noStrike" noProof="0" err="1">
                          <a:latin typeface="Trebuchet MS"/>
                        </a:rPr>
                        <a:t>actividades</a:t>
                      </a:r>
                      <a:r>
                        <a:rPr lang="en-US" sz="1600" b="0" i="0" u="none" strike="noStrike" noProof="0">
                          <a:latin typeface="Trebuchet MS"/>
                        </a:rPr>
                        <a:t> y se </a:t>
                      </a:r>
                      <a:r>
                        <a:rPr lang="en-US" sz="1600" b="0" i="0" u="none" strike="noStrike" noProof="0" err="1">
                          <a:latin typeface="Trebuchet MS"/>
                        </a:rPr>
                        <a:t>conectan</a:t>
                      </a:r>
                      <a:r>
                        <a:rPr lang="en-US" sz="1600" b="0" i="0" u="none" strike="noStrike" noProof="0">
                          <a:latin typeface="Trebuchet MS"/>
                        </a:rPr>
                        <a:t> con </a:t>
                      </a:r>
                      <a:r>
                        <a:rPr lang="en-US" sz="1600" b="0" i="0" u="none" strike="noStrike" noProof="0" err="1">
                          <a:latin typeface="Trebuchet MS"/>
                        </a:rPr>
                        <a:t>flechas</a:t>
                      </a:r>
                      <a:r>
                        <a:rPr lang="en-US" sz="1600" b="0" i="0" u="none" strike="noStrike" noProof="0">
                          <a:latin typeface="Trebuchet MS"/>
                        </a:rPr>
                        <a:t> para </a:t>
                      </a:r>
                      <a:r>
                        <a:rPr lang="en-US" sz="1600" b="0" i="0" u="none" strike="noStrike" noProof="0" err="1">
                          <a:latin typeface="Trebuchet MS"/>
                        </a:rPr>
                        <a:t>mostrar</a:t>
                      </a:r>
                      <a:r>
                        <a:rPr lang="en-US" sz="1600" b="0" i="0" u="none" strike="noStrike" noProof="0">
                          <a:latin typeface="Trebuchet MS"/>
                        </a:rPr>
                        <a:t> las </a:t>
                      </a:r>
                      <a:r>
                        <a:rPr lang="en-US" sz="1600" b="0" i="0" u="none" strike="noStrike" noProof="0" err="1">
                          <a:latin typeface="Trebuchet MS"/>
                        </a:rPr>
                        <a:t>dependencias</a:t>
                      </a:r>
                      <a:endParaRPr lang="en-US" sz="1600" err="1"/>
                    </a:p>
                  </a:txBody>
                  <a:tcPr/>
                </a:tc>
                <a:tc>
                  <a:txBody>
                    <a:bodyPr/>
                    <a:lstStyle/>
                    <a:p>
                      <a:r>
                        <a:rPr lang="en-US" err="1"/>
                        <a:t>Diagrama</a:t>
                      </a:r>
                      <a:r>
                        <a:rPr lang="en-US"/>
                        <a:t> de </a:t>
                      </a:r>
                      <a:r>
                        <a:rPr lang="en-US" err="1"/>
                        <a:t>flechas</a:t>
                      </a:r>
                      <a:r>
                        <a:rPr lang="en-US"/>
                        <a:t>: </a:t>
                      </a:r>
                    </a:p>
                    <a:p>
                      <a:pPr lvl="0">
                        <a:buNone/>
                      </a:pPr>
                      <a:endParaRPr lang="en-US"/>
                    </a:p>
                    <a:p>
                      <a:pPr lvl="0">
                        <a:buNone/>
                      </a:pPr>
                      <a:endParaRPr lang="en-US"/>
                    </a:p>
                    <a:p>
                      <a:pPr lvl="0">
                        <a:buNone/>
                      </a:pPr>
                      <a:endParaRPr lang="en-US"/>
                    </a:p>
                    <a:p>
                      <a:pPr lvl="0">
                        <a:buNone/>
                      </a:pPr>
                      <a:endParaRPr lang="en-US"/>
                    </a:p>
                    <a:p>
                      <a:pPr lvl="0">
                        <a:buNone/>
                      </a:pPr>
                      <a:endParaRPr lang="en-US"/>
                    </a:p>
                    <a:p>
                      <a:pPr lvl="0" algn="l">
                        <a:lnSpc>
                          <a:spcPct val="100000"/>
                        </a:lnSpc>
                        <a:spcBef>
                          <a:spcPts val="0"/>
                        </a:spcBef>
                        <a:spcAft>
                          <a:spcPts val="0"/>
                        </a:spcAft>
                        <a:buNone/>
                      </a:pPr>
                      <a:r>
                        <a:rPr lang="en-US" b="0" i="0" u="none" strike="noStrike" noProof="0">
                          <a:latin typeface="Trebuchet MS"/>
                        </a:rPr>
                        <a:t>El </a:t>
                      </a:r>
                      <a:r>
                        <a:rPr lang="en-US" b="0" i="0" u="none" strike="noStrike" noProof="0" err="1">
                          <a:latin typeface="Trebuchet MS"/>
                        </a:rPr>
                        <a:t>diagrama</a:t>
                      </a:r>
                      <a:r>
                        <a:rPr lang="en-US" b="0" i="0" u="none" strike="noStrike" noProof="0">
                          <a:latin typeface="Trebuchet MS"/>
                        </a:rPr>
                        <a:t> de red es </a:t>
                      </a:r>
                      <a:r>
                        <a:rPr lang="en-US" b="0" i="0" u="none" strike="noStrike" noProof="0" err="1">
                          <a:latin typeface="Trebuchet MS"/>
                        </a:rPr>
                        <a:t>una</a:t>
                      </a:r>
                      <a:r>
                        <a:rPr lang="en-US" b="0" i="0" u="none" strike="noStrike" noProof="0">
                          <a:latin typeface="Trebuchet MS"/>
                        </a:rPr>
                        <a:t> </a:t>
                      </a:r>
                      <a:r>
                        <a:rPr lang="en-US" b="0" i="0" u="none" strike="noStrike" noProof="0" err="1">
                          <a:latin typeface="Trebuchet MS"/>
                        </a:rPr>
                        <a:t>técnica</a:t>
                      </a:r>
                      <a:r>
                        <a:rPr lang="en-US" b="0" i="0" u="none" strike="noStrike" noProof="0">
                          <a:latin typeface="Trebuchet MS"/>
                        </a:rPr>
                        <a:t> de </a:t>
                      </a:r>
                      <a:r>
                        <a:rPr lang="en-US" b="0" i="0" u="none" strike="noStrike" noProof="0" err="1">
                          <a:latin typeface="Trebuchet MS"/>
                        </a:rPr>
                        <a:t>diagramación</a:t>
                      </a:r>
                      <a:r>
                        <a:rPr lang="en-US" b="0" i="0" u="none" strike="noStrike" noProof="0">
                          <a:latin typeface="Trebuchet MS"/>
                        </a:rPr>
                        <a:t> que </a:t>
                      </a:r>
                      <a:r>
                        <a:rPr lang="en-US" b="0" i="0" u="none" strike="noStrike" noProof="0" err="1">
                          <a:latin typeface="Trebuchet MS"/>
                        </a:rPr>
                        <a:t>permite</a:t>
                      </a:r>
                      <a:r>
                        <a:rPr lang="en-US" b="0" i="0" u="none" strike="noStrike" noProof="0">
                          <a:latin typeface="Trebuchet MS"/>
                        </a:rPr>
                        <a:t> </a:t>
                      </a:r>
                      <a:r>
                        <a:rPr lang="en-US" b="0" i="0" u="none" strike="noStrike" noProof="0" err="1">
                          <a:latin typeface="Trebuchet MS"/>
                        </a:rPr>
                        <a:t>visualizar</a:t>
                      </a:r>
                      <a:r>
                        <a:rPr lang="en-US" b="0" i="0" u="none" strike="noStrike" noProof="0">
                          <a:latin typeface="Trebuchet MS"/>
                        </a:rPr>
                        <a:t> las</a:t>
                      </a:r>
                      <a:endParaRPr lang="en-US"/>
                    </a:p>
                    <a:p>
                      <a:pPr lvl="0">
                        <a:buNone/>
                      </a:pPr>
                      <a:r>
                        <a:rPr lang="en-US" b="0" i="0" u="none" strike="noStrike" noProof="0" err="1">
                          <a:latin typeface="Trebuchet MS"/>
                        </a:rPr>
                        <a:t>dependencias</a:t>
                      </a:r>
                      <a:r>
                        <a:rPr lang="en-US" b="0" i="0" u="none" strike="noStrike" noProof="0">
                          <a:latin typeface="Trebuchet MS"/>
                        </a:rPr>
                        <a:t> de las </a:t>
                      </a:r>
                      <a:r>
                        <a:rPr lang="en-US" b="0" i="0" u="none" strike="noStrike" noProof="0" err="1">
                          <a:latin typeface="Trebuchet MS"/>
                        </a:rPr>
                        <a:t>actividades</a:t>
                      </a:r>
                      <a:r>
                        <a:rPr lang="en-US" b="0" i="0" u="none" strike="noStrike" noProof="0">
                          <a:latin typeface="Trebuchet MS"/>
                        </a:rPr>
                        <a:t> y </a:t>
                      </a:r>
                      <a:r>
                        <a:rPr lang="en-US" b="0" i="0" u="none" strike="noStrike" noProof="0" err="1">
                          <a:latin typeface="Trebuchet MS"/>
                        </a:rPr>
                        <a:t>calcular</a:t>
                      </a:r>
                      <a:r>
                        <a:rPr lang="en-US" b="0" i="0" u="none" strike="noStrike" noProof="0">
                          <a:latin typeface="Trebuchet MS"/>
                        </a:rPr>
                        <a:t> la </a:t>
                      </a:r>
                      <a:r>
                        <a:rPr lang="en-US" b="0" i="0" u="none" strike="noStrike" noProof="0" err="1">
                          <a:latin typeface="Trebuchet MS"/>
                        </a:rPr>
                        <a:t>duración</a:t>
                      </a:r>
                      <a:r>
                        <a:rPr lang="en-US" b="0" i="0" u="none" strike="noStrike" noProof="0">
                          <a:latin typeface="Trebuchet MS"/>
                        </a:rPr>
                        <a:t> total del </a:t>
                      </a:r>
                      <a:r>
                        <a:rPr lang="en-US" b="0" i="0" u="none" strike="noStrike" noProof="0" err="1">
                          <a:latin typeface="Trebuchet MS"/>
                        </a:rPr>
                        <a:t>proyecto</a:t>
                      </a:r>
                      <a:r>
                        <a:rPr lang="en-US" b="0" i="0" u="none" strike="noStrike" noProof="0">
                          <a:latin typeface="Trebuchet MS"/>
                        </a:rPr>
                        <a:t>.</a:t>
                      </a:r>
                    </a:p>
                    <a:p>
                      <a:pPr lvl="0" algn="l">
                        <a:lnSpc>
                          <a:spcPct val="100000"/>
                        </a:lnSpc>
                        <a:spcBef>
                          <a:spcPts val="0"/>
                        </a:spcBef>
                        <a:spcAft>
                          <a:spcPts val="0"/>
                        </a:spcAft>
                        <a:buNone/>
                      </a:pPr>
                      <a:r>
                        <a:rPr lang="en-US" b="0" i="0" u="none" strike="noStrike" noProof="0"/>
                        <a:t>El </a:t>
                      </a:r>
                      <a:r>
                        <a:rPr lang="en-US" b="0" i="0" u="none" strike="noStrike" noProof="0" err="1"/>
                        <a:t>diagrama</a:t>
                      </a:r>
                      <a:r>
                        <a:rPr lang="en-US" b="0" i="0" u="none" strike="noStrike" noProof="0"/>
                        <a:t> de red </a:t>
                      </a:r>
                      <a:r>
                        <a:rPr lang="en-US" b="0" i="0" u="none" strike="noStrike" noProof="0" err="1"/>
                        <a:t>incluye</a:t>
                      </a:r>
                      <a:r>
                        <a:rPr lang="en-US" b="0" i="0" u="none" strike="noStrike" noProof="0"/>
                        <a:t> cuatro </a:t>
                      </a:r>
                      <a:r>
                        <a:rPr lang="en-US" b="0" i="0" u="none" strike="noStrike" noProof="0" err="1"/>
                        <a:t>tipos</a:t>
                      </a:r>
                      <a:r>
                        <a:rPr lang="en-US" b="0" i="0" u="none" strike="noStrike" noProof="0"/>
                        <a:t> de </a:t>
                      </a:r>
                      <a:r>
                        <a:rPr lang="en-US" b="0" i="0" u="none" strike="noStrike" noProof="0" err="1"/>
                        <a:t>dependencias</a:t>
                      </a:r>
                      <a:r>
                        <a:rPr lang="en-US" b="0" i="0" u="none" strike="noStrike" noProof="0"/>
                        <a:t> o </a:t>
                      </a:r>
                      <a:r>
                        <a:rPr lang="en-US" b="0" i="0" u="none" strike="noStrike" noProof="0" err="1"/>
                        <a:t>relaciones</a:t>
                      </a:r>
                      <a:r>
                        <a:rPr lang="en-US" b="0" i="0" u="none" strike="noStrike" noProof="0"/>
                        <a:t> de</a:t>
                      </a:r>
                      <a:endParaRPr lang="en-US"/>
                    </a:p>
                    <a:p>
                      <a:pPr lvl="0">
                        <a:buNone/>
                      </a:pPr>
                      <a:r>
                        <a:rPr lang="en-US" b="0" i="0" u="none" strike="noStrike" noProof="0" err="1"/>
                        <a:t>precedencia</a:t>
                      </a:r>
                      <a:endParaRPr lang="en-US" err="1"/>
                    </a:p>
                  </a:txBody>
                  <a:tcPr/>
                </a:tc>
                <a:extLst>
                  <a:ext uri="{0D108BD9-81ED-4DB2-BD59-A6C34878D82A}">
                    <a16:rowId xmlns:a16="http://schemas.microsoft.com/office/drawing/2014/main" val="2035640553"/>
                  </a:ext>
                </a:extLst>
              </a:tr>
            </a:tbl>
          </a:graphicData>
        </a:graphic>
      </p:graphicFrame>
      <p:pic>
        <p:nvPicPr>
          <p:cNvPr id="3" name="Picture 2">
            <a:extLst>
              <a:ext uri="{FF2B5EF4-FFF2-40B4-BE49-F238E27FC236}">
                <a16:creationId xmlns:a16="http://schemas.microsoft.com/office/drawing/2014/main" id="{FA6F1586-9764-6EAC-0CF6-D86D7BEC4DAD}"/>
              </a:ext>
            </a:extLst>
          </p:cNvPr>
          <p:cNvPicPr>
            <a:picLocks noChangeAspect="1"/>
          </p:cNvPicPr>
          <p:nvPr/>
        </p:nvPicPr>
        <p:blipFill rotWithShape="1">
          <a:blip r:embed="rId2"/>
          <a:srcRect l="44913" t="67427" r="31109" b="17915"/>
          <a:stretch/>
        </p:blipFill>
        <p:spPr>
          <a:xfrm>
            <a:off x="887604" y="1234063"/>
            <a:ext cx="2795459" cy="963275"/>
          </a:xfrm>
          <a:prstGeom prst="rect">
            <a:avLst/>
          </a:prstGeom>
        </p:spPr>
      </p:pic>
      <p:pic>
        <p:nvPicPr>
          <p:cNvPr id="4" name="Picture 3">
            <a:extLst>
              <a:ext uri="{FF2B5EF4-FFF2-40B4-BE49-F238E27FC236}">
                <a16:creationId xmlns:a16="http://schemas.microsoft.com/office/drawing/2014/main" id="{37A7B2CD-7F92-F352-D95C-078F0DA425E0}"/>
              </a:ext>
            </a:extLst>
          </p:cNvPr>
          <p:cNvPicPr>
            <a:picLocks noChangeAspect="1"/>
          </p:cNvPicPr>
          <p:nvPr/>
        </p:nvPicPr>
        <p:blipFill rotWithShape="1">
          <a:blip r:embed="rId3"/>
          <a:srcRect l="43648" t="57166" r="28231" b="17264"/>
          <a:stretch/>
        </p:blipFill>
        <p:spPr>
          <a:xfrm>
            <a:off x="3987521" y="1058217"/>
            <a:ext cx="2931459" cy="1315199"/>
          </a:xfrm>
          <a:prstGeom prst="rect">
            <a:avLst/>
          </a:prstGeom>
        </p:spPr>
      </p:pic>
    </p:spTree>
    <p:extLst>
      <p:ext uri="{BB962C8B-B14F-4D97-AF65-F5344CB8AC3E}">
        <p14:creationId xmlns:p14="http://schemas.microsoft.com/office/powerpoint/2010/main" val="2305944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BFE44-F2F4-52CE-1C53-FC1EAB636F73}"/>
              </a:ext>
            </a:extLst>
          </p:cNvPr>
          <p:cNvSpPr txBox="1"/>
          <p:nvPr/>
        </p:nvSpPr>
        <p:spPr>
          <a:xfrm>
            <a:off x="659423" y="554753"/>
            <a:ext cx="662563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0D0D0D"/>
                </a:solidFill>
                <a:ea typeface="+mn-lt"/>
                <a:cs typeface="+mn-lt"/>
              </a:rPr>
              <a:t>Supongamos</a:t>
            </a:r>
            <a:r>
              <a:rPr lang="en-US" sz="1200">
                <a:solidFill>
                  <a:srgbClr val="0D0D0D"/>
                </a:solidFill>
                <a:ea typeface="+mn-lt"/>
                <a:cs typeface="+mn-lt"/>
              </a:rPr>
              <a:t> las </a:t>
            </a:r>
            <a:r>
              <a:rPr lang="en-US" sz="1200" err="1">
                <a:solidFill>
                  <a:srgbClr val="0D0D0D"/>
                </a:solidFill>
                <a:ea typeface="+mn-lt"/>
                <a:cs typeface="+mn-lt"/>
              </a:rPr>
              <a:t>siguientes</a:t>
            </a:r>
            <a:r>
              <a:rPr lang="en-US" sz="1200">
                <a:solidFill>
                  <a:srgbClr val="0D0D0D"/>
                </a:solidFill>
                <a:ea typeface="+mn-lt"/>
                <a:cs typeface="+mn-lt"/>
              </a:rPr>
              <a:t> </a:t>
            </a:r>
            <a:r>
              <a:rPr lang="en-US" sz="1200" err="1">
                <a:solidFill>
                  <a:srgbClr val="0D0D0D"/>
                </a:solidFill>
                <a:ea typeface="+mn-lt"/>
                <a:cs typeface="+mn-lt"/>
              </a:rPr>
              <a:t>actividades</a:t>
            </a:r>
            <a:r>
              <a:rPr lang="en-US" sz="1200">
                <a:solidFill>
                  <a:srgbClr val="0D0D0D"/>
                </a:solidFill>
                <a:ea typeface="+mn-lt"/>
                <a:cs typeface="+mn-lt"/>
              </a:rPr>
              <a:t>:</a:t>
            </a:r>
            <a:endParaRPr lang="en-US" sz="1200">
              <a:solidFill>
                <a:srgbClr val="0D0D0D"/>
              </a:solidFill>
            </a:endParaRPr>
          </a:p>
          <a:p>
            <a:endParaRPr lang="en-US" sz="1200">
              <a:solidFill>
                <a:srgbClr val="0D0D0D"/>
              </a:solidFill>
              <a:ea typeface="+mn-lt"/>
              <a:cs typeface="+mn-lt"/>
            </a:endParaRPr>
          </a:p>
          <a:p>
            <a:pPr marL="228600" indent="-228600">
              <a:buAutoNum type="arabicPeriod"/>
            </a:pPr>
            <a:r>
              <a:rPr lang="en-US" sz="1200" b="1" err="1">
                <a:ea typeface="+mn-lt"/>
                <a:cs typeface="+mn-lt"/>
              </a:rPr>
              <a:t>Excavación</a:t>
            </a:r>
            <a:r>
              <a:rPr lang="en-US" sz="1200" b="1">
                <a:ea typeface="+mn-lt"/>
                <a:cs typeface="+mn-lt"/>
              </a:rPr>
              <a:t> del </a:t>
            </a:r>
            <a:r>
              <a:rPr lang="en-US" sz="1200" b="1" err="1">
                <a:ea typeface="+mn-lt"/>
                <a:cs typeface="+mn-lt"/>
              </a:rPr>
              <a:t>terreno</a:t>
            </a:r>
            <a:endParaRPr lang="en-US" err="1"/>
          </a:p>
          <a:p>
            <a:pPr marL="285750" indent="-285750">
              <a:buAutoNum type="arabicPeriod"/>
            </a:pPr>
            <a:r>
              <a:rPr lang="en-US" sz="1200" b="1" err="1">
                <a:ea typeface="+mn-lt"/>
                <a:cs typeface="+mn-lt"/>
              </a:rPr>
              <a:t>Construcción</a:t>
            </a:r>
            <a:r>
              <a:rPr lang="en-US" sz="1200" b="1">
                <a:ea typeface="+mn-lt"/>
                <a:cs typeface="+mn-lt"/>
              </a:rPr>
              <a:t> de </a:t>
            </a:r>
            <a:r>
              <a:rPr lang="en-US" sz="1200" b="1" err="1">
                <a:ea typeface="+mn-lt"/>
                <a:cs typeface="+mn-lt"/>
              </a:rPr>
              <a:t>cimientos</a:t>
            </a:r>
            <a:endParaRPr lang="en-US" err="1"/>
          </a:p>
          <a:p>
            <a:pPr marL="285750" indent="-285750">
              <a:buAutoNum type="arabicPeriod"/>
            </a:pPr>
            <a:r>
              <a:rPr lang="en-US" sz="1200" b="1" err="1">
                <a:ea typeface="+mn-lt"/>
                <a:cs typeface="+mn-lt"/>
              </a:rPr>
              <a:t>Estructura</a:t>
            </a:r>
            <a:r>
              <a:rPr lang="en-US" sz="1200" b="1">
                <a:ea typeface="+mn-lt"/>
                <a:cs typeface="+mn-lt"/>
              </a:rPr>
              <a:t> de la casa</a:t>
            </a:r>
            <a:endParaRPr lang="en-US"/>
          </a:p>
          <a:p>
            <a:pPr marL="285750" indent="-285750">
              <a:buAutoNum type="arabicPeriod"/>
            </a:pPr>
            <a:r>
              <a:rPr lang="en-US" sz="1200" b="1">
                <a:ea typeface="+mn-lt"/>
                <a:cs typeface="+mn-lt"/>
              </a:rPr>
              <a:t>Instalaciones </a:t>
            </a:r>
            <a:r>
              <a:rPr lang="en-US" sz="1200" b="1" err="1">
                <a:ea typeface="+mn-lt"/>
                <a:cs typeface="+mn-lt"/>
              </a:rPr>
              <a:t>eléctricas</a:t>
            </a:r>
            <a:endParaRPr lang="en-US" err="1"/>
          </a:p>
          <a:p>
            <a:pPr marL="285750" indent="-285750">
              <a:buAutoNum type="arabicPeriod"/>
            </a:pPr>
            <a:r>
              <a:rPr lang="en-US" sz="1200" b="1">
                <a:ea typeface="+mn-lt"/>
                <a:cs typeface="+mn-lt"/>
              </a:rPr>
              <a:t>Instalaciones de </a:t>
            </a:r>
            <a:r>
              <a:rPr lang="en-US" sz="1200" b="1" err="1">
                <a:ea typeface="+mn-lt"/>
                <a:cs typeface="+mn-lt"/>
              </a:rPr>
              <a:t>fontanería</a:t>
            </a:r>
            <a:endParaRPr lang="en-US" err="1"/>
          </a:p>
          <a:p>
            <a:pPr marL="285750" indent="-285750">
              <a:buAutoNum type="arabicPeriod"/>
            </a:pPr>
            <a:r>
              <a:rPr lang="en-US" sz="1200" b="1" err="1">
                <a:ea typeface="+mn-lt"/>
                <a:cs typeface="+mn-lt"/>
              </a:rPr>
              <a:t>Instalación</a:t>
            </a:r>
            <a:r>
              <a:rPr lang="en-US" sz="1200" b="1">
                <a:ea typeface="+mn-lt"/>
                <a:cs typeface="+mn-lt"/>
              </a:rPr>
              <a:t> de </a:t>
            </a:r>
            <a:r>
              <a:rPr lang="en-US" sz="1200" b="1" err="1">
                <a:ea typeface="+mn-lt"/>
                <a:cs typeface="+mn-lt"/>
              </a:rPr>
              <a:t>ventanas</a:t>
            </a:r>
            <a:r>
              <a:rPr lang="en-US" sz="1200" b="1">
                <a:ea typeface="+mn-lt"/>
                <a:cs typeface="+mn-lt"/>
              </a:rPr>
              <a:t> y </a:t>
            </a:r>
            <a:r>
              <a:rPr lang="en-US" sz="1200" b="1" err="1">
                <a:ea typeface="+mn-lt"/>
                <a:cs typeface="+mn-lt"/>
              </a:rPr>
              <a:t>puertas</a:t>
            </a:r>
            <a:endParaRPr lang="en-US" err="1"/>
          </a:p>
          <a:p>
            <a:pPr marL="285750" indent="-285750">
              <a:buAutoNum type="arabicPeriod"/>
            </a:pPr>
            <a:r>
              <a:rPr lang="en-US" sz="1200" b="1">
                <a:ea typeface="+mn-lt"/>
                <a:cs typeface="+mn-lt"/>
              </a:rPr>
              <a:t>Acabados </a:t>
            </a:r>
            <a:r>
              <a:rPr lang="en-US" sz="1200" b="1" err="1">
                <a:ea typeface="+mn-lt"/>
                <a:cs typeface="+mn-lt"/>
              </a:rPr>
              <a:t>interiores</a:t>
            </a:r>
            <a:endParaRPr lang="en-US" err="1"/>
          </a:p>
          <a:p>
            <a:pPr marL="285750" indent="-285750">
              <a:buAutoNum type="arabicPeriod"/>
            </a:pPr>
            <a:r>
              <a:rPr lang="en-US" sz="1200" b="1">
                <a:ea typeface="+mn-lt"/>
                <a:cs typeface="+mn-lt"/>
              </a:rPr>
              <a:t>Acabados </a:t>
            </a:r>
            <a:r>
              <a:rPr lang="en-US" sz="1200" b="1" err="1">
                <a:ea typeface="+mn-lt"/>
                <a:cs typeface="+mn-lt"/>
              </a:rPr>
              <a:t>exteriores</a:t>
            </a:r>
            <a:endParaRPr lang="en-US" err="1"/>
          </a:p>
          <a:p>
            <a:pPr marL="285750" indent="-285750">
              <a:buAutoNum type="arabicPeriod"/>
            </a:pPr>
            <a:r>
              <a:rPr lang="en-US" sz="1200" b="1">
                <a:ea typeface="+mn-lt"/>
                <a:cs typeface="+mn-lt"/>
              </a:rPr>
              <a:t>Limpieza y </a:t>
            </a:r>
            <a:r>
              <a:rPr lang="en-US" sz="1200" b="1" err="1">
                <a:ea typeface="+mn-lt"/>
                <a:cs typeface="+mn-lt"/>
              </a:rPr>
              <a:t>entrega</a:t>
            </a:r>
            <a:endParaRPr lang="en-US" err="1"/>
          </a:p>
          <a:p>
            <a:pPr algn="l"/>
            <a:endParaRPr lang="en-US"/>
          </a:p>
        </p:txBody>
      </p:sp>
      <p:pic>
        <p:nvPicPr>
          <p:cNvPr id="5" name="Picture 4">
            <a:extLst>
              <a:ext uri="{FF2B5EF4-FFF2-40B4-BE49-F238E27FC236}">
                <a16:creationId xmlns:a16="http://schemas.microsoft.com/office/drawing/2014/main" id="{625CFF86-CF41-9062-1AFE-D02047A25FA8}"/>
              </a:ext>
            </a:extLst>
          </p:cNvPr>
          <p:cNvPicPr>
            <a:picLocks noChangeAspect="1"/>
          </p:cNvPicPr>
          <p:nvPr/>
        </p:nvPicPr>
        <p:blipFill rotWithShape="1">
          <a:blip r:embed="rId2"/>
          <a:srcRect l="35839" t="31107" r="19248" b="18404"/>
          <a:stretch/>
        </p:blipFill>
        <p:spPr>
          <a:xfrm>
            <a:off x="3332703" y="2389624"/>
            <a:ext cx="4106855" cy="2596887"/>
          </a:xfrm>
          <a:prstGeom prst="rect">
            <a:avLst/>
          </a:prstGeom>
        </p:spPr>
      </p:pic>
      <p:sp>
        <p:nvSpPr>
          <p:cNvPr id="2" name="TextBox 1">
            <a:extLst>
              <a:ext uri="{FF2B5EF4-FFF2-40B4-BE49-F238E27FC236}">
                <a16:creationId xmlns:a16="http://schemas.microsoft.com/office/drawing/2014/main" id="{C7E7C150-C4B1-5A0B-B4CB-1427EA08EBB8}"/>
              </a:ext>
            </a:extLst>
          </p:cNvPr>
          <p:cNvSpPr txBox="1"/>
          <p:nvPr/>
        </p:nvSpPr>
        <p:spPr>
          <a:xfrm>
            <a:off x="230275" y="3426907"/>
            <a:ext cx="30124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Diagrama</a:t>
            </a:r>
            <a:r>
              <a:rPr lang="en-US"/>
              <a:t> de </a:t>
            </a:r>
            <a:r>
              <a:rPr lang="en-US" err="1"/>
              <a:t>precedencias</a:t>
            </a:r>
            <a:r>
              <a:rPr lang="en-US"/>
              <a:t>:</a:t>
            </a:r>
          </a:p>
        </p:txBody>
      </p:sp>
    </p:spTree>
    <p:extLst>
      <p:ext uri="{BB962C8B-B14F-4D97-AF65-F5344CB8AC3E}">
        <p14:creationId xmlns:p14="http://schemas.microsoft.com/office/powerpoint/2010/main" val="41128096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25382D-3216-D73C-31C3-9499947F673D}"/>
              </a:ext>
            </a:extLst>
          </p:cNvPr>
          <p:cNvPicPr>
            <a:picLocks noChangeAspect="1"/>
          </p:cNvPicPr>
          <p:nvPr/>
        </p:nvPicPr>
        <p:blipFill rotWithShape="1">
          <a:blip r:embed="rId2"/>
          <a:srcRect l="40330" t="39882" r="26398" b="19238"/>
          <a:stretch/>
        </p:blipFill>
        <p:spPr>
          <a:xfrm>
            <a:off x="1147187" y="1376415"/>
            <a:ext cx="6165780" cy="3727125"/>
          </a:xfrm>
          <a:prstGeom prst="rect">
            <a:avLst/>
          </a:prstGeom>
        </p:spPr>
      </p:pic>
      <p:sp>
        <p:nvSpPr>
          <p:cNvPr id="4" name="2 Rectángulo">
            <a:extLst>
              <a:ext uri="{FF2B5EF4-FFF2-40B4-BE49-F238E27FC236}">
                <a16:creationId xmlns:a16="http://schemas.microsoft.com/office/drawing/2014/main" id="{78744145-05E3-3EBC-A239-425B1507A6DD}"/>
              </a:ext>
            </a:extLst>
          </p:cNvPr>
          <p:cNvSpPr/>
          <p:nvPr/>
        </p:nvSpPr>
        <p:spPr>
          <a:xfrm>
            <a:off x="1415642" y="182503"/>
            <a:ext cx="6151043" cy="1200329"/>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Diagrama de redes - flechas</a:t>
            </a:r>
            <a:endParaRPr lang="en-US"/>
          </a:p>
          <a:p>
            <a:pPr algn="ctr"/>
            <a:endParaRPr lang="es-ES" sz="3600" b="1">
              <a:ln w="11430"/>
              <a:solidFill>
                <a:srgbClr val="FC7B79"/>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290526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B94F935F-57AE-C030-4735-6CE434420224}"/>
              </a:ext>
            </a:extLst>
          </p:cNvPr>
          <p:cNvSpPr/>
          <p:nvPr/>
        </p:nvSpPr>
        <p:spPr>
          <a:xfrm>
            <a:off x="1796353" y="182503"/>
            <a:ext cx="5389617" cy="1200329"/>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Diagrama de ruta crítica</a:t>
            </a:r>
            <a:endParaRPr lang="en-US"/>
          </a:p>
          <a:p>
            <a:pPr algn="ctr"/>
            <a:endParaRPr lang="es-ES" sz="3600" b="1">
              <a:ln w="11430"/>
              <a:solidFill>
                <a:srgbClr val="FC7B79"/>
              </a:solidFill>
              <a:effectLst>
                <a:outerShdw blurRad="50800" dist="39000" dir="5460000" algn="tl">
                  <a:srgbClr val="000000">
                    <a:alpha val="38000"/>
                  </a:srgbClr>
                </a:outerShdw>
              </a:effectLst>
            </a:endParaRPr>
          </a:p>
        </p:txBody>
      </p:sp>
      <p:sp>
        <p:nvSpPr>
          <p:cNvPr id="4" name="TextBox 3">
            <a:extLst>
              <a:ext uri="{FF2B5EF4-FFF2-40B4-BE49-F238E27FC236}">
                <a16:creationId xmlns:a16="http://schemas.microsoft.com/office/drawing/2014/main" id="{3EE3458B-9AE1-3A84-0C1D-F0196E2ABF5C}"/>
              </a:ext>
            </a:extLst>
          </p:cNvPr>
          <p:cNvSpPr txBox="1"/>
          <p:nvPr/>
        </p:nvSpPr>
        <p:spPr>
          <a:xfrm>
            <a:off x="912394" y="1243263"/>
            <a:ext cx="729113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Una </a:t>
            </a:r>
            <a:r>
              <a:rPr lang="en-US" err="1">
                <a:ea typeface="+mn-lt"/>
                <a:cs typeface="+mn-lt"/>
              </a:rPr>
              <a:t>vez</a:t>
            </a:r>
            <a:r>
              <a:rPr lang="en-US">
                <a:ea typeface="+mn-lt"/>
                <a:cs typeface="+mn-lt"/>
              </a:rPr>
              <a:t> que </a:t>
            </a:r>
            <a:r>
              <a:rPr lang="en-US" err="1">
                <a:ea typeface="+mn-lt"/>
                <a:cs typeface="+mn-lt"/>
              </a:rPr>
              <a:t>el</a:t>
            </a:r>
            <a:r>
              <a:rPr lang="en-US">
                <a:ea typeface="+mn-lt"/>
                <a:cs typeface="+mn-lt"/>
              </a:rPr>
              <a:t> </a:t>
            </a:r>
            <a:r>
              <a:rPr lang="en-US" err="1">
                <a:ea typeface="+mn-lt"/>
                <a:cs typeface="+mn-lt"/>
              </a:rPr>
              <a:t>equipo</a:t>
            </a:r>
            <a:r>
              <a:rPr lang="en-US">
                <a:ea typeface="+mn-lt"/>
                <a:cs typeface="+mn-lt"/>
              </a:rPr>
              <a:t> del </a:t>
            </a:r>
            <a:r>
              <a:rPr lang="en-US" err="1">
                <a:ea typeface="+mn-lt"/>
                <a:cs typeface="+mn-lt"/>
              </a:rPr>
              <a:t>proyecto</a:t>
            </a:r>
            <a:r>
              <a:rPr lang="en-US">
                <a:ea typeface="+mn-lt"/>
                <a:cs typeface="+mn-lt"/>
              </a:rPr>
              <a:t> ha </a:t>
            </a:r>
            <a:r>
              <a:rPr lang="en-US" err="1">
                <a:ea typeface="+mn-lt"/>
                <a:cs typeface="+mn-lt"/>
              </a:rPr>
              <a:t>terminado</a:t>
            </a:r>
            <a:r>
              <a:rPr lang="en-US">
                <a:ea typeface="+mn-lt"/>
                <a:cs typeface="+mn-lt"/>
              </a:rPr>
              <a:t> con la </a:t>
            </a:r>
            <a:r>
              <a:rPr lang="en-US" err="1">
                <a:ea typeface="+mn-lt"/>
                <a:cs typeface="+mn-lt"/>
              </a:rPr>
              <a:t>diagramación</a:t>
            </a:r>
            <a:r>
              <a:rPr lang="en-US">
                <a:ea typeface="+mn-lt"/>
                <a:cs typeface="+mn-lt"/>
              </a:rPr>
              <a:t> de la red de </a:t>
            </a:r>
            <a:r>
              <a:rPr lang="en-US" err="1">
                <a:ea typeface="+mn-lt"/>
                <a:cs typeface="+mn-lt"/>
              </a:rPr>
              <a:t>actividades</a:t>
            </a:r>
            <a:r>
              <a:rPr lang="en-US">
                <a:ea typeface="+mn-lt"/>
                <a:cs typeface="+mn-lt"/>
              </a:rPr>
              <a:t>, es </a:t>
            </a:r>
            <a:r>
              <a:rPr lang="en-US" err="1">
                <a:ea typeface="+mn-lt"/>
                <a:cs typeface="+mn-lt"/>
              </a:rPr>
              <a:t>necesario</a:t>
            </a:r>
            <a:r>
              <a:rPr lang="en-US">
                <a:ea typeface="+mn-lt"/>
                <a:cs typeface="+mn-lt"/>
              </a:rPr>
              <a:t> </a:t>
            </a:r>
            <a:r>
              <a:rPr lang="en-US" err="1">
                <a:ea typeface="+mn-lt"/>
                <a:cs typeface="+mn-lt"/>
              </a:rPr>
              <a:t>determinar</a:t>
            </a:r>
            <a:r>
              <a:rPr lang="en-US">
                <a:ea typeface="+mn-lt"/>
                <a:cs typeface="+mn-lt"/>
              </a:rPr>
              <a:t> la </a:t>
            </a:r>
            <a:r>
              <a:rPr lang="en-US" err="1">
                <a:ea typeface="+mn-lt"/>
                <a:cs typeface="+mn-lt"/>
              </a:rPr>
              <a:t>ruta</a:t>
            </a:r>
            <a:r>
              <a:rPr lang="en-US">
                <a:ea typeface="+mn-lt"/>
                <a:cs typeface="+mn-lt"/>
              </a:rPr>
              <a:t> </a:t>
            </a:r>
            <a:r>
              <a:rPr lang="en-US" err="1">
                <a:ea typeface="+mn-lt"/>
                <a:cs typeface="+mn-lt"/>
              </a:rPr>
              <a:t>crítica</a:t>
            </a:r>
            <a:r>
              <a:rPr lang="en-US">
                <a:ea typeface="+mn-lt"/>
                <a:cs typeface="+mn-lt"/>
              </a:rPr>
              <a:t>. Esta se define </a:t>
            </a:r>
            <a:r>
              <a:rPr lang="en-US" err="1">
                <a:ea typeface="+mn-lt"/>
                <a:cs typeface="+mn-lt"/>
              </a:rPr>
              <a:t>como</a:t>
            </a:r>
            <a:r>
              <a:rPr lang="en-US">
                <a:ea typeface="+mn-lt"/>
                <a:cs typeface="+mn-lt"/>
              </a:rPr>
              <a:t> </a:t>
            </a:r>
            <a:r>
              <a:rPr lang="en-US" err="1">
                <a:ea typeface="+mn-lt"/>
                <a:cs typeface="+mn-lt"/>
              </a:rPr>
              <a:t>aquella</a:t>
            </a:r>
            <a:r>
              <a:rPr lang="en-US">
                <a:ea typeface="+mn-lt"/>
                <a:cs typeface="+mn-lt"/>
              </a:rPr>
              <a:t> que </a:t>
            </a:r>
            <a:r>
              <a:rPr lang="en-US" err="1">
                <a:ea typeface="+mn-lt"/>
                <a:cs typeface="+mn-lt"/>
              </a:rPr>
              <a:t>va</a:t>
            </a:r>
            <a:r>
              <a:rPr lang="en-US">
                <a:ea typeface="+mn-lt"/>
                <a:cs typeface="+mn-lt"/>
              </a:rPr>
              <a:t> </a:t>
            </a:r>
            <a:r>
              <a:rPr lang="en-US" err="1">
                <a:ea typeface="+mn-lt"/>
                <a:cs typeface="+mn-lt"/>
              </a:rPr>
              <a:t>desde</a:t>
            </a:r>
            <a:r>
              <a:rPr lang="en-US">
                <a:ea typeface="+mn-lt"/>
                <a:cs typeface="+mn-lt"/>
              </a:rPr>
              <a:t> </a:t>
            </a:r>
            <a:r>
              <a:rPr lang="en-US" err="1">
                <a:ea typeface="+mn-lt"/>
                <a:cs typeface="+mn-lt"/>
              </a:rPr>
              <a:t>el</a:t>
            </a:r>
            <a:r>
              <a:rPr lang="en-US">
                <a:ea typeface="+mn-lt"/>
                <a:cs typeface="+mn-lt"/>
              </a:rPr>
              <a:t> </a:t>
            </a:r>
            <a:r>
              <a:rPr lang="en-US" err="1">
                <a:ea typeface="+mn-lt"/>
                <a:cs typeface="+mn-lt"/>
              </a:rPr>
              <a:t>inicio</a:t>
            </a:r>
            <a:r>
              <a:rPr lang="en-US">
                <a:ea typeface="+mn-lt"/>
                <a:cs typeface="+mn-lt"/>
              </a:rPr>
              <a:t> hasta </a:t>
            </a:r>
            <a:r>
              <a:rPr lang="en-US" err="1">
                <a:ea typeface="+mn-lt"/>
                <a:cs typeface="+mn-lt"/>
              </a:rPr>
              <a:t>el</a:t>
            </a:r>
            <a:r>
              <a:rPr lang="en-US">
                <a:ea typeface="+mn-lt"/>
                <a:cs typeface="+mn-lt"/>
              </a:rPr>
              <a:t> final del </a:t>
            </a:r>
            <a:r>
              <a:rPr lang="en-US" err="1">
                <a:ea typeface="+mn-lt"/>
                <a:cs typeface="+mn-lt"/>
              </a:rPr>
              <a:t>proyecto</a:t>
            </a:r>
            <a:r>
              <a:rPr lang="en-US">
                <a:ea typeface="+mn-lt"/>
                <a:cs typeface="+mn-lt"/>
              </a:rPr>
              <a:t> y que </a:t>
            </a:r>
            <a:r>
              <a:rPr lang="en-US" err="1">
                <a:ea typeface="+mn-lt"/>
                <a:cs typeface="+mn-lt"/>
              </a:rPr>
              <a:t>toma</a:t>
            </a:r>
            <a:r>
              <a:rPr lang="en-US">
                <a:ea typeface="+mn-lt"/>
                <a:cs typeface="+mn-lt"/>
              </a:rPr>
              <a:t> </a:t>
            </a:r>
            <a:r>
              <a:rPr lang="en-US" err="1">
                <a:ea typeface="+mn-lt"/>
                <a:cs typeface="+mn-lt"/>
              </a:rPr>
              <a:t>más</a:t>
            </a:r>
            <a:r>
              <a:rPr lang="en-US">
                <a:ea typeface="+mn-lt"/>
                <a:cs typeface="+mn-lt"/>
              </a:rPr>
              <a:t> </a:t>
            </a:r>
            <a:r>
              <a:rPr lang="en-US" err="1">
                <a:ea typeface="+mn-lt"/>
                <a:cs typeface="+mn-lt"/>
              </a:rPr>
              <a:t>tiempo</a:t>
            </a:r>
            <a:r>
              <a:rPr lang="en-US">
                <a:ea typeface="+mn-lt"/>
                <a:cs typeface="+mn-lt"/>
              </a:rPr>
              <a:t> </a:t>
            </a:r>
            <a:r>
              <a:rPr lang="en-US" err="1">
                <a:ea typeface="+mn-lt"/>
                <a:cs typeface="+mn-lt"/>
              </a:rPr>
              <a:t>en</a:t>
            </a:r>
            <a:r>
              <a:rPr lang="en-US">
                <a:ea typeface="+mn-lt"/>
                <a:cs typeface="+mn-lt"/>
              </a:rPr>
              <a:t> </a:t>
            </a:r>
            <a:r>
              <a:rPr lang="en-US" err="1">
                <a:ea typeface="+mn-lt"/>
                <a:cs typeface="+mn-lt"/>
              </a:rPr>
              <a:t>comparación</a:t>
            </a:r>
            <a:r>
              <a:rPr lang="en-US">
                <a:ea typeface="+mn-lt"/>
                <a:cs typeface="+mn-lt"/>
              </a:rPr>
              <a:t> con las </a:t>
            </a:r>
            <a:r>
              <a:rPr lang="en-US" err="1">
                <a:ea typeface="+mn-lt"/>
                <a:cs typeface="+mn-lt"/>
              </a:rPr>
              <a:t>otras</a:t>
            </a:r>
            <a:r>
              <a:rPr lang="en-US">
                <a:ea typeface="+mn-lt"/>
                <a:cs typeface="+mn-lt"/>
              </a:rPr>
              <a:t> </a:t>
            </a:r>
            <a:r>
              <a:rPr lang="en-US" err="1">
                <a:ea typeface="+mn-lt"/>
                <a:cs typeface="+mn-lt"/>
              </a:rPr>
              <a:t>rutas</a:t>
            </a:r>
            <a:r>
              <a:rPr lang="en-US">
                <a:ea typeface="+mn-lt"/>
                <a:cs typeface="+mn-lt"/>
              </a:rPr>
              <a:t>.</a:t>
            </a:r>
          </a:p>
          <a:p>
            <a:endParaRPr lang="en-US"/>
          </a:p>
          <a:p>
            <a:r>
              <a:rPr lang="en-US">
                <a:ea typeface="+mn-lt"/>
                <a:cs typeface="+mn-lt"/>
              </a:rPr>
              <a:t>Es </a:t>
            </a:r>
            <a:r>
              <a:rPr lang="en-US" err="1">
                <a:ea typeface="+mn-lt"/>
                <a:cs typeface="+mn-lt"/>
              </a:rPr>
              <a:t>también</a:t>
            </a:r>
            <a:r>
              <a:rPr lang="en-US">
                <a:ea typeface="+mn-lt"/>
                <a:cs typeface="+mn-lt"/>
              </a:rPr>
              <a:t> la que no </a:t>
            </a:r>
            <a:r>
              <a:rPr lang="en-US" err="1">
                <a:ea typeface="+mn-lt"/>
                <a:cs typeface="+mn-lt"/>
              </a:rPr>
              <a:t>tiene</a:t>
            </a:r>
            <a:r>
              <a:rPr lang="en-US">
                <a:ea typeface="+mn-lt"/>
                <a:cs typeface="+mn-lt"/>
              </a:rPr>
              <a:t> </a:t>
            </a:r>
            <a:r>
              <a:rPr lang="en-US" err="1">
                <a:ea typeface="+mn-lt"/>
                <a:cs typeface="+mn-lt"/>
              </a:rPr>
              <a:t>espacios</a:t>
            </a:r>
            <a:r>
              <a:rPr lang="en-US">
                <a:ea typeface="+mn-lt"/>
                <a:cs typeface="+mn-lt"/>
              </a:rPr>
              <a:t> u </a:t>
            </a:r>
            <a:r>
              <a:rPr lang="en-US" err="1">
                <a:ea typeface="+mn-lt"/>
                <a:cs typeface="+mn-lt"/>
              </a:rPr>
              <a:t>holguras</a:t>
            </a:r>
            <a:r>
              <a:rPr lang="en-US">
                <a:ea typeface="+mn-lt"/>
                <a:cs typeface="+mn-lt"/>
              </a:rPr>
              <a:t> de </a:t>
            </a:r>
            <a:r>
              <a:rPr lang="en-US" err="1">
                <a:ea typeface="+mn-lt"/>
                <a:cs typeface="+mn-lt"/>
              </a:rPr>
              <a:t>tiempo</a:t>
            </a:r>
            <a:r>
              <a:rPr lang="en-US">
                <a:ea typeface="+mn-lt"/>
                <a:cs typeface="+mn-lt"/>
              </a:rPr>
              <a:t> entre</a:t>
            </a:r>
            <a:endParaRPr lang="en-US"/>
          </a:p>
          <a:p>
            <a:r>
              <a:rPr lang="en-US" err="1">
                <a:ea typeface="+mn-lt"/>
                <a:cs typeface="+mn-lt"/>
              </a:rPr>
              <a:t>actividades</a:t>
            </a:r>
            <a:r>
              <a:rPr lang="en-US">
                <a:ea typeface="+mn-lt"/>
                <a:cs typeface="+mn-lt"/>
              </a:rPr>
              <a:t>, lo que </a:t>
            </a:r>
            <a:r>
              <a:rPr lang="en-US" err="1">
                <a:ea typeface="+mn-lt"/>
                <a:cs typeface="+mn-lt"/>
              </a:rPr>
              <a:t>significa</a:t>
            </a:r>
            <a:r>
              <a:rPr lang="en-US">
                <a:ea typeface="+mn-lt"/>
                <a:cs typeface="+mn-lt"/>
              </a:rPr>
              <a:t> que </a:t>
            </a:r>
            <a:r>
              <a:rPr lang="en-US" err="1">
                <a:ea typeface="+mn-lt"/>
                <a:cs typeface="+mn-lt"/>
              </a:rPr>
              <a:t>cualquier</a:t>
            </a:r>
            <a:r>
              <a:rPr lang="en-US">
                <a:ea typeface="+mn-lt"/>
                <a:cs typeface="+mn-lt"/>
              </a:rPr>
              <a:t> </a:t>
            </a:r>
            <a:r>
              <a:rPr lang="en-US" err="1">
                <a:ea typeface="+mn-lt"/>
                <a:cs typeface="+mn-lt"/>
              </a:rPr>
              <a:t>demora</a:t>
            </a:r>
            <a:r>
              <a:rPr lang="en-US">
                <a:ea typeface="+mn-lt"/>
                <a:cs typeface="+mn-lt"/>
              </a:rPr>
              <a:t> </a:t>
            </a:r>
            <a:r>
              <a:rPr lang="en-US" err="1">
                <a:ea typeface="+mn-lt"/>
                <a:cs typeface="+mn-lt"/>
              </a:rPr>
              <a:t>en</a:t>
            </a:r>
            <a:r>
              <a:rPr lang="en-US">
                <a:ea typeface="+mn-lt"/>
                <a:cs typeface="+mn-lt"/>
              </a:rPr>
              <a:t> </a:t>
            </a:r>
            <a:r>
              <a:rPr lang="en-US" err="1">
                <a:ea typeface="+mn-lt"/>
                <a:cs typeface="+mn-lt"/>
              </a:rPr>
              <a:t>alguna</a:t>
            </a:r>
            <a:r>
              <a:rPr lang="en-US">
                <a:ea typeface="+mn-lt"/>
                <a:cs typeface="+mn-lt"/>
              </a:rPr>
              <a:t> de las </a:t>
            </a:r>
            <a:r>
              <a:rPr lang="en-US" err="1">
                <a:ea typeface="+mn-lt"/>
                <a:cs typeface="+mn-lt"/>
              </a:rPr>
              <a:t>actividades</a:t>
            </a:r>
            <a:r>
              <a:rPr lang="en-US">
                <a:ea typeface="+mn-lt"/>
                <a:cs typeface="+mn-lt"/>
              </a:rPr>
              <a:t> </a:t>
            </a:r>
            <a:r>
              <a:rPr lang="en-US" err="1">
                <a:ea typeface="+mn-lt"/>
                <a:cs typeface="+mn-lt"/>
              </a:rPr>
              <a:t>en</a:t>
            </a:r>
            <a:r>
              <a:rPr lang="en-US">
                <a:ea typeface="+mn-lt"/>
                <a:cs typeface="+mn-lt"/>
              </a:rPr>
              <a:t> </a:t>
            </a:r>
            <a:r>
              <a:rPr lang="en-US" err="1">
                <a:ea typeface="+mn-lt"/>
                <a:cs typeface="+mn-lt"/>
              </a:rPr>
              <a:t>esta</a:t>
            </a:r>
            <a:r>
              <a:rPr lang="en-US">
                <a:ea typeface="+mn-lt"/>
                <a:cs typeface="+mn-lt"/>
              </a:rPr>
              <a:t> </a:t>
            </a:r>
            <a:r>
              <a:rPr lang="en-US" err="1">
                <a:ea typeface="+mn-lt"/>
                <a:cs typeface="+mn-lt"/>
              </a:rPr>
              <a:t>ruta</a:t>
            </a:r>
            <a:r>
              <a:rPr lang="en-US">
                <a:ea typeface="+mn-lt"/>
                <a:cs typeface="+mn-lt"/>
              </a:rPr>
              <a:t> </a:t>
            </a:r>
            <a:r>
              <a:rPr lang="en-US" err="1">
                <a:ea typeface="+mn-lt"/>
                <a:cs typeface="+mn-lt"/>
              </a:rPr>
              <a:t>resultará</a:t>
            </a:r>
            <a:r>
              <a:rPr lang="en-US">
                <a:ea typeface="+mn-lt"/>
                <a:cs typeface="+mn-lt"/>
              </a:rPr>
              <a:t> </a:t>
            </a:r>
            <a:r>
              <a:rPr lang="en-US" err="1">
                <a:ea typeface="+mn-lt"/>
                <a:cs typeface="+mn-lt"/>
              </a:rPr>
              <a:t>en</a:t>
            </a:r>
            <a:r>
              <a:rPr lang="en-US">
                <a:ea typeface="+mn-lt"/>
                <a:cs typeface="+mn-lt"/>
              </a:rPr>
              <a:t> un </a:t>
            </a:r>
            <a:r>
              <a:rPr lang="en-US" err="1">
                <a:ea typeface="+mn-lt"/>
                <a:cs typeface="+mn-lt"/>
              </a:rPr>
              <a:t>retraso</a:t>
            </a:r>
            <a:r>
              <a:rPr lang="en-US">
                <a:ea typeface="+mn-lt"/>
                <a:cs typeface="+mn-lt"/>
              </a:rPr>
              <a:t> del </a:t>
            </a:r>
            <a:r>
              <a:rPr lang="en-US" err="1">
                <a:ea typeface="+mn-lt"/>
                <a:cs typeface="+mn-lt"/>
              </a:rPr>
              <a:t>proyecto</a:t>
            </a:r>
            <a:r>
              <a:rPr lang="en-US">
                <a:ea typeface="+mn-lt"/>
                <a:cs typeface="+mn-lt"/>
              </a:rPr>
              <a:t>. </a:t>
            </a:r>
            <a:r>
              <a:rPr lang="en-US" err="1">
                <a:ea typeface="+mn-lt"/>
                <a:cs typeface="+mn-lt"/>
              </a:rPr>
              <a:t>Calcular</a:t>
            </a:r>
            <a:r>
              <a:rPr lang="en-US">
                <a:ea typeface="+mn-lt"/>
                <a:cs typeface="+mn-lt"/>
              </a:rPr>
              <a:t> </a:t>
            </a:r>
            <a:r>
              <a:rPr lang="en-US" err="1">
                <a:ea typeface="+mn-lt"/>
                <a:cs typeface="+mn-lt"/>
              </a:rPr>
              <a:t>los</a:t>
            </a:r>
            <a:r>
              <a:rPr lang="en-US">
                <a:ea typeface="+mn-lt"/>
                <a:cs typeface="+mn-lt"/>
              </a:rPr>
              <a:t> </a:t>
            </a:r>
            <a:r>
              <a:rPr lang="en-US" err="1">
                <a:ea typeface="+mn-lt"/>
                <a:cs typeface="+mn-lt"/>
              </a:rPr>
              <a:t>valores</a:t>
            </a:r>
            <a:r>
              <a:rPr lang="en-US">
                <a:ea typeface="+mn-lt"/>
                <a:cs typeface="+mn-lt"/>
              </a:rPr>
              <a:t> para </a:t>
            </a:r>
            <a:r>
              <a:rPr lang="en-US" err="1">
                <a:ea typeface="+mn-lt"/>
                <a:cs typeface="+mn-lt"/>
              </a:rPr>
              <a:t>encontrar</a:t>
            </a:r>
            <a:r>
              <a:rPr lang="en-US">
                <a:ea typeface="+mn-lt"/>
                <a:cs typeface="+mn-lt"/>
              </a:rPr>
              <a:t> la </a:t>
            </a:r>
            <a:r>
              <a:rPr lang="en-US" err="1">
                <a:ea typeface="+mn-lt"/>
                <a:cs typeface="+mn-lt"/>
              </a:rPr>
              <a:t>ruta</a:t>
            </a:r>
            <a:r>
              <a:rPr lang="en-US">
                <a:ea typeface="+mn-lt"/>
                <a:cs typeface="+mn-lt"/>
              </a:rPr>
              <a:t> </a:t>
            </a:r>
            <a:r>
              <a:rPr lang="en-US" err="1">
                <a:ea typeface="+mn-lt"/>
                <a:cs typeface="+mn-lt"/>
              </a:rPr>
              <a:t>crítica</a:t>
            </a:r>
            <a:r>
              <a:rPr lang="en-US">
                <a:ea typeface="+mn-lt"/>
                <a:cs typeface="+mn-lt"/>
              </a:rPr>
              <a:t> es un </a:t>
            </a:r>
            <a:r>
              <a:rPr lang="en-US" err="1">
                <a:ea typeface="+mn-lt"/>
                <a:cs typeface="+mn-lt"/>
              </a:rPr>
              <a:t>proceso</a:t>
            </a:r>
            <a:r>
              <a:rPr lang="en-US">
                <a:ea typeface="+mn-lt"/>
                <a:cs typeface="+mn-lt"/>
              </a:rPr>
              <a:t> </a:t>
            </a:r>
            <a:r>
              <a:rPr lang="en-US" err="1">
                <a:ea typeface="+mn-lt"/>
                <a:cs typeface="+mn-lt"/>
              </a:rPr>
              <a:t>complejo</a:t>
            </a:r>
            <a:r>
              <a:rPr lang="en-US">
                <a:ea typeface="+mn-lt"/>
                <a:cs typeface="+mn-lt"/>
              </a:rPr>
              <a:t> </a:t>
            </a:r>
            <a:r>
              <a:rPr lang="en-US" err="1">
                <a:ea typeface="+mn-lt"/>
                <a:cs typeface="+mn-lt"/>
              </a:rPr>
              <a:t>ya</a:t>
            </a:r>
            <a:r>
              <a:rPr lang="en-US">
                <a:ea typeface="+mn-lt"/>
                <a:cs typeface="+mn-lt"/>
              </a:rPr>
              <a:t> que se </a:t>
            </a:r>
            <a:r>
              <a:rPr lang="en-US" err="1">
                <a:ea typeface="+mn-lt"/>
                <a:cs typeface="+mn-lt"/>
              </a:rPr>
              <a:t>debe</a:t>
            </a:r>
            <a:r>
              <a:rPr lang="en-US">
                <a:ea typeface="+mn-lt"/>
                <a:cs typeface="+mn-lt"/>
              </a:rPr>
              <a:t> </a:t>
            </a:r>
            <a:r>
              <a:rPr lang="en-US" err="1">
                <a:ea typeface="+mn-lt"/>
                <a:cs typeface="+mn-lt"/>
              </a:rPr>
              <a:t>determinar</a:t>
            </a:r>
            <a:r>
              <a:rPr lang="en-US">
                <a:ea typeface="+mn-lt"/>
                <a:cs typeface="+mn-lt"/>
              </a:rPr>
              <a:t> la </a:t>
            </a:r>
            <a:r>
              <a:rPr lang="en-US" err="1">
                <a:ea typeface="+mn-lt"/>
                <a:cs typeface="+mn-lt"/>
              </a:rPr>
              <a:t>duración</a:t>
            </a:r>
            <a:r>
              <a:rPr lang="en-US">
                <a:ea typeface="+mn-lt"/>
                <a:cs typeface="+mn-lt"/>
              </a:rPr>
              <a:t> de </a:t>
            </a:r>
            <a:r>
              <a:rPr lang="en-US" err="1">
                <a:ea typeface="+mn-lt"/>
                <a:cs typeface="+mn-lt"/>
              </a:rPr>
              <a:t>cada</a:t>
            </a:r>
            <a:r>
              <a:rPr lang="en-US">
                <a:ea typeface="+mn-lt"/>
                <a:cs typeface="+mn-lt"/>
              </a:rPr>
              <a:t> </a:t>
            </a:r>
            <a:r>
              <a:rPr lang="en-US" err="1">
                <a:ea typeface="+mn-lt"/>
                <a:cs typeface="+mn-lt"/>
              </a:rPr>
              <a:t>actividad</a:t>
            </a:r>
            <a:r>
              <a:rPr lang="en-US">
                <a:ea typeface="+mn-lt"/>
                <a:cs typeface="+mn-lt"/>
              </a:rPr>
              <a:t> </a:t>
            </a:r>
            <a:r>
              <a:rPr lang="en-US" err="1">
                <a:ea typeface="+mn-lt"/>
                <a:cs typeface="+mn-lt"/>
              </a:rPr>
              <a:t>en</a:t>
            </a:r>
            <a:r>
              <a:rPr lang="en-US">
                <a:ea typeface="+mn-lt"/>
                <a:cs typeface="+mn-lt"/>
              </a:rPr>
              <a:t> </a:t>
            </a:r>
            <a:r>
              <a:rPr lang="en-US" err="1">
                <a:ea typeface="+mn-lt"/>
                <a:cs typeface="+mn-lt"/>
              </a:rPr>
              <a:t>relación</a:t>
            </a:r>
            <a:r>
              <a:rPr lang="en-US">
                <a:ea typeface="+mn-lt"/>
                <a:cs typeface="+mn-lt"/>
              </a:rPr>
              <a:t> con </a:t>
            </a:r>
            <a:r>
              <a:rPr lang="en-US" err="1">
                <a:ea typeface="+mn-lt"/>
                <a:cs typeface="+mn-lt"/>
              </a:rPr>
              <a:t>los</a:t>
            </a:r>
            <a:r>
              <a:rPr lang="en-US">
                <a:ea typeface="+mn-lt"/>
                <a:cs typeface="+mn-lt"/>
              </a:rPr>
              <a:t> </a:t>
            </a:r>
            <a:r>
              <a:rPr lang="en-US" err="1">
                <a:ea typeface="+mn-lt"/>
                <a:cs typeface="+mn-lt"/>
              </a:rPr>
              <a:t>estimados</a:t>
            </a:r>
            <a:r>
              <a:rPr lang="en-US">
                <a:ea typeface="+mn-lt"/>
                <a:cs typeface="+mn-lt"/>
              </a:rPr>
              <a:t>, que </a:t>
            </a:r>
            <a:r>
              <a:rPr lang="en-US" err="1">
                <a:ea typeface="+mn-lt"/>
                <a:cs typeface="+mn-lt"/>
              </a:rPr>
              <a:t>incluyen</a:t>
            </a:r>
            <a:r>
              <a:rPr lang="en-US">
                <a:ea typeface="+mn-lt"/>
                <a:cs typeface="+mn-lt"/>
              </a:rPr>
              <a:t> </a:t>
            </a:r>
            <a:r>
              <a:rPr lang="en-US" err="1">
                <a:ea typeface="+mn-lt"/>
                <a:cs typeface="+mn-lt"/>
              </a:rPr>
              <a:t>los</a:t>
            </a:r>
            <a:r>
              <a:rPr lang="en-US">
                <a:ea typeface="+mn-lt"/>
                <a:cs typeface="+mn-lt"/>
              </a:rPr>
              <a:t> </a:t>
            </a:r>
            <a:r>
              <a:rPr lang="en-US" err="1">
                <a:ea typeface="+mn-lt"/>
                <a:cs typeface="+mn-lt"/>
              </a:rPr>
              <a:t>tiempos</a:t>
            </a:r>
            <a:r>
              <a:rPr lang="en-US">
                <a:ea typeface="+mn-lt"/>
                <a:cs typeface="+mn-lt"/>
              </a:rPr>
              <a:t> de </a:t>
            </a:r>
            <a:r>
              <a:rPr lang="en-US" err="1">
                <a:ea typeface="+mn-lt"/>
                <a:cs typeface="+mn-lt"/>
              </a:rPr>
              <a:t>holgura</a:t>
            </a:r>
            <a:r>
              <a:rPr lang="en-US">
                <a:ea typeface="+mn-lt"/>
                <a:cs typeface="+mn-lt"/>
              </a:rPr>
              <a:t> para que </a:t>
            </a:r>
            <a:r>
              <a:rPr lang="en-US" err="1">
                <a:ea typeface="+mn-lt"/>
                <a:cs typeface="+mn-lt"/>
              </a:rPr>
              <a:t>una</a:t>
            </a:r>
            <a:r>
              <a:rPr lang="en-US">
                <a:ea typeface="+mn-lt"/>
                <a:cs typeface="+mn-lt"/>
              </a:rPr>
              <a:t> </a:t>
            </a:r>
            <a:r>
              <a:rPr lang="en-US" err="1">
                <a:ea typeface="+mn-lt"/>
                <a:cs typeface="+mn-lt"/>
              </a:rPr>
              <a:t>actividad</a:t>
            </a:r>
            <a:r>
              <a:rPr lang="en-US">
                <a:ea typeface="+mn-lt"/>
                <a:cs typeface="+mn-lt"/>
              </a:rPr>
              <a:t> se </a:t>
            </a:r>
            <a:r>
              <a:rPr lang="en-US" err="1">
                <a:ea typeface="+mn-lt"/>
                <a:cs typeface="+mn-lt"/>
              </a:rPr>
              <a:t>inicie</a:t>
            </a:r>
            <a:r>
              <a:rPr lang="en-US">
                <a:ea typeface="+mn-lt"/>
                <a:cs typeface="+mn-lt"/>
              </a:rPr>
              <a:t> y </a:t>
            </a:r>
            <a:r>
              <a:rPr lang="en-US" err="1">
                <a:ea typeface="+mn-lt"/>
                <a:cs typeface="+mn-lt"/>
              </a:rPr>
              <a:t>concluya</a:t>
            </a:r>
            <a:r>
              <a:rPr lang="en-US">
                <a:ea typeface="+mn-lt"/>
                <a:cs typeface="+mn-lt"/>
              </a:rPr>
              <a:t>. El </a:t>
            </a:r>
            <a:r>
              <a:rPr lang="en-US" err="1">
                <a:ea typeface="+mn-lt"/>
                <a:cs typeface="+mn-lt"/>
              </a:rPr>
              <a:t>uso</a:t>
            </a:r>
            <a:r>
              <a:rPr lang="en-US">
                <a:ea typeface="+mn-lt"/>
                <a:cs typeface="+mn-lt"/>
              </a:rPr>
              <a:t> de </a:t>
            </a:r>
            <a:r>
              <a:rPr lang="en-US" err="1">
                <a:ea typeface="+mn-lt"/>
                <a:cs typeface="+mn-lt"/>
              </a:rPr>
              <a:t>programas</a:t>
            </a:r>
            <a:r>
              <a:rPr lang="en-US">
                <a:ea typeface="+mn-lt"/>
                <a:cs typeface="+mn-lt"/>
              </a:rPr>
              <a:t> de </a:t>
            </a:r>
            <a:r>
              <a:rPr lang="en-US" err="1">
                <a:ea typeface="+mn-lt"/>
                <a:cs typeface="+mn-lt"/>
              </a:rPr>
              <a:t>computación</a:t>
            </a:r>
            <a:r>
              <a:rPr lang="en-US">
                <a:ea typeface="+mn-lt"/>
                <a:cs typeface="+mn-lt"/>
              </a:rPr>
              <a:t> </a:t>
            </a:r>
            <a:r>
              <a:rPr lang="en-US" err="1">
                <a:ea typeface="+mn-lt"/>
                <a:cs typeface="+mn-lt"/>
              </a:rPr>
              <a:t>puede</a:t>
            </a:r>
            <a:r>
              <a:rPr lang="en-US">
                <a:ea typeface="+mn-lt"/>
                <a:cs typeface="+mn-lt"/>
              </a:rPr>
              <a:t> </a:t>
            </a:r>
            <a:r>
              <a:rPr lang="en-US" err="1">
                <a:ea typeface="+mn-lt"/>
                <a:cs typeface="+mn-lt"/>
              </a:rPr>
              <a:t>facilitar</a:t>
            </a:r>
            <a:r>
              <a:rPr lang="en-US">
                <a:ea typeface="+mn-lt"/>
                <a:cs typeface="+mn-lt"/>
              </a:rPr>
              <a:t> </a:t>
            </a:r>
            <a:r>
              <a:rPr lang="en-US" err="1">
                <a:ea typeface="+mn-lt"/>
                <a:cs typeface="+mn-lt"/>
              </a:rPr>
              <a:t>este</a:t>
            </a:r>
            <a:r>
              <a:rPr lang="en-US">
                <a:ea typeface="+mn-lt"/>
                <a:cs typeface="+mn-lt"/>
              </a:rPr>
              <a:t> </a:t>
            </a:r>
            <a:r>
              <a:rPr lang="en-US" err="1">
                <a:ea typeface="+mn-lt"/>
                <a:cs typeface="+mn-lt"/>
              </a:rPr>
              <a:t>proceso</a:t>
            </a:r>
            <a:r>
              <a:rPr lang="en-US">
                <a:ea typeface="+mn-lt"/>
                <a:cs typeface="+mn-lt"/>
              </a:rPr>
              <a:t>; </a:t>
            </a:r>
            <a:r>
              <a:rPr lang="en-US" err="1">
                <a:ea typeface="+mn-lt"/>
                <a:cs typeface="+mn-lt"/>
              </a:rPr>
              <a:t>en</a:t>
            </a:r>
            <a:r>
              <a:rPr lang="en-US">
                <a:ea typeface="+mn-lt"/>
                <a:cs typeface="+mn-lt"/>
              </a:rPr>
              <a:t> especial para </a:t>
            </a:r>
            <a:r>
              <a:rPr lang="en-US" err="1">
                <a:ea typeface="+mn-lt"/>
                <a:cs typeface="+mn-lt"/>
              </a:rPr>
              <a:t>proyectos</a:t>
            </a:r>
            <a:r>
              <a:rPr lang="en-US">
                <a:ea typeface="+mn-lt"/>
                <a:cs typeface="+mn-lt"/>
              </a:rPr>
              <a:t> de gran </a:t>
            </a:r>
            <a:r>
              <a:rPr lang="en-US" err="1">
                <a:ea typeface="+mn-lt"/>
                <a:cs typeface="+mn-lt"/>
              </a:rPr>
              <a:t>magnitud</a:t>
            </a:r>
            <a:r>
              <a:rPr lang="en-US">
                <a:ea typeface="+mn-lt"/>
                <a:cs typeface="+mn-lt"/>
              </a:rPr>
              <a:t>.</a:t>
            </a:r>
            <a:endParaRPr lang="en-US" err="1"/>
          </a:p>
        </p:txBody>
      </p:sp>
    </p:spTree>
    <p:extLst>
      <p:ext uri="{BB962C8B-B14F-4D97-AF65-F5344CB8AC3E}">
        <p14:creationId xmlns:p14="http://schemas.microsoft.com/office/powerpoint/2010/main" val="32924388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3BCA4-8E5E-0465-1BF8-2B33AEF7358E}"/>
              </a:ext>
            </a:extLst>
          </p:cNvPr>
          <p:cNvPicPr>
            <a:picLocks noChangeAspect="1"/>
          </p:cNvPicPr>
          <p:nvPr/>
        </p:nvPicPr>
        <p:blipFill rotWithShape="1">
          <a:blip r:embed="rId2"/>
          <a:srcRect l="27544" t="44237" r="15965" b="9034"/>
          <a:stretch/>
        </p:blipFill>
        <p:spPr>
          <a:xfrm>
            <a:off x="569495" y="801102"/>
            <a:ext cx="7090617" cy="3317912"/>
          </a:xfrm>
          <a:prstGeom prst="rect">
            <a:avLst/>
          </a:prstGeom>
        </p:spPr>
      </p:pic>
    </p:spTree>
    <p:extLst>
      <p:ext uri="{BB962C8B-B14F-4D97-AF65-F5344CB8AC3E}">
        <p14:creationId xmlns:p14="http://schemas.microsoft.com/office/powerpoint/2010/main" val="18409361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2DDAEADF-94B2-FC37-C7EF-6AFCE4D193D6}"/>
              </a:ext>
            </a:extLst>
          </p:cNvPr>
          <p:cNvSpPr/>
          <p:nvPr/>
        </p:nvSpPr>
        <p:spPr>
          <a:xfrm>
            <a:off x="2359810" y="182503"/>
            <a:ext cx="4262706" cy="1200329"/>
          </a:xfrm>
          <a:prstGeom prst="rect">
            <a:avLst/>
          </a:prstGeom>
          <a:noFill/>
        </p:spPr>
        <p:txBody>
          <a:bodyPr wrap="non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Diagrama de </a:t>
            </a:r>
            <a:r>
              <a:rPr lang="es-ES" sz="3600" b="1" err="1">
                <a:ln w="11430"/>
                <a:solidFill>
                  <a:srgbClr val="FC7B79"/>
                </a:solidFill>
                <a:effectLst>
                  <a:outerShdw blurRad="50800" dist="39000" dir="5460000" algn="tl">
                    <a:srgbClr val="000000">
                      <a:alpha val="38000"/>
                    </a:srgbClr>
                  </a:outerShdw>
                </a:effectLst>
              </a:rPr>
              <a:t>Gannt</a:t>
            </a:r>
            <a:endParaRPr lang="en-US" err="1"/>
          </a:p>
          <a:p>
            <a:pPr algn="ctr"/>
            <a:endParaRPr lang="es-ES" sz="3600" b="1">
              <a:ln w="11430"/>
              <a:solidFill>
                <a:srgbClr val="FC7B79"/>
              </a:solidFill>
              <a:effectLst>
                <a:outerShdw blurRad="50800" dist="39000" dir="5460000" algn="tl">
                  <a:srgbClr val="000000">
                    <a:alpha val="38000"/>
                  </a:srgbClr>
                </a:outerShdw>
              </a:effectLst>
            </a:endParaRPr>
          </a:p>
        </p:txBody>
      </p:sp>
      <p:sp>
        <p:nvSpPr>
          <p:cNvPr id="4" name="TextBox 3">
            <a:extLst>
              <a:ext uri="{FF2B5EF4-FFF2-40B4-BE49-F238E27FC236}">
                <a16:creationId xmlns:a16="http://schemas.microsoft.com/office/drawing/2014/main" id="{CE57A163-A47B-9B7A-3B71-3A037916E24B}"/>
              </a:ext>
            </a:extLst>
          </p:cNvPr>
          <p:cNvSpPr txBox="1"/>
          <p:nvPr/>
        </p:nvSpPr>
        <p:spPr>
          <a:xfrm>
            <a:off x="631658" y="1463842"/>
            <a:ext cx="675773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El </a:t>
            </a:r>
            <a:r>
              <a:rPr lang="en-US" err="1">
                <a:ea typeface="+mn-lt"/>
                <a:cs typeface="+mn-lt"/>
              </a:rPr>
              <a:t>diagrama</a:t>
            </a:r>
            <a:r>
              <a:rPr lang="en-US">
                <a:ea typeface="+mn-lt"/>
                <a:cs typeface="+mn-lt"/>
              </a:rPr>
              <a:t> de Gantt es </a:t>
            </a:r>
            <a:r>
              <a:rPr lang="en-US" err="1">
                <a:ea typeface="+mn-lt"/>
                <a:cs typeface="+mn-lt"/>
              </a:rPr>
              <a:t>una</a:t>
            </a:r>
            <a:r>
              <a:rPr lang="en-US">
                <a:ea typeface="+mn-lt"/>
                <a:cs typeface="+mn-lt"/>
              </a:rPr>
              <a:t> </a:t>
            </a:r>
            <a:r>
              <a:rPr lang="en-US" err="1">
                <a:ea typeface="+mn-lt"/>
                <a:cs typeface="+mn-lt"/>
              </a:rPr>
              <a:t>presentación</a:t>
            </a:r>
            <a:r>
              <a:rPr lang="en-US">
                <a:ea typeface="+mn-lt"/>
                <a:cs typeface="+mn-lt"/>
              </a:rPr>
              <a:t> </a:t>
            </a:r>
            <a:r>
              <a:rPr lang="en-US" err="1">
                <a:ea typeface="+mn-lt"/>
                <a:cs typeface="+mn-lt"/>
              </a:rPr>
              <a:t>gráfica</a:t>
            </a:r>
            <a:r>
              <a:rPr lang="en-US">
                <a:ea typeface="+mn-lt"/>
                <a:cs typeface="+mn-lt"/>
              </a:rPr>
              <a:t> </a:t>
            </a:r>
            <a:r>
              <a:rPr lang="en-US" err="1">
                <a:ea typeface="+mn-lt"/>
                <a:cs typeface="+mn-lt"/>
              </a:rPr>
              <a:t>muy</a:t>
            </a:r>
            <a:r>
              <a:rPr lang="en-US">
                <a:ea typeface="+mn-lt"/>
                <a:cs typeface="+mn-lt"/>
              </a:rPr>
              <a:t> </a:t>
            </a:r>
            <a:r>
              <a:rPr lang="en-US" err="1">
                <a:ea typeface="+mn-lt"/>
                <a:cs typeface="+mn-lt"/>
              </a:rPr>
              <a:t>utilizada</a:t>
            </a:r>
            <a:r>
              <a:rPr lang="en-US">
                <a:ea typeface="+mn-lt"/>
                <a:cs typeface="+mn-lt"/>
              </a:rPr>
              <a:t> </a:t>
            </a:r>
            <a:r>
              <a:rPr lang="en-US" err="1">
                <a:ea typeface="+mn-lt"/>
                <a:cs typeface="+mn-lt"/>
              </a:rPr>
              <a:t>cuyo</a:t>
            </a:r>
            <a:r>
              <a:rPr lang="en-US">
                <a:ea typeface="+mn-lt"/>
                <a:cs typeface="+mn-lt"/>
              </a:rPr>
              <a:t> </a:t>
            </a:r>
            <a:r>
              <a:rPr lang="en-US" err="1">
                <a:ea typeface="+mn-lt"/>
                <a:cs typeface="+mn-lt"/>
              </a:rPr>
              <a:t>objetivo</a:t>
            </a:r>
            <a:r>
              <a:rPr lang="en-US">
                <a:ea typeface="+mn-lt"/>
                <a:cs typeface="+mn-lt"/>
              </a:rPr>
              <a:t> es </a:t>
            </a:r>
            <a:r>
              <a:rPr lang="en-US" err="1">
                <a:ea typeface="+mn-lt"/>
                <a:cs typeface="+mn-lt"/>
              </a:rPr>
              <a:t>mostrar</a:t>
            </a:r>
            <a:r>
              <a:rPr lang="en-US">
                <a:ea typeface="+mn-lt"/>
                <a:cs typeface="+mn-lt"/>
              </a:rPr>
              <a:t> la </a:t>
            </a:r>
            <a:r>
              <a:rPr lang="en-US" err="1">
                <a:ea typeface="+mn-lt"/>
                <a:cs typeface="+mn-lt"/>
              </a:rPr>
              <a:t>duración</a:t>
            </a:r>
            <a:r>
              <a:rPr lang="en-US">
                <a:ea typeface="+mn-lt"/>
                <a:cs typeface="+mn-lt"/>
              </a:rPr>
              <a:t> </a:t>
            </a:r>
            <a:r>
              <a:rPr lang="en-US" err="1">
                <a:ea typeface="+mn-lt"/>
                <a:cs typeface="+mn-lt"/>
              </a:rPr>
              <a:t>prevista</a:t>
            </a:r>
            <a:r>
              <a:rPr lang="en-US">
                <a:ea typeface="+mn-lt"/>
                <a:cs typeface="+mn-lt"/>
              </a:rPr>
              <a:t> para las </a:t>
            </a:r>
            <a:r>
              <a:rPr lang="en-US" err="1">
                <a:ea typeface="+mn-lt"/>
                <a:cs typeface="+mn-lt"/>
              </a:rPr>
              <a:t>diferentes</a:t>
            </a:r>
            <a:r>
              <a:rPr lang="en-US">
                <a:ea typeface="+mn-lt"/>
                <a:cs typeface="+mn-lt"/>
              </a:rPr>
              <a:t> </a:t>
            </a:r>
            <a:r>
              <a:rPr lang="en-US" err="1">
                <a:ea typeface="+mn-lt"/>
                <a:cs typeface="+mn-lt"/>
              </a:rPr>
              <a:t>actividades</a:t>
            </a:r>
            <a:r>
              <a:rPr lang="en-US">
                <a:ea typeface="+mn-lt"/>
                <a:cs typeface="+mn-lt"/>
              </a:rPr>
              <a:t> a lo largo del </a:t>
            </a:r>
            <a:r>
              <a:rPr lang="en-US" err="1">
                <a:ea typeface="+mn-lt"/>
                <a:cs typeface="+mn-lt"/>
              </a:rPr>
              <a:t>tiempo</a:t>
            </a:r>
            <a:r>
              <a:rPr lang="en-US">
                <a:ea typeface="+mn-lt"/>
                <a:cs typeface="+mn-lt"/>
              </a:rPr>
              <a:t> total del </a:t>
            </a:r>
            <a:r>
              <a:rPr lang="en-US" err="1">
                <a:ea typeface="+mn-lt"/>
                <a:cs typeface="+mn-lt"/>
              </a:rPr>
              <a:t>proyecto</a:t>
            </a:r>
            <a:r>
              <a:rPr lang="en-US">
                <a:ea typeface="+mn-lt"/>
                <a:cs typeface="+mn-lt"/>
              </a:rPr>
              <a:t>. Se </a:t>
            </a:r>
            <a:r>
              <a:rPr lang="en-US" err="1">
                <a:ea typeface="+mn-lt"/>
                <a:cs typeface="+mn-lt"/>
              </a:rPr>
              <a:t>utiliza</a:t>
            </a:r>
            <a:r>
              <a:rPr lang="en-US">
                <a:ea typeface="+mn-lt"/>
                <a:cs typeface="+mn-lt"/>
              </a:rPr>
              <a:t> con </a:t>
            </a:r>
            <a:r>
              <a:rPr lang="en-US" err="1">
                <a:ea typeface="+mn-lt"/>
                <a:cs typeface="+mn-lt"/>
              </a:rPr>
              <a:t>frecuencia</a:t>
            </a:r>
            <a:r>
              <a:rPr lang="en-US">
                <a:ea typeface="+mn-lt"/>
                <a:cs typeface="+mn-lt"/>
              </a:rPr>
              <a:t> para </a:t>
            </a:r>
            <a:r>
              <a:rPr lang="en-US" err="1">
                <a:ea typeface="+mn-lt"/>
                <a:cs typeface="+mn-lt"/>
              </a:rPr>
              <a:t>presentar</a:t>
            </a:r>
            <a:r>
              <a:rPr lang="en-US">
                <a:ea typeface="+mn-lt"/>
                <a:cs typeface="+mn-lt"/>
              </a:rPr>
              <a:t> </a:t>
            </a:r>
            <a:r>
              <a:rPr lang="en-US" err="1">
                <a:ea typeface="+mn-lt"/>
                <a:cs typeface="+mn-lt"/>
              </a:rPr>
              <a:t>el</a:t>
            </a:r>
            <a:r>
              <a:rPr lang="en-US">
                <a:ea typeface="+mn-lt"/>
                <a:cs typeface="+mn-lt"/>
              </a:rPr>
              <a:t> </a:t>
            </a:r>
            <a:r>
              <a:rPr lang="en-US" err="1">
                <a:ea typeface="+mn-lt"/>
                <a:cs typeface="+mn-lt"/>
              </a:rPr>
              <a:t>cronograma</a:t>
            </a:r>
            <a:r>
              <a:rPr lang="en-US">
                <a:ea typeface="+mn-lt"/>
                <a:cs typeface="+mn-lt"/>
              </a:rPr>
              <a:t> del </a:t>
            </a:r>
            <a:r>
              <a:rPr lang="en-US" err="1">
                <a:ea typeface="+mn-lt"/>
                <a:cs typeface="+mn-lt"/>
              </a:rPr>
              <a:t>proyecto</a:t>
            </a:r>
            <a:r>
              <a:rPr lang="en-US">
                <a:ea typeface="+mn-lt"/>
                <a:cs typeface="+mn-lt"/>
              </a:rPr>
              <a:t> a </a:t>
            </a:r>
            <a:r>
              <a:rPr lang="en-US" err="1">
                <a:ea typeface="+mn-lt"/>
                <a:cs typeface="+mn-lt"/>
              </a:rPr>
              <a:t>los</a:t>
            </a:r>
            <a:r>
              <a:rPr lang="en-US">
                <a:ea typeface="+mn-lt"/>
                <a:cs typeface="+mn-lt"/>
              </a:rPr>
              <a:t> </a:t>
            </a:r>
            <a:r>
              <a:rPr lang="en-US" err="1">
                <a:ea typeface="+mn-lt"/>
                <a:cs typeface="+mn-lt"/>
              </a:rPr>
              <a:t>interesados</a:t>
            </a:r>
            <a:r>
              <a:rPr lang="en-US">
                <a:ea typeface="+mn-lt"/>
                <a:cs typeface="+mn-lt"/>
              </a:rPr>
              <a:t> (stakeholders) </a:t>
            </a:r>
            <a:r>
              <a:rPr lang="en-US" err="1">
                <a:ea typeface="+mn-lt"/>
                <a:cs typeface="+mn-lt"/>
              </a:rPr>
              <a:t>ya</a:t>
            </a:r>
            <a:r>
              <a:rPr lang="en-US">
                <a:ea typeface="+mn-lt"/>
                <a:cs typeface="+mn-lt"/>
              </a:rPr>
              <a:t> que </a:t>
            </a:r>
            <a:r>
              <a:rPr lang="en-US" err="1">
                <a:ea typeface="+mn-lt"/>
                <a:cs typeface="+mn-lt"/>
              </a:rPr>
              <a:t>su</a:t>
            </a:r>
            <a:r>
              <a:rPr lang="en-US">
                <a:ea typeface="+mn-lt"/>
                <a:cs typeface="+mn-lt"/>
              </a:rPr>
              <a:t> </a:t>
            </a:r>
            <a:r>
              <a:rPr lang="en-US" err="1">
                <a:ea typeface="+mn-lt"/>
                <a:cs typeface="+mn-lt"/>
              </a:rPr>
              <a:t>presentación</a:t>
            </a:r>
            <a:r>
              <a:rPr lang="en-US">
                <a:ea typeface="+mn-lt"/>
                <a:cs typeface="+mn-lt"/>
              </a:rPr>
              <a:t> </a:t>
            </a:r>
            <a:r>
              <a:rPr lang="en-US" err="1">
                <a:ea typeface="+mn-lt"/>
                <a:cs typeface="+mn-lt"/>
              </a:rPr>
              <a:t>gráfica</a:t>
            </a:r>
            <a:r>
              <a:rPr lang="en-US">
                <a:ea typeface="+mn-lt"/>
                <a:cs typeface="+mn-lt"/>
              </a:rPr>
              <a:t> </a:t>
            </a:r>
            <a:r>
              <a:rPr lang="en-US" err="1">
                <a:ea typeface="+mn-lt"/>
                <a:cs typeface="+mn-lt"/>
              </a:rPr>
              <a:t>favorece</a:t>
            </a:r>
            <a:r>
              <a:rPr lang="en-US">
                <a:ea typeface="+mn-lt"/>
                <a:cs typeface="+mn-lt"/>
              </a:rPr>
              <a:t> </a:t>
            </a:r>
            <a:r>
              <a:rPr lang="en-US" err="1">
                <a:ea typeface="+mn-lt"/>
                <a:cs typeface="+mn-lt"/>
              </a:rPr>
              <a:t>su</a:t>
            </a:r>
            <a:r>
              <a:rPr lang="en-US">
                <a:ea typeface="+mn-lt"/>
                <a:cs typeface="+mn-lt"/>
              </a:rPr>
              <a:t> </a:t>
            </a:r>
            <a:r>
              <a:rPr lang="en-US" err="1">
                <a:ea typeface="+mn-lt"/>
                <a:cs typeface="+mn-lt"/>
              </a:rPr>
              <a:t>comprensión</a:t>
            </a:r>
            <a:r>
              <a:rPr lang="en-US">
                <a:ea typeface="+mn-lt"/>
                <a:cs typeface="+mn-lt"/>
              </a:rPr>
              <a:t>. Básicamente, </a:t>
            </a:r>
            <a:r>
              <a:rPr lang="en-US" err="1">
                <a:ea typeface="+mn-lt"/>
                <a:cs typeface="+mn-lt"/>
              </a:rPr>
              <a:t>el</a:t>
            </a:r>
            <a:r>
              <a:rPr lang="en-US">
                <a:ea typeface="+mn-lt"/>
                <a:cs typeface="+mn-lt"/>
              </a:rPr>
              <a:t> </a:t>
            </a:r>
            <a:r>
              <a:rPr lang="en-US" err="1">
                <a:ea typeface="+mn-lt"/>
                <a:cs typeface="+mn-lt"/>
              </a:rPr>
              <a:t>diagrama</a:t>
            </a:r>
            <a:r>
              <a:rPr lang="en-US">
                <a:ea typeface="+mn-lt"/>
                <a:cs typeface="+mn-lt"/>
              </a:rPr>
              <a:t> </a:t>
            </a:r>
            <a:r>
              <a:rPr lang="en-US" err="1">
                <a:ea typeface="+mn-lt"/>
                <a:cs typeface="+mn-lt"/>
              </a:rPr>
              <a:t>está</a:t>
            </a:r>
            <a:r>
              <a:rPr lang="en-US">
                <a:ea typeface="+mn-lt"/>
                <a:cs typeface="+mn-lt"/>
              </a:rPr>
              <a:t> </a:t>
            </a:r>
            <a:r>
              <a:rPr lang="en-US" err="1">
                <a:ea typeface="+mn-lt"/>
                <a:cs typeface="+mn-lt"/>
              </a:rPr>
              <a:t>compuesto</a:t>
            </a:r>
            <a:r>
              <a:rPr lang="en-US">
                <a:ea typeface="+mn-lt"/>
                <a:cs typeface="+mn-lt"/>
              </a:rPr>
              <a:t> </a:t>
            </a:r>
            <a:r>
              <a:rPr lang="en-US" err="1">
                <a:ea typeface="+mn-lt"/>
                <a:cs typeface="+mn-lt"/>
              </a:rPr>
              <a:t>por</a:t>
            </a:r>
            <a:r>
              <a:rPr lang="en-US">
                <a:ea typeface="+mn-lt"/>
                <a:cs typeface="+mn-lt"/>
              </a:rPr>
              <a:t> un </a:t>
            </a:r>
            <a:r>
              <a:rPr lang="en-US" err="1">
                <a:ea typeface="+mn-lt"/>
                <a:cs typeface="+mn-lt"/>
              </a:rPr>
              <a:t>eje</a:t>
            </a:r>
            <a:r>
              <a:rPr lang="en-US">
                <a:ea typeface="+mn-lt"/>
                <a:cs typeface="+mn-lt"/>
              </a:rPr>
              <a:t> vertical, </a:t>
            </a:r>
            <a:r>
              <a:rPr lang="en-US" err="1">
                <a:ea typeface="+mn-lt"/>
                <a:cs typeface="+mn-lt"/>
              </a:rPr>
              <a:t>en</a:t>
            </a:r>
            <a:r>
              <a:rPr lang="en-US">
                <a:ea typeface="+mn-lt"/>
                <a:cs typeface="+mn-lt"/>
              </a:rPr>
              <a:t> </a:t>
            </a:r>
            <a:r>
              <a:rPr lang="en-US" err="1">
                <a:ea typeface="+mn-lt"/>
                <a:cs typeface="+mn-lt"/>
              </a:rPr>
              <a:t>el</a:t>
            </a:r>
            <a:endParaRPr lang="en-US" err="1"/>
          </a:p>
          <a:p>
            <a:r>
              <a:rPr lang="en-US">
                <a:ea typeface="+mn-lt"/>
                <a:cs typeface="+mn-lt"/>
              </a:rPr>
              <a:t>que se </a:t>
            </a:r>
            <a:r>
              <a:rPr lang="en-US" err="1">
                <a:ea typeface="+mn-lt"/>
                <a:cs typeface="+mn-lt"/>
              </a:rPr>
              <a:t>establecen</a:t>
            </a:r>
            <a:r>
              <a:rPr lang="en-US">
                <a:ea typeface="+mn-lt"/>
                <a:cs typeface="+mn-lt"/>
              </a:rPr>
              <a:t> las </a:t>
            </a:r>
            <a:r>
              <a:rPr lang="en-US" err="1">
                <a:ea typeface="+mn-lt"/>
                <a:cs typeface="+mn-lt"/>
              </a:rPr>
              <a:t>actividades</a:t>
            </a:r>
            <a:r>
              <a:rPr lang="en-US">
                <a:ea typeface="+mn-lt"/>
                <a:cs typeface="+mn-lt"/>
              </a:rPr>
              <a:t> que </a:t>
            </a:r>
            <a:r>
              <a:rPr lang="en-US" err="1">
                <a:ea typeface="+mn-lt"/>
                <a:cs typeface="+mn-lt"/>
              </a:rPr>
              <a:t>constituyen</a:t>
            </a:r>
            <a:r>
              <a:rPr lang="en-US">
                <a:ea typeface="+mn-lt"/>
                <a:cs typeface="+mn-lt"/>
              </a:rPr>
              <a:t> </a:t>
            </a:r>
            <a:r>
              <a:rPr lang="en-US" err="1">
                <a:ea typeface="+mn-lt"/>
                <a:cs typeface="+mn-lt"/>
              </a:rPr>
              <a:t>el</a:t>
            </a:r>
            <a:r>
              <a:rPr lang="en-US">
                <a:ea typeface="+mn-lt"/>
                <a:cs typeface="+mn-lt"/>
              </a:rPr>
              <a:t> </a:t>
            </a:r>
            <a:r>
              <a:rPr lang="en-US" err="1">
                <a:ea typeface="+mn-lt"/>
                <a:cs typeface="+mn-lt"/>
              </a:rPr>
              <a:t>trabajo</a:t>
            </a:r>
            <a:r>
              <a:rPr lang="en-US">
                <a:ea typeface="+mn-lt"/>
                <a:cs typeface="+mn-lt"/>
              </a:rPr>
              <a:t> que se </a:t>
            </a:r>
            <a:r>
              <a:rPr lang="en-US" err="1">
                <a:ea typeface="+mn-lt"/>
                <a:cs typeface="+mn-lt"/>
              </a:rPr>
              <a:t>va</a:t>
            </a:r>
            <a:r>
              <a:rPr lang="en-US">
                <a:ea typeface="+mn-lt"/>
                <a:cs typeface="+mn-lt"/>
              </a:rPr>
              <a:t> a </a:t>
            </a:r>
            <a:r>
              <a:rPr lang="en-US" err="1">
                <a:ea typeface="+mn-lt"/>
                <a:cs typeface="+mn-lt"/>
              </a:rPr>
              <a:t>ejecutar</a:t>
            </a:r>
            <a:r>
              <a:rPr lang="en-US">
                <a:ea typeface="+mn-lt"/>
                <a:cs typeface="+mn-lt"/>
              </a:rPr>
              <a:t>, y un </a:t>
            </a:r>
            <a:r>
              <a:rPr lang="en-US" err="1">
                <a:ea typeface="+mn-lt"/>
                <a:cs typeface="+mn-lt"/>
              </a:rPr>
              <a:t>eje</a:t>
            </a:r>
            <a:r>
              <a:rPr lang="en-US">
                <a:ea typeface="+mn-lt"/>
                <a:cs typeface="+mn-lt"/>
              </a:rPr>
              <a:t> horizontal que </a:t>
            </a:r>
            <a:r>
              <a:rPr lang="en-US" err="1">
                <a:ea typeface="+mn-lt"/>
                <a:cs typeface="+mn-lt"/>
              </a:rPr>
              <a:t>muestra</a:t>
            </a:r>
            <a:r>
              <a:rPr lang="en-US">
                <a:ea typeface="+mn-lt"/>
                <a:cs typeface="+mn-lt"/>
              </a:rPr>
              <a:t> </a:t>
            </a:r>
            <a:r>
              <a:rPr lang="en-US" err="1">
                <a:ea typeface="+mn-lt"/>
                <a:cs typeface="+mn-lt"/>
              </a:rPr>
              <a:t>en</a:t>
            </a:r>
            <a:r>
              <a:rPr lang="en-US">
                <a:ea typeface="+mn-lt"/>
                <a:cs typeface="+mn-lt"/>
              </a:rPr>
              <a:t> un </a:t>
            </a:r>
            <a:r>
              <a:rPr lang="en-US" err="1">
                <a:ea typeface="+mn-lt"/>
                <a:cs typeface="+mn-lt"/>
              </a:rPr>
              <a:t>calendario</a:t>
            </a:r>
            <a:r>
              <a:rPr lang="en-US">
                <a:ea typeface="+mn-lt"/>
                <a:cs typeface="+mn-lt"/>
              </a:rPr>
              <a:t> la </a:t>
            </a:r>
            <a:r>
              <a:rPr lang="en-US" err="1">
                <a:ea typeface="+mn-lt"/>
                <a:cs typeface="+mn-lt"/>
              </a:rPr>
              <a:t>duración</a:t>
            </a:r>
            <a:r>
              <a:rPr lang="en-US">
                <a:ea typeface="+mn-lt"/>
                <a:cs typeface="+mn-lt"/>
              </a:rPr>
              <a:t> de </a:t>
            </a:r>
            <a:r>
              <a:rPr lang="en-US" err="1">
                <a:ea typeface="+mn-lt"/>
                <a:cs typeface="+mn-lt"/>
              </a:rPr>
              <a:t>cada</a:t>
            </a:r>
            <a:r>
              <a:rPr lang="en-US">
                <a:ea typeface="+mn-lt"/>
                <a:cs typeface="+mn-lt"/>
              </a:rPr>
              <a:t> </a:t>
            </a:r>
            <a:r>
              <a:rPr lang="en-US" err="1">
                <a:ea typeface="+mn-lt"/>
                <a:cs typeface="+mn-lt"/>
              </a:rPr>
              <a:t>una</a:t>
            </a:r>
            <a:r>
              <a:rPr lang="en-US">
                <a:ea typeface="+mn-lt"/>
                <a:cs typeface="+mn-lt"/>
              </a:rPr>
              <a:t> de </a:t>
            </a:r>
            <a:r>
              <a:rPr lang="en-US" err="1">
                <a:ea typeface="+mn-lt"/>
                <a:cs typeface="+mn-lt"/>
              </a:rPr>
              <a:t>ellas</a:t>
            </a:r>
            <a:r>
              <a:rPr lang="en-US">
                <a:ea typeface="+mn-lt"/>
                <a:cs typeface="+mn-lt"/>
              </a:rPr>
              <a:t>.</a:t>
            </a:r>
            <a:endParaRPr lang="en-US"/>
          </a:p>
        </p:txBody>
      </p:sp>
    </p:spTree>
    <p:extLst>
      <p:ext uri="{BB962C8B-B14F-4D97-AF65-F5344CB8AC3E}">
        <p14:creationId xmlns:p14="http://schemas.microsoft.com/office/powerpoint/2010/main" val="2596643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ltado de imagen de diagrama de gannt imagen">
            <a:extLst>
              <a:ext uri="{FF2B5EF4-FFF2-40B4-BE49-F238E27FC236}">
                <a16:creationId xmlns:a16="http://schemas.microsoft.com/office/drawing/2014/main" id="{17DE5130-71FF-D4F1-56B8-748F3278CCF9}"/>
              </a:ext>
            </a:extLst>
          </p:cNvPr>
          <p:cNvPicPr>
            <a:picLocks noChangeAspect="1"/>
          </p:cNvPicPr>
          <p:nvPr/>
        </p:nvPicPr>
        <p:blipFill>
          <a:blip r:embed="rId2"/>
          <a:stretch>
            <a:fillRect/>
          </a:stretch>
        </p:blipFill>
        <p:spPr>
          <a:xfrm>
            <a:off x="1106906" y="347747"/>
            <a:ext cx="6168188" cy="3916614"/>
          </a:xfrm>
          <a:prstGeom prst="rect">
            <a:avLst/>
          </a:prstGeom>
        </p:spPr>
      </p:pic>
    </p:spTree>
    <p:extLst>
      <p:ext uri="{BB962C8B-B14F-4D97-AF65-F5344CB8AC3E}">
        <p14:creationId xmlns:p14="http://schemas.microsoft.com/office/powerpoint/2010/main" val="42234761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7B054ADF-87A1-E6C4-BB02-E9FCB888F542}"/>
              </a:ext>
            </a:extLst>
          </p:cNvPr>
          <p:cNvSpPr/>
          <p:nvPr/>
        </p:nvSpPr>
        <p:spPr>
          <a:xfrm>
            <a:off x="1397285" y="182503"/>
            <a:ext cx="5225231" cy="1754326"/>
          </a:xfrm>
          <a:prstGeom prst="rect">
            <a:avLst/>
          </a:prstGeom>
          <a:noFill/>
        </p:spPr>
        <p:txBody>
          <a:bodyPr wrap="square" lIns="91440" tIns="45720" rIns="91440" bIns="4572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a:ln w="11430"/>
                <a:solidFill>
                  <a:srgbClr val="FC7B79"/>
                </a:solidFill>
                <a:effectLst>
                  <a:outerShdw blurRad="50800" dist="39000" dir="5460000" algn="tl">
                    <a:srgbClr val="000000">
                      <a:alpha val="38000"/>
                    </a:srgbClr>
                  </a:outerShdw>
                </a:effectLst>
              </a:rPr>
              <a:t>Comprensión del cronograma</a:t>
            </a:r>
          </a:p>
          <a:p>
            <a:pPr algn="ctr"/>
            <a:endParaRPr lang="es-ES" sz="3600" b="1">
              <a:ln w="11430"/>
              <a:solidFill>
                <a:srgbClr val="FC7B79"/>
              </a:solidFill>
              <a:effectLst>
                <a:outerShdw blurRad="50800" dist="39000" dir="5460000" algn="tl">
                  <a:srgbClr val="000000">
                    <a:alpha val="38000"/>
                  </a:srgbClr>
                </a:outerShdw>
              </a:effectLst>
            </a:endParaRPr>
          </a:p>
        </p:txBody>
      </p:sp>
      <p:sp>
        <p:nvSpPr>
          <p:cNvPr id="5" name="TextBox 4">
            <a:extLst>
              <a:ext uri="{FF2B5EF4-FFF2-40B4-BE49-F238E27FC236}">
                <a16:creationId xmlns:a16="http://schemas.microsoft.com/office/drawing/2014/main" id="{E7997A7C-5820-1D81-AA72-B7D8BB931F17}"/>
              </a:ext>
            </a:extLst>
          </p:cNvPr>
          <p:cNvSpPr txBox="1"/>
          <p:nvPr/>
        </p:nvSpPr>
        <p:spPr>
          <a:xfrm>
            <a:off x="1353552" y="2005263"/>
            <a:ext cx="5574631" cy="19952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EE4D101D-E4EA-B6BD-89DB-45B7EB5C738F}"/>
              </a:ext>
            </a:extLst>
          </p:cNvPr>
          <p:cNvSpPr txBox="1"/>
          <p:nvPr/>
        </p:nvSpPr>
        <p:spPr>
          <a:xfrm>
            <a:off x="697832" y="1860884"/>
            <a:ext cx="755583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 </a:t>
            </a:r>
            <a:r>
              <a:rPr lang="en-US" err="1"/>
              <a:t>creación</a:t>
            </a:r>
            <a:r>
              <a:rPr lang="en-US"/>
              <a:t> del </a:t>
            </a:r>
            <a:r>
              <a:rPr lang="en-US" err="1"/>
              <a:t>cronograma</a:t>
            </a:r>
            <a:r>
              <a:rPr lang="en-US"/>
              <a:t> es un </a:t>
            </a:r>
            <a:r>
              <a:rPr lang="en-US" err="1"/>
              <a:t>proceso</a:t>
            </a:r>
            <a:r>
              <a:rPr lang="en-US"/>
              <a:t> que </a:t>
            </a:r>
            <a:r>
              <a:rPr lang="en-US" err="1"/>
              <a:t>requiere</a:t>
            </a:r>
            <a:r>
              <a:rPr lang="en-US"/>
              <a:t> </a:t>
            </a:r>
            <a:r>
              <a:rPr lang="en-US" err="1"/>
              <a:t>constantes</a:t>
            </a:r>
            <a:r>
              <a:rPr lang="en-US"/>
              <a:t> </a:t>
            </a:r>
            <a:r>
              <a:rPr lang="en-US" err="1"/>
              <a:t>revisiones</a:t>
            </a:r>
            <a:r>
              <a:rPr lang="en-US"/>
              <a:t> de </a:t>
            </a:r>
            <a:r>
              <a:rPr lang="en-US" err="1"/>
              <a:t>los</a:t>
            </a:r>
            <a:r>
              <a:rPr lang="en-US"/>
              <a:t> </a:t>
            </a:r>
            <a:r>
              <a:rPr lang="en-US" err="1"/>
              <a:t>estimados</a:t>
            </a:r>
            <a:r>
              <a:rPr lang="en-US"/>
              <a:t> para </a:t>
            </a:r>
            <a:r>
              <a:rPr lang="en-US" err="1"/>
              <a:t>obtener</a:t>
            </a:r>
            <a:r>
              <a:rPr lang="en-US"/>
              <a:t> uno que se </a:t>
            </a:r>
            <a:r>
              <a:rPr lang="en-US" err="1"/>
              <a:t>ajuste</a:t>
            </a:r>
            <a:r>
              <a:rPr lang="en-US"/>
              <a:t> a las </a:t>
            </a:r>
            <a:r>
              <a:rPr lang="en-US" err="1"/>
              <a:t>restricciones</a:t>
            </a:r>
            <a:r>
              <a:rPr lang="en-US"/>
              <a:t> del </a:t>
            </a:r>
            <a:r>
              <a:rPr lang="en-US" err="1"/>
              <a:t>proyecto</a:t>
            </a:r>
            <a:r>
              <a:rPr lang="en-US"/>
              <a:t>. La </a:t>
            </a:r>
            <a:r>
              <a:rPr lang="en-US" err="1"/>
              <a:t>primera</a:t>
            </a:r>
            <a:r>
              <a:rPr lang="en-US"/>
              <a:t> </a:t>
            </a:r>
            <a:r>
              <a:rPr lang="en-US" err="1"/>
              <a:t>versión</a:t>
            </a:r>
            <a:r>
              <a:rPr lang="en-US"/>
              <a:t> </a:t>
            </a:r>
            <a:r>
              <a:rPr lang="en-US" err="1"/>
              <a:t>puede</a:t>
            </a:r>
            <a:r>
              <a:rPr lang="en-US"/>
              <a:t> </a:t>
            </a:r>
            <a:r>
              <a:rPr lang="en-US" err="1"/>
              <a:t>dar</a:t>
            </a:r>
            <a:r>
              <a:rPr lang="en-US"/>
              <a:t> </a:t>
            </a:r>
            <a:r>
              <a:rPr lang="en-US" err="1"/>
              <a:t>resultados</a:t>
            </a:r>
            <a:r>
              <a:rPr lang="en-US"/>
              <a:t> que no </a:t>
            </a:r>
            <a:r>
              <a:rPr lang="en-US" err="1"/>
              <a:t>están</a:t>
            </a:r>
            <a:r>
              <a:rPr lang="en-US"/>
              <a:t> </a:t>
            </a:r>
            <a:r>
              <a:rPr lang="en-US" err="1"/>
              <a:t>dentro</a:t>
            </a:r>
            <a:r>
              <a:rPr lang="en-US"/>
              <a:t> del </a:t>
            </a:r>
            <a:r>
              <a:rPr lang="en-US" err="1"/>
              <a:t>presupuesto</a:t>
            </a:r>
            <a:r>
              <a:rPr lang="en-US"/>
              <a:t>, </a:t>
            </a:r>
            <a:r>
              <a:rPr lang="en-US" err="1"/>
              <a:t>los</a:t>
            </a:r>
            <a:r>
              <a:rPr lang="en-US"/>
              <a:t> </a:t>
            </a:r>
            <a:r>
              <a:rPr lang="en-US" err="1"/>
              <a:t>recursos</a:t>
            </a:r>
            <a:r>
              <a:rPr lang="en-US"/>
              <a:t> y las </a:t>
            </a:r>
            <a:r>
              <a:rPr lang="en-US" err="1"/>
              <a:t>dependencias</a:t>
            </a:r>
            <a:r>
              <a:rPr lang="en-US"/>
              <a:t> con </a:t>
            </a:r>
            <a:r>
              <a:rPr lang="en-US" err="1"/>
              <a:t>otros</a:t>
            </a:r>
            <a:r>
              <a:rPr lang="en-US"/>
              <a:t> </a:t>
            </a:r>
            <a:r>
              <a:rPr lang="en-US" err="1"/>
              <a:t>proyectos</a:t>
            </a:r>
            <a:r>
              <a:rPr lang="en-US"/>
              <a:t>. El </a:t>
            </a:r>
            <a:r>
              <a:rPr lang="en-US" err="1"/>
              <a:t>gerente</a:t>
            </a:r>
            <a:r>
              <a:rPr lang="en-US"/>
              <a:t> del </a:t>
            </a:r>
            <a:r>
              <a:rPr lang="en-US" err="1"/>
              <a:t>proyecto</a:t>
            </a:r>
            <a:r>
              <a:rPr lang="en-US"/>
              <a:t> </a:t>
            </a:r>
            <a:r>
              <a:rPr lang="en-US" err="1"/>
              <a:t>deberá</a:t>
            </a:r>
            <a:r>
              <a:rPr lang="en-US"/>
              <a:t> </a:t>
            </a:r>
            <a:r>
              <a:rPr lang="en-US" err="1"/>
              <a:t>realizar</a:t>
            </a:r>
            <a:r>
              <a:rPr lang="en-US"/>
              <a:t> </a:t>
            </a:r>
            <a:r>
              <a:rPr lang="en-US" err="1"/>
              <a:t>varios</a:t>
            </a:r>
            <a:r>
              <a:rPr lang="en-US"/>
              <a:t> </a:t>
            </a:r>
            <a:r>
              <a:rPr lang="en-US" err="1"/>
              <a:t>ajustes</a:t>
            </a:r>
            <a:r>
              <a:rPr lang="en-US"/>
              <a:t> hasta </a:t>
            </a:r>
            <a:r>
              <a:rPr lang="en-US" err="1"/>
              <a:t>lograr</a:t>
            </a:r>
            <a:r>
              <a:rPr lang="en-US"/>
              <a:t> un </a:t>
            </a:r>
            <a:r>
              <a:rPr lang="en-US" err="1"/>
              <a:t>cronograma</a:t>
            </a:r>
            <a:r>
              <a:rPr lang="en-US"/>
              <a:t> final.</a:t>
            </a:r>
          </a:p>
          <a:p>
            <a:r>
              <a:rPr lang="en-US">
                <a:ea typeface="+mn-lt"/>
                <a:cs typeface="+mn-lt"/>
              </a:rPr>
              <a:t>La </a:t>
            </a:r>
            <a:r>
              <a:rPr lang="en-US" err="1">
                <a:ea typeface="+mn-lt"/>
                <a:cs typeface="+mn-lt"/>
              </a:rPr>
              <a:t>compresión</a:t>
            </a:r>
            <a:r>
              <a:rPr lang="en-US">
                <a:ea typeface="+mn-lt"/>
                <a:cs typeface="+mn-lt"/>
              </a:rPr>
              <a:t> del </a:t>
            </a:r>
            <a:r>
              <a:rPr lang="en-US" err="1">
                <a:ea typeface="+mn-lt"/>
                <a:cs typeface="+mn-lt"/>
              </a:rPr>
              <a:t>cronograma</a:t>
            </a:r>
            <a:r>
              <a:rPr lang="en-US">
                <a:ea typeface="+mn-lt"/>
                <a:cs typeface="+mn-lt"/>
              </a:rPr>
              <a:t> </a:t>
            </a:r>
            <a:r>
              <a:rPr lang="en-US" err="1">
                <a:ea typeface="+mn-lt"/>
                <a:cs typeface="+mn-lt"/>
              </a:rPr>
              <a:t>mediante</a:t>
            </a:r>
            <a:r>
              <a:rPr lang="en-US">
                <a:ea typeface="+mn-lt"/>
                <a:cs typeface="+mn-lt"/>
              </a:rPr>
              <a:t> la </a:t>
            </a:r>
            <a:r>
              <a:rPr lang="en-US" err="1">
                <a:ea typeface="+mn-lt"/>
                <a:cs typeface="+mn-lt"/>
              </a:rPr>
              <a:t>reducción</a:t>
            </a:r>
            <a:r>
              <a:rPr lang="en-US">
                <a:ea typeface="+mn-lt"/>
                <a:cs typeface="+mn-lt"/>
              </a:rPr>
              <a:t> de </a:t>
            </a:r>
            <a:r>
              <a:rPr lang="en-US" err="1">
                <a:ea typeface="+mn-lt"/>
                <a:cs typeface="+mn-lt"/>
              </a:rPr>
              <a:t>duraciones</a:t>
            </a:r>
            <a:r>
              <a:rPr lang="en-US">
                <a:ea typeface="+mn-lt"/>
                <a:cs typeface="+mn-lt"/>
              </a:rPr>
              <a:t> es un </a:t>
            </a:r>
            <a:r>
              <a:rPr lang="en-US" err="1">
                <a:ea typeface="+mn-lt"/>
                <a:cs typeface="+mn-lt"/>
              </a:rPr>
              <a:t>caso</a:t>
            </a:r>
            <a:r>
              <a:rPr lang="en-US">
                <a:ea typeface="+mn-lt"/>
                <a:cs typeface="+mn-lt"/>
              </a:rPr>
              <a:t> especial de </a:t>
            </a:r>
            <a:r>
              <a:rPr lang="en-US" err="1">
                <a:ea typeface="+mn-lt"/>
                <a:cs typeface="+mn-lt"/>
              </a:rPr>
              <a:t>análisis</a:t>
            </a:r>
            <a:r>
              <a:rPr lang="en-US">
                <a:ea typeface="+mn-lt"/>
                <a:cs typeface="+mn-lt"/>
              </a:rPr>
              <a:t> </a:t>
            </a:r>
            <a:r>
              <a:rPr lang="en-US" err="1">
                <a:ea typeface="+mn-lt"/>
                <a:cs typeface="+mn-lt"/>
              </a:rPr>
              <a:t>matemático</a:t>
            </a:r>
            <a:r>
              <a:rPr lang="en-US">
                <a:ea typeface="+mn-lt"/>
                <a:cs typeface="+mn-lt"/>
              </a:rPr>
              <a:t> que </a:t>
            </a:r>
            <a:r>
              <a:rPr lang="en-US" err="1">
                <a:ea typeface="+mn-lt"/>
                <a:cs typeface="+mn-lt"/>
              </a:rPr>
              <a:t>busca</a:t>
            </a:r>
            <a:r>
              <a:rPr lang="en-US">
                <a:ea typeface="+mn-lt"/>
                <a:cs typeface="+mn-lt"/>
              </a:rPr>
              <a:t> </a:t>
            </a:r>
            <a:r>
              <a:rPr lang="en-US" err="1">
                <a:ea typeface="+mn-lt"/>
                <a:cs typeface="+mn-lt"/>
              </a:rPr>
              <a:t>formas</a:t>
            </a:r>
            <a:r>
              <a:rPr lang="en-US">
                <a:ea typeface="+mn-lt"/>
                <a:cs typeface="+mn-lt"/>
              </a:rPr>
              <a:t> de </a:t>
            </a:r>
            <a:r>
              <a:rPr lang="en-US" err="1">
                <a:ea typeface="+mn-lt"/>
                <a:cs typeface="+mn-lt"/>
              </a:rPr>
              <a:t>acortar</a:t>
            </a:r>
            <a:r>
              <a:rPr lang="en-US">
                <a:ea typeface="+mn-lt"/>
                <a:cs typeface="+mn-lt"/>
              </a:rPr>
              <a:t> la </a:t>
            </a:r>
            <a:r>
              <a:rPr lang="en-US" err="1">
                <a:ea typeface="+mn-lt"/>
                <a:cs typeface="+mn-lt"/>
              </a:rPr>
              <a:t>duración</a:t>
            </a:r>
            <a:r>
              <a:rPr lang="en-US">
                <a:ea typeface="+mn-lt"/>
                <a:cs typeface="+mn-lt"/>
              </a:rPr>
              <a:t> del </a:t>
            </a:r>
            <a:r>
              <a:rPr lang="en-US" err="1">
                <a:ea typeface="+mn-lt"/>
                <a:cs typeface="+mn-lt"/>
              </a:rPr>
              <a:t>proyecto</a:t>
            </a:r>
            <a:r>
              <a:rPr lang="en-US">
                <a:ea typeface="+mn-lt"/>
                <a:cs typeface="+mn-lt"/>
              </a:rPr>
              <a:t> sin </a:t>
            </a:r>
            <a:r>
              <a:rPr lang="en-US" err="1">
                <a:ea typeface="+mn-lt"/>
                <a:cs typeface="+mn-lt"/>
              </a:rPr>
              <a:t>cambiar</a:t>
            </a:r>
            <a:r>
              <a:rPr lang="en-US">
                <a:ea typeface="+mn-lt"/>
                <a:cs typeface="+mn-lt"/>
              </a:rPr>
              <a:t> </a:t>
            </a:r>
            <a:r>
              <a:rPr lang="en-US" err="1">
                <a:ea typeface="+mn-lt"/>
                <a:cs typeface="+mn-lt"/>
              </a:rPr>
              <a:t>su</a:t>
            </a:r>
            <a:r>
              <a:rPr lang="en-US">
                <a:ea typeface="+mn-lt"/>
                <a:cs typeface="+mn-lt"/>
              </a:rPr>
              <a:t> </a:t>
            </a:r>
            <a:r>
              <a:rPr lang="en-US" err="1">
                <a:ea typeface="+mn-lt"/>
                <a:cs typeface="+mn-lt"/>
              </a:rPr>
              <a:t>alcance</a:t>
            </a:r>
            <a:r>
              <a:rPr lang="en-US">
                <a:ea typeface="+mn-lt"/>
                <a:cs typeface="+mn-lt"/>
              </a:rPr>
              <a:t>. Esta </a:t>
            </a:r>
            <a:r>
              <a:rPr lang="en-US" err="1">
                <a:ea typeface="+mn-lt"/>
                <a:cs typeface="+mn-lt"/>
              </a:rPr>
              <a:t>incluye</a:t>
            </a:r>
            <a:r>
              <a:rPr lang="en-US">
                <a:ea typeface="+mn-lt"/>
                <a:cs typeface="+mn-lt"/>
              </a:rPr>
              <a:t> </a:t>
            </a:r>
            <a:r>
              <a:rPr lang="en-US" err="1">
                <a:ea typeface="+mn-lt"/>
                <a:cs typeface="+mn-lt"/>
              </a:rPr>
              <a:t>técnicas</a:t>
            </a:r>
            <a:r>
              <a:rPr lang="en-US">
                <a:ea typeface="+mn-lt"/>
                <a:cs typeface="+mn-lt"/>
              </a:rPr>
              <a:t>:</a:t>
            </a:r>
            <a:endParaRPr lang="en-US"/>
          </a:p>
        </p:txBody>
      </p:sp>
    </p:spTree>
    <p:extLst>
      <p:ext uri="{BB962C8B-B14F-4D97-AF65-F5344CB8AC3E}">
        <p14:creationId xmlns:p14="http://schemas.microsoft.com/office/powerpoint/2010/main" val="71113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Ejemplo de población objetivo:</a:t>
            </a:r>
          </a:p>
        </p:txBody>
      </p:sp>
      <p:sp>
        <p:nvSpPr>
          <p:cNvPr id="3" name="2 Marcador de contenido"/>
          <p:cNvSpPr>
            <a:spLocks noGrp="1"/>
          </p:cNvSpPr>
          <p:nvPr>
            <p:ph idx="1"/>
          </p:nvPr>
        </p:nvSpPr>
        <p:spPr/>
        <p:txBody>
          <a:bodyPr/>
          <a:lstStyle/>
          <a:p>
            <a:pPr algn="just"/>
            <a:r>
              <a:rPr lang="es-CO"/>
              <a:t> Una comunidad que necesita acueducto veredal</a:t>
            </a:r>
          </a:p>
          <a:p>
            <a:pPr algn="just"/>
            <a:r>
              <a:rPr lang="es-CO"/>
              <a:t> Un grupo de adultos mayores que necesitan servicios recreativos y lúdicos</a:t>
            </a:r>
          </a:p>
          <a:p>
            <a:pPr algn="just"/>
            <a:r>
              <a:rPr lang="es-CO"/>
              <a:t> Unas empresas que están interesadas en implementar un sistema de gestión de la calidad</a:t>
            </a:r>
          </a:p>
          <a:p>
            <a:pPr algn="just"/>
            <a:r>
              <a:rPr lang="es-CO"/>
              <a:t> Una empresa que necesita modernizar su tecnología</a:t>
            </a:r>
          </a:p>
          <a:p>
            <a:pPr algn="just">
              <a:buNone/>
            </a:pPr>
            <a:endParaRPr lang="es-CO"/>
          </a:p>
        </p:txBody>
      </p:sp>
      <p:sp>
        <p:nvSpPr>
          <p:cNvPr id="16386" name="AutoShape 2" descr="data:image/jpeg;base64,/9j/4AAQSkZJRgABAQAAAQABAAD/2wCEAAkGBhQSERUUEhQUEhQTGBYXGRcXGBgYGBwVFxgXGBYXFRcXHCYgGB4jHR0aHy8gIycpLCwsGB4xNTAqNSYrLCkBCQoKDgwOGg8PGiolHyUwLTAtMCosLzQ2Lio0LCw1LSwsLDQtKSwpLyo0KiwqKiksLCwvLDQpLC0qLCwsLywsLP/AABEIAMgA/AMBIgACEQEDEQH/xAAcAAEAAgMBAQEAAAAAAAAAAAAABQcDBAYCCAH/xABAEAACAQIEBAMGAggGAQUBAAABAhEAAwQSITEFBkFRByJhEzJxgZGhQsEUI1JisdHh8BUzcoKS8SQWorLC0hf/xAAbAQEAAgMBAQAAAAAAAAAAAAAAAwQCBQYBB//EADQRAAEDAgQDBgYCAgMBAAAAAAEAAgMEEQUSITFBUXETgZGh0fAUImGxweEG8TJCIySCFf/aAAwDAQACEQMRAD8AvGlKURKUr8oiV+0pREpSlESlKURKUpREpSlESlKURKUpREpSlESlKURKUpREpSlESlKURKUpREpSlEX5NK/a/KIlK/aURKUpREpSlESlKURKUpREpXMc2+IGHwHlYm7eO1pNW9C5/APj8gaqfjviBiMWP1t84e2Z/V21dFjs7EZn+BMelQyTNj3UjI3P2V0cS5twmHMXb9tW/ZBzN81SSPpUBivF3BJMC9cj9lI/+bCqYucSRVy21Ugg6vKL28vUmvFjhxWQbS3tT5RdJMgTqFE9fvVM1b97W99yvx0QOjj9v7Vtf/3LBzBs4n/jb+/6ypbA+KuBuEDNdSdi1tiPqmYCqrtcVVcqnD3LebQEhQJgkgQdeug1NRHGuHH9JC22WYLEAqBsTqfLBMTGpGlYMrXuNiAFk+jY02Nx76BfSeD4hbuqGturgidDOnwrYr5Zs8Qu2yGRrgiGlWYETEEGZUg9u4qxOBeL16zcFvEr7e1AIuCBdAgGCActwgfA6HUmrTKkHRyinoHxk21t7/auKlafCeMWsTaF2w4uI3Ud+oIOqkdjrW5Vu91QItoUpSlF4lKUoiUpSiJSlKIlKUoi/K/a/DSiJX7SlESlKURKUpREpSlESuC8Q/EL9F/8fDkHEMBmbcWwdtOrnoOm56VM8+c1DA4UuIN1/JbB/aO7EdlGv0HWqIwua45uMxZmLEkySWJ8xJnU9Pmaq1M3Zt03U0MecrIlh2Jb37jtLM503ksxOrfHcmsti0cQ3l/ybZAA0GY99tuvw+OmLiWMZcqLE3PL1gKdPmTqO/bU1+cvm7butbUhgrQRv5VYBo0mcp+3yOpcHFufS63FPYF2UageH9LpMPhrmsMQPVUK/KCCB02/nWxb5aWc7oudveK6HaPK0hl0/eOtYcBnIyOLqnckRmmdB1Krpm93TTbapLhtpbFgJcKqLeYuf3cxMnQb6DUTVI5gNDr9F4CCdVzfEeDs5X2d+5CaqLkEqykEAM5Vugbr868WuE3WBe7hLd8GIZSVOgEMV1zaRoNJmuuuYtxZ9pclJgZdIktlIAcdBrOaNCdtazWDZa0ohVR4WIyKSSQABMGY03kEbzUwlc0be+6yyzX0drZV9awtpS63Eu23IHvKM24aZbIdDlg+aR6aVp3QTFoAgZswzQDmiNCvug7x+7NWPb4cjBlDBgZm20MsZhHledIESO/oK5TifBVXFBM7W0uAKR7wGUEArmkqAwaAD1qZsocSpoSLHQ8zrp9dOJ6lY+GcexHDb63E2fR11yXF3BZfwuNddDrp63py7zDbxlkXLenR0PvI/VWH3nqCDXz2cJce06MWd7OqlZaV0GixProSB2qT5P5luYK6mIVjdst5Lo2Yoo/Ep/Gm4InSelXYJizQ7KlVU7XNDhv+OC+haViwmKW6i3LbBkcBlYbFSJBFZa2i06UpSiJSlKIlKUoiUpSiJSvyv2iJSlKIlKUoiUpSiJSlQPOHMX6JYzRLPnC9hltu5Y/ALt3Ipey9AJ0Cozxa5xOIx7qjTbs/qkI7qfOR8WnXsBUVwbHhbYVg8gbxAjfQky2h6VEphhcZWdvekx33bfpU/hm9iyhmizAIYnVT+9OhBrV1Lmu0tqr0DS0XKy/43bKhgcokKpYMDmAzDyr01+1eMPi2XEXHtFdWIkssgkKCGDmQQR1HTbpUsvDyzauXXeJ9dPeJUgyenSs1zgy+U28iXJPmKZSZnqkdNJg796oCSMaK/GXsOYLwlrGBi7Ix91jljUAaAxBbTSAdtKlMFzCrAC7bVgQsrr5QPd0Mx3+Y7Vh4dwRsP7jMAREe0YqJ6hTBkaAeY7ms93hVy40XFsnKCVKqVuZRORSWKn0JB+VefI/l7981KJRs9oPSwP218FJYMI5UWwzezZjmWWVZGX3SdDlkZY7mta2j27SSGNywMqoykBrhHs7b5u0bbATrB2xcqAjFKgR7eYgZWOwOhE/iE6g11vMPCWEW/axIJ2E7MIzQVg+o6VIYXN1I05qtN2YIyHceC5HgXGVuXT7Qut6X8uYG2EgRbkjTIATAiZ1kyBsY3hrXXCuApKFrR0nNILBiNYOaY6QSOtRy8kMlxblu4mVWtjZlcCcrDLBklT3710jMMsB82XeDBDBiNV20IProRUM+Rrrxn9L2FzmWN9fe/NcVYumGvKcl6174OzrpqRsDvtvB7A1FXMWru90TbVlSSupBFtWl0Ohk5hPoYNSfMGHbD3mPvW7gKs0RuNYA8uYTI23OlQvCcVkLeUOrW8vUrIKmGAHcERoZMdqlYLjOFsHhpaQNuHp/5KuDwj4rOGOHYg+zJKEbG2xzCO0SRHSKsCqS8Mney+ZhlUsCF7K0zp0HpV2itxTPzN6Lm52ZHkJSlKsqBKUpREpSlESlKURKUpREpSlESlKhn5kXM0KzKpgsI3BgwOv2qvPUxU4DpXWBUjI3Sf4hRXO/PX6C1u1bRbl27r5jlVVmJJ9T8NjNbnJfN4x1tyVFu5abK6g5l12ZT1Bg/TrvXH+NuHtth8PfUjOWKr+9bZSx+hA+tV1y9zDfwwYW772c0McoGpUHLM9OnbWoZJiyS97tXR0mGxVdGAwWkudTfn6fRX7iOZAHdVXN7MwxJjUbgadNq57xS4grcLLrqbhAUxqJnN8NARXAYfmC/fJuAgZ9W6DPJDEDpMT8Sa5jC80X8ULtm7cYqik27f4QQ0kgdSQTVajkqJZZs7gWjYcuS11XSsgyt/249260sFh5aZOkARH73p8KnMDhpLKxzCPxAHQ9NhUJgnAJ/wBsfIGpvAXhrBHSoJidUjAXu3cfDHRQ9kaH3sy6zmEzK6x6fczNziGX8GbsuZROuuhMkjtHWoXF45v1mVsos2zdmAZY5sqmfwwhmIJnfStqxw8KzXEE5hLWtMpbKBKlvdPQ7fkazmg6u3+/VSNJGjdvsphMeDlnNbhpIcaadQOxJ0iJipLE8V8gIYGdiPMpmNCOmbpv8Tseb4W6Xw2UPYIIBWIYMNWEGR1/Ot84UqwOjiNYEExG41XtEAHSBUJABsVICSLhZP8AHiMWhDFSq2xAYaakdB89eh2E11WOxq4wDOzDKfLDZSpAgwyypbNPTWq55hcqbVwMLisrAGNY97UjeIA6V0eC4xFtWZX8wzMyiQDEyQDI0jYVYdI9rBl2Ur42OjY47i487/lbuKuXUVEsMLpSXPtDuDsAVkE6mDMSpqKfjSqyrdtOr3jGWGeSCBlNw6HNA0EjX41m4hxO3btXbrrmRp00ggaAdpLSR8a54cZZbQz6nFSbSOFKWgSAoAEHLBB/IdY2gyDUe/0sA2501Pv7ror3GLZtMyMkQZB1mRsIMHf17Vy3DcAbjh1GW2HYFSTMlTEAeU9BPpWvZ5d/SWcplsoSYIHURqEnSdDvpJHSpbFYy5h7ai4oZlDeZBC6CEJ+O2w1O0VmGhnysNyVKT2bSzibX9B05qa4UxliRB20q3+HXM1m2T1Rf4CqM4HjLrPbbQgnKyjoTBB/vY5u9XXy884a1/pH20rbUbCz5StLU6m6kaVwKcaL3rvtSwdHdQJjLlYgAekfXeu3wTk20LblQT9KwpcQFRM+HKRl48/ReTUxiaHE7rPSlK2aqpSlKIlKUoiUpSiJSlavFOILYsXbzSVso9wgbwiliB66V6Bc2CLaqnOcuPjA4i5YDTPmUCScreYTG0THyqKHjpiyRcYWFts0ezUE3FXTXMTrp1iCQdq5nnS9cuY79ItuS1yQzdiPL9MpAqSqwqF0scVdo03II+g1HGysUs0ouYBc6Cx5nZbXO3HfbCwEue1t2rY1kxJ94QdjoAR6Vz128ruAgKiAd56CTMDc1+YnhzWUhtQ+vbQ6SPSRWCx5SD6RWvm7O7hCbt4dOCtSR/C18HxBLTYX+lyb9x49Suj4bxMLaW3uVmR8yf7+dROKxgTFW3AAJMGOokf1rX4ZbJdmnQaf3/fWsPGrBBDj8J+1UqeJrZ99/uVcr3A5iBxW+cSwfRJDDMBI03/nHpW7hMe49600Hcgho+Q3qGXFsFUiDlI+h/r+VTWCuhhvodPr/wB17M0ch5qqxehibFwMWc2g8I4ZSswxYKT+EnzD5n0qfwuJVllXBmSIIPU696jLAQkgnNBIIMEfiMQw7A7dq9WeG2jDMimAMpCkHTXRlMR1iqcgB3v9/RTM0Ug+CW6IuLJBzB1OVgRoCuvYdz8Nax3sZetZZDXVT8fusCJ0ZPxrBgmTrrPbALV22A1tyQRorCVBgQJUZsvcfeveD4+wUm7aboTk851n8IEiPX8qjDTw1HL3+FkbdCtHjOIF64lq0p94sVJHvuBIET6k9NSa6aziMohbhkCAriGk+UEbGAYPXT41xNq5bu4wuri15xlPuaKFka/MfSp3G8Sv2wzEW7oT3GEgSxIBeNBAmdpkfKWWK+Vg81K6TIwX23096bbLe4zg2ZAmVTYEFwpyuVXWDmOU66zvtURxDEe0YswIFtWRRlIhi6mZAyzp0Pugeor3wPG/qrntWZyzZ9sxiAAZPlUkjQenSveb27FicllDrPxkx6nr9OtGscw2PDivIHB1pTty+vL3spPgFiLQLTLycpLba6BZrYxmDF224GhaAOwymRt31NRA4i14Bg3s0DsNDrAAnMfQZu3T0rJd4mcggjJBaOpX8IB7EwO+9YtiOe99fso5JDqTv+VnwKixcWJLA+bosSSxA9AD9qsnw55xt4jBJnYK9stbIPZT5TPqsfOapXFcWPsWfWSCqn4CDHpLN9u1ZuR8fct4fEwCEMAN0zGQQD8DNdLSU96Z87uFv3+Fq5nZnNaOKlcTzY97EXsQGFtmaRbiQQIUA6bwBJ067Ve3BceL1i3cAjOikjsYEivmFcUGulgpyhpIHadftVrcy81XLfBnu4NiA7WgHXQpbeQxX9kyAvoT3rXx080NRGXMsJbi557i/mtxic9NLA1sVszN7dwVrUqg/Cnmm8eIWbSPedLquLq3GLr5VYh1kmIga+pFWhzN4h2sJeFgW3vXYBYKQAoOoBJ3J3gDatzXU/wb8r3A6XWipY5Kp2WNpJ5LrKVG8A49bxdkXbUwSQQd1YbqY/vUVJVUBBFwj2OjcWOFiN0pSlerBKUpRFVfjZxq/aOHtIzpYuBy5QkFmUqApI6AGY6z6VreEXG3xFzE4S4Xu4b2UgXCSVDNkKzOgZSdNvLp1r98ZuKBmw4Vg1tDczAbZ/KAfXSR8z3rgsHzILDXihKC5acBQSfOBNuT6EnX1quXntwy3JbBuEtdSOrTJqP9fptz35aLDy1yXbxGMvr7Q+ws3WVSIlwrGNe0Rr61u+IfBmwt60yNmtuWWNJD77jcafY1z/JnELlpyVnId/iO1dFzlfa+uHuKc1sFwdNrkLAbsYmquITz/wD1BnfeMAgDl8uo6krYUVG74dkjQQSRrbjm36LncddJtj1j+NaZ92pZ7QKxVi8n+EOHxOGtX3v3GV1koqqsMCQy5jOxBEwK8piHAtCfyuil7WOfcEW6H9/hVnwe3+rneSf+qYy3Mg9dKsXjfIVvD3DbtzbUe71BXoTPXvrUN/6Vtgy7M/psPn1rE08naEqi2oYY7O3XP4fllhaQEqxg6ifdOo33g/3pWkttrTQQYGnSK7a6wAgaRt+VROLw4fpJ2I/MVbmjvrzUEcullDHHnMTBG3SROsGemtb3DcTKAhzlWfLG3oD6f0qPY5HgzG2unwr2l0GQI6x86oPYbWsrLXC+6n/0sBDqAY06a7ax/WtLCcyI+4UER5TrM6DKYBHbbYiojjQgKcxkyImdCp1jvtUXhb5DAKczFljURC6ifWQPkK8jpmuZcrB8zw+wGimyJvkOFU/AOPd0Ou8mpRLMMzKxByyUPmtkAeXyHbKYHyHeoa60XyzGIAPeOywPXX5V7xGLe9Hs1gTqx9369PzivHNc4i3JbDQsae7zPmv3iHEvaNNwZcuma2WYZT+70EwPiTWo+Od7kW9QR5FMAgRMtOmu/wBKwxBBTziY83VvyEnb+tSiYAKC1yMxBJftPQGp7hotZRuAbZzdDw9eXiti3jEVRbbyHLOUz7pkmWGxJ167AVFYziBuXAmkIAqnWAogFhG8j+NSnDMJqXEsG0DbsABqWk7aV0vKXJbYu8sqVsKZuPEEjfKvqdvTesWNyu0F7qs52l3FdR4Wclo1hr9+2rLcGS0rqDCAnM8Ebs3X931pzRywi3Bhs3luLmBAAKrMR2mrLs2wqhUAUKAABoAAIAHpVYcz4rEfpCm8IcSq6QMu5gj3hp/c1Yqy+KkcIjY2/tQU5ElQC73yVc89cnnh5V7Vxmt3SVPQgkTBy6EET9K6DhvGrScu3rTx7R3FlR3zkXZj93zmfQVHc541rrW0uQVUkwP2thPyn61z/GLK+zBtkwsGIgS0AiJ+/pWVLiUs9JDFUG7gbg2H1De/XdbGTB3dlNUMI0H7K63wlKYTHW2bUYhDaBkGGJBB01EkZfmK3PFXB+y4rmVj+vtpcPcETb+4QH5mq9w2La2mdTDKV17ajUVN8W4++NxL4i5oWgADZVUQoH8fiTUtW9zos8hvc28Leqr/AMWjlfU6Ha9/RXb4Y4EW8ArAybrM5+uSP/b966yq18HuNErdw7Gcv6xPgdHH1g/M1ZVKdwMYssMXifHWSB+979x2SlKVOtYlUR4n8wX24ldtXHuJZs5QioSBqitnIBGYkk69AKvW5cCgliABqSe1UX40cVs3sVaFrVltEOYjQscn5/WvHD5Sq1VqzdcPiuNNdCrccvkDKsyTDFTqesZY+da+JshklTMT/WtDD3ihzrEroZAI+h0IrqeQeVmxgcs2RM0aCSTGsVJX00FNQtrDIc2mnDpz0W8wipD2Oo5WjIQddbg8CoXhmJewqkgoYJB7g7EehBqf4bxRRh3S7bPs7rf5k+6wAgxGsbnWaw878utg2RJzIUyq3Xy7yOh1qB4ddzuiMYQsAe0EwW+laYiKsaZRsde/+1NXV9ZTQwxxuFhvoOGwU2LJ267R61d/hXgbtrAhbyMkuzIG0ORgDMHUazW5xC0MJgs6oi3FyKXVVkZmCzMamDv3qKwnFcrIyMzOSAQSTmkjQydZqk+qbRSMzgkuHhf79Ftq/EHYlBkY0AA73vcjwt5rpeYOBjEJGzr7rfkfSqs4thHtMUcFWHQ/xHcVdFRvGeB2sSmW4sxsw0YfA/lXQlciqLxNyoq/iSpkaEV33MPIF61Jtj2yfujzD4r/ACmuExuEImRtQ6r0LCMSlyZhW6g7Gte7hADDL8xP8K08TYIr1huOMnluDOvqNarubyU7ZDzsslxWPluLmAGhj8/zrDgsLbV8+Z1I2Gh/LrU5hsTZur5XC+k6jvpv9RWS9w1WGhBHoRP9aguBoVYAvqo67bUvmcKdp6/Ce3asnFFm2FUGCRoBpFbDcKbXzaMACOpgVIYPD+XX7wAPrUZAFjyWYuofAcKOhf5AbD++9SVvBOxAMZf2QNI7bVtPjLCe/cWf2U87fbb5xWXh969iG9nhLJE7sdWA7k+6leta5xuj5OJK3eHcMVWVQM1x4CoNyemY9BVucJwIs2lQAeUCY6nqaguUeTRhhnc+0vNu3QTuFn+PWutS3VpjA3ZU3vvuuS5yweI/zbbn2aL5lDZYjdv3v41xtrG3Lzj2jM4tiFzGYzanf5fSra4hgxdtPbOmdSs/ERNfL6cyXC7s165aZfdVZiQQMpA021JO8VO7DJsSjMMTg3mT+rpDUsp3Z3AnopHjjFbjK25Y/wDdR6cOa7kRYlnG+0QdT8K947iDXmW68SyiY2msnDcSxJdI8muvatO2GaL5BbM24PK66mpqaOChPbuP/Jtb34rpOIeGrW7GdX9pAOZSsSOuUyZjtXH2Fy6HoYNWAvMt1sIzhSfLp11Pl2G+tYOb8RhBwzCIq2f0tozlMudVQGRdy6gklRDa6HtVehNTLG/tzfKfeyo4a+KiqQ2EXEgB066HXmL36Ld8Ln/89fZhsptvmn4b6dJj7VdFVhydatJZXJ5SBuN59TvVj8PulraltyNf51Nhde2Z74bEEa923cosbf203agWFgP2tilKVvVoVixOHDqVYSGEGvmPnNg2OvlSSobKpO+VdBNfUNUhzb4U4w4m4+HRb1t2LLDqrAHowcjb0mvHatsqlUCWiwVSXTlJA/Fr/H+tdz4XcYYC7Zicpzj/AHaEfUA/M1x/FsC1u6UuDK6aMOzdRpXb+GuDW3ae82mZjr+6mn8Zqxj8bI8HAeN7W6nX1Wwwq/bi3LVbvNvBcVjSPZoGVJPvAeYxprXB/optko6lWWQQdwe1XbwjiC5JU6Gd/ifvVR888SD4u4VERlHzAGtcXg9TI55py0ZQruNxF7Gu5G3j/Sxf+scS1sh8ViCVARULEpkjKQRMRAGhBnffWrJ5QcgWrzeYjI5UGY2JH/dVBgkDXNfjHrpP511OBx4tXLbJ5GDCTIAIJEg+kbzXUfyR8c7YmQsDXNF728vJX8Dw90kEkrn6bW7vJfQnMHHhh8FdxSjOLdo3FHQ6eWewmJ9KpLCeJ2NVhfOJNxs2tkgZCO2UCFHSQZFd9y1z1gL1p8HdvKQ+dAGDBWtuDmUMRHfSdtqqPkLB23xJ9pDqmqg9dYBI+H8arzTPjphNK0g2vYggrnZKd0swjidx3X01h7guIrQRmUNB3EiYNRnFuV7GI/zLasf2tm/5DWorguPy37aITleQV6e6TIHpG/auvqOgqxWRdoARrZWZ4TC7KVWfFfCC02tq4yejAMPqINVxzZyX+huEuXbbOwkIuYtl/aYR5R8TrFfSRWqP8QOWcU3F7j2kDrdW26liMoCqEKtPYqdOxqzI4RtL3mwCrPdJa0YuVxmD8PsTiE9pYt+1SSJVl0I3BBMg+h717Xwy4gDpYuj4Ef8A6q2vCPgN6yuJN8BS1xIUEH3VJzCOhzR/tParC/Rx2rGN3aNDmm4KkY42GcWPFfOFjww4m34XH+q6o/8AtUzgfBbFv/m3UUerM5+gEferV5744cDg3vWwC8qizqAzGMxHWBJjvFV5y74h4lL1o3b3t0uOFdCBIBIGZYUZd5AGhisJJAwgFbakw+aqidLHaw5nfS+n7XQcE8HcPag3S10jp7i/Qa/et/mzmK1wq3bt2bSG5cnKnuoqrALNl1O8AddddK7S/ikSM7Ks7SQPpO9Vv414FGw1jEqwzI/sxGoZbgJ39Cv3NZvFgbHVQUIZJUMbKPlJUxyVz22Kumxfti1dy51KzlZdJENqDBB3Midushz3zh/h9lWVQ9y6xVAfd0EszRqQNNBvI23qvfBqwr4y47HzW7UqP9RCsfkNP91dV4z4FXwAuEw1m4hX1znIw+hn/bWMTnGEnjqr9XT00eItiA+TS413PnZYOUPEe7dvpYxS2x7YHI6aQ0SAwLHQ7A6a/HSs8Naw1/jOJdQrWRddkH4TLEZgNiJ1HxFaGFxfsw7zDLbuFf8AW3kH0DE/Konk3DM+J8sgBTPz0A+uvyrJrn/BSuLraEXTEYIIsQYyJumlx4q2+beBW7+GizbzXgBkyKMxI/CI3ETVQsro7gqdCd+/X6Gu/wCYOJvZtuEdhcyMAQTIzDKYjuuYfOuRwzhreXKAZ96enURWnwaMsgNzfVabHJ8obFa45rrsde9nwlhYbzi2hJB80MVNwiNtCflXA4J86ogSDm1Yfs6aR9frW0vFMlq4J6FR/vBH8zWnwbHC26k7Tr8DXYfxmKSnhqGhua5JF+Jtt09VFVSslMLwbaDu19+CtnkzAstvzE7D+FW1groa2pXaB/KKrvgR/ViK7Pl275WXsZ+v/VfPcHqiK5zHf7fceyt1iTczc3L8qYpSldotElKUoirvm3wZsYy+19bz2HuGWAUOpbqQCQQT8a5q9y4cHabDAl/ZE+aIzAktMSY0PerpqM47gbbWnZ0ViqNBI12PUa1BiQmrKcQ5v8SCL/Tz4qxSSNgkzW3Vcct4WE166/XWobmnl/CraxF24n60IXQy0FgIggGJGjD4H0rqeHJpUZzjw722HuIBJKmI79PvXB0NWYa0PJ0Jsei31RD20Zaeo6qj8Kh9osdx9tTUtj9dO9erPBrtlyt61ctOBs6sp1+I9DXnHrpPavouISf9tgZra3jv6L3C4LYdI9x/yv4beq072JbIEIAgkzHm6b+gj7msvB3ZbuZTlOw7VpXr2bX1re4fqvoSY+Ufz+1bjHi6QMzDS1lxbc7Wl0ehCtnw448RjvZ34zKrAEaiSQvc9YEg9auG9eCKWYhVUEknQAASST2Ar525EC+3un8QQZf9JIzH6hau5U/TeHOmaGvWntFuzEFJPz1rkKSRrJ307RbYj8/jzWzZnlgZLIb30J71yeN8Y0LxZtN7MGPaNEkdwnQfEz6dKjbnOy3MW7Fg2UW1kbe7mEehzfWari9iGthkMiGIZemZSQfoZr3wRGQu4GeTmMzoBoPhv/Cq1XmqIXRydy7J2ExNfGaQX0Oa54W0PW/JWYfEu3hHZijXDcWEVSFBYMNyfdEE6wfhrU/yl4m28Zd9jct/o90qWWWzKwGrQ0CCBrBGwOtUfzJi8+W4NApiOwMfmK2uU8eovvfus2XCWLl2PxM0LbRATsC1xfkDVnDIyyFsbPZuuLxLtWVhaRYK8+e71i7w7FB2VgtpmGuudPNbj1zBfrVIcl3EGOwxvGLYupM7TPln0zRWHifOGIxFg+0a2LbOJRQARGoGpzEdZOkio+6fIY7SK2eJ0U1KWGQDXb0XRYE6OSnms43ANx3cFc/E+NAcQvLdIJUqFEj3MqkAdtSSfUmuM8Q+Je0a1bVjlGZys6ZjABjvoa43DYgC2SQS5IIee8yT1JmNZqa5hwTKti8w99EDejRP3n7VzM9IIqsTZtXX0UX8frWVEuV7bZfP0K6XkblySL2dg0GFERlI1DTv3j0FaviJxG5mt4ck5F/WEToSZVSB6DN9a1+XuYnsBQ6/qyYza6fz6VHc7Y5mxRzCMiqB8Pe/iftUED6ltQ5jj8pB/G35XRup3GtEs4H09/S65zG4gZhb0AI1J7nYenxqf8Pbah7iDUgg5t5G2nw1/wCVcxxHKWU9Tv8AlXc+GvDcwuuik5SoaNYmSJjaYP0rtq2OnH8fc5rDm01+tx5Ll6maV2MHO4WF7cg21wB9Vi51U23z9GH3iP5Vy+EfyEHWRFTniDeY3gusJp89/wC/hUFh00rncNaW07SdytBjs15cg4KExrHOR2/jXu0td1hvDe9j8Ob2GyM6OVZCQpYFVIZWOh1JEEjYa1hwvhPxInL+jFfVntgfXPX0nBpadkIzPA6kBUNXMBAXd+H2e7hEIVmiVkAn3f6RVhcEwTJmLCJAEda0eQOWHwGDFm4wdyzO2WcoLQMoJ3230rpK4CbCIG4i+qY4kZiQOGt/Vbs1T3xBhHABKUpWxVZKUpRErzcQEEHUEQfga9Uoi5oco5T5H8vQMNR8xvW1h+WFkG4c8dIgfPvU3StUMIpBJ2mTXqbeCtGsmItmXEeJ3KN3GWkawA1y0TKyASp/ZJ0kdtN6pHmLgF/Dj9fZuWgQYLCATIGh2PWvqWuV8QuSv8Rw4tq4t3EOZWIlTpqrRqAdNRtGxrbwRsFQyR3AqQYhKyldTACx8V8uMmlbPDlOWe5P5f38q74+BfEM2X/x4/a9oY+MZJ+1c3juBPhLjWLkF7RIJExMzpI2rd4vPHJEBG4FaCQuaw3XnAY82LqXF/CdR3X8Q+lWx/id7B4Z7pdlUg3bYB0IYDJ6GTH1qo7tiRpVh8xXbp4FgQwOoyH/AErcGU/DKq1yXZN7TteIBVzCXl5EB2JCrvG3mKkkyzEkn1OpPzNbuDcFQe429a18QnlNZsIkCO1UnEZdV9chjc2azDpZanF7g/VqDMgO3xM6fL8q0HxRtv1yupRh3VtCP4EeoFbXE7EOG6HStLiHQfOtpQsLi1rNz918vxpkkWIPEnsIFGWe8fevdy601rqNKnRi7RwEZEF5bi2y2UZiplgZidgV+Vdbj1O+WJkhOjd+/j5KPD634YPA3P4WlaEp85+9djxXji4jDkEZYAYf6l1I/iK5K2ulebF4klP79a4WrgEpDzu1ZYBUO+K7Mf7fcLoeG2Q7IhOjMo9PMQJqwOKcEsXmHtbatIgHUEEdmBBqtLLERBirDfHtfwIuIC10A6KJJuLoQAO+/wA60sznR1EUg2vY96+hYzHIGNffge4qn+NMhxFz2Yy2w7BBJPlBganfv866vwk48cNxG2JOS/8AqXHTzHyH5Nl+RPeuM9iZ1qV4MrJetsNw6kd5BEV9xho2uo+z4WXymWYmTMTrdXd4l+H1zGFbuHylwIZGOXN2Kk6A9IMdNe9f4bw4x85f0Zx01ZI+uaK+gVOlftfPC0FTS0zZTckrlvD/AJWuYKwy3WUvcYMQuoWBAE9TXU0pXoFlMxgY0NCUpSvVmlKUoiUpSiJSlKIlKUoiUpSiJUDx7kjCYxs1+0C8RnUlWgbSVPm+c1PUovHNDhYrleH+GWAtEMLPtCNR7Rmcf8Scp+YqX4/y9axdg2bkhTBBXQqRsV6ekVJ0rywSMCI3Zp0VIc3eGDYO37YXhdtqdshU6g5Z8xG9cdbt19L8Q4el+21q6uZHEEf1Gx6zXDX/AAbsZpS/dVexCt99KoT0pNuzXZ4VjrGX+Kcb87cO5VZw7gIxd+1YLZBccLmiYnrEia9+Ifh43D2tH2vtlfQHJliNx7x9PrV28vcgYbCMHUNcuDZ3IMd8oAAHx39al+M8Ds4q0bWItrcQ6weh6FSNVPqDWwwz/qyNfIL2K0ePVUNfUdpCNha54r5OSzUjwjlXE4suMMhuezUXGUbwDlEDqdTp2mrxHgtgA0/r4/Z9pp/8Z+9dZwXl+xhEyYe2ttTqYkknuzGSx+Jrq8QxinmpzFG03PNc2yB99TovnFeB3wchs3Q20ezeZ+EVqDgt6xcYX7b2mMEBwQYjQwa+qq53mvkixjgC5ZLiiFdYmN4YHRh/c1xskWZpAW0wfs6KrbNIdOioNEq2fCFVNq7IllcEHtmWNP8AjWK14MqDriWK+lsA/UuR9q7bgHLlnB28lkHUyzMZZj3J/IQKpQUjg8OeBYLscaxmlqabsoiSTbgRbxsozivhtgMQ5e5h1DtqWRmtye5CEAn1itjg3IeCwrB7NhQ67OxZ2HqpcnKfhFT9K3nxM2XJnNuVyuFyNveyUpSq6zSlKURKUpREpSlESlKURKUpREpSlESlKURKUpREpSlESlKURKUpREpSlESlKURKUpREpSlESlKURKUpREpSlESlKURf/9k="/>
          <p:cNvSpPr>
            <a:spLocks noChangeAspect="1" noChangeArrowheads="1"/>
          </p:cNvSpPr>
          <p:nvPr/>
        </p:nvSpPr>
        <p:spPr bwMode="auto">
          <a:xfrm>
            <a:off x="155575" y="-914400"/>
            <a:ext cx="2400300" cy="19050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16388" name="Picture 4" descr="http://www.blogodisea.com/wp-content/uploads/2010/05/aumento-poblacion-gente-habitantes.jpg"/>
          <p:cNvPicPr>
            <a:picLocks noChangeAspect="1" noChangeArrowheads="1"/>
          </p:cNvPicPr>
          <p:nvPr/>
        </p:nvPicPr>
        <p:blipFill>
          <a:blip r:embed="rId2" cstate="print"/>
          <a:srcRect/>
          <a:stretch>
            <a:fillRect/>
          </a:stretch>
        </p:blipFill>
        <p:spPr bwMode="auto">
          <a:xfrm>
            <a:off x="7276348" y="0"/>
            <a:ext cx="1867652" cy="1484784"/>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AFBE24-5D44-69EF-AAEF-0C9136D8839A}"/>
              </a:ext>
            </a:extLst>
          </p:cNvPr>
          <p:cNvSpPr txBox="1"/>
          <p:nvPr/>
        </p:nvSpPr>
        <p:spPr>
          <a:xfrm>
            <a:off x="1042737" y="1483895"/>
            <a:ext cx="673367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mn-lt"/>
                <a:cs typeface="+mn-lt"/>
              </a:rPr>
              <a:t>Intensificación</a:t>
            </a:r>
            <a:r>
              <a:rPr lang="en-US" b="1">
                <a:ea typeface="+mn-lt"/>
                <a:cs typeface="+mn-lt"/>
              </a:rPr>
              <a:t> (Crashing):</a:t>
            </a:r>
            <a:r>
              <a:rPr lang="en-US">
                <a:ea typeface="+mn-lt"/>
                <a:cs typeface="+mn-lt"/>
              </a:rPr>
              <a:t> </a:t>
            </a:r>
            <a:r>
              <a:rPr lang="en-US" err="1">
                <a:ea typeface="+mn-lt"/>
                <a:cs typeface="+mn-lt"/>
              </a:rPr>
              <a:t>Implica</a:t>
            </a:r>
            <a:r>
              <a:rPr lang="en-US">
                <a:ea typeface="+mn-lt"/>
                <a:cs typeface="+mn-lt"/>
              </a:rPr>
              <a:t> </a:t>
            </a:r>
            <a:r>
              <a:rPr lang="en-US" err="1">
                <a:ea typeface="+mn-lt"/>
                <a:cs typeface="+mn-lt"/>
              </a:rPr>
              <a:t>reducir</a:t>
            </a:r>
            <a:r>
              <a:rPr lang="en-US">
                <a:ea typeface="+mn-lt"/>
                <a:cs typeface="+mn-lt"/>
              </a:rPr>
              <a:t> </a:t>
            </a:r>
            <a:r>
              <a:rPr lang="en-US" err="1">
                <a:ea typeface="+mn-lt"/>
                <a:cs typeface="+mn-lt"/>
              </a:rPr>
              <a:t>el</a:t>
            </a:r>
            <a:r>
              <a:rPr lang="en-US">
                <a:ea typeface="+mn-lt"/>
                <a:cs typeface="+mn-lt"/>
              </a:rPr>
              <a:t> </a:t>
            </a:r>
            <a:r>
              <a:rPr lang="en-US" err="1">
                <a:ea typeface="+mn-lt"/>
                <a:cs typeface="+mn-lt"/>
              </a:rPr>
              <a:t>estimado</a:t>
            </a:r>
            <a:r>
              <a:rPr lang="en-US">
                <a:ea typeface="+mn-lt"/>
                <a:cs typeface="+mn-lt"/>
              </a:rPr>
              <a:t> original de </a:t>
            </a:r>
            <a:r>
              <a:rPr lang="en-US" err="1">
                <a:ea typeface="+mn-lt"/>
                <a:cs typeface="+mn-lt"/>
              </a:rPr>
              <a:t>una</a:t>
            </a:r>
            <a:r>
              <a:rPr lang="en-US">
                <a:ea typeface="+mn-lt"/>
                <a:cs typeface="+mn-lt"/>
              </a:rPr>
              <a:t> </a:t>
            </a:r>
            <a:r>
              <a:rPr lang="en-US" err="1">
                <a:ea typeface="+mn-lt"/>
                <a:cs typeface="+mn-lt"/>
              </a:rPr>
              <a:t>actividad</a:t>
            </a:r>
            <a:r>
              <a:rPr lang="en-US">
                <a:ea typeface="+mn-lt"/>
                <a:cs typeface="+mn-lt"/>
              </a:rPr>
              <a:t> </a:t>
            </a:r>
            <a:r>
              <a:rPr lang="en-US" err="1">
                <a:ea typeface="+mn-lt"/>
                <a:cs typeface="+mn-lt"/>
              </a:rPr>
              <a:t>mediante</a:t>
            </a:r>
            <a:r>
              <a:rPr lang="en-US">
                <a:ea typeface="+mn-lt"/>
                <a:cs typeface="+mn-lt"/>
              </a:rPr>
              <a:t> </a:t>
            </a:r>
            <a:r>
              <a:rPr lang="en-US" err="1">
                <a:ea typeface="+mn-lt"/>
                <a:cs typeface="+mn-lt"/>
              </a:rPr>
              <a:t>el</a:t>
            </a:r>
            <a:r>
              <a:rPr lang="en-US">
                <a:ea typeface="+mn-lt"/>
                <a:cs typeface="+mn-lt"/>
              </a:rPr>
              <a:t> </a:t>
            </a:r>
            <a:r>
              <a:rPr lang="en-US" err="1">
                <a:ea typeface="+mn-lt"/>
                <a:cs typeface="+mn-lt"/>
              </a:rPr>
              <a:t>uso</a:t>
            </a:r>
            <a:r>
              <a:rPr lang="en-US">
                <a:ea typeface="+mn-lt"/>
                <a:cs typeface="+mn-lt"/>
              </a:rPr>
              <a:t> de </a:t>
            </a:r>
            <a:r>
              <a:rPr lang="en-US" err="1">
                <a:ea typeface="+mn-lt"/>
                <a:cs typeface="+mn-lt"/>
              </a:rPr>
              <a:t>recursos</a:t>
            </a:r>
            <a:r>
              <a:rPr lang="en-US">
                <a:ea typeface="+mn-lt"/>
                <a:cs typeface="+mn-lt"/>
              </a:rPr>
              <a:t> </a:t>
            </a:r>
            <a:r>
              <a:rPr lang="en-US" err="1">
                <a:ea typeface="+mn-lt"/>
                <a:cs typeface="+mn-lt"/>
              </a:rPr>
              <a:t>adicionales</a:t>
            </a:r>
            <a:r>
              <a:rPr lang="en-US">
                <a:ea typeface="+mn-lt"/>
                <a:cs typeface="+mn-lt"/>
              </a:rPr>
              <a:t>. Se </a:t>
            </a:r>
            <a:r>
              <a:rPr lang="en-US" err="1">
                <a:ea typeface="+mn-lt"/>
                <a:cs typeface="+mn-lt"/>
              </a:rPr>
              <a:t>analiza</a:t>
            </a:r>
            <a:r>
              <a:rPr lang="en-US">
                <a:ea typeface="+mn-lt"/>
                <a:cs typeface="+mn-lt"/>
              </a:rPr>
              <a:t> la </a:t>
            </a:r>
            <a:r>
              <a:rPr lang="en-US" err="1">
                <a:ea typeface="+mn-lt"/>
                <a:cs typeface="+mn-lt"/>
              </a:rPr>
              <a:t>relación</a:t>
            </a:r>
            <a:r>
              <a:rPr lang="en-US">
                <a:ea typeface="+mn-lt"/>
                <a:cs typeface="+mn-lt"/>
              </a:rPr>
              <a:t> entre </a:t>
            </a:r>
            <a:r>
              <a:rPr lang="en-US" err="1">
                <a:ea typeface="+mn-lt"/>
                <a:cs typeface="+mn-lt"/>
              </a:rPr>
              <a:t>los</a:t>
            </a:r>
            <a:r>
              <a:rPr lang="en-US">
                <a:ea typeface="+mn-lt"/>
                <a:cs typeface="+mn-lt"/>
              </a:rPr>
              <a:t> </a:t>
            </a:r>
            <a:r>
              <a:rPr lang="en-US" err="1">
                <a:ea typeface="+mn-lt"/>
                <a:cs typeface="+mn-lt"/>
              </a:rPr>
              <a:t>costos</a:t>
            </a:r>
            <a:r>
              <a:rPr lang="en-US">
                <a:ea typeface="+mn-lt"/>
                <a:cs typeface="+mn-lt"/>
              </a:rPr>
              <a:t> y la </a:t>
            </a:r>
            <a:r>
              <a:rPr lang="en-US" err="1">
                <a:ea typeface="+mn-lt"/>
                <a:cs typeface="+mn-lt"/>
              </a:rPr>
              <a:t>duración</a:t>
            </a:r>
            <a:r>
              <a:rPr lang="en-US">
                <a:ea typeface="+mn-lt"/>
                <a:cs typeface="+mn-lt"/>
              </a:rPr>
              <a:t> para </a:t>
            </a:r>
            <a:r>
              <a:rPr lang="en-US" err="1">
                <a:ea typeface="+mn-lt"/>
                <a:cs typeface="+mn-lt"/>
              </a:rPr>
              <a:t>determinar</a:t>
            </a:r>
            <a:r>
              <a:rPr lang="en-US">
                <a:ea typeface="+mn-lt"/>
                <a:cs typeface="+mn-lt"/>
              </a:rPr>
              <a:t> </a:t>
            </a:r>
            <a:r>
              <a:rPr lang="en-US" err="1">
                <a:ea typeface="+mn-lt"/>
                <a:cs typeface="+mn-lt"/>
              </a:rPr>
              <a:t>el</a:t>
            </a:r>
            <a:r>
              <a:rPr lang="en-US">
                <a:ea typeface="+mn-lt"/>
                <a:cs typeface="+mn-lt"/>
              </a:rPr>
              <a:t> mayor </a:t>
            </a:r>
            <a:r>
              <a:rPr lang="en-US" err="1">
                <a:ea typeface="+mn-lt"/>
                <a:cs typeface="+mn-lt"/>
              </a:rPr>
              <a:t>grado</a:t>
            </a:r>
            <a:r>
              <a:rPr lang="en-US">
                <a:ea typeface="+mn-lt"/>
                <a:cs typeface="+mn-lt"/>
              </a:rPr>
              <a:t> de </a:t>
            </a:r>
            <a:r>
              <a:rPr lang="en-US" err="1">
                <a:ea typeface="+mn-lt"/>
                <a:cs typeface="+mn-lt"/>
              </a:rPr>
              <a:t>intensificación</a:t>
            </a:r>
            <a:r>
              <a:rPr lang="en-US">
                <a:ea typeface="+mn-lt"/>
                <a:cs typeface="+mn-lt"/>
              </a:rPr>
              <a:t> a </a:t>
            </a:r>
            <a:r>
              <a:rPr lang="en-US" err="1">
                <a:ea typeface="+mn-lt"/>
                <a:cs typeface="+mn-lt"/>
              </a:rPr>
              <a:t>cambio</a:t>
            </a:r>
            <a:r>
              <a:rPr lang="en-US">
                <a:ea typeface="+mn-lt"/>
                <a:cs typeface="+mn-lt"/>
              </a:rPr>
              <a:t> del </a:t>
            </a:r>
            <a:r>
              <a:rPr lang="en-US" err="1">
                <a:ea typeface="+mn-lt"/>
                <a:cs typeface="+mn-lt"/>
              </a:rPr>
              <a:t>menor</a:t>
            </a:r>
            <a:r>
              <a:rPr lang="en-US">
                <a:ea typeface="+mn-lt"/>
                <a:cs typeface="+mn-lt"/>
              </a:rPr>
              <a:t> </a:t>
            </a:r>
            <a:r>
              <a:rPr lang="en-US" err="1">
                <a:ea typeface="+mn-lt"/>
                <a:cs typeface="+mn-lt"/>
              </a:rPr>
              <a:t>aumento</a:t>
            </a:r>
            <a:r>
              <a:rPr lang="en-US">
                <a:ea typeface="+mn-lt"/>
                <a:cs typeface="+mn-lt"/>
              </a:rPr>
              <a:t> </a:t>
            </a:r>
            <a:r>
              <a:rPr lang="en-US" err="1">
                <a:ea typeface="+mn-lt"/>
                <a:cs typeface="+mn-lt"/>
              </a:rPr>
              <a:t>posible</a:t>
            </a:r>
            <a:r>
              <a:rPr lang="en-US">
                <a:ea typeface="+mn-lt"/>
                <a:cs typeface="+mn-lt"/>
              </a:rPr>
              <a:t> </a:t>
            </a:r>
            <a:r>
              <a:rPr lang="en-US" err="1">
                <a:ea typeface="+mn-lt"/>
                <a:cs typeface="+mn-lt"/>
              </a:rPr>
              <a:t>en</a:t>
            </a:r>
            <a:r>
              <a:rPr lang="en-US">
                <a:ea typeface="+mn-lt"/>
                <a:cs typeface="+mn-lt"/>
              </a:rPr>
              <a:t> </a:t>
            </a:r>
            <a:r>
              <a:rPr lang="en-US" err="1">
                <a:ea typeface="+mn-lt"/>
                <a:cs typeface="+mn-lt"/>
              </a:rPr>
              <a:t>los</a:t>
            </a:r>
            <a:r>
              <a:rPr lang="en-US">
                <a:ea typeface="+mn-lt"/>
                <a:cs typeface="+mn-lt"/>
              </a:rPr>
              <a:t> </a:t>
            </a:r>
            <a:r>
              <a:rPr lang="en-US" err="1">
                <a:ea typeface="+mn-lt"/>
                <a:cs typeface="+mn-lt"/>
              </a:rPr>
              <a:t>costos</a:t>
            </a:r>
            <a:r>
              <a:rPr lang="en-US">
                <a:ea typeface="+mn-lt"/>
                <a:cs typeface="+mn-lt"/>
              </a:rPr>
              <a:t>. La </a:t>
            </a:r>
            <a:r>
              <a:rPr lang="en-US" err="1">
                <a:ea typeface="+mn-lt"/>
                <a:cs typeface="+mn-lt"/>
              </a:rPr>
              <a:t>intensificación</a:t>
            </a:r>
            <a:r>
              <a:rPr lang="en-US">
                <a:ea typeface="+mn-lt"/>
                <a:cs typeface="+mn-lt"/>
              </a:rPr>
              <a:t> no </a:t>
            </a:r>
            <a:r>
              <a:rPr lang="en-US" err="1">
                <a:ea typeface="+mn-lt"/>
                <a:cs typeface="+mn-lt"/>
              </a:rPr>
              <a:t>siempre</a:t>
            </a:r>
            <a:r>
              <a:rPr lang="en-US">
                <a:ea typeface="+mn-lt"/>
                <a:cs typeface="+mn-lt"/>
              </a:rPr>
              <a:t> produce </a:t>
            </a:r>
            <a:r>
              <a:rPr lang="en-US" err="1">
                <a:ea typeface="+mn-lt"/>
                <a:cs typeface="+mn-lt"/>
              </a:rPr>
              <a:t>alternativas</a:t>
            </a:r>
            <a:r>
              <a:rPr lang="en-US">
                <a:ea typeface="+mn-lt"/>
                <a:cs typeface="+mn-lt"/>
              </a:rPr>
              <a:t> viables y </a:t>
            </a:r>
            <a:r>
              <a:rPr lang="en-US" err="1">
                <a:ea typeface="+mn-lt"/>
                <a:cs typeface="+mn-lt"/>
              </a:rPr>
              <a:t>muchas</a:t>
            </a:r>
            <a:r>
              <a:rPr lang="en-US">
                <a:ea typeface="+mn-lt"/>
                <a:cs typeface="+mn-lt"/>
              </a:rPr>
              <a:t> </a:t>
            </a:r>
            <a:r>
              <a:rPr lang="en-US" err="1">
                <a:ea typeface="+mn-lt"/>
                <a:cs typeface="+mn-lt"/>
              </a:rPr>
              <a:t>veces</a:t>
            </a:r>
            <a:r>
              <a:rPr lang="en-US">
                <a:ea typeface="+mn-lt"/>
                <a:cs typeface="+mn-lt"/>
              </a:rPr>
              <a:t> </a:t>
            </a:r>
            <a:r>
              <a:rPr lang="en-US" err="1">
                <a:ea typeface="+mn-lt"/>
                <a:cs typeface="+mn-lt"/>
              </a:rPr>
              <a:t>resulta</a:t>
            </a:r>
            <a:r>
              <a:rPr lang="en-US">
                <a:ea typeface="+mn-lt"/>
                <a:cs typeface="+mn-lt"/>
              </a:rPr>
              <a:t> </a:t>
            </a:r>
            <a:r>
              <a:rPr lang="en-US" err="1">
                <a:ea typeface="+mn-lt"/>
                <a:cs typeface="+mn-lt"/>
              </a:rPr>
              <a:t>en</a:t>
            </a:r>
            <a:r>
              <a:rPr lang="en-US">
                <a:ea typeface="+mn-lt"/>
                <a:cs typeface="+mn-lt"/>
              </a:rPr>
              <a:t> un </a:t>
            </a:r>
            <a:r>
              <a:rPr lang="en-US" err="1">
                <a:ea typeface="+mn-lt"/>
                <a:cs typeface="+mn-lt"/>
              </a:rPr>
              <a:t>incremento</a:t>
            </a:r>
            <a:r>
              <a:rPr lang="en-US">
                <a:ea typeface="+mn-lt"/>
                <a:cs typeface="+mn-lt"/>
              </a:rPr>
              <a:t> del </a:t>
            </a:r>
            <a:r>
              <a:rPr lang="en-US" err="1">
                <a:ea typeface="+mn-lt"/>
                <a:cs typeface="+mn-lt"/>
              </a:rPr>
              <a:t>riesgo</a:t>
            </a:r>
            <a:r>
              <a:rPr lang="en-US">
                <a:ea typeface="+mn-lt"/>
                <a:cs typeface="+mn-lt"/>
              </a:rPr>
              <a:t> y del </a:t>
            </a:r>
            <a:r>
              <a:rPr lang="en-US" err="1">
                <a:ea typeface="+mn-lt"/>
                <a:cs typeface="+mn-lt"/>
              </a:rPr>
              <a:t>costo</a:t>
            </a:r>
            <a:r>
              <a:rPr lang="en-US">
                <a:ea typeface="+mn-lt"/>
                <a:cs typeface="+mn-lt"/>
              </a:rPr>
              <a:t>.</a:t>
            </a:r>
            <a:endParaRPr lang="en-US"/>
          </a:p>
          <a:p>
            <a:endParaRPr lang="en-US">
              <a:ea typeface="+mn-lt"/>
              <a:cs typeface="+mn-lt"/>
            </a:endParaRPr>
          </a:p>
          <a:p>
            <a:r>
              <a:rPr lang="en-US" b="1" err="1">
                <a:ea typeface="+mn-lt"/>
                <a:cs typeface="+mn-lt"/>
              </a:rPr>
              <a:t>Ejecución</a:t>
            </a:r>
            <a:r>
              <a:rPr lang="en-US" b="1">
                <a:ea typeface="+mn-lt"/>
                <a:cs typeface="+mn-lt"/>
              </a:rPr>
              <a:t> </a:t>
            </a:r>
            <a:r>
              <a:rPr lang="en-US" b="1" err="1">
                <a:ea typeface="+mn-lt"/>
                <a:cs typeface="+mn-lt"/>
              </a:rPr>
              <a:t>rápida</a:t>
            </a:r>
            <a:r>
              <a:rPr lang="en-US" b="1">
                <a:ea typeface="+mn-lt"/>
                <a:cs typeface="+mn-lt"/>
              </a:rPr>
              <a:t> (Fast Tracking)</a:t>
            </a:r>
            <a:r>
              <a:rPr lang="en-US">
                <a:ea typeface="+mn-lt"/>
                <a:cs typeface="+mn-lt"/>
              </a:rPr>
              <a:t>: </a:t>
            </a:r>
            <a:r>
              <a:rPr lang="en-US" err="1">
                <a:ea typeface="+mn-lt"/>
                <a:cs typeface="+mn-lt"/>
              </a:rPr>
              <a:t>Significa</a:t>
            </a:r>
            <a:r>
              <a:rPr lang="en-US">
                <a:ea typeface="+mn-lt"/>
                <a:cs typeface="+mn-lt"/>
              </a:rPr>
              <a:t> </a:t>
            </a:r>
            <a:r>
              <a:rPr lang="en-US" err="1">
                <a:ea typeface="+mn-lt"/>
                <a:cs typeface="+mn-lt"/>
              </a:rPr>
              <a:t>realizar</a:t>
            </a:r>
            <a:r>
              <a:rPr lang="en-US">
                <a:ea typeface="+mn-lt"/>
                <a:cs typeface="+mn-lt"/>
              </a:rPr>
              <a:t> </a:t>
            </a:r>
            <a:r>
              <a:rPr lang="en-US" err="1">
                <a:ea typeface="+mn-lt"/>
                <a:cs typeface="+mn-lt"/>
              </a:rPr>
              <a:t>en</a:t>
            </a:r>
            <a:r>
              <a:rPr lang="en-US">
                <a:ea typeface="+mn-lt"/>
                <a:cs typeface="+mn-lt"/>
              </a:rPr>
              <a:t> </a:t>
            </a:r>
            <a:r>
              <a:rPr lang="en-US" err="1">
                <a:ea typeface="+mn-lt"/>
                <a:cs typeface="+mn-lt"/>
              </a:rPr>
              <a:t>paralelo</a:t>
            </a:r>
            <a:r>
              <a:rPr lang="en-US">
                <a:ea typeface="+mn-lt"/>
                <a:cs typeface="+mn-lt"/>
              </a:rPr>
              <a:t> </a:t>
            </a:r>
            <a:r>
              <a:rPr lang="en-US" err="1">
                <a:ea typeface="+mn-lt"/>
                <a:cs typeface="+mn-lt"/>
              </a:rPr>
              <a:t>actividades</a:t>
            </a:r>
            <a:r>
              <a:rPr lang="en-US">
                <a:ea typeface="+mn-lt"/>
                <a:cs typeface="+mn-lt"/>
              </a:rPr>
              <a:t> que </a:t>
            </a:r>
            <a:r>
              <a:rPr lang="en-US" err="1">
                <a:ea typeface="+mn-lt"/>
                <a:cs typeface="+mn-lt"/>
              </a:rPr>
              <a:t>normalmente</a:t>
            </a:r>
            <a:r>
              <a:rPr lang="en-US">
                <a:ea typeface="+mn-lt"/>
                <a:cs typeface="+mn-lt"/>
              </a:rPr>
              <a:t> se </a:t>
            </a:r>
            <a:r>
              <a:rPr lang="en-US" err="1">
                <a:ea typeface="+mn-lt"/>
                <a:cs typeface="+mn-lt"/>
              </a:rPr>
              <a:t>ejecutarían</a:t>
            </a:r>
            <a:r>
              <a:rPr lang="en-US">
                <a:ea typeface="+mn-lt"/>
                <a:cs typeface="+mn-lt"/>
              </a:rPr>
              <a:t> </a:t>
            </a:r>
            <a:r>
              <a:rPr lang="en-US" err="1">
                <a:ea typeface="+mn-lt"/>
                <a:cs typeface="+mn-lt"/>
              </a:rPr>
              <a:t>en</a:t>
            </a:r>
            <a:r>
              <a:rPr lang="en-US">
                <a:ea typeface="+mn-lt"/>
                <a:cs typeface="+mn-lt"/>
              </a:rPr>
              <a:t> </a:t>
            </a:r>
            <a:r>
              <a:rPr lang="en-US" err="1">
                <a:ea typeface="+mn-lt"/>
                <a:cs typeface="+mn-lt"/>
              </a:rPr>
              <a:t>secuencia</a:t>
            </a:r>
            <a:r>
              <a:rPr lang="en-US">
                <a:ea typeface="+mn-lt"/>
                <a:cs typeface="+mn-lt"/>
              </a:rPr>
              <a:t>, lo que </a:t>
            </a:r>
            <a:r>
              <a:rPr lang="en-US" err="1">
                <a:ea typeface="+mn-lt"/>
                <a:cs typeface="+mn-lt"/>
              </a:rPr>
              <a:t>implica</a:t>
            </a:r>
            <a:r>
              <a:rPr lang="en-US">
                <a:ea typeface="+mn-lt"/>
                <a:cs typeface="+mn-lt"/>
              </a:rPr>
              <a:t> usar </a:t>
            </a:r>
            <a:r>
              <a:rPr lang="en-US" err="1">
                <a:ea typeface="+mn-lt"/>
                <a:cs typeface="+mn-lt"/>
              </a:rPr>
              <a:t>recursos</a:t>
            </a:r>
            <a:r>
              <a:rPr lang="en-US">
                <a:ea typeface="+mn-lt"/>
                <a:cs typeface="+mn-lt"/>
              </a:rPr>
              <a:t> </a:t>
            </a:r>
            <a:r>
              <a:rPr lang="en-US" err="1">
                <a:ea typeface="+mn-lt"/>
                <a:cs typeface="+mn-lt"/>
              </a:rPr>
              <a:t>adicionales</a:t>
            </a:r>
            <a:r>
              <a:rPr lang="en-US">
                <a:ea typeface="+mn-lt"/>
                <a:cs typeface="+mn-lt"/>
              </a:rPr>
              <a:t>. Esta </a:t>
            </a:r>
            <a:r>
              <a:rPr lang="en-US" err="1">
                <a:ea typeface="+mn-lt"/>
                <a:cs typeface="+mn-lt"/>
              </a:rPr>
              <a:t>técnica</a:t>
            </a:r>
            <a:r>
              <a:rPr lang="en-US">
                <a:ea typeface="+mn-lt"/>
                <a:cs typeface="+mn-lt"/>
              </a:rPr>
              <a:t> </a:t>
            </a:r>
            <a:r>
              <a:rPr lang="en-US" err="1">
                <a:ea typeface="+mn-lt"/>
                <a:cs typeface="+mn-lt"/>
              </a:rPr>
              <a:t>muchas</a:t>
            </a:r>
            <a:r>
              <a:rPr lang="en-US">
                <a:ea typeface="+mn-lt"/>
                <a:cs typeface="+mn-lt"/>
              </a:rPr>
              <a:t> </a:t>
            </a:r>
            <a:r>
              <a:rPr lang="en-US" err="1">
                <a:ea typeface="+mn-lt"/>
                <a:cs typeface="+mn-lt"/>
              </a:rPr>
              <a:t>veces</a:t>
            </a:r>
            <a:r>
              <a:rPr lang="en-US">
                <a:ea typeface="+mn-lt"/>
                <a:cs typeface="+mn-lt"/>
              </a:rPr>
              <a:t> </a:t>
            </a:r>
            <a:r>
              <a:rPr lang="en-US" err="1">
                <a:ea typeface="+mn-lt"/>
                <a:cs typeface="+mn-lt"/>
              </a:rPr>
              <a:t>aumenta</a:t>
            </a:r>
            <a:r>
              <a:rPr lang="en-US">
                <a:ea typeface="+mn-lt"/>
                <a:cs typeface="+mn-lt"/>
              </a:rPr>
              <a:t> de </a:t>
            </a:r>
            <a:r>
              <a:rPr lang="en-US" err="1">
                <a:ea typeface="+mn-lt"/>
                <a:cs typeface="+mn-lt"/>
              </a:rPr>
              <a:t>manera</a:t>
            </a:r>
            <a:r>
              <a:rPr lang="en-US">
                <a:ea typeface="+mn-lt"/>
                <a:cs typeface="+mn-lt"/>
              </a:rPr>
              <a:t> </a:t>
            </a:r>
            <a:r>
              <a:rPr lang="en-US" err="1">
                <a:ea typeface="+mn-lt"/>
                <a:cs typeface="+mn-lt"/>
              </a:rPr>
              <a:t>desproporcionada</a:t>
            </a:r>
            <a:r>
              <a:rPr lang="en-US">
                <a:ea typeface="+mn-lt"/>
                <a:cs typeface="+mn-lt"/>
              </a:rPr>
              <a:t> </a:t>
            </a:r>
            <a:r>
              <a:rPr lang="en-US" err="1">
                <a:ea typeface="+mn-lt"/>
                <a:cs typeface="+mn-lt"/>
              </a:rPr>
              <a:t>el</a:t>
            </a:r>
            <a:r>
              <a:rPr lang="en-US">
                <a:ea typeface="+mn-lt"/>
                <a:cs typeface="+mn-lt"/>
              </a:rPr>
              <a:t> </a:t>
            </a:r>
            <a:r>
              <a:rPr lang="en-US" err="1">
                <a:ea typeface="+mn-lt"/>
                <a:cs typeface="+mn-lt"/>
              </a:rPr>
              <a:t>riesgo</a:t>
            </a:r>
            <a:r>
              <a:rPr lang="en-US">
                <a:ea typeface="+mn-lt"/>
                <a:cs typeface="+mn-lt"/>
              </a:rPr>
              <a:t> </a:t>
            </a:r>
            <a:r>
              <a:rPr lang="en-US" err="1">
                <a:ea typeface="+mn-lt"/>
                <a:cs typeface="+mn-lt"/>
              </a:rPr>
              <a:t>asociado</a:t>
            </a:r>
            <a:r>
              <a:rPr lang="en-US">
                <a:ea typeface="+mn-lt"/>
                <a:cs typeface="+mn-lt"/>
              </a:rPr>
              <a:t> con </a:t>
            </a:r>
            <a:r>
              <a:rPr lang="en-US" err="1">
                <a:ea typeface="+mn-lt"/>
                <a:cs typeface="+mn-lt"/>
              </a:rPr>
              <a:t>el</a:t>
            </a:r>
            <a:r>
              <a:rPr lang="en-US">
                <a:ea typeface="+mn-lt"/>
                <a:cs typeface="+mn-lt"/>
              </a:rPr>
              <a:t> </a:t>
            </a:r>
            <a:r>
              <a:rPr lang="en-US" err="1">
                <a:ea typeface="+mn-lt"/>
                <a:cs typeface="+mn-lt"/>
              </a:rPr>
              <a:t>proyecto</a:t>
            </a:r>
            <a:r>
              <a:rPr lang="en-US">
                <a:ea typeface="+mn-lt"/>
                <a:cs typeface="+mn-lt"/>
              </a:rPr>
              <a:t> y </a:t>
            </a:r>
            <a:r>
              <a:rPr lang="en-US" err="1">
                <a:ea typeface="+mn-lt"/>
                <a:cs typeface="+mn-lt"/>
              </a:rPr>
              <a:t>está</a:t>
            </a:r>
            <a:r>
              <a:rPr lang="en-US">
                <a:ea typeface="+mn-lt"/>
                <a:cs typeface="+mn-lt"/>
              </a:rPr>
              <a:t> </a:t>
            </a:r>
            <a:r>
              <a:rPr lang="en-US" err="1">
                <a:ea typeface="+mn-lt"/>
                <a:cs typeface="+mn-lt"/>
              </a:rPr>
              <a:t>limitada</a:t>
            </a:r>
            <a:r>
              <a:rPr lang="en-US">
                <a:ea typeface="+mn-lt"/>
                <a:cs typeface="+mn-lt"/>
              </a:rPr>
              <a:t> </a:t>
            </a:r>
            <a:r>
              <a:rPr lang="en-US" err="1">
                <a:ea typeface="+mn-lt"/>
                <a:cs typeface="+mn-lt"/>
              </a:rPr>
              <a:t>por</a:t>
            </a:r>
            <a:r>
              <a:rPr lang="en-US">
                <a:ea typeface="+mn-lt"/>
                <a:cs typeface="+mn-lt"/>
              </a:rPr>
              <a:t> las </a:t>
            </a:r>
            <a:r>
              <a:rPr lang="en-US" err="1">
                <a:ea typeface="+mn-lt"/>
                <a:cs typeface="+mn-lt"/>
              </a:rPr>
              <a:t>relaciones</a:t>
            </a:r>
            <a:r>
              <a:rPr lang="en-US">
                <a:ea typeface="+mn-lt"/>
                <a:cs typeface="+mn-lt"/>
              </a:rPr>
              <a:t> de </a:t>
            </a:r>
            <a:r>
              <a:rPr lang="en-US" err="1">
                <a:ea typeface="+mn-lt"/>
                <a:cs typeface="+mn-lt"/>
              </a:rPr>
              <a:t>dependencia</a:t>
            </a:r>
            <a:r>
              <a:rPr lang="en-US">
                <a:ea typeface="+mn-lt"/>
                <a:cs typeface="+mn-lt"/>
              </a:rPr>
              <a:t> entre </a:t>
            </a:r>
            <a:r>
              <a:rPr lang="en-US" err="1">
                <a:ea typeface="+mn-lt"/>
                <a:cs typeface="+mn-lt"/>
              </a:rPr>
              <a:t>actividades</a:t>
            </a:r>
            <a:r>
              <a:rPr lang="en-US">
                <a:ea typeface="+mn-lt"/>
                <a:cs typeface="+mn-lt"/>
              </a:rPr>
              <a:t>.</a:t>
            </a:r>
            <a:endParaRPr lang="en-US" err="1"/>
          </a:p>
        </p:txBody>
      </p:sp>
    </p:spTree>
    <p:extLst>
      <p:ext uri="{BB962C8B-B14F-4D97-AF65-F5344CB8AC3E}">
        <p14:creationId xmlns:p14="http://schemas.microsoft.com/office/powerpoint/2010/main" val="33253178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B0BBB-6289-327E-7152-3D67162B5A0C}"/>
              </a:ext>
            </a:extLst>
          </p:cNvPr>
          <p:cNvPicPr>
            <a:picLocks noChangeAspect="1"/>
          </p:cNvPicPr>
          <p:nvPr/>
        </p:nvPicPr>
        <p:blipFill rotWithShape="1">
          <a:blip r:embed="rId2"/>
          <a:srcRect l="32368" t="30841" r="19210" b="9190"/>
          <a:stretch/>
        </p:blipFill>
        <p:spPr>
          <a:xfrm>
            <a:off x="1331495" y="608598"/>
            <a:ext cx="5534531" cy="3854522"/>
          </a:xfrm>
          <a:prstGeom prst="rect">
            <a:avLst/>
          </a:prstGeom>
        </p:spPr>
      </p:pic>
    </p:spTree>
    <p:extLst>
      <p:ext uri="{BB962C8B-B14F-4D97-AF65-F5344CB8AC3E}">
        <p14:creationId xmlns:p14="http://schemas.microsoft.com/office/powerpoint/2010/main" val="37684277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692696"/>
            <a:ext cx="8739893" cy="1754326"/>
          </a:xfrm>
          <a:prstGeom prst="rect">
            <a:avLst/>
          </a:prstGeom>
          <a:noFill/>
        </p:spPr>
        <p:txBody>
          <a:bodyPr wrap="none" lIns="91440" tIns="45720" rIns="91440" bIns="45720">
            <a:spAutoFit/>
          </a:bodyPr>
          <a:lstStyle/>
          <a:p>
            <a:pPr algn="ctr"/>
            <a:r>
              <a:rPr lang="es-E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Componentes de un </a:t>
            </a:r>
          </a:p>
          <a:p>
            <a:pPr algn="ctr"/>
            <a:r>
              <a:rPr lang="es-E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estudio de pre factibilidad</a:t>
            </a:r>
          </a:p>
        </p:txBody>
      </p:sp>
      <p:pic>
        <p:nvPicPr>
          <p:cNvPr id="114690" name="Picture 2" descr="https://encrypted-tbn1.gstatic.com/images?q=tbn:ANd9GcRVo4KuSHAB98g_l5-okzI_anjNQCYZ8p6IS9r7KqMKOfruEla9zQ"/>
          <p:cNvPicPr>
            <a:picLocks noChangeAspect="1" noChangeArrowheads="1"/>
          </p:cNvPicPr>
          <p:nvPr/>
        </p:nvPicPr>
        <p:blipFill>
          <a:blip r:embed="rId2" cstate="print"/>
          <a:srcRect/>
          <a:stretch>
            <a:fillRect/>
          </a:stretch>
        </p:blipFill>
        <p:spPr bwMode="auto">
          <a:xfrm>
            <a:off x="2843808" y="3212976"/>
            <a:ext cx="2863205" cy="2863205"/>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043608" y="19168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63340" y="764704"/>
            <a:ext cx="7936788" cy="769441"/>
          </a:xfrm>
          <a:prstGeom prst="rect">
            <a:avLst/>
          </a:prstGeom>
          <a:noFill/>
        </p:spPr>
        <p:txBody>
          <a:bodyPr wrap="none" lIns="91440" tIns="45720" rIns="91440" bIns="45720">
            <a:spAutoFit/>
          </a:bodyPr>
          <a:lstStyle/>
          <a:p>
            <a:pPr algn="ctr"/>
            <a:r>
              <a:rPr lang="es-ES" sz="4400" b="1" cap="none" spc="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Componentes de un proyecto</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356320" y="181327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2 Grupo"/>
          <p:cNvGrpSpPr/>
          <p:nvPr/>
        </p:nvGrpSpPr>
        <p:grpSpPr>
          <a:xfrm>
            <a:off x="1259632" y="548680"/>
            <a:ext cx="6096000" cy="468000"/>
            <a:chOff x="0" y="221200"/>
            <a:chExt cx="6096000" cy="468000"/>
          </a:xfrm>
        </p:grpSpPr>
        <p:sp>
          <p:nvSpPr>
            <p:cNvPr id="4" name="3 Rectángulo redondeado"/>
            <p:cNvSpPr/>
            <p:nvPr/>
          </p:nvSpPr>
          <p:spPr>
            <a:xfrm>
              <a:off x="0" y="221200"/>
              <a:ext cx="6096000" cy="46800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5" name="4 Rectángulo"/>
            <p:cNvSpPr/>
            <p:nvPr/>
          </p:nvSpPr>
          <p:spPr>
            <a:xfrm>
              <a:off x="22846" y="244046"/>
              <a:ext cx="6050308" cy="422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a:t>1. Consideraciones básicas</a:t>
              </a:r>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2030015" cy="1218009"/>
            <a:chOff x="916483" y="1984"/>
            <a:chExt cx="2030015" cy="1218009"/>
          </a:xfrm>
        </p:grpSpPr>
        <p:sp>
          <p:nvSpPr>
            <p:cNvPr id="3" name="2 Rectángulo"/>
            <p:cNvSpPr/>
            <p:nvPr/>
          </p:nvSpPr>
          <p:spPr>
            <a:xfrm>
              <a:off x="916483" y="1984"/>
              <a:ext cx="2030015" cy="1218009"/>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 name="3 Rectángulo"/>
            <p:cNvSpPr/>
            <p:nvPr/>
          </p:nvSpPr>
          <p:spPr>
            <a:xfrm>
              <a:off x="916483" y="1984"/>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2400" kern="1200"/>
                <a:t>a. Objetivos</a:t>
              </a:r>
            </a:p>
          </p:txBody>
        </p:sp>
      </p:grpSp>
      <p:graphicFrame>
        <p:nvGraphicFramePr>
          <p:cNvPr id="5" name="4 Tabla"/>
          <p:cNvGraphicFramePr>
            <a:graphicFrameLocks noGrp="1"/>
          </p:cNvGraphicFramePr>
          <p:nvPr/>
        </p:nvGraphicFramePr>
        <p:xfrm>
          <a:off x="395536" y="908720"/>
          <a:ext cx="7632848" cy="5505717"/>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353384">
                <a:tc>
                  <a:txBody>
                    <a:bodyPr/>
                    <a:lstStyle/>
                    <a:p>
                      <a:r>
                        <a:rPr lang="es-CO"/>
                        <a:t>General</a:t>
                      </a:r>
                    </a:p>
                  </a:txBody>
                  <a:tcPr/>
                </a:tc>
                <a:tc>
                  <a:txBody>
                    <a:bodyPr/>
                    <a:lstStyle/>
                    <a:p>
                      <a:r>
                        <a:rPr lang="es-CO"/>
                        <a:t>Específicos</a:t>
                      </a:r>
                    </a:p>
                  </a:txBody>
                  <a:tcPr/>
                </a:tc>
                <a:extLst>
                  <a:ext uri="{0D108BD9-81ED-4DB2-BD59-A6C34878D82A}">
                    <a16:rowId xmlns:a16="http://schemas.microsoft.com/office/drawing/2014/main" val="10000"/>
                  </a:ext>
                </a:extLst>
              </a:tr>
              <a:tr h="609950">
                <a:tc>
                  <a:txBody>
                    <a:bodyPr/>
                    <a:lstStyle/>
                    <a:p>
                      <a:r>
                        <a:rPr lang="es-CO"/>
                        <a:t>¿Qué</a:t>
                      </a:r>
                      <a:r>
                        <a:rPr lang="es-CO" baseline="0"/>
                        <a:t> se pretende con el estudio?</a:t>
                      </a:r>
                      <a:endParaRPr lang="es-CO"/>
                    </a:p>
                  </a:txBody>
                  <a:tcPr/>
                </a:tc>
                <a:tc>
                  <a:txBody>
                    <a:bodyPr/>
                    <a:lstStyle/>
                    <a:p>
                      <a:r>
                        <a:rPr lang="es-CO"/>
                        <a:t>Cómo</a:t>
                      </a:r>
                      <a:r>
                        <a:rPr lang="es-CO" baseline="0"/>
                        <a:t> cumplo con el objetivo general</a:t>
                      </a:r>
                      <a:endParaRPr lang="es-CO"/>
                    </a:p>
                  </a:txBody>
                  <a:tcPr/>
                </a:tc>
                <a:extLst>
                  <a:ext uri="{0D108BD9-81ED-4DB2-BD59-A6C34878D82A}">
                    <a16:rowId xmlns:a16="http://schemas.microsoft.com/office/drawing/2014/main" val="10001"/>
                  </a:ext>
                </a:extLst>
              </a:tr>
              <a:tr h="871357">
                <a:tc>
                  <a:txBody>
                    <a:bodyPr/>
                    <a:lstStyle/>
                    <a:p>
                      <a:r>
                        <a:rPr lang="es-CO" err="1"/>
                        <a:t>E.j</a:t>
                      </a:r>
                      <a:r>
                        <a:rPr lang="es-CO"/>
                        <a:t>: Crear</a:t>
                      </a:r>
                      <a:r>
                        <a:rPr lang="es-CO" baseline="0"/>
                        <a:t> una comercializadora de moras en el municipio de Guasca</a:t>
                      </a:r>
                      <a:endParaRPr lang="es-CO"/>
                    </a:p>
                  </a:txBody>
                  <a:tcPr/>
                </a:tc>
                <a:tc>
                  <a:txBody>
                    <a:bodyPr/>
                    <a:lstStyle/>
                    <a:p>
                      <a:endParaRPr lang="es-CO"/>
                    </a:p>
                  </a:txBody>
                  <a:tcPr/>
                </a:tc>
                <a:extLst>
                  <a:ext uri="{0D108BD9-81ED-4DB2-BD59-A6C34878D82A}">
                    <a16:rowId xmlns:a16="http://schemas.microsoft.com/office/drawing/2014/main" val="10002"/>
                  </a:ext>
                </a:extLst>
              </a:tr>
              <a:tr h="2439800">
                <a:tc>
                  <a:txBody>
                    <a:bodyPr/>
                    <a:lstStyle/>
                    <a:p>
                      <a:r>
                        <a:rPr lang="es-CO"/>
                        <a:t>Estudiar la viabilidad de</a:t>
                      </a:r>
                      <a:r>
                        <a:rPr lang="es-CO" baseline="0"/>
                        <a:t> mercados, técnica, </a:t>
                      </a:r>
                      <a:r>
                        <a:rPr lang="es-CO" baseline="0" err="1"/>
                        <a:t>economica</a:t>
                      </a:r>
                      <a:r>
                        <a:rPr lang="es-CO" baseline="0"/>
                        <a:t>, financiera y social para crear una </a:t>
                      </a:r>
                      <a:r>
                        <a:rPr lang="es-CO" baseline="0" err="1"/>
                        <a:t>comercoializadora</a:t>
                      </a:r>
                      <a:r>
                        <a:rPr lang="es-CO" baseline="0"/>
                        <a:t> de ……</a:t>
                      </a:r>
                      <a:endParaRPr lang="es-CO"/>
                    </a:p>
                  </a:txBody>
                  <a:tcPr/>
                </a:tc>
                <a:tc>
                  <a:txBody>
                    <a:bodyPr/>
                    <a:lstStyle/>
                    <a:p>
                      <a:pPr>
                        <a:buFontTx/>
                        <a:buChar char="-"/>
                      </a:pPr>
                      <a:r>
                        <a:rPr lang="es-CO"/>
                        <a:t>Analizar la oferta y demanda</a:t>
                      </a:r>
                      <a:r>
                        <a:rPr lang="es-CO" baseline="0"/>
                        <a:t> de moras</a:t>
                      </a:r>
                    </a:p>
                    <a:p>
                      <a:pPr>
                        <a:buFontTx/>
                        <a:buNone/>
                      </a:pPr>
                      <a:r>
                        <a:rPr lang="es-CO" baseline="0"/>
                        <a:t>Posible respuesta:  +Determinar la demanda de frutas en el municipio</a:t>
                      </a:r>
                    </a:p>
                    <a:p>
                      <a:pPr>
                        <a:buFontTx/>
                        <a:buNone/>
                      </a:pPr>
                      <a:r>
                        <a:rPr lang="es-CO" baseline="0"/>
                        <a:t>+ Identificar competencia</a:t>
                      </a:r>
                    </a:p>
                    <a:p>
                      <a:pPr>
                        <a:buFontTx/>
                        <a:buNone/>
                      </a:pPr>
                      <a:r>
                        <a:rPr lang="es-CO" baseline="0"/>
                        <a:t>+ Identificar potenciales proveedores</a:t>
                      </a:r>
                    </a:p>
                    <a:p>
                      <a:pPr>
                        <a:buFontTx/>
                        <a:buNone/>
                      </a:pPr>
                      <a:endParaRPr lang="es-CO"/>
                    </a:p>
                  </a:txBody>
                  <a:tcPr/>
                </a:tc>
                <a:extLst>
                  <a:ext uri="{0D108BD9-81ED-4DB2-BD59-A6C34878D82A}">
                    <a16:rowId xmlns:a16="http://schemas.microsoft.com/office/drawing/2014/main" val="10003"/>
                  </a:ext>
                </a:extLst>
              </a:tr>
              <a:tr h="1132765">
                <a:tc>
                  <a:txBody>
                    <a:bodyPr/>
                    <a:lstStyle/>
                    <a:p>
                      <a:endParaRPr lang="es-CO"/>
                    </a:p>
                  </a:txBody>
                  <a:tcPr/>
                </a:tc>
                <a:tc>
                  <a:txBody>
                    <a:bodyPr/>
                    <a:lstStyle/>
                    <a:p>
                      <a:pPr>
                        <a:buFontTx/>
                        <a:buChar char="-"/>
                      </a:pPr>
                      <a:r>
                        <a:rPr lang="es-CO"/>
                        <a:t>Definir aspectos técnicos</a:t>
                      </a:r>
                      <a:r>
                        <a:rPr lang="es-CO" baseline="0"/>
                        <a:t> del proyecto</a:t>
                      </a:r>
                    </a:p>
                    <a:p>
                      <a:pPr>
                        <a:buFontTx/>
                        <a:buNone/>
                      </a:pPr>
                      <a:r>
                        <a:rPr lang="es-CO" baseline="0"/>
                        <a:t>Posibles respuestas:</a:t>
                      </a:r>
                    </a:p>
                    <a:p>
                      <a:r>
                        <a:rPr lang="es-CO"/>
                        <a:t>+ Determinar tamaño apropiado de</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705" y="44624"/>
            <a:ext cx="2030015" cy="1218009"/>
            <a:chOff x="3149500" y="1984"/>
            <a:chExt cx="2030015" cy="1218009"/>
          </a:xfrm>
        </p:grpSpPr>
        <p:sp>
          <p:nvSpPr>
            <p:cNvPr id="3" name="2 Rectángulo"/>
            <p:cNvSpPr/>
            <p:nvPr/>
          </p:nvSpPr>
          <p:spPr>
            <a:xfrm>
              <a:off x="3149500" y="1984"/>
              <a:ext cx="2030015" cy="1218009"/>
            </a:xfrm>
            <a:prstGeom prst="rect">
              <a:avLst/>
            </a:prstGeom>
          </p:spPr>
          <p:style>
            <a:lnRef idx="2">
              <a:schemeClr val="lt1">
                <a:hueOff val="0"/>
                <a:satOff val="0"/>
                <a:lumOff val="0"/>
                <a:alphaOff val="0"/>
              </a:schemeClr>
            </a:lnRef>
            <a:fillRef idx="1">
              <a:schemeClr val="accent4">
                <a:hueOff val="-703989"/>
                <a:satOff val="-7226"/>
                <a:lumOff val="3020"/>
                <a:alphaOff val="0"/>
              </a:schemeClr>
            </a:fillRef>
            <a:effectRef idx="0">
              <a:schemeClr val="accent4">
                <a:hueOff val="-703989"/>
                <a:satOff val="-7226"/>
                <a:lumOff val="3020"/>
                <a:alphaOff val="0"/>
              </a:schemeClr>
            </a:effectRef>
            <a:fontRef idx="minor">
              <a:schemeClr val="lt1"/>
            </a:fontRef>
          </p:style>
        </p:sp>
        <p:sp>
          <p:nvSpPr>
            <p:cNvPr id="4" name="3 Rectángulo"/>
            <p:cNvSpPr/>
            <p:nvPr/>
          </p:nvSpPr>
          <p:spPr>
            <a:xfrm>
              <a:off x="3149500" y="1984"/>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2000" kern="1200"/>
                <a:t>b. Justificación</a:t>
              </a:r>
            </a:p>
          </p:txBody>
        </p:sp>
      </p:grpSp>
      <p:pic>
        <p:nvPicPr>
          <p:cNvPr id="134146" name="Picture 2" descr="https://encrypted-tbn1.gstatic.com/images?q=tbn:ANd9GcSDt-pOFSchG8p6a4-3zJqQ0d2geNHzpQ_buhUGlKNd2c-aD6rYjA"/>
          <p:cNvPicPr>
            <a:picLocks noChangeAspect="1" noChangeArrowheads="1"/>
          </p:cNvPicPr>
          <p:nvPr/>
        </p:nvPicPr>
        <p:blipFill>
          <a:blip r:embed="rId2" cstate="print"/>
          <a:srcRect/>
          <a:stretch>
            <a:fillRect/>
          </a:stretch>
        </p:blipFill>
        <p:spPr bwMode="auto">
          <a:xfrm>
            <a:off x="6286500" y="4410074"/>
            <a:ext cx="2857500" cy="2447926"/>
          </a:xfrm>
          <a:prstGeom prst="rect">
            <a:avLst/>
          </a:prstGeom>
          <a:noFill/>
        </p:spPr>
      </p:pic>
      <p:sp>
        <p:nvSpPr>
          <p:cNvPr id="6" name="5 CuadroTexto"/>
          <p:cNvSpPr txBox="1"/>
          <p:nvPr/>
        </p:nvSpPr>
        <p:spPr>
          <a:xfrm>
            <a:off x="1115616" y="1268760"/>
            <a:ext cx="6408712" cy="646331"/>
          </a:xfrm>
          <a:prstGeom prst="rect">
            <a:avLst/>
          </a:prstGeom>
          <a:noFill/>
        </p:spPr>
        <p:txBody>
          <a:bodyPr wrap="square" rtlCol="0">
            <a:spAutoFit/>
          </a:bodyPr>
          <a:lstStyle/>
          <a:p>
            <a:r>
              <a:rPr lang="es-CO"/>
              <a:t>Se hace con base en la identificación de una problemática, que se pretende resolver con el proyecto</a:t>
            </a:r>
          </a:p>
        </p:txBody>
      </p:sp>
      <p:sp>
        <p:nvSpPr>
          <p:cNvPr id="7" name="6 Rectángulo"/>
          <p:cNvSpPr/>
          <p:nvPr/>
        </p:nvSpPr>
        <p:spPr>
          <a:xfrm>
            <a:off x="1326565" y="2060848"/>
            <a:ext cx="6490879" cy="1446550"/>
          </a:xfrm>
          <a:prstGeom prst="rect">
            <a:avLst/>
          </a:prstGeom>
          <a:noFill/>
        </p:spPr>
        <p:txBody>
          <a:bodyPr wrap="none" lIns="91440" tIns="45720" rIns="91440" bIns="45720">
            <a:spAutoFit/>
          </a:bodyPr>
          <a:lstStyle/>
          <a:p>
            <a:pPr algn="ctr"/>
            <a:r>
              <a:rPr lang="es-ES" sz="4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¿Por qué se requiere </a:t>
            </a:r>
          </a:p>
          <a:p>
            <a:pPr algn="ctr"/>
            <a:r>
              <a:rPr lang="es-ES" sz="4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El proyecto?</a:t>
            </a:r>
            <a:endParaRPr lang="es-ES" sz="4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7 CuadroTexto"/>
          <p:cNvSpPr txBox="1"/>
          <p:nvPr/>
        </p:nvSpPr>
        <p:spPr>
          <a:xfrm>
            <a:off x="1403648" y="3933056"/>
            <a:ext cx="6048672" cy="1754326"/>
          </a:xfrm>
          <a:prstGeom prst="rect">
            <a:avLst/>
          </a:prstGeom>
          <a:noFill/>
        </p:spPr>
        <p:txBody>
          <a:bodyPr wrap="square" rtlCol="0">
            <a:spAutoFit/>
          </a:bodyPr>
          <a:lstStyle/>
          <a:p>
            <a:r>
              <a:rPr lang="es-CO"/>
              <a:t>En el caso de una oportunidad se sustenta el proyecto con base en argumentos como:</a:t>
            </a:r>
          </a:p>
          <a:p>
            <a:endParaRPr lang="es-CO"/>
          </a:p>
          <a:p>
            <a:pPr>
              <a:buFont typeface="Arial" pitchFamily="34" charset="0"/>
              <a:buChar char="•"/>
            </a:pPr>
            <a:r>
              <a:rPr lang="es-CO"/>
              <a:t> Mercados potencialmente atractivos</a:t>
            </a:r>
          </a:p>
          <a:p>
            <a:pPr>
              <a:buFont typeface="Arial" pitchFamily="34" charset="0"/>
              <a:buChar char="•"/>
            </a:pPr>
            <a:r>
              <a:rPr lang="es-CO"/>
              <a:t>Tendencias del sector al que pertenece el proyecto</a:t>
            </a:r>
          </a:p>
          <a:p>
            <a:pPr>
              <a:buFont typeface="Arial" pitchFamily="34" charset="0"/>
              <a:buChar char="•"/>
            </a:pPr>
            <a:r>
              <a:rPr lang="es-CO"/>
              <a:t> Desarrollo de nuevas tecnologías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5496" y="44624"/>
            <a:ext cx="2030015" cy="1218009"/>
            <a:chOff x="916483" y="1422995"/>
            <a:chExt cx="2030015" cy="1218009"/>
          </a:xfrm>
        </p:grpSpPr>
        <p:sp>
          <p:nvSpPr>
            <p:cNvPr id="3" name="2 Rectángulo"/>
            <p:cNvSpPr/>
            <p:nvPr/>
          </p:nvSpPr>
          <p:spPr>
            <a:xfrm>
              <a:off x="916483" y="1422995"/>
              <a:ext cx="2030015" cy="1218009"/>
            </a:xfrm>
            <a:prstGeom prst="rect">
              <a:avLst/>
            </a:prstGeom>
          </p:spPr>
          <p:style>
            <a:lnRef idx="2">
              <a:schemeClr val="lt1">
                <a:hueOff val="0"/>
                <a:satOff val="0"/>
                <a:lumOff val="0"/>
                <a:alphaOff val="0"/>
              </a:schemeClr>
            </a:lnRef>
            <a:fillRef idx="1">
              <a:schemeClr val="accent4">
                <a:hueOff val="-1407978"/>
                <a:satOff val="-14452"/>
                <a:lumOff val="6040"/>
                <a:alphaOff val="0"/>
              </a:schemeClr>
            </a:fillRef>
            <a:effectRef idx="0">
              <a:schemeClr val="accent4">
                <a:hueOff val="-1407978"/>
                <a:satOff val="-14452"/>
                <a:lumOff val="6040"/>
                <a:alphaOff val="0"/>
              </a:schemeClr>
            </a:effectRef>
            <a:fontRef idx="minor">
              <a:schemeClr val="lt1"/>
            </a:fontRef>
          </p:style>
        </p:sp>
        <p:sp>
          <p:nvSpPr>
            <p:cNvPr id="4" name="3 Rectángulo"/>
            <p:cNvSpPr/>
            <p:nvPr/>
          </p:nvSpPr>
          <p:spPr>
            <a:xfrm>
              <a:off x="916483" y="1422995"/>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c. Antecedentes</a:t>
              </a:r>
            </a:p>
          </p:txBody>
        </p:sp>
      </p:grpSp>
      <p:sp>
        <p:nvSpPr>
          <p:cNvPr id="5" name="4 CuadroTexto"/>
          <p:cNvSpPr txBox="1"/>
          <p:nvPr/>
        </p:nvSpPr>
        <p:spPr>
          <a:xfrm>
            <a:off x="251520" y="1484784"/>
            <a:ext cx="7848872" cy="646331"/>
          </a:xfrm>
          <a:prstGeom prst="rect">
            <a:avLst/>
          </a:prstGeom>
          <a:noFill/>
        </p:spPr>
        <p:txBody>
          <a:bodyPr wrap="square" rtlCol="0">
            <a:spAutoFit/>
          </a:bodyPr>
          <a:lstStyle/>
          <a:p>
            <a:pPr algn="just"/>
            <a:r>
              <a:rPr lang="es-CO"/>
              <a:t>Menciona simplificadamente todos los esfuerzos que anteriormente se han hecho en relación con el proyecto</a:t>
            </a:r>
          </a:p>
        </p:txBody>
      </p:sp>
      <p:grpSp>
        <p:nvGrpSpPr>
          <p:cNvPr id="6" name="5 Grupo"/>
          <p:cNvGrpSpPr/>
          <p:nvPr/>
        </p:nvGrpSpPr>
        <p:grpSpPr>
          <a:xfrm>
            <a:off x="35496" y="2636912"/>
            <a:ext cx="2030015" cy="1218009"/>
            <a:chOff x="3149500" y="1422995"/>
            <a:chExt cx="2030015" cy="1218009"/>
          </a:xfrm>
        </p:grpSpPr>
        <p:sp>
          <p:nvSpPr>
            <p:cNvPr id="7" name="6 Rectángulo"/>
            <p:cNvSpPr/>
            <p:nvPr/>
          </p:nvSpPr>
          <p:spPr>
            <a:xfrm>
              <a:off x="3149500" y="1422995"/>
              <a:ext cx="2030015" cy="1218009"/>
            </a:xfrm>
            <a:prstGeom prst="rect">
              <a:avLst/>
            </a:prstGeom>
          </p:spPr>
          <p:style>
            <a:lnRef idx="2">
              <a:schemeClr val="lt1">
                <a:hueOff val="0"/>
                <a:satOff val="0"/>
                <a:lumOff val="0"/>
                <a:alphaOff val="0"/>
              </a:schemeClr>
            </a:lnRef>
            <a:fillRef idx="1">
              <a:schemeClr val="accent4">
                <a:hueOff val="-2111967"/>
                <a:satOff val="-21677"/>
                <a:lumOff val="9059"/>
                <a:alphaOff val="0"/>
              </a:schemeClr>
            </a:fillRef>
            <a:effectRef idx="0">
              <a:schemeClr val="accent4">
                <a:hueOff val="-2111967"/>
                <a:satOff val="-21677"/>
                <a:lumOff val="9059"/>
                <a:alphaOff val="0"/>
              </a:schemeClr>
            </a:effectRef>
            <a:fontRef idx="minor">
              <a:schemeClr val="lt1"/>
            </a:fontRef>
          </p:style>
        </p:sp>
        <p:sp>
          <p:nvSpPr>
            <p:cNvPr id="8" name="7 Rectángulo"/>
            <p:cNvSpPr/>
            <p:nvPr/>
          </p:nvSpPr>
          <p:spPr>
            <a:xfrm>
              <a:off x="3149500" y="1422995"/>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d. Características generales del área del proyecto</a:t>
              </a:r>
            </a:p>
          </p:txBody>
        </p:sp>
      </p:grpSp>
      <p:sp>
        <p:nvSpPr>
          <p:cNvPr id="9" name="8 CuadroTexto"/>
          <p:cNvSpPr txBox="1"/>
          <p:nvPr/>
        </p:nvSpPr>
        <p:spPr>
          <a:xfrm>
            <a:off x="323528" y="4077072"/>
            <a:ext cx="7560840" cy="1477328"/>
          </a:xfrm>
          <a:prstGeom prst="rect">
            <a:avLst/>
          </a:prstGeom>
          <a:noFill/>
        </p:spPr>
        <p:txBody>
          <a:bodyPr wrap="square" rtlCol="0">
            <a:spAutoFit/>
          </a:bodyPr>
          <a:lstStyle/>
          <a:p>
            <a:pPr algn="just"/>
            <a:r>
              <a:rPr lang="es-CO"/>
              <a:t>Síntesis de las principales características sociales, económicas y culturales del área donde se originara el proyecto.</a:t>
            </a:r>
          </a:p>
          <a:p>
            <a:pPr algn="just"/>
            <a:endParaRPr lang="es-CO"/>
          </a:p>
          <a:p>
            <a:pPr algn="just"/>
            <a:r>
              <a:rPr lang="es-CO"/>
              <a:t>Hacer hincapié en aquellos aspectos que afectan mas directamente el proyecto.  X ej. Vocación frutícola del municipio.</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5496" y="44624"/>
            <a:ext cx="2030015" cy="1218009"/>
            <a:chOff x="916483" y="2844006"/>
            <a:chExt cx="2030015" cy="1218009"/>
          </a:xfrm>
        </p:grpSpPr>
        <p:sp>
          <p:nvSpPr>
            <p:cNvPr id="3" name="2 Rectángulo"/>
            <p:cNvSpPr/>
            <p:nvPr/>
          </p:nvSpPr>
          <p:spPr>
            <a:xfrm>
              <a:off x="916483" y="2844006"/>
              <a:ext cx="2030015" cy="1218009"/>
            </a:xfrm>
            <a:prstGeom prst="rect">
              <a:avLst/>
            </a:prstGeom>
          </p:spPr>
          <p:style>
            <a:lnRef idx="2">
              <a:schemeClr val="lt1">
                <a:hueOff val="0"/>
                <a:satOff val="0"/>
                <a:lumOff val="0"/>
                <a:alphaOff val="0"/>
              </a:schemeClr>
            </a:lnRef>
            <a:fillRef idx="1">
              <a:schemeClr val="accent4">
                <a:hueOff val="-2815956"/>
                <a:satOff val="-28903"/>
                <a:lumOff val="12079"/>
                <a:alphaOff val="0"/>
              </a:schemeClr>
            </a:fillRef>
            <a:effectRef idx="0">
              <a:schemeClr val="accent4">
                <a:hueOff val="-2815956"/>
                <a:satOff val="-28903"/>
                <a:lumOff val="12079"/>
                <a:alphaOff val="0"/>
              </a:schemeClr>
            </a:effectRef>
            <a:fontRef idx="minor">
              <a:schemeClr val="lt1"/>
            </a:fontRef>
          </p:style>
        </p:sp>
        <p:sp>
          <p:nvSpPr>
            <p:cNvPr id="4" name="3 Rectángulo"/>
            <p:cNvSpPr/>
            <p:nvPr/>
          </p:nvSpPr>
          <p:spPr>
            <a:xfrm>
              <a:off x="916483" y="2844006"/>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e. Políticas y normas gubernamentales</a:t>
              </a:r>
            </a:p>
          </p:txBody>
        </p:sp>
      </p:grpSp>
      <p:sp>
        <p:nvSpPr>
          <p:cNvPr id="5" name="4 CuadroTexto"/>
          <p:cNvSpPr txBox="1"/>
          <p:nvPr/>
        </p:nvSpPr>
        <p:spPr>
          <a:xfrm>
            <a:off x="179512" y="1484784"/>
            <a:ext cx="7848872" cy="923330"/>
          </a:xfrm>
          <a:prstGeom prst="rect">
            <a:avLst/>
          </a:prstGeom>
          <a:noFill/>
        </p:spPr>
        <p:txBody>
          <a:bodyPr wrap="square" rtlCol="0">
            <a:spAutoFit/>
          </a:bodyPr>
          <a:lstStyle/>
          <a:p>
            <a:r>
              <a:rPr lang="es-CO"/>
              <a:t>En la medida en que los proyectos coayudan al logro de las políticas gubernamentales, el nivel  de dificultad para las fases siguientes del proyecto disminuye.</a:t>
            </a:r>
          </a:p>
        </p:txBody>
      </p:sp>
      <p:grpSp>
        <p:nvGrpSpPr>
          <p:cNvPr id="6" name="5 Grupo"/>
          <p:cNvGrpSpPr/>
          <p:nvPr/>
        </p:nvGrpSpPr>
        <p:grpSpPr>
          <a:xfrm>
            <a:off x="35496" y="2819996"/>
            <a:ext cx="2030015" cy="1218009"/>
            <a:chOff x="3149500" y="2844006"/>
            <a:chExt cx="2030015" cy="1218009"/>
          </a:xfrm>
        </p:grpSpPr>
        <p:sp>
          <p:nvSpPr>
            <p:cNvPr id="7" name="6 Rectángulo"/>
            <p:cNvSpPr/>
            <p:nvPr/>
          </p:nvSpPr>
          <p:spPr>
            <a:xfrm>
              <a:off x="3149500" y="2844006"/>
              <a:ext cx="2030015" cy="1218009"/>
            </a:xfrm>
            <a:prstGeom prst="rect">
              <a:avLst/>
            </a:prstGeom>
          </p:spPr>
          <p:style>
            <a:lnRef idx="2">
              <a:schemeClr val="lt1">
                <a:hueOff val="0"/>
                <a:satOff val="0"/>
                <a:lumOff val="0"/>
                <a:alphaOff val="0"/>
              </a:schemeClr>
            </a:lnRef>
            <a:fillRef idx="1">
              <a:schemeClr val="accent4">
                <a:hueOff val="-3519944"/>
                <a:satOff val="-36129"/>
                <a:lumOff val="15099"/>
                <a:alphaOff val="0"/>
              </a:schemeClr>
            </a:fillRef>
            <a:effectRef idx="0">
              <a:schemeClr val="accent4">
                <a:hueOff val="-3519944"/>
                <a:satOff val="-36129"/>
                <a:lumOff val="15099"/>
                <a:alphaOff val="0"/>
              </a:schemeClr>
            </a:effectRef>
            <a:fontRef idx="minor">
              <a:schemeClr val="lt1"/>
            </a:fontRef>
          </p:style>
        </p:sp>
        <p:sp>
          <p:nvSpPr>
            <p:cNvPr id="8" name="7 Rectángulo"/>
            <p:cNvSpPr/>
            <p:nvPr/>
          </p:nvSpPr>
          <p:spPr>
            <a:xfrm>
              <a:off x="3149500" y="2844006"/>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f. Factores condicionantes</a:t>
              </a:r>
            </a:p>
          </p:txBody>
        </p:sp>
      </p:grpSp>
      <p:sp>
        <p:nvSpPr>
          <p:cNvPr id="9" name="8 CuadroTexto"/>
          <p:cNvSpPr txBox="1"/>
          <p:nvPr/>
        </p:nvSpPr>
        <p:spPr>
          <a:xfrm>
            <a:off x="323528" y="4365104"/>
            <a:ext cx="7272808" cy="923330"/>
          </a:xfrm>
          <a:prstGeom prst="rect">
            <a:avLst/>
          </a:prstGeom>
          <a:noFill/>
        </p:spPr>
        <p:txBody>
          <a:bodyPr wrap="square" rtlCol="0">
            <a:spAutoFit/>
          </a:bodyPr>
          <a:lstStyle/>
          <a:p>
            <a:r>
              <a:rPr lang="es-CO"/>
              <a:t>Variables que afectan directamente el proyecto. </a:t>
            </a:r>
          </a:p>
          <a:p>
            <a:r>
              <a:rPr lang="es-CO"/>
              <a:t>X ej. Para un cultivo: tipos de cultivo, variedades, características del suelo…</a:t>
            </a:r>
            <a:r>
              <a:rPr lang="es-CO" err="1"/>
              <a:t>etc</a:t>
            </a:r>
            <a:endParaRPr lang="es-CO"/>
          </a:p>
        </p:txBody>
      </p:sp>
      <p:sp>
        <p:nvSpPr>
          <p:cNvPr id="138242" name="AutoShape 2" descr="data:image/jpeg;base64,/9j/4AAQSkZJRgABAQAAAQABAAD/2wCEAAkGBhISEBUQEBIQFBQSFBAQFRUUEhAQFRUVFxQVFBQWFxQXHSYeFxkjGRUVHy8gIycpLCwsFx4xNTAqNSYrLCkBCQoKDgwOGg8PGi4eHhwsKjUpLDUsLCwqLTUtLDUpNTIsLykpLDUwNTEqLCkqKSk1LDUvNS01KSoyLC02KSk0Kf/AABEIANgA6QMBIgACEQEDEQH/xAAcAAEAAgMBAQEAAAAAAAAAAAAABQYBBAcCAwj/xABFEAABAwICBQgGBgkDBQAAAAABAAIDBBEFIQYSMUFREyJhcXKBkbEUMjNTocEVI1KSk7IHJDRCgqLC0eFic/BDY6PD8f/EABoBAQACAwEAAAAAAAAAAAAAAAACBQEDBgT/xAAtEQEAAgEDAgQEBgMAAAAAAAAAAQIDBBExBRITIUHRIzJh8CJxobHB4VGBkf/aAAwDAQACEQMRAD8A7iiIgIiICIiAiIgIiICIiAiIgIiICIoSTHPrnsGxh1e8bfigmrrKjhV6wutulm1m36x4IPsiIgIiICIiAiIgIiICIiAiIgIiICIiAiIgIiICIiAiIgKh4reKrkB/edrjqdn53V8VX01wsujFQwc6K+sOLNpPdt6roFNPcKawk8w9o/JVTCJXPYCGuOW2xt4lXDD4tWNo6LnrOaDZREQEREBERAREQEREBEXmR9gTwBPgg9XRVpmkkzjzI2nfYNe8gdNivf03U+5P4UqCxIq6Mbqfcn8KVZ+mqn3J/ClQWFFXvpqp9yfwpU+mqn3J/ClQWFFXvpup9yfwpU+mqn3J/ClQWFFXvpup9yfw5U+m6n3P/jkQbNTpC1kjmW9U229CwNI28Piqhj+HVMkhniYQXes2zgCRlccFXZqitZkaaXuP+EHVBpAzh8V7bjsZ4/BcjbilTvjkb1gnyUph4L83zPaOho49JQdHw/HWSAm4HOfbqBsO/K63KhokjLc7PaRlt5wsqXgVBTRP1Q6SS93HXfkC5xcbNbYb1bap2rHrMOQGwbLdCCNoNG3saA+dx42aG+ZKm2M1QADsAGYG7qWhTV11tOmyQezVAZOsNy+kUoOzcqzpPiJii1wCTrxtAAubly29GqtzgTJYF9rC9yANxtlfagn0REBFp4hiIibrEXAIBtuG8noWgzSdhdZkcsjQ3Wc6ICTUN7AFozN+i6CbWLqMZjTn5RU856Xs5BveX5+AK34A63OtffbYOgIPqiIgL51HqO7LvIr6L5z+q7snyQV/RT1n9lvmVZFW9FPWf2W+ZVkQEWLpdBlFi6XQZRYul0GUWLpdBlfGala7aAvssIK9iGFtGYCqdBhrJavkJAdR75LgEtOQLhmNmYXRqmDWCqOGUZbiF+D5PyuQYov0dvhkLmVbyzWLg18YLuyX3sRuvZbVHj7CxzHmxaHAg5WtcOHmrYuY6cYZydZrjZKBJ0a2x3xF+9BO4fVZBTDai4VWwd9wFYoGZIIXTWlkkpXcl60ZbORvLWG7rdNjfuWvopi2sxpvnl4q2UTRyljva4KgVNCaGudDnyT/AKyLsk5t/hOXgg6nFIHNDhsIutOrxADJvioRmLO1AwbDc339S15KgkhrRrOdkAEGzLUPe8Mjze7wA3k9CnsNw5kMYYxrRbbZrW3O82C+WE4WIm55vdm53yHQFIICIiAiIgLxP6ruo+S9rxN6p6j5IK9or67+y3zK3sdlka3XYWgNDnG4vkGk5Zbclo6K+u/st8yt/Sb9ll/25fyOQQDsckEImLmarnBo5rb35193QtmtxCSOMyGRhALRYNbtcqnVSH6LiIv7Z3/sWcUxCk9GcymDg9xic4akgvq33u6XHYsi0jGXskDHuadaIyCwAtzHPFx/CvjR6TExyOc4XY1rhkBtOr35ub4FVyBjaeoLSCRNSEsLrktc6K5F+sOHeFqU1GXOowL2nAa7b+7O4G/8NkFtZpI7kdckXEjWeq3e0u8wvuzSC1S6JxFrloyAzAuM9/DvVKmlPo8mR/bBx+w9b9XTGQ1rm31opGStI4DW1rd2fcEFii0ic5sTWka8pdmQLABxF7Dv8F6fpK5jZWusXxuDcsgbm17d3xVSpHOjZS1JDixj5WPsCdX6x27qcfBbMFS4mqqxA6WKR2qGuu27S7W1rAXys3ZsJQXDDK+VxBux7HNB12kWB+yRx7lp1mkJikkjecwNZmQF77L8Rn/KoHRwNNeDRibkdU6+uCLEtNmknbzrWv07Vv6XQj06lBF9ZzQ7pGuNvifFBccKLzGC/aQCcgM9trdGxR9PB+tF3+t/kVMwCzR1KNgH157T/msCWVR/SHS3ijl+w8t7nD+4VuUZpLScpSSstrXYTa17251rdyChYVXxja9g/iarZQ1IcOYHO6gbeJyVJwatibk1rB1Bo8lbKPET+6CeoEoJelDuVbcWHO3i+zZYLV000fNTBeMfXRHXj3X+0y/SPiAvrRvcXtc8EAXNzluI2KbQc4w6KpcGs5CUPzHPY5gFjmSXC1ulXTBsEEI1nHWkO124D7LeA81J2WUBERAREQEREBeJvVPUfJe14l9U9R8kFe0W9d/Zb5lWJ4ByKptJiQp4p5j/ANOIvtxtc2VSi0lxERMr+U12PmMZhbGCNUXzuBe2RHgg60aZmywWPRGcAuUVWllbUOqp6eYRxUoBDNVpLxrWzuNtgT8Fr4h+kKo5Snma8hhjY+SMBpaSJHNftFwDq8d4WR2A0zOAWfRmcAuQYrpjUgVbo53WZUQtjNmGzHcscrtzvqt2rbi0nrKeb0eeblBNAZY36rWua4xue3YLZFpBBusDqfozOAWRTs4Bchh03qzSQsbLeaomezXcGc1oLGiwAttfttuX2xDSSupm1EEkrnOj5N0cwYG7XsBHq6puHfAoOsejs2WCyIG7LBcqGk1XUS09JBNybjTxyySFrSXOMfKHK2Q2DIbSo6q08q3UjLSlsrJnRPc0M57dS7bggi9wdltiDs0cLRsAR0bSbkC65LJprPI5ro5XAGikkLQGWEzGuBOY4tvwXvBMWqpIW1DsQaXNEkhp9WHXcIySW5WcLhvDesjrdwouD257T/muaYDpPXzvZJHURPcZCH0x1I9WPI6wJzItcZEnYulUftbni7yKwJZRmkNbydO4g2LrMb1uy8rqTVW05ms2JvF7neA/yg0sKgaBkGjqACsFNsUBhjsgpyF2SD7PW1RTXGqdrfLctFzlmmls8dPNPfs+NkEsiIgIiICIiAiIgLxL6p6j5L2vMuw9R8kFGOHOnp6iFvrPhLR17viqbg2kNZDTx0NPBKKgTOBL4i5gYSTv33O3ZYLpOjA57+wPNWDkG3vYXQcMmEtH6bSyQyudUgCNzWEtPOJ1uqzj3hfWh0beaiGlla4F9HKHZHmvfyj23PEEt8F24wNOZATkW7bBB+dWUsopKhrmP1hNTA8120CoBtlnmp60lbUiZkUrYqalLS57C27mxOFh0lxyHALtZpm8AsinaNgHgg4JS0EzaSmq2xvcKeeTXaGuuBrRuBtttdpF+pS2P49VVkFQ4RvbStMQjDoi15drs379jie5dlFO21rBY9Hba1gg4nTcpR1FNWOilfE+ljadRpJDuR1NU8DcA58VoU+FSsiglfG8ctWseGlrr6jbZkWyF3HbwXfDTttawTkG8Ag4LNg76esqog1+q2Gq1DZxBa5ms23cbdy39FsUp4YmD0SV1YOUa1xjcGkuJDQ598hqkC9l2o07eAWBSN4BZHBqmHl3xCmpJoKrlDyga17Yhzua5t/UPHYNq7Nh4IkAO3nX67ZqVFO0Z2Cj6f257T/msCUVT07b7E9Lx+X+ytigtMqMPpHuuQY7PaeB2Z8RYoIDDpVNRzKr4dh8jgLVIHVE0+blYdFKEuY7l3cq4FpuRqWuCC3Vbla4J70H0nr2sF3ua0cXENHiV8cPxqKWVrI3h5uDdoJaADt1tm23iFStJsAY/FpCxoeAIrh2QY7UF2tGy1rHvVxwjDpA+Lmta0awNjx1TYD+FBbgsrAWUBERAREQEREBeJdh6j5L2vEmw9R8kFe0X9o/sjzVkVb0YH1juwPNWRAREQEREBERAWCUKhdJNJo6Vl3ZuIOq0G3eTuCnSlr2itY3mUMmSuOs2vO0Qka7EI4mF8jw1o3nyA3lamBY2KprnsBDWvLATtNgDe27aFx/G9IZal+tI477DYAOAG7zXTP0cQatAw/bdK/+YtHwaF78+krgw90zvaZ/0q9Lr7anP21jasRP5z9/4WlRVP7c9p/zUqoqn9ue0/5qtW6VWjjf7NLkD9W/Ii42cFvL4V0OvG9n2mub4iwQQOAarWBrQALWsAApmmaGuI+1n3j/AAqvgU2QG8ZeCsxd6rukf2QUGmzq53naZpPg4gfAK4U8mTegt81UYm2q5h/3ZfzFWmlHqjpHmEFgCyiICIiAiIgIiIC8v2HqK9Ly/YeooK7ox7R3YHmrIq3ox7R3YH5grIgIiICIiAiL51EwY0ucQA0EknYAEEZpHj7KWIyOIJ2Nbf1j/ZcZxTFJJ5HSSOJJN8/gt/SnSF1XOX5hjbtY3gOPWVCWXS6TTeDXz+aefZx+v1k6i+0fLHHv9+7C7foYP1Cn/wBsH4lcRsuzfo/qw+gi/wBGvGf4Xm3wt4rz9Tj4cfm9XR5jxbR9P5WNRVP7c9p/zUqoqn9ue0/5qidMlVgrKIKhNFydVI3cTrjqdn53U9HmxR2k0NpI5eN4z+ZvzW5h8l226EFMc79cl6ZHnxN1aaDaztNVXxIBtdIOJa7xaPmrNhRu9nXf4FBYkREBERAREQEREBeX7D1Felh2xBXNGfaO7H9QVkVa0Z9q7sf1BWVAS68ufZVXSLTuKC7YrSPG+41G9ZG09AW3Fhvlt20jdpzZ8eCvdknZYq/EI4WGSR7WtG87+gDae5fDBcZZUx8pGTbWczMAG46OkWPeuN4rj0tQ/WkeSd3AZ7GjcFZ/0a4rqyuhPqygkZ/vt+ZF/AKyydO7MM233tH/ABUYureJqIpttWfL67+jppKof6S9ICxgpWOzfzpDwbuHefLpV2qKprGOe/JrWlxPAAXK4XjGIunnfM7a9xIHAbh3Cy1dOw9+Tvniv7t3VdR4eLsjm37NJFlS2jujktXJqR5NHrvIyaPmTnYK+tatI7rcQ5ilLZLRWsbzKPo6GSVwZExz3HYGguPXlsHWuu6CYHJS0vJygB7nukIB1gLgADLK+XxUhgej8NLGGQtA+045uceJPy2BSi5/V6zxvwxG0Op0PT40899p3t+gomm9ue0/5qWUTTe3Pak+ar1qlkREGhjdGZIXNaLuFnN7QzA79neq7heMNtm6xGRFhcHZbNXFVTS3ABY1cQDXszeNmuOPaHxQbNXgMNTZ77h9gA4HMC5NiNh2r1g+F8lKASTzXWybY7M8gofB8duBmrJBWB2aCUCL5wy3HSvogIiICIiAiIgLDtiysO2IK3oz7V3Y/qCsqrejXtXdj+oKyIIHTCCokpnMpgHOdk4E6p1dpA4k5DaFxyoa4OLXghwyIIIItuscx1L9AFV7SjRGOqbrZNlA5rwDn0Ottb8RuVlotZGH8Fo8p9VP1DQTqPiUnzj09nG7LdwqqMcjXNNi1zXjrBuvOIYdJBI6KVpa5u0dG4g7wVrtdY3XQxMTG/MS5W0WrO3Ew6Jp7pKDRxsjOdSA49DBYkdd7DuK5uvtUTlxFychqi+4XJy8V7w7DnzyNhjF3PNuFhvJO4DavPhw109JiOPN68+e+qyRaY8/KNvv6tvR7AJKuYRsyAsXusSGN49e4Df3FdlwnCo6eIRRNs1viTvJO8lfDR7AWUsIiZYna929zrbfkOhSqodXqpzW2j5Y4dNodFGnrvPzTz7CIi8SxFE03tz2pPmpZRFMf1g9p/zQS6IiAorSk/qkvU0fzNUqorSgfqkvUPzBByn0pzHXCsmD6QA2zVbqWLoNFobC+kibIC2UN1uUbk8F3OseIGQseCDdosQBsQVNxyAi4VBqKOoozeTnxbpWg2HDWH7vl0qfwrGA4c0tzsMzlc7EFhRazKsWz/sthpuLoMoiICIiAsFZWHIK3o17V3YP5grKq1o17V3YP5mqyoCwQsPeBtWo/FGDepRWZ4Rm0V5lGaVaMsq47erI3Nj/ADaeg/DbxvyCrpXRvcx7S1zSQQdy7Y/G4+PwVM07o45xy8V+UaLOFsntHHpHl1BW2gy3pPh2jyn9FD1PBiyR4lJjujn6/wBqAAut6DaLCmi5SQDlpANb/Q3cweZ6epUTQlkPpIkncLR85rbXu7cT0Db12XVIcZiOx4+Kn1HLafh1jy9UOlYaR8W8+fp7pABZWs2vYf3h4r6idp2FUs1mHQxaJ9X0ReQ8LN1hJlQ9Ofrz2pPmphQkPtz2pPmglw9ZEi+FkQbIKjdJf2SXsfMLY5SyreO4m5z3RX5gDQQMrmwcTdBXcIw3laiNm0Fwc7st5x8rd66hZU7BqZrH8rFk4AtINjkbE7OpWimrg7LY7eP7cQg2XNByOd8lRMWw4R1mrARG0iN5AFxfWudUXs29gr2HKo6TttVNPGNvwc5Bv7u5TsQsAOgeSg6d9wO5T6AiIgIiIC8v2L0sOCCt6N+2d2D+ZqsqrE+FyMeXRutttm4G3C4Xz1Kn3rvvvQWl7QVpzYYw7goK1R7133npao9677z1mLTHCM1ieUo7AmcAvjJo8w//AErRtUe9d956xao9677z1tjNePVptpsduYRc+gTGyF8dxztb1j/yykaXAbDO69alR7133noI5/eO+89SnPaeZRjS0jhvRYJbefFbcVBq7z4qH1Z/eO+89egJ/eO+89a5yTLbGKITzY7byvuwquAzfbd95y9NdIM9Z3i5RmWzZZlCQn689qT5r4ctL9t/3nLaw+lOtrO6fjxUWUgAs6i+wCyg1HxFQlfo7rOL2uIJ27we5WZYsgpsdLLEbuaetuY/wpFta0jPbtGwWVgLBwXg0zTta09YBQRlLXlzA4f8tkoXSerbrRyEgat2EHLIm4PjfxVu5BvAL4z4bG8WexrgdxAI8CgrWD1zZJGsabnInoAzJKt60aHBYYb8lGxl8zqtDb+C3kBERAREQEKIg+T4QV49ECIgx6GE9CCIgehBPQgiIHoQT0IIiB6EE9CCIgehBPQgiIAowvsyMBEQe0REBERAREQEREBERAREQERE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38244" name="AutoShape 4" descr="data:image/jpeg;base64,/9j/4AAQSkZJRgABAQAAAQABAAD/2wCEAAkGBhISEBUQEBIQFBQSFBAQFRUUEhAQFRUVFxQVFBQWFxQXHSYeFxkjGRUVHy8gIycpLCwsFx4xNTAqNSYrLCkBCQoKDgwOGg8PGi4eHhwsKjUpLDUsLCwqLTUtLDUpNTIsLykpLDUwNTEqLCkqKSk1LDUvNS01KSoyLC02KSk0Kf/AABEIANgA6QMBIgACEQEDEQH/xAAcAAEAAgMBAQEAAAAAAAAAAAAABQYBBAcCAwj/xABFEAABAwICBQgGBgkDBQAAAAABAAIDBBEFIQYSMUFREyJhcXKBkbEUMjNTocEVI1KSk7IHJDRCgqLC0eFic/BDY6PD8f/EABoBAQACAwEAAAAAAAAAAAAAAAACBQEDBgT/xAAtEQEAAgEDAgQEBgMAAAAAAAAAAQIDBBExBRITIUHRIzJh8CJxobHB4VGBkf/aAAwDAQACEQMRAD8A7iiIgIiICIiAiIgIiICIiAiIgIiICIoSTHPrnsGxh1e8bfigmrrKjhV6wutulm1m36x4IPsiIgIiICIiAiIgIiICIiAiIgIiICIiAiIgIiICIiAiIgKh4reKrkB/edrjqdn53V8VX01wsujFQwc6K+sOLNpPdt6roFNPcKawk8w9o/JVTCJXPYCGuOW2xt4lXDD4tWNo6LnrOaDZREQEREBERAREQEREBEXmR9gTwBPgg9XRVpmkkzjzI2nfYNe8gdNivf03U+5P4UqCxIq6Mbqfcn8KVZ+mqn3J/ClQWFFXvpqp9yfwpU+mqn3J/ClQWFFXvpup9yfwpU+mqn3J/ClQWFFXvpup9yfw5U+m6n3P/jkQbNTpC1kjmW9U229CwNI28Piqhj+HVMkhniYQXes2zgCRlccFXZqitZkaaXuP+EHVBpAzh8V7bjsZ4/BcjbilTvjkb1gnyUph4L83zPaOho49JQdHw/HWSAm4HOfbqBsO/K63KhokjLc7PaRlt5wsqXgVBTRP1Q6SS93HXfkC5xcbNbYb1bap2rHrMOQGwbLdCCNoNG3saA+dx42aG+ZKm2M1QADsAGYG7qWhTV11tOmyQezVAZOsNy+kUoOzcqzpPiJii1wCTrxtAAubly29GqtzgTJYF9rC9yANxtlfagn0REBFp4hiIibrEXAIBtuG8noWgzSdhdZkcsjQ3Wc6ICTUN7AFozN+i6CbWLqMZjTn5RU856Xs5BveX5+AK34A63OtffbYOgIPqiIgL51HqO7LvIr6L5z+q7snyQV/RT1n9lvmVZFW9FPWf2W+ZVkQEWLpdBlFi6XQZRYul0GUWLpdBlfGala7aAvssIK9iGFtGYCqdBhrJavkJAdR75LgEtOQLhmNmYXRqmDWCqOGUZbiF+D5PyuQYov0dvhkLmVbyzWLg18YLuyX3sRuvZbVHj7CxzHmxaHAg5WtcOHmrYuY6cYZydZrjZKBJ0a2x3xF+9BO4fVZBTDai4VWwd9wFYoGZIIXTWlkkpXcl60ZbORvLWG7rdNjfuWvopi2sxpvnl4q2UTRyljva4KgVNCaGudDnyT/AKyLsk5t/hOXgg6nFIHNDhsIutOrxADJvioRmLO1AwbDc339S15KgkhrRrOdkAEGzLUPe8Mjze7wA3k9CnsNw5kMYYxrRbbZrW3O82C+WE4WIm55vdm53yHQFIICIiAiIgLxP6ruo+S9rxN6p6j5IK9or67+y3zK3sdlka3XYWgNDnG4vkGk5Zbclo6K+u/st8yt/Sb9ll/25fyOQQDsckEImLmarnBo5rb35193QtmtxCSOMyGRhALRYNbtcqnVSH6LiIv7Z3/sWcUxCk9GcymDg9xic4akgvq33u6XHYsi0jGXskDHuadaIyCwAtzHPFx/CvjR6TExyOc4XY1rhkBtOr35ub4FVyBjaeoLSCRNSEsLrktc6K5F+sOHeFqU1GXOowL2nAa7b+7O4G/8NkFtZpI7kdckXEjWeq3e0u8wvuzSC1S6JxFrloyAzAuM9/DvVKmlPo8mR/bBx+w9b9XTGQ1rm31opGStI4DW1rd2fcEFii0ic5sTWka8pdmQLABxF7Dv8F6fpK5jZWusXxuDcsgbm17d3xVSpHOjZS1JDixj5WPsCdX6x27qcfBbMFS4mqqxA6WKR2qGuu27S7W1rAXys3ZsJQXDDK+VxBux7HNB12kWB+yRx7lp1mkJikkjecwNZmQF77L8Rn/KoHRwNNeDRibkdU6+uCLEtNmknbzrWv07Vv6XQj06lBF9ZzQ7pGuNvifFBccKLzGC/aQCcgM9trdGxR9PB+tF3+t/kVMwCzR1KNgH157T/msCWVR/SHS3ijl+w8t7nD+4VuUZpLScpSSstrXYTa17251rdyChYVXxja9g/iarZQ1IcOYHO6gbeJyVJwatibk1rB1Bo8lbKPET+6CeoEoJelDuVbcWHO3i+zZYLV000fNTBeMfXRHXj3X+0y/SPiAvrRvcXtc8EAXNzluI2KbQc4w6KpcGs5CUPzHPY5gFjmSXC1ulXTBsEEI1nHWkO124D7LeA81J2WUBERAREQEREBeJvVPUfJe14l9U9R8kFe0W9d/Zb5lWJ4ByKptJiQp4p5j/ANOIvtxtc2VSi0lxERMr+U12PmMZhbGCNUXzuBe2RHgg60aZmywWPRGcAuUVWllbUOqp6eYRxUoBDNVpLxrWzuNtgT8Fr4h+kKo5Snma8hhjY+SMBpaSJHNftFwDq8d4WR2A0zOAWfRmcAuQYrpjUgVbo53WZUQtjNmGzHcscrtzvqt2rbi0nrKeb0eeblBNAZY36rWua4xue3YLZFpBBusDqfozOAWRTs4Bchh03qzSQsbLeaomezXcGc1oLGiwAttfttuX2xDSSupm1EEkrnOj5N0cwYG7XsBHq6puHfAoOsejs2WCyIG7LBcqGk1XUS09JBNybjTxyySFrSXOMfKHK2Q2DIbSo6q08q3UjLSlsrJnRPc0M57dS7bggi9wdltiDs0cLRsAR0bSbkC65LJprPI5ro5XAGikkLQGWEzGuBOY4tvwXvBMWqpIW1DsQaXNEkhp9WHXcIySW5WcLhvDesjrdwouD257T/muaYDpPXzvZJHURPcZCH0x1I9WPI6wJzItcZEnYulUftbni7yKwJZRmkNbydO4g2LrMb1uy8rqTVW05ms2JvF7neA/yg0sKgaBkGjqACsFNsUBhjsgpyF2SD7PW1RTXGqdrfLctFzlmmls8dPNPfs+NkEsiIgIiICIiAiIgLxL6p6j5L2vMuw9R8kFGOHOnp6iFvrPhLR17viqbg2kNZDTx0NPBKKgTOBL4i5gYSTv33O3ZYLpOjA57+wPNWDkG3vYXQcMmEtH6bSyQyudUgCNzWEtPOJ1uqzj3hfWh0beaiGlla4F9HKHZHmvfyj23PEEt8F24wNOZATkW7bBB+dWUsopKhrmP1hNTA8120CoBtlnmp60lbUiZkUrYqalLS57C27mxOFh0lxyHALtZpm8AsinaNgHgg4JS0EzaSmq2xvcKeeTXaGuuBrRuBtttdpF+pS2P49VVkFQ4RvbStMQjDoi15drs379jie5dlFO21rBY9Hba1gg4nTcpR1FNWOilfE+ljadRpJDuR1NU8DcA58VoU+FSsiglfG8ctWseGlrr6jbZkWyF3HbwXfDTttawTkG8Ag4LNg76esqog1+q2Gq1DZxBa5ms23cbdy39FsUp4YmD0SV1YOUa1xjcGkuJDQ598hqkC9l2o07eAWBSN4BZHBqmHl3xCmpJoKrlDyga17Yhzua5t/UPHYNq7Nh4IkAO3nX67ZqVFO0Z2Cj6f257T/msCUVT07b7E9Lx+X+ytigtMqMPpHuuQY7PaeB2Z8RYoIDDpVNRzKr4dh8jgLVIHVE0+blYdFKEuY7l3cq4FpuRqWuCC3Vbla4J70H0nr2sF3ua0cXENHiV8cPxqKWVrI3h5uDdoJaADt1tm23iFStJsAY/FpCxoeAIrh2QY7UF2tGy1rHvVxwjDpA+Lmta0awNjx1TYD+FBbgsrAWUBERAREQEREBeJdh6j5L2vEmw9R8kFe0X9o/sjzVkVb0YH1juwPNWRAREQEREBERAWCUKhdJNJo6Vl3ZuIOq0G3eTuCnSlr2itY3mUMmSuOs2vO0Qka7EI4mF8jw1o3nyA3lamBY2KprnsBDWvLATtNgDe27aFx/G9IZal+tI477DYAOAG7zXTP0cQatAw/bdK/+YtHwaF78+krgw90zvaZ/0q9Lr7anP21jasRP5z9/4WlRVP7c9p/zUqoqn9ue0/5qtW6VWjjf7NLkD9W/Ii42cFvL4V0OvG9n2mub4iwQQOAarWBrQALWsAApmmaGuI+1n3j/AAqvgU2QG8ZeCsxd6rukf2QUGmzq53naZpPg4gfAK4U8mTegt81UYm2q5h/3ZfzFWmlHqjpHmEFgCyiICIiAiIgIiIC8v2HqK9Ly/YeooK7ox7R3YHmrIq3ox7R3YH5grIgIiICIiAiL51EwY0ucQA0EknYAEEZpHj7KWIyOIJ2Nbf1j/ZcZxTFJJ5HSSOJJN8/gt/SnSF1XOX5hjbtY3gOPWVCWXS6TTeDXz+aefZx+v1k6i+0fLHHv9+7C7foYP1Cn/wBsH4lcRsuzfo/qw+gi/wBGvGf4Xm3wt4rz9Tj4cfm9XR5jxbR9P5WNRVP7c9p/zUqoqn9ue0/5qidMlVgrKIKhNFydVI3cTrjqdn53U9HmxR2k0NpI5eN4z+ZvzW5h8l226EFMc79cl6ZHnxN1aaDaztNVXxIBtdIOJa7xaPmrNhRu9nXf4FBYkREBERAREQEREBeX7D1Felh2xBXNGfaO7H9QVkVa0Z9q7sf1BWVAS68ufZVXSLTuKC7YrSPG+41G9ZG09AW3Fhvlt20jdpzZ8eCvdknZYq/EI4WGSR7WtG87+gDae5fDBcZZUx8pGTbWczMAG46OkWPeuN4rj0tQ/WkeSd3AZ7GjcFZ/0a4rqyuhPqygkZ/vt+ZF/AKyydO7MM233tH/ABUYureJqIpttWfL67+jppKof6S9ICxgpWOzfzpDwbuHefLpV2qKprGOe/JrWlxPAAXK4XjGIunnfM7a9xIHAbh3Cy1dOw9+Tvniv7t3VdR4eLsjm37NJFlS2jujktXJqR5NHrvIyaPmTnYK+tatI7rcQ5ilLZLRWsbzKPo6GSVwZExz3HYGguPXlsHWuu6CYHJS0vJygB7nukIB1gLgADLK+XxUhgej8NLGGQtA+045uceJPy2BSi5/V6zxvwxG0Op0PT40899p3t+gomm9ue0/5qWUTTe3Pak+ar1qlkREGhjdGZIXNaLuFnN7QzA79neq7heMNtm6xGRFhcHZbNXFVTS3ABY1cQDXszeNmuOPaHxQbNXgMNTZ77h9gA4HMC5NiNh2r1g+F8lKASTzXWybY7M8gofB8duBmrJBWB2aCUCL5wy3HSvogIiICIiAiIgLDtiysO2IK3oz7V3Y/qCsqrejXtXdj+oKyIIHTCCokpnMpgHOdk4E6p1dpA4k5DaFxyoa4OLXghwyIIIItuscx1L9AFV7SjRGOqbrZNlA5rwDn0Ottb8RuVlotZGH8Fo8p9VP1DQTqPiUnzj09nG7LdwqqMcjXNNi1zXjrBuvOIYdJBI6KVpa5u0dG4g7wVrtdY3XQxMTG/MS5W0WrO3Ew6Jp7pKDRxsjOdSA49DBYkdd7DuK5uvtUTlxFychqi+4XJy8V7w7DnzyNhjF3PNuFhvJO4DavPhw109JiOPN68+e+qyRaY8/KNvv6tvR7AJKuYRsyAsXusSGN49e4Df3FdlwnCo6eIRRNs1viTvJO8lfDR7AWUsIiZYna929zrbfkOhSqodXqpzW2j5Y4dNodFGnrvPzTz7CIi8SxFE03tz2pPmpZRFMf1g9p/zQS6IiAorSk/qkvU0fzNUqorSgfqkvUPzBByn0pzHXCsmD6QA2zVbqWLoNFobC+kibIC2UN1uUbk8F3OseIGQseCDdosQBsQVNxyAi4VBqKOoozeTnxbpWg2HDWH7vl0qfwrGA4c0tzsMzlc7EFhRazKsWz/sthpuLoMoiICIiAsFZWHIK3o17V3YP5grKq1o17V3YP5mqyoCwQsPeBtWo/FGDepRWZ4Rm0V5lGaVaMsq47erI3Nj/ADaeg/DbxvyCrpXRvcx7S1zSQQdy7Y/G4+PwVM07o45xy8V+UaLOFsntHHpHl1BW2gy3pPh2jyn9FD1PBiyR4lJjujn6/wBqAAut6DaLCmi5SQDlpANb/Q3cweZ6epUTQlkPpIkncLR85rbXu7cT0Db12XVIcZiOx4+Kn1HLafh1jy9UOlYaR8W8+fp7pABZWs2vYf3h4r6idp2FUs1mHQxaJ9X0ReQ8LN1hJlQ9Ofrz2pPmphQkPtz2pPmglw9ZEi+FkQbIKjdJf2SXsfMLY5SyreO4m5z3RX5gDQQMrmwcTdBXcIw3laiNm0Fwc7st5x8rd66hZU7BqZrH8rFk4AtINjkbE7OpWimrg7LY7eP7cQg2XNByOd8lRMWw4R1mrARG0iN5AFxfWudUXs29gr2HKo6TttVNPGNvwc5Bv7u5TsQsAOgeSg6d9wO5T6AiIgIiIC8v2L0sOCCt6N+2d2D+ZqsqrE+FyMeXRutttm4G3C4Xz1Kn3rvvvQWl7QVpzYYw7goK1R7133npao9677z1mLTHCM1ieUo7AmcAvjJo8w//AErRtUe9d956xao9677z1tjNePVptpsduYRc+gTGyF8dxztb1j/yykaXAbDO69alR7133noI5/eO+89SnPaeZRjS0jhvRYJbefFbcVBq7z4qH1Z/eO+89egJ/eO+89a5yTLbGKITzY7byvuwquAzfbd95y9NdIM9Z3i5RmWzZZlCQn689qT5r4ctL9t/3nLaw+lOtrO6fjxUWUgAs6i+wCyg1HxFQlfo7rOL2uIJ27we5WZYsgpsdLLEbuaetuY/wpFta0jPbtGwWVgLBwXg0zTta09YBQRlLXlzA4f8tkoXSerbrRyEgat2EHLIm4PjfxVu5BvAL4z4bG8WexrgdxAI8CgrWD1zZJGsabnInoAzJKt60aHBYYb8lGxl8zqtDb+C3kBERAREQEKIg+T4QV49ECIgx6GE9CCIgehBPQgiIHoQT0IIiB6EE9CCIgehBPQgiIAowvsyMBEQe0REBERAREQEREBERAREQERE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138246" name="Picture 6" descr="https://encrypted-tbn2.gstatic.com/images?q=tbn:ANd9GcQd40U55Kg5dfXrq0NVYgQUAfMHMVFamBXmFdJz1Rn_cU-31jqPYw"/>
          <p:cNvPicPr>
            <a:picLocks noChangeAspect="1" noChangeArrowheads="1"/>
          </p:cNvPicPr>
          <p:nvPr/>
        </p:nvPicPr>
        <p:blipFill>
          <a:blip r:embed="rId2" cstate="print"/>
          <a:srcRect/>
          <a:stretch>
            <a:fillRect/>
          </a:stretch>
        </p:blipFill>
        <p:spPr bwMode="auto">
          <a:xfrm>
            <a:off x="7082011" y="2348880"/>
            <a:ext cx="2061989" cy="1912570"/>
          </a:xfrm>
          <a:prstGeom prst="rect">
            <a:avLst/>
          </a:prstGeom>
          <a:noFill/>
        </p:spPr>
      </p:pic>
      <p:pic>
        <p:nvPicPr>
          <p:cNvPr id="138248" name="Picture 8" descr="https://encrypted-tbn0.gstatic.com/images?q=tbn:ANd9GcRVT9bGsnJfV-o2GY4LXg9zmwsRvr_7F7wxlRhe4Pf7q3hkXdgP"/>
          <p:cNvPicPr>
            <a:picLocks noChangeAspect="1" noChangeArrowheads="1"/>
          </p:cNvPicPr>
          <p:nvPr/>
        </p:nvPicPr>
        <p:blipFill>
          <a:blip r:embed="rId3" cstate="print"/>
          <a:srcRect/>
          <a:stretch>
            <a:fillRect/>
          </a:stretch>
        </p:blipFill>
        <p:spPr bwMode="auto">
          <a:xfrm>
            <a:off x="7557120" y="0"/>
            <a:ext cx="1586880" cy="1586880"/>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3182" y="124266"/>
            <a:ext cx="6807291" cy="1589218"/>
            <a:chOff x="-360040" y="746320"/>
            <a:chExt cx="6807291" cy="936076"/>
          </a:xfrm>
        </p:grpSpPr>
        <p:sp>
          <p:nvSpPr>
            <p:cNvPr id="3" name="2 Rectángulo redondeado"/>
            <p:cNvSpPr/>
            <p:nvPr/>
          </p:nvSpPr>
          <p:spPr>
            <a:xfrm>
              <a:off x="0" y="746800"/>
              <a:ext cx="6096000" cy="763403"/>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 name="3 Rectángulo"/>
            <p:cNvSpPr/>
            <p:nvPr/>
          </p:nvSpPr>
          <p:spPr>
            <a:xfrm>
              <a:off x="-360040" y="746320"/>
              <a:ext cx="6807291" cy="936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a:t>2. Análisis de oferta y demanda de un bien o servicio</a:t>
              </a:r>
            </a:p>
          </p:txBody>
        </p:sp>
      </p:grpSp>
      <p:sp>
        <p:nvSpPr>
          <p:cNvPr id="6" name="Rectangle 5"/>
          <p:cNvSpPr txBox="1">
            <a:spLocks noChangeArrowheads="1"/>
          </p:cNvSpPr>
          <p:nvPr/>
        </p:nvSpPr>
        <p:spPr>
          <a:xfrm>
            <a:off x="323528" y="2348880"/>
            <a:ext cx="7772400" cy="3167063"/>
          </a:xfrm>
          <a:prstGeom prst="rect">
            <a:avLst/>
          </a:prstGeom>
        </p:spPr>
        <p:txBody>
          <a:bodyPr lIns="91440" tIns="45720" rIns="91440" bIns="45720" anchor="t"/>
          <a:lstStyle/>
          <a:p>
            <a:pPr marL="274320" indent="-274320" algn="just">
              <a:lnSpc>
                <a:spcPct val="90000"/>
              </a:lnSpc>
              <a:spcBef>
                <a:spcPts val="600"/>
              </a:spcBef>
              <a:defRPr/>
            </a:pPr>
            <a:r>
              <a:rPr lang="es-MX" sz="2400"/>
              <a:t>Un estudio de mercado es una investigación que busca conocer las preferencias de un sector comercial concreto, así como para evaluar las necesidades y hábitos de un público objetivo.</a:t>
            </a:r>
            <a:endParaRPr lang="en-US" sz="2400"/>
          </a:p>
          <a:p>
            <a:pPr marL="274320" indent="-274320" algn="just">
              <a:lnSpc>
                <a:spcPct val="90000"/>
              </a:lnSpc>
              <a:spcBef>
                <a:spcPts val="600"/>
              </a:spcBef>
              <a:defRPr/>
            </a:pPr>
            <a:endParaRPr lang="es-MX" sz="2400"/>
          </a:p>
          <a:p>
            <a:pPr marL="274320" marR="0" lvl="0" indent="-274320" algn="just" defTabSz="914400">
              <a:lnSpc>
                <a:spcPct val="90000"/>
              </a:lnSpc>
              <a:spcBef>
                <a:spcPts val="600"/>
              </a:spcBef>
              <a:spcAft>
                <a:spcPts val="0"/>
              </a:spcAft>
              <a:tabLst/>
              <a:defRPr/>
            </a:pPr>
            <a:r>
              <a:rPr kumimoji="0" lang="es-MX" sz="2400" b="0" i="0" u="none" strike="noStrike" kern="1200" cap="none" spc="0" normalizeH="0" baseline="0" noProof="0">
                <a:ln>
                  <a:noFill/>
                </a:ln>
                <a:effectLst/>
                <a:uLnTx/>
                <a:uFillTx/>
                <a:latin typeface="+mn-lt"/>
                <a:ea typeface="+mn-ea"/>
                <a:cs typeface="+mn-cs"/>
              </a:rPr>
              <a:t>Cuando se trata de Proyectos Privados (generadores de ingresos), el Objeto del Estudio de Mercado es determinar la cantidad de bienes y/o servicios provenientes de la nueva unidad productora, que en una cierta Área Geográfica y bajo determinadas condiciones de Precio y Cantidad, la comunidad estaría dispuesta a Adquirir para Satisfacer sus necesidades.</a:t>
            </a:r>
            <a:endParaRPr lang="es-MX">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¿Quiénes perciben una buena idea? ….</a:t>
            </a:r>
          </a:p>
        </p:txBody>
      </p:sp>
      <p:graphicFrame>
        <p:nvGraphicFramePr>
          <p:cNvPr id="4" name="3 Diagrama"/>
          <p:cNvGraphicFramePr/>
          <p:nvPr/>
        </p:nvGraphicFramePr>
        <p:xfrm>
          <a:off x="1475656"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835696" y="4581128"/>
            <a:ext cx="122413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Actores claves</a:t>
            </a:r>
          </a:p>
        </p:txBody>
      </p:sp>
      <p:sp>
        <p:nvSpPr>
          <p:cNvPr id="6" name="5 Rectángulo"/>
          <p:cNvSpPr/>
          <p:nvPr/>
        </p:nvSpPr>
        <p:spPr>
          <a:xfrm>
            <a:off x="4499992" y="4509120"/>
            <a:ext cx="194421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t>Clientes, proveedores</a:t>
            </a:r>
          </a:p>
          <a:p>
            <a:pPr algn="ctr"/>
            <a:r>
              <a:rPr lang="es-CO" sz="1400"/>
              <a:t> competidores, entidades de financiación</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79512" y="2060848"/>
            <a:ext cx="7772400" cy="2222500"/>
          </a:xfrm>
        </p:spPr>
        <p:txBody>
          <a:bodyPr/>
          <a:lstStyle/>
          <a:p>
            <a:pPr algn="just"/>
            <a:r>
              <a:rPr lang="es-MX" sz="2400">
                <a:solidFill>
                  <a:schemeClr val="tx1"/>
                </a:solidFill>
              </a:rPr>
              <a:t>Pero si se trata de Proyectos Sociales, su estudio se  Orienta hacia la Estimación de Necesidades Colectivas, tengan o no repaldo de un poder adquisitivo.</a:t>
            </a:r>
            <a:endParaRPr lang="es-ES_tradnl" sz="2400">
              <a:solidFill>
                <a:schemeClr val="tx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0322" y="332656"/>
            <a:ext cx="7980070" cy="707886"/>
          </a:xfrm>
          <a:prstGeom prst="rect">
            <a:avLst/>
          </a:prstGeom>
          <a:noFill/>
        </p:spPr>
        <p:txBody>
          <a:bodyPr wrap="none" lIns="91440" tIns="45720" rIns="91440" bIns="45720">
            <a:spAutoFit/>
          </a:bodyPr>
          <a:lstStyle/>
          <a:p>
            <a:pPr marL="914400" indent="-914400" algn="ctr">
              <a:buAutoNum type="arabicPeriod"/>
            </a:pPr>
            <a:r>
              <a:rPr lang="es-ES" sz="4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Análisis del usuario o cliente</a:t>
            </a:r>
          </a:p>
        </p:txBody>
      </p:sp>
      <p:graphicFrame>
        <p:nvGraphicFramePr>
          <p:cNvPr id="4" name="3 Tabla"/>
          <p:cNvGraphicFramePr>
            <a:graphicFrameLocks noGrp="1"/>
          </p:cNvGraphicFramePr>
          <p:nvPr>
            <p:extLst>
              <p:ext uri="{D42A27DB-BD31-4B8C-83A1-F6EECF244321}">
                <p14:modId xmlns:p14="http://schemas.microsoft.com/office/powerpoint/2010/main" val="3876527724"/>
              </p:ext>
            </p:extLst>
          </p:nvPr>
        </p:nvGraphicFramePr>
        <p:xfrm>
          <a:off x="611560" y="1518770"/>
          <a:ext cx="6984776" cy="3494406"/>
        </p:xfrm>
        <a:graphic>
          <a:graphicData uri="http://schemas.openxmlformats.org/drawingml/2006/table">
            <a:tbl>
              <a:tblPr firstRow="1" bandRow="1">
                <a:tableStyleId>{5C22544A-7EE6-4342-B048-85BDC9FD1C3A}</a:tableStyleId>
              </a:tblPr>
              <a:tblGrid>
                <a:gridCol w="6984776">
                  <a:extLst>
                    <a:ext uri="{9D8B030D-6E8A-4147-A177-3AD203B41FA5}">
                      <a16:colId xmlns:a16="http://schemas.microsoft.com/office/drawing/2014/main" val="20000"/>
                    </a:ext>
                  </a:extLst>
                </a:gridCol>
              </a:tblGrid>
              <a:tr h="369041">
                <a:tc>
                  <a:txBody>
                    <a:bodyPr/>
                    <a:lstStyle/>
                    <a:p>
                      <a:r>
                        <a:rPr lang="es-CO"/>
                        <a:t>¿Quienes son los usuarios o clientes?</a:t>
                      </a:r>
                    </a:p>
                  </a:txBody>
                  <a:tcPr/>
                </a:tc>
                <a:extLst>
                  <a:ext uri="{0D108BD9-81ED-4DB2-BD59-A6C34878D82A}">
                    <a16:rowId xmlns:a16="http://schemas.microsoft.com/office/drawing/2014/main" val="10000"/>
                  </a:ext>
                </a:extLst>
              </a:tr>
              <a:tr h="369041">
                <a:tc>
                  <a:txBody>
                    <a:bodyPr/>
                    <a:lstStyle/>
                    <a:p>
                      <a:r>
                        <a:rPr lang="es-CO"/>
                        <a:t>¿A que segmento</a:t>
                      </a:r>
                      <a:r>
                        <a:rPr lang="es-CO" baseline="0"/>
                        <a:t> pertenecen?</a:t>
                      </a:r>
                      <a:endParaRPr lang="es-CO"/>
                    </a:p>
                  </a:txBody>
                  <a:tcPr/>
                </a:tc>
                <a:extLst>
                  <a:ext uri="{0D108BD9-81ED-4DB2-BD59-A6C34878D82A}">
                    <a16:rowId xmlns:a16="http://schemas.microsoft.com/office/drawing/2014/main" val="10001"/>
                  </a:ext>
                </a:extLst>
              </a:tr>
              <a:tr h="369041">
                <a:tc>
                  <a:txBody>
                    <a:bodyPr/>
                    <a:lstStyle/>
                    <a:p>
                      <a:r>
                        <a:rPr lang="es-CO"/>
                        <a:t>¿Cuáles son los criterios mas importantes para utilizar o consumir un bien o servicio? </a:t>
                      </a:r>
                    </a:p>
                  </a:txBody>
                  <a:tcPr/>
                </a:tc>
                <a:extLst>
                  <a:ext uri="{0D108BD9-81ED-4DB2-BD59-A6C34878D82A}">
                    <a16:rowId xmlns:a16="http://schemas.microsoft.com/office/drawing/2014/main" val="10002"/>
                  </a:ext>
                </a:extLst>
              </a:tr>
              <a:tr h="369041">
                <a:tc>
                  <a:txBody>
                    <a:bodyPr/>
                    <a:lstStyle/>
                    <a:p>
                      <a:r>
                        <a:rPr lang="es-CO"/>
                        <a:t>¿Cuánto dinero destinan para la compra</a:t>
                      </a:r>
                      <a:r>
                        <a:rPr lang="es-CO" baseline="0"/>
                        <a:t> del bien o servicio?</a:t>
                      </a:r>
                      <a:endParaRPr lang="es-CO"/>
                    </a:p>
                  </a:txBody>
                  <a:tcPr/>
                </a:tc>
                <a:extLst>
                  <a:ext uri="{0D108BD9-81ED-4DB2-BD59-A6C34878D82A}">
                    <a16:rowId xmlns:a16="http://schemas.microsoft.com/office/drawing/2014/main" val="10003"/>
                  </a:ext>
                </a:extLst>
              </a:tr>
              <a:tr h="369041">
                <a:tc>
                  <a:txBody>
                    <a:bodyPr/>
                    <a:lstStyle/>
                    <a:p>
                      <a:r>
                        <a:rPr lang="es-CO"/>
                        <a:t>¿Cuál es el grado de satisfacción actual?</a:t>
                      </a:r>
                    </a:p>
                  </a:txBody>
                  <a:tcPr/>
                </a:tc>
                <a:extLst>
                  <a:ext uri="{0D108BD9-81ED-4DB2-BD59-A6C34878D82A}">
                    <a16:rowId xmlns:a16="http://schemas.microsoft.com/office/drawing/2014/main" val="10004"/>
                  </a:ext>
                </a:extLst>
              </a:tr>
              <a:tr h="369041">
                <a:tc>
                  <a:txBody>
                    <a:bodyPr/>
                    <a:lstStyle/>
                    <a:p>
                      <a:r>
                        <a:rPr lang="es-CO"/>
                        <a:t>¿Cuántos conforman la demanda actual?</a:t>
                      </a:r>
                    </a:p>
                  </a:txBody>
                  <a:tcPr/>
                </a:tc>
                <a:extLst>
                  <a:ext uri="{0D108BD9-81ED-4DB2-BD59-A6C34878D82A}">
                    <a16:rowId xmlns:a16="http://schemas.microsoft.com/office/drawing/2014/main" val="10005"/>
                  </a:ext>
                </a:extLst>
              </a:tr>
              <a:tr h="369041">
                <a:tc>
                  <a:txBody>
                    <a:bodyPr/>
                    <a:lstStyle/>
                    <a:p>
                      <a:r>
                        <a:rPr lang="es-CO"/>
                        <a:t>¿Cuánto tiempo y con que frecuencia se</a:t>
                      </a:r>
                      <a:r>
                        <a:rPr lang="es-CO" baseline="0"/>
                        <a:t> dedican a la compra del bien o servicio?</a:t>
                      </a:r>
                      <a:endParaRPr lang="es-CO"/>
                    </a:p>
                  </a:txBody>
                  <a:tcPr/>
                </a:tc>
                <a:extLst>
                  <a:ext uri="{0D108BD9-81ED-4DB2-BD59-A6C34878D82A}">
                    <a16:rowId xmlns:a16="http://schemas.microsoft.com/office/drawing/2014/main" val="10006"/>
                  </a:ext>
                </a:extLst>
              </a:tr>
              <a:tr h="369041">
                <a:tc>
                  <a:txBody>
                    <a:bodyPr/>
                    <a:lstStyle/>
                    <a:p>
                      <a:r>
                        <a:rPr lang="es-CO"/>
                        <a:t>¿Cuál</a:t>
                      </a:r>
                      <a:r>
                        <a:rPr lang="es-CO" baseline="0"/>
                        <a:t> es el nivel de ingresos?</a:t>
                      </a:r>
                      <a:endParaRPr lang="es-CO"/>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6904" y="548680"/>
            <a:ext cx="7257692" cy="923330"/>
          </a:xfrm>
          <a:prstGeom prst="rect">
            <a:avLst/>
          </a:prstGeom>
          <a:noFill/>
        </p:spPr>
        <p:txBody>
          <a:bodyPr wrap="none" lIns="91440" tIns="45720" rIns="91440" bIns="45720">
            <a:spAutoFit/>
          </a:bodyPr>
          <a:lstStyle/>
          <a:p>
            <a:pPr algn="ctr"/>
            <a:r>
              <a:rPr lang="es-E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s-ES" sz="40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Análisi</a:t>
            </a:r>
            <a:r>
              <a:rPr lang="es-ES" sz="40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 de la competencia</a:t>
            </a:r>
            <a:endParaRPr lang="es-E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3" name="2 Tabla"/>
          <p:cNvGraphicFramePr>
            <a:graphicFrameLocks noGrp="1"/>
          </p:cNvGraphicFramePr>
          <p:nvPr/>
        </p:nvGraphicFramePr>
        <p:xfrm>
          <a:off x="1043608" y="1772816"/>
          <a:ext cx="6096000" cy="434848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r>
                        <a:rPr lang="es-CO"/>
                        <a:t>Quienes son los competidores</a:t>
                      </a:r>
                    </a:p>
                  </a:txBody>
                  <a:tcPr/>
                </a:tc>
                <a:extLst>
                  <a:ext uri="{0D108BD9-81ED-4DB2-BD59-A6C34878D82A}">
                    <a16:rowId xmlns:a16="http://schemas.microsoft.com/office/drawing/2014/main" val="10000"/>
                  </a:ext>
                </a:extLst>
              </a:tr>
              <a:tr h="370840">
                <a:tc>
                  <a:txBody>
                    <a:bodyPr/>
                    <a:lstStyle/>
                    <a:p>
                      <a:r>
                        <a:rPr lang="es-CO"/>
                        <a:t>Que tipo de programas/ </a:t>
                      </a:r>
                      <a:r>
                        <a:rPr lang="es-CO" err="1"/>
                        <a:t>lineas</a:t>
                      </a:r>
                      <a:r>
                        <a:rPr lang="es-CO" baseline="0"/>
                        <a:t> de bienes o </a:t>
                      </a:r>
                      <a:r>
                        <a:rPr lang="es-CO" baseline="0" err="1"/>
                        <a:t>ss</a:t>
                      </a:r>
                      <a:r>
                        <a:rPr lang="es-CO" baseline="0"/>
                        <a:t> ofrecen</a:t>
                      </a:r>
                      <a:endParaRPr lang="es-CO"/>
                    </a:p>
                  </a:txBody>
                  <a:tcPr/>
                </a:tc>
                <a:extLst>
                  <a:ext uri="{0D108BD9-81ED-4DB2-BD59-A6C34878D82A}">
                    <a16:rowId xmlns:a16="http://schemas.microsoft.com/office/drawing/2014/main" val="10001"/>
                  </a:ext>
                </a:extLst>
              </a:tr>
              <a:tr h="370840">
                <a:tc>
                  <a:txBody>
                    <a:bodyPr/>
                    <a:lstStyle/>
                    <a:p>
                      <a:r>
                        <a:rPr lang="es-CO"/>
                        <a:t>Participación en</a:t>
                      </a:r>
                      <a:r>
                        <a:rPr lang="es-CO" baseline="0"/>
                        <a:t> la oferta actual y </a:t>
                      </a:r>
                      <a:r>
                        <a:rPr lang="es-CO" baseline="0" err="1"/>
                        <a:t>fraccion</a:t>
                      </a:r>
                      <a:r>
                        <a:rPr lang="es-CO" baseline="0"/>
                        <a:t> de demanda que atienden.</a:t>
                      </a:r>
                      <a:endParaRPr lang="es-CO"/>
                    </a:p>
                  </a:txBody>
                  <a:tcPr/>
                </a:tc>
                <a:extLst>
                  <a:ext uri="{0D108BD9-81ED-4DB2-BD59-A6C34878D82A}">
                    <a16:rowId xmlns:a16="http://schemas.microsoft.com/office/drawing/2014/main" val="10002"/>
                  </a:ext>
                </a:extLst>
              </a:tr>
              <a:tr h="370840">
                <a:tc>
                  <a:txBody>
                    <a:bodyPr/>
                    <a:lstStyle/>
                    <a:p>
                      <a:r>
                        <a:rPr lang="es-CO"/>
                        <a:t>¿Cómo ofrecen esos</a:t>
                      </a:r>
                      <a:r>
                        <a:rPr lang="es-CO" baseline="0"/>
                        <a:t> bienes o servicios?</a:t>
                      </a:r>
                      <a:endParaRPr lang="es-CO"/>
                    </a:p>
                  </a:txBody>
                  <a:tcPr/>
                </a:tc>
                <a:extLst>
                  <a:ext uri="{0D108BD9-81ED-4DB2-BD59-A6C34878D82A}">
                    <a16:rowId xmlns:a16="http://schemas.microsoft.com/office/drawing/2014/main" val="10003"/>
                  </a:ext>
                </a:extLst>
              </a:tr>
              <a:tr h="370840">
                <a:tc>
                  <a:txBody>
                    <a:bodyPr/>
                    <a:lstStyle/>
                    <a:p>
                      <a:r>
                        <a:rPr lang="es-CO"/>
                        <a:t>¿Cómo se proveen de recursos para su funcionamiento?</a:t>
                      </a:r>
                    </a:p>
                  </a:txBody>
                  <a:tcPr/>
                </a:tc>
                <a:extLst>
                  <a:ext uri="{0D108BD9-81ED-4DB2-BD59-A6C34878D82A}">
                    <a16:rowId xmlns:a16="http://schemas.microsoft.com/office/drawing/2014/main" val="10004"/>
                  </a:ext>
                </a:extLst>
              </a:tr>
              <a:tr h="370840">
                <a:tc>
                  <a:txBody>
                    <a:bodyPr/>
                    <a:lstStyle/>
                    <a:p>
                      <a:r>
                        <a:rPr lang="es-CO"/>
                        <a:t>¿Qué segmento de la población atienden?</a:t>
                      </a:r>
                    </a:p>
                  </a:txBody>
                  <a:tcPr/>
                </a:tc>
                <a:extLst>
                  <a:ext uri="{0D108BD9-81ED-4DB2-BD59-A6C34878D82A}">
                    <a16:rowId xmlns:a16="http://schemas.microsoft.com/office/drawing/2014/main" val="10005"/>
                  </a:ext>
                </a:extLst>
              </a:tr>
              <a:tr h="370840">
                <a:tc>
                  <a:txBody>
                    <a:bodyPr/>
                    <a:lstStyle/>
                    <a:p>
                      <a:r>
                        <a:rPr lang="es-CO"/>
                        <a:t>¿Cuál</a:t>
                      </a:r>
                      <a:r>
                        <a:rPr lang="es-CO" baseline="0"/>
                        <a:t> es su área de influencia?</a:t>
                      </a:r>
                      <a:endParaRPr lang="es-CO"/>
                    </a:p>
                  </a:txBody>
                  <a:tcPr/>
                </a:tc>
                <a:extLst>
                  <a:ext uri="{0D108BD9-81ED-4DB2-BD59-A6C34878D82A}">
                    <a16:rowId xmlns:a16="http://schemas.microsoft.com/office/drawing/2014/main" val="10006"/>
                  </a:ext>
                </a:extLst>
              </a:tr>
              <a:tr h="370840">
                <a:tc>
                  <a:txBody>
                    <a:bodyPr/>
                    <a:lstStyle/>
                    <a:p>
                      <a:r>
                        <a:rPr lang="es-CO"/>
                        <a:t>¿Qué</a:t>
                      </a:r>
                      <a:r>
                        <a:rPr lang="es-CO" baseline="0"/>
                        <a:t> tecnología utilizan?</a:t>
                      </a:r>
                      <a:endParaRPr lang="es-CO"/>
                    </a:p>
                  </a:txBody>
                  <a:tcPr/>
                </a:tc>
                <a:extLst>
                  <a:ext uri="{0D108BD9-81ED-4DB2-BD59-A6C34878D82A}">
                    <a16:rowId xmlns:a16="http://schemas.microsoft.com/office/drawing/2014/main" val="10007"/>
                  </a:ext>
                </a:extLst>
              </a:tr>
              <a:tr h="370840">
                <a:tc>
                  <a:txBody>
                    <a:bodyPr/>
                    <a:lstStyle/>
                    <a:p>
                      <a:r>
                        <a:rPr lang="es-CO"/>
                        <a:t>Competidores fuertes y </a:t>
                      </a:r>
                      <a:r>
                        <a:rPr lang="es-CO" err="1"/>
                        <a:t>debiles</a:t>
                      </a:r>
                      <a:endParaRPr lang="es-CO"/>
                    </a:p>
                  </a:txBody>
                  <a:tcPr/>
                </a:tc>
                <a:extLst>
                  <a:ext uri="{0D108BD9-81ED-4DB2-BD59-A6C34878D82A}">
                    <a16:rowId xmlns:a16="http://schemas.microsoft.com/office/drawing/2014/main" val="10008"/>
                  </a:ext>
                </a:extLst>
              </a:tr>
              <a:tr h="370840">
                <a:tc>
                  <a:txBody>
                    <a:bodyPr/>
                    <a:lstStyle/>
                    <a:p>
                      <a:endParaRPr lang="es-CO"/>
                    </a:p>
                  </a:txBody>
                  <a:tcPr/>
                </a:tc>
                <a:extLst>
                  <a:ext uri="{0D108BD9-81ED-4DB2-BD59-A6C34878D82A}">
                    <a16:rowId xmlns:a16="http://schemas.microsoft.com/office/drawing/2014/main" val="10009"/>
                  </a:ext>
                </a:extLst>
              </a:tr>
              <a:tr h="370840">
                <a:tc>
                  <a:txBody>
                    <a:bodyPr/>
                    <a:lstStyle/>
                    <a:p>
                      <a:endParaRPr lang="es-CO"/>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B2AD0-B5FC-F90A-E720-7FFB6E732475}"/>
              </a:ext>
            </a:extLst>
          </p:cNvPr>
          <p:cNvSpPr txBox="1"/>
          <p:nvPr/>
        </p:nvSpPr>
        <p:spPr>
          <a:xfrm>
            <a:off x="189529" y="102053"/>
            <a:ext cx="8385886" cy="6586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solidFill>
                  <a:srgbClr val="FF0000"/>
                </a:solidFill>
                <a:ea typeface="+mn-lt"/>
                <a:cs typeface="+mn-lt"/>
              </a:rPr>
              <a:t>Objetivo</a:t>
            </a:r>
            <a:r>
              <a:rPr lang="en-US" sz="1400" b="1">
                <a:solidFill>
                  <a:srgbClr val="FF0000"/>
                </a:solidFill>
                <a:ea typeface="+mn-lt"/>
                <a:cs typeface="+mn-lt"/>
              </a:rPr>
              <a:t> del Benchmarking</a:t>
            </a:r>
            <a:r>
              <a:rPr lang="en-US" sz="1400">
                <a:solidFill>
                  <a:srgbClr val="FF0000"/>
                </a:solidFill>
                <a:ea typeface="+mn-lt"/>
                <a:cs typeface="+mn-lt"/>
              </a:rPr>
              <a:t>:</a:t>
            </a:r>
            <a:r>
              <a:rPr lang="en-US" sz="1400">
                <a:solidFill>
                  <a:srgbClr val="111111"/>
                </a:solidFill>
                <a:ea typeface="+mn-lt"/>
                <a:cs typeface="+mn-lt"/>
              </a:rPr>
              <a:t> 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desea</a:t>
            </a:r>
            <a:r>
              <a:rPr lang="en-US" sz="1400">
                <a:solidFill>
                  <a:srgbClr val="111111"/>
                </a:solidFill>
                <a:ea typeface="+mn-lt"/>
                <a:cs typeface="+mn-lt"/>
              </a:rPr>
              <a:t> </a:t>
            </a:r>
            <a:r>
              <a:rPr lang="en-US" sz="1400" err="1">
                <a:solidFill>
                  <a:srgbClr val="111111"/>
                </a:solidFill>
                <a:ea typeface="+mn-lt"/>
                <a:cs typeface="+mn-lt"/>
              </a:rPr>
              <a:t>mejorar</a:t>
            </a:r>
            <a:r>
              <a:rPr lang="en-US" sz="1400">
                <a:solidFill>
                  <a:srgbClr val="111111"/>
                </a:solidFill>
                <a:ea typeface="+mn-lt"/>
                <a:cs typeface="+mn-lt"/>
              </a:rPr>
              <a:t> </a:t>
            </a:r>
            <a:r>
              <a:rPr lang="en-US" sz="1400" err="1">
                <a:solidFill>
                  <a:srgbClr val="111111"/>
                </a:solidFill>
                <a:ea typeface="+mn-lt"/>
                <a:cs typeface="+mn-lt"/>
              </a:rPr>
              <a:t>su</a:t>
            </a:r>
            <a:r>
              <a:rPr lang="en-US" sz="1400">
                <a:solidFill>
                  <a:srgbClr val="111111"/>
                </a:solidFill>
                <a:ea typeface="+mn-lt"/>
                <a:cs typeface="+mn-lt"/>
              </a:rPr>
              <a:t> </a:t>
            </a:r>
            <a:r>
              <a:rPr lang="en-US" sz="1400" err="1">
                <a:solidFill>
                  <a:srgbClr val="111111"/>
                </a:solidFill>
                <a:ea typeface="+mn-lt"/>
                <a:cs typeface="+mn-lt"/>
              </a:rPr>
              <a:t>proceso</a:t>
            </a:r>
            <a:r>
              <a:rPr lang="en-US" sz="1400">
                <a:solidFill>
                  <a:srgbClr val="111111"/>
                </a:solidFill>
                <a:ea typeface="+mn-lt"/>
                <a:cs typeface="+mn-lt"/>
              </a:rPr>
              <a:t> de </a:t>
            </a:r>
            <a:r>
              <a:rPr lang="en-US" sz="1400" err="1">
                <a:solidFill>
                  <a:srgbClr val="111111"/>
                </a:solidFill>
                <a:ea typeface="+mn-lt"/>
                <a:cs typeface="+mn-lt"/>
              </a:rPr>
              <a:t>producción</a:t>
            </a:r>
            <a:r>
              <a:rPr lang="en-US" sz="1400">
                <a:solidFill>
                  <a:srgbClr val="111111"/>
                </a:solidFill>
                <a:ea typeface="+mn-lt"/>
                <a:cs typeface="+mn-lt"/>
              </a:rPr>
              <a:t> y </a:t>
            </a:r>
            <a:r>
              <a:rPr lang="en-US" sz="1400" err="1">
                <a:solidFill>
                  <a:srgbClr val="111111"/>
                </a:solidFill>
                <a:ea typeface="+mn-lt"/>
                <a:cs typeface="+mn-lt"/>
              </a:rPr>
              <a:t>distribución</a:t>
            </a:r>
            <a:r>
              <a:rPr lang="en-US" sz="1400">
                <a:solidFill>
                  <a:srgbClr val="111111"/>
                </a:solidFill>
                <a:ea typeface="+mn-lt"/>
                <a:cs typeface="+mn-lt"/>
              </a:rPr>
              <a:t> de leche y </a:t>
            </a:r>
            <a:r>
              <a:rPr lang="en-US" sz="1400" err="1">
                <a:solidFill>
                  <a:srgbClr val="111111"/>
                </a:solidFill>
                <a:ea typeface="+mn-lt"/>
                <a:cs typeface="+mn-lt"/>
              </a:rPr>
              <a:t>productos</a:t>
            </a:r>
            <a:r>
              <a:rPr lang="en-US" sz="1400">
                <a:solidFill>
                  <a:srgbClr val="111111"/>
                </a:solidFill>
                <a:ea typeface="+mn-lt"/>
                <a:cs typeface="+mn-lt"/>
              </a:rPr>
              <a:t> </a:t>
            </a:r>
            <a:r>
              <a:rPr lang="en-US" sz="1400" err="1">
                <a:solidFill>
                  <a:srgbClr val="111111"/>
                </a:solidFill>
                <a:ea typeface="+mn-lt"/>
                <a:cs typeface="+mn-lt"/>
              </a:rPr>
              <a:t>lácteos</a:t>
            </a:r>
            <a:r>
              <a:rPr lang="en-US" sz="1400">
                <a:solidFill>
                  <a:srgbClr val="111111"/>
                </a:solidFill>
                <a:ea typeface="+mn-lt"/>
                <a:cs typeface="+mn-lt"/>
              </a:rPr>
              <a:t>. El </a:t>
            </a:r>
            <a:r>
              <a:rPr lang="en-US" sz="1400" err="1">
                <a:solidFill>
                  <a:srgbClr val="111111"/>
                </a:solidFill>
                <a:ea typeface="+mn-lt"/>
                <a:cs typeface="+mn-lt"/>
              </a:rPr>
              <a:t>objetivo</a:t>
            </a:r>
            <a:r>
              <a:rPr lang="en-US" sz="1400">
                <a:solidFill>
                  <a:srgbClr val="111111"/>
                </a:solidFill>
                <a:ea typeface="+mn-lt"/>
                <a:cs typeface="+mn-lt"/>
              </a:rPr>
              <a:t> es </a:t>
            </a:r>
            <a:r>
              <a:rPr lang="en-US" sz="1400" err="1">
                <a:solidFill>
                  <a:srgbClr val="111111"/>
                </a:solidFill>
                <a:ea typeface="+mn-lt"/>
                <a:cs typeface="+mn-lt"/>
              </a:rPr>
              <a:t>identificar</a:t>
            </a:r>
            <a:r>
              <a:rPr lang="en-US" sz="1400">
                <a:solidFill>
                  <a:srgbClr val="111111"/>
                </a:solidFill>
                <a:ea typeface="+mn-lt"/>
                <a:cs typeface="+mn-lt"/>
              </a:rPr>
              <a:t> las </a:t>
            </a:r>
            <a:r>
              <a:rPr lang="en-US" sz="1400" err="1">
                <a:solidFill>
                  <a:srgbClr val="111111"/>
                </a:solidFill>
                <a:ea typeface="+mn-lt"/>
                <a:cs typeface="+mn-lt"/>
              </a:rPr>
              <a:t>mejores</a:t>
            </a:r>
            <a:r>
              <a:rPr lang="en-US" sz="1400">
                <a:solidFill>
                  <a:srgbClr val="111111"/>
                </a:solidFill>
                <a:ea typeface="+mn-lt"/>
                <a:cs typeface="+mn-lt"/>
              </a:rPr>
              <a:t> </a:t>
            </a:r>
            <a:r>
              <a:rPr lang="en-US" sz="1400" err="1">
                <a:solidFill>
                  <a:srgbClr val="111111"/>
                </a:solidFill>
                <a:ea typeface="+mn-lt"/>
                <a:cs typeface="+mn-lt"/>
              </a:rPr>
              <a:t>prácticas</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industria</a:t>
            </a:r>
            <a:r>
              <a:rPr lang="en-US" sz="1400">
                <a:solidFill>
                  <a:srgbClr val="111111"/>
                </a:solidFill>
                <a:ea typeface="+mn-lt"/>
                <a:cs typeface="+mn-lt"/>
              </a:rPr>
              <a:t> </a:t>
            </a:r>
            <a:r>
              <a:rPr lang="en-US" sz="1400" err="1">
                <a:solidFill>
                  <a:srgbClr val="111111"/>
                </a:solidFill>
                <a:ea typeface="+mn-lt"/>
                <a:cs typeface="+mn-lt"/>
              </a:rPr>
              <a:t>láctea</a:t>
            </a:r>
            <a:r>
              <a:rPr lang="en-US" sz="1400">
                <a:solidFill>
                  <a:srgbClr val="111111"/>
                </a:solidFill>
                <a:ea typeface="+mn-lt"/>
                <a:cs typeface="+mn-lt"/>
              </a:rPr>
              <a:t> y </a:t>
            </a:r>
            <a:r>
              <a:rPr lang="en-US" sz="1400" err="1">
                <a:solidFill>
                  <a:srgbClr val="111111"/>
                </a:solidFill>
                <a:ea typeface="+mn-lt"/>
                <a:cs typeface="+mn-lt"/>
              </a:rPr>
              <a:t>aplicarlas</a:t>
            </a:r>
            <a:r>
              <a:rPr lang="en-US" sz="1400">
                <a:solidFill>
                  <a:srgbClr val="111111"/>
                </a:solidFill>
                <a:ea typeface="+mn-lt"/>
                <a:cs typeface="+mn-lt"/>
              </a:rPr>
              <a:t> para </a:t>
            </a:r>
            <a:r>
              <a:rPr lang="en-US" sz="1400" err="1">
                <a:solidFill>
                  <a:srgbClr val="111111"/>
                </a:solidFill>
                <a:ea typeface="+mn-lt"/>
                <a:cs typeface="+mn-lt"/>
              </a:rPr>
              <a:t>aumentar</a:t>
            </a:r>
            <a:r>
              <a:rPr lang="en-US" sz="1400">
                <a:solidFill>
                  <a:srgbClr val="111111"/>
                </a:solidFill>
                <a:ea typeface="+mn-lt"/>
                <a:cs typeface="+mn-lt"/>
              </a:rPr>
              <a:t> la </a:t>
            </a:r>
            <a:r>
              <a:rPr lang="en-US" sz="1400" err="1">
                <a:solidFill>
                  <a:srgbClr val="111111"/>
                </a:solidFill>
                <a:ea typeface="+mn-lt"/>
                <a:cs typeface="+mn-lt"/>
              </a:rPr>
              <a:t>eficiencia</a:t>
            </a:r>
            <a:r>
              <a:rPr lang="en-US" sz="1400">
                <a:solidFill>
                  <a:srgbClr val="111111"/>
                </a:solidFill>
                <a:ea typeface="+mn-lt"/>
                <a:cs typeface="+mn-lt"/>
              </a:rPr>
              <a:t> y la </a:t>
            </a:r>
            <a:r>
              <a:rPr lang="en-US" sz="1400" err="1">
                <a:solidFill>
                  <a:srgbClr val="111111"/>
                </a:solidFill>
                <a:ea typeface="+mn-lt"/>
                <a:cs typeface="+mn-lt"/>
              </a:rPr>
              <a:t>calidad</a:t>
            </a:r>
            <a:r>
              <a:rPr lang="en-US" sz="1400">
                <a:solidFill>
                  <a:srgbClr val="111111"/>
                </a:solidFill>
                <a:ea typeface="+mn-lt"/>
                <a:cs typeface="+mn-lt"/>
              </a:rPr>
              <a:t>.</a:t>
            </a:r>
            <a:endParaRPr lang="en-US" sz="1400"/>
          </a:p>
          <a:p>
            <a:r>
              <a:rPr lang="en-US" sz="1400" b="1" err="1">
                <a:solidFill>
                  <a:srgbClr val="FF0000"/>
                </a:solidFill>
                <a:ea typeface="+mn-lt"/>
                <a:cs typeface="+mn-lt"/>
              </a:rPr>
              <a:t>Selección</a:t>
            </a:r>
            <a:r>
              <a:rPr lang="en-US" sz="1400" b="1">
                <a:solidFill>
                  <a:srgbClr val="FF0000"/>
                </a:solidFill>
                <a:ea typeface="+mn-lt"/>
                <a:cs typeface="+mn-lt"/>
              </a:rPr>
              <a:t> de </a:t>
            </a:r>
            <a:r>
              <a:rPr lang="en-US" sz="1400" b="1" err="1">
                <a:solidFill>
                  <a:srgbClr val="FF0000"/>
                </a:solidFill>
                <a:ea typeface="+mn-lt"/>
                <a:cs typeface="+mn-lt"/>
              </a:rPr>
              <a:t>Empresas</a:t>
            </a:r>
            <a:r>
              <a:rPr lang="en-US" sz="1400" b="1">
                <a:solidFill>
                  <a:srgbClr val="FF0000"/>
                </a:solidFill>
                <a:ea typeface="+mn-lt"/>
                <a:cs typeface="+mn-lt"/>
              </a:rPr>
              <a:t> de </a:t>
            </a:r>
            <a:r>
              <a:rPr lang="en-US" sz="1400" b="1" err="1">
                <a:solidFill>
                  <a:srgbClr val="FF0000"/>
                </a:solidFill>
                <a:ea typeface="+mn-lt"/>
                <a:cs typeface="+mn-lt"/>
              </a:rPr>
              <a:t>Referencia</a:t>
            </a:r>
            <a:r>
              <a:rPr lang="en-US" sz="1400">
                <a:solidFill>
                  <a:srgbClr val="FF0000"/>
                </a:solidFill>
                <a:ea typeface="+mn-lt"/>
                <a:cs typeface="+mn-lt"/>
              </a:rPr>
              <a:t>:</a:t>
            </a:r>
            <a:r>
              <a:rPr lang="en-US" sz="1400">
                <a:solidFill>
                  <a:srgbClr val="111111"/>
                </a:solidFill>
                <a:ea typeface="+mn-lt"/>
                <a:cs typeface="+mn-lt"/>
              </a:rPr>
              <a:t> 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identifica</a:t>
            </a:r>
            <a:r>
              <a:rPr lang="en-US" sz="1400">
                <a:solidFill>
                  <a:srgbClr val="111111"/>
                </a:solidFill>
                <a:ea typeface="+mn-lt"/>
                <a:cs typeface="+mn-lt"/>
              </a:rPr>
              <a:t> a </a:t>
            </a:r>
            <a:r>
              <a:rPr lang="en-US" sz="1400" err="1">
                <a:solidFill>
                  <a:srgbClr val="111111"/>
                </a:solidFill>
                <a:ea typeface="+mn-lt"/>
                <a:cs typeface="+mn-lt"/>
              </a:rPr>
              <a:t>tres</a:t>
            </a:r>
            <a:r>
              <a:rPr lang="en-US" sz="1400">
                <a:solidFill>
                  <a:srgbClr val="111111"/>
                </a:solidFill>
                <a:ea typeface="+mn-lt"/>
                <a:cs typeface="+mn-lt"/>
              </a:rPr>
              <a:t> </a:t>
            </a:r>
            <a:r>
              <a:rPr lang="en-US" sz="1400" err="1">
                <a:solidFill>
                  <a:srgbClr val="111111"/>
                </a:solidFill>
                <a:ea typeface="+mn-lt"/>
                <a:cs typeface="+mn-lt"/>
              </a:rPr>
              <a:t>empresas</a:t>
            </a:r>
            <a:r>
              <a:rPr lang="en-US" sz="1400">
                <a:solidFill>
                  <a:srgbClr val="111111"/>
                </a:solidFill>
                <a:ea typeface="+mn-lt"/>
                <a:cs typeface="+mn-lt"/>
              </a:rPr>
              <a:t> </a:t>
            </a:r>
            <a:r>
              <a:rPr lang="en-US" sz="1400" err="1">
                <a:solidFill>
                  <a:srgbClr val="111111"/>
                </a:solidFill>
                <a:ea typeface="+mn-lt"/>
                <a:cs typeface="+mn-lt"/>
              </a:rPr>
              <a:t>líderes</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industria</a:t>
            </a:r>
            <a:r>
              <a:rPr lang="en-US" sz="1400">
                <a:solidFill>
                  <a:srgbClr val="111111"/>
                </a:solidFill>
                <a:ea typeface="+mn-lt"/>
                <a:cs typeface="+mn-lt"/>
              </a:rPr>
              <a:t> </a:t>
            </a:r>
            <a:r>
              <a:rPr lang="en-US" sz="1400" err="1">
                <a:solidFill>
                  <a:srgbClr val="111111"/>
                </a:solidFill>
                <a:ea typeface="+mn-lt"/>
                <a:cs typeface="+mn-lt"/>
              </a:rPr>
              <a:t>láctea</a:t>
            </a:r>
            <a:r>
              <a:rPr lang="en-US" sz="1400">
                <a:solidFill>
                  <a:srgbClr val="111111"/>
                </a:solidFill>
                <a:ea typeface="+mn-lt"/>
                <a:cs typeface="+mn-lt"/>
              </a:rPr>
              <a:t> </a:t>
            </a:r>
            <a:r>
              <a:rPr lang="en-US" sz="1400" err="1">
                <a:solidFill>
                  <a:srgbClr val="111111"/>
                </a:solidFill>
                <a:ea typeface="+mn-lt"/>
                <a:cs typeface="+mn-lt"/>
              </a:rPr>
              <a:t>como</a:t>
            </a:r>
            <a:r>
              <a:rPr lang="en-US" sz="1400">
                <a:solidFill>
                  <a:srgbClr val="111111"/>
                </a:solidFill>
                <a:ea typeface="+mn-lt"/>
                <a:cs typeface="+mn-lt"/>
              </a:rPr>
              <a:t> sus </a:t>
            </a:r>
            <a:r>
              <a:rPr lang="en-US" sz="1400" err="1">
                <a:solidFill>
                  <a:srgbClr val="111111"/>
                </a:solidFill>
                <a:ea typeface="+mn-lt"/>
                <a:cs typeface="+mn-lt"/>
              </a:rPr>
              <a:t>competidores</a:t>
            </a:r>
            <a:r>
              <a:rPr lang="en-US" sz="1400">
                <a:solidFill>
                  <a:srgbClr val="111111"/>
                </a:solidFill>
                <a:ea typeface="+mn-lt"/>
                <a:cs typeface="+mn-lt"/>
              </a:rPr>
              <a:t> de </a:t>
            </a:r>
            <a:r>
              <a:rPr lang="en-US" sz="1400" err="1">
                <a:solidFill>
                  <a:srgbClr val="111111"/>
                </a:solidFill>
                <a:ea typeface="+mn-lt"/>
                <a:cs typeface="+mn-lt"/>
              </a:rPr>
              <a:t>referencia</a:t>
            </a:r>
            <a:r>
              <a:rPr lang="en-US" sz="1400">
                <a:solidFill>
                  <a:srgbClr val="111111"/>
                </a:solidFill>
                <a:ea typeface="+mn-lt"/>
                <a:cs typeface="+mn-lt"/>
              </a:rPr>
              <a:t>:</a:t>
            </a:r>
            <a:endParaRPr lang="en-US" sz="1400"/>
          </a:p>
          <a:p>
            <a:pPr marL="742950" lvl="1" indent="-285750">
              <a:buFont typeface="Arial"/>
              <a:buChar char="•"/>
            </a:pPr>
            <a:r>
              <a:rPr lang="en-US" sz="1400" b="1">
                <a:solidFill>
                  <a:srgbClr val="111111"/>
                </a:solidFill>
                <a:ea typeface="+mn-lt"/>
                <a:cs typeface="+mn-lt"/>
              </a:rPr>
              <a:t>Fonterra</a:t>
            </a:r>
            <a:r>
              <a:rPr lang="en-US" sz="1400">
                <a:solidFill>
                  <a:srgbClr val="111111"/>
                </a:solidFill>
                <a:ea typeface="+mn-lt"/>
                <a:cs typeface="+mn-lt"/>
              </a:rPr>
              <a:t>: Una </a:t>
            </a:r>
            <a:r>
              <a:rPr lang="en-US" sz="1400" err="1">
                <a:solidFill>
                  <a:srgbClr val="111111"/>
                </a:solidFill>
                <a:ea typeface="+mn-lt"/>
                <a:cs typeface="+mn-lt"/>
              </a:rPr>
              <a:t>empresa</a:t>
            </a:r>
            <a:r>
              <a:rPr lang="en-US" sz="1400">
                <a:solidFill>
                  <a:srgbClr val="111111"/>
                </a:solidFill>
                <a:ea typeface="+mn-lt"/>
                <a:cs typeface="+mn-lt"/>
              </a:rPr>
              <a:t> </a:t>
            </a:r>
            <a:r>
              <a:rPr lang="en-US" sz="1400" err="1">
                <a:solidFill>
                  <a:srgbClr val="111111"/>
                </a:solidFill>
                <a:ea typeface="+mn-lt"/>
                <a:cs typeface="+mn-lt"/>
              </a:rPr>
              <a:t>láctea</a:t>
            </a:r>
            <a:r>
              <a:rPr lang="en-US" sz="1400">
                <a:solidFill>
                  <a:srgbClr val="111111"/>
                </a:solidFill>
                <a:ea typeface="+mn-lt"/>
                <a:cs typeface="+mn-lt"/>
              </a:rPr>
              <a:t> </a:t>
            </a:r>
            <a:r>
              <a:rPr lang="en-US" sz="1400" err="1">
                <a:solidFill>
                  <a:srgbClr val="111111"/>
                </a:solidFill>
                <a:ea typeface="+mn-lt"/>
                <a:cs typeface="+mn-lt"/>
              </a:rPr>
              <a:t>multinacional</a:t>
            </a:r>
            <a:r>
              <a:rPr lang="en-US" sz="1400">
                <a:solidFill>
                  <a:srgbClr val="111111"/>
                </a:solidFill>
                <a:ea typeface="+mn-lt"/>
                <a:cs typeface="+mn-lt"/>
              </a:rPr>
              <a:t> con </a:t>
            </a:r>
            <a:r>
              <a:rPr lang="en-US" sz="1400" err="1">
                <a:solidFill>
                  <a:srgbClr val="111111"/>
                </a:solidFill>
                <a:ea typeface="+mn-lt"/>
                <a:cs typeface="+mn-lt"/>
              </a:rPr>
              <a:t>una</a:t>
            </a:r>
            <a:r>
              <a:rPr lang="en-US" sz="1400">
                <a:solidFill>
                  <a:srgbClr val="111111"/>
                </a:solidFill>
                <a:ea typeface="+mn-lt"/>
                <a:cs typeface="+mn-lt"/>
              </a:rPr>
              <a:t> </a:t>
            </a:r>
            <a:r>
              <a:rPr lang="en-US" sz="1400" err="1">
                <a:solidFill>
                  <a:srgbClr val="111111"/>
                </a:solidFill>
                <a:ea typeface="+mn-lt"/>
                <a:cs typeface="+mn-lt"/>
              </a:rPr>
              <a:t>sólida</a:t>
            </a:r>
            <a:r>
              <a:rPr lang="en-US" sz="1400">
                <a:solidFill>
                  <a:srgbClr val="111111"/>
                </a:solidFill>
                <a:ea typeface="+mn-lt"/>
                <a:cs typeface="+mn-lt"/>
              </a:rPr>
              <a:t> </a:t>
            </a:r>
            <a:r>
              <a:rPr lang="en-US" sz="1400" err="1">
                <a:solidFill>
                  <a:srgbClr val="111111"/>
                </a:solidFill>
                <a:ea typeface="+mn-lt"/>
                <a:cs typeface="+mn-lt"/>
              </a:rPr>
              <a:t>reputación</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Nueva </a:t>
            </a:r>
            <a:r>
              <a:rPr lang="en-US" sz="1400" err="1">
                <a:solidFill>
                  <a:srgbClr val="111111"/>
                </a:solidFill>
                <a:ea typeface="+mn-lt"/>
                <a:cs typeface="+mn-lt"/>
              </a:rPr>
              <a:t>Zelanda</a:t>
            </a:r>
            <a:r>
              <a:rPr lang="en-US" sz="1400">
                <a:solidFill>
                  <a:srgbClr val="111111"/>
                </a:solidFill>
                <a:ea typeface="+mn-lt"/>
                <a:cs typeface="+mn-lt"/>
              </a:rPr>
              <a:t>.</a:t>
            </a:r>
            <a:endParaRPr lang="en-US" sz="1400"/>
          </a:p>
          <a:p>
            <a:pPr marL="742950" lvl="1" indent="-285750">
              <a:buFont typeface="Arial"/>
              <a:buChar char="•"/>
            </a:pPr>
            <a:r>
              <a:rPr lang="en-US" sz="1400" b="1">
                <a:solidFill>
                  <a:srgbClr val="111111"/>
                </a:solidFill>
                <a:ea typeface="+mn-lt"/>
                <a:cs typeface="+mn-lt"/>
              </a:rPr>
              <a:t>Lácteos Andinos</a:t>
            </a:r>
            <a:r>
              <a:rPr lang="en-US" sz="1400">
                <a:solidFill>
                  <a:srgbClr val="111111"/>
                </a:solidFill>
                <a:ea typeface="+mn-lt"/>
                <a:cs typeface="+mn-lt"/>
              </a:rPr>
              <a:t>: Una </a:t>
            </a:r>
            <a:r>
              <a:rPr lang="en-US" sz="1400" err="1">
                <a:solidFill>
                  <a:srgbClr val="111111"/>
                </a:solidFill>
                <a:ea typeface="+mn-lt"/>
                <a:cs typeface="+mn-lt"/>
              </a:rPr>
              <a:t>empresa</a:t>
            </a:r>
            <a:r>
              <a:rPr lang="en-US" sz="1400">
                <a:solidFill>
                  <a:srgbClr val="111111"/>
                </a:solidFill>
                <a:ea typeface="+mn-lt"/>
                <a:cs typeface="+mn-lt"/>
              </a:rPr>
              <a:t> regional </a:t>
            </a:r>
            <a:r>
              <a:rPr lang="en-US" sz="1400" err="1">
                <a:solidFill>
                  <a:srgbClr val="111111"/>
                </a:solidFill>
                <a:ea typeface="+mn-lt"/>
                <a:cs typeface="+mn-lt"/>
              </a:rPr>
              <a:t>líder</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San Juan de Pasto.</a:t>
            </a:r>
            <a:endParaRPr lang="en-US" sz="1400"/>
          </a:p>
          <a:p>
            <a:pPr marL="742950" lvl="1" indent="-285750">
              <a:buFont typeface="Arial"/>
              <a:buChar char="•"/>
            </a:pPr>
            <a:r>
              <a:rPr lang="en-US" sz="1400" b="1" err="1">
                <a:solidFill>
                  <a:srgbClr val="111111"/>
                </a:solidFill>
                <a:ea typeface="+mn-lt"/>
                <a:cs typeface="+mn-lt"/>
              </a:rPr>
              <a:t>Productos</a:t>
            </a:r>
            <a:r>
              <a:rPr lang="en-US" sz="1400" b="1">
                <a:solidFill>
                  <a:srgbClr val="111111"/>
                </a:solidFill>
                <a:ea typeface="+mn-lt"/>
                <a:cs typeface="+mn-lt"/>
              </a:rPr>
              <a:t> Vicky S.A.S.</a:t>
            </a:r>
            <a:r>
              <a:rPr lang="en-US" sz="1400">
                <a:solidFill>
                  <a:srgbClr val="111111"/>
                </a:solidFill>
                <a:ea typeface="+mn-lt"/>
                <a:cs typeface="+mn-lt"/>
              </a:rPr>
              <a:t>: </a:t>
            </a:r>
            <a:r>
              <a:rPr lang="en-US" sz="1400" err="1">
                <a:solidFill>
                  <a:srgbClr val="111111"/>
                </a:solidFill>
                <a:ea typeface="+mn-lt"/>
                <a:cs typeface="+mn-lt"/>
              </a:rPr>
              <a:t>Otra</a:t>
            </a:r>
            <a:r>
              <a:rPr lang="en-US" sz="1400">
                <a:solidFill>
                  <a:srgbClr val="111111"/>
                </a:solidFill>
                <a:ea typeface="+mn-lt"/>
                <a:cs typeface="+mn-lt"/>
              </a:rPr>
              <a:t> </a:t>
            </a:r>
            <a:r>
              <a:rPr lang="en-US" sz="1400" err="1">
                <a:solidFill>
                  <a:srgbClr val="111111"/>
                </a:solidFill>
                <a:ea typeface="+mn-lt"/>
                <a:cs typeface="+mn-lt"/>
              </a:rPr>
              <a:t>empresa</a:t>
            </a:r>
            <a:r>
              <a:rPr lang="en-US" sz="1400">
                <a:solidFill>
                  <a:srgbClr val="111111"/>
                </a:solidFill>
                <a:ea typeface="+mn-lt"/>
                <a:cs typeface="+mn-lt"/>
              </a:rPr>
              <a:t> </a:t>
            </a:r>
            <a:r>
              <a:rPr lang="en-US" sz="1400" err="1">
                <a:solidFill>
                  <a:srgbClr val="111111"/>
                </a:solidFill>
                <a:ea typeface="+mn-lt"/>
                <a:cs typeface="+mn-lt"/>
              </a:rPr>
              <a:t>destacada</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misma</a:t>
            </a:r>
            <a:r>
              <a:rPr lang="en-US" sz="1400">
                <a:solidFill>
                  <a:srgbClr val="111111"/>
                </a:solidFill>
                <a:ea typeface="+mn-lt"/>
                <a:cs typeface="+mn-lt"/>
              </a:rPr>
              <a:t> </a:t>
            </a:r>
            <a:r>
              <a:rPr lang="en-US" sz="1400" err="1">
                <a:solidFill>
                  <a:srgbClr val="111111"/>
                </a:solidFill>
                <a:ea typeface="+mn-lt"/>
                <a:cs typeface="+mn-lt"/>
              </a:rPr>
              <a:t>región</a:t>
            </a:r>
            <a:r>
              <a:rPr lang="en-US" sz="1400">
                <a:solidFill>
                  <a:srgbClr val="111111"/>
                </a:solidFill>
                <a:ea typeface="+mn-lt"/>
                <a:cs typeface="+mn-lt"/>
              </a:rPr>
              <a:t>.</a:t>
            </a:r>
            <a:endParaRPr lang="en-US" sz="1400"/>
          </a:p>
          <a:p>
            <a:r>
              <a:rPr lang="en-US" sz="1400" b="1" err="1">
                <a:solidFill>
                  <a:srgbClr val="FF0000"/>
                </a:solidFill>
                <a:ea typeface="+mn-lt"/>
                <a:cs typeface="+mn-lt"/>
              </a:rPr>
              <a:t>Recopilación</a:t>
            </a:r>
            <a:r>
              <a:rPr lang="en-US" sz="1400" b="1">
                <a:solidFill>
                  <a:srgbClr val="FF0000"/>
                </a:solidFill>
                <a:ea typeface="+mn-lt"/>
                <a:cs typeface="+mn-lt"/>
              </a:rPr>
              <a:t> de </a:t>
            </a:r>
            <a:r>
              <a:rPr lang="en-US" sz="1400" b="1" err="1">
                <a:solidFill>
                  <a:srgbClr val="FF0000"/>
                </a:solidFill>
                <a:ea typeface="+mn-lt"/>
                <a:cs typeface="+mn-lt"/>
              </a:rPr>
              <a:t>Datos</a:t>
            </a:r>
            <a:r>
              <a:rPr lang="en-US" sz="1400">
                <a:solidFill>
                  <a:srgbClr val="FF0000"/>
                </a:solidFill>
                <a:ea typeface="+mn-lt"/>
                <a:cs typeface="+mn-lt"/>
              </a:rPr>
              <a:t>:</a:t>
            </a:r>
            <a:r>
              <a:rPr lang="en-US" sz="1400">
                <a:solidFill>
                  <a:srgbClr val="111111"/>
                </a:solidFill>
                <a:ea typeface="+mn-lt"/>
                <a:cs typeface="+mn-lt"/>
              </a:rPr>
              <a:t> 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realiza</a:t>
            </a:r>
            <a:r>
              <a:rPr lang="en-US" sz="1400">
                <a:solidFill>
                  <a:srgbClr val="111111"/>
                </a:solidFill>
                <a:ea typeface="+mn-lt"/>
                <a:cs typeface="+mn-lt"/>
              </a:rPr>
              <a:t> </a:t>
            </a:r>
            <a:r>
              <a:rPr lang="en-US" sz="1400" err="1">
                <a:solidFill>
                  <a:srgbClr val="111111"/>
                </a:solidFill>
                <a:ea typeface="+mn-lt"/>
                <a:cs typeface="+mn-lt"/>
              </a:rPr>
              <a:t>entrevistas</a:t>
            </a:r>
            <a:r>
              <a:rPr lang="en-US" sz="1400">
                <a:solidFill>
                  <a:srgbClr val="111111"/>
                </a:solidFill>
                <a:ea typeface="+mn-lt"/>
                <a:cs typeface="+mn-lt"/>
              </a:rPr>
              <a:t> </a:t>
            </a:r>
            <a:r>
              <a:rPr lang="en-US" sz="1400" err="1">
                <a:solidFill>
                  <a:srgbClr val="111111"/>
                </a:solidFill>
                <a:ea typeface="+mn-lt"/>
                <a:cs typeface="+mn-lt"/>
              </a:rPr>
              <a:t>estructuradas</a:t>
            </a:r>
            <a:r>
              <a:rPr lang="en-US" sz="1400">
                <a:solidFill>
                  <a:srgbClr val="111111"/>
                </a:solidFill>
                <a:ea typeface="+mn-lt"/>
                <a:cs typeface="+mn-lt"/>
              </a:rPr>
              <a:t> con </a:t>
            </a:r>
            <a:r>
              <a:rPr lang="en-US" sz="1400" err="1">
                <a:solidFill>
                  <a:srgbClr val="111111"/>
                </a:solidFill>
                <a:ea typeface="+mn-lt"/>
                <a:cs typeface="+mn-lt"/>
              </a:rPr>
              <a:t>representantes</a:t>
            </a:r>
            <a:r>
              <a:rPr lang="en-US" sz="1400">
                <a:solidFill>
                  <a:srgbClr val="111111"/>
                </a:solidFill>
                <a:ea typeface="+mn-lt"/>
                <a:cs typeface="+mn-lt"/>
              </a:rPr>
              <a:t> de </a:t>
            </a:r>
            <a:r>
              <a:rPr lang="en-US" sz="1400" err="1">
                <a:solidFill>
                  <a:srgbClr val="111111"/>
                </a:solidFill>
                <a:ea typeface="+mn-lt"/>
                <a:cs typeface="+mn-lt"/>
              </a:rPr>
              <a:t>estas</a:t>
            </a:r>
            <a:r>
              <a:rPr lang="en-US" sz="1400">
                <a:solidFill>
                  <a:srgbClr val="111111"/>
                </a:solidFill>
                <a:ea typeface="+mn-lt"/>
                <a:cs typeface="+mn-lt"/>
              </a:rPr>
              <a:t> </a:t>
            </a:r>
            <a:r>
              <a:rPr lang="en-US" sz="1400" err="1">
                <a:solidFill>
                  <a:srgbClr val="111111"/>
                </a:solidFill>
                <a:ea typeface="+mn-lt"/>
                <a:cs typeface="+mn-lt"/>
              </a:rPr>
              <a:t>tres</a:t>
            </a:r>
            <a:r>
              <a:rPr lang="en-US" sz="1400">
                <a:solidFill>
                  <a:srgbClr val="111111"/>
                </a:solidFill>
                <a:ea typeface="+mn-lt"/>
                <a:cs typeface="+mn-lt"/>
              </a:rPr>
              <a:t> </a:t>
            </a:r>
            <a:r>
              <a:rPr lang="en-US" sz="1400" err="1">
                <a:solidFill>
                  <a:srgbClr val="111111"/>
                </a:solidFill>
                <a:ea typeface="+mn-lt"/>
                <a:cs typeface="+mn-lt"/>
              </a:rPr>
              <a:t>empresas</a:t>
            </a:r>
            <a:r>
              <a:rPr lang="en-US" sz="1400">
                <a:solidFill>
                  <a:srgbClr val="111111"/>
                </a:solidFill>
                <a:ea typeface="+mn-lt"/>
                <a:cs typeface="+mn-lt"/>
              </a:rPr>
              <a:t>. </a:t>
            </a:r>
            <a:r>
              <a:rPr lang="en-US" sz="1400" err="1">
                <a:solidFill>
                  <a:srgbClr val="111111"/>
                </a:solidFill>
                <a:ea typeface="+mn-lt"/>
                <a:cs typeface="+mn-lt"/>
              </a:rPr>
              <a:t>Recopila</a:t>
            </a:r>
            <a:r>
              <a:rPr lang="en-US" sz="1400">
                <a:solidFill>
                  <a:srgbClr val="111111"/>
                </a:solidFill>
                <a:ea typeface="+mn-lt"/>
                <a:cs typeface="+mn-lt"/>
              </a:rPr>
              <a:t> </a:t>
            </a:r>
            <a:r>
              <a:rPr lang="en-US" sz="1400" err="1">
                <a:solidFill>
                  <a:srgbClr val="111111"/>
                </a:solidFill>
                <a:ea typeface="+mn-lt"/>
                <a:cs typeface="+mn-lt"/>
              </a:rPr>
              <a:t>información</a:t>
            </a:r>
            <a:r>
              <a:rPr lang="en-US" sz="1400">
                <a:solidFill>
                  <a:srgbClr val="111111"/>
                </a:solidFill>
                <a:ea typeface="+mn-lt"/>
                <a:cs typeface="+mn-lt"/>
              </a:rPr>
              <a:t> </a:t>
            </a:r>
            <a:r>
              <a:rPr lang="en-US" sz="1400" err="1">
                <a:solidFill>
                  <a:srgbClr val="111111"/>
                </a:solidFill>
                <a:ea typeface="+mn-lt"/>
                <a:cs typeface="+mn-lt"/>
              </a:rPr>
              <a:t>sobre</a:t>
            </a:r>
            <a:r>
              <a:rPr lang="en-US" sz="1400">
                <a:solidFill>
                  <a:srgbClr val="111111"/>
                </a:solidFill>
                <a:ea typeface="+mn-lt"/>
                <a:cs typeface="+mn-lt"/>
              </a:rPr>
              <a:t> sus </a:t>
            </a:r>
            <a:r>
              <a:rPr lang="en-US" sz="1400" err="1">
                <a:solidFill>
                  <a:srgbClr val="111111"/>
                </a:solidFill>
                <a:ea typeface="+mn-lt"/>
                <a:cs typeface="+mn-lt"/>
              </a:rPr>
              <a:t>procesos</a:t>
            </a:r>
            <a:r>
              <a:rPr lang="en-US" sz="1400">
                <a:solidFill>
                  <a:srgbClr val="111111"/>
                </a:solidFill>
                <a:ea typeface="+mn-lt"/>
                <a:cs typeface="+mn-lt"/>
              </a:rPr>
              <a:t> de </a:t>
            </a:r>
            <a:r>
              <a:rPr lang="en-US" sz="1400" err="1">
                <a:solidFill>
                  <a:srgbClr val="111111"/>
                </a:solidFill>
                <a:ea typeface="+mn-lt"/>
                <a:cs typeface="+mn-lt"/>
              </a:rPr>
              <a:t>producción</a:t>
            </a:r>
            <a:r>
              <a:rPr lang="en-US" sz="1400">
                <a:solidFill>
                  <a:srgbClr val="111111"/>
                </a:solidFill>
                <a:ea typeface="+mn-lt"/>
                <a:cs typeface="+mn-lt"/>
              </a:rPr>
              <a:t>, </a:t>
            </a:r>
            <a:r>
              <a:rPr lang="en-US" sz="1400" err="1">
                <a:solidFill>
                  <a:srgbClr val="111111"/>
                </a:solidFill>
                <a:ea typeface="+mn-lt"/>
                <a:cs typeface="+mn-lt"/>
              </a:rPr>
              <a:t>logística</a:t>
            </a:r>
            <a:r>
              <a:rPr lang="en-US" sz="1400">
                <a:solidFill>
                  <a:srgbClr val="111111"/>
                </a:solidFill>
                <a:ea typeface="+mn-lt"/>
                <a:cs typeface="+mn-lt"/>
              </a:rPr>
              <a:t>, </a:t>
            </a:r>
            <a:r>
              <a:rPr lang="en-US" sz="1400" err="1">
                <a:solidFill>
                  <a:srgbClr val="111111"/>
                </a:solidFill>
                <a:ea typeface="+mn-lt"/>
                <a:cs typeface="+mn-lt"/>
              </a:rPr>
              <a:t>calidad</a:t>
            </a:r>
            <a:r>
              <a:rPr lang="en-US" sz="1400">
                <a:solidFill>
                  <a:srgbClr val="111111"/>
                </a:solidFill>
                <a:ea typeface="+mn-lt"/>
                <a:cs typeface="+mn-lt"/>
              </a:rPr>
              <a:t>, </a:t>
            </a:r>
            <a:r>
              <a:rPr lang="en-US" sz="1400" err="1">
                <a:solidFill>
                  <a:srgbClr val="111111"/>
                </a:solidFill>
                <a:ea typeface="+mn-lt"/>
                <a:cs typeface="+mn-lt"/>
              </a:rPr>
              <a:t>distribución</a:t>
            </a:r>
            <a:r>
              <a:rPr lang="en-US" sz="1400">
                <a:solidFill>
                  <a:srgbClr val="111111"/>
                </a:solidFill>
                <a:ea typeface="+mn-lt"/>
                <a:cs typeface="+mn-lt"/>
              </a:rPr>
              <a:t> y </a:t>
            </a:r>
            <a:r>
              <a:rPr lang="en-US" sz="1400" err="1">
                <a:solidFill>
                  <a:srgbClr val="111111"/>
                </a:solidFill>
                <a:ea typeface="+mn-lt"/>
                <a:cs typeface="+mn-lt"/>
              </a:rPr>
              <a:t>gestión</a:t>
            </a:r>
            <a:r>
              <a:rPr lang="en-US" sz="1400">
                <a:solidFill>
                  <a:srgbClr val="111111"/>
                </a:solidFill>
                <a:ea typeface="+mn-lt"/>
                <a:cs typeface="+mn-lt"/>
              </a:rPr>
              <a:t>.</a:t>
            </a:r>
            <a:endParaRPr lang="en-US" sz="1400"/>
          </a:p>
          <a:p>
            <a:r>
              <a:rPr lang="en-US" sz="1400" b="1" err="1">
                <a:solidFill>
                  <a:srgbClr val="FF0000"/>
                </a:solidFill>
                <a:ea typeface="+mn-lt"/>
                <a:cs typeface="+mn-lt"/>
              </a:rPr>
              <a:t>Análisis</a:t>
            </a:r>
            <a:r>
              <a:rPr lang="en-US" sz="1400" b="1">
                <a:solidFill>
                  <a:srgbClr val="FF0000"/>
                </a:solidFill>
                <a:ea typeface="+mn-lt"/>
                <a:cs typeface="+mn-lt"/>
              </a:rPr>
              <a:t> de </a:t>
            </a:r>
            <a:r>
              <a:rPr lang="en-US" sz="1400" b="1" err="1">
                <a:solidFill>
                  <a:srgbClr val="FF0000"/>
                </a:solidFill>
                <a:ea typeface="+mn-lt"/>
                <a:cs typeface="+mn-lt"/>
              </a:rPr>
              <a:t>Datos</a:t>
            </a:r>
            <a:r>
              <a:rPr lang="en-US" sz="1400" b="1">
                <a:solidFill>
                  <a:srgbClr val="FF0000"/>
                </a:solidFill>
                <a:ea typeface="+mn-lt"/>
                <a:cs typeface="+mn-lt"/>
              </a:rPr>
              <a:t> y </a:t>
            </a:r>
            <a:r>
              <a:rPr lang="en-US" sz="1400" b="1" err="1">
                <a:solidFill>
                  <a:srgbClr val="FF0000"/>
                </a:solidFill>
                <a:ea typeface="+mn-lt"/>
                <a:cs typeface="+mn-lt"/>
              </a:rPr>
              <a:t>Comparación</a:t>
            </a:r>
            <a:r>
              <a:rPr lang="en-US" sz="1400">
                <a:solidFill>
                  <a:srgbClr val="FF0000"/>
                </a:solidFill>
                <a:ea typeface="+mn-lt"/>
                <a:cs typeface="+mn-lt"/>
              </a:rPr>
              <a:t>:</a:t>
            </a:r>
            <a:endParaRPr lang="en-US" sz="1400">
              <a:solidFill>
                <a:srgbClr val="FF0000"/>
              </a:solidFill>
            </a:endParaRPr>
          </a:p>
          <a:p>
            <a:pPr marL="742950" lvl="1" indent="-285750">
              <a:buFont typeface="Arial"/>
              <a:buChar char="•"/>
            </a:pPr>
            <a:r>
              <a:rPr lang="en-US" sz="1400">
                <a:solidFill>
                  <a:srgbClr val="111111"/>
                </a:solidFill>
                <a:ea typeface="+mn-lt"/>
                <a:cs typeface="+mn-lt"/>
              </a:rPr>
              <a:t>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compara</a:t>
            </a:r>
            <a:r>
              <a:rPr lang="en-US" sz="1400">
                <a:solidFill>
                  <a:srgbClr val="111111"/>
                </a:solidFill>
                <a:ea typeface="+mn-lt"/>
                <a:cs typeface="+mn-lt"/>
              </a:rPr>
              <a:t> sus </a:t>
            </a:r>
            <a:r>
              <a:rPr lang="en-US" sz="1400" err="1">
                <a:solidFill>
                  <a:srgbClr val="111111"/>
                </a:solidFill>
                <a:ea typeface="+mn-lt"/>
                <a:cs typeface="+mn-lt"/>
              </a:rPr>
              <a:t>propios</a:t>
            </a:r>
            <a:r>
              <a:rPr lang="en-US" sz="1400">
                <a:solidFill>
                  <a:srgbClr val="111111"/>
                </a:solidFill>
                <a:ea typeface="+mn-lt"/>
                <a:cs typeface="+mn-lt"/>
              </a:rPr>
              <a:t> </a:t>
            </a:r>
            <a:r>
              <a:rPr lang="en-US" sz="1400" err="1">
                <a:solidFill>
                  <a:srgbClr val="111111"/>
                </a:solidFill>
                <a:ea typeface="+mn-lt"/>
                <a:cs typeface="+mn-lt"/>
              </a:rPr>
              <a:t>procesos</a:t>
            </a:r>
            <a:r>
              <a:rPr lang="en-US" sz="1400">
                <a:solidFill>
                  <a:srgbClr val="111111"/>
                </a:solidFill>
                <a:ea typeface="+mn-lt"/>
                <a:cs typeface="+mn-lt"/>
              </a:rPr>
              <a:t> con </a:t>
            </a:r>
            <a:r>
              <a:rPr lang="en-US" sz="1400" err="1">
                <a:solidFill>
                  <a:srgbClr val="111111"/>
                </a:solidFill>
                <a:ea typeface="+mn-lt"/>
                <a:cs typeface="+mn-lt"/>
              </a:rPr>
              <a:t>los</a:t>
            </a:r>
            <a:r>
              <a:rPr lang="en-US" sz="1400">
                <a:solidFill>
                  <a:srgbClr val="111111"/>
                </a:solidFill>
                <a:ea typeface="+mn-lt"/>
                <a:cs typeface="+mn-lt"/>
              </a:rPr>
              <a:t> de las </a:t>
            </a:r>
            <a:r>
              <a:rPr lang="en-US" sz="1400" err="1">
                <a:solidFill>
                  <a:srgbClr val="111111"/>
                </a:solidFill>
                <a:ea typeface="+mn-lt"/>
                <a:cs typeface="+mn-lt"/>
              </a:rPr>
              <a:t>empresas</a:t>
            </a:r>
            <a:r>
              <a:rPr lang="en-US" sz="1400">
                <a:solidFill>
                  <a:srgbClr val="111111"/>
                </a:solidFill>
                <a:ea typeface="+mn-lt"/>
                <a:cs typeface="+mn-lt"/>
              </a:rPr>
              <a:t> de </a:t>
            </a:r>
            <a:r>
              <a:rPr lang="en-US" sz="1400" err="1">
                <a:solidFill>
                  <a:srgbClr val="111111"/>
                </a:solidFill>
                <a:ea typeface="+mn-lt"/>
                <a:cs typeface="+mn-lt"/>
              </a:rPr>
              <a:t>referencia</a:t>
            </a:r>
            <a:r>
              <a:rPr lang="en-US" sz="1400">
                <a:solidFill>
                  <a:srgbClr val="111111"/>
                </a:solidFill>
                <a:ea typeface="+mn-lt"/>
                <a:cs typeface="+mn-lt"/>
              </a:rPr>
              <a:t>.</a:t>
            </a:r>
            <a:endParaRPr lang="en-US" sz="1400"/>
          </a:p>
          <a:p>
            <a:pPr marL="742950" lvl="1" indent="-285750">
              <a:buFont typeface="Arial"/>
              <a:buChar char="•"/>
            </a:pPr>
            <a:r>
              <a:rPr lang="en-US" sz="1400" err="1">
                <a:solidFill>
                  <a:srgbClr val="111111"/>
                </a:solidFill>
                <a:ea typeface="+mn-lt"/>
                <a:cs typeface="+mn-lt"/>
              </a:rPr>
              <a:t>Identifica</a:t>
            </a:r>
            <a:r>
              <a:rPr lang="en-US" sz="1400">
                <a:solidFill>
                  <a:srgbClr val="111111"/>
                </a:solidFill>
                <a:ea typeface="+mn-lt"/>
                <a:cs typeface="+mn-lt"/>
              </a:rPr>
              <a:t> las </a:t>
            </a:r>
            <a:r>
              <a:rPr lang="en-US" sz="1400" err="1">
                <a:solidFill>
                  <a:srgbClr val="111111"/>
                </a:solidFill>
                <a:ea typeface="+mn-lt"/>
                <a:cs typeface="+mn-lt"/>
              </a:rPr>
              <a:t>mejores</a:t>
            </a:r>
            <a:r>
              <a:rPr lang="en-US" sz="1400">
                <a:solidFill>
                  <a:srgbClr val="111111"/>
                </a:solidFill>
                <a:ea typeface="+mn-lt"/>
                <a:cs typeface="+mn-lt"/>
              </a:rPr>
              <a:t> </a:t>
            </a:r>
            <a:r>
              <a:rPr lang="en-US" sz="1400" err="1">
                <a:solidFill>
                  <a:srgbClr val="111111"/>
                </a:solidFill>
                <a:ea typeface="+mn-lt"/>
                <a:cs typeface="+mn-lt"/>
              </a:rPr>
              <a:t>prácticas</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a:t>
            </a:r>
            <a:r>
              <a:rPr lang="en-US" sz="1400" err="1">
                <a:solidFill>
                  <a:srgbClr val="111111"/>
                </a:solidFill>
                <a:ea typeface="+mn-lt"/>
                <a:cs typeface="+mn-lt"/>
              </a:rPr>
              <a:t>áreas</a:t>
            </a:r>
            <a:r>
              <a:rPr lang="en-US" sz="1400">
                <a:solidFill>
                  <a:srgbClr val="111111"/>
                </a:solidFill>
                <a:ea typeface="+mn-lt"/>
                <a:cs typeface="+mn-lt"/>
              </a:rPr>
              <a:t> </a:t>
            </a:r>
            <a:r>
              <a:rPr lang="en-US" sz="1400" err="1">
                <a:solidFill>
                  <a:srgbClr val="111111"/>
                </a:solidFill>
                <a:ea typeface="+mn-lt"/>
                <a:cs typeface="+mn-lt"/>
              </a:rPr>
              <a:t>como</a:t>
            </a:r>
            <a:r>
              <a:rPr lang="en-US" sz="1400">
                <a:solidFill>
                  <a:srgbClr val="111111"/>
                </a:solidFill>
                <a:ea typeface="+mn-lt"/>
                <a:cs typeface="+mn-lt"/>
              </a:rPr>
              <a:t>:</a:t>
            </a:r>
            <a:endParaRPr lang="en-US" sz="1400"/>
          </a:p>
          <a:p>
            <a:pPr marL="1200150" lvl="2" indent="-285750">
              <a:buFont typeface="Arial"/>
              <a:buChar char="•"/>
            </a:pPr>
            <a:r>
              <a:rPr lang="en-US" sz="1400">
                <a:solidFill>
                  <a:srgbClr val="111111"/>
                </a:solidFill>
                <a:ea typeface="+mn-lt"/>
                <a:cs typeface="+mn-lt"/>
              </a:rPr>
              <a:t>Control de </a:t>
            </a:r>
            <a:r>
              <a:rPr lang="en-US" sz="1400" err="1">
                <a:solidFill>
                  <a:srgbClr val="111111"/>
                </a:solidFill>
                <a:ea typeface="+mn-lt"/>
                <a:cs typeface="+mn-lt"/>
              </a:rPr>
              <a:t>calidad</a:t>
            </a:r>
            <a:r>
              <a:rPr lang="en-US" sz="1400">
                <a:solidFill>
                  <a:srgbClr val="111111"/>
                </a:solidFill>
                <a:ea typeface="+mn-lt"/>
                <a:cs typeface="+mn-lt"/>
              </a:rPr>
              <a:t>.</a:t>
            </a:r>
            <a:endParaRPr lang="en-US" sz="1400"/>
          </a:p>
          <a:p>
            <a:pPr marL="1200150" lvl="2" indent="-285750">
              <a:buFont typeface="Arial"/>
              <a:buChar char="•"/>
            </a:pPr>
            <a:r>
              <a:rPr lang="en-US" sz="1400" err="1">
                <a:solidFill>
                  <a:srgbClr val="111111"/>
                </a:solidFill>
                <a:ea typeface="+mn-lt"/>
                <a:cs typeface="+mn-lt"/>
              </a:rPr>
              <a:t>Eficiencia</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cadena</a:t>
            </a:r>
            <a:r>
              <a:rPr lang="en-US" sz="1400">
                <a:solidFill>
                  <a:srgbClr val="111111"/>
                </a:solidFill>
                <a:ea typeface="+mn-lt"/>
                <a:cs typeface="+mn-lt"/>
              </a:rPr>
              <a:t> de </a:t>
            </a:r>
            <a:r>
              <a:rPr lang="en-US" sz="1400" err="1">
                <a:solidFill>
                  <a:srgbClr val="111111"/>
                </a:solidFill>
                <a:ea typeface="+mn-lt"/>
                <a:cs typeface="+mn-lt"/>
              </a:rPr>
              <a:t>suministro</a:t>
            </a:r>
            <a:r>
              <a:rPr lang="en-US" sz="1400">
                <a:solidFill>
                  <a:srgbClr val="111111"/>
                </a:solidFill>
                <a:ea typeface="+mn-lt"/>
                <a:cs typeface="+mn-lt"/>
              </a:rPr>
              <a:t>.</a:t>
            </a:r>
            <a:endParaRPr lang="en-US" sz="1400">
              <a:solidFill>
                <a:srgbClr val="111111"/>
              </a:solidFill>
            </a:endParaRPr>
          </a:p>
          <a:p>
            <a:pPr marL="1200150" lvl="2" indent="-285750">
              <a:buFont typeface="Arial"/>
              <a:buChar char="•"/>
            </a:pPr>
            <a:r>
              <a:rPr lang="en-US" sz="1400" err="1">
                <a:solidFill>
                  <a:srgbClr val="111111"/>
                </a:solidFill>
                <a:ea typeface="+mn-lt"/>
                <a:cs typeface="+mn-lt"/>
              </a:rPr>
              <a:t>Innovación</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a:t>
            </a:r>
            <a:r>
              <a:rPr lang="en-US" sz="1400" err="1">
                <a:solidFill>
                  <a:srgbClr val="111111"/>
                </a:solidFill>
                <a:ea typeface="+mn-lt"/>
                <a:cs typeface="+mn-lt"/>
              </a:rPr>
              <a:t>productos</a:t>
            </a:r>
            <a:r>
              <a:rPr lang="en-US" sz="1400">
                <a:solidFill>
                  <a:srgbClr val="111111"/>
                </a:solidFill>
                <a:ea typeface="+mn-lt"/>
                <a:cs typeface="+mn-lt"/>
              </a:rPr>
              <a:t> </a:t>
            </a:r>
            <a:r>
              <a:rPr lang="en-US" sz="1400" err="1">
                <a:solidFill>
                  <a:srgbClr val="111111"/>
                </a:solidFill>
                <a:ea typeface="+mn-lt"/>
                <a:cs typeface="+mn-lt"/>
              </a:rPr>
              <a:t>lácteos</a:t>
            </a:r>
            <a:r>
              <a:rPr lang="en-US" sz="1400">
                <a:solidFill>
                  <a:srgbClr val="111111"/>
                </a:solidFill>
                <a:ea typeface="+mn-lt"/>
                <a:cs typeface="+mn-lt"/>
              </a:rPr>
              <a:t>.</a:t>
            </a:r>
            <a:endParaRPr lang="en-US" sz="1400"/>
          </a:p>
          <a:p>
            <a:pPr marL="1200150" lvl="2" indent="-285750">
              <a:buFont typeface="Arial"/>
              <a:buChar char="•"/>
            </a:pPr>
            <a:r>
              <a:rPr lang="en-US" sz="1400" err="1">
                <a:solidFill>
                  <a:srgbClr val="111111"/>
                </a:solidFill>
                <a:ea typeface="+mn-lt"/>
                <a:cs typeface="+mn-lt"/>
              </a:rPr>
              <a:t>Estrategias</a:t>
            </a:r>
            <a:r>
              <a:rPr lang="en-US" sz="1400">
                <a:solidFill>
                  <a:srgbClr val="111111"/>
                </a:solidFill>
                <a:ea typeface="+mn-lt"/>
                <a:cs typeface="+mn-lt"/>
              </a:rPr>
              <a:t> de marketing y </a:t>
            </a:r>
            <a:r>
              <a:rPr lang="en-US" sz="1400" err="1">
                <a:solidFill>
                  <a:srgbClr val="111111"/>
                </a:solidFill>
                <a:ea typeface="+mn-lt"/>
                <a:cs typeface="+mn-lt"/>
              </a:rPr>
              <a:t>distribución</a:t>
            </a:r>
            <a:r>
              <a:rPr lang="en-US" sz="1400">
                <a:solidFill>
                  <a:srgbClr val="111111"/>
                </a:solidFill>
                <a:ea typeface="+mn-lt"/>
                <a:cs typeface="+mn-lt"/>
              </a:rPr>
              <a:t>.</a:t>
            </a:r>
            <a:endParaRPr lang="en-US" sz="1400"/>
          </a:p>
          <a:p>
            <a:r>
              <a:rPr lang="en-US" sz="1400" b="1" err="1">
                <a:solidFill>
                  <a:srgbClr val="FF0000"/>
                </a:solidFill>
                <a:ea typeface="+mn-lt"/>
                <a:cs typeface="+mn-lt"/>
              </a:rPr>
              <a:t>Resultados</a:t>
            </a:r>
            <a:r>
              <a:rPr lang="en-US" sz="1400" b="1">
                <a:solidFill>
                  <a:srgbClr val="FF0000"/>
                </a:solidFill>
                <a:ea typeface="+mn-lt"/>
                <a:cs typeface="+mn-lt"/>
              </a:rPr>
              <a:t> y Acciones</a:t>
            </a:r>
            <a:r>
              <a:rPr lang="en-US" sz="1400">
                <a:solidFill>
                  <a:srgbClr val="FF0000"/>
                </a:solidFill>
                <a:ea typeface="+mn-lt"/>
                <a:cs typeface="+mn-lt"/>
              </a:rPr>
              <a:t>:</a:t>
            </a:r>
            <a:endParaRPr lang="en-US" sz="1400">
              <a:solidFill>
                <a:srgbClr val="FF0000"/>
              </a:solidFill>
            </a:endParaRPr>
          </a:p>
          <a:p>
            <a:pPr marL="742950" lvl="1" indent="-285750">
              <a:buFont typeface="Arial"/>
              <a:buChar char="•"/>
            </a:pPr>
            <a:r>
              <a:rPr lang="en-US" sz="1400">
                <a:solidFill>
                  <a:srgbClr val="111111"/>
                </a:solidFill>
                <a:ea typeface="+mn-lt"/>
                <a:cs typeface="+mn-lt"/>
              </a:rPr>
              <a:t>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descubre</a:t>
            </a:r>
            <a:r>
              <a:rPr lang="en-US" sz="1400">
                <a:solidFill>
                  <a:srgbClr val="111111"/>
                </a:solidFill>
                <a:ea typeface="+mn-lt"/>
                <a:cs typeface="+mn-lt"/>
              </a:rPr>
              <a:t> que Fonterra </a:t>
            </a:r>
            <a:r>
              <a:rPr lang="en-US" sz="1400" err="1">
                <a:solidFill>
                  <a:srgbClr val="111111"/>
                </a:solidFill>
                <a:ea typeface="+mn-lt"/>
                <a:cs typeface="+mn-lt"/>
              </a:rPr>
              <a:t>tiene</a:t>
            </a:r>
            <a:r>
              <a:rPr lang="en-US" sz="1400">
                <a:solidFill>
                  <a:srgbClr val="111111"/>
                </a:solidFill>
                <a:ea typeface="+mn-lt"/>
                <a:cs typeface="+mn-lt"/>
              </a:rPr>
              <a:t> un </a:t>
            </a:r>
            <a:r>
              <a:rPr lang="en-US" sz="1400" err="1">
                <a:solidFill>
                  <a:srgbClr val="111111"/>
                </a:solidFill>
                <a:ea typeface="+mn-lt"/>
                <a:cs typeface="+mn-lt"/>
              </a:rPr>
              <a:t>proceso</a:t>
            </a:r>
            <a:r>
              <a:rPr lang="en-US" sz="1400">
                <a:solidFill>
                  <a:srgbClr val="111111"/>
                </a:solidFill>
                <a:ea typeface="+mn-lt"/>
                <a:cs typeface="+mn-lt"/>
              </a:rPr>
              <a:t> de control de </a:t>
            </a:r>
            <a:r>
              <a:rPr lang="en-US" sz="1400" err="1">
                <a:solidFill>
                  <a:srgbClr val="111111"/>
                </a:solidFill>
                <a:ea typeface="+mn-lt"/>
                <a:cs typeface="+mn-lt"/>
              </a:rPr>
              <a:t>calidad</a:t>
            </a:r>
            <a:r>
              <a:rPr lang="en-US" sz="1400">
                <a:solidFill>
                  <a:srgbClr val="111111"/>
                </a:solidFill>
                <a:ea typeface="+mn-lt"/>
                <a:cs typeface="+mn-lt"/>
              </a:rPr>
              <a:t> </a:t>
            </a:r>
            <a:r>
              <a:rPr lang="en-US" sz="1400" err="1">
                <a:solidFill>
                  <a:srgbClr val="111111"/>
                </a:solidFill>
                <a:ea typeface="+mn-lt"/>
                <a:cs typeface="+mn-lt"/>
              </a:rPr>
              <a:t>excepcional</a:t>
            </a:r>
            <a:r>
              <a:rPr lang="en-US" sz="1400">
                <a:solidFill>
                  <a:srgbClr val="111111"/>
                </a:solidFill>
                <a:ea typeface="+mn-lt"/>
                <a:cs typeface="+mn-lt"/>
              </a:rPr>
              <a:t> y </a:t>
            </a:r>
            <a:r>
              <a:rPr lang="en-US" sz="1400" err="1">
                <a:solidFill>
                  <a:srgbClr val="111111"/>
                </a:solidFill>
                <a:ea typeface="+mn-lt"/>
                <a:cs typeface="+mn-lt"/>
              </a:rPr>
              <a:t>una</a:t>
            </a:r>
            <a:r>
              <a:rPr lang="en-US" sz="1400">
                <a:solidFill>
                  <a:srgbClr val="111111"/>
                </a:solidFill>
                <a:ea typeface="+mn-lt"/>
                <a:cs typeface="+mn-lt"/>
              </a:rPr>
              <a:t> </a:t>
            </a:r>
            <a:r>
              <a:rPr lang="en-US" sz="1400" err="1">
                <a:solidFill>
                  <a:srgbClr val="111111"/>
                </a:solidFill>
                <a:ea typeface="+mn-lt"/>
                <a:cs typeface="+mn-lt"/>
              </a:rPr>
              <a:t>cadena</a:t>
            </a:r>
            <a:r>
              <a:rPr lang="en-US" sz="1400">
                <a:solidFill>
                  <a:srgbClr val="111111"/>
                </a:solidFill>
                <a:ea typeface="+mn-lt"/>
                <a:cs typeface="+mn-lt"/>
              </a:rPr>
              <a:t> de </a:t>
            </a:r>
            <a:r>
              <a:rPr lang="en-US" sz="1400" err="1">
                <a:solidFill>
                  <a:srgbClr val="111111"/>
                </a:solidFill>
                <a:ea typeface="+mn-lt"/>
                <a:cs typeface="+mn-lt"/>
              </a:rPr>
              <a:t>suministro</a:t>
            </a:r>
            <a:r>
              <a:rPr lang="en-US" sz="1400">
                <a:solidFill>
                  <a:srgbClr val="111111"/>
                </a:solidFill>
                <a:ea typeface="+mn-lt"/>
                <a:cs typeface="+mn-lt"/>
              </a:rPr>
              <a:t> </a:t>
            </a:r>
            <a:r>
              <a:rPr lang="en-US" sz="1400" err="1">
                <a:solidFill>
                  <a:srgbClr val="111111"/>
                </a:solidFill>
                <a:ea typeface="+mn-lt"/>
                <a:cs typeface="+mn-lt"/>
              </a:rPr>
              <a:t>altamente</a:t>
            </a:r>
            <a:r>
              <a:rPr lang="en-US" sz="1400">
                <a:solidFill>
                  <a:srgbClr val="111111"/>
                </a:solidFill>
                <a:ea typeface="+mn-lt"/>
                <a:cs typeface="+mn-lt"/>
              </a:rPr>
              <a:t> </a:t>
            </a:r>
            <a:r>
              <a:rPr lang="en-US" sz="1400" err="1">
                <a:solidFill>
                  <a:srgbClr val="111111"/>
                </a:solidFill>
                <a:ea typeface="+mn-lt"/>
                <a:cs typeface="+mn-lt"/>
              </a:rPr>
              <a:t>eficiente</a:t>
            </a:r>
            <a:r>
              <a:rPr lang="en-US" sz="1400">
                <a:solidFill>
                  <a:srgbClr val="111111"/>
                </a:solidFill>
                <a:ea typeface="+mn-lt"/>
                <a:cs typeface="+mn-lt"/>
              </a:rPr>
              <a:t>.</a:t>
            </a:r>
            <a:endParaRPr lang="en-US" sz="1400"/>
          </a:p>
          <a:p>
            <a:pPr marL="742950" lvl="1" indent="-285750">
              <a:buFont typeface="Arial"/>
              <a:buChar char="•"/>
            </a:pPr>
            <a:r>
              <a:rPr lang="en-US" sz="1400" err="1">
                <a:solidFill>
                  <a:srgbClr val="111111"/>
                </a:solidFill>
                <a:ea typeface="+mn-lt"/>
                <a:cs typeface="+mn-lt"/>
              </a:rPr>
              <a:t>Aprende</a:t>
            </a:r>
            <a:r>
              <a:rPr lang="en-US" sz="1400">
                <a:solidFill>
                  <a:srgbClr val="111111"/>
                </a:solidFill>
                <a:ea typeface="+mn-lt"/>
                <a:cs typeface="+mn-lt"/>
              </a:rPr>
              <a:t> de Lácteos Andinos </a:t>
            </a:r>
            <a:r>
              <a:rPr lang="en-US" sz="1400" err="1">
                <a:solidFill>
                  <a:srgbClr val="111111"/>
                </a:solidFill>
                <a:ea typeface="+mn-lt"/>
                <a:cs typeface="+mn-lt"/>
              </a:rPr>
              <a:t>sobre</a:t>
            </a:r>
            <a:r>
              <a:rPr lang="en-US" sz="1400">
                <a:solidFill>
                  <a:srgbClr val="111111"/>
                </a:solidFill>
                <a:ea typeface="+mn-lt"/>
                <a:cs typeface="+mn-lt"/>
              </a:rPr>
              <a:t> </a:t>
            </a:r>
            <a:r>
              <a:rPr lang="en-US" sz="1400" err="1">
                <a:solidFill>
                  <a:srgbClr val="111111"/>
                </a:solidFill>
                <a:ea typeface="+mn-lt"/>
                <a:cs typeface="+mn-lt"/>
              </a:rPr>
              <a:t>cómo</a:t>
            </a:r>
            <a:r>
              <a:rPr lang="en-US" sz="1400">
                <a:solidFill>
                  <a:srgbClr val="111111"/>
                </a:solidFill>
                <a:ea typeface="+mn-lt"/>
                <a:cs typeface="+mn-lt"/>
              </a:rPr>
              <a:t> </a:t>
            </a:r>
            <a:r>
              <a:rPr lang="en-US" sz="1400" err="1">
                <a:solidFill>
                  <a:srgbClr val="111111"/>
                </a:solidFill>
                <a:ea typeface="+mn-lt"/>
                <a:cs typeface="+mn-lt"/>
              </a:rPr>
              <a:t>adaptar</a:t>
            </a:r>
            <a:r>
              <a:rPr lang="en-US" sz="1400">
                <a:solidFill>
                  <a:srgbClr val="111111"/>
                </a:solidFill>
                <a:ea typeface="+mn-lt"/>
                <a:cs typeface="+mn-lt"/>
              </a:rPr>
              <a:t> sus </a:t>
            </a:r>
            <a:r>
              <a:rPr lang="en-US" sz="1400" err="1">
                <a:solidFill>
                  <a:srgbClr val="111111"/>
                </a:solidFill>
                <a:ea typeface="+mn-lt"/>
                <a:cs typeface="+mn-lt"/>
              </a:rPr>
              <a:t>productos</a:t>
            </a:r>
            <a:r>
              <a:rPr lang="en-US" sz="1400">
                <a:solidFill>
                  <a:srgbClr val="111111"/>
                </a:solidFill>
                <a:ea typeface="+mn-lt"/>
                <a:cs typeface="+mn-lt"/>
              </a:rPr>
              <a:t> a las </a:t>
            </a:r>
            <a:r>
              <a:rPr lang="en-US" sz="1400" err="1">
                <a:solidFill>
                  <a:srgbClr val="111111"/>
                </a:solidFill>
                <a:ea typeface="+mn-lt"/>
                <a:cs typeface="+mn-lt"/>
              </a:rPr>
              <a:t>preferencias</a:t>
            </a:r>
            <a:r>
              <a:rPr lang="en-US" sz="1400">
                <a:solidFill>
                  <a:srgbClr val="111111"/>
                </a:solidFill>
                <a:ea typeface="+mn-lt"/>
                <a:cs typeface="+mn-lt"/>
              </a:rPr>
              <a:t> </a:t>
            </a:r>
            <a:r>
              <a:rPr lang="en-US" sz="1400" err="1">
                <a:solidFill>
                  <a:srgbClr val="111111"/>
                </a:solidFill>
                <a:ea typeface="+mn-lt"/>
                <a:cs typeface="+mn-lt"/>
              </a:rPr>
              <a:t>regionales</a:t>
            </a:r>
            <a:r>
              <a:rPr lang="en-US" sz="1400">
                <a:solidFill>
                  <a:srgbClr val="111111"/>
                </a:solidFill>
                <a:ea typeface="+mn-lt"/>
                <a:cs typeface="+mn-lt"/>
              </a:rPr>
              <a:t>.</a:t>
            </a:r>
            <a:endParaRPr lang="en-US" sz="1400"/>
          </a:p>
          <a:p>
            <a:pPr marL="742950" lvl="1" indent="-285750">
              <a:buFont typeface="Arial"/>
              <a:buChar char="•"/>
            </a:pPr>
            <a:r>
              <a:rPr lang="en-US" sz="1400">
                <a:solidFill>
                  <a:srgbClr val="111111"/>
                </a:solidFill>
                <a:ea typeface="+mn-lt"/>
                <a:cs typeface="+mn-lt"/>
              </a:rPr>
              <a:t>Toma nota de las </a:t>
            </a:r>
            <a:r>
              <a:rPr lang="en-US" sz="1400" err="1">
                <a:solidFill>
                  <a:srgbClr val="111111"/>
                </a:solidFill>
                <a:ea typeface="+mn-lt"/>
                <a:cs typeface="+mn-lt"/>
              </a:rPr>
              <a:t>estrategias</a:t>
            </a:r>
            <a:r>
              <a:rPr lang="en-US" sz="1400">
                <a:solidFill>
                  <a:srgbClr val="111111"/>
                </a:solidFill>
                <a:ea typeface="+mn-lt"/>
                <a:cs typeface="+mn-lt"/>
              </a:rPr>
              <a:t> de marketing </a:t>
            </a:r>
            <a:r>
              <a:rPr lang="en-US" sz="1400" err="1">
                <a:solidFill>
                  <a:srgbClr val="111111"/>
                </a:solidFill>
                <a:ea typeface="+mn-lt"/>
                <a:cs typeface="+mn-lt"/>
              </a:rPr>
              <a:t>exitosas</a:t>
            </a:r>
            <a:r>
              <a:rPr lang="en-US" sz="1400">
                <a:solidFill>
                  <a:srgbClr val="111111"/>
                </a:solidFill>
                <a:ea typeface="+mn-lt"/>
                <a:cs typeface="+mn-lt"/>
              </a:rPr>
              <a:t> de </a:t>
            </a:r>
            <a:r>
              <a:rPr lang="en-US" sz="1400" err="1">
                <a:solidFill>
                  <a:srgbClr val="111111"/>
                </a:solidFill>
                <a:ea typeface="+mn-lt"/>
                <a:cs typeface="+mn-lt"/>
              </a:rPr>
              <a:t>Productos</a:t>
            </a:r>
            <a:r>
              <a:rPr lang="en-US" sz="1400">
                <a:solidFill>
                  <a:srgbClr val="111111"/>
                </a:solidFill>
                <a:ea typeface="+mn-lt"/>
                <a:cs typeface="+mn-lt"/>
              </a:rPr>
              <a:t> Vicky S.A.S.</a:t>
            </a:r>
            <a:endParaRPr lang="en-US" sz="1400"/>
          </a:p>
          <a:p>
            <a:r>
              <a:rPr lang="en-US" sz="1400" b="1" err="1">
                <a:solidFill>
                  <a:srgbClr val="FF0000"/>
                </a:solidFill>
                <a:ea typeface="+mn-lt"/>
                <a:cs typeface="+mn-lt"/>
              </a:rPr>
              <a:t>Implementación</a:t>
            </a:r>
            <a:r>
              <a:rPr lang="en-US" sz="1400">
                <a:solidFill>
                  <a:srgbClr val="FF0000"/>
                </a:solidFill>
                <a:ea typeface="+mn-lt"/>
                <a:cs typeface="+mn-lt"/>
              </a:rPr>
              <a:t>:</a:t>
            </a:r>
            <a:endParaRPr lang="en-US" sz="1400">
              <a:solidFill>
                <a:srgbClr val="FF0000"/>
              </a:solidFill>
            </a:endParaRPr>
          </a:p>
          <a:p>
            <a:pPr marL="742950" lvl="1" indent="-285750">
              <a:buFont typeface="Arial"/>
              <a:buChar char="•"/>
            </a:pPr>
            <a:r>
              <a:rPr lang="en-US" sz="1400">
                <a:solidFill>
                  <a:srgbClr val="111111"/>
                </a:solidFill>
                <a:ea typeface="+mn-lt"/>
                <a:cs typeface="+mn-lt"/>
              </a:rPr>
              <a:t>Lácteos </a:t>
            </a:r>
            <a:r>
              <a:rPr lang="en-US" sz="1400" err="1">
                <a:solidFill>
                  <a:srgbClr val="111111"/>
                </a:solidFill>
                <a:ea typeface="+mn-lt"/>
                <a:cs typeface="+mn-lt"/>
              </a:rPr>
              <a:t>Excelencia</a:t>
            </a:r>
            <a:r>
              <a:rPr lang="en-US" sz="1400">
                <a:solidFill>
                  <a:srgbClr val="111111"/>
                </a:solidFill>
                <a:ea typeface="+mn-lt"/>
                <a:cs typeface="+mn-lt"/>
              </a:rPr>
              <a:t> </a:t>
            </a:r>
            <a:r>
              <a:rPr lang="en-US" sz="1400" err="1">
                <a:solidFill>
                  <a:srgbClr val="111111"/>
                </a:solidFill>
                <a:ea typeface="+mn-lt"/>
                <a:cs typeface="+mn-lt"/>
              </a:rPr>
              <a:t>desarrolla</a:t>
            </a:r>
            <a:r>
              <a:rPr lang="en-US" sz="1400">
                <a:solidFill>
                  <a:srgbClr val="111111"/>
                </a:solidFill>
                <a:ea typeface="+mn-lt"/>
                <a:cs typeface="+mn-lt"/>
              </a:rPr>
              <a:t> un plan de </a:t>
            </a:r>
            <a:r>
              <a:rPr lang="en-US" sz="1400" err="1">
                <a:solidFill>
                  <a:srgbClr val="111111"/>
                </a:solidFill>
                <a:ea typeface="+mn-lt"/>
                <a:cs typeface="+mn-lt"/>
              </a:rPr>
              <a:t>acción</a:t>
            </a:r>
            <a:r>
              <a:rPr lang="en-US" sz="1400">
                <a:solidFill>
                  <a:srgbClr val="111111"/>
                </a:solidFill>
                <a:ea typeface="+mn-lt"/>
                <a:cs typeface="+mn-lt"/>
              </a:rPr>
              <a:t> </a:t>
            </a:r>
            <a:r>
              <a:rPr lang="en-US" sz="1400" err="1">
                <a:solidFill>
                  <a:srgbClr val="111111"/>
                </a:solidFill>
                <a:ea typeface="+mn-lt"/>
                <a:cs typeface="+mn-lt"/>
              </a:rPr>
              <a:t>basado</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las </a:t>
            </a:r>
            <a:r>
              <a:rPr lang="en-US" sz="1400" err="1">
                <a:solidFill>
                  <a:srgbClr val="111111"/>
                </a:solidFill>
                <a:ea typeface="+mn-lt"/>
                <a:cs typeface="+mn-lt"/>
              </a:rPr>
              <a:t>mejores</a:t>
            </a:r>
            <a:r>
              <a:rPr lang="en-US" sz="1400">
                <a:solidFill>
                  <a:srgbClr val="111111"/>
                </a:solidFill>
                <a:ea typeface="+mn-lt"/>
                <a:cs typeface="+mn-lt"/>
              </a:rPr>
              <a:t> </a:t>
            </a:r>
            <a:r>
              <a:rPr lang="en-US" sz="1400" err="1">
                <a:solidFill>
                  <a:srgbClr val="111111"/>
                </a:solidFill>
                <a:ea typeface="+mn-lt"/>
                <a:cs typeface="+mn-lt"/>
              </a:rPr>
              <a:t>prácticas</a:t>
            </a:r>
            <a:r>
              <a:rPr lang="en-US" sz="1400">
                <a:solidFill>
                  <a:srgbClr val="111111"/>
                </a:solidFill>
                <a:ea typeface="+mn-lt"/>
                <a:cs typeface="+mn-lt"/>
              </a:rPr>
              <a:t> </a:t>
            </a:r>
            <a:r>
              <a:rPr lang="en-US" sz="1400" err="1">
                <a:solidFill>
                  <a:srgbClr val="111111"/>
                </a:solidFill>
                <a:ea typeface="+mn-lt"/>
                <a:cs typeface="+mn-lt"/>
              </a:rPr>
              <a:t>identificadas</a:t>
            </a:r>
            <a:r>
              <a:rPr lang="en-US" sz="1400">
                <a:solidFill>
                  <a:srgbClr val="111111"/>
                </a:solidFill>
                <a:ea typeface="+mn-lt"/>
                <a:cs typeface="+mn-lt"/>
              </a:rPr>
              <a:t>.</a:t>
            </a:r>
            <a:endParaRPr lang="en-US" sz="1400"/>
          </a:p>
          <a:p>
            <a:pPr marL="742950" lvl="1" indent="-285750">
              <a:buFont typeface="Arial"/>
              <a:buChar char="•"/>
            </a:pPr>
            <a:r>
              <a:rPr lang="en-US" sz="1400" err="1">
                <a:solidFill>
                  <a:srgbClr val="111111"/>
                </a:solidFill>
                <a:ea typeface="+mn-lt"/>
                <a:cs typeface="+mn-lt"/>
              </a:rPr>
              <a:t>Implementa</a:t>
            </a:r>
            <a:r>
              <a:rPr lang="en-US" sz="1400">
                <a:solidFill>
                  <a:srgbClr val="111111"/>
                </a:solidFill>
                <a:ea typeface="+mn-lt"/>
                <a:cs typeface="+mn-lt"/>
              </a:rPr>
              <a:t> </a:t>
            </a:r>
            <a:r>
              <a:rPr lang="en-US" sz="1400" err="1">
                <a:solidFill>
                  <a:srgbClr val="111111"/>
                </a:solidFill>
                <a:ea typeface="+mn-lt"/>
                <a:cs typeface="+mn-lt"/>
              </a:rPr>
              <a:t>mejoras</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a:t>
            </a:r>
            <a:r>
              <a:rPr lang="en-US" sz="1400" err="1">
                <a:solidFill>
                  <a:srgbClr val="111111"/>
                </a:solidFill>
                <a:ea typeface="+mn-lt"/>
                <a:cs typeface="+mn-lt"/>
              </a:rPr>
              <a:t>su</a:t>
            </a:r>
            <a:r>
              <a:rPr lang="en-US" sz="1400">
                <a:solidFill>
                  <a:srgbClr val="111111"/>
                </a:solidFill>
                <a:ea typeface="+mn-lt"/>
                <a:cs typeface="+mn-lt"/>
              </a:rPr>
              <a:t> </a:t>
            </a:r>
            <a:r>
              <a:rPr lang="en-US" sz="1400" err="1">
                <a:solidFill>
                  <a:srgbClr val="111111"/>
                </a:solidFill>
                <a:ea typeface="+mn-lt"/>
                <a:cs typeface="+mn-lt"/>
              </a:rPr>
              <a:t>proceso</a:t>
            </a:r>
            <a:r>
              <a:rPr lang="en-US" sz="1400">
                <a:solidFill>
                  <a:srgbClr val="111111"/>
                </a:solidFill>
                <a:ea typeface="+mn-lt"/>
                <a:cs typeface="+mn-lt"/>
              </a:rPr>
              <a:t> de control de </a:t>
            </a:r>
            <a:r>
              <a:rPr lang="en-US" sz="1400" err="1">
                <a:solidFill>
                  <a:srgbClr val="111111"/>
                </a:solidFill>
                <a:ea typeface="+mn-lt"/>
                <a:cs typeface="+mn-lt"/>
              </a:rPr>
              <a:t>calidad</a:t>
            </a:r>
            <a:r>
              <a:rPr lang="en-US" sz="1400">
                <a:solidFill>
                  <a:srgbClr val="111111"/>
                </a:solidFill>
                <a:ea typeface="+mn-lt"/>
                <a:cs typeface="+mn-lt"/>
              </a:rPr>
              <a:t> y </a:t>
            </a:r>
            <a:r>
              <a:rPr lang="en-US" sz="1400" err="1">
                <a:solidFill>
                  <a:srgbClr val="111111"/>
                </a:solidFill>
                <a:ea typeface="+mn-lt"/>
                <a:cs typeface="+mn-lt"/>
              </a:rPr>
              <a:t>optimiza</a:t>
            </a:r>
            <a:r>
              <a:rPr lang="en-US" sz="1400">
                <a:solidFill>
                  <a:srgbClr val="111111"/>
                </a:solidFill>
                <a:ea typeface="+mn-lt"/>
                <a:cs typeface="+mn-lt"/>
              </a:rPr>
              <a:t> la </a:t>
            </a:r>
            <a:r>
              <a:rPr lang="en-US" sz="1400" err="1">
                <a:solidFill>
                  <a:srgbClr val="111111"/>
                </a:solidFill>
                <a:ea typeface="+mn-lt"/>
                <a:cs typeface="+mn-lt"/>
              </a:rPr>
              <a:t>cadena</a:t>
            </a:r>
            <a:r>
              <a:rPr lang="en-US" sz="1400">
                <a:solidFill>
                  <a:srgbClr val="111111"/>
                </a:solidFill>
                <a:ea typeface="+mn-lt"/>
                <a:cs typeface="+mn-lt"/>
              </a:rPr>
              <a:t> de </a:t>
            </a:r>
            <a:r>
              <a:rPr lang="en-US" sz="1400" err="1">
                <a:solidFill>
                  <a:srgbClr val="111111"/>
                </a:solidFill>
                <a:ea typeface="+mn-lt"/>
                <a:cs typeface="+mn-lt"/>
              </a:rPr>
              <a:t>suministro</a:t>
            </a:r>
            <a:r>
              <a:rPr lang="en-US" sz="1400">
                <a:solidFill>
                  <a:srgbClr val="111111"/>
                </a:solidFill>
                <a:ea typeface="+mn-lt"/>
                <a:cs typeface="+mn-lt"/>
              </a:rPr>
              <a:t>.</a:t>
            </a:r>
            <a:endParaRPr lang="en-US" sz="1400"/>
          </a:p>
          <a:p>
            <a:pPr marL="742950" lvl="1" indent="-285750">
              <a:buFont typeface="Arial"/>
              <a:buChar char="•"/>
            </a:pPr>
            <a:r>
              <a:rPr lang="en-US" sz="1400" err="1">
                <a:solidFill>
                  <a:srgbClr val="111111"/>
                </a:solidFill>
                <a:ea typeface="+mn-lt"/>
                <a:cs typeface="+mn-lt"/>
              </a:rPr>
              <a:t>Ajusta</a:t>
            </a:r>
            <a:r>
              <a:rPr lang="en-US" sz="1400">
                <a:solidFill>
                  <a:srgbClr val="111111"/>
                </a:solidFill>
                <a:ea typeface="+mn-lt"/>
                <a:cs typeface="+mn-lt"/>
              </a:rPr>
              <a:t> </a:t>
            </a:r>
            <a:r>
              <a:rPr lang="en-US" sz="1400" err="1">
                <a:solidFill>
                  <a:srgbClr val="111111"/>
                </a:solidFill>
                <a:ea typeface="+mn-lt"/>
                <a:cs typeface="+mn-lt"/>
              </a:rPr>
              <a:t>su</a:t>
            </a:r>
            <a:r>
              <a:rPr lang="en-US" sz="1400">
                <a:solidFill>
                  <a:srgbClr val="111111"/>
                </a:solidFill>
                <a:ea typeface="+mn-lt"/>
                <a:cs typeface="+mn-lt"/>
              </a:rPr>
              <a:t> </a:t>
            </a:r>
            <a:r>
              <a:rPr lang="en-US" sz="1400" err="1">
                <a:solidFill>
                  <a:srgbClr val="111111"/>
                </a:solidFill>
                <a:ea typeface="+mn-lt"/>
                <a:cs typeface="+mn-lt"/>
              </a:rPr>
              <a:t>estrategia</a:t>
            </a:r>
            <a:r>
              <a:rPr lang="en-US" sz="1400">
                <a:solidFill>
                  <a:srgbClr val="111111"/>
                </a:solidFill>
                <a:ea typeface="+mn-lt"/>
                <a:cs typeface="+mn-lt"/>
              </a:rPr>
              <a:t> de marketing para </a:t>
            </a:r>
            <a:r>
              <a:rPr lang="en-US" sz="1400" err="1">
                <a:solidFill>
                  <a:srgbClr val="111111"/>
                </a:solidFill>
                <a:ea typeface="+mn-lt"/>
                <a:cs typeface="+mn-lt"/>
              </a:rPr>
              <a:t>llegar</a:t>
            </a:r>
            <a:r>
              <a:rPr lang="en-US" sz="1400">
                <a:solidFill>
                  <a:srgbClr val="111111"/>
                </a:solidFill>
                <a:ea typeface="+mn-lt"/>
                <a:cs typeface="+mn-lt"/>
              </a:rPr>
              <a:t> a un </a:t>
            </a:r>
            <a:r>
              <a:rPr lang="en-US" sz="1400" err="1">
                <a:solidFill>
                  <a:srgbClr val="111111"/>
                </a:solidFill>
                <a:ea typeface="+mn-lt"/>
                <a:cs typeface="+mn-lt"/>
              </a:rPr>
              <a:t>público</a:t>
            </a:r>
            <a:r>
              <a:rPr lang="en-US" sz="1400">
                <a:solidFill>
                  <a:srgbClr val="111111"/>
                </a:solidFill>
                <a:ea typeface="+mn-lt"/>
                <a:cs typeface="+mn-lt"/>
              </a:rPr>
              <a:t> </a:t>
            </a:r>
            <a:r>
              <a:rPr lang="en-US" sz="1400" err="1">
                <a:solidFill>
                  <a:srgbClr val="111111"/>
                </a:solidFill>
                <a:ea typeface="+mn-lt"/>
                <a:cs typeface="+mn-lt"/>
              </a:rPr>
              <a:t>más</a:t>
            </a:r>
            <a:r>
              <a:rPr lang="en-US" sz="1400">
                <a:solidFill>
                  <a:srgbClr val="111111"/>
                </a:solidFill>
                <a:ea typeface="+mn-lt"/>
                <a:cs typeface="+mn-lt"/>
              </a:rPr>
              <a:t> </a:t>
            </a:r>
            <a:r>
              <a:rPr lang="en-US" sz="1400" err="1">
                <a:solidFill>
                  <a:srgbClr val="111111"/>
                </a:solidFill>
                <a:ea typeface="+mn-lt"/>
                <a:cs typeface="+mn-lt"/>
              </a:rPr>
              <a:t>específico</a:t>
            </a:r>
            <a:r>
              <a:rPr lang="en-US" sz="1400">
                <a:solidFill>
                  <a:srgbClr val="111111"/>
                </a:solidFill>
                <a:ea typeface="+mn-lt"/>
                <a:cs typeface="+mn-lt"/>
              </a:rPr>
              <a:t>.</a:t>
            </a:r>
            <a:endParaRPr lang="en-US" sz="1400"/>
          </a:p>
          <a:p>
            <a:pPr lvl="2"/>
            <a:endParaRPr lang="en-US" sz="1200">
              <a:solidFill>
                <a:srgbClr val="111111"/>
              </a:solidFill>
            </a:endParaRPr>
          </a:p>
          <a:p>
            <a:endParaRPr lang="en-US"/>
          </a:p>
        </p:txBody>
      </p:sp>
    </p:spTree>
    <p:extLst>
      <p:ext uri="{BB962C8B-B14F-4D97-AF65-F5344CB8AC3E}">
        <p14:creationId xmlns:p14="http://schemas.microsoft.com/office/powerpoint/2010/main" val="13469430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70852" y="476672"/>
            <a:ext cx="7121757"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4400" b="1" cap="none" spc="0">
                <a:ln/>
                <a:solidFill>
                  <a:schemeClr val="accent3"/>
                </a:solidFill>
                <a:effectLst/>
              </a:rPr>
              <a:t>3. Análisis de proveedores</a:t>
            </a:r>
          </a:p>
        </p:txBody>
      </p:sp>
      <p:graphicFrame>
        <p:nvGraphicFramePr>
          <p:cNvPr id="4" name="3 Tabla"/>
          <p:cNvGraphicFramePr>
            <a:graphicFrameLocks noGrp="1"/>
          </p:cNvGraphicFramePr>
          <p:nvPr/>
        </p:nvGraphicFramePr>
        <p:xfrm>
          <a:off x="611560" y="1844824"/>
          <a:ext cx="7008440" cy="3400152"/>
        </p:xfrm>
        <a:graphic>
          <a:graphicData uri="http://schemas.openxmlformats.org/drawingml/2006/table">
            <a:tbl>
              <a:tblPr firstRow="1" bandRow="1">
                <a:tableStyleId>{5C22544A-7EE6-4342-B048-85BDC9FD1C3A}</a:tableStyleId>
              </a:tblPr>
              <a:tblGrid>
                <a:gridCol w="7008440">
                  <a:extLst>
                    <a:ext uri="{9D8B030D-6E8A-4147-A177-3AD203B41FA5}">
                      <a16:colId xmlns:a16="http://schemas.microsoft.com/office/drawing/2014/main" val="20000"/>
                    </a:ext>
                  </a:extLst>
                </a:gridCol>
              </a:tblGrid>
              <a:tr h="425019">
                <a:tc>
                  <a:txBody>
                    <a:bodyPr/>
                    <a:lstStyle/>
                    <a:p>
                      <a:r>
                        <a:rPr lang="es-CO"/>
                        <a:t>Quienes son los proveedores</a:t>
                      </a:r>
                    </a:p>
                  </a:txBody>
                  <a:tcPr/>
                </a:tc>
                <a:extLst>
                  <a:ext uri="{0D108BD9-81ED-4DB2-BD59-A6C34878D82A}">
                    <a16:rowId xmlns:a16="http://schemas.microsoft.com/office/drawing/2014/main" val="10000"/>
                  </a:ext>
                </a:extLst>
              </a:tr>
              <a:tr h="425019">
                <a:tc>
                  <a:txBody>
                    <a:bodyPr/>
                    <a:lstStyle/>
                    <a:p>
                      <a:r>
                        <a:rPr lang="es-CO"/>
                        <a:t>Qué productos o servicios ofrecen</a:t>
                      </a:r>
                    </a:p>
                  </a:txBody>
                  <a:tcPr/>
                </a:tc>
                <a:extLst>
                  <a:ext uri="{0D108BD9-81ED-4DB2-BD59-A6C34878D82A}">
                    <a16:rowId xmlns:a16="http://schemas.microsoft.com/office/drawing/2014/main" val="10001"/>
                  </a:ext>
                </a:extLst>
              </a:tr>
              <a:tr h="425019">
                <a:tc>
                  <a:txBody>
                    <a:bodyPr/>
                    <a:lstStyle/>
                    <a:p>
                      <a:r>
                        <a:rPr lang="es-CO"/>
                        <a:t>Qué cantidades y calidades están</a:t>
                      </a:r>
                      <a:r>
                        <a:rPr lang="es-CO" baseline="0"/>
                        <a:t> en capacidad de ofrecer</a:t>
                      </a:r>
                      <a:endParaRPr lang="es-CO"/>
                    </a:p>
                  </a:txBody>
                  <a:tcPr/>
                </a:tc>
                <a:extLst>
                  <a:ext uri="{0D108BD9-81ED-4DB2-BD59-A6C34878D82A}">
                    <a16:rowId xmlns:a16="http://schemas.microsoft.com/office/drawing/2014/main" val="10002"/>
                  </a:ext>
                </a:extLst>
              </a:tr>
              <a:tr h="425019">
                <a:tc>
                  <a:txBody>
                    <a:bodyPr/>
                    <a:lstStyle/>
                    <a:p>
                      <a:r>
                        <a:rPr lang="es-CO"/>
                        <a:t>Cada cuanto pueden</a:t>
                      </a:r>
                      <a:r>
                        <a:rPr lang="es-CO" baseline="0"/>
                        <a:t> ofrecer esos productos</a:t>
                      </a:r>
                      <a:endParaRPr lang="es-CO"/>
                    </a:p>
                  </a:txBody>
                  <a:tcPr/>
                </a:tc>
                <a:extLst>
                  <a:ext uri="{0D108BD9-81ED-4DB2-BD59-A6C34878D82A}">
                    <a16:rowId xmlns:a16="http://schemas.microsoft.com/office/drawing/2014/main" val="10003"/>
                  </a:ext>
                </a:extLst>
              </a:tr>
              <a:tr h="425019">
                <a:tc>
                  <a:txBody>
                    <a:bodyPr/>
                    <a:lstStyle/>
                    <a:p>
                      <a:r>
                        <a:rPr lang="es-CO"/>
                        <a:t>Con que márgenes de utilidad trabajan</a:t>
                      </a:r>
                    </a:p>
                  </a:txBody>
                  <a:tcPr/>
                </a:tc>
                <a:extLst>
                  <a:ext uri="{0D108BD9-81ED-4DB2-BD59-A6C34878D82A}">
                    <a16:rowId xmlns:a16="http://schemas.microsoft.com/office/drawing/2014/main" val="10004"/>
                  </a:ext>
                </a:extLst>
              </a:tr>
              <a:tr h="425019">
                <a:tc>
                  <a:txBody>
                    <a:bodyPr/>
                    <a:lstStyle/>
                    <a:p>
                      <a:r>
                        <a:rPr lang="es-CO"/>
                        <a:t>En dónde se encuentran</a:t>
                      </a:r>
                    </a:p>
                  </a:txBody>
                  <a:tcPr/>
                </a:tc>
                <a:extLst>
                  <a:ext uri="{0D108BD9-81ED-4DB2-BD59-A6C34878D82A}">
                    <a16:rowId xmlns:a16="http://schemas.microsoft.com/office/drawing/2014/main" val="10005"/>
                  </a:ext>
                </a:extLst>
              </a:tr>
              <a:tr h="425019">
                <a:tc>
                  <a:txBody>
                    <a:bodyPr/>
                    <a:lstStyle/>
                    <a:p>
                      <a:r>
                        <a:rPr lang="es-CO"/>
                        <a:t>Cuales</a:t>
                      </a:r>
                      <a:r>
                        <a:rPr lang="es-CO" baseline="0"/>
                        <a:t> son sus ventajas y desventajas</a:t>
                      </a:r>
                      <a:endParaRPr lang="es-CO"/>
                    </a:p>
                  </a:txBody>
                  <a:tcPr/>
                </a:tc>
                <a:extLst>
                  <a:ext uri="{0D108BD9-81ED-4DB2-BD59-A6C34878D82A}">
                    <a16:rowId xmlns:a16="http://schemas.microsoft.com/office/drawing/2014/main" val="10006"/>
                  </a:ext>
                </a:extLst>
              </a:tr>
              <a:tr h="425019">
                <a:tc>
                  <a:txBody>
                    <a:bodyPr/>
                    <a:lstStyle/>
                    <a:p>
                      <a:r>
                        <a:rPr lang="es-CO"/>
                        <a:t>Que garantías ofrecen</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4213" y="692696"/>
            <a:ext cx="8229600" cy="288925"/>
          </a:xfrm>
        </p:spPr>
        <p:txBody>
          <a:bodyPr>
            <a:noAutofit/>
          </a:bodyPr>
          <a:lstStyle/>
          <a:p>
            <a:r>
              <a:rPr lang="es-MX" sz="2400">
                <a:solidFill>
                  <a:srgbClr val="CC3300"/>
                </a:solidFill>
              </a:rPr>
              <a:t>ESTRUCTURA DE ANÁLISIS DEL MERCADO DE UN PROYECTO</a:t>
            </a:r>
            <a:endParaRPr lang="es-ES" sz="2400">
              <a:solidFill>
                <a:srgbClr val="CC3300"/>
              </a:solidFill>
            </a:endParaRPr>
          </a:p>
        </p:txBody>
      </p:sp>
      <p:sp>
        <p:nvSpPr>
          <p:cNvPr id="30723" name="Oval 3"/>
          <p:cNvSpPr>
            <a:spLocks noChangeArrowheads="1"/>
          </p:cNvSpPr>
          <p:nvPr/>
        </p:nvSpPr>
        <p:spPr bwMode="auto">
          <a:xfrm>
            <a:off x="762000" y="1447800"/>
            <a:ext cx="8077200" cy="4648200"/>
          </a:xfrm>
          <a:prstGeom prst="ellipse">
            <a:avLst/>
          </a:prstGeom>
          <a:noFill/>
          <a:ln w="9525">
            <a:solidFill>
              <a:schemeClr val="tx1"/>
            </a:solidFill>
            <a:prstDash val="dash"/>
            <a:miter lim="800000"/>
            <a:headEnd/>
            <a:tailEnd type="none" w="lg" len="med"/>
          </a:ln>
          <a:effectLst/>
        </p:spPr>
        <p:txBody>
          <a:bodyPr wrap="none" anchor="ctr"/>
          <a:lstStyle/>
          <a:p>
            <a:pPr algn="ctr"/>
            <a:endParaRPr lang="es-CO" sz="2400"/>
          </a:p>
        </p:txBody>
      </p:sp>
      <p:sp>
        <p:nvSpPr>
          <p:cNvPr id="30724" name="Oval 4"/>
          <p:cNvSpPr>
            <a:spLocks noChangeArrowheads="1"/>
          </p:cNvSpPr>
          <p:nvPr/>
        </p:nvSpPr>
        <p:spPr bwMode="auto">
          <a:xfrm>
            <a:off x="6248400" y="2133600"/>
            <a:ext cx="1600200" cy="838200"/>
          </a:xfrm>
          <a:prstGeom prst="ellipse">
            <a:avLst/>
          </a:prstGeom>
          <a:solidFill>
            <a:srgbClr val="FFCC99"/>
          </a:solidFill>
          <a:ln w="9525">
            <a:solidFill>
              <a:schemeClr val="tx1"/>
            </a:solidFill>
            <a:miter lim="800000"/>
            <a:headEnd/>
            <a:tailEnd type="none" w="lg" len="med"/>
          </a:ln>
          <a:effectLst/>
        </p:spPr>
        <p:txBody>
          <a:bodyPr wrap="none" anchor="ctr"/>
          <a:lstStyle/>
          <a:p>
            <a:pPr algn="ctr"/>
            <a:r>
              <a:rPr lang="es-MX" sz="1400">
                <a:latin typeface="Times New Roman" pitchFamily="18" charset="0"/>
              </a:rPr>
              <a:t>MERCADO</a:t>
            </a:r>
          </a:p>
          <a:p>
            <a:pPr algn="ctr"/>
            <a:r>
              <a:rPr lang="es-MX" sz="1400">
                <a:latin typeface="Times New Roman" pitchFamily="18" charset="0"/>
              </a:rPr>
              <a:t> CONSUMIDOR</a:t>
            </a:r>
            <a:endParaRPr lang="es-ES" sz="1400">
              <a:latin typeface="Times New Roman" pitchFamily="18" charset="0"/>
            </a:endParaRPr>
          </a:p>
        </p:txBody>
      </p:sp>
      <p:sp>
        <p:nvSpPr>
          <p:cNvPr id="30725" name="Oval 5"/>
          <p:cNvSpPr>
            <a:spLocks noChangeArrowheads="1"/>
          </p:cNvSpPr>
          <p:nvPr/>
        </p:nvSpPr>
        <p:spPr bwMode="auto">
          <a:xfrm>
            <a:off x="1752600" y="2133600"/>
            <a:ext cx="1524000" cy="762000"/>
          </a:xfrm>
          <a:prstGeom prst="ellipse">
            <a:avLst/>
          </a:prstGeom>
          <a:solidFill>
            <a:srgbClr val="FFCC99"/>
          </a:solidFill>
          <a:ln w="9525">
            <a:solidFill>
              <a:schemeClr val="tx1"/>
            </a:solidFill>
            <a:miter lim="800000"/>
            <a:headEnd/>
            <a:tailEnd type="none" w="lg" len="med"/>
          </a:ln>
          <a:effectLst/>
        </p:spPr>
        <p:txBody>
          <a:bodyPr wrap="none" anchor="ctr"/>
          <a:lstStyle/>
          <a:p>
            <a:pPr algn="ctr"/>
            <a:r>
              <a:rPr lang="es-MX" sz="1400">
                <a:latin typeface="Times New Roman" pitchFamily="18" charset="0"/>
              </a:rPr>
              <a:t>MERCADO</a:t>
            </a:r>
          </a:p>
          <a:p>
            <a:pPr algn="ctr"/>
            <a:r>
              <a:rPr lang="es-MX" sz="1400">
                <a:latin typeface="Times New Roman" pitchFamily="18" charset="0"/>
              </a:rPr>
              <a:t> PROVEEDOR</a:t>
            </a:r>
            <a:endParaRPr lang="es-ES" sz="1400">
              <a:latin typeface="Times New Roman" pitchFamily="18" charset="0"/>
            </a:endParaRPr>
          </a:p>
        </p:txBody>
      </p:sp>
      <p:sp>
        <p:nvSpPr>
          <p:cNvPr id="30726" name="Rectangle 6"/>
          <p:cNvSpPr>
            <a:spLocks noChangeArrowheads="1"/>
          </p:cNvSpPr>
          <p:nvPr/>
        </p:nvSpPr>
        <p:spPr bwMode="auto">
          <a:xfrm>
            <a:off x="3505200" y="2819400"/>
            <a:ext cx="2667000" cy="533400"/>
          </a:xfrm>
          <a:prstGeom prst="rect">
            <a:avLst/>
          </a:prstGeom>
          <a:noFill/>
          <a:ln w="9525">
            <a:solidFill>
              <a:schemeClr val="tx1"/>
            </a:solidFill>
            <a:miter lim="800000"/>
            <a:headEnd/>
            <a:tailEnd type="none" w="lg" len="med"/>
          </a:ln>
          <a:effectLst/>
        </p:spPr>
        <p:txBody>
          <a:bodyPr wrap="none" anchor="ctr"/>
          <a:lstStyle/>
          <a:p>
            <a:pPr algn="ctr"/>
            <a:r>
              <a:rPr lang="es-MX" sz="1600">
                <a:latin typeface="Times New Roman" pitchFamily="18" charset="0"/>
              </a:rPr>
              <a:t>ANALISIS DEL MERCADO</a:t>
            </a:r>
            <a:endParaRPr lang="es-ES" sz="1600">
              <a:latin typeface="Times New Roman" pitchFamily="18" charset="0"/>
            </a:endParaRPr>
          </a:p>
        </p:txBody>
      </p:sp>
      <p:sp>
        <p:nvSpPr>
          <p:cNvPr id="30727" name="Rectangle 7"/>
          <p:cNvSpPr>
            <a:spLocks noChangeArrowheads="1"/>
          </p:cNvSpPr>
          <p:nvPr/>
        </p:nvSpPr>
        <p:spPr bwMode="auto">
          <a:xfrm>
            <a:off x="1219200" y="3657600"/>
            <a:ext cx="1524000" cy="533400"/>
          </a:xfrm>
          <a:prstGeom prst="rect">
            <a:avLst/>
          </a:prstGeom>
          <a:noFill/>
          <a:ln w="9525">
            <a:solidFill>
              <a:schemeClr val="tx1"/>
            </a:solidFill>
            <a:miter lim="800000"/>
            <a:headEnd/>
            <a:tailEnd type="none" w="lg" len="med"/>
          </a:ln>
          <a:effectLst/>
        </p:spPr>
        <p:txBody>
          <a:bodyPr wrap="none" anchor="ctr"/>
          <a:lstStyle/>
          <a:p>
            <a:pPr algn="ctr"/>
            <a:r>
              <a:rPr lang="es-MX" sz="1400">
                <a:latin typeface="Times New Roman" pitchFamily="18" charset="0"/>
              </a:rPr>
              <a:t>ANÁLISIS DE LA</a:t>
            </a:r>
          </a:p>
          <a:p>
            <a:pPr algn="ctr"/>
            <a:r>
              <a:rPr lang="es-MX" sz="1400">
                <a:latin typeface="Times New Roman" pitchFamily="18" charset="0"/>
              </a:rPr>
              <a:t> OFERTA</a:t>
            </a:r>
            <a:endParaRPr lang="es-ES" sz="1400">
              <a:latin typeface="Times New Roman" pitchFamily="18" charset="0"/>
            </a:endParaRPr>
          </a:p>
        </p:txBody>
      </p:sp>
      <p:sp>
        <p:nvSpPr>
          <p:cNvPr id="30728" name="Rectangle 8"/>
          <p:cNvSpPr>
            <a:spLocks noChangeArrowheads="1"/>
          </p:cNvSpPr>
          <p:nvPr/>
        </p:nvSpPr>
        <p:spPr bwMode="auto">
          <a:xfrm>
            <a:off x="3048000" y="3657600"/>
            <a:ext cx="1524000" cy="533400"/>
          </a:xfrm>
          <a:prstGeom prst="rect">
            <a:avLst/>
          </a:prstGeom>
          <a:noFill/>
          <a:ln w="9525">
            <a:solidFill>
              <a:schemeClr val="tx1"/>
            </a:solidFill>
            <a:miter lim="800000"/>
            <a:headEnd/>
            <a:tailEnd type="none" w="lg" len="med"/>
          </a:ln>
          <a:effectLst/>
        </p:spPr>
        <p:txBody>
          <a:bodyPr wrap="none" anchor="ctr"/>
          <a:lstStyle/>
          <a:p>
            <a:pPr algn="ctr"/>
            <a:r>
              <a:rPr lang="es-MX" sz="1400">
                <a:latin typeface="Times New Roman" pitchFamily="18" charset="0"/>
              </a:rPr>
              <a:t>ANÁLISIS DE LA </a:t>
            </a:r>
          </a:p>
          <a:p>
            <a:pPr algn="ctr"/>
            <a:r>
              <a:rPr lang="es-MX" sz="1400">
                <a:latin typeface="Times New Roman" pitchFamily="18" charset="0"/>
              </a:rPr>
              <a:t>DEMANDA</a:t>
            </a:r>
            <a:endParaRPr lang="es-ES" sz="1400">
              <a:latin typeface="Times New Roman" pitchFamily="18" charset="0"/>
            </a:endParaRPr>
          </a:p>
        </p:txBody>
      </p:sp>
      <p:sp>
        <p:nvSpPr>
          <p:cNvPr id="30729" name="Rectangle 9"/>
          <p:cNvSpPr>
            <a:spLocks noChangeArrowheads="1"/>
          </p:cNvSpPr>
          <p:nvPr/>
        </p:nvSpPr>
        <p:spPr bwMode="auto">
          <a:xfrm>
            <a:off x="4724400" y="3657600"/>
            <a:ext cx="1600200" cy="533400"/>
          </a:xfrm>
          <a:prstGeom prst="rect">
            <a:avLst/>
          </a:prstGeom>
          <a:noFill/>
          <a:ln w="9525">
            <a:solidFill>
              <a:schemeClr val="tx1"/>
            </a:solidFill>
            <a:miter lim="800000"/>
            <a:headEnd/>
            <a:tailEnd type="none" w="lg" len="med"/>
          </a:ln>
          <a:effectLst/>
        </p:spPr>
        <p:txBody>
          <a:bodyPr wrap="none" anchor="ctr"/>
          <a:lstStyle/>
          <a:p>
            <a:pPr algn="ctr"/>
            <a:r>
              <a:rPr lang="es-MX" sz="1400">
                <a:latin typeface="Times New Roman" pitchFamily="18" charset="0"/>
              </a:rPr>
              <a:t>ANÁLISIS DE LOS </a:t>
            </a:r>
          </a:p>
          <a:p>
            <a:pPr algn="ctr"/>
            <a:r>
              <a:rPr lang="es-MX" sz="1400">
                <a:latin typeface="Times New Roman" pitchFamily="18" charset="0"/>
              </a:rPr>
              <a:t>PRECIOS</a:t>
            </a:r>
            <a:endParaRPr lang="es-ES" sz="1400">
              <a:latin typeface="Times New Roman" pitchFamily="18" charset="0"/>
            </a:endParaRPr>
          </a:p>
        </p:txBody>
      </p:sp>
      <p:sp>
        <p:nvSpPr>
          <p:cNvPr id="30730" name="Rectangle 10"/>
          <p:cNvSpPr>
            <a:spLocks noChangeArrowheads="1"/>
          </p:cNvSpPr>
          <p:nvPr/>
        </p:nvSpPr>
        <p:spPr bwMode="auto">
          <a:xfrm>
            <a:off x="6553200" y="3657600"/>
            <a:ext cx="1905000" cy="533400"/>
          </a:xfrm>
          <a:prstGeom prst="rect">
            <a:avLst/>
          </a:prstGeom>
          <a:noFill/>
          <a:ln w="9525">
            <a:solidFill>
              <a:schemeClr val="tx1"/>
            </a:solidFill>
            <a:miter lim="800000"/>
            <a:headEnd/>
            <a:tailEnd type="none" w="lg" len="med"/>
          </a:ln>
          <a:effectLst/>
        </p:spPr>
        <p:txBody>
          <a:bodyPr wrap="none" anchor="ctr"/>
          <a:lstStyle/>
          <a:p>
            <a:pPr algn="ctr"/>
            <a:r>
              <a:rPr lang="es-MX" sz="1400">
                <a:latin typeface="Times New Roman" pitchFamily="18" charset="0"/>
              </a:rPr>
              <a:t>ANÁLISIS DE LA </a:t>
            </a:r>
          </a:p>
          <a:p>
            <a:pPr algn="ctr"/>
            <a:r>
              <a:rPr lang="es-MX" sz="1400">
                <a:latin typeface="Times New Roman" pitchFamily="18" charset="0"/>
              </a:rPr>
              <a:t>COMERCIALIZACIÓN</a:t>
            </a:r>
            <a:endParaRPr lang="es-ES" sz="1400">
              <a:latin typeface="Times New Roman" pitchFamily="18" charset="0"/>
            </a:endParaRPr>
          </a:p>
        </p:txBody>
      </p:sp>
      <p:sp>
        <p:nvSpPr>
          <p:cNvPr id="30731" name="Rectangle 11" descr="Diagonal hacia arriba clara"/>
          <p:cNvSpPr>
            <a:spLocks noChangeArrowheads="1"/>
          </p:cNvSpPr>
          <p:nvPr/>
        </p:nvSpPr>
        <p:spPr bwMode="auto">
          <a:xfrm>
            <a:off x="3733800" y="4648200"/>
            <a:ext cx="1676400" cy="762000"/>
          </a:xfrm>
          <a:prstGeom prst="rect">
            <a:avLst/>
          </a:prstGeom>
          <a:pattFill prst="ltUpDiag">
            <a:fgClr>
              <a:srgbClr val="FFCC99"/>
            </a:fgClr>
            <a:bgClr>
              <a:srgbClr val="FFFFFF"/>
            </a:bgClr>
          </a:pattFill>
          <a:ln w="9525">
            <a:solidFill>
              <a:schemeClr val="tx1"/>
            </a:solidFill>
            <a:miter lim="800000"/>
            <a:headEnd/>
            <a:tailEnd type="none" w="lg" len="med"/>
          </a:ln>
          <a:effectLst/>
        </p:spPr>
        <p:txBody>
          <a:bodyPr wrap="none" anchor="ctr"/>
          <a:lstStyle/>
          <a:p>
            <a:pPr algn="ctr"/>
            <a:r>
              <a:rPr lang="es-MX" sz="1400">
                <a:latin typeface="Times New Roman" pitchFamily="18" charset="0"/>
              </a:rPr>
              <a:t>CONCLUSIONES </a:t>
            </a:r>
          </a:p>
          <a:p>
            <a:pPr algn="ctr"/>
            <a:r>
              <a:rPr lang="es-MX" sz="1400">
                <a:latin typeface="Times New Roman" pitchFamily="18" charset="0"/>
              </a:rPr>
              <a:t>DEL ANÁLISIS DEL</a:t>
            </a:r>
          </a:p>
          <a:p>
            <a:pPr algn="ctr"/>
            <a:r>
              <a:rPr lang="es-MX" sz="1400">
                <a:latin typeface="Times New Roman" pitchFamily="18" charset="0"/>
              </a:rPr>
              <a:t>MERCADO</a:t>
            </a:r>
            <a:endParaRPr lang="es-ES" sz="1400">
              <a:latin typeface="Times New Roman" pitchFamily="18" charset="0"/>
            </a:endParaRPr>
          </a:p>
        </p:txBody>
      </p:sp>
      <p:sp>
        <p:nvSpPr>
          <p:cNvPr id="30732" name="Oval 12"/>
          <p:cNvSpPr>
            <a:spLocks noChangeArrowheads="1"/>
          </p:cNvSpPr>
          <p:nvPr/>
        </p:nvSpPr>
        <p:spPr bwMode="auto">
          <a:xfrm>
            <a:off x="2057400" y="4495800"/>
            <a:ext cx="1295400" cy="685800"/>
          </a:xfrm>
          <a:prstGeom prst="ellipse">
            <a:avLst/>
          </a:prstGeom>
          <a:noFill/>
          <a:ln w="9525">
            <a:solidFill>
              <a:schemeClr val="tx1"/>
            </a:solidFill>
            <a:miter lim="800000"/>
            <a:headEnd/>
            <a:tailEnd type="none" w="lg" len="med"/>
          </a:ln>
          <a:effectLst/>
        </p:spPr>
        <p:txBody>
          <a:bodyPr wrap="none" anchor="ctr"/>
          <a:lstStyle/>
          <a:p>
            <a:pPr algn="ctr"/>
            <a:r>
              <a:rPr lang="es-MX" sz="1200">
                <a:latin typeface="Times New Roman" pitchFamily="18" charset="0"/>
              </a:rPr>
              <a:t>MERCADO </a:t>
            </a:r>
          </a:p>
          <a:p>
            <a:pPr algn="ctr"/>
            <a:r>
              <a:rPr lang="es-MX" sz="1200">
                <a:latin typeface="Times New Roman" pitchFamily="18" charset="0"/>
              </a:rPr>
              <a:t>COMPETIDOR</a:t>
            </a:r>
            <a:endParaRPr lang="es-ES" sz="1200">
              <a:latin typeface="Times New Roman" pitchFamily="18" charset="0"/>
            </a:endParaRPr>
          </a:p>
        </p:txBody>
      </p:sp>
      <p:sp>
        <p:nvSpPr>
          <p:cNvPr id="30733" name="Oval 13"/>
          <p:cNvSpPr>
            <a:spLocks noChangeArrowheads="1"/>
          </p:cNvSpPr>
          <p:nvPr/>
        </p:nvSpPr>
        <p:spPr bwMode="auto">
          <a:xfrm>
            <a:off x="5486400" y="4572000"/>
            <a:ext cx="1295400" cy="914400"/>
          </a:xfrm>
          <a:prstGeom prst="ellipse">
            <a:avLst/>
          </a:prstGeom>
          <a:noFill/>
          <a:ln w="9525">
            <a:solidFill>
              <a:schemeClr val="tx1"/>
            </a:solidFill>
            <a:miter lim="800000"/>
            <a:headEnd/>
            <a:tailEnd type="none" w="lg" len="med"/>
          </a:ln>
          <a:effectLst/>
        </p:spPr>
        <p:txBody>
          <a:bodyPr wrap="none" anchor="ctr"/>
          <a:lstStyle/>
          <a:p>
            <a:pPr algn="ctr"/>
            <a:r>
              <a:rPr lang="es-MX" sz="1200">
                <a:latin typeface="Times New Roman" pitchFamily="18" charset="0"/>
              </a:rPr>
              <a:t>ESTRUCTURA</a:t>
            </a:r>
          </a:p>
          <a:p>
            <a:pPr algn="ctr"/>
            <a:r>
              <a:rPr lang="es-MX" sz="1200">
                <a:latin typeface="Times New Roman" pitchFamily="18" charset="0"/>
              </a:rPr>
              <a:t>DEL </a:t>
            </a:r>
          </a:p>
          <a:p>
            <a:pPr algn="ctr"/>
            <a:r>
              <a:rPr lang="es-MX" sz="1200">
                <a:latin typeface="Times New Roman" pitchFamily="18" charset="0"/>
              </a:rPr>
              <a:t>MERCADO</a:t>
            </a:r>
            <a:endParaRPr lang="es-ES" sz="1200">
              <a:latin typeface="Times New Roman" pitchFamily="18" charset="0"/>
            </a:endParaRPr>
          </a:p>
        </p:txBody>
      </p:sp>
      <p:sp>
        <p:nvSpPr>
          <p:cNvPr id="30734" name="Oval 14"/>
          <p:cNvSpPr>
            <a:spLocks noChangeArrowheads="1"/>
          </p:cNvSpPr>
          <p:nvPr/>
        </p:nvSpPr>
        <p:spPr bwMode="auto">
          <a:xfrm>
            <a:off x="6858000" y="4495800"/>
            <a:ext cx="1219200" cy="762000"/>
          </a:xfrm>
          <a:prstGeom prst="ellipse">
            <a:avLst/>
          </a:prstGeom>
          <a:noFill/>
          <a:ln w="9525">
            <a:solidFill>
              <a:schemeClr val="tx1"/>
            </a:solidFill>
            <a:miter lim="800000"/>
            <a:headEnd/>
            <a:tailEnd type="none" w="lg" len="med"/>
          </a:ln>
          <a:effectLst/>
        </p:spPr>
        <p:txBody>
          <a:bodyPr wrap="none" anchor="ctr"/>
          <a:lstStyle/>
          <a:p>
            <a:pPr algn="ctr"/>
            <a:r>
              <a:rPr lang="es-MX" sz="1200">
                <a:latin typeface="Times New Roman" pitchFamily="18" charset="0"/>
              </a:rPr>
              <a:t>MERCADO </a:t>
            </a:r>
          </a:p>
          <a:p>
            <a:pPr algn="ctr"/>
            <a:r>
              <a:rPr lang="es-MX" sz="1200">
                <a:latin typeface="Times New Roman" pitchFamily="18" charset="0"/>
              </a:rPr>
              <a:t>DISTRIBUIDOR</a:t>
            </a:r>
            <a:endParaRPr lang="es-ES" sz="1200">
              <a:latin typeface="Times New Roman" pitchFamily="18" charset="0"/>
            </a:endParaRPr>
          </a:p>
        </p:txBody>
      </p:sp>
      <p:sp>
        <p:nvSpPr>
          <p:cNvPr id="30735" name="Oval 15"/>
          <p:cNvSpPr>
            <a:spLocks noChangeArrowheads="1"/>
          </p:cNvSpPr>
          <p:nvPr/>
        </p:nvSpPr>
        <p:spPr bwMode="auto">
          <a:xfrm>
            <a:off x="1219200" y="5943600"/>
            <a:ext cx="1447800" cy="609600"/>
          </a:xfrm>
          <a:prstGeom prst="ellipse">
            <a:avLst/>
          </a:prstGeom>
          <a:noFill/>
          <a:ln w="9525">
            <a:solidFill>
              <a:schemeClr val="tx1"/>
            </a:solidFill>
            <a:miter lim="800000"/>
            <a:headEnd/>
            <a:tailEnd type="none" w="lg" len="med"/>
          </a:ln>
          <a:effectLst/>
        </p:spPr>
        <p:txBody>
          <a:bodyPr wrap="none" anchor="ctr"/>
          <a:lstStyle/>
          <a:p>
            <a:pPr algn="ctr"/>
            <a:r>
              <a:rPr lang="es-MX" sz="1200">
                <a:latin typeface="Times New Roman" pitchFamily="18" charset="0"/>
              </a:rPr>
              <a:t>MERCADO</a:t>
            </a:r>
          </a:p>
          <a:p>
            <a:pPr algn="ctr"/>
            <a:r>
              <a:rPr lang="es-MX" sz="1200">
                <a:latin typeface="Times New Roman" pitchFamily="18" charset="0"/>
              </a:rPr>
              <a:t>EXTERNO</a:t>
            </a:r>
            <a:endParaRPr lang="es-ES" sz="1200">
              <a:latin typeface="Times New Roman" pitchFamily="18" charset="0"/>
            </a:endParaRPr>
          </a:p>
        </p:txBody>
      </p:sp>
      <p:sp>
        <p:nvSpPr>
          <p:cNvPr id="30736" name="Oval 16"/>
          <p:cNvSpPr>
            <a:spLocks noChangeArrowheads="1"/>
          </p:cNvSpPr>
          <p:nvPr/>
        </p:nvSpPr>
        <p:spPr bwMode="auto">
          <a:xfrm>
            <a:off x="6781800" y="5943600"/>
            <a:ext cx="1905000" cy="685800"/>
          </a:xfrm>
          <a:prstGeom prst="ellipse">
            <a:avLst/>
          </a:prstGeom>
          <a:noFill/>
          <a:ln w="9525">
            <a:solidFill>
              <a:schemeClr val="tx1"/>
            </a:solidFill>
            <a:miter lim="800000"/>
            <a:headEnd/>
            <a:tailEnd type="none" w="lg" len="med"/>
          </a:ln>
          <a:effectLst/>
        </p:spPr>
        <p:txBody>
          <a:bodyPr wrap="none" anchor="ctr"/>
          <a:lstStyle/>
          <a:p>
            <a:pPr algn="ctr"/>
            <a:r>
              <a:rPr lang="es-MX" sz="1200">
                <a:latin typeface="Times New Roman" pitchFamily="18" charset="0"/>
              </a:rPr>
              <a:t>VARIABLES</a:t>
            </a:r>
          </a:p>
          <a:p>
            <a:pPr algn="ctr"/>
            <a:r>
              <a:rPr lang="es-MX" sz="1200">
                <a:latin typeface="Times New Roman" pitchFamily="18" charset="0"/>
              </a:rPr>
              <a:t> MACROECONOMICAS</a:t>
            </a:r>
            <a:endParaRPr lang="es-ES" sz="1200">
              <a:latin typeface="Times New Roman" pitchFamily="18" charset="0"/>
            </a:endParaRPr>
          </a:p>
        </p:txBody>
      </p:sp>
      <p:sp>
        <p:nvSpPr>
          <p:cNvPr id="30737" name="Text Box 17"/>
          <p:cNvSpPr txBox="1">
            <a:spLocks noChangeArrowheads="1"/>
          </p:cNvSpPr>
          <p:nvPr/>
        </p:nvSpPr>
        <p:spPr bwMode="auto">
          <a:xfrm>
            <a:off x="3505200" y="5486400"/>
            <a:ext cx="2514600" cy="304800"/>
          </a:xfrm>
          <a:prstGeom prst="rect">
            <a:avLst/>
          </a:prstGeom>
          <a:noFill/>
          <a:ln w="9525">
            <a:noFill/>
            <a:miter lim="800000"/>
            <a:headEnd/>
            <a:tailEnd type="none" w="lg" len="med"/>
          </a:ln>
          <a:effectLst/>
        </p:spPr>
        <p:txBody>
          <a:bodyPr>
            <a:spAutoFit/>
          </a:bodyPr>
          <a:lstStyle/>
          <a:p>
            <a:pPr algn="ctr">
              <a:spcBef>
                <a:spcPct val="50000"/>
              </a:spcBef>
            </a:pPr>
            <a:r>
              <a:rPr lang="es-MX" sz="1400">
                <a:latin typeface="Times New Roman" pitchFamily="18" charset="0"/>
              </a:rPr>
              <a:t>ENTORNO DEL  MERCADO</a:t>
            </a:r>
            <a:endParaRPr lang="es-ES" sz="1400">
              <a:latin typeface="Times New Roman" pitchFamily="18" charset="0"/>
            </a:endParaRPr>
          </a:p>
        </p:txBody>
      </p:sp>
      <p:sp>
        <p:nvSpPr>
          <p:cNvPr id="30738" name="Line 18"/>
          <p:cNvSpPr>
            <a:spLocks noChangeShapeType="1"/>
          </p:cNvSpPr>
          <p:nvPr/>
        </p:nvSpPr>
        <p:spPr bwMode="auto">
          <a:xfrm flipH="1">
            <a:off x="3886200" y="2895600"/>
            <a:ext cx="2819400" cy="8382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39" name="Line 19"/>
          <p:cNvSpPr>
            <a:spLocks noChangeShapeType="1"/>
          </p:cNvSpPr>
          <p:nvPr/>
        </p:nvSpPr>
        <p:spPr bwMode="auto">
          <a:xfrm>
            <a:off x="2411413" y="2924175"/>
            <a:ext cx="26987" cy="809625"/>
          </a:xfrm>
          <a:prstGeom prst="line">
            <a:avLst/>
          </a:prstGeom>
          <a:noFill/>
          <a:ln w="9525">
            <a:solidFill>
              <a:schemeClr val="tx1"/>
            </a:solidFill>
            <a:miter lim="800000"/>
            <a:headEnd/>
            <a:tailEnd type="stealth" w="lg" len="lg"/>
          </a:ln>
          <a:effectLst/>
        </p:spPr>
        <p:txBody>
          <a:bodyPr wrap="none"/>
          <a:lstStyle/>
          <a:p>
            <a:endParaRPr lang="es-CO"/>
          </a:p>
        </p:txBody>
      </p:sp>
      <p:sp>
        <p:nvSpPr>
          <p:cNvPr id="30740" name="Line 20"/>
          <p:cNvSpPr>
            <a:spLocks noChangeShapeType="1"/>
          </p:cNvSpPr>
          <p:nvPr/>
        </p:nvSpPr>
        <p:spPr bwMode="auto">
          <a:xfrm flipV="1">
            <a:off x="2514600" y="4037013"/>
            <a:ext cx="150813" cy="4572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1" name="Line 21"/>
          <p:cNvSpPr>
            <a:spLocks noChangeShapeType="1"/>
          </p:cNvSpPr>
          <p:nvPr/>
        </p:nvSpPr>
        <p:spPr bwMode="auto">
          <a:xfrm flipV="1">
            <a:off x="3048000" y="4037013"/>
            <a:ext cx="230188" cy="5334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2" name="Line 22"/>
          <p:cNvSpPr>
            <a:spLocks noChangeShapeType="1"/>
          </p:cNvSpPr>
          <p:nvPr/>
        </p:nvSpPr>
        <p:spPr bwMode="auto">
          <a:xfrm flipV="1">
            <a:off x="2286000" y="5673725"/>
            <a:ext cx="228600" cy="3048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3" name="Line 23"/>
          <p:cNvSpPr>
            <a:spLocks noChangeShapeType="1"/>
          </p:cNvSpPr>
          <p:nvPr/>
        </p:nvSpPr>
        <p:spPr bwMode="auto">
          <a:xfrm flipH="1" flipV="1">
            <a:off x="7162800" y="5638800"/>
            <a:ext cx="609600" cy="3048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4" name="Line 24"/>
          <p:cNvSpPr>
            <a:spLocks noChangeShapeType="1"/>
          </p:cNvSpPr>
          <p:nvPr/>
        </p:nvSpPr>
        <p:spPr bwMode="auto">
          <a:xfrm flipV="1">
            <a:off x="7924800" y="4191000"/>
            <a:ext cx="0" cy="4572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5" name="Line 25"/>
          <p:cNvSpPr>
            <a:spLocks noChangeShapeType="1"/>
          </p:cNvSpPr>
          <p:nvPr/>
        </p:nvSpPr>
        <p:spPr bwMode="auto">
          <a:xfrm flipV="1">
            <a:off x="6172200" y="4191000"/>
            <a:ext cx="0" cy="381000"/>
          </a:xfrm>
          <a:prstGeom prst="line">
            <a:avLst/>
          </a:prstGeom>
          <a:noFill/>
          <a:ln w="19050">
            <a:solidFill>
              <a:schemeClr val="tx1"/>
            </a:solidFill>
            <a:miter lim="800000"/>
            <a:headEnd/>
            <a:tailEnd type="stealth" w="lg" len="lg"/>
          </a:ln>
          <a:effectLst/>
        </p:spPr>
        <p:txBody>
          <a:bodyPr wrap="none"/>
          <a:lstStyle/>
          <a:p>
            <a:endParaRPr lang="es-CO"/>
          </a:p>
        </p:txBody>
      </p:sp>
      <p:sp>
        <p:nvSpPr>
          <p:cNvPr id="30746" name="Line 26"/>
          <p:cNvSpPr>
            <a:spLocks noChangeShapeType="1"/>
          </p:cNvSpPr>
          <p:nvPr/>
        </p:nvSpPr>
        <p:spPr bwMode="auto">
          <a:xfrm>
            <a:off x="4800600" y="3352800"/>
            <a:ext cx="0" cy="152400"/>
          </a:xfrm>
          <a:prstGeom prst="line">
            <a:avLst/>
          </a:prstGeom>
          <a:noFill/>
          <a:ln w="19050">
            <a:solidFill>
              <a:schemeClr val="tx1"/>
            </a:solidFill>
            <a:miter lim="800000"/>
            <a:headEnd/>
            <a:tailEnd type="none" w="lg" len="lg"/>
          </a:ln>
          <a:effectLst/>
        </p:spPr>
        <p:txBody>
          <a:bodyPr wrap="none"/>
          <a:lstStyle/>
          <a:p>
            <a:endParaRPr lang="es-CO"/>
          </a:p>
        </p:txBody>
      </p:sp>
      <p:sp>
        <p:nvSpPr>
          <p:cNvPr id="30747" name="Line 27"/>
          <p:cNvSpPr>
            <a:spLocks noChangeShapeType="1"/>
          </p:cNvSpPr>
          <p:nvPr/>
        </p:nvSpPr>
        <p:spPr bwMode="auto">
          <a:xfrm flipH="1">
            <a:off x="2209800" y="3505200"/>
            <a:ext cx="5334000" cy="0"/>
          </a:xfrm>
          <a:prstGeom prst="line">
            <a:avLst/>
          </a:prstGeom>
          <a:noFill/>
          <a:ln w="19050">
            <a:solidFill>
              <a:schemeClr val="tx1"/>
            </a:solidFill>
            <a:miter lim="800000"/>
            <a:headEnd/>
            <a:tailEnd type="none" w="lg" len="lg"/>
          </a:ln>
          <a:effectLst/>
        </p:spPr>
        <p:txBody>
          <a:bodyPr wrap="none"/>
          <a:lstStyle/>
          <a:p>
            <a:endParaRPr lang="es-CO"/>
          </a:p>
        </p:txBody>
      </p:sp>
      <p:sp>
        <p:nvSpPr>
          <p:cNvPr id="30748" name="Line 28"/>
          <p:cNvSpPr>
            <a:spLocks noChangeShapeType="1"/>
          </p:cNvSpPr>
          <p:nvPr/>
        </p:nvSpPr>
        <p:spPr bwMode="auto">
          <a:xfrm>
            <a:off x="7543800" y="3505200"/>
            <a:ext cx="0" cy="152400"/>
          </a:xfrm>
          <a:prstGeom prst="line">
            <a:avLst/>
          </a:prstGeom>
          <a:noFill/>
          <a:ln w="19050">
            <a:solidFill>
              <a:schemeClr val="tx1"/>
            </a:solidFill>
            <a:miter lim="800000"/>
            <a:headEnd/>
            <a:tailEnd type="none" w="lg" len="lg"/>
          </a:ln>
          <a:effectLst/>
        </p:spPr>
        <p:txBody>
          <a:bodyPr wrap="none"/>
          <a:lstStyle/>
          <a:p>
            <a:endParaRPr lang="es-CO"/>
          </a:p>
        </p:txBody>
      </p:sp>
      <p:sp>
        <p:nvSpPr>
          <p:cNvPr id="30749" name="Line 29"/>
          <p:cNvSpPr>
            <a:spLocks noChangeShapeType="1"/>
          </p:cNvSpPr>
          <p:nvPr/>
        </p:nvSpPr>
        <p:spPr bwMode="auto">
          <a:xfrm>
            <a:off x="2209800" y="3505200"/>
            <a:ext cx="0" cy="152400"/>
          </a:xfrm>
          <a:prstGeom prst="line">
            <a:avLst/>
          </a:prstGeom>
          <a:noFill/>
          <a:ln w="19050">
            <a:solidFill>
              <a:schemeClr val="tx1"/>
            </a:solidFill>
            <a:miter lim="800000"/>
            <a:headEnd/>
            <a:tailEnd type="none" w="lg" len="lg"/>
          </a:ln>
          <a:effectLst/>
        </p:spPr>
        <p:txBody>
          <a:bodyPr wrap="none"/>
          <a:lstStyle/>
          <a:p>
            <a:endParaRPr lang="es-CO"/>
          </a:p>
        </p:txBody>
      </p:sp>
      <p:sp>
        <p:nvSpPr>
          <p:cNvPr id="30750" name="Line 30"/>
          <p:cNvSpPr>
            <a:spLocks noChangeShapeType="1"/>
          </p:cNvSpPr>
          <p:nvPr/>
        </p:nvSpPr>
        <p:spPr bwMode="auto">
          <a:xfrm>
            <a:off x="5638800" y="3505200"/>
            <a:ext cx="0" cy="152400"/>
          </a:xfrm>
          <a:prstGeom prst="line">
            <a:avLst/>
          </a:prstGeom>
          <a:noFill/>
          <a:ln w="19050">
            <a:solidFill>
              <a:schemeClr val="tx1"/>
            </a:solidFill>
            <a:miter lim="800000"/>
            <a:headEnd/>
            <a:tailEnd type="none" w="lg" len="lg"/>
          </a:ln>
          <a:effectLst/>
        </p:spPr>
        <p:txBody>
          <a:bodyPr wrap="none"/>
          <a:lstStyle/>
          <a:p>
            <a:endParaRPr lang="es-CO"/>
          </a:p>
        </p:txBody>
      </p:sp>
      <p:sp>
        <p:nvSpPr>
          <p:cNvPr id="30751" name="Line 31"/>
          <p:cNvSpPr>
            <a:spLocks noChangeShapeType="1"/>
          </p:cNvSpPr>
          <p:nvPr/>
        </p:nvSpPr>
        <p:spPr bwMode="auto">
          <a:xfrm>
            <a:off x="3810000" y="3505200"/>
            <a:ext cx="0" cy="152400"/>
          </a:xfrm>
          <a:prstGeom prst="line">
            <a:avLst/>
          </a:prstGeom>
          <a:noFill/>
          <a:ln w="19050">
            <a:solidFill>
              <a:schemeClr val="tx1"/>
            </a:solidFill>
            <a:miter lim="800000"/>
            <a:headEnd/>
            <a:tailEnd type="none" w="lg" len="lg"/>
          </a:ln>
          <a:effectLst/>
        </p:spPr>
        <p:txBody>
          <a:bodyPr wrap="none"/>
          <a:lstStyle/>
          <a:p>
            <a:endParaRPr lang="es-CO"/>
          </a:p>
        </p:txBody>
      </p:sp>
      <p:sp>
        <p:nvSpPr>
          <p:cNvPr id="30752" name="Line 32"/>
          <p:cNvSpPr>
            <a:spLocks noChangeShapeType="1"/>
          </p:cNvSpPr>
          <p:nvPr/>
        </p:nvSpPr>
        <p:spPr bwMode="auto">
          <a:xfrm flipV="1">
            <a:off x="4572000" y="4419600"/>
            <a:ext cx="0" cy="228600"/>
          </a:xfrm>
          <a:prstGeom prst="line">
            <a:avLst/>
          </a:prstGeom>
          <a:noFill/>
          <a:ln w="19050">
            <a:solidFill>
              <a:schemeClr val="tx1"/>
            </a:solidFill>
            <a:miter lim="800000"/>
            <a:headEnd/>
            <a:tailEnd type="none" w="lg" len="lg"/>
          </a:ln>
          <a:effectLst/>
        </p:spPr>
        <p:txBody>
          <a:bodyPr wrap="none"/>
          <a:lstStyle/>
          <a:p>
            <a:endParaRPr lang="es-CO"/>
          </a:p>
        </p:txBody>
      </p:sp>
      <p:sp>
        <p:nvSpPr>
          <p:cNvPr id="30753" name="Line 33"/>
          <p:cNvSpPr>
            <a:spLocks noChangeShapeType="1"/>
          </p:cNvSpPr>
          <p:nvPr/>
        </p:nvSpPr>
        <p:spPr bwMode="auto">
          <a:xfrm flipH="1">
            <a:off x="2133600" y="4419600"/>
            <a:ext cx="5486400" cy="0"/>
          </a:xfrm>
          <a:prstGeom prst="line">
            <a:avLst/>
          </a:prstGeom>
          <a:noFill/>
          <a:ln w="19050">
            <a:solidFill>
              <a:schemeClr val="tx1"/>
            </a:solidFill>
            <a:miter lim="800000"/>
            <a:headEnd/>
            <a:tailEnd type="none" w="lg" len="lg"/>
          </a:ln>
          <a:effectLst/>
        </p:spPr>
        <p:txBody>
          <a:bodyPr wrap="none"/>
          <a:lstStyle/>
          <a:p>
            <a:endParaRPr lang="es-CO"/>
          </a:p>
        </p:txBody>
      </p:sp>
      <p:sp>
        <p:nvSpPr>
          <p:cNvPr id="30754" name="Line 34"/>
          <p:cNvSpPr>
            <a:spLocks noChangeShapeType="1"/>
          </p:cNvSpPr>
          <p:nvPr/>
        </p:nvSpPr>
        <p:spPr bwMode="auto">
          <a:xfrm>
            <a:off x="2133600" y="4191000"/>
            <a:ext cx="0" cy="228600"/>
          </a:xfrm>
          <a:prstGeom prst="line">
            <a:avLst/>
          </a:prstGeom>
          <a:noFill/>
          <a:ln w="19050">
            <a:solidFill>
              <a:schemeClr val="tx1"/>
            </a:solidFill>
            <a:miter lim="800000"/>
            <a:headEnd/>
            <a:tailEnd type="none" w="lg" len="lg"/>
          </a:ln>
          <a:effectLst/>
        </p:spPr>
        <p:txBody>
          <a:bodyPr wrap="none"/>
          <a:lstStyle/>
          <a:p>
            <a:endParaRPr lang="es-CO"/>
          </a:p>
        </p:txBody>
      </p:sp>
      <p:sp>
        <p:nvSpPr>
          <p:cNvPr id="30755" name="Line 35"/>
          <p:cNvSpPr>
            <a:spLocks noChangeShapeType="1"/>
          </p:cNvSpPr>
          <p:nvPr/>
        </p:nvSpPr>
        <p:spPr bwMode="auto">
          <a:xfrm>
            <a:off x="7620000" y="4191000"/>
            <a:ext cx="0" cy="228600"/>
          </a:xfrm>
          <a:prstGeom prst="line">
            <a:avLst/>
          </a:prstGeom>
          <a:noFill/>
          <a:ln w="19050">
            <a:solidFill>
              <a:schemeClr val="tx1"/>
            </a:solidFill>
            <a:miter lim="800000"/>
            <a:headEnd/>
            <a:tailEnd type="none" w="lg" len="lg"/>
          </a:ln>
          <a:effectLst/>
        </p:spPr>
        <p:txBody>
          <a:bodyPr wrap="none"/>
          <a:lstStyle/>
          <a:p>
            <a:endParaRPr lang="es-CO"/>
          </a:p>
        </p:txBody>
      </p:sp>
      <p:sp>
        <p:nvSpPr>
          <p:cNvPr id="30756" name="Line 36"/>
          <p:cNvSpPr>
            <a:spLocks noChangeShapeType="1"/>
          </p:cNvSpPr>
          <p:nvPr/>
        </p:nvSpPr>
        <p:spPr bwMode="auto">
          <a:xfrm>
            <a:off x="5486400" y="4191000"/>
            <a:ext cx="0" cy="228600"/>
          </a:xfrm>
          <a:prstGeom prst="line">
            <a:avLst/>
          </a:prstGeom>
          <a:noFill/>
          <a:ln w="19050">
            <a:solidFill>
              <a:schemeClr val="tx1"/>
            </a:solidFill>
            <a:miter lim="800000"/>
            <a:headEnd/>
            <a:tailEnd type="none" w="lg" len="lg"/>
          </a:ln>
          <a:effectLst/>
        </p:spPr>
        <p:txBody>
          <a:bodyPr wrap="none"/>
          <a:lstStyle/>
          <a:p>
            <a:endParaRPr lang="es-CO"/>
          </a:p>
        </p:txBody>
      </p:sp>
      <p:sp>
        <p:nvSpPr>
          <p:cNvPr id="30757" name="Line 37"/>
          <p:cNvSpPr>
            <a:spLocks noChangeShapeType="1"/>
          </p:cNvSpPr>
          <p:nvPr/>
        </p:nvSpPr>
        <p:spPr bwMode="auto">
          <a:xfrm>
            <a:off x="3810000" y="4191000"/>
            <a:ext cx="0" cy="228600"/>
          </a:xfrm>
          <a:prstGeom prst="line">
            <a:avLst/>
          </a:prstGeom>
          <a:noFill/>
          <a:ln w="19050">
            <a:solidFill>
              <a:schemeClr val="tx1"/>
            </a:solidFill>
            <a:miter lim="800000"/>
            <a:headEnd/>
            <a:tailEnd type="none" w="lg" len="lg"/>
          </a:ln>
          <a:effectLst/>
        </p:spPr>
        <p:txBody>
          <a:bodyPr wrap="none"/>
          <a:lstStyle/>
          <a:p>
            <a:endParaRPr lang="es-CO"/>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75557" y="255814"/>
            <a:ext cx="8382000" cy="1143000"/>
          </a:xfrm>
        </p:spPr>
        <p:txBody>
          <a:bodyPr/>
          <a:lstStyle/>
          <a:p>
            <a:r>
              <a:rPr lang="es-MX" sz="3200">
                <a:solidFill>
                  <a:srgbClr val="CC3300"/>
                </a:solidFill>
              </a:rPr>
              <a:t>ETAPAS DEL ESTUDIO DE MERCADO:</a:t>
            </a:r>
            <a:endParaRPr lang="es-ES" sz="3200">
              <a:solidFill>
                <a:srgbClr val="CC3300"/>
              </a:solidFill>
            </a:endParaRPr>
          </a:p>
        </p:txBody>
      </p:sp>
      <p:sp>
        <p:nvSpPr>
          <p:cNvPr id="58371" name="Rectangle 3"/>
          <p:cNvSpPr>
            <a:spLocks noGrp="1" noChangeArrowheads="1"/>
          </p:cNvSpPr>
          <p:nvPr>
            <p:ph type="body" idx="1"/>
          </p:nvPr>
        </p:nvSpPr>
        <p:spPr>
          <a:xfrm>
            <a:off x="510851" y="1505339"/>
            <a:ext cx="7772400" cy="6257828"/>
          </a:xfrm>
        </p:spPr>
        <p:txBody>
          <a:bodyPr vert="horz" lIns="91440" tIns="45720" rIns="91440" bIns="45720" anchor="t">
            <a:noAutofit/>
          </a:bodyPr>
          <a:lstStyle/>
          <a:p>
            <a:pPr>
              <a:buClr>
                <a:srgbClr val="1F497D"/>
              </a:buClr>
            </a:pPr>
            <a:r>
              <a:rPr lang="es-MX" sz="2800"/>
              <a:t>Análisis Histórico: </a:t>
            </a:r>
            <a:r>
              <a:rPr lang="es-MX" sz="1400">
                <a:solidFill>
                  <a:srgbClr val="111111"/>
                </a:solidFill>
                <a:ea typeface="+mn-lt"/>
                <a:cs typeface="+mn-lt"/>
              </a:rPr>
              <a:t>En esta etapa, se recopila información sobre el pasado relacionada con el mercado en cuestión. Se examinan datos históricos, tendencias, cambios en la demanda, comportamiento del consumidor y eventos relevantes.</a:t>
            </a:r>
            <a:endParaRPr lang="en-US" sz="1400"/>
          </a:p>
          <a:p>
            <a:pPr>
              <a:buClr>
                <a:srgbClr val="1F497D"/>
              </a:buClr>
            </a:pPr>
            <a:r>
              <a:rPr lang="es-MX" sz="2800"/>
              <a:t>Análisis de la Situación Vigente: </a:t>
            </a:r>
            <a:endParaRPr lang="es-MX" sz="2800">
              <a:solidFill>
                <a:srgbClr val="000000"/>
              </a:solidFill>
              <a:ea typeface="+mn-lt"/>
              <a:cs typeface="+mn-lt"/>
            </a:endParaRPr>
          </a:p>
          <a:p>
            <a:pPr marL="0" indent="0">
              <a:buClr>
                <a:srgbClr val="1F497D"/>
              </a:buClr>
              <a:buNone/>
            </a:pPr>
            <a:r>
              <a:rPr lang="es-MX" sz="1400" b="1">
                <a:solidFill>
                  <a:srgbClr val="111111"/>
                </a:solidFill>
                <a:ea typeface="+mn-lt"/>
                <a:cs typeface="+mn-lt"/>
              </a:rPr>
              <a:t>Demografía</a:t>
            </a:r>
            <a:r>
              <a:rPr lang="es-MX" sz="1400">
                <a:solidFill>
                  <a:srgbClr val="111111"/>
                </a:solidFill>
                <a:ea typeface="+mn-lt"/>
                <a:cs typeface="+mn-lt"/>
              </a:rPr>
              <a:t>: ¿Quiénes son los consumidores? ¿Cuál es su perfil demográfico?</a:t>
            </a:r>
            <a:endParaRPr lang="es-MX"/>
          </a:p>
          <a:p>
            <a:pPr marL="0" indent="0">
              <a:buClr>
                <a:srgbClr val="1F497D"/>
              </a:buClr>
              <a:buNone/>
            </a:pPr>
            <a:r>
              <a:rPr lang="es-MX" sz="1400" b="1">
                <a:solidFill>
                  <a:srgbClr val="111111"/>
                </a:solidFill>
                <a:ea typeface="+mn-lt"/>
                <a:cs typeface="+mn-lt"/>
              </a:rPr>
              <a:t>Competidores</a:t>
            </a:r>
            <a:r>
              <a:rPr lang="es-MX" sz="1400">
                <a:solidFill>
                  <a:srgbClr val="111111"/>
                </a:solidFill>
                <a:ea typeface="+mn-lt"/>
                <a:cs typeface="+mn-lt"/>
              </a:rPr>
              <a:t>: ¿Quiénes son los actores clave en el mercado? ¿Qué están haciendo bien o mal?</a:t>
            </a:r>
            <a:endParaRPr lang="es-MX" sz="1400"/>
          </a:p>
          <a:p>
            <a:pPr marL="0" indent="0">
              <a:buClr>
                <a:srgbClr val="1F497D"/>
              </a:buClr>
              <a:buNone/>
            </a:pPr>
            <a:r>
              <a:rPr lang="es-MX" sz="1400" b="1">
                <a:solidFill>
                  <a:srgbClr val="111111"/>
                </a:solidFill>
                <a:ea typeface="+mn-lt"/>
                <a:cs typeface="+mn-lt"/>
              </a:rPr>
              <a:t>Tendencias</a:t>
            </a:r>
            <a:r>
              <a:rPr lang="es-MX" sz="1400">
                <a:solidFill>
                  <a:srgbClr val="111111"/>
                </a:solidFill>
                <a:ea typeface="+mn-lt"/>
                <a:cs typeface="+mn-lt"/>
              </a:rPr>
              <a:t>: ¿Qué cambios están ocurriendo actualmente en la industria?</a:t>
            </a:r>
            <a:endParaRPr lang="es-MX" sz="1400"/>
          </a:p>
          <a:p>
            <a:pPr marL="0" indent="0">
              <a:buClr>
                <a:srgbClr val="1F497D"/>
              </a:buClr>
              <a:buNone/>
            </a:pPr>
            <a:r>
              <a:rPr lang="es-MX" sz="1400" b="1">
                <a:solidFill>
                  <a:srgbClr val="111111"/>
                </a:solidFill>
                <a:ea typeface="+mn-lt"/>
                <a:cs typeface="+mn-lt"/>
              </a:rPr>
              <a:t>Factores Económicos y Sociales</a:t>
            </a:r>
            <a:r>
              <a:rPr lang="es-MX" sz="1400">
                <a:solidFill>
                  <a:srgbClr val="111111"/>
                </a:solidFill>
                <a:ea typeface="+mn-lt"/>
                <a:cs typeface="+mn-lt"/>
              </a:rPr>
              <a:t>: ¿Cómo afectan la economía y la sociedad al mercado?</a:t>
            </a:r>
            <a:endParaRPr lang="es-MX" sz="1400"/>
          </a:p>
          <a:p>
            <a:pPr marL="0" indent="0">
              <a:buClr>
                <a:srgbClr val="1F497D"/>
              </a:buClr>
              <a:buNone/>
            </a:pPr>
            <a:r>
              <a:rPr lang="es-MX" sz="1400" b="1">
                <a:solidFill>
                  <a:srgbClr val="111111"/>
                </a:solidFill>
                <a:ea typeface="+mn-lt"/>
                <a:cs typeface="+mn-lt"/>
              </a:rPr>
              <a:t>Regulaciones</a:t>
            </a:r>
            <a:r>
              <a:rPr lang="es-MX" sz="1400">
                <a:solidFill>
                  <a:srgbClr val="111111"/>
                </a:solidFill>
                <a:ea typeface="+mn-lt"/>
                <a:cs typeface="+mn-lt"/>
              </a:rPr>
              <a:t>: ¿Existen leyes o regulaciones que impacten el mercado?</a:t>
            </a:r>
            <a:endParaRPr lang="es-MX" sz="1400"/>
          </a:p>
          <a:p>
            <a:pPr>
              <a:buClr>
                <a:srgbClr val="1F497D"/>
              </a:buClr>
            </a:pPr>
            <a:r>
              <a:rPr lang="es-MX" sz="2800"/>
              <a:t>Análisis de la Situación Proyectada: </a:t>
            </a:r>
            <a:endParaRPr lang="es-ES" sz="1600">
              <a:solidFill>
                <a:srgbClr val="000000"/>
              </a:solidFill>
              <a:ea typeface="+mn-lt"/>
              <a:cs typeface="+mn-lt"/>
            </a:endParaRPr>
          </a:p>
          <a:p>
            <a:pPr marL="0" indent="0">
              <a:buClr>
                <a:srgbClr val="1F497D"/>
              </a:buClr>
              <a:buNone/>
            </a:pPr>
            <a:r>
              <a:rPr lang="es-MX" sz="1600" b="1">
                <a:solidFill>
                  <a:srgbClr val="111111"/>
                </a:solidFill>
                <a:ea typeface="+mn-lt"/>
                <a:cs typeface="+mn-lt"/>
              </a:rPr>
              <a:t>Tendencias Emergentes</a:t>
            </a:r>
            <a:r>
              <a:rPr lang="es-MX" sz="1600">
                <a:solidFill>
                  <a:srgbClr val="111111"/>
                </a:solidFill>
                <a:ea typeface="+mn-lt"/>
                <a:cs typeface="+mn-lt"/>
              </a:rPr>
              <a:t>:</a:t>
            </a:r>
            <a:r>
              <a:rPr lang="es-MX" sz="1400">
                <a:solidFill>
                  <a:srgbClr val="111111"/>
                </a:solidFill>
                <a:ea typeface="+mn-lt"/>
                <a:cs typeface="+mn-lt"/>
              </a:rPr>
              <a:t> ¿Qué se espera que suceda en el futuro? ¿Hay nuevas tecnologías o cambios en el comportamiento del consumidor?</a:t>
            </a:r>
            <a:endParaRPr lang="es-ES" sz="1400">
              <a:solidFill>
                <a:srgbClr val="111111"/>
              </a:solidFill>
              <a:ea typeface="+mn-lt"/>
              <a:cs typeface="+mn-lt"/>
            </a:endParaRPr>
          </a:p>
          <a:p>
            <a:pPr marL="0" indent="0">
              <a:buClr>
                <a:srgbClr val="1F497D"/>
              </a:buClr>
              <a:buNone/>
            </a:pPr>
            <a:r>
              <a:rPr lang="es-MX" sz="1600" b="1">
                <a:solidFill>
                  <a:srgbClr val="111111"/>
                </a:solidFill>
                <a:ea typeface="+mn-lt"/>
                <a:cs typeface="+mn-lt"/>
              </a:rPr>
              <a:t>Escenarios Posibles</a:t>
            </a:r>
            <a:r>
              <a:rPr lang="es-MX" sz="1600">
                <a:solidFill>
                  <a:srgbClr val="111111"/>
                </a:solidFill>
                <a:ea typeface="+mn-lt"/>
                <a:cs typeface="+mn-lt"/>
              </a:rPr>
              <a:t>: </a:t>
            </a:r>
            <a:r>
              <a:rPr lang="es-MX" sz="1400">
                <a:solidFill>
                  <a:srgbClr val="111111"/>
                </a:solidFill>
                <a:ea typeface="+mn-lt"/>
                <a:cs typeface="+mn-lt"/>
              </a:rPr>
              <a:t>Se exploran diferentes escenarios (optimista, pesimista, realista) para anticipar posibles resultados.</a:t>
            </a:r>
          </a:p>
          <a:p>
            <a:pPr marL="0" indent="0">
              <a:buClr>
                <a:srgbClr val="1F497D"/>
              </a:buClr>
              <a:buNone/>
            </a:pPr>
            <a:r>
              <a:rPr lang="es-MX" sz="1600" b="1">
                <a:solidFill>
                  <a:srgbClr val="111111"/>
                </a:solidFill>
                <a:ea typeface="+mn-lt"/>
                <a:cs typeface="+mn-lt"/>
              </a:rPr>
              <a:t>Planificación Estratégica</a:t>
            </a:r>
            <a:r>
              <a:rPr lang="es-MX" sz="1600">
                <a:solidFill>
                  <a:srgbClr val="111111"/>
                </a:solidFill>
                <a:ea typeface="+mn-lt"/>
                <a:cs typeface="+mn-lt"/>
              </a:rPr>
              <a:t>:</a:t>
            </a:r>
            <a:r>
              <a:rPr lang="es-MX" sz="1400">
                <a:solidFill>
                  <a:srgbClr val="111111"/>
                </a:solidFill>
                <a:ea typeface="+mn-lt"/>
                <a:cs typeface="+mn-lt"/>
              </a:rPr>
              <a:t> Se desarrollan estrategias basadas en las proyecciones para adaptarse a los cambios previstos.</a:t>
            </a:r>
          </a:p>
          <a:p>
            <a:pPr marL="609600" indent="-609600">
              <a:buClr>
                <a:srgbClr val="000000"/>
              </a:buClr>
              <a:buFontTx/>
              <a:buAutoNum type="alphaUcPeriod"/>
            </a:pPr>
            <a:endParaRPr lang="es-MX" sz="2400">
              <a:solidFill>
                <a:schemeClr val="tx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43000" y="1219200"/>
            <a:ext cx="7696200" cy="609600"/>
          </a:xfrm>
        </p:spPr>
        <p:txBody>
          <a:bodyPr/>
          <a:lstStyle/>
          <a:p>
            <a:r>
              <a:rPr lang="es-MX" sz="2000">
                <a:solidFill>
                  <a:srgbClr val="CC3300"/>
                </a:solidFill>
              </a:rPr>
              <a:t>RECOPILACIÓN DE INFORMACIÓN DE </a:t>
            </a:r>
            <a:r>
              <a:rPr lang="es-MX" sz="2000" b="1" i="1" u="sng">
                <a:solidFill>
                  <a:srgbClr val="CC3300"/>
                </a:solidFill>
              </a:rPr>
              <a:t>FUENTES PRIMARIAS</a:t>
            </a:r>
            <a:endParaRPr lang="es-ES" sz="2000" b="1">
              <a:solidFill>
                <a:srgbClr val="CC3300"/>
              </a:solidFill>
            </a:endParaRPr>
          </a:p>
        </p:txBody>
      </p:sp>
      <p:sp>
        <p:nvSpPr>
          <p:cNvPr id="27651" name="AutoShape 3"/>
          <p:cNvSpPr>
            <a:spLocks noChangeArrowheads="1"/>
          </p:cNvSpPr>
          <p:nvPr/>
        </p:nvSpPr>
        <p:spPr bwMode="auto">
          <a:xfrm>
            <a:off x="5334000" y="2667000"/>
            <a:ext cx="3048000" cy="1219200"/>
          </a:xfrm>
          <a:prstGeom prst="roundRect">
            <a:avLst>
              <a:gd name="adj" fmla="val 16667"/>
            </a:avLst>
          </a:prstGeom>
          <a:noFill/>
          <a:ln w="28575">
            <a:solidFill>
              <a:schemeClr val="tx1"/>
            </a:solidFill>
            <a:miter lim="800000"/>
            <a:headEnd/>
            <a:tailEnd type="none" w="lg" len="med"/>
          </a:ln>
          <a:effectLst/>
        </p:spPr>
        <p:txBody>
          <a:bodyPr wrap="none" anchor="ctr"/>
          <a:lstStyle/>
          <a:p>
            <a:pPr algn="ctr"/>
            <a:r>
              <a:rPr lang="es-MX" sz="2000">
                <a:latin typeface="Tahoma" pitchFamily="34" charset="0"/>
              </a:rPr>
              <a:t> </a:t>
            </a:r>
            <a:r>
              <a:rPr lang="es-MX">
                <a:latin typeface="Tahoma" pitchFamily="34" charset="0"/>
              </a:rPr>
              <a:t>Están constituidas por el</a:t>
            </a:r>
          </a:p>
          <a:p>
            <a:pPr algn="ctr"/>
            <a:r>
              <a:rPr lang="es-MX">
                <a:latin typeface="Tahoma" pitchFamily="34" charset="0"/>
              </a:rPr>
              <a:t>propio usuario o </a:t>
            </a:r>
          </a:p>
          <a:p>
            <a:pPr algn="ctr"/>
            <a:r>
              <a:rPr lang="es-MX">
                <a:latin typeface="Tahoma" pitchFamily="34" charset="0"/>
              </a:rPr>
              <a:t>consumidor</a:t>
            </a:r>
            <a:endParaRPr lang="es-ES">
              <a:latin typeface="Tahoma" pitchFamily="34" charset="0"/>
            </a:endParaRPr>
          </a:p>
        </p:txBody>
      </p:sp>
      <p:sp>
        <p:nvSpPr>
          <p:cNvPr id="27652" name="AutoShape 4"/>
          <p:cNvSpPr>
            <a:spLocks noChangeArrowheads="1"/>
          </p:cNvSpPr>
          <p:nvPr/>
        </p:nvSpPr>
        <p:spPr bwMode="auto">
          <a:xfrm>
            <a:off x="990600" y="4191000"/>
            <a:ext cx="3810000" cy="1600200"/>
          </a:xfrm>
          <a:prstGeom prst="roundRect">
            <a:avLst>
              <a:gd name="adj" fmla="val 16667"/>
            </a:avLst>
          </a:prstGeom>
          <a:noFill/>
          <a:ln w="28575">
            <a:solidFill>
              <a:schemeClr val="tx1"/>
            </a:solidFill>
            <a:miter lim="800000"/>
            <a:headEnd/>
            <a:tailEnd type="none" w="lg" len="med"/>
          </a:ln>
          <a:effectLst/>
        </p:spPr>
        <p:txBody>
          <a:bodyPr wrap="none" anchor="ctr" anchorCtr="1"/>
          <a:lstStyle/>
          <a:p>
            <a:r>
              <a:rPr lang="es-MX">
                <a:latin typeface="Tahoma" pitchFamily="34" charset="0"/>
              </a:rPr>
              <a:t> </a:t>
            </a:r>
          </a:p>
          <a:p>
            <a:r>
              <a:rPr lang="es-MX">
                <a:latin typeface="Tahoma" pitchFamily="34" charset="0"/>
              </a:rPr>
              <a:t>FORMAS DE RECOLECCIÓN:</a:t>
            </a:r>
          </a:p>
          <a:p>
            <a:pPr>
              <a:buFontTx/>
              <a:buChar char="•"/>
            </a:pPr>
            <a:r>
              <a:rPr lang="es-MX">
                <a:latin typeface="Tahoma" pitchFamily="34" charset="0"/>
              </a:rPr>
              <a:t>Observación Directa </a:t>
            </a:r>
          </a:p>
          <a:p>
            <a:pPr>
              <a:buFontTx/>
              <a:buChar char="•"/>
            </a:pPr>
            <a:r>
              <a:rPr lang="es-MX">
                <a:latin typeface="Tahoma" pitchFamily="34" charset="0"/>
              </a:rPr>
              <a:t>Experimentación</a:t>
            </a:r>
          </a:p>
          <a:p>
            <a:pPr>
              <a:buFontTx/>
              <a:buChar char="•"/>
            </a:pPr>
            <a:r>
              <a:rPr lang="es-MX">
                <a:latin typeface="Tahoma" pitchFamily="34" charset="0"/>
              </a:rPr>
              <a:t>Contacto directo con el usuario</a:t>
            </a:r>
          </a:p>
          <a:p>
            <a:endParaRPr lang="es-ES">
              <a:latin typeface="Tahoma" pitchFamily="34" charset="0"/>
            </a:endParaRPr>
          </a:p>
        </p:txBody>
      </p:sp>
      <p:sp>
        <p:nvSpPr>
          <p:cNvPr id="27653" name="Line 5"/>
          <p:cNvSpPr>
            <a:spLocks noChangeShapeType="1"/>
          </p:cNvSpPr>
          <p:nvPr/>
        </p:nvSpPr>
        <p:spPr bwMode="auto">
          <a:xfrm>
            <a:off x="6934200" y="1905000"/>
            <a:ext cx="0" cy="685800"/>
          </a:xfrm>
          <a:prstGeom prst="line">
            <a:avLst/>
          </a:prstGeom>
          <a:noFill/>
          <a:ln w="28575">
            <a:solidFill>
              <a:schemeClr val="tx1"/>
            </a:solidFill>
            <a:miter lim="800000"/>
            <a:headEnd/>
            <a:tailEnd type="stealth" w="lg" len="med"/>
          </a:ln>
          <a:effectLst/>
        </p:spPr>
        <p:txBody>
          <a:bodyPr wrap="none"/>
          <a:lstStyle/>
          <a:p>
            <a:endParaRPr lang="es-CO"/>
          </a:p>
        </p:txBody>
      </p:sp>
      <p:sp>
        <p:nvSpPr>
          <p:cNvPr id="27654" name="Line 6"/>
          <p:cNvSpPr>
            <a:spLocks noChangeShapeType="1"/>
          </p:cNvSpPr>
          <p:nvPr/>
        </p:nvSpPr>
        <p:spPr bwMode="auto">
          <a:xfrm>
            <a:off x="2362200" y="3124200"/>
            <a:ext cx="0" cy="1066800"/>
          </a:xfrm>
          <a:prstGeom prst="line">
            <a:avLst/>
          </a:prstGeom>
          <a:noFill/>
          <a:ln w="28575">
            <a:solidFill>
              <a:schemeClr val="tx1"/>
            </a:solidFill>
            <a:miter lim="800000"/>
            <a:headEnd/>
            <a:tailEnd type="stealth" w="lg" len="lg"/>
          </a:ln>
          <a:effectLst/>
        </p:spPr>
        <p:txBody>
          <a:bodyPr wrap="none"/>
          <a:lstStyle/>
          <a:p>
            <a:endParaRPr lang="es-CO"/>
          </a:p>
        </p:txBody>
      </p:sp>
      <p:cxnSp>
        <p:nvCxnSpPr>
          <p:cNvPr id="27655" name="AutoShape 7"/>
          <p:cNvCxnSpPr>
            <a:cxnSpLocks noChangeShapeType="1"/>
          </p:cNvCxnSpPr>
          <p:nvPr/>
        </p:nvCxnSpPr>
        <p:spPr bwMode="auto">
          <a:xfrm flipH="1">
            <a:off x="2362200" y="1905000"/>
            <a:ext cx="3581400" cy="1204913"/>
          </a:xfrm>
          <a:prstGeom prst="straightConnector1">
            <a:avLst/>
          </a:prstGeom>
          <a:noFill/>
          <a:ln w="28575">
            <a:solidFill>
              <a:schemeClr val="tx1"/>
            </a:solidFill>
            <a:miter lim="800000"/>
            <a:headEnd/>
            <a:tailEnd type="none" w="lg" len="med"/>
          </a:ln>
          <a:effectLst/>
        </p:spPr>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8220" y="838978"/>
            <a:ext cx="7924800" cy="609600"/>
          </a:xfrm>
        </p:spPr>
        <p:txBody>
          <a:bodyPr/>
          <a:lstStyle/>
          <a:p>
            <a:r>
              <a:rPr lang="es-MX" sz="1400">
                <a:solidFill>
                  <a:srgbClr val="CC3300"/>
                </a:solidFill>
              </a:rPr>
              <a:t>RECOPILACIÓN DE INFORMACIÓN DE </a:t>
            </a:r>
            <a:r>
              <a:rPr lang="es-MX" sz="1400" b="1" i="1" u="sng">
                <a:solidFill>
                  <a:srgbClr val="CC3300"/>
                </a:solidFill>
              </a:rPr>
              <a:t>FUENTES SECUNDARIAS</a:t>
            </a:r>
            <a:endParaRPr lang="es-ES" sz="1400" b="1">
              <a:solidFill>
                <a:srgbClr val="CC3300"/>
              </a:solidFill>
            </a:endParaRPr>
          </a:p>
        </p:txBody>
      </p:sp>
      <p:sp>
        <p:nvSpPr>
          <p:cNvPr id="28675" name="AutoShape 3"/>
          <p:cNvSpPr>
            <a:spLocks noChangeArrowheads="1"/>
          </p:cNvSpPr>
          <p:nvPr/>
        </p:nvSpPr>
        <p:spPr bwMode="auto">
          <a:xfrm>
            <a:off x="5334000" y="1905000"/>
            <a:ext cx="3276600" cy="990600"/>
          </a:xfrm>
          <a:prstGeom prst="roundRect">
            <a:avLst>
              <a:gd name="adj" fmla="val 16667"/>
            </a:avLst>
          </a:prstGeom>
          <a:noFill/>
          <a:ln w="28575">
            <a:solidFill>
              <a:schemeClr val="tx1"/>
            </a:solidFill>
            <a:miter lim="800000"/>
            <a:headEnd/>
            <a:tailEnd type="none" w="lg" len="med"/>
          </a:ln>
          <a:effectLst/>
        </p:spPr>
        <p:txBody>
          <a:bodyPr wrap="none" anchor="ctr"/>
          <a:lstStyle/>
          <a:p>
            <a:pPr algn="ctr"/>
            <a:r>
              <a:rPr lang="es-MX" sz="1600">
                <a:latin typeface="Tahoma" pitchFamily="34" charset="0"/>
              </a:rPr>
              <a:t> </a:t>
            </a:r>
            <a:r>
              <a:rPr lang="es-MX" sz="1400">
                <a:latin typeface="Tahoma" pitchFamily="34" charset="0"/>
              </a:rPr>
              <a:t>Aquellas que reúnen </a:t>
            </a:r>
          </a:p>
          <a:p>
            <a:pPr algn="ctr"/>
            <a:r>
              <a:rPr lang="es-MX" sz="1400">
                <a:latin typeface="Tahoma" pitchFamily="34" charset="0"/>
              </a:rPr>
              <a:t>la información escrita </a:t>
            </a:r>
          </a:p>
          <a:p>
            <a:pPr algn="ctr"/>
            <a:r>
              <a:rPr lang="es-MX" sz="1400">
                <a:latin typeface="Tahoma" pitchFamily="34" charset="0"/>
              </a:rPr>
              <a:t>que existe sobre el tema</a:t>
            </a:r>
            <a:endParaRPr lang="es-ES" sz="1400">
              <a:latin typeface="Tahoma" pitchFamily="34" charset="0"/>
            </a:endParaRPr>
          </a:p>
        </p:txBody>
      </p:sp>
      <p:sp>
        <p:nvSpPr>
          <p:cNvPr id="28676" name="AutoShape 4"/>
          <p:cNvSpPr>
            <a:spLocks noChangeArrowheads="1"/>
          </p:cNvSpPr>
          <p:nvPr/>
        </p:nvSpPr>
        <p:spPr bwMode="auto">
          <a:xfrm>
            <a:off x="1143000" y="4648200"/>
            <a:ext cx="3048000" cy="2209800"/>
          </a:xfrm>
          <a:prstGeom prst="roundRect">
            <a:avLst>
              <a:gd name="adj" fmla="val 16667"/>
            </a:avLst>
          </a:prstGeom>
          <a:noFill/>
          <a:ln w="28575">
            <a:noFill/>
            <a:miter lim="800000"/>
            <a:headEnd/>
            <a:tailEnd type="none" w="lg" len="med"/>
          </a:ln>
          <a:effectLst/>
        </p:spPr>
        <p:txBody>
          <a:bodyPr wrap="none" anchor="ctr" anchorCtr="1"/>
          <a:lstStyle/>
          <a:p>
            <a:r>
              <a:rPr lang="es-MX" sz="1200" b="1">
                <a:latin typeface="Tahoma" pitchFamily="34" charset="0"/>
              </a:rPr>
              <a:t>La información puede ser:</a:t>
            </a:r>
          </a:p>
          <a:p>
            <a:endParaRPr lang="es-MX" sz="1200" b="1">
              <a:latin typeface="Tahoma" pitchFamily="34" charset="0"/>
            </a:endParaRPr>
          </a:p>
          <a:p>
            <a:endParaRPr lang="es-MX" sz="1200" b="1">
              <a:latin typeface="Tahoma" pitchFamily="34" charset="0"/>
            </a:endParaRPr>
          </a:p>
          <a:p>
            <a:pPr>
              <a:buFontTx/>
              <a:buChar char="•"/>
            </a:pPr>
            <a:r>
              <a:rPr lang="es-MX" sz="1200" b="1">
                <a:latin typeface="Tahoma" pitchFamily="34" charset="0"/>
              </a:rPr>
              <a:t>Ajenas a la Empresa</a:t>
            </a:r>
          </a:p>
          <a:p>
            <a:endParaRPr lang="es-MX" sz="1200" b="1">
              <a:latin typeface="Tahoma" pitchFamily="34" charset="0"/>
            </a:endParaRPr>
          </a:p>
          <a:p>
            <a:pPr>
              <a:buFontTx/>
              <a:buChar char="•"/>
            </a:pPr>
            <a:r>
              <a:rPr lang="es-MX" sz="1200" b="1">
                <a:latin typeface="Tahoma" pitchFamily="34" charset="0"/>
              </a:rPr>
              <a:t>Provenientes de la Empresa</a:t>
            </a:r>
          </a:p>
          <a:p>
            <a:pPr>
              <a:buFontTx/>
              <a:buChar char="•"/>
            </a:pPr>
            <a:endParaRPr lang="es-MX" sz="1200" b="1">
              <a:latin typeface="Tahoma" pitchFamily="34" charset="0"/>
            </a:endParaRPr>
          </a:p>
          <a:p>
            <a:endParaRPr lang="es-ES" sz="1400" b="1">
              <a:latin typeface="Tahoma" pitchFamily="34" charset="0"/>
            </a:endParaRPr>
          </a:p>
        </p:txBody>
      </p:sp>
      <p:sp>
        <p:nvSpPr>
          <p:cNvPr id="28677" name="Line 5"/>
          <p:cNvSpPr>
            <a:spLocks noChangeShapeType="1"/>
          </p:cNvSpPr>
          <p:nvPr/>
        </p:nvSpPr>
        <p:spPr bwMode="auto">
          <a:xfrm>
            <a:off x="7239000" y="1447800"/>
            <a:ext cx="0" cy="457200"/>
          </a:xfrm>
          <a:prstGeom prst="line">
            <a:avLst/>
          </a:prstGeom>
          <a:noFill/>
          <a:ln w="28575">
            <a:solidFill>
              <a:schemeClr val="tx1"/>
            </a:solidFill>
            <a:miter lim="800000"/>
            <a:headEnd/>
            <a:tailEnd type="stealth" w="lg" len="lg"/>
          </a:ln>
          <a:effectLst/>
        </p:spPr>
        <p:txBody>
          <a:bodyPr wrap="none"/>
          <a:lstStyle/>
          <a:p>
            <a:endParaRPr lang="es-CO"/>
          </a:p>
        </p:txBody>
      </p:sp>
      <p:sp>
        <p:nvSpPr>
          <p:cNvPr id="28678" name="Line 6"/>
          <p:cNvSpPr>
            <a:spLocks noChangeShapeType="1"/>
          </p:cNvSpPr>
          <p:nvPr/>
        </p:nvSpPr>
        <p:spPr bwMode="auto">
          <a:xfrm>
            <a:off x="2743200" y="2667000"/>
            <a:ext cx="0" cy="1752600"/>
          </a:xfrm>
          <a:prstGeom prst="line">
            <a:avLst/>
          </a:prstGeom>
          <a:noFill/>
          <a:ln w="28575">
            <a:solidFill>
              <a:schemeClr val="tx1"/>
            </a:solidFill>
            <a:miter lim="800000"/>
            <a:headEnd/>
            <a:tailEnd type="stealth" w="lg" len="lg"/>
          </a:ln>
          <a:effectLst/>
        </p:spPr>
        <p:txBody>
          <a:bodyPr wrap="none"/>
          <a:lstStyle/>
          <a:p>
            <a:endParaRPr lang="es-CO"/>
          </a:p>
        </p:txBody>
      </p:sp>
      <p:cxnSp>
        <p:nvCxnSpPr>
          <p:cNvPr id="28679" name="AutoShape 7"/>
          <p:cNvCxnSpPr>
            <a:cxnSpLocks noChangeShapeType="1"/>
          </p:cNvCxnSpPr>
          <p:nvPr/>
        </p:nvCxnSpPr>
        <p:spPr bwMode="auto">
          <a:xfrm flipH="1">
            <a:off x="2743200" y="1524000"/>
            <a:ext cx="2209800" cy="1143000"/>
          </a:xfrm>
          <a:prstGeom prst="straightConnector1">
            <a:avLst/>
          </a:prstGeom>
          <a:noFill/>
          <a:ln w="28575">
            <a:solidFill>
              <a:schemeClr val="tx1"/>
            </a:solidFill>
            <a:miter lim="800000"/>
            <a:headEnd/>
            <a:tailEnd type="none" w="lg" len="med"/>
          </a:ln>
          <a:effectLst/>
        </p:spPr>
      </p:cxnSp>
      <p:sp>
        <p:nvSpPr>
          <p:cNvPr id="28680" name="Line 8"/>
          <p:cNvSpPr>
            <a:spLocks noChangeShapeType="1"/>
          </p:cNvSpPr>
          <p:nvPr/>
        </p:nvSpPr>
        <p:spPr bwMode="auto">
          <a:xfrm flipH="1">
            <a:off x="4724400" y="2133600"/>
            <a:ext cx="533400" cy="0"/>
          </a:xfrm>
          <a:prstGeom prst="line">
            <a:avLst/>
          </a:prstGeom>
          <a:noFill/>
          <a:ln w="28575">
            <a:solidFill>
              <a:schemeClr val="tx1"/>
            </a:solidFill>
            <a:miter lim="800000"/>
            <a:headEnd/>
            <a:tailEnd type="none" w="lg" len="med"/>
          </a:ln>
          <a:effectLst/>
        </p:spPr>
        <p:txBody>
          <a:bodyPr wrap="none"/>
          <a:lstStyle/>
          <a:p>
            <a:endParaRPr lang="es-CO"/>
          </a:p>
        </p:txBody>
      </p:sp>
      <p:sp>
        <p:nvSpPr>
          <p:cNvPr id="28681" name="Line 9"/>
          <p:cNvSpPr>
            <a:spLocks noChangeShapeType="1"/>
          </p:cNvSpPr>
          <p:nvPr/>
        </p:nvSpPr>
        <p:spPr bwMode="auto">
          <a:xfrm flipH="1">
            <a:off x="4716463" y="2133600"/>
            <a:ext cx="7937" cy="935038"/>
          </a:xfrm>
          <a:prstGeom prst="line">
            <a:avLst/>
          </a:prstGeom>
          <a:noFill/>
          <a:ln w="28575">
            <a:solidFill>
              <a:schemeClr val="tx1"/>
            </a:solidFill>
            <a:miter lim="800000"/>
            <a:headEnd/>
            <a:tailEnd type="stealth" w="lg" len="lg"/>
          </a:ln>
          <a:effectLst/>
        </p:spPr>
        <p:txBody>
          <a:bodyPr wrap="none"/>
          <a:lstStyle/>
          <a:p>
            <a:endParaRPr lang="es-CO"/>
          </a:p>
        </p:txBody>
      </p:sp>
      <p:sp>
        <p:nvSpPr>
          <p:cNvPr id="28682" name="Text Box 10"/>
          <p:cNvSpPr txBox="1">
            <a:spLocks noChangeArrowheads="1"/>
          </p:cNvSpPr>
          <p:nvPr/>
        </p:nvSpPr>
        <p:spPr bwMode="auto">
          <a:xfrm>
            <a:off x="4427538" y="3141663"/>
            <a:ext cx="4114800" cy="930275"/>
          </a:xfrm>
          <a:prstGeom prst="rect">
            <a:avLst/>
          </a:prstGeom>
          <a:noFill/>
          <a:ln w="9525">
            <a:noFill/>
            <a:miter lim="800000"/>
            <a:headEnd/>
            <a:tailEnd type="none" w="lg" len="med"/>
          </a:ln>
          <a:effectLst/>
        </p:spPr>
        <p:txBody>
          <a:bodyPr>
            <a:spAutoFit/>
          </a:bodyPr>
          <a:lstStyle/>
          <a:p>
            <a:pPr algn="just">
              <a:lnSpc>
                <a:spcPct val="80000"/>
              </a:lnSpc>
              <a:spcBef>
                <a:spcPct val="15000"/>
              </a:spcBef>
              <a:buFontTx/>
              <a:buChar char="•"/>
            </a:pPr>
            <a:r>
              <a:rPr lang="es-MX" sz="1200">
                <a:latin typeface="Tahoma" pitchFamily="34" charset="0"/>
              </a:rPr>
              <a:t>Son las primeras que deben buscarse.</a:t>
            </a:r>
          </a:p>
          <a:p>
            <a:pPr algn="just">
              <a:lnSpc>
                <a:spcPct val="80000"/>
              </a:lnSpc>
              <a:spcBef>
                <a:spcPct val="15000"/>
              </a:spcBef>
              <a:buFontTx/>
              <a:buChar char="•"/>
            </a:pPr>
            <a:r>
              <a:rPr lang="es-MX" sz="1200">
                <a:latin typeface="Tahoma" pitchFamily="34" charset="0"/>
              </a:rPr>
              <a:t>Sus costos de búsqueda son bajos.</a:t>
            </a:r>
          </a:p>
          <a:p>
            <a:pPr algn="just">
              <a:lnSpc>
                <a:spcPct val="80000"/>
              </a:lnSpc>
              <a:spcBef>
                <a:spcPct val="15000"/>
              </a:spcBef>
              <a:buFontTx/>
              <a:buChar char="•"/>
            </a:pPr>
            <a:r>
              <a:rPr lang="es-MX" sz="1200">
                <a:latin typeface="Tahoma" pitchFamily="34" charset="0"/>
              </a:rPr>
              <a:t>Aunque no resuelvan problemas, ayudan a formular criterio sobre la solución y contribuyen a la planeación de la recolección de datos de fuentes primarias.</a:t>
            </a:r>
          </a:p>
          <a:p>
            <a:pPr algn="just">
              <a:lnSpc>
                <a:spcPct val="15000"/>
              </a:lnSpc>
              <a:spcBef>
                <a:spcPct val="15000"/>
              </a:spcBef>
              <a:spcAft>
                <a:spcPct val="15000"/>
              </a:spcAft>
              <a:buFontTx/>
              <a:buChar char="•"/>
            </a:pPr>
            <a:endParaRPr lang="es-ES" sz="1200">
              <a:latin typeface="Tahoma" pitchFamily="34" charset="0"/>
            </a:endParaRPr>
          </a:p>
        </p:txBody>
      </p:sp>
      <p:sp>
        <p:nvSpPr>
          <p:cNvPr id="28683" name="AutoShape 11"/>
          <p:cNvSpPr>
            <a:spLocks noChangeArrowheads="1"/>
          </p:cNvSpPr>
          <p:nvPr/>
        </p:nvSpPr>
        <p:spPr bwMode="auto">
          <a:xfrm>
            <a:off x="4876800" y="4876800"/>
            <a:ext cx="2819400" cy="762000"/>
          </a:xfrm>
          <a:prstGeom prst="wedgeRoundRectCallout">
            <a:avLst>
              <a:gd name="adj1" fmla="val -105519"/>
              <a:gd name="adj2" fmla="val 53333"/>
              <a:gd name="adj3" fmla="val 16667"/>
            </a:avLst>
          </a:prstGeom>
          <a:noFill/>
          <a:ln w="9525">
            <a:solidFill>
              <a:schemeClr val="tx1"/>
            </a:solidFill>
            <a:miter lim="800000"/>
            <a:headEnd/>
            <a:tailEnd type="none" w="lg" len="med"/>
          </a:ln>
          <a:effectLst/>
        </p:spPr>
        <p:txBody>
          <a:bodyPr/>
          <a:lstStyle/>
          <a:p>
            <a:r>
              <a:rPr lang="es-MX" sz="1200">
                <a:latin typeface="Tahoma" pitchFamily="34" charset="0"/>
              </a:rPr>
              <a:t>CAMARAS SECTORIALES</a:t>
            </a:r>
          </a:p>
          <a:p>
            <a:r>
              <a:rPr lang="es-MX" sz="1200">
                <a:latin typeface="Tahoma" pitchFamily="34" charset="0"/>
              </a:rPr>
              <a:t>GOBIERNO</a:t>
            </a:r>
          </a:p>
          <a:p>
            <a:r>
              <a:rPr lang="es-MX" sz="1200">
                <a:latin typeface="Tahoma" pitchFamily="34" charset="0"/>
              </a:rPr>
              <a:t>REVISTAS ESPECIALIZADAS</a:t>
            </a:r>
            <a:endParaRPr lang="es-ES" sz="1200">
              <a:latin typeface="Tahoma" pitchFamily="34" charset="0"/>
            </a:endParaRPr>
          </a:p>
        </p:txBody>
      </p:sp>
      <p:sp>
        <p:nvSpPr>
          <p:cNvPr id="28684" name="AutoShape 12"/>
          <p:cNvSpPr>
            <a:spLocks noChangeArrowheads="1"/>
          </p:cNvSpPr>
          <p:nvPr/>
        </p:nvSpPr>
        <p:spPr bwMode="auto">
          <a:xfrm>
            <a:off x="4572000" y="5867400"/>
            <a:ext cx="3505200" cy="685800"/>
          </a:xfrm>
          <a:prstGeom prst="wedgeRoundRectCallout">
            <a:avLst>
              <a:gd name="adj1" fmla="val -69477"/>
              <a:gd name="adj2" fmla="val -13889"/>
              <a:gd name="adj3" fmla="val 16667"/>
            </a:avLst>
          </a:prstGeom>
          <a:noFill/>
          <a:ln w="9525">
            <a:solidFill>
              <a:schemeClr val="tx1"/>
            </a:solidFill>
            <a:miter lim="800000"/>
            <a:headEnd/>
            <a:tailEnd type="none" w="lg" len="med"/>
          </a:ln>
          <a:effectLst/>
        </p:spPr>
        <p:txBody>
          <a:bodyPr/>
          <a:lstStyle/>
          <a:p>
            <a:pPr algn="ctr"/>
            <a:r>
              <a:rPr lang="es-MX" sz="1200">
                <a:latin typeface="Tahoma" pitchFamily="34" charset="0"/>
              </a:rPr>
              <a:t>ESTADISTICAS DE OPERACIÓN</a:t>
            </a:r>
            <a:endParaRPr lang="es-ES" sz="1200">
              <a:latin typeface="Tahoma"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3645024"/>
            <a:ext cx="7239000" cy="914360"/>
          </a:xfrm>
        </p:spPr>
        <p:txBody>
          <a:bodyPr>
            <a:noAutofit/>
          </a:bodyPr>
          <a:lstStyle/>
          <a:p>
            <a:pPr algn="ctr"/>
            <a:r>
              <a:rPr lang="es-CO" sz="6000"/>
              <a:t>La demanda, la oferta y el mercado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16AAE6-6998-5311-84CD-F857415D3631}"/>
              </a:ext>
            </a:extLst>
          </p:cNvPr>
          <p:cNvSpPr>
            <a:spLocks noGrp="1"/>
          </p:cNvSpPr>
          <p:nvPr>
            <p:ph type="title"/>
          </p:nvPr>
        </p:nvSpPr>
        <p:spPr>
          <a:xfrm>
            <a:off x="467638" y="153026"/>
            <a:ext cx="7239000" cy="1143000"/>
          </a:xfrm>
        </p:spPr>
        <p:txBody>
          <a:bodyPr/>
          <a:lstStyle/>
          <a:p>
            <a:r>
              <a:rPr lang="es-ES">
                <a:ln w="500">
                  <a:solidFill>
                    <a:srgbClr val="1F497D">
                      <a:shade val="20000"/>
                      <a:satMod val="120000"/>
                    </a:srgbClr>
                  </a:solidFill>
                </a:ln>
              </a:rPr>
              <a:t>ACTORES CLAVE</a:t>
            </a:r>
            <a:endParaRPr lang="es-ES"/>
          </a:p>
        </p:txBody>
      </p:sp>
      <p:graphicFrame>
        <p:nvGraphicFramePr>
          <p:cNvPr id="4" name="Marcador de contenido 3">
            <a:extLst>
              <a:ext uri="{FF2B5EF4-FFF2-40B4-BE49-F238E27FC236}">
                <a16:creationId xmlns:a16="http://schemas.microsoft.com/office/drawing/2014/main" id="{21547A1D-A6C5-74C1-314D-8AA8B59F8C58}"/>
              </a:ext>
            </a:extLst>
          </p:cNvPr>
          <p:cNvGraphicFramePr>
            <a:graphicFrameLocks noGrp="1"/>
          </p:cNvGraphicFramePr>
          <p:nvPr>
            <p:ph idx="1"/>
            <p:extLst>
              <p:ext uri="{D42A27DB-BD31-4B8C-83A1-F6EECF244321}">
                <p14:modId xmlns:p14="http://schemas.microsoft.com/office/powerpoint/2010/main" val="181597248"/>
              </p:ext>
            </p:extLst>
          </p:nvPr>
        </p:nvGraphicFramePr>
        <p:xfrm>
          <a:off x="340076" y="1548630"/>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2260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1340768"/>
            <a:ext cx="7272808" cy="3108543"/>
          </a:xfrm>
          <a:prstGeom prst="rect">
            <a:avLst/>
          </a:prstGeom>
          <a:noFill/>
        </p:spPr>
        <p:txBody>
          <a:bodyPr wrap="square" rtlCol="0">
            <a:spAutoFit/>
          </a:bodyPr>
          <a:lstStyle/>
          <a:p>
            <a:endParaRPr lang="es-CO" sz="1400" b="1">
              <a:solidFill>
                <a:srgbClr val="FF0000"/>
              </a:solidFill>
            </a:endParaRPr>
          </a:p>
          <a:p>
            <a:pPr algn="just"/>
            <a:r>
              <a:rPr lang="es-CO" sz="1400"/>
              <a:t>Los individuos tienen ciertas preferencias respecto de los bienes  y servicios: si les presenta dos opciones, pueden expresar preferencia por un determinado bien frente a otro.</a:t>
            </a:r>
          </a:p>
          <a:p>
            <a:pPr algn="just"/>
            <a:endParaRPr lang="es-CO" sz="1400" b="1"/>
          </a:p>
          <a:p>
            <a:pPr algn="just"/>
            <a:r>
              <a:rPr lang="es-CO" sz="1400" b="1">
                <a:solidFill>
                  <a:srgbClr val="FF0000"/>
                </a:solidFill>
              </a:rPr>
              <a:t>¿Cuál es la disponibilidad a pagar?</a:t>
            </a:r>
          </a:p>
          <a:p>
            <a:pPr algn="just"/>
            <a:endParaRPr lang="es-CO" sz="1400" b="1">
              <a:solidFill>
                <a:srgbClr val="FF0000"/>
              </a:solidFill>
            </a:endParaRPr>
          </a:p>
          <a:p>
            <a:pPr algn="just"/>
            <a:r>
              <a:rPr lang="es-CO" sz="1400"/>
              <a:t>El valor que tienen un bien para una persona, es lo que esa persona está dispuesta a sacrificar por él.</a:t>
            </a:r>
          </a:p>
          <a:p>
            <a:pPr algn="just"/>
            <a:endParaRPr lang="es-CO" sz="1400" b="1"/>
          </a:p>
          <a:p>
            <a:pPr algn="just"/>
            <a:r>
              <a:rPr lang="es-CO" sz="1400" b="1">
                <a:solidFill>
                  <a:srgbClr val="FF0000"/>
                </a:solidFill>
              </a:rPr>
              <a:t>¿Sacrificar qué?</a:t>
            </a:r>
          </a:p>
          <a:p>
            <a:pPr algn="just"/>
            <a:endParaRPr lang="es-CO" sz="1400" b="1">
              <a:solidFill>
                <a:srgbClr val="FF0000"/>
              </a:solidFill>
            </a:endParaRPr>
          </a:p>
          <a:p>
            <a:pPr algn="just"/>
            <a:r>
              <a:rPr lang="es-CO" sz="1400"/>
              <a:t>Cualquier cosa, aunque lo mas razonable es pensar en el sacrificio en términos de poder adquisitivo en general.</a:t>
            </a:r>
          </a:p>
        </p:txBody>
      </p:sp>
      <p:pic>
        <p:nvPicPr>
          <p:cNvPr id="1026" name="Picture 2" descr="https://encrypted-tbn0.google.com/images?q=tbn:ANd9GcQ0xGKMwkC08Y25MsjP6I33bPlZqqcRImwygzxxmH_7ViusOes6"/>
          <p:cNvPicPr>
            <a:picLocks noChangeAspect="1" noChangeArrowheads="1"/>
          </p:cNvPicPr>
          <p:nvPr/>
        </p:nvPicPr>
        <p:blipFill>
          <a:blip r:embed="rId2" cstate="print"/>
          <a:srcRect/>
          <a:stretch>
            <a:fillRect/>
          </a:stretch>
        </p:blipFill>
        <p:spPr bwMode="auto">
          <a:xfrm>
            <a:off x="4932040" y="4962524"/>
            <a:ext cx="2409825" cy="1895476"/>
          </a:xfrm>
          <a:prstGeom prst="rect">
            <a:avLst/>
          </a:prstGeom>
          <a:noFill/>
        </p:spPr>
      </p:pic>
      <p:sp>
        <p:nvSpPr>
          <p:cNvPr id="5" name="4 Estrella de 6 puntas"/>
          <p:cNvSpPr/>
          <p:nvPr/>
        </p:nvSpPr>
        <p:spPr>
          <a:xfrm>
            <a:off x="1547664" y="4192184"/>
            <a:ext cx="2568962" cy="266581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solidFill>
                  <a:schemeClr val="tx1"/>
                </a:solidFill>
              </a:rPr>
              <a:t>El valor de un bien para una persona es lo que esa persona esta dispuesta a pagar por él</a:t>
            </a:r>
          </a:p>
        </p:txBody>
      </p:sp>
      <p:sp>
        <p:nvSpPr>
          <p:cNvPr id="6" name="5 Título"/>
          <p:cNvSpPr>
            <a:spLocks noGrp="1"/>
          </p:cNvSpPr>
          <p:nvPr>
            <p:ph type="title"/>
          </p:nvPr>
        </p:nvSpPr>
        <p:spPr/>
        <p:txBody>
          <a:bodyPr>
            <a:normAutofit fontScale="90000"/>
          </a:bodyPr>
          <a:lstStyle/>
          <a:p>
            <a:r>
              <a:rPr lang="es-CO" sz="4000">
                <a:solidFill>
                  <a:srgbClr val="FF0000"/>
                </a:solidFill>
              </a:rPr>
              <a:t>LA DISPONIBILIDAD A PAGAR:</a:t>
            </a:r>
            <a:br>
              <a:rPr lang="es-CO" sz="4000">
                <a:solidFill>
                  <a:srgbClr val="FF0000"/>
                </a:solidFill>
              </a:rPr>
            </a:br>
            <a:endParaRPr lang="es-CO"/>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239000" cy="1143000"/>
          </a:xfrm>
        </p:spPr>
        <p:txBody>
          <a:bodyPr/>
          <a:lstStyle/>
          <a:p>
            <a:r>
              <a:rPr lang="es-CO"/>
              <a:t>Disponibilidad a pagar</a:t>
            </a:r>
          </a:p>
        </p:txBody>
      </p:sp>
      <p:sp>
        <p:nvSpPr>
          <p:cNvPr id="3" name="2 Marcador de contenido"/>
          <p:cNvSpPr>
            <a:spLocks noGrp="1"/>
          </p:cNvSpPr>
          <p:nvPr>
            <p:ph idx="1"/>
          </p:nvPr>
        </p:nvSpPr>
        <p:spPr>
          <a:xfrm>
            <a:off x="457200" y="1609416"/>
            <a:ext cx="3970784" cy="4846320"/>
          </a:xfrm>
        </p:spPr>
        <p:style>
          <a:lnRef idx="2">
            <a:schemeClr val="accent1"/>
          </a:lnRef>
          <a:fillRef idx="1">
            <a:schemeClr val="lt1"/>
          </a:fillRef>
          <a:effectRef idx="0">
            <a:schemeClr val="accent1"/>
          </a:effectRef>
          <a:fontRef idx="minor">
            <a:schemeClr val="dk1"/>
          </a:fontRef>
        </p:style>
        <p:txBody>
          <a:bodyPr>
            <a:normAutofit/>
          </a:bodyPr>
          <a:lstStyle/>
          <a:p>
            <a:pPr algn="just">
              <a:buNone/>
            </a:pPr>
            <a:r>
              <a:rPr lang="es-CO" sz="2000"/>
              <a:t>La disposición del pago, depende de los valores particulares de cada individuo: </a:t>
            </a:r>
          </a:p>
          <a:p>
            <a:pPr algn="just">
              <a:buNone/>
            </a:pPr>
            <a:endParaRPr lang="es-CO" sz="2000"/>
          </a:p>
          <a:p>
            <a:pPr algn="just"/>
            <a:r>
              <a:rPr lang="es-CO" sz="2000"/>
              <a:t> Algunos individuos están dispuestos a sacrificar mucho por visitar el PNN Amacayacu, otras no.</a:t>
            </a:r>
          </a:p>
          <a:p>
            <a:pPr algn="just">
              <a:buNone/>
            </a:pPr>
            <a:endParaRPr lang="es-CO" sz="2000"/>
          </a:p>
          <a:p>
            <a:pPr algn="just"/>
            <a:r>
              <a:rPr lang="es-CO" sz="2000"/>
              <a:t>Hay quien esta dispuesto a pagar mucho a cambio de un entorno de vida tranquilo y hay quien no. </a:t>
            </a:r>
          </a:p>
        </p:txBody>
      </p:sp>
      <p:pic>
        <p:nvPicPr>
          <p:cNvPr id="88066" name="Picture 2" descr="https://encrypted-tbn2.google.com/images?q=tbn:ANd9GcRGe4hUqEQ8treNtY1y3WqO_F4n_-7UoXNqdIRFE_wVwN5SmTNtLg"/>
          <p:cNvPicPr>
            <a:picLocks noChangeAspect="1" noChangeArrowheads="1"/>
          </p:cNvPicPr>
          <p:nvPr/>
        </p:nvPicPr>
        <p:blipFill>
          <a:blip r:embed="rId2" cstate="print"/>
          <a:srcRect/>
          <a:stretch>
            <a:fillRect/>
          </a:stretch>
        </p:blipFill>
        <p:spPr bwMode="auto">
          <a:xfrm>
            <a:off x="4932040" y="1700808"/>
            <a:ext cx="3744416" cy="468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¿Qué influye en la disponibilidad a pagar?</a:t>
            </a:r>
          </a:p>
        </p:txBody>
      </p:sp>
      <p:sp>
        <p:nvSpPr>
          <p:cNvPr id="3" name="2 Marcador de contenido"/>
          <p:cNvSpPr>
            <a:spLocks noGrp="1"/>
          </p:cNvSpPr>
          <p:nvPr>
            <p:ph idx="1"/>
          </p:nvPr>
        </p:nvSpPr>
        <p:spPr>
          <a:xfrm>
            <a:off x="539552" y="1628800"/>
            <a:ext cx="3754760" cy="2664296"/>
          </a:xfrm>
        </p:spPr>
        <p:style>
          <a:lnRef idx="2">
            <a:schemeClr val="accent1"/>
          </a:lnRef>
          <a:fillRef idx="1">
            <a:schemeClr val="lt1"/>
          </a:fillRef>
          <a:effectRef idx="0">
            <a:schemeClr val="accent1"/>
          </a:effectRef>
          <a:fontRef idx="minor">
            <a:schemeClr val="dk1"/>
          </a:fontRef>
        </p:style>
        <p:txBody>
          <a:bodyPr>
            <a:normAutofit/>
          </a:bodyPr>
          <a:lstStyle/>
          <a:p>
            <a:pPr algn="just">
              <a:buNone/>
            </a:pPr>
            <a:r>
              <a:rPr lang="es-CO" sz="2000"/>
              <a:t>La riqueza con que cuenta una persona influye sobre su disposición a hacer sacrificios: Cuanto mas rica es una persona, en mejores condiciones se encuentra para pagar por diversos bienes y servicios. </a:t>
            </a:r>
          </a:p>
          <a:p>
            <a:pPr algn="just">
              <a:buNone/>
            </a:pPr>
            <a:endParaRPr lang="es-CO" sz="2000"/>
          </a:p>
          <a:p>
            <a:pPr algn="just">
              <a:buNone/>
            </a:pPr>
            <a:endParaRPr lang="es-CO" sz="2000"/>
          </a:p>
        </p:txBody>
      </p:sp>
      <p:sp>
        <p:nvSpPr>
          <p:cNvPr id="4" name="3 Rectángulo redondeado"/>
          <p:cNvSpPr/>
          <p:nvPr/>
        </p:nvSpPr>
        <p:spPr>
          <a:xfrm>
            <a:off x="611560" y="4581128"/>
            <a:ext cx="3672408" cy="19442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a:t>La disposición al pago también refleja en parte la capacidad de pago</a:t>
            </a:r>
          </a:p>
        </p:txBody>
      </p:sp>
      <p:pic>
        <p:nvPicPr>
          <p:cNvPr id="87042" name="Picture 2" descr="https://encrypted-tbn1.google.com/images?q=tbn:ANd9GcTDqCBuJuuENHSF7U3mSlEA70cW2rNgdSk6ntTrBtl11uhbiQgqOw"/>
          <p:cNvPicPr>
            <a:picLocks noChangeAspect="1" noChangeArrowheads="1"/>
          </p:cNvPicPr>
          <p:nvPr/>
        </p:nvPicPr>
        <p:blipFill>
          <a:blip r:embed="rId2" cstate="print"/>
          <a:srcRect/>
          <a:stretch>
            <a:fillRect/>
          </a:stretch>
        </p:blipFill>
        <p:spPr bwMode="auto">
          <a:xfrm>
            <a:off x="5220072" y="2492896"/>
            <a:ext cx="2431157" cy="2431157"/>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84"/>
            <a:ext cx="7239000" cy="1143000"/>
          </a:xfrm>
        </p:spPr>
        <p:txBody>
          <a:bodyPr>
            <a:normAutofit fontScale="90000"/>
          </a:bodyPr>
          <a:lstStyle/>
          <a:p>
            <a:r>
              <a:rPr lang="es-CO"/>
              <a:t>Curva de la disposición a pagar</a:t>
            </a:r>
          </a:p>
        </p:txBody>
      </p:sp>
      <p:sp>
        <p:nvSpPr>
          <p:cNvPr id="3" name="2 Marcador de contenido"/>
          <p:cNvSpPr>
            <a:spLocks noGrp="1"/>
          </p:cNvSpPr>
          <p:nvPr>
            <p:ph idx="1"/>
          </p:nvPr>
        </p:nvSpPr>
        <p:spPr>
          <a:xfrm>
            <a:off x="457200" y="1609416"/>
            <a:ext cx="7239000" cy="955488"/>
          </a:xfrm>
        </p:spPr>
        <p:txBody>
          <a:bodyPr/>
          <a:lstStyle/>
          <a:p>
            <a:pPr algn="just">
              <a:buNone/>
            </a:pPr>
            <a:r>
              <a:rPr lang="es-CO" err="1"/>
              <a:t>Ej</a:t>
            </a:r>
            <a:r>
              <a:rPr lang="es-CO"/>
              <a:t>: disposición de una persona concreta a pagar por un automóvil de gama media.</a:t>
            </a:r>
          </a:p>
          <a:p>
            <a:pPr>
              <a:buNone/>
            </a:pPr>
            <a:endParaRPr lang="es-CO"/>
          </a:p>
          <a:p>
            <a:pPr>
              <a:buNone/>
            </a:pPr>
            <a:endParaRPr lang="es-CO"/>
          </a:p>
        </p:txBody>
      </p:sp>
      <p:graphicFrame>
        <p:nvGraphicFramePr>
          <p:cNvPr id="4" name="3 Tabla"/>
          <p:cNvGraphicFramePr>
            <a:graphicFrameLocks noGrp="1"/>
          </p:cNvGraphicFramePr>
          <p:nvPr/>
        </p:nvGraphicFramePr>
        <p:xfrm>
          <a:off x="971600" y="2924944"/>
          <a:ext cx="2520280" cy="2595880"/>
        </p:xfrm>
        <a:graphic>
          <a:graphicData uri="http://schemas.openxmlformats.org/drawingml/2006/table">
            <a:tbl>
              <a:tblPr firstRow="1" bandRow="1">
                <a:tableStyleId>{21E4AEA4-8DFA-4A89-87EB-49C32662AFE0}</a:tableStyleId>
              </a:tblPr>
              <a:tblGrid>
                <a:gridCol w="1260140">
                  <a:extLst>
                    <a:ext uri="{9D8B030D-6E8A-4147-A177-3AD203B41FA5}">
                      <a16:colId xmlns:a16="http://schemas.microsoft.com/office/drawing/2014/main" val="20000"/>
                    </a:ext>
                  </a:extLst>
                </a:gridCol>
                <a:gridCol w="1260140">
                  <a:extLst>
                    <a:ext uri="{9D8B030D-6E8A-4147-A177-3AD203B41FA5}">
                      <a16:colId xmlns:a16="http://schemas.microsoft.com/office/drawing/2014/main" val="20001"/>
                    </a:ext>
                  </a:extLst>
                </a:gridCol>
              </a:tblGrid>
              <a:tr h="370840">
                <a:tc>
                  <a:txBody>
                    <a:bodyPr/>
                    <a:lstStyle/>
                    <a:p>
                      <a:pPr algn="ctr"/>
                      <a:r>
                        <a:rPr lang="es-CO"/>
                        <a:t>Unidad </a:t>
                      </a:r>
                    </a:p>
                  </a:txBody>
                  <a:tcPr/>
                </a:tc>
                <a:tc>
                  <a:txBody>
                    <a:bodyPr/>
                    <a:lstStyle/>
                    <a:p>
                      <a:pPr algn="ctr"/>
                      <a:r>
                        <a:rPr lang="es-CO"/>
                        <a:t>Precio</a:t>
                      </a:r>
                    </a:p>
                  </a:txBody>
                  <a:tcPr/>
                </a:tc>
                <a:extLst>
                  <a:ext uri="{0D108BD9-81ED-4DB2-BD59-A6C34878D82A}">
                    <a16:rowId xmlns:a16="http://schemas.microsoft.com/office/drawing/2014/main" val="10000"/>
                  </a:ext>
                </a:extLst>
              </a:tr>
              <a:tr h="370840">
                <a:tc>
                  <a:txBody>
                    <a:bodyPr/>
                    <a:lstStyle/>
                    <a:p>
                      <a:pPr algn="ctr"/>
                      <a:r>
                        <a:rPr lang="es-CO"/>
                        <a:t>1</a:t>
                      </a:r>
                    </a:p>
                  </a:txBody>
                  <a:tcPr/>
                </a:tc>
                <a:tc>
                  <a:txBody>
                    <a:bodyPr/>
                    <a:lstStyle/>
                    <a:p>
                      <a:endParaRPr lang="es-CO"/>
                    </a:p>
                  </a:txBody>
                  <a:tcPr/>
                </a:tc>
                <a:extLst>
                  <a:ext uri="{0D108BD9-81ED-4DB2-BD59-A6C34878D82A}">
                    <a16:rowId xmlns:a16="http://schemas.microsoft.com/office/drawing/2014/main" val="10001"/>
                  </a:ext>
                </a:extLst>
              </a:tr>
              <a:tr h="370840">
                <a:tc>
                  <a:txBody>
                    <a:bodyPr/>
                    <a:lstStyle/>
                    <a:p>
                      <a:pPr algn="ctr"/>
                      <a:r>
                        <a:rPr lang="es-CO"/>
                        <a:t>2</a:t>
                      </a:r>
                    </a:p>
                  </a:txBody>
                  <a:tcPr/>
                </a:tc>
                <a:tc>
                  <a:txBody>
                    <a:bodyPr/>
                    <a:lstStyle/>
                    <a:p>
                      <a:endParaRPr lang="es-CO"/>
                    </a:p>
                  </a:txBody>
                  <a:tcPr/>
                </a:tc>
                <a:extLst>
                  <a:ext uri="{0D108BD9-81ED-4DB2-BD59-A6C34878D82A}">
                    <a16:rowId xmlns:a16="http://schemas.microsoft.com/office/drawing/2014/main" val="10002"/>
                  </a:ext>
                </a:extLst>
              </a:tr>
              <a:tr h="370840">
                <a:tc>
                  <a:txBody>
                    <a:bodyPr/>
                    <a:lstStyle/>
                    <a:p>
                      <a:pPr algn="ctr"/>
                      <a:r>
                        <a:rPr lang="es-CO"/>
                        <a:t>3</a:t>
                      </a:r>
                    </a:p>
                  </a:txBody>
                  <a:tcPr/>
                </a:tc>
                <a:tc>
                  <a:txBody>
                    <a:bodyPr/>
                    <a:lstStyle/>
                    <a:p>
                      <a:endParaRPr lang="es-CO"/>
                    </a:p>
                  </a:txBody>
                  <a:tcPr/>
                </a:tc>
                <a:extLst>
                  <a:ext uri="{0D108BD9-81ED-4DB2-BD59-A6C34878D82A}">
                    <a16:rowId xmlns:a16="http://schemas.microsoft.com/office/drawing/2014/main" val="10003"/>
                  </a:ext>
                </a:extLst>
              </a:tr>
              <a:tr h="370840">
                <a:tc>
                  <a:txBody>
                    <a:bodyPr/>
                    <a:lstStyle/>
                    <a:p>
                      <a:pPr algn="ctr"/>
                      <a:r>
                        <a:rPr lang="es-CO"/>
                        <a:t>4</a:t>
                      </a:r>
                    </a:p>
                  </a:txBody>
                  <a:tcPr/>
                </a:tc>
                <a:tc>
                  <a:txBody>
                    <a:bodyPr/>
                    <a:lstStyle/>
                    <a:p>
                      <a:endParaRPr lang="es-CO"/>
                    </a:p>
                  </a:txBody>
                  <a:tcPr/>
                </a:tc>
                <a:extLst>
                  <a:ext uri="{0D108BD9-81ED-4DB2-BD59-A6C34878D82A}">
                    <a16:rowId xmlns:a16="http://schemas.microsoft.com/office/drawing/2014/main" val="10004"/>
                  </a:ext>
                </a:extLst>
              </a:tr>
              <a:tr h="370840">
                <a:tc>
                  <a:txBody>
                    <a:bodyPr/>
                    <a:lstStyle/>
                    <a:p>
                      <a:pPr algn="ctr"/>
                      <a:r>
                        <a:rPr lang="es-CO"/>
                        <a:t>5</a:t>
                      </a:r>
                    </a:p>
                  </a:txBody>
                  <a:tcPr/>
                </a:tc>
                <a:tc>
                  <a:txBody>
                    <a:bodyPr/>
                    <a:lstStyle/>
                    <a:p>
                      <a:endParaRPr lang="es-CO"/>
                    </a:p>
                  </a:txBody>
                  <a:tcPr/>
                </a:tc>
                <a:extLst>
                  <a:ext uri="{0D108BD9-81ED-4DB2-BD59-A6C34878D82A}">
                    <a16:rowId xmlns:a16="http://schemas.microsoft.com/office/drawing/2014/main" val="10005"/>
                  </a:ext>
                </a:extLst>
              </a:tr>
              <a:tr h="370840">
                <a:tc>
                  <a:txBody>
                    <a:bodyPr/>
                    <a:lstStyle/>
                    <a:p>
                      <a:pPr algn="ctr"/>
                      <a:r>
                        <a:rPr lang="es-CO"/>
                        <a:t>6</a:t>
                      </a:r>
                    </a:p>
                  </a:txBody>
                  <a:tcPr/>
                </a:tc>
                <a:tc>
                  <a:txBody>
                    <a:bodyPr/>
                    <a:lstStyle/>
                    <a:p>
                      <a:endParaRPr lang="es-CO"/>
                    </a:p>
                  </a:txBody>
                  <a:tcPr/>
                </a:tc>
                <a:extLst>
                  <a:ext uri="{0D108BD9-81ED-4DB2-BD59-A6C34878D82A}">
                    <a16:rowId xmlns:a16="http://schemas.microsoft.com/office/drawing/2014/main" val="10006"/>
                  </a:ext>
                </a:extLst>
              </a:tr>
            </a:tbl>
          </a:graphicData>
        </a:graphic>
      </p:graphicFrame>
      <p:pic>
        <p:nvPicPr>
          <p:cNvPr id="86018" name="Picture 2" descr="http://cidta.usal.es/demos/economia/modulos/Curso/uni_02/images/u2c2s1f4.jpg"/>
          <p:cNvPicPr>
            <a:picLocks noChangeAspect="1" noChangeArrowheads="1"/>
          </p:cNvPicPr>
          <p:nvPr/>
        </p:nvPicPr>
        <p:blipFill>
          <a:blip r:embed="rId2" cstate="print"/>
          <a:srcRect/>
          <a:stretch>
            <a:fillRect/>
          </a:stretch>
        </p:blipFill>
        <p:spPr bwMode="auto">
          <a:xfrm>
            <a:off x="4139952" y="2852936"/>
            <a:ext cx="4295775" cy="2809876"/>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Disposición total a pagar y disposición marginal a pagar</a:t>
            </a:r>
          </a:p>
        </p:txBody>
      </p:sp>
      <p:sp>
        <p:nvSpPr>
          <p:cNvPr id="3" name="2 Marcador de contenido"/>
          <p:cNvSpPr>
            <a:spLocks noGrp="1"/>
          </p:cNvSpPr>
          <p:nvPr>
            <p:ph idx="1"/>
          </p:nvPr>
        </p:nvSpPr>
        <p:spPr>
          <a:xfrm>
            <a:off x="457200" y="1609416"/>
            <a:ext cx="3682752" cy="4846320"/>
          </a:xfrm>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p>
            <a:pPr algn="just">
              <a:buNone/>
            </a:pPr>
            <a:r>
              <a:rPr lang="es-CO" b="1">
                <a:solidFill>
                  <a:srgbClr val="FF0000"/>
                </a:solidFill>
              </a:rPr>
              <a:t>DISPOSICIÓN TOTAL A PAGAR:</a:t>
            </a:r>
          </a:p>
          <a:p>
            <a:pPr algn="just">
              <a:buNone/>
            </a:pPr>
            <a:r>
              <a:rPr lang="es-CO"/>
              <a:t>La disposición total a pagar por un nivel de consumo determinado, se refiere a la cantidad total que una persona estaría dispuesta a pagar para alcanzar ese nivel de consumo.</a:t>
            </a:r>
          </a:p>
        </p:txBody>
      </p:sp>
      <p:sp>
        <p:nvSpPr>
          <p:cNvPr id="5" name="2 Marcador de contenido"/>
          <p:cNvSpPr txBox="1">
            <a:spLocks/>
          </p:cNvSpPr>
          <p:nvPr/>
        </p:nvSpPr>
        <p:spPr>
          <a:xfrm>
            <a:off x="4572000" y="1628800"/>
            <a:ext cx="3682752" cy="48463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a:normAutofit/>
          </a:bodyPr>
          <a:lstStyle/>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s-CO" sz="2600" b="1" noProof="0">
                <a:solidFill>
                  <a:srgbClr val="FF0000"/>
                </a:solidFill>
              </a:rPr>
              <a:t>DISPOCIÓN MARGINAL A PAGAR:</a:t>
            </a:r>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s-CO" sz="2600" noProof="0">
                <a:solidFill>
                  <a:schemeClr val="bg1"/>
                </a:solidFill>
              </a:rPr>
              <a:t>Disposición a pagar por la ultima unidad</a:t>
            </a:r>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s-CO" sz="2600" b="1" i="0" u="none" strike="noStrike" kern="1200" cap="none" spc="0" normalizeH="0" baseline="0" noProof="0">
              <a:ln>
                <a:noFill/>
              </a:ln>
              <a:solidFill>
                <a:srgbClr val="FF0000"/>
              </a:solidFill>
              <a:effectLst/>
              <a:uLnTx/>
              <a:uFillTx/>
              <a:latin typeface="+mn-lt"/>
              <a:ea typeface="+mn-ea"/>
              <a:cs typeface="+mn-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71400"/>
            <a:ext cx="7239000" cy="1143000"/>
          </a:xfrm>
        </p:spPr>
        <p:txBody>
          <a:bodyPr/>
          <a:lstStyle/>
          <a:p>
            <a:r>
              <a:rPr lang="es-CO"/>
              <a:t>La demanda</a:t>
            </a:r>
          </a:p>
        </p:txBody>
      </p:sp>
      <p:sp>
        <p:nvSpPr>
          <p:cNvPr id="3" name="2 Marcador de contenido"/>
          <p:cNvSpPr>
            <a:spLocks noGrp="1"/>
          </p:cNvSpPr>
          <p:nvPr>
            <p:ph idx="1"/>
          </p:nvPr>
        </p:nvSpPr>
        <p:spPr>
          <a:xfrm>
            <a:off x="457200" y="1340768"/>
            <a:ext cx="4042792" cy="5114968"/>
          </a:xfrm>
        </p:spPr>
        <p:style>
          <a:lnRef idx="2">
            <a:schemeClr val="accent3"/>
          </a:lnRef>
          <a:fillRef idx="1">
            <a:schemeClr val="lt1"/>
          </a:fillRef>
          <a:effectRef idx="0">
            <a:schemeClr val="accent3"/>
          </a:effectRef>
          <a:fontRef idx="minor">
            <a:schemeClr val="dk1"/>
          </a:fontRef>
        </p:style>
        <p:txBody>
          <a:bodyPr>
            <a:normAutofit/>
          </a:bodyPr>
          <a:lstStyle/>
          <a:p>
            <a:pPr algn="just"/>
            <a:r>
              <a:rPr lang="es-CO" sz="2400"/>
              <a:t> Es otra manera de entender la disposición a pagar (Curvas de demanda).</a:t>
            </a:r>
          </a:p>
          <a:p>
            <a:pPr algn="just">
              <a:buNone/>
            </a:pPr>
            <a:endParaRPr lang="es-CO" sz="2400"/>
          </a:p>
          <a:p>
            <a:pPr algn="just"/>
            <a:r>
              <a:rPr lang="es-CO" sz="2400"/>
              <a:t> </a:t>
            </a:r>
            <a:r>
              <a:rPr lang="es-CO" sz="2400">
                <a:solidFill>
                  <a:srgbClr val="FF0000"/>
                </a:solidFill>
              </a:rPr>
              <a:t>CURVA DE DEMANDA:</a:t>
            </a:r>
          </a:p>
          <a:p>
            <a:pPr algn="just">
              <a:buNone/>
            </a:pPr>
            <a:r>
              <a:rPr lang="es-CO" sz="2400"/>
              <a:t>Representa la cantidad de un bien o servicio que un individuo demandaría (es decir, adquiriría y consumiría) a un precio determinado.</a:t>
            </a:r>
          </a:p>
        </p:txBody>
      </p:sp>
      <p:pic>
        <p:nvPicPr>
          <p:cNvPr id="3074" name="Picture 2" descr="http://t0.gstatic.com/images?q=tbn:ANd9GcSf2ntJEU-ZxQSmoN4rDd04ATjjqhX3okYnLrzUSFOnQfaRNcgjAA"/>
          <p:cNvPicPr>
            <a:picLocks noChangeAspect="1" noChangeArrowheads="1"/>
          </p:cNvPicPr>
          <p:nvPr/>
        </p:nvPicPr>
        <p:blipFill>
          <a:blip r:embed="rId2" cstate="print"/>
          <a:srcRect/>
          <a:stretch>
            <a:fillRect/>
          </a:stretch>
        </p:blipFill>
        <p:spPr bwMode="auto">
          <a:xfrm>
            <a:off x="4932040" y="4149080"/>
            <a:ext cx="3116118" cy="2304256"/>
          </a:xfrm>
          <a:prstGeom prst="rect">
            <a:avLst/>
          </a:prstGeom>
          <a:noFill/>
        </p:spPr>
      </p:pic>
      <p:pic>
        <p:nvPicPr>
          <p:cNvPr id="3076" name="Picture 4" descr="http://www.eumed.net/cursecon/3/demanda.gif"/>
          <p:cNvPicPr>
            <a:picLocks noChangeAspect="1" noChangeArrowheads="1"/>
          </p:cNvPicPr>
          <p:nvPr/>
        </p:nvPicPr>
        <p:blipFill>
          <a:blip r:embed="rId3" cstate="print"/>
          <a:srcRect/>
          <a:stretch>
            <a:fillRect/>
          </a:stretch>
        </p:blipFill>
        <p:spPr bwMode="auto">
          <a:xfrm>
            <a:off x="4932040" y="1124744"/>
            <a:ext cx="3024336" cy="2822714"/>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Factores que influyen en la demanda </a:t>
            </a:r>
          </a:p>
        </p:txBody>
      </p:sp>
      <p:sp>
        <p:nvSpPr>
          <p:cNvPr id="3" name="2 Marcador de contenido"/>
          <p:cNvSpPr>
            <a:spLocks noGrp="1"/>
          </p:cNvSpPr>
          <p:nvPr>
            <p:ph idx="1"/>
          </p:nvPr>
        </p:nvSpPr>
        <p:spPr>
          <a:xfrm>
            <a:off x="457200" y="1609416"/>
            <a:ext cx="5410944" cy="4846320"/>
          </a:xfrm>
        </p:spPr>
        <p:txBody>
          <a:bodyPr>
            <a:normAutofit lnSpcReduction="10000"/>
          </a:bodyPr>
          <a:lstStyle/>
          <a:p>
            <a:pPr algn="just"/>
            <a:r>
              <a:rPr lang="es-CO"/>
              <a:t> El precio</a:t>
            </a:r>
          </a:p>
          <a:p>
            <a:pPr algn="just"/>
            <a:r>
              <a:rPr lang="es-CO"/>
              <a:t> Los gustos y preferencias de los consumidores</a:t>
            </a:r>
          </a:p>
          <a:p>
            <a:pPr algn="just"/>
            <a:r>
              <a:rPr lang="es-CO"/>
              <a:t>La densidad demográfica</a:t>
            </a:r>
          </a:p>
          <a:p>
            <a:pPr algn="just"/>
            <a:r>
              <a:rPr lang="es-CO"/>
              <a:t> Los ingresos monetarios</a:t>
            </a:r>
          </a:p>
          <a:p>
            <a:pPr algn="just"/>
            <a:r>
              <a:rPr lang="es-CO"/>
              <a:t> Los precios de los otros productos similares en el mercado</a:t>
            </a:r>
          </a:p>
          <a:p>
            <a:pPr algn="just"/>
            <a:r>
              <a:rPr lang="es-CO"/>
              <a:t> La moda</a:t>
            </a:r>
          </a:p>
          <a:p>
            <a:pPr algn="just"/>
            <a:r>
              <a:rPr lang="es-CO"/>
              <a:t> La publicidad</a:t>
            </a:r>
          </a:p>
          <a:p>
            <a:pPr algn="just"/>
            <a:r>
              <a:rPr lang="es-CO"/>
              <a:t> La distribución de la riqueza</a:t>
            </a:r>
          </a:p>
        </p:txBody>
      </p:sp>
      <p:pic>
        <p:nvPicPr>
          <p:cNvPr id="89090" name="Picture 2" descr="https://encrypted-tbn0.google.com/images?q=tbn:ANd9GcQb61NhTQdTMi64mGQQTVdT4aV56xwSg94Ny5kevvSeiCUskLqU"/>
          <p:cNvPicPr>
            <a:picLocks noChangeAspect="1" noChangeArrowheads="1"/>
          </p:cNvPicPr>
          <p:nvPr/>
        </p:nvPicPr>
        <p:blipFill>
          <a:blip r:embed="rId2" cstate="print"/>
          <a:srcRect/>
          <a:stretch>
            <a:fillRect/>
          </a:stretch>
        </p:blipFill>
        <p:spPr bwMode="auto">
          <a:xfrm>
            <a:off x="6193781" y="1844824"/>
            <a:ext cx="2842715" cy="4104456"/>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7239000" cy="4846320"/>
          </a:xfrm>
        </p:spPr>
        <p:txBody>
          <a:bodyPr/>
          <a:lstStyle/>
          <a:p>
            <a:pPr>
              <a:buNone/>
            </a:pPr>
            <a:r>
              <a:rPr lang="es-CO"/>
              <a:t>Si se mantienen todos los factores constantes, se puede concluir que:</a:t>
            </a:r>
          </a:p>
          <a:p>
            <a:pPr>
              <a:buNone/>
            </a:pPr>
            <a:r>
              <a:rPr lang="es-CO"/>
              <a:t>A menor precio de un producto dado, mayor será su demanda, y a mayor precio, menor será su demanda.</a:t>
            </a:r>
          </a:p>
        </p:txBody>
      </p:sp>
      <p:sp>
        <p:nvSpPr>
          <p:cNvPr id="4" name="1 Título"/>
          <p:cNvSpPr>
            <a:spLocks noGrp="1"/>
          </p:cNvSpPr>
          <p:nvPr>
            <p:ph type="title"/>
          </p:nvPr>
        </p:nvSpPr>
        <p:spPr>
          <a:xfrm>
            <a:off x="457200" y="-99392"/>
            <a:ext cx="7239000" cy="1143000"/>
          </a:xfrm>
        </p:spPr>
        <p:txBody>
          <a:bodyPr/>
          <a:lstStyle/>
          <a:p>
            <a:r>
              <a:rPr lang="es-CO"/>
              <a:t>La demanda</a:t>
            </a:r>
          </a:p>
        </p:txBody>
      </p:sp>
      <p:pic>
        <p:nvPicPr>
          <p:cNvPr id="90114" name="Picture 2" descr="https://encrypted-tbn2.google.com/images?q=tbn:ANd9GcTs-ynRaveIIWSGkclAU_f397BMI7DtUNZgh5OWn7XL7T2RmeS8"/>
          <p:cNvPicPr>
            <a:picLocks noChangeAspect="1" noChangeArrowheads="1"/>
          </p:cNvPicPr>
          <p:nvPr/>
        </p:nvPicPr>
        <p:blipFill>
          <a:blip r:embed="rId2" cstate="print"/>
          <a:srcRect/>
          <a:stretch>
            <a:fillRect/>
          </a:stretch>
        </p:blipFill>
        <p:spPr bwMode="auto">
          <a:xfrm>
            <a:off x="2699792" y="3933056"/>
            <a:ext cx="3211438" cy="2503404"/>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71400"/>
            <a:ext cx="7239000" cy="1143000"/>
          </a:xfrm>
        </p:spPr>
        <p:txBody>
          <a:bodyPr/>
          <a:lstStyle/>
          <a:p>
            <a:pPr algn="ctr"/>
            <a:r>
              <a:rPr lang="es-CO"/>
              <a:t>Análisis de demanda</a:t>
            </a:r>
          </a:p>
        </p:txBody>
      </p:sp>
      <p:pic>
        <p:nvPicPr>
          <p:cNvPr id="2050" name="Picture 2" descr="http://t2.gstatic.com/images?q=tbn:ANd9GcRMgPZSThOHCiluIb7egK6lSvma8D73jHCWmDLilxGpLizYGXXS"/>
          <p:cNvPicPr>
            <a:picLocks noChangeAspect="1" noChangeArrowheads="1"/>
          </p:cNvPicPr>
          <p:nvPr/>
        </p:nvPicPr>
        <p:blipFill>
          <a:blip r:embed="rId2" cstate="print"/>
          <a:srcRect/>
          <a:stretch>
            <a:fillRect/>
          </a:stretch>
        </p:blipFill>
        <p:spPr bwMode="auto">
          <a:xfrm>
            <a:off x="323528" y="1196752"/>
            <a:ext cx="4032448" cy="4464496"/>
          </a:xfrm>
          <a:prstGeom prst="rect">
            <a:avLst/>
          </a:prstGeom>
          <a:noFill/>
        </p:spPr>
      </p:pic>
      <p:sp>
        <p:nvSpPr>
          <p:cNvPr id="5" name="4 CuadroTexto"/>
          <p:cNvSpPr txBox="1"/>
          <p:nvPr/>
        </p:nvSpPr>
        <p:spPr>
          <a:xfrm>
            <a:off x="4644008" y="1340768"/>
            <a:ext cx="3888432"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CO"/>
              <a:t>El comportamiento de la demanda de un bien o servicio por un individuo, depende de su actitud y capacidad personal de consumo de ese bien. (De hay que cada individuo presenta diferentes comportamientos ante un mismo bien)</a:t>
            </a:r>
          </a:p>
        </p:txBody>
      </p:sp>
      <p:sp>
        <p:nvSpPr>
          <p:cNvPr id="6" name="5 CuadroTexto"/>
          <p:cNvSpPr txBox="1"/>
          <p:nvPr/>
        </p:nvSpPr>
        <p:spPr>
          <a:xfrm>
            <a:off x="4644008" y="4149080"/>
            <a:ext cx="3888432"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CO" b="1" i="1"/>
              <a:t>¿Qué puede representar esta grafica?</a:t>
            </a:r>
          </a:p>
          <a:p>
            <a:pPr algn="just"/>
            <a:endParaRPr lang="es-CO" b="1" i="1"/>
          </a:p>
          <a:p>
            <a:pPr algn="just">
              <a:buFont typeface="Arial" pitchFamily="34" charset="0"/>
              <a:buChar char="•"/>
            </a:pPr>
            <a:r>
              <a:rPr lang="es-CO" b="1" i="1"/>
              <a:t> disposición marginal a pagar mayor  a la curva inferior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a:buNone/>
            </a:pPr>
            <a:r>
              <a:rPr lang="es-CO"/>
              <a:t>La relación entre demanda y renta es muy importante. Cuando la demanda de un bien o servicio, es mayor a medida que aumenta la renta, se dice que se trata de un:</a:t>
            </a:r>
          </a:p>
          <a:p>
            <a:pPr algn="just">
              <a:buNone/>
            </a:pPr>
            <a:r>
              <a:rPr lang="es-CO"/>
              <a:t> </a:t>
            </a:r>
            <a:r>
              <a:rPr lang="es-CO" b="1">
                <a:solidFill>
                  <a:srgbClr val="FF66CC"/>
                </a:solidFill>
              </a:rPr>
              <a:t>BIEN NORMAL</a:t>
            </a:r>
          </a:p>
          <a:p>
            <a:pPr algn="just">
              <a:buNone/>
            </a:pPr>
            <a:endParaRPr lang="es-CO" b="1">
              <a:solidFill>
                <a:srgbClr val="FF66CC"/>
              </a:solidFill>
            </a:endParaRPr>
          </a:p>
          <a:p>
            <a:pPr algn="just">
              <a:buNone/>
            </a:pPr>
            <a:r>
              <a:rPr lang="es-CO" b="1">
                <a:solidFill>
                  <a:schemeClr val="accent1">
                    <a:lumMod val="75000"/>
                  </a:schemeClr>
                </a:solidFill>
              </a:rPr>
              <a:t>La calidad del medio ambiente es un bien normal</a:t>
            </a:r>
            <a:endParaRPr lang="es-CO">
              <a:solidFill>
                <a:schemeClr val="accent1">
                  <a:lumMod val="75000"/>
                </a:schemeClr>
              </a:solidFill>
            </a:endParaRPr>
          </a:p>
        </p:txBody>
      </p:sp>
      <p:sp>
        <p:nvSpPr>
          <p:cNvPr id="4" name="1 Título"/>
          <p:cNvSpPr>
            <a:spLocks noGrp="1"/>
          </p:cNvSpPr>
          <p:nvPr>
            <p:ph type="title"/>
          </p:nvPr>
        </p:nvSpPr>
        <p:spPr/>
        <p:txBody>
          <a:bodyPr/>
          <a:lstStyle/>
          <a:p>
            <a:pPr algn="ctr"/>
            <a:r>
              <a:rPr lang="es-CO"/>
              <a:t>Análisis de demanda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90F05-C97B-F43E-97FC-2FF30E8C424E}"/>
              </a:ext>
            </a:extLst>
          </p:cNvPr>
          <p:cNvSpPr>
            <a:spLocks noGrp="1"/>
          </p:cNvSpPr>
          <p:nvPr>
            <p:ph type="title"/>
          </p:nvPr>
        </p:nvSpPr>
        <p:spPr/>
        <p:txBody>
          <a:bodyPr>
            <a:normAutofit fontScale="90000"/>
          </a:bodyPr>
          <a:lstStyle/>
          <a:p>
            <a:r>
              <a:rPr lang="es-ES">
                <a:ln w="500">
                  <a:solidFill>
                    <a:srgbClr val="1F497D">
                      <a:shade val="20000"/>
                      <a:satMod val="120000"/>
                    </a:srgbClr>
                  </a:solidFill>
                </a:ln>
              </a:rPr>
              <a:t>CONSTRUCIÓN DE UN SISTEMA DE ACUEDUCTO Y ALCANTARILLADO EN PUERTO NARIÑO AMAZONAS</a:t>
            </a:r>
            <a:endParaRPr lang="es-ES"/>
          </a:p>
        </p:txBody>
      </p:sp>
      <p:sp>
        <p:nvSpPr>
          <p:cNvPr id="3" name="Marcador de contenido 2">
            <a:extLst>
              <a:ext uri="{FF2B5EF4-FFF2-40B4-BE49-F238E27FC236}">
                <a16:creationId xmlns:a16="http://schemas.microsoft.com/office/drawing/2014/main" id="{B440EFE6-05E2-416E-7DA6-3FE17326487A}"/>
              </a:ext>
            </a:extLst>
          </p:cNvPr>
          <p:cNvSpPr>
            <a:spLocks noGrp="1"/>
          </p:cNvSpPr>
          <p:nvPr>
            <p:ph idx="1"/>
          </p:nvPr>
        </p:nvSpPr>
        <p:spPr>
          <a:xfrm>
            <a:off x="457200" y="1609416"/>
            <a:ext cx="7760917" cy="5263854"/>
          </a:xfrm>
        </p:spPr>
        <p:txBody>
          <a:bodyPr vert="horz" lIns="91440" tIns="45720" rIns="91440" bIns="45720" anchor="t">
            <a:normAutofit fontScale="92500" lnSpcReduction="10000"/>
          </a:bodyPr>
          <a:lstStyle/>
          <a:p>
            <a:r>
              <a:rPr lang="es-ES" sz="1200" b="1" dirty="0">
                <a:ea typeface="+mn-lt"/>
                <a:cs typeface="+mn-lt"/>
              </a:rPr>
              <a:t>Patrocinadores:</a:t>
            </a:r>
            <a:endParaRPr lang="es-ES" sz="1200" dirty="0"/>
          </a:p>
          <a:p>
            <a:pPr marL="806450" lvl="1" indent="-285750">
              <a:buClr>
                <a:srgbClr val="8064A2"/>
              </a:buClr>
            </a:pPr>
            <a:r>
              <a:rPr lang="es-ES" sz="1200" dirty="0">
                <a:solidFill>
                  <a:srgbClr val="0D0D0D"/>
                </a:solidFill>
                <a:ea typeface="+mn-lt"/>
                <a:cs typeface="+mn-lt"/>
              </a:rPr>
              <a:t>Gobierno colombiano a nivel nacional, a través de entidades como el Ministerio de Vivienda, Ciudad y Territorio, o el Ministerio de Ambiente y Desarrollo Sostenible.</a:t>
            </a:r>
            <a:endParaRPr lang="es-ES" sz="1200" dirty="0"/>
          </a:p>
          <a:p>
            <a:pPr marL="806450" lvl="1" indent="-285750">
              <a:buClr>
                <a:srgbClr val="8064A2"/>
              </a:buClr>
            </a:pPr>
            <a:r>
              <a:rPr lang="es-ES" sz="1200" dirty="0">
                <a:solidFill>
                  <a:srgbClr val="0D0D0D"/>
                </a:solidFill>
                <a:ea typeface="+mn-lt"/>
                <a:cs typeface="+mn-lt"/>
              </a:rPr>
              <a:t>Organizaciones internacionales o agencias de cooperación internacional que financien proyectos de desarrollo en áreas indígenas y en temas de agua y saneamiento.</a:t>
            </a:r>
            <a:endParaRPr lang="es-ES" sz="1200" dirty="0"/>
          </a:p>
          <a:p>
            <a:r>
              <a:rPr lang="es-ES" sz="1200" b="1" dirty="0">
                <a:ea typeface="+mn-lt"/>
                <a:cs typeface="+mn-lt"/>
              </a:rPr>
              <a:t>Equipo de proyecto:</a:t>
            </a:r>
            <a:endParaRPr lang="es-ES" sz="1200" dirty="0"/>
          </a:p>
          <a:p>
            <a:pPr marL="806450" lvl="1" indent="-285750">
              <a:buClr>
                <a:srgbClr val="8064A2"/>
              </a:buClr>
            </a:pPr>
            <a:r>
              <a:rPr lang="es-ES" sz="1200" dirty="0">
                <a:solidFill>
                  <a:srgbClr val="0D0D0D"/>
                </a:solidFill>
                <a:ea typeface="+mn-lt"/>
                <a:cs typeface="+mn-lt"/>
              </a:rPr>
              <a:t>Gerente de proyecto: Responsable de la planificación, ejecución y control del proyecto.</a:t>
            </a:r>
            <a:endParaRPr lang="es-ES" sz="1200" dirty="0"/>
          </a:p>
          <a:p>
            <a:pPr marL="806450" lvl="1" indent="-285750">
              <a:buClr>
                <a:srgbClr val="8064A2"/>
              </a:buClr>
            </a:pPr>
            <a:r>
              <a:rPr lang="es-ES" sz="1200" dirty="0">
                <a:solidFill>
                  <a:srgbClr val="0D0D0D"/>
                </a:solidFill>
                <a:ea typeface="+mn-lt"/>
                <a:cs typeface="+mn-lt"/>
              </a:rPr>
              <a:t>Ingenieros y técnicos especializados en diseño y construcción de sistemas de agua y saneamiento.</a:t>
            </a:r>
            <a:endParaRPr lang="es-ES" sz="1200" dirty="0"/>
          </a:p>
          <a:p>
            <a:pPr marL="806450" lvl="1" indent="-285750">
              <a:buClr>
                <a:srgbClr val="8064A2"/>
              </a:buClr>
            </a:pPr>
            <a:r>
              <a:rPr lang="es-ES" sz="1200" dirty="0">
                <a:solidFill>
                  <a:srgbClr val="0D0D0D"/>
                </a:solidFill>
                <a:ea typeface="+mn-lt"/>
                <a:cs typeface="+mn-lt"/>
              </a:rPr>
              <a:t>Personal administrativo y de apoyo.</a:t>
            </a:r>
            <a:endParaRPr lang="es-ES" sz="1200" dirty="0"/>
          </a:p>
          <a:p>
            <a:pPr marL="806450" lvl="1" indent="-285750">
              <a:buClr>
                <a:srgbClr val="8064A2"/>
              </a:buClr>
            </a:pPr>
            <a:r>
              <a:rPr lang="es-ES" sz="1200" dirty="0">
                <a:solidFill>
                  <a:srgbClr val="0D0D0D"/>
                </a:solidFill>
                <a:ea typeface="+mn-lt"/>
                <a:cs typeface="+mn-lt"/>
              </a:rPr>
              <a:t>Consultores o expertos en temas indígenas y culturales, para garantizar el respeto y la inclusión de las tradiciones y necesidades de la comunidad indígena en el proyecto.</a:t>
            </a:r>
            <a:endParaRPr lang="es-ES" sz="1200" dirty="0"/>
          </a:p>
          <a:p>
            <a:r>
              <a:rPr lang="es-ES" sz="1200" b="1" dirty="0">
                <a:ea typeface="+mn-lt"/>
                <a:cs typeface="+mn-lt"/>
              </a:rPr>
              <a:t>Clientes o Beneficiarios:</a:t>
            </a:r>
            <a:endParaRPr lang="es-ES" sz="1200" dirty="0"/>
          </a:p>
          <a:p>
            <a:pPr marL="806450" lvl="1" indent="-285750">
              <a:buClr>
                <a:srgbClr val="8064A2"/>
              </a:buClr>
            </a:pPr>
            <a:r>
              <a:rPr lang="es-ES" sz="1200" dirty="0">
                <a:solidFill>
                  <a:srgbClr val="0D0D0D"/>
                </a:solidFill>
                <a:ea typeface="+mn-lt"/>
                <a:cs typeface="+mn-lt"/>
              </a:rPr>
              <a:t>La población indígena local de Puerto Nariño y las comunidades circundantes serían los principales beneficiarios del proyecto, ya que recibirían acceso mejorado a servicios de agua potable y saneamiento básico.</a:t>
            </a:r>
            <a:endParaRPr lang="es-ES" sz="1200" dirty="0"/>
          </a:p>
          <a:p>
            <a:r>
              <a:rPr lang="es-ES" sz="1200" b="1" dirty="0">
                <a:ea typeface="+mn-lt"/>
                <a:cs typeface="+mn-lt"/>
              </a:rPr>
              <a:t>Comunidad Local:</a:t>
            </a:r>
            <a:endParaRPr lang="es-ES" sz="1200" dirty="0"/>
          </a:p>
          <a:p>
            <a:pPr marL="806450" lvl="1" indent="-285750">
              <a:buClr>
                <a:srgbClr val="8064A2"/>
              </a:buClr>
            </a:pPr>
            <a:r>
              <a:rPr lang="es-ES" sz="1200" dirty="0">
                <a:solidFill>
                  <a:srgbClr val="0D0D0D"/>
                </a:solidFill>
                <a:ea typeface="+mn-lt"/>
                <a:cs typeface="+mn-lt"/>
              </a:rPr>
              <a:t>La comunidad local incluiría a todos los residentes de Puerto Nariño y las áreas cercanas que podrían verse afectadas por la construcción y operación del sistema de acueducto y alcantarillado. Esto puede incluir a miembros de la comunidad indígena, así como a otros residentes no indígenas de la zona.</a:t>
            </a:r>
            <a:endParaRPr lang="es-ES" sz="1200"/>
          </a:p>
          <a:p>
            <a:r>
              <a:rPr lang="es-ES" sz="1200" b="1" dirty="0">
                <a:ea typeface="+mn-lt"/>
                <a:cs typeface="+mn-lt"/>
              </a:rPr>
              <a:t>Reguladores y Autoridades:</a:t>
            </a:r>
            <a:endParaRPr lang="es-ES" sz="1200" dirty="0"/>
          </a:p>
          <a:p>
            <a:pPr marL="806450" lvl="1" indent="-285750">
              <a:buClr>
                <a:srgbClr val="8064A2"/>
              </a:buClr>
            </a:pPr>
            <a:r>
              <a:rPr lang="es-ES" sz="1200" dirty="0">
                <a:solidFill>
                  <a:srgbClr val="0D0D0D"/>
                </a:solidFill>
                <a:ea typeface="+mn-lt"/>
                <a:cs typeface="+mn-lt"/>
              </a:rPr>
              <a:t>Autoridades locales: Representantes del gobierno local de Puerto Nariño y otras autoridades municipales que pueden tener jurisdicción sobre el proyecto.</a:t>
            </a:r>
            <a:endParaRPr lang="es-ES" sz="1200" dirty="0"/>
          </a:p>
          <a:p>
            <a:pPr marL="806450" lvl="1" indent="-285750">
              <a:buClr>
                <a:srgbClr val="8064A2"/>
              </a:buClr>
            </a:pPr>
            <a:r>
              <a:rPr lang="es-ES" sz="1200" dirty="0">
                <a:solidFill>
                  <a:srgbClr val="0D0D0D"/>
                </a:solidFill>
                <a:ea typeface="+mn-lt"/>
                <a:cs typeface="+mn-lt"/>
              </a:rPr>
              <a:t>Autoridades ambientales: Entidades gubernamentales encargadas de regular y supervisar los impactos ambientales del proyecto, como el Ministerio de Ambiente y Desarrollo Sostenible y la Autoridad Nacional de Licencias Ambientales (ANLA) en Colombia.</a:t>
            </a:r>
            <a:endParaRPr lang="es-ES" sz="1200" dirty="0"/>
          </a:p>
          <a:p>
            <a:pPr marL="806450" lvl="1" indent="-285750">
              <a:buClr>
                <a:srgbClr val="8064A2"/>
              </a:buClr>
            </a:pPr>
            <a:r>
              <a:rPr lang="es-ES" sz="1200" dirty="0">
                <a:solidFill>
                  <a:srgbClr val="0D0D0D"/>
                </a:solidFill>
                <a:ea typeface="+mn-lt"/>
                <a:cs typeface="+mn-lt"/>
              </a:rPr>
              <a:t>Entidades de salud pública: Organismos encargados de garantizar la calidad del agua potable y la seguridad sanitaria, como el Ministerio de Salud y la Secretaría de Salud departamental o municipal.</a:t>
            </a:r>
            <a:endParaRPr lang="es-ES" dirty="0"/>
          </a:p>
          <a:p>
            <a:pPr marL="0" indent="0">
              <a:buNone/>
            </a:pPr>
            <a:endParaRPr lang="es-ES"/>
          </a:p>
        </p:txBody>
      </p:sp>
    </p:spTree>
    <p:extLst>
      <p:ext uri="{BB962C8B-B14F-4D97-AF65-F5344CB8AC3E}">
        <p14:creationId xmlns:p14="http://schemas.microsoft.com/office/powerpoint/2010/main" val="8786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Elasticidad - precio de la demanda</a:t>
            </a:r>
          </a:p>
        </p:txBody>
      </p:sp>
      <p:sp>
        <p:nvSpPr>
          <p:cNvPr id="3" name="2 Marcador de contenido"/>
          <p:cNvSpPr>
            <a:spLocks noGrp="1"/>
          </p:cNvSpPr>
          <p:nvPr>
            <p:ph idx="1"/>
          </p:nvPr>
        </p:nvSpPr>
        <p:spPr>
          <a:xfrm>
            <a:off x="457200" y="1609416"/>
            <a:ext cx="3754760" cy="4846320"/>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a:buNone/>
            </a:pPr>
            <a:r>
              <a:rPr lang="es-CO"/>
              <a:t>Se llama elasticidad – precio de la demanda a la variación de la cantidad demandada de un bien cuando se altera su precio.</a:t>
            </a:r>
          </a:p>
          <a:p>
            <a:pPr>
              <a:buNone/>
            </a:pPr>
            <a:endParaRPr lang="es-CO"/>
          </a:p>
          <a:p>
            <a:pPr>
              <a:buNone/>
            </a:pPr>
            <a:r>
              <a:rPr lang="es-CO"/>
              <a:t>Trata de verificar si la demanda de un producto se puede explicar por el precio o no.</a:t>
            </a:r>
          </a:p>
        </p:txBody>
      </p:sp>
      <p:sp>
        <p:nvSpPr>
          <p:cNvPr id="4" name="3 CuadroTexto"/>
          <p:cNvSpPr txBox="1"/>
          <p:nvPr/>
        </p:nvSpPr>
        <p:spPr>
          <a:xfrm>
            <a:off x="4210439" y="2228191"/>
            <a:ext cx="4117132"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rtlCol="0" anchor="t">
            <a:spAutoFit/>
          </a:bodyPr>
          <a:lstStyle/>
          <a:p>
            <a:r>
              <a:rPr lang="es-CO"/>
              <a:t>      Porcentaje de cambio de Q</a:t>
            </a:r>
            <a:endParaRPr lang="en-US"/>
          </a:p>
          <a:p>
            <a:r>
              <a:rPr lang="es-CO"/>
              <a:t>Ed=     ____________________</a:t>
            </a:r>
          </a:p>
          <a:p>
            <a:r>
              <a:rPr lang="es-CO"/>
              <a:t>      Porcentaje de cambio en el P</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Clases de elasticidad - precio de la demanda</a:t>
            </a:r>
          </a:p>
        </p:txBody>
      </p:sp>
      <p:sp>
        <p:nvSpPr>
          <p:cNvPr id="3" name="2 Marcador de contenido"/>
          <p:cNvSpPr>
            <a:spLocks noGrp="1"/>
          </p:cNvSpPr>
          <p:nvPr>
            <p:ph idx="1"/>
          </p:nvPr>
        </p:nvSpPr>
        <p:spPr/>
        <p:style>
          <a:lnRef idx="2">
            <a:schemeClr val="accent1"/>
          </a:lnRef>
          <a:fillRef idx="1">
            <a:schemeClr val="lt1"/>
          </a:fillRef>
          <a:effectRef idx="0">
            <a:schemeClr val="accent1"/>
          </a:effectRef>
          <a:fontRef idx="minor">
            <a:schemeClr val="dk1"/>
          </a:fontRef>
        </p:style>
        <p:txBody>
          <a:bodyPr vert="horz" lIns="91440" tIns="45720" rIns="91440" bIns="45720" anchor="t">
            <a:normAutofit lnSpcReduction="10000"/>
          </a:bodyPr>
          <a:lstStyle/>
          <a:p>
            <a:pPr algn="just"/>
            <a:r>
              <a:rPr lang="es-CO"/>
              <a:t> </a:t>
            </a:r>
            <a:r>
              <a:rPr lang="es-CO" i="1">
                <a:solidFill>
                  <a:schemeClr val="accent2">
                    <a:lumMod val="60000"/>
                    <a:lumOff val="40000"/>
                  </a:schemeClr>
                </a:solidFill>
              </a:rPr>
              <a:t>Demanda elástica respecto al precio:</a:t>
            </a:r>
          </a:p>
          <a:p>
            <a:pPr algn="just">
              <a:buNone/>
            </a:pPr>
            <a:r>
              <a:rPr lang="es-CO"/>
              <a:t>Cuando un aumento en el precio provoca una disminución porcentual de la cantidad demandada.</a:t>
            </a:r>
          </a:p>
          <a:p>
            <a:pPr algn="just"/>
            <a:r>
              <a:rPr lang="es-CO"/>
              <a:t> </a:t>
            </a:r>
            <a:r>
              <a:rPr lang="es-CO">
                <a:solidFill>
                  <a:srgbClr val="FF66CC"/>
                </a:solidFill>
              </a:rPr>
              <a:t>Demanda de elasticidad unitaria:</a:t>
            </a:r>
          </a:p>
          <a:p>
            <a:pPr algn="just">
              <a:buNone/>
            </a:pPr>
            <a:r>
              <a:rPr lang="es-CO"/>
              <a:t>Cuando el aumento porcentual del precio provoca una disminución exactamente igual a la cantidad demandada (el ingreso no varia).</a:t>
            </a:r>
          </a:p>
          <a:p>
            <a:pPr algn="just"/>
            <a:r>
              <a:rPr lang="es-CO"/>
              <a:t> </a:t>
            </a:r>
            <a:r>
              <a:rPr lang="es-CO">
                <a:solidFill>
                  <a:srgbClr val="FF66CC"/>
                </a:solidFill>
              </a:rPr>
              <a:t>Demanda inelástica respecto al precio:</a:t>
            </a:r>
          </a:p>
          <a:p>
            <a:pPr algn="just">
              <a:buNone/>
            </a:pPr>
            <a:r>
              <a:rPr lang="es-CO"/>
              <a:t>Si una variación significativa en el precio prácticamente no afecta las cantidades demandas de manera significativa</a:t>
            </a:r>
            <a:endParaRPr lang="es-CO" sz="1200">
              <a:solidFill>
                <a:srgbClr val="11111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6E76-EDAD-34E6-CBDD-CC2034CFC820}"/>
              </a:ext>
            </a:extLst>
          </p:cNvPr>
          <p:cNvSpPr>
            <a:spLocks noGrp="1"/>
          </p:cNvSpPr>
          <p:nvPr>
            <p:ph type="title"/>
          </p:nvPr>
        </p:nvSpPr>
        <p:spPr/>
        <p:txBody>
          <a:bodyPr/>
          <a:lstStyle/>
          <a:p>
            <a:r>
              <a:rPr lang="en-US">
                <a:ln w="500">
                  <a:solidFill>
                    <a:srgbClr val="1F497D">
                      <a:shade val="20000"/>
                      <a:satMod val="120000"/>
                    </a:srgbClr>
                  </a:solidFill>
                </a:ln>
              </a:rPr>
              <a:t>Valores de la </a:t>
            </a:r>
            <a:r>
              <a:rPr lang="en-US" err="1">
                <a:ln w="500">
                  <a:solidFill>
                    <a:srgbClr val="1F497D">
                      <a:shade val="20000"/>
                      <a:satMod val="120000"/>
                    </a:srgbClr>
                  </a:solidFill>
                </a:ln>
              </a:rPr>
              <a:t>elasticidad</a:t>
            </a:r>
            <a:endParaRPr lang="en-US" err="1"/>
          </a:p>
        </p:txBody>
      </p:sp>
      <p:sp>
        <p:nvSpPr>
          <p:cNvPr id="3" name="Content Placeholder 2">
            <a:extLst>
              <a:ext uri="{FF2B5EF4-FFF2-40B4-BE49-F238E27FC236}">
                <a16:creationId xmlns:a16="http://schemas.microsoft.com/office/drawing/2014/main" id="{8708853B-6157-BCA9-ADDE-9EE7119DB6D9}"/>
              </a:ext>
            </a:extLst>
          </p:cNvPr>
          <p:cNvSpPr>
            <a:spLocks noGrp="1"/>
          </p:cNvSpPr>
          <p:nvPr>
            <p:ph idx="1"/>
          </p:nvPr>
        </p:nvSpPr>
        <p:spPr/>
        <p:txBody>
          <a:bodyPr vert="horz" lIns="91440" tIns="45720" rIns="91440" bIns="45720" anchor="t">
            <a:normAutofit/>
          </a:bodyPr>
          <a:lstStyle/>
          <a:p>
            <a:r>
              <a:rPr lang="en-US" sz="1200" b="1" err="1">
                <a:solidFill>
                  <a:srgbClr val="111111"/>
                </a:solidFill>
                <a:ea typeface="+mn-lt"/>
                <a:cs typeface="+mn-lt"/>
              </a:rPr>
              <a:t>Elasticidad</a:t>
            </a:r>
            <a:r>
              <a:rPr lang="en-US" sz="1200" b="1">
                <a:solidFill>
                  <a:srgbClr val="111111"/>
                </a:solidFill>
                <a:ea typeface="+mn-lt"/>
                <a:cs typeface="+mn-lt"/>
              </a:rPr>
              <a:t> </a:t>
            </a:r>
            <a:r>
              <a:rPr lang="en-US" sz="1200" b="1" err="1">
                <a:solidFill>
                  <a:srgbClr val="111111"/>
                </a:solidFill>
                <a:ea typeface="+mn-lt"/>
                <a:cs typeface="+mn-lt"/>
              </a:rPr>
              <a:t>Elástica</a:t>
            </a:r>
            <a:r>
              <a:rPr lang="en-US" sz="1200">
                <a:solidFill>
                  <a:srgbClr val="111111"/>
                </a:solidFill>
                <a:ea typeface="+mn-lt"/>
                <a:cs typeface="+mn-lt"/>
              </a:rPr>
              <a:t>:</a:t>
            </a:r>
            <a:endParaRPr lang="en-US"/>
          </a:p>
          <a:p>
            <a:pPr marL="806450" lvl="1" indent="-285750">
              <a:buClr>
                <a:srgbClr val="8064A2"/>
              </a:buClr>
            </a:pPr>
            <a:r>
              <a:rPr lang="en-US" sz="1200">
                <a:solidFill>
                  <a:srgbClr val="111111"/>
                </a:solidFill>
                <a:ea typeface="+mn-lt"/>
                <a:cs typeface="+mn-lt"/>
              </a:rPr>
              <a:t>Si la </a:t>
            </a:r>
            <a:r>
              <a:rPr lang="en-US" sz="1200" err="1">
                <a:solidFill>
                  <a:srgbClr val="111111"/>
                </a:solidFill>
                <a:ea typeface="+mn-lt"/>
                <a:cs typeface="+mn-lt"/>
              </a:rPr>
              <a:t>elasticidad</a:t>
            </a:r>
            <a:r>
              <a:rPr lang="en-US" sz="1200">
                <a:solidFill>
                  <a:srgbClr val="111111"/>
                </a:solidFill>
                <a:ea typeface="+mn-lt"/>
                <a:cs typeface="+mn-lt"/>
              </a:rPr>
              <a:t> es mayor que 1 (</a:t>
            </a:r>
            <a:r>
              <a:rPr lang="en-US" sz="1200" err="1">
                <a:solidFill>
                  <a:srgbClr val="111111"/>
                </a:solidFill>
                <a:ea typeface="+mn-lt"/>
                <a:cs typeface="+mn-lt"/>
              </a:rPr>
              <a:t>por</a:t>
            </a:r>
            <a:r>
              <a:rPr lang="en-US" sz="1200">
                <a:solidFill>
                  <a:srgbClr val="111111"/>
                </a:solidFill>
                <a:ea typeface="+mn-lt"/>
                <a:cs typeface="+mn-lt"/>
              </a:rPr>
              <a:t> </a:t>
            </a:r>
            <a:r>
              <a:rPr lang="en-US" sz="1200" err="1">
                <a:solidFill>
                  <a:srgbClr val="111111"/>
                </a:solidFill>
                <a:ea typeface="+mn-lt"/>
                <a:cs typeface="+mn-lt"/>
              </a:rPr>
              <a:t>ejemplo</a:t>
            </a:r>
            <a:r>
              <a:rPr lang="en-US" sz="1200">
                <a:solidFill>
                  <a:srgbClr val="111111"/>
                </a:solidFill>
                <a:ea typeface="+mn-lt"/>
                <a:cs typeface="+mn-lt"/>
              </a:rPr>
              <a:t>, -2 o -3), se </a:t>
            </a:r>
            <a:r>
              <a:rPr lang="en-US" sz="1200" err="1">
                <a:solidFill>
                  <a:srgbClr val="111111"/>
                </a:solidFill>
                <a:ea typeface="+mn-lt"/>
                <a:cs typeface="+mn-lt"/>
              </a:rPr>
              <a:t>considera</a:t>
            </a:r>
            <a:r>
              <a:rPr lang="en-US" sz="1200">
                <a:solidFill>
                  <a:srgbClr val="111111"/>
                </a:solidFill>
                <a:ea typeface="+mn-lt"/>
                <a:cs typeface="+mn-lt"/>
              </a:rPr>
              <a:t> </a:t>
            </a:r>
            <a:r>
              <a:rPr lang="en-US" sz="1200" b="1" err="1">
                <a:solidFill>
                  <a:srgbClr val="111111"/>
                </a:solidFill>
                <a:ea typeface="+mn-lt"/>
                <a:cs typeface="+mn-lt"/>
              </a:rPr>
              <a:t>elástica</a:t>
            </a:r>
            <a:r>
              <a:rPr lang="en-US" sz="1200">
                <a:solidFill>
                  <a:srgbClr val="111111"/>
                </a:solidFill>
                <a:ea typeface="+mn-lt"/>
                <a:cs typeface="+mn-lt"/>
              </a:rPr>
              <a:t>. Esto </a:t>
            </a:r>
            <a:r>
              <a:rPr lang="en-US" sz="1200" err="1">
                <a:solidFill>
                  <a:srgbClr val="111111"/>
                </a:solidFill>
                <a:ea typeface="+mn-lt"/>
                <a:cs typeface="+mn-lt"/>
              </a:rPr>
              <a:t>significa</a:t>
            </a:r>
            <a:r>
              <a:rPr lang="en-US" sz="1200">
                <a:solidFill>
                  <a:srgbClr val="111111"/>
                </a:solidFill>
                <a:ea typeface="+mn-lt"/>
                <a:cs typeface="+mn-lt"/>
              </a:rPr>
              <a:t> que un </a:t>
            </a:r>
            <a:r>
              <a:rPr lang="en-US" sz="1200" err="1">
                <a:solidFill>
                  <a:srgbClr val="111111"/>
                </a:solidFill>
                <a:ea typeface="+mn-lt"/>
                <a:cs typeface="+mn-lt"/>
              </a:rPr>
              <a:t>pequeño</a:t>
            </a:r>
            <a:r>
              <a:rPr lang="en-US" sz="1200">
                <a:solidFill>
                  <a:srgbClr val="111111"/>
                </a:solidFill>
                <a:ea typeface="+mn-lt"/>
                <a:cs typeface="+mn-lt"/>
              </a:rPr>
              <a:t> </a:t>
            </a:r>
            <a:r>
              <a:rPr lang="en-US" sz="1200" err="1">
                <a:solidFill>
                  <a:srgbClr val="111111"/>
                </a:solidFill>
                <a:ea typeface="+mn-lt"/>
                <a:cs typeface="+mn-lt"/>
              </a:rPr>
              <a:t>cambio</a:t>
            </a:r>
            <a:r>
              <a:rPr lang="en-US" sz="1200">
                <a:solidFill>
                  <a:srgbClr val="111111"/>
                </a:solidFill>
                <a:ea typeface="+mn-lt"/>
                <a:cs typeface="+mn-lt"/>
              </a:rPr>
              <a:t> </a:t>
            </a:r>
            <a:r>
              <a:rPr lang="en-US" sz="1200" err="1">
                <a:solidFill>
                  <a:srgbClr val="111111"/>
                </a:solidFill>
                <a:ea typeface="+mn-lt"/>
                <a:cs typeface="+mn-lt"/>
              </a:rPr>
              <a:t>en</a:t>
            </a:r>
            <a:r>
              <a:rPr lang="en-US" sz="1200">
                <a:solidFill>
                  <a:srgbClr val="111111"/>
                </a:solidFill>
                <a:ea typeface="+mn-lt"/>
                <a:cs typeface="+mn-lt"/>
              </a:rPr>
              <a:t> </a:t>
            </a:r>
            <a:r>
              <a:rPr lang="en-US" sz="1200" err="1">
                <a:solidFill>
                  <a:srgbClr val="111111"/>
                </a:solidFill>
                <a:ea typeface="+mn-lt"/>
                <a:cs typeface="+mn-lt"/>
              </a:rPr>
              <a:t>el</a:t>
            </a:r>
            <a:r>
              <a:rPr lang="en-US" sz="1200">
                <a:solidFill>
                  <a:srgbClr val="111111"/>
                </a:solidFill>
                <a:ea typeface="+mn-lt"/>
                <a:cs typeface="+mn-lt"/>
              </a:rPr>
              <a:t> </a:t>
            </a:r>
            <a:r>
              <a:rPr lang="en-US" sz="1200" err="1">
                <a:solidFill>
                  <a:srgbClr val="111111"/>
                </a:solidFill>
                <a:ea typeface="+mn-lt"/>
                <a:cs typeface="+mn-lt"/>
              </a:rPr>
              <a:t>precio</a:t>
            </a:r>
            <a:r>
              <a:rPr lang="en-US" sz="1200">
                <a:solidFill>
                  <a:srgbClr val="111111"/>
                </a:solidFill>
                <a:ea typeface="+mn-lt"/>
                <a:cs typeface="+mn-lt"/>
              </a:rPr>
              <a:t> </a:t>
            </a:r>
            <a:r>
              <a:rPr lang="en-US" sz="1200" err="1">
                <a:solidFill>
                  <a:srgbClr val="111111"/>
                </a:solidFill>
                <a:ea typeface="+mn-lt"/>
                <a:cs typeface="+mn-lt"/>
              </a:rPr>
              <a:t>provoca</a:t>
            </a:r>
            <a:r>
              <a:rPr lang="en-US" sz="1200">
                <a:solidFill>
                  <a:srgbClr val="111111"/>
                </a:solidFill>
                <a:ea typeface="+mn-lt"/>
                <a:cs typeface="+mn-lt"/>
              </a:rPr>
              <a:t> un </a:t>
            </a:r>
            <a:r>
              <a:rPr lang="en-US" sz="1200" err="1">
                <a:solidFill>
                  <a:srgbClr val="111111"/>
                </a:solidFill>
                <a:ea typeface="+mn-lt"/>
                <a:cs typeface="+mn-lt"/>
              </a:rPr>
              <a:t>cambio</a:t>
            </a:r>
            <a:r>
              <a:rPr lang="en-US" sz="1200">
                <a:solidFill>
                  <a:srgbClr val="111111"/>
                </a:solidFill>
                <a:ea typeface="+mn-lt"/>
                <a:cs typeface="+mn-lt"/>
              </a:rPr>
              <a:t> </a:t>
            </a:r>
            <a:r>
              <a:rPr lang="en-US" sz="1200" err="1">
                <a:solidFill>
                  <a:srgbClr val="111111"/>
                </a:solidFill>
                <a:ea typeface="+mn-lt"/>
                <a:cs typeface="+mn-lt"/>
              </a:rPr>
              <a:t>proporcionalmente</a:t>
            </a:r>
            <a:r>
              <a:rPr lang="en-US" sz="1200">
                <a:solidFill>
                  <a:srgbClr val="111111"/>
                </a:solidFill>
                <a:ea typeface="+mn-lt"/>
                <a:cs typeface="+mn-lt"/>
              </a:rPr>
              <a:t> mayor </a:t>
            </a:r>
            <a:r>
              <a:rPr lang="en-US" sz="1200" err="1">
                <a:solidFill>
                  <a:srgbClr val="111111"/>
                </a:solidFill>
                <a:ea typeface="+mn-lt"/>
                <a:cs typeface="+mn-lt"/>
              </a:rPr>
              <a:t>en</a:t>
            </a:r>
            <a:r>
              <a:rPr lang="en-US" sz="1200">
                <a:solidFill>
                  <a:srgbClr val="111111"/>
                </a:solidFill>
                <a:ea typeface="+mn-lt"/>
                <a:cs typeface="+mn-lt"/>
              </a:rPr>
              <a:t> la </a:t>
            </a:r>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a:t>
            </a:r>
            <a:endParaRPr lang="en-US" sz="1200">
              <a:solidFill>
                <a:srgbClr val="111111"/>
              </a:solidFill>
            </a:endParaRPr>
          </a:p>
          <a:p>
            <a:pPr>
              <a:buClr>
                <a:srgbClr val="8064A2"/>
              </a:buClr>
              <a:buSzPct val="80000"/>
            </a:pPr>
            <a:r>
              <a:rPr lang="en-US" sz="1200" b="1" err="1">
                <a:solidFill>
                  <a:srgbClr val="111111"/>
                </a:solidFill>
                <a:ea typeface="+mn-lt"/>
                <a:cs typeface="+mn-lt"/>
              </a:rPr>
              <a:t>Elasticidad</a:t>
            </a:r>
            <a:r>
              <a:rPr lang="en-US" sz="1200" b="1">
                <a:solidFill>
                  <a:srgbClr val="111111"/>
                </a:solidFill>
                <a:ea typeface="+mn-lt"/>
                <a:cs typeface="+mn-lt"/>
              </a:rPr>
              <a:t> </a:t>
            </a:r>
            <a:r>
              <a:rPr lang="en-US" sz="1200" b="1" err="1">
                <a:solidFill>
                  <a:srgbClr val="111111"/>
                </a:solidFill>
                <a:ea typeface="+mn-lt"/>
                <a:cs typeface="+mn-lt"/>
              </a:rPr>
              <a:t>Inelástica</a:t>
            </a:r>
            <a:r>
              <a:rPr lang="en-US" sz="1200">
                <a:solidFill>
                  <a:srgbClr val="111111"/>
                </a:solidFill>
                <a:ea typeface="+mn-lt"/>
                <a:cs typeface="+mn-lt"/>
              </a:rPr>
              <a:t>:</a:t>
            </a:r>
            <a:endParaRPr lang="en-US"/>
          </a:p>
          <a:p>
            <a:pPr marL="806450" lvl="1" indent="-285750">
              <a:buClr>
                <a:srgbClr val="8064A2"/>
              </a:buClr>
            </a:pPr>
            <a:r>
              <a:rPr lang="en-US" sz="1200">
                <a:solidFill>
                  <a:srgbClr val="111111"/>
                </a:solidFill>
                <a:ea typeface="+mn-lt"/>
                <a:cs typeface="+mn-lt"/>
              </a:rPr>
              <a:t>Si la </a:t>
            </a:r>
            <a:r>
              <a:rPr lang="en-US" sz="1200" err="1">
                <a:solidFill>
                  <a:srgbClr val="111111"/>
                </a:solidFill>
                <a:ea typeface="+mn-lt"/>
                <a:cs typeface="+mn-lt"/>
              </a:rPr>
              <a:t>elasticidad</a:t>
            </a:r>
            <a:r>
              <a:rPr lang="en-US" sz="1200">
                <a:solidFill>
                  <a:srgbClr val="111111"/>
                </a:solidFill>
                <a:ea typeface="+mn-lt"/>
                <a:cs typeface="+mn-lt"/>
              </a:rPr>
              <a:t> es </a:t>
            </a:r>
            <a:r>
              <a:rPr lang="en-US" sz="1200" err="1">
                <a:solidFill>
                  <a:srgbClr val="111111"/>
                </a:solidFill>
                <a:ea typeface="+mn-lt"/>
                <a:cs typeface="+mn-lt"/>
              </a:rPr>
              <a:t>menor</a:t>
            </a:r>
            <a:r>
              <a:rPr lang="en-US" sz="1200">
                <a:solidFill>
                  <a:srgbClr val="111111"/>
                </a:solidFill>
                <a:ea typeface="+mn-lt"/>
                <a:cs typeface="+mn-lt"/>
              </a:rPr>
              <a:t> que 1 (</a:t>
            </a:r>
            <a:r>
              <a:rPr lang="en-US" sz="1200" err="1">
                <a:solidFill>
                  <a:srgbClr val="111111"/>
                </a:solidFill>
                <a:ea typeface="+mn-lt"/>
                <a:cs typeface="+mn-lt"/>
              </a:rPr>
              <a:t>por</a:t>
            </a:r>
            <a:r>
              <a:rPr lang="en-US" sz="1200">
                <a:solidFill>
                  <a:srgbClr val="111111"/>
                </a:solidFill>
                <a:ea typeface="+mn-lt"/>
                <a:cs typeface="+mn-lt"/>
              </a:rPr>
              <a:t> </a:t>
            </a:r>
            <a:r>
              <a:rPr lang="en-US" sz="1200" err="1">
                <a:solidFill>
                  <a:srgbClr val="111111"/>
                </a:solidFill>
                <a:ea typeface="+mn-lt"/>
                <a:cs typeface="+mn-lt"/>
              </a:rPr>
              <a:t>ejemplo</a:t>
            </a:r>
            <a:r>
              <a:rPr lang="en-US" sz="1200">
                <a:solidFill>
                  <a:srgbClr val="111111"/>
                </a:solidFill>
                <a:ea typeface="+mn-lt"/>
                <a:cs typeface="+mn-lt"/>
              </a:rPr>
              <a:t>, -0.5 o -0.2), se </a:t>
            </a:r>
            <a:r>
              <a:rPr lang="en-US" sz="1200" err="1">
                <a:solidFill>
                  <a:srgbClr val="111111"/>
                </a:solidFill>
                <a:ea typeface="+mn-lt"/>
                <a:cs typeface="+mn-lt"/>
              </a:rPr>
              <a:t>considera</a:t>
            </a:r>
            <a:r>
              <a:rPr lang="en-US" sz="1200">
                <a:solidFill>
                  <a:srgbClr val="111111"/>
                </a:solidFill>
                <a:ea typeface="+mn-lt"/>
                <a:cs typeface="+mn-lt"/>
              </a:rPr>
              <a:t> </a:t>
            </a:r>
            <a:r>
              <a:rPr lang="en-US" sz="1200" b="1" err="1">
                <a:solidFill>
                  <a:srgbClr val="111111"/>
                </a:solidFill>
                <a:ea typeface="+mn-lt"/>
                <a:cs typeface="+mn-lt"/>
              </a:rPr>
              <a:t>inelástica</a:t>
            </a:r>
            <a:r>
              <a:rPr lang="en-US" sz="1200">
                <a:solidFill>
                  <a:srgbClr val="111111"/>
                </a:solidFill>
                <a:ea typeface="+mn-lt"/>
                <a:cs typeface="+mn-lt"/>
              </a:rPr>
              <a:t>. Esto indica que un </a:t>
            </a:r>
            <a:r>
              <a:rPr lang="en-US" sz="1200" err="1">
                <a:solidFill>
                  <a:srgbClr val="111111"/>
                </a:solidFill>
                <a:ea typeface="+mn-lt"/>
                <a:cs typeface="+mn-lt"/>
              </a:rPr>
              <a:t>cambio</a:t>
            </a:r>
            <a:r>
              <a:rPr lang="en-US" sz="1200">
                <a:solidFill>
                  <a:srgbClr val="111111"/>
                </a:solidFill>
                <a:ea typeface="+mn-lt"/>
                <a:cs typeface="+mn-lt"/>
              </a:rPr>
              <a:t> </a:t>
            </a:r>
            <a:r>
              <a:rPr lang="en-US" sz="1200" err="1">
                <a:solidFill>
                  <a:srgbClr val="111111"/>
                </a:solidFill>
                <a:ea typeface="+mn-lt"/>
                <a:cs typeface="+mn-lt"/>
              </a:rPr>
              <a:t>en</a:t>
            </a:r>
            <a:r>
              <a:rPr lang="en-US" sz="1200">
                <a:solidFill>
                  <a:srgbClr val="111111"/>
                </a:solidFill>
                <a:ea typeface="+mn-lt"/>
                <a:cs typeface="+mn-lt"/>
              </a:rPr>
              <a:t> </a:t>
            </a:r>
            <a:r>
              <a:rPr lang="en-US" sz="1200" err="1">
                <a:solidFill>
                  <a:srgbClr val="111111"/>
                </a:solidFill>
                <a:ea typeface="+mn-lt"/>
                <a:cs typeface="+mn-lt"/>
              </a:rPr>
              <a:t>el</a:t>
            </a:r>
            <a:r>
              <a:rPr lang="en-US" sz="1200">
                <a:solidFill>
                  <a:srgbClr val="111111"/>
                </a:solidFill>
                <a:ea typeface="+mn-lt"/>
                <a:cs typeface="+mn-lt"/>
              </a:rPr>
              <a:t> </a:t>
            </a:r>
            <a:r>
              <a:rPr lang="en-US" sz="1200" err="1">
                <a:solidFill>
                  <a:srgbClr val="111111"/>
                </a:solidFill>
                <a:ea typeface="+mn-lt"/>
                <a:cs typeface="+mn-lt"/>
              </a:rPr>
              <a:t>precio</a:t>
            </a:r>
            <a:r>
              <a:rPr lang="en-US" sz="1200">
                <a:solidFill>
                  <a:srgbClr val="111111"/>
                </a:solidFill>
                <a:ea typeface="+mn-lt"/>
                <a:cs typeface="+mn-lt"/>
              </a:rPr>
              <a:t> </a:t>
            </a:r>
            <a:r>
              <a:rPr lang="en-US" sz="1200" err="1">
                <a:solidFill>
                  <a:srgbClr val="111111"/>
                </a:solidFill>
                <a:ea typeface="+mn-lt"/>
                <a:cs typeface="+mn-lt"/>
              </a:rPr>
              <a:t>tiene</a:t>
            </a:r>
            <a:r>
              <a:rPr lang="en-US" sz="1200">
                <a:solidFill>
                  <a:srgbClr val="111111"/>
                </a:solidFill>
                <a:ea typeface="+mn-lt"/>
                <a:cs typeface="+mn-lt"/>
              </a:rPr>
              <a:t> un </a:t>
            </a:r>
            <a:r>
              <a:rPr lang="en-US" sz="1200" err="1">
                <a:solidFill>
                  <a:srgbClr val="111111"/>
                </a:solidFill>
                <a:ea typeface="+mn-lt"/>
                <a:cs typeface="+mn-lt"/>
              </a:rPr>
              <a:t>efecto</a:t>
            </a:r>
            <a:r>
              <a:rPr lang="en-US" sz="1200">
                <a:solidFill>
                  <a:srgbClr val="111111"/>
                </a:solidFill>
                <a:ea typeface="+mn-lt"/>
                <a:cs typeface="+mn-lt"/>
              </a:rPr>
              <a:t> </a:t>
            </a:r>
            <a:r>
              <a:rPr lang="en-US" sz="1200" err="1">
                <a:solidFill>
                  <a:srgbClr val="111111"/>
                </a:solidFill>
                <a:ea typeface="+mn-lt"/>
                <a:cs typeface="+mn-lt"/>
              </a:rPr>
              <a:t>relativamente</a:t>
            </a:r>
            <a:r>
              <a:rPr lang="en-US" sz="1200">
                <a:solidFill>
                  <a:srgbClr val="111111"/>
                </a:solidFill>
                <a:ea typeface="+mn-lt"/>
                <a:cs typeface="+mn-lt"/>
              </a:rPr>
              <a:t> </a:t>
            </a:r>
            <a:r>
              <a:rPr lang="en-US" sz="1200" err="1">
                <a:solidFill>
                  <a:srgbClr val="111111"/>
                </a:solidFill>
                <a:ea typeface="+mn-lt"/>
                <a:cs typeface="+mn-lt"/>
              </a:rPr>
              <a:t>pequeño</a:t>
            </a:r>
            <a:r>
              <a:rPr lang="en-US" sz="1200">
                <a:solidFill>
                  <a:srgbClr val="111111"/>
                </a:solidFill>
                <a:ea typeface="+mn-lt"/>
                <a:cs typeface="+mn-lt"/>
              </a:rPr>
              <a:t> </a:t>
            </a:r>
            <a:r>
              <a:rPr lang="en-US" sz="1200" err="1">
                <a:solidFill>
                  <a:srgbClr val="111111"/>
                </a:solidFill>
                <a:ea typeface="+mn-lt"/>
                <a:cs typeface="+mn-lt"/>
              </a:rPr>
              <a:t>en</a:t>
            </a:r>
            <a:r>
              <a:rPr lang="en-US" sz="1200">
                <a:solidFill>
                  <a:srgbClr val="111111"/>
                </a:solidFill>
                <a:ea typeface="+mn-lt"/>
                <a:cs typeface="+mn-lt"/>
              </a:rPr>
              <a:t> la </a:t>
            </a:r>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a:t>
            </a:r>
            <a:r>
              <a:rPr lang="en-US" sz="1200" err="1">
                <a:solidFill>
                  <a:srgbClr val="111111"/>
                </a:solidFill>
                <a:ea typeface="+mn-lt"/>
                <a:cs typeface="+mn-lt"/>
              </a:rPr>
              <a:t>Ejemplo</a:t>
            </a:r>
            <a:r>
              <a:rPr lang="en-US" sz="1200">
                <a:solidFill>
                  <a:srgbClr val="111111"/>
                </a:solidFill>
                <a:ea typeface="+mn-lt"/>
                <a:cs typeface="+mn-lt"/>
              </a:rPr>
              <a:t>: </a:t>
            </a:r>
            <a:r>
              <a:rPr lang="en-US" sz="1200" err="1">
                <a:solidFill>
                  <a:srgbClr val="111111"/>
                </a:solidFill>
                <a:ea typeface="+mn-lt"/>
                <a:cs typeface="+mn-lt"/>
              </a:rPr>
              <a:t>productos</a:t>
            </a:r>
            <a:r>
              <a:rPr lang="en-US" sz="1200">
                <a:solidFill>
                  <a:srgbClr val="111111"/>
                </a:solidFill>
                <a:ea typeface="+mn-lt"/>
                <a:cs typeface="+mn-lt"/>
              </a:rPr>
              <a:t> </a:t>
            </a:r>
            <a:r>
              <a:rPr lang="en-US" sz="1200" err="1">
                <a:solidFill>
                  <a:srgbClr val="111111"/>
                </a:solidFill>
                <a:ea typeface="+mn-lt"/>
                <a:cs typeface="+mn-lt"/>
              </a:rPr>
              <a:t>básicos</a:t>
            </a:r>
            <a:r>
              <a:rPr lang="en-US" sz="1200">
                <a:solidFill>
                  <a:srgbClr val="111111"/>
                </a:solidFill>
                <a:ea typeface="+mn-lt"/>
                <a:cs typeface="+mn-lt"/>
              </a:rPr>
              <a:t> </a:t>
            </a:r>
            <a:r>
              <a:rPr lang="en-US" sz="1200" err="1">
                <a:solidFill>
                  <a:srgbClr val="111111"/>
                </a:solidFill>
                <a:ea typeface="+mn-lt"/>
                <a:cs typeface="+mn-lt"/>
              </a:rPr>
              <a:t>como</a:t>
            </a:r>
            <a:r>
              <a:rPr lang="en-US" sz="1200">
                <a:solidFill>
                  <a:srgbClr val="111111"/>
                </a:solidFill>
                <a:ea typeface="+mn-lt"/>
                <a:cs typeface="+mn-lt"/>
              </a:rPr>
              <a:t> </a:t>
            </a:r>
            <a:r>
              <a:rPr lang="en-US" sz="1200" err="1">
                <a:solidFill>
                  <a:srgbClr val="111111"/>
                </a:solidFill>
                <a:ea typeface="+mn-lt"/>
                <a:cs typeface="+mn-lt"/>
              </a:rPr>
              <a:t>alimentos</a:t>
            </a:r>
            <a:r>
              <a:rPr lang="en-US" sz="1200">
                <a:solidFill>
                  <a:srgbClr val="111111"/>
                </a:solidFill>
                <a:ea typeface="+mn-lt"/>
                <a:cs typeface="+mn-lt"/>
              </a:rPr>
              <a:t> </a:t>
            </a:r>
            <a:r>
              <a:rPr lang="en-US" sz="1200" err="1">
                <a:solidFill>
                  <a:srgbClr val="111111"/>
                </a:solidFill>
                <a:ea typeface="+mn-lt"/>
                <a:cs typeface="+mn-lt"/>
              </a:rPr>
              <a:t>esenciales</a:t>
            </a:r>
            <a:r>
              <a:rPr lang="en-US" sz="1200">
                <a:solidFill>
                  <a:srgbClr val="111111"/>
                </a:solidFill>
                <a:ea typeface="+mn-lt"/>
                <a:cs typeface="+mn-lt"/>
              </a:rPr>
              <a:t>.</a:t>
            </a:r>
            <a:endParaRPr lang="en-US"/>
          </a:p>
          <a:p>
            <a:pPr>
              <a:buClr>
                <a:srgbClr val="8064A2"/>
              </a:buClr>
              <a:buSzPct val="80000"/>
            </a:pPr>
            <a:r>
              <a:rPr lang="en-US" sz="1200" b="1" err="1">
                <a:solidFill>
                  <a:srgbClr val="111111"/>
                </a:solidFill>
                <a:ea typeface="+mn-lt"/>
                <a:cs typeface="+mn-lt"/>
              </a:rPr>
              <a:t>Elasticidad</a:t>
            </a:r>
            <a:r>
              <a:rPr lang="en-US" sz="1200" b="1">
                <a:solidFill>
                  <a:srgbClr val="111111"/>
                </a:solidFill>
                <a:ea typeface="+mn-lt"/>
                <a:cs typeface="+mn-lt"/>
              </a:rPr>
              <a:t> </a:t>
            </a:r>
            <a:r>
              <a:rPr lang="en-US" sz="1200" b="1" err="1">
                <a:solidFill>
                  <a:srgbClr val="111111"/>
                </a:solidFill>
                <a:ea typeface="+mn-lt"/>
                <a:cs typeface="+mn-lt"/>
              </a:rPr>
              <a:t>Unitaria</a:t>
            </a:r>
            <a:r>
              <a:rPr lang="en-US" sz="1200">
                <a:solidFill>
                  <a:srgbClr val="111111"/>
                </a:solidFill>
                <a:ea typeface="+mn-lt"/>
                <a:cs typeface="+mn-lt"/>
              </a:rPr>
              <a:t>:</a:t>
            </a:r>
            <a:endParaRPr lang="en-US"/>
          </a:p>
          <a:p>
            <a:pPr marL="806450" lvl="1" indent="-285750">
              <a:buClr>
                <a:srgbClr val="8064A2"/>
              </a:buClr>
            </a:pPr>
            <a:r>
              <a:rPr lang="en-US" sz="1200">
                <a:solidFill>
                  <a:srgbClr val="111111"/>
                </a:solidFill>
                <a:ea typeface="+mn-lt"/>
                <a:cs typeface="+mn-lt"/>
              </a:rPr>
              <a:t>Si la </a:t>
            </a:r>
            <a:r>
              <a:rPr lang="en-US" sz="1200" err="1">
                <a:solidFill>
                  <a:srgbClr val="111111"/>
                </a:solidFill>
                <a:ea typeface="+mn-lt"/>
                <a:cs typeface="+mn-lt"/>
              </a:rPr>
              <a:t>elasticidad</a:t>
            </a:r>
            <a:r>
              <a:rPr lang="en-US" sz="1200">
                <a:solidFill>
                  <a:srgbClr val="111111"/>
                </a:solidFill>
                <a:ea typeface="+mn-lt"/>
                <a:cs typeface="+mn-lt"/>
              </a:rPr>
              <a:t> es </a:t>
            </a:r>
            <a:r>
              <a:rPr lang="en-US" sz="1200" err="1">
                <a:solidFill>
                  <a:srgbClr val="111111"/>
                </a:solidFill>
                <a:ea typeface="+mn-lt"/>
                <a:cs typeface="+mn-lt"/>
              </a:rPr>
              <a:t>igual</a:t>
            </a:r>
            <a:r>
              <a:rPr lang="en-US" sz="1200">
                <a:solidFill>
                  <a:srgbClr val="111111"/>
                </a:solidFill>
                <a:ea typeface="+mn-lt"/>
                <a:cs typeface="+mn-lt"/>
              </a:rPr>
              <a:t> a 1 (</a:t>
            </a:r>
            <a:r>
              <a:rPr lang="en-US" sz="1200" err="1">
                <a:solidFill>
                  <a:srgbClr val="111111"/>
                </a:solidFill>
                <a:ea typeface="+mn-lt"/>
                <a:cs typeface="+mn-lt"/>
              </a:rPr>
              <a:t>por</a:t>
            </a:r>
            <a:r>
              <a:rPr lang="en-US" sz="1200">
                <a:solidFill>
                  <a:srgbClr val="111111"/>
                </a:solidFill>
                <a:ea typeface="+mn-lt"/>
                <a:cs typeface="+mn-lt"/>
              </a:rPr>
              <a:t> </a:t>
            </a:r>
            <a:r>
              <a:rPr lang="en-US" sz="1200" err="1">
                <a:solidFill>
                  <a:srgbClr val="111111"/>
                </a:solidFill>
                <a:ea typeface="+mn-lt"/>
                <a:cs typeface="+mn-lt"/>
              </a:rPr>
              <a:t>ejemplo</a:t>
            </a:r>
            <a:r>
              <a:rPr lang="en-US" sz="1200">
                <a:solidFill>
                  <a:srgbClr val="111111"/>
                </a:solidFill>
                <a:ea typeface="+mn-lt"/>
                <a:cs typeface="+mn-lt"/>
              </a:rPr>
              <a:t>, -1), se dice que es </a:t>
            </a:r>
            <a:r>
              <a:rPr lang="en-US" sz="1200" b="1" err="1">
                <a:solidFill>
                  <a:srgbClr val="111111"/>
                </a:solidFill>
                <a:ea typeface="+mn-lt"/>
                <a:cs typeface="+mn-lt"/>
              </a:rPr>
              <a:t>unitaria</a:t>
            </a:r>
            <a:r>
              <a:rPr lang="en-US" sz="1200">
                <a:solidFill>
                  <a:srgbClr val="111111"/>
                </a:solidFill>
                <a:ea typeface="+mn-lt"/>
                <a:cs typeface="+mn-lt"/>
              </a:rPr>
              <a:t>. Esto </a:t>
            </a:r>
            <a:r>
              <a:rPr lang="en-US" sz="1200" err="1">
                <a:solidFill>
                  <a:srgbClr val="111111"/>
                </a:solidFill>
                <a:ea typeface="+mn-lt"/>
                <a:cs typeface="+mn-lt"/>
              </a:rPr>
              <a:t>significa</a:t>
            </a:r>
            <a:r>
              <a:rPr lang="en-US" sz="1200">
                <a:solidFill>
                  <a:srgbClr val="111111"/>
                </a:solidFill>
                <a:ea typeface="+mn-lt"/>
                <a:cs typeface="+mn-lt"/>
              </a:rPr>
              <a:t> que la </a:t>
            </a:r>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cambia </a:t>
            </a:r>
            <a:r>
              <a:rPr lang="en-US" sz="1200" err="1">
                <a:solidFill>
                  <a:srgbClr val="111111"/>
                </a:solidFill>
                <a:ea typeface="+mn-lt"/>
                <a:cs typeface="+mn-lt"/>
              </a:rPr>
              <a:t>proporcionalmente</a:t>
            </a:r>
            <a:r>
              <a:rPr lang="en-US" sz="1200">
                <a:solidFill>
                  <a:srgbClr val="111111"/>
                </a:solidFill>
                <a:ea typeface="+mn-lt"/>
                <a:cs typeface="+mn-lt"/>
              </a:rPr>
              <a:t> al </a:t>
            </a:r>
            <a:r>
              <a:rPr lang="en-US" sz="1200" err="1">
                <a:solidFill>
                  <a:srgbClr val="111111"/>
                </a:solidFill>
                <a:ea typeface="+mn-lt"/>
                <a:cs typeface="+mn-lt"/>
              </a:rPr>
              <a:t>cambio</a:t>
            </a:r>
            <a:r>
              <a:rPr lang="en-US" sz="1200">
                <a:solidFill>
                  <a:srgbClr val="111111"/>
                </a:solidFill>
                <a:ea typeface="+mn-lt"/>
                <a:cs typeface="+mn-lt"/>
              </a:rPr>
              <a:t> </a:t>
            </a:r>
            <a:r>
              <a:rPr lang="en-US" sz="1200" err="1">
                <a:solidFill>
                  <a:srgbClr val="111111"/>
                </a:solidFill>
                <a:ea typeface="+mn-lt"/>
                <a:cs typeface="+mn-lt"/>
              </a:rPr>
              <a:t>en</a:t>
            </a:r>
            <a:r>
              <a:rPr lang="en-US" sz="1200">
                <a:solidFill>
                  <a:srgbClr val="111111"/>
                </a:solidFill>
                <a:ea typeface="+mn-lt"/>
                <a:cs typeface="+mn-lt"/>
              </a:rPr>
              <a:t> </a:t>
            </a:r>
            <a:r>
              <a:rPr lang="en-US" sz="1200" err="1">
                <a:solidFill>
                  <a:srgbClr val="111111"/>
                </a:solidFill>
                <a:ea typeface="+mn-lt"/>
                <a:cs typeface="+mn-lt"/>
              </a:rPr>
              <a:t>el</a:t>
            </a:r>
            <a:r>
              <a:rPr lang="en-US" sz="1200">
                <a:solidFill>
                  <a:srgbClr val="111111"/>
                </a:solidFill>
                <a:ea typeface="+mn-lt"/>
                <a:cs typeface="+mn-lt"/>
              </a:rPr>
              <a:t> </a:t>
            </a:r>
            <a:r>
              <a:rPr lang="en-US" sz="1200" err="1">
                <a:solidFill>
                  <a:srgbClr val="111111"/>
                </a:solidFill>
                <a:ea typeface="+mn-lt"/>
                <a:cs typeface="+mn-lt"/>
              </a:rPr>
              <a:t>precio</a:t>
            </a:r>
            <a:r>
              <a:rPr lang="en-US" sz="1200">
                <a:solidFill>
                  <a:srgbClr val="111111"/>
                </a:solidFill>
                <a:ea typeface="+mn-lt"/>
                <a:cs typeface="+mn-lt"/>
              </a:rPr>
              <a:t>. </a:t>
            </a:r>
            <a:r>
              <a:rPr lang="en-US" sz="1200" err="1">
                <a:solidFill>
                  <a:srgbClr val="111111"/>
                </a:solidFill>
                <a:ea typeface="+mn-lt"/>
                <a:cs typeface="+mn-lt"/>
              </a:rPr>
              <a:t>Ejemplo</a:t>
            </a:r>
            <a:r>
              <a:rPr lang="en-US" sz="1200">
                <a:solidFill>
                  <a:srgbClr val="111111"/>
                </a:solidFill>
                <a:ea typeface="+mn-lt"/>
                <a:cs typeface="+mn-lt"/>
              </a:rPr>
              <a:t>: </a:t>
            </a:r>
            <a:r>
              <a:rPr lang="en-US" sz="1200" err="1">
                <a:solidFill>
                  <a:srgbClr val="111111"/>
                </a:solidFill>
                <a:ea typeface="+mn-lt"/>
                <a:cs typeface="+mn-lt"/>
              </a:rPr>
              <a:t>productos</a:t>
            </a:r>
            <a:r>
              <a:rPr lang="en-US" sz="1200">
                <a:solidFill>
                  <a:srgbClr val="111111"/>
                </a:solidFill>
                <a:ea typeface="+mn-lt"/>
                <a:cs typeface="+mn-lt"/>
              </a:rPr>
              <a:t> de </a:t>
            </a:r>
            <a:r>
              <a:rPr lang="en-US" sz="1200" err="1">
                <a:solidFill>
                  <a:srgbClr val="111111"/>
                </a:solidFill>
                <a:ea typeface="+mn-lt"/>
                <a:cs typeface="+mn-lt"/>
              </a:rPr>
              <a:t>marca</a:t>
            </a:r>
            <a:r>
              <a:rPr lang="en-US" sz="1200">
                <a:solidFill>
                  <a:srgbClr val="111111"/>
                </a:solidFill>
                <a:ea typeface="+mn-lt"/>
                <a:cs typeface="+mn-lt"/>
              </a:rPr>
              <a:t>.</a:t>
            </a:r>
            <a:endParaRPr lang="en-US"/>
          </a:p>
          <a:p>
            <a:pPr marL="0" indent="0">
              <a:buNone/>
            </a:pPr>
            <a:endParaRPr lang="en-US"/>
          </a:p>
        </p:txBody>
      </p:sp>
    </p:spTree>
    <p:extLst>
      <p:ext uri="{BB962C8B-B14F-4D97-AF65-F5344CB8AC3E}">
        <p14:creationId xmlns:p14="http://schemas.microsoft.com/office/powerpoint/2010/main" val="19388856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9806-6009-E9CC-8CEA-F69B7D7D5133}"/>
              </a:ext>
            </a:extLst>
          </p:cNvPr>
          <p:cNvSpPr>
            <a:spLocks noGrp="1"/>
          </p:cNvSpPr>
          <p:nvPr>
            <p:ph type="title"/>
          </p:nvPr>
        </p:nvSpPr>
        <p:spPr/>
        <p:txBody>
          <a:bodyPr/>
          <a:lstStyle/>
          <a:p>
            <a:r>
              <a:rPr lang="en-US" err="1">
                <a:ln w="500">
                  <a:solidFill>
                    <a:srgbClr val="1F497D">
                      <a:shade val="20000"/>
                      <a:satMod val="120000"/>
                    </a:srgbClr>
                  </a:solidFill>
                </a:ln>
              </a:rPr>
              <a:t>ejercicio</a:t>
            </a:r>
            <a:endParaRPr lang="en-US" err="1"/>
          </a:p>
        </p:txBody>
      </p:sp>
      <p:sp>
        <p:nvSpPr>
          <p:cNvPr id="3" name="Content Placeholder 2">
            <a:extLst>
              <a:ext uri="{FF2B5EF4-FFF2-40B4-BE49-F238E27FC236}">
                <a16:creationId xmlns:a16="http://schemas.microsoft.com/office/drawing/2014/main" id="{CD124A9F-4049-F907-4EEF-0AEEDBD1AB30}"/>
              </a:ext>
            </a:extLst>
          </p:cNvPr>
          <p:cNvSpPr>
            <a:spLocks noGrp="1"/>
          </p:cNvSpPr>
          <p:nvPr>
            <p:ph idx="1"/>
          </p:nvPr>
        </p:nvSpPr>
        <p:spPr/>
        <p:txBody>
          <a:bodyPr vert="horz" lIns="91440" tIns="45720" rIns="91440" bIns="45720" anchor="t">
            <a:normAutofit/>
          </a:bodyPr>
          <a:lstStyle/>
          <a:p>
            <a:pPr>
              <a:buNone/>
            </a:pPr>
            <a:r>
              <a:rPr lang="en-US" sz="1200" err="1">
                <a:solidFill>
                  <a:srgbClr val="111111"/>
                </a:solidFill>
                <a:ea typeface="+mn-lt"/>
                <a:cs typeface="+mn-lt"/>
              </a:rPr>
              <a:t>Supongamos</a:t>
            </a:r>
            <a:r>
              <a:rPr lang="en-US" sz="1200">
                <a:solidFill>
                  <a:srgbClr val="111111"/>
                </a:solidFill>
                <a:ea typeface="+mn-lt"/>
                <a:cs typeface="+mn-lt"/>
              </a:rPr>
              <a:t> que </a:t>
            </a:r>
            <a:r>
              <a:rPr lang="en-US" sz="1200" err="1">
                <a:solidFill>
                  <a:srgbClr val="111111"/>
                </a:solidFill>
                <a:ea typeface="+mn-lt"/>
                <a:cs typeface="+mn-lt"/>
              </a:rPr>
              <a:t>una</a:t>
            </a:r>
            <a:r>
              <a:rPr lang="en-US" sz="1200">
                <a:solidFill>
                  <a:srgbClr val="111111"/>
                </a:solidFill>
                <a:ea typeface="+mn-lt"/>
                <a:cs typeface="+mn-lt"/>
              </a:rPr>
              <a:t> tienda de </a:t>
            </a:r>
            <a:r>
              <a:rPr lang="en-US" sz="1200" err="1">
                <a:solidFill>
                  <a:srgbClr val="111111"/>
                </a:solidFill>
                <a:ea typeface="+mn-lt"/>
                <a:cs typeface="+mn-lt"/>
              </a:rPr>
              <a:t>electrónica</a:t>
            </a:r>
            <a:r>
              <a:rPr lang="en-US" sz="1200">
                <a:solidFill>
                  <a:srgbClr val="111111"/>
                </a:solidFill>
                <a:ea typeface="+mn-lt"/>
                <a:cs typeface="+mn-lt"/>
              </a:rPr>
              <a:t> </a:t>
            </a:r>
            <a:r>
              <a:rPr lang="en-US" sz="1200" err="1">
                <a:solidFill>
                  <a:srgbClr val="111111"/>
                </a:solidFill>
                <a:ea typeface="+mn-lt"/>
                <a:cs typeface="+mn-lt"/>
              </a:rPr>
              <a:t>vende</a:t>
            </a:r>
            <a:r>
              <a:rPr lang="en-US" sz="1200">
                <a:solidFill>
                  <a:srgbClr val="111111"/>
                </a:solidFill>
                <a:ea typeface="+mn-lt"/>
                <a:cs typeface="+mn-lt"/>
              </a:rPr>
              <a:t> </a:t>
            </a:r>
            <a:r>
              <a:rPr lang="en-US" sz="1200" err="1">
                <a:solidFill>
                  <a:srgbClr val="111111"/>
                </a:solidFill>
                <a:ea typeface="+mn-lt"/>
                <a:cs typeface="+mn-lt"/>
              </a:rPr>
              <a:t>teléfonos</a:t>
            </a:r>
            <a:r>
              <a:rPr lang="en-US" sz="1200">
                <a:solidFill>
                  <a:srgbClr val="111111"/>
                </a:solidFill>
                <a:ea typeface="+mn-lt"/>
                <a:cs typeface="+mn-lt"/>
              </a:rPr>
              <a:t> </a:t>
            </a:r>
            <a:r>
              <a:rPr lang="en-US" sz="1200" err="1">
                <a:solidFill>
                  <a:srgbClr val="111111"/>
                </a:solidFill>
                <a:ea typeface="+mn-lt"/>
                <a:cs typeface="+mn-lt"/>
              </a:rPr>
              <a:t>móviles</a:t>
            </a:r>
            <a:r>
              <a:rPr lang="en-US" sz="1200">
                <a:solidFill>
                  <a:srgbClr val="111111"/>
                </a:solidFill>
                <a:ea typeface="+mn-lt"/>
                <a:cs typeface="+mn-lt"/>
              </a:rPr>
              <a:t> y ha </a:t>
            </a:r>
            <a:r>
              <a:rPr lang="en-US" sz="1200" err="1">
                <a:solidFill>
                  <a:srgbClr val="111111"/>
                </a:solidFill>
                <a:ea typeface="+mn-lt"/>
                <a:cs typeface="+mn-lt"/>
              </a:rPr>
              <a:t>observado</a:t>
            </a:r>
            <a:r>
              <a:rPr lang="en-US" sz="1200">
                <a:solidFill>
                  <a:srgbClr val="111111"/>
                </a:solidFill>
                <a:ea typeface="+mn-lt"/>
                <a:cs typeface="+mn-lt"/>
              </a:rPr>
              <a:t> </a:t>
            </a:r>
            <a:r>
              <a:rPr lang="en-US" sz="1200" err="1">
                <a:solidFill>
                  <a:srgbClr val="111111"/>
                </a:solidFill>
                <a:ea typeface="+mn-lt"/>
                <a:cs typeface="+mn-lt"/>
              </a:rPr>
              <a:t>los</a:t>
            </a:r>
            <a:r>
              <a:rPr lang="en-US" sz="1200">
                <a:solidFill>
                  <a:srgbClr val="111111"/>
                </a:solidFill>
                <a:ea typeface="+mn-lt"/>
                <a:cs typeface="+mn-lt"/>
              </a:rPr>
              <a:t> </a:t>
            </a:r>
            <a:r>
              <a:rPr lang="en-US" sz="1200" err="1">
                <a:solidFill>
                  <a:srgbClr val="111111"/>
                </a:solidFill>
                <a:ea typeface="+mn-lt"/>
                <a:cs typeface="+mn-lt"/>
              </a:rPr>
              <a:t>siguientes</a:t>
            </a:r>
            <a:r>
              <a:rPr lang="en-US" sz="1200">
                <a:solidFill>
                  <a:srgbClr val="111111"/>
                </a:solidFill>
                <a:ea typeface="+mn-lt"/>
                <a:cs typeface="+mn-lt"/>
              </a:rPr>
              <a:t> </a:t>
            </a:r>
            <a:r>
              <a:rPr lang="en-US" sz="1200" err="1">
                <a:solidFill>
                  <a:srgbClr val="111111"/>
                </a:solidFill>
                <a:ea typeface="+mn-lt"/>
                <a:cs typeface="+mn-lt"/>
              </a:rPr>
              <a:t>datos</a:t>
            </a:r>
            <a:r>
              <a:rPr lang="en-US" sz="1200">
                <a:solidFill>
                  <a:srgbClr val="111111"/>
                </a:solidFill>
                <a:ea typeface="+mn-lt"/>
                <a:cs typeface="+mn-lt"/>
              </a:rPr>
              <a:t>:</a:t>
            </a:r>
            <a:endParaRPr lang="en-US"/>
          </a:p>
          <a:p>
            <a:r>
              <a:rPr lang="en-US" sz="1200" err="1">
                <a:solidFill>
                  <a:srgbClr val="111111"/>
                </a:solidFill>
                <a:ea typeface="+mn-lt"/>
                <a:cs typeface="+mn-lt"/>
              </a:rPr>
              <a:t>Precio</a:t>
            </a:r>
            <a:r>
              <a:rPr lang="en-US" sz="1200">
                <a:solidFill>
                  <a:srgbClr val="111111"/>
                </a:solidFill>
                <a:ea typeface="+mn-lt"/>
                <a:cs typeface="+mn-lt"/>
              </a:rPr>
              <a:t> </a:t>
            </a:r>
            <a:r>
              <a:rPr lang="en-US" sz="1200" err="1">
                <a:solidFill>
                  <a:srgbClr val="111111"/>
                </a:solidFill>
                <a:ea typeface="+mn-lt"/>
                <a:cs typeface="+mn-lt"/>
              </a:rPr>
              <a:t>inicial</a:t>
            </a:r>
            <a:r>
              <a:rPr lang="en-US" sz="1200">
                <a:solidFill>
                  <a:srgbClr val="111111"/>
                </a:solidFill>
                <a:ea typeface="+mn-lt"/>
                <a:cs typeface="+mn-lt"/>
              </a:rPr>
              <a:t> del </a:t>
            </a:r>
            <a:r>
              <a:rPr lang="en-US" sz="1200" err="1">
                <a:solidFill>
                  <a:srgbClr val="111111"/>
                </a:solidFill>
                <a:ea typeface="+mn-lt"/>
                <a:cs typeface="+mn-lt"/>
              </a:rPr>
              <a:t>teléfono</a:t>
            </a:r>
            <a:r>
              <a:rPr lang="en-US" sz="1200">
                <a:solidFill>
                  <a:srgbClr val="111111"/>
                </a:solidFill>
                <a:ea typeface="+mn-lt"/>
                <a:cs typeface="+mn-lt"/>
              </a:rPr>
              <a:t>: $500</a:t>
            </a:r>
            <a:endParaRPr lang="en-US"/>
          </a:p>
          <a:p>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inicial</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1,000 </a:t>
            </a:r>
            <a:r>
              <a:rPr lang="en-US" sz="1200" err="1">
                <a:solidFill>
                  <a:srgbClr val="111111"/>
                </a:solidFill>
                <a:ea typeface="+mn-lt"/>
                <a:cs typeface="+mn-lt"/>
              </a:rPr>
              <a:t>unidades</a:t>
            </a:r>
            <a:endParaRPr lang="en-US" err="1"/>
          </a:p>
          <a:p>
            <a:r>
              <a:rPr lang="en-US" sz="1200" err="1">
                <a:solidFill>
                  <a:srgbClr val="111111"/>
                </a:solidFill>
                <a:ea typeface="+mn-lt"/>
                <a:cs typeface="+mn-lt"/>
              </a:rPr>
              <a:t>Después</a:t>
            </a:r>
            <a:r>
              <a:rPr lang="en-US" sz="1200">
                <a:solidFill>
                  <a:srgbClr val="111111"/>
                </a:solidFill>
                <a:ea typeface="+mn-lt"/>
                <a:cs typeface="+mn-lt"/>
              </a:rPr>
              <a:t> de un </a:t>
            </a:r>
            <a:r>
              <a:rPr lang="en-US" sz="1200" err="1">
                <a:solidFill>
                  <a:srgbClr val="111111"/>
                </a:solidFill>
                <a:ea typeface="+mn-lt"/>
                <a:cs typeface="+mn-lt"/>
              </a:rPr>
              <a:t>aumento</a:t>
            </a:r>
            <a:r>
              <a:rPr lang="en-US" sz="1200">
                <a:solidFill>
                  <a:srgbClr val="111111"/>
                </a:solidFill>
                <a:ea typeface="+mn-lt"/>
                <a:cs typeface="+mn-lt"/>
              </a:rPr>
              <a:t> de </a:t>
            </a:r>
            <a:r>
              <a:rPr lang="en-US" sz="1200" err="1">
                <a:solidFill>
                  <a:srgbClr val="111111"/>
                </a:solidFill>
                <a:ea typeface="+mn-lt"/>
                <a:cs typeface="+mn-lt"/>
              </a:rPr>
              <a:t>precio</a:t>
            </a:r>
            <a:r>
              <a:rPr lang="en-US" sz="1200">
                <a:solidFill>
                  <a:srgbClr val="111111"/>
                </a:solidFill>
                <a:ea typeface="+mn-lt"/>
                <a:cs typeface="+mn-lt"/>
              </a:rPr>
              <a:t> a $600, la </a:t>
            </a:r>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a:t>
            </a:r>
            <a:r>
              <a:rPr lang="en-US" sz="1200" err="1">
                <a:solidFill>
                  <a:srgbClr val="111111"/>
                </a:solidFill>
                <a:ea typeface="+mn-lt"/>
                <a:cs typeface="+mn-lt"/>
              </a:rPr>
              <a:t>disminuyó</a:t>
            </a:r>
            <a:r>
              <a:rPr lang="en-US" sz="1200">
                <a:solidFill>
                  <a:srgbClr val="111111"/>
                </a:solidFill>
                <a:ea typeface="+mn-lt"/>
                <a:cs typeface="+mn-lt"/>
              </a:rPr>
              <a:t> a 800 </a:t>
            </a:r>
            <a:r>
              <a:rPr lang="en-US" sz="1200" err="1">
                <a:solidFill>
                  <a:srgbClr val="111111"/>
                </a:solidFill>
                <a:ea typeface="+mn-lt"/>
                <a:cs typeface="+mn-lt"/>
              </a:rPr>
              <a:t>unidades</a:t>
            </a:r>
            <a:r>
              <a:rPr lang="en-US" sz="1200">
                <a:solidFill>
                  <a:srgbClr val="111111"/>
                </a:solidFill>
                <a:ea typeface="+mn-lt"/>
                <a:cs typeface="+mn-lt"/>
              </a:rPr>
              <a:t>.</a:t>
            </a:r>
            <a:endParaRPr lang="en-US"/>
          </a:p>
          <a:p>
            <a:endParaRPr lang="en-US" sz="1200">
              <a:solidFill>
                <a:srgbClr val="111111"/>
              </a:solidFill>
            </a:endParaRPr>
          </a:p>
          <a:p>
            <a:endParaRPr lang="en-US" sz="1200">
              <a:solidFill>
                <a:srgbClr val="111111"/>
              </a:solidFill>
            </a:endParaRPr>
          </a:p>
          <a:p>
            <a:pPr marL="0" indent="0">
              <a:buNone/>
            </a:pPr>
            <a:r>
              <a:rPr lang="en-US" sz="1200" err="1">
                <a:solidFill>
                  <a:srgbClr val="111111"/>
                </a:solidFill>
                <a:ea typeface="+mn-lt"/>
                <a:cs typeface="+mn-lt"/>
              </a:rPr>
              <a:t>Supongamos</a:t>
            </a:r>
            <a:r>
              <a:rPr lang="en-US" sz="1200">
                <a:solidFill>
                  <a:srgbClr val="111111"/>
                </a:solidFill>
                <a:ea typeface="+mn-lt"/>
                <a:cs typeface="+mn-lt"/>
              </a:rPr>
              <a:t> que </a:t>
            </a:r>
            <a:r>
              <a:rPr lang="en-US" sz="1200" err="1">
                <a:solidFill>
                  <a:srgbClr val="111111"/>
                </a:solidFill>
                <a:ea typeface="+mn-lt"/>
                <a:cs typeface="+mn-lt"/>
              </a:rPr>
              <a:t>una</a:t>
            </a:r>
            <a:r>
              <a:rPr lang="en-US" sz="1200">
                <a:solidFill>
                  <a:srgbClr val="111111"/>
                </a:solidFill>
                <a:ea typeface="+mn-lt"/>
                <a:cs typeface="+mn-lt"/>
              </a:rPr>
              <a:t> tienda de </a:t>
            </a:r>
            <a:r>
              <a:rPr lang="en-US" sz="1200" err="1">
                <a:solidFill>
                  <a:srgbClr val="111111"/>
                </a:solidFill>
                <a:ea typeface="+mn-lt"/>
                <a:cs typeface="+mn-lt"/>
              </a:rPr>
              <a:t>ropa</a:t>
            </a:r>
            <a:r>
              <a:rPr lang="en-US" sz="1200">
                <a:solidFill>
                  <a:srgbClr val="111111"/>
                </a:solidFill>
                <a:ea typeface="+mn-lt"/>
                <a:cs typeface="+mn-lt"/>
              </a:rPr>
              <a:t> </a:t>
            </a:r>
            <a:r>
              <a:rPr lang="en-US" sz="1200" err="1">
                <a:solidFill>
                  <a:srgbClr val="111111"/>
                </a:solidFill>
                <a:ea typeface="+mn-lt"/>
                <a:cs typeface="+mn-lt"/>
              </a:rPr>
              <a:t>vende</a:t>
            </a:r>
            <a:r>
              <a:rPr lang="en-US" sz="1200">
                <a:solidFill>
                  <a:srgbClr val="111111"/>
                </a:solidFill>
                <a:ea typeface="+mn-lt"/>
                <a:cs typeface="+mn-lt"/>
              </a:rPr>
              <a:t> </a:t>
            </a:r>
            <a:r>
              <a:rPr lang="en-US" sz="1200" err="1">
                <a:solidFill>
                  <a:srgbClr val="111111"/>
                </a:solidFill>
                <a:ea typeface="+mn-lt"/>
                <a:cs typeface="+mn-lt"/>
              </a:rPr>
              <a:t>camisetas</a:t>
            </a:r>
            <a:r>
              <a:rPr lang="en-US" sz="1200">
                <a:solidFill>
                  <a:srgbClr val="111111"/>
                </a:solidFill>
                <a:ea typeface="+mn-lt"/>
                <a:cs typeface="+mn-lt"/>
              </a:rPr>
              <a:t> y ha </a:t>
            </a:r>
            <a:r>
              <a:rPr lang="en-US" sz="1200" err="1">
                <a:solidFill>
                  <a:srgbClr val="111111"/>
                </a:solidFill>
                <a:ea typeface="+mn-lt"/>
                <a:cs typeface="+mn-lt"/>
              </a:rPr>
              <a:t>observado</a:t>
            </a:r>
            <a:r>
              <a:rPr lang="en-US" sz="1200">
                <a:solidFill>
                  <a:srgbClr val="111111"/>
                </a:solidFill>
                <a:ea typeface="+mn-lt"/>
                <a:cs typeface="+mn-lt"/>
              </a:rPr>
              <a:t> </a:t>
            </a:r>
            <a:r>
              <a:rPr lang="en-US" sz="1200" err="1">
                <a:solidFill>
                  <a:srgbClr val="111111"/>
                </a:solidFill>
                <a:ea typeface="+mn-lt"/>
                <a:cs typeface="+mn-lt"/>
              </a:rPr>
              <a:t>los</a:t>
            </a:r>
            <a:r>
              <a:rPr lang="en-US" sz="1200">
                <a:solidFill>
                  <a:srgbClr val="111111"/>
                </a:solidFill>
                <a:ea typeface="+mn-lt"/>
                <a:cs typeface="+mn-lt"/>
              </a:rPr>
              <a:t> </a:t>
            </a:r>
            <a:r>
              <a:rPr lang="en-US" sz="1200" err="1">
                <a:solidFill>
                  <a:srgbClr val="111111"/>
                </a:solidFill>
                <a:ea typeface="+mn-lt"/>
                <a:cs typeface="+mn-lt"/>
              </a:rPr>
              <a:t>siguientes</a:t>
            </a:r>
            <a:r>
              <a:rPr lang="en-US" sz="1200">
                <a:solidFill>
                  <a:srgbClr val="111111"/>
                </a:solidFill>
                <a:ea typeface="+mn-lt"/>
                <a:cs typeface="+mn-lt"/>
              </a:rPr>
              <a:t> </a:t>
            </a:r>
            <a:r>
              <a:rPr lang="en-US" sz="1200" err="1">
                <a:solidFill>
                  <a:srgbClr val="111111"/>
                </a:solidFill>
                <a:ea typeface="+mn-lt"/>
                <a:cs typeface="+mn-lt"/>
              </a:rPr>
              <a:t>datos</a:t>
            </a:r>
            <a:r>
              <a:rPr lang="en-US" sz="1200">
                <a:solidFill>
                  <a:srgbClr val="111111"/>
                </a:solidFill>
                <a:ea typeface="+mn-lt"/>
                <a:cs typeface="+mn-lt"/>
              </a:rPr>
              <a:t>:</a:t>
            </a:r>
            <a:endParaRPr lang="en-US" sz="1200">
              <a:solidFill>
                <a:srgbClr val="111111"/>
              </a:solidFill>
            </a:endParaRPr>
          </a:p>
          <a:p>
            <a:r>
              <a:rPr lang="en-US" sz="1200" err="1">
                <a:solidFill>
                  <a:srgbClr val="111111"/>
                </a:solidFill>
                <a:ea typeface="+mn-lt"/>
                <a:cs typeface="+mn-lt"/>
              </a:rPr>
              <a:t>Precio</a:t>
            </a:r>
            <a:r>
              <a:rPr lang="en-US" sz="1200">
                <a:solidFill>
                  <a:srgbClr val="111111"/>
                </a:solidFill>
                <a:ea typeface="+mn-lt"/>
                <a:cs typeface="+mn-lt"/>
              </a:rPr>
              <a:t> </a:t>
            </a:r>
            <a:r>
              <a:rPr lang="en-US" sz="1200" err="1">
                <a:solidFill>
                  <a:srgbClr val="111111"/>
                </a:solidFill>
                <a:ea typeface="+mn-lt"/>
                <a:cs typeface="+mn-lt"/>
              </a:rPr>
              <a:t>inicial</a:t>
            </a:r>
            <a:r>
              <a:rPr lang="en-US" sz="1200">
                <a:solidFill>
                  <a:srgbClr val="111111"/>
                </a:solidFill>
                <a:ea typeface="+mn-lt"/>
                <a:cs typeface="+mn-lt"/>
              </a:rPr>
              <a:t> de la </a:t>
            </a:r>
            <a:r>
              <a:rPr lang="en-US" sz="1200" err="1">
                <a:solidFill>
                  <a:srgbClr val="111111"/>
                </a:solidFill>
                <a:ea typeface="+mn-lt"/>
                <a:cs typeface="+mn-lt"/>
              </a:rPr>
              <a:t>camiseta</a:t>
            </a:r>
            <a:r>
              <a:rPr lang="en-US" sz="1200">
                <a:solidFill>
                  <a:srgbClr val="111111"/>
                </a:solidFill>
                <a:ea typeface="+mn-lt"/>
                <a:cs typeface="+mn-lt"/>
              </a:rPr>
              <a:t>: $20</a:t>
            </a:r>
            <a:endParaRPr lang="en-US"/>
          </a:p>
          <a:p>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inicial</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500 </a:t>
            </a:r>
            <a:r>
              <a:rPr lang="en-US" sz="1200" err="1">
                <a:solidFill>
                  <a:srgbClr val="111111"/>
                </a:solidFill>
                <a:ea typeface="+mn-lt"/>
                <a:cs typeface="+mn-lt"/>
              </a:rPr>
              <a:t>unidades</a:t>
            </a:r>
            <a:endParaRPr lang="en-US" err="1"/>
          </a:p>
          <a:p>
            <a:r>
              <a:rPr lang="en-US" sz="1200" err="1">
                <a:solidFill>
                  <a:srgbClr val="111111"/>
                </a:solidFill>
                <a:ea typeface="+mn-lt"/>
                <a:cs typeface="+mn-lt"/>
              </a:rPr>
              <a:t>Después</a:t>
            </a:r>
            <a:r>
              <a:rPr lang="en-US" sz="1200">
                <a:solidFill>
                  <a:srgbClr val="111111"/>
                </a:solidFill>
                <a:ea typeface="+mn-lt"/>
                <a:cs typeface="+mn-lt"/>
              </a:rPr>
              <a:t> de un </a:t>
            </a:r>
            <a:r>
              <a:rPr lang="en-US" sz="1200" err="1">
                <a:solidFill>
                  <a:srgbClr val="111111"/>
                </a:solidFill>
                <a:ea typeface="+mn-lt"/>
                <a:cs typeface="+mn-lt"/>
              </a:rPr>
              <a:t>aumento</a:t>
            </a:r>
            <a:r>
              <a:rPr lang="en-US" sz="1200">
                <a:solidFill>
                  <a:srgbClr val="111111"/>
                </a:solidFill>
                <a:ea typeface="+mn-lt"/>
                <a:cs typeface="+mn-lt"/>
              </a:rPr>
              <a:t> de </a:t>
            </a:r>
            <a:r>
              <a:rPr lang="en-US" sz="1200" err="1">
                <a:solidFill>
                  <a:srgbClr val="111111"/>
                </a:solidFill>
                <a:ea typeface="+mn-lt"/>
                <a:cs typeface="+mn-lt"/>
              </a:rPr>
              <a:t>precio</a:t>
            </a:r>
            <a:r>
              <a:rPr lang="en-US" sz="1200">
                <a:solidFill>
                  <a:srgbClr val="111111"/>
                </a:solidFill>
                <a:ea typeface="+mn-lt"/>
                <a:cs typeface="+mn-lt"/>
              </a:rPr>
              <a:t> a $25, la </a:t>
            </a:r>
            <a:r>
              <a:rPr lang="en-US" sz="1200" err="1">
                <a:solidFill>
                  <a:srgbClr val="111111"/>
                </a:solidFill>
                <a:ea typeface="+mn-lt"/>
                <a:cs typeface="+mn-lt"/>
              </a:rPr>
              <a:t>cantidad</a:t>
            </a:r>
            <a:r>
              <a:rPr lang="en-US" sz="1200">
                <a:solidFill>
                  <a:srgbClr val="111111"/>
                </a:solidFill>
                <a:ea typeface="+mn-lt"/>
                <a:cs typeface="+mn-lt"/>
              </a:rPr>
              <a:t> </a:t>
            </a:r>
            <a:r>
              <a:rPr lang="en-US" sz="1200" err="1">
                <a:solidFill>
                  <a:srgbClr val="111111"/>
                </a:solidFill>
                <a:ea typeface="+mn-lt"/>
                <a:cs typeface="+mn-lt"/>
              </a:rPr>
              <a:t>demandada</a:t>
            </a:r>
            <a:r>
              <a:rPr lang="en-US" sz="1200">
                <a:solidFill>
                  <a:srgbClr val="111111"/>
                </a:solidFill>
                <a:ea typeface="+mn-lt"/>
                <a:cs typeface="+mn-lt"/>
              </a:rPr>
              <a:t> </a:t>
            </a:r>
            <a:r>
              <a:rPr lang="en-US" sz="1200" err="1">
                <a:solidFill>
                  <a:srgbClr val="111111"/>
                </a:solidFill>
                <a:ea typeface="+mn-lt"/>
                <a:cs typeface="+mn-lt"/>
              </a:rPr>
              <a:t>disminuyó</a:t>
            </a:r>
            <a:r>
              <a:rPr lang="en-US" sz="1200">
                <a:solidFill>
                  <a:srgbClr val="111111"/>
                </a:solidFill>
                <a:ea typeface="+mn-lt"/>
                <a:cs typeface="+mn-lt"/>
              </a:rPr>
              <a:t> a 400 </a:t>
            </a:r>
            <a:r>
              <a:rPr lang="en-US" sz="1200" err="1">
                <a:solidFill>
                  <a:srgbClr val="111111"/>
                </a:solidFill>
                <a:ea typeface="+mn-lt"/>
                <a:cs typeface="+mn-lt"/>
              </a:rPr>
              <a:t>unidades</a:t>
            </a:r>
            <a:r>
              <a:rPr lang="en-US" sz="1200">
                <a:solidFill>
                  <a:srgbClr val="111111"/>
                </a:solidFill>
                <a:ea typeface="+mn-lt"/>
                <a:cs typeface="+mn-lt"/>
              </a:rPr>
              <a:t>.</a:t>
            </a:r>
            <a:endParaRPr lang="en-US"/>
          </a:p>
          <a:p>
            <a:endParaRPr lang="en-US" sz="1200">
              <a:solidFill>
                <a:srgbClr val="111111"/>
              </a:solidFill>
            </a:endParaRPr>
          </a:p>
          <a:p>
            <a:endParaRPr lang="en-US" sz="1200">
              <a:solidFill>
                <a:srgbClr val="111111"/>
              </a:solidFill>
            </a:endParaRPr>
          </a:p>
          <a:p>
            <a:endParaRPr lang="en-US" sz="1200">
              <a:solidFill>
                <a:srgbClr val="111111"/>
              </a:solidFill>
            </a:endParaRPr>
          </a:p>
          <a:p>
            <a:pPr marL="0" indent="0">
              <a:buNone/>
            </a:pPr>
            <a:endParaRPr lang="en-US"/>
          </a:p>
        </p:txBody>
      </p:sp>
    </p:spTree>
    <p:extLst>
      <p:ext uri="{BB962C8B-B14F-4D97-AF65-F5344CB8AC3E}">
        <p14:creationId xmlns:p14="http://schemas.microsoft.com/office/powerpoint/2010/main" val="13674640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12CB-1DCA-EFE4-C914-FE2C0DEDDFCB}"/>
              </a:ext>
            </a:extLst>
          </p:cNvPr>
          <p:cNvSpPr>
            <a:spLocks noGrp="1"/>
          </p:cNvSpPr>
          <p:nvPr>
            <p:ph type="title"/>
          </p:nvPr>
        </p:nvSpPr>
        <p:spPr/>
        <p:txBody>
          <a:bodyPr/>
          <a:lstStyle/>
          <a:p>
            <a:r>
              <a:rPr lang="en-US">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quiz</a:t>
            </a:r>
            <a:endParaRPr lang="en-US"/>
          </a:p>
        </p:txBody>
      </p:sp>
      <p:sp>
        <p:nvSpPr>
          <p:cNvPr id="3" name="Content Placeholder 2">
            <a:extLst>
              <a:ext uri="{FF2B5EF4-FFF2-40B4-BE49-F238E27FC236}">
                <a16:creationId xmlns:a16="http://schemas.microsoft.com/office/drawing/2014/main" id="{B3EBBA93-0DD4-09E4-8F63-0804804C9743}"/>
              </a:ext>
            </a:extLst>
          </p:cNvPr>
          <p:cNvSpPr>
            <a:spLocks noGrp="1"/>
          </p:cNvSpPr>
          <p:nvPr>
            <p:ph idx="1"/>
          </p:nvPr>
        </p:nvSpPr>
        <p:spPr>
          <a:xfrm>
            <a:off x="457200" y="1609416"/>
            <a:ext cx="7892142" cy="4846320"/>
          </a:xfrm>
        </p:spPr>
        <p:txBody>
          <a:bodyPr vert="horz" lIns="91440" tIns="45720" rIns="91440" bIns="45720" anchor="t">
            <a:normAutofit/>
          </a:bodyPr>
          <a:lstStyle/>
          <a:p>
            <a:pPr marL="0" indent="0">
              <a:buNone/>
            </a:pPr>
            <a:r>
              <a:rPr lang="en-US" sz="1600">
                <a:solidFill>
                  <a:srgbClr val="111111"/>
                </a:solidFill>
                <a:ea typeface="+mn-lt"/>
                <a:cs typeface="+mn-lt"/>
              </a:rPr>
              <a:t>Una tienda de </a:t>
            </a:r>
            <a:r>
              <a:rPr lang="en-US" sz="1600" err="1">
                <a:solidFill>
                  <a:srgbClr val="111111"/>
                </a:solidFill>
                <a:ea typeface="+mn-lt"/>
                <a:cs typeface="+mn-lt"/>
              </a:rPr>
              <a:t>ropa</a:t>
            </a:r>
            <a:r>
              <a:rPr lang="en-US" sz="1600">
                <a:solidFill>
                  <a:srgbClr val="111111"/>
                </a:solidFill>
                <a:ea typeface="+mn-lt"/>
                <a:cs typeface="+mn-lt"/>
              </a:rPr>
              <a:t> </a:t>
            </a:r>
            <a:r>
              <a:rPr lang="en-US" sz="1600" err="1">
                <a:solidFill>
                  <a:srgbClr val="111111"/>
                </a:solidFill>
                <a:ea typeface="+mn-lt"/>
                <a:cs typeface="+mn-lt"/>
              </a:rPr>
              <a:t>deportiva</a:t>
            </a:r>
            <a:r>
              <a:rPr lang="en-US" sz="1600">
                <a:solidFill>
                  <a:srgbClr val="111111"/>
                </a:solidFill>
                <a:ea typeface="+mn-lt"/>
                <a:cs typeface="+mn-lt"/>
              </a:rPr>
              <a:t> ha </a:t>
            </a:r>
            <a:r>
              <a:rPr lang="en-US" sz="1600" err="1">
                <a:solidFill>
                  <a:srgbClr val="111111"/>
                </a:solidFill>
                <a:ea typeface="+mn-lt"/>
                <a:cs typeface="+mn-lt"/>
              </a:rPr>
              <a:t>decidido</a:t>
            </a:r>
            <a:r>
              <a:rPr lang="en-US" sz="1600">
                <a:solidFill>
                  <a:srgbClr val="111111"/>
                </a:solidFill>
                <a:ea typeface="+mn-lt"/>
                <a:cs typeface="+mn-lt"/>
              </a:rPr>
              <a:t> </a:t>
            </a:r>
            <a:r>
              <a:rPr lang="en-US" sz="1600" err="1">
                <a:solidFill>
                  <a:srgbClr val="111111"/>
                </a:solidFill>
                <a:ea typeface="+mn-lt"/>
                <a:cs typeface="+mn-lt"/>
              </a:rPr>
              <a:t>aumentar</a:t>
            </a:r>
            <a:r>
              <a:rPr lang="en-US" sz="1600">
                <a:solidFill>
                  <a:srgbClr val="111111"/>
                </a:solidFill>
                <a:ea typeface="+mn-lt"/>
                <a:cs typeface="+mn-lt"/>
              </a:rPr>
              <a:t> </a:t>
            </a:r>
            <a:r>
              <a:rPr lang="en-US" sz="1600" err="1">
                <a:solidFill>
                  <a:srgbClr val="111111"/>
                </a:solidFill>
                <a:ea typeface="+mn-lt"/>
                <a:cs typeface="+mn-lt"/>
              </a:rPr>
              <a:t>el</a:t>
            </a:r>
            <a:r>
              <a:rPr lang="en-US" sz="1600">
                <a:solidFill>
                  <a:srgbClr val="111111"/>
                </a:solidFill>
                <a:ea typeface="+mn-lt"/>
                <a:cs typeface="+mn-lt"/>
              </a:rPr>
              <a:t> </a:t>
            </a:r>
            <a:r>
              <a:rPr lang="en-US" sz="1600" err="1">
                <a:solidFill>
                  <a:srgbClr val="111111"/>
                </a:solidFill>
                <a:ea typeface="+mn-lt"/>
                <a:cs typeface="+mn-lt"/>
              </a:rPr>
              <a:t>precio</a:t>
            </a:r>
            <a:r>
              <a:rPr lang="en-US" sz="1600">
                <a:solidFill>
                  <a:srgbClr val="111111"/>
                </a:solidFill>
                <a:ea typeface="+mn-lt"/>
                <a:cs typeface="+mn-lt"/>
              </a:rPr>
              <a:t> de sus </a:t>
            </a:r>
            <a:r>
              <a:rPr lang="en-US" sz="1600" err="1">
                <a:solidFill>
                  <a:srgbClr val="111111"/>
                </a:solidFill>
                <a:ea typeface="+mn-lt"/>
                <a:cs typeface="+mn-lt"/>
              </a:rPr>
              <a:t>camisetas</a:t>
            </a:r>
            <a:r>
              <a:rPr lang="en-US" sz="1600">
                <a:solidFill>
                  <a:srgbClr val="111111"/>
                </a:solidFill>
                <a:ea typeface="+mn-lt"/>
                <a:cs typeface="+mn-lt"/>
              </a:rPr>
              <a:t> de $20 a $30. Antes del </a:t>
            </a:r>
            <a:r>
              <a:rPr lang="en-US" sz="1600" err="1">
                <a:solidFill>
                  <a:srgbClr val="111111"/>
                </a:solidFill>
                <a:ea typeface="+mn-lt"/>
                <a:cs typeface="+mn-lt"/>
              </a:rPr>
              <a:t>cambio</a:t>
            </a:r>
            <a:r>
              <a:rPr lang="en-US" sz="1600">
                <a:solidFill>
                  <a:srgbClr val="111111"/>
                </a:solidFill>
                <a:ea typeface="+mn-lt"/>
                <a:cs typeface="+mn-lt"/>
              </a:rPr>
              <a:t> de </a:t>
            </a:r>
            <a:r>
              <a:rPr lang="en-US" sz="1600" err="1">
                <a:solidFill>
                  <a:srgbClr val="111111"/>
                </a:solidFill>
                <a:ea typeface="+mn-lt"/>
                <a:cs typeface="+mn-lt"/>
              </a:rPr>
              <a:t>precio</a:t>
            </a:r>
            <a:r>
              <a:rPr lang="en-US" sz="1600">
                <a:solidFill>
                  <a:srgbClr val="111111"/>
                </a:solidFill>
                <a:ea typeface="+mn-lt"/>
                <a:cs typeface="+mn-lt"/>
              </a:rPr>
              <a:t>, </a:t>
            </a:r>
            <a:r>
              <a:rPr lang="en-US" sz="1600" err="1">
                <a:solidFill>
                  <a:srgbClr val="111111"/>
                </a:solidFill>
                <a:ea typeface="+mn-lt"/>
                <a:cs typeface="+mn-lt"/>
              </a:rPr>
              <a:t>vendía</a:t>
            </a:r>
            <a:r>
              <a:rPr lang="en-US" sz="1600">
                <a:solidFill>
                  <a:srgbClr val="111111"/>
                </a:solidFill>
                <a:ea typeface="+mn-lt"/>
                <a:cs typeface="+mn-lt"/>
              </a:rPr>
              <a:t> 1000 </a:t>
            </a:r>
            <a:r>
              <a:rPr lang="en-US" sz="1600" err="1">
                <a:solidFill>
                  <a:srgbClr val="111111"/>
                </a:solidFill>
                <a:ea typeface="+mn-lt"/>
                <a:cs typeface="+mn-lt"/>
              </a:rPr>
              <a:t>camisetas</a:t>
            </a:r>
            <a:r>
              <a:rPr lang="en-US" sz="1600">
                <a:solidFill>
                  <a:srgbClr val="111111"/>
                </a:solidFill>
                <a:ea typeface="+mn-lt"/>
                <a:cs typeface="+mn-lt"/>
              </a:rPr>
              <a:t> al </a:t>
            </a:r>
            <a:r>
              <a:rPr lang="en-US" sz="1600" err="1">
                <a:solidFill>
                  <a:srgbClr val="111111"/>
                </a:solidFill>
                <a:ea typeface="+mn-lt"/>
                <a:cs typeface="+mn-lt"/>
              </a:rPr>
              <a:t>mes</a:t>
            </a:r>
            <a:r>
              <a:rPr lang="en-US" sz="1600">
                <a:solidFill>
                  <a:srgbClr val="111111"/>
                </a:solidFill>
                <a:ea typeface="+mn-lt"/>
                <a:cs typeface="+mn-lt"/>
              </a:rPr>
              <a:t>, </a:t>
            </a:r>
            <a:r>
              <a:rPr lang="en-US" sz="1600" err="1">
                <a:solidFill>
                  <a:srgbClr val="111111"/>
                </a:solidFill>
                <a:ea typeface="+mn-lt"/>
                <a:cs typeface="+mn-lt"/>
              </a:rPr>
              <a:t>pero</a:t>
            </a:r>
            <a:r>
              <a:rPr lang="en-US" sz="1600">
                <a:solidFill>
                  <a:srgbClr val="111111"/>
                </a:solidFill>
                <a:ea typeface="+mn-lt"/>
                <a:cs typeface="+mn-lt"/>
              </a:rPr>
              <a:t> </a:t>
            </a:r>
            <a:r>
              <a:rPr lang="en-US" sz="1600" err="1">
                <a:solidFill>
                  <a:srgbClr val="111111"/>
                </a:solidFill>
                <a:ea typeface="+mn-lt"/>
                <a:cs typeface="+mn-lt"/>
              </a:rPr>
              <a:t>después</a:t>
            </a:r>
            <a:r>
              <a:rPr lang="en-US" sz="1600">
                <a:solidFill>
                  <a:srgbClr val="111111"/>
                </a:solidFill>
                <a:ea typeface="+mn-lt"/>
                <a:cs typeface="+mn-lt"/>
              </a:rPr>
              <a:t> del </a:t>
            </a:r>
            <a:r>
              <a:rPr lang="en-US" sz="1600" err="1">
                <a:solidFill>
                  <a:srgbClr val="111111"/>
                </a:solidFill>
                <a:ea typeface="+mn-lt"/>
                <a:cs typeface="+mn-lt"/>
              </a:rPr>
              <a:t>cambio</a:t>
            </a:r>
            <a:r>
              <a:rPr lang="en-US" sz="1600">
                <a:solidFill>
                  <a:srgbClr val="111111"/>
                </a:solidFill>
                <a:ea typeface="+mn-lt"/>
                <a:cs typeface="+mn-lt"/>
              </a:rPr>
              <a:t>, solo </a:t>
            </a:r>
            <a:r>
              <a:rPr lang="en-US" sz="1600" err="1">
                <a:solidFill>
                  <a:srgbClr val="111111"/>
                </a:solidFill>
                <a:ea typeface="+mn-lt"/>
                <a:cs typeface="+mn-lt"/>
              </a:rPr>
              <a:t>vendió</a:t>
            </a:r>
            <a:r>
              <a:rPr lang="en-US" sz="1600">
                <a:solidFill>
                  <a:srgbClr val="111111"/>
                </a:solidFill>
                <a:ea typeface="+mn-lt"/>
                <a:cs typeface="+mn-lt"/>
              </a:rPr>
              <a:t> 800. </a:t>
            </a:r>
          </a:p>
          <a:p>
            <a:pPr marL="0" indent="0">
              <a:buNone/>
            </a:pPr>
            <a:endParaRPr lang="en-US" sz="1600">
              <a:solidFill>
                <a:srgbClr val="111111"/>
              </a:solidFill>
            </a:endParaRPr>
          </a:p>
          <a:p>
            <a:pPr marL="0" indent="0">
              <a:buNone/>
            </a:pPr>
            <a:r>
              <a:rPr lang="en-US" sz="1600" err="1">
                <a:solidFill>
                  <a:srgbClr val="111111"/>
                </a:solidFill>
              </a:rPr>
              <a:t>Calcule</a:t>
            </a:r>
            <a:r>
              <a:rPr lang="en-US" sz="1600">
                <a:solidFill>
                  <a:srgbClr val="111111"/>
                </a:solidFill>
              </a:rPr>
              <a:t> la EPD y Estime </a:t>
            </a:r>
            <a:r>
              <a:rPr lang="en-US" sz="1600" err="1">
                <a:solidFill>
                  <a:srgbClr val="111111"/>
                </a:solidFill>
              </a:rPr>
              <a:t>el</a:t>
            </a:r>
            <a:r>
              <a:rPr lang="en-US" sz="1600">
                <a:solidFill>
                  <a:srgbClr val="111111"/>
                </a:solidFill>
              </a:rPr>
              <a:t> </a:t>
            </a:r>
            <a:r>
              <a:rPr lang="en-US" sz="1600" err="1">
                <a:solidFill>
                  <a:srgbClr val="111111"/>
                </a:solidFill>
              </a:rPr>
              <a:t>tipo</a:t>
            </a:r>
            <a:r>
              <a:rPr lang="en-US" sz="1600">
                <a:solidFill>
                  <a:srgbClr val="111111"/>
                </a:solidFill>
              </a:rPr>
              <a:t> de </a:t>
            </a:r>
            <a:r>
              <a:rPr lang="en-US" sz="1600" err="1">
                <a:solidFill>
                  <a:srgbClr val="111111"/>
                </a:solidFill>
              </a:rPr>
              <a:t>elasticidad</a:t>
            </a:r>
            <a:r>
              <a:rPr lang="en-US" sz="1600">
                <a:solidFill>
                  <a:srgbClr val="111111"/>
                </a:solidFill>
              </a:rPr>
              <a:t> que se </a:t>
            </a:r>
            <a:r>
              <a:rPr lang="en-US" sz="1600" err="1">
                <a:solidFill>
                  <a:srgbClr val="111111"/>
                </a:solidFill>
              </a:rPr>
              <a:t>presenta</a:t>
            </a:r>
            <a:endParaRPr lang="en-US" sz="1600">
              <a:solidFill>
                <a:srgbClr val="111111"/>
              </a:solidFill>
            </a:endParaRPr>
          </a:p>
        </p:txBody>
      </p:sp>
    </p:spTree>
    <p:extLst>
      <p:ext uri="{BB962C8B-B14F-4D97-AF65-F5344CB8AC3E}">
        <p14:creationId xmlns:p14="http://schemas.microsoft.com/office/powerpoint/2010/main" val="26761705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ABB094-7D6C-6F16-3571-46BB85EC314C}"/>
              </a:ext>
            </a:extLst>
          </p:cNvPr>
          <p:cNvSpPr>
            <a:spLocks noGrp="1"/>
          </p:cNvSpPr>
          <p:nvPr>
            <p:ph idx="1"/>
          </p:nvPr>
        </p:nvSpPr>
        <p:spPr/>
        <p:txBody>
          <a:bodyPr vert="horz" lIns="91440" tIns="45720" rIns="91440" bIns="45720" anchor="t">
            <a:normAutofit/>
          </a:bodyPr>
          <a:lstStyle/>
          <a:p>
            <a:pPr>
              <a:buNone/>
            </a:pPr>
            <a:r>
              <a:rPr lang="en-US" sz="1400">
                <a:solidFill>
                  <a:srgbClr val="111111"/>
                </a:solidFill>
                <a:ea typeface="+mn-lt"/>
                <a:cs typeface="+mn-lt"/>
              </a:rPr>
              <a:t>La </a:t>
            </a:r>
            <a:r>
              <a:rPr lang="en-US" sz="1400" err="1">
                <a:solidFill>
                  <a:srgbClr val="111111"/>
                </a:solidFill>
                <a:ea typeface="+mn-lt"/>
                <a:cs typeface="+mn-lt"/>
              </a:rPr>
              <a:t>elasticidad</a:t>
            </a:r>
            <a:r>
              <a:rPr lang="en-US" sz="1400">
                <a:solidFill>
                  <a:srgbClr val="111111"/>
                </a:solidFill>
                <a:ea typeface="+mn-lt"/>
                <a:cs typeface="+mn-lt"/>
              </a:rPr>
              <a:t> </a:t>
            </a:r>
            <a:r>
              <a:rPr lang="en-US" sz="1400" err="1">
                <a:solidFill>
                  <a:srgbClr val="111111"/>
                </a:solidFill>
                <a:ea typeface="+mn-lt"/>
                <a:cs typeface="+mn-lt"/>
              </a:rPr>
              <a:t>precio</a:t>
            </a:r>
            <a:r>
              <a:rPr lang="en-US" sz="1400">
                <a:solidFill>
                  <a:srgbClr val="111111"/>
                </a:solidFill>
                <a:ea typeface="+mn-lt"/>
                <a:cs typeface="+mn-lt"/>
              </a:rPr>
              <a:t> de la </a:t>
            </a:r>
            <a:r>
              <a:rPr lang="en-US" sz="1400" err="1">
                <a:solidFill>
                  <a:srgbClr val="111111"/>
                </a:solidFill>
                <a:ea typeface="+mn-lt"/>
                <a:cs typeface="+mn-lt"/>
              </a:rPr>
              <a:t>demanda</a:t>
            </a:r>
            <a:r>
              <a:rPr lang="en-US" sz="1400">
                <a:solidFill>
                  <a:srgbClr val="111111"/>
                </a:solidFill>
                <a:ea typeface="+mn-lt"/>
                <a:cs typeface="+mn-lt"/>
              </a:rPr>
              <a:t> es 0,4, lo que indica que la </a:t>
            </a:r>
            <a:r>
              <a:rPr lang="en-US" sz="1400" err="1">
                <a:solidFill>
                  <a:srgbClr val="111111"/>
                </a:solidFill>
                <a:ea typeface="+mn-lt"/>
                <a:cs typeface="+mn-lt"/>
              </a:rPr>
              <a:t>demanda</a:t>
            </a:r>
            <a:r>
              <a:rPr lang="en-US" sz="1400">
                <a:solidFill>
                  <a:srgbClr val="111111"/>
                </a:solidFill>
                <a:ea typeface="+mn-lt"/>
                <a:cs typeface="+mn-lt"/>
              </a:rPr>
              <a:t> de las </a:t>
            </a:r>
            <a:r>
              <a:rPr lang="en-US" sz="1400" err="1">
                <a:solidFill>
                  <a:srgbClr val="111111"/>
                </a:solidFill>
                <a:ea typeface="+mn-lt"/>
                <a:cs typeface="+mn-lt"/>
              </a:rPr>
              <a:t>camisetas</a:t>
            </a:r>
            <a:r>
              <a:rPr lang="en-US" sz="1400">
                <a:solidFill>
                  <a:srgbClr val="111111"/>
                </a:solidFill>
                <a:ea typeface="+mn-lt"/>
                <a:cs typeface="+mn-lt"/>
              </a:rPr>
              <a:t> es </a:t>
            </a:r>
            <a:r>
              <a:rPr lang="en-US" sz="1400" b="1" err="1">
                <a:solidFill>
                  <a:srgbClr val="111111"/>
                </a:solidFill>
                <a:ea typeface="+mn-lt"/>
                <a:cs typeface="+mn-lt"/>
              </a:rPr>
              <a:t>inelástica</a:t>
            </a:r>
            <a:r>
              <a:rPr lang="en-US" sz="1400">
                <a:solidFill>
                  <a:srgbClr val="111111"/>
                </a:solidFill>
                <a:ea typeface="+mn-lt"/>
                <a:cs typeface="+mn-lt"/>
              </a:rPr>
              <a:t>. Esto </a:t>
            </a:r>
            <a:r>
              <a:rPr lang="en-US" sz="1400" err="1">
                <a:solidFill>
                  <a:srgbClr val="111111"/>
                </a:solidFill>
                <a:ea typeface="+mn-lt"/>
                <a:cs typeface="+mn-lt"/>
              </a:rPr>
              <a:t>significa</a:t>
            </a:r>
            <a:r>
              <a:rPr lang="en-US" sz="1400">
                <a:solidFill>
                  <a:srgbClr val="111111"/>
                </a:solidFill>
                <a:ea typeface="+mn-lt"/>
                <a:cs typeface="+mn-lt"/>
              </a:rPr>
              <a:t> que </a:t>
            </a:r>
            <a:r>
              <a:rPr lang="en-US" sz="1400" err="1">
                <a:solidFill>
                  <a:srgbClr val="111111"/>
                </a:solidFill>
                <a:ea typeface="+mn-lt"/>
                <a:cs typeface="+mn-lt"/>
              </a:rPr>
              <a:t>el</a:t>
            </a:r>
            <a:r>
              <a:rPr lang="en-US" sz="1400">
                <a:solidFill>
                  <a:srgbClr val="111111"/>
                </a:solidFill>
                <a:ea typeface="+mn-lt"/>
                <a:cs typeface="+mn-lt"/>
              </a:rPr>
              <a:t> </a:t>
            </a:r>
            <a:r>
              <a:rPr lang="en-US" sz="1400" err="1">
                <a:solidFill>
                  <a:srgbClr val="111111"/>
                </a:solidFill>
                <a:ea typeface="+mn-lt"/>
                <a:cs typeface="+mn-lt"/>
              </a:rPr>
              <a:t>cambio</a:t>
            </a:r>
            <a:r>
              <a:rPr lang="en-US" sz="1400">
                <a:solidFill>
                  <a:srgbClr val="111111"/>
                </a:solidFill>
                <a:ea typeface="+mn-lt"/>
                <a:cs typeface="+mn-lt"/>
              </a:rPr>
              <a:t> de </a:t>
            </a:r>
            <a:r>
              <a:rPr lang="en-US" sz="1400" err="1">
                <a:solidFill>
                  <a:srgbClr val="111111"/>
                </a:solidFill>
                <a:ea typeface="+mn-lt"/>
                <a:cs typeface="+mn-lt"/>
              </a:rPr>
              <a:t>precio</a:t>
            </a:r>
            <a:r>
              <a:rPr lang="en-US" sz="1400">
                <a:solidFill>
                  <a:srgbClr val="111111"/>
                </a:solidFill>
                <a:ea typeface="+mn-lt"/>
                <a:cs typeface="+mn-lt"/>
              </a:rPr>
              <a:t> de $20 a $30  no </a:t>
            </a:r>
            <a:r>
              <a:rPr lang="en-US" sz="1400" err="1">
                <a:solidFill>
                  <a:srgbClr val="111111"/>
                </a:solidFill>
                <a:ea typeface="+mn-lt"/>
                <a:cs typeface="+mn-lt"/>
              </a:rPr>
              <a:t>tuvo</a:t>
            </a:r>
            <a:r>
              <a:rPr lang="en-US" sz="1400">
                <a:solidFill>
                  <a:srgbClr val="111111"/>
                </a:solidFill>
                <a:ea typeface="+mn-lt"/>
                <a:cs typeface="+mn-lt"/>
              </a:rPr>
              <a:t> un gran </a:t>
            </a:r>
            <a:r>
              <a:rPr lang="en-US" sz="1400" err="1">
                <a:solidFill>
                  <a:srgbClr val="111111"/>
                </a:solidFill>
                <a:ea typeface="+mn-lt"/>
                <a:cs typeface="+mn-lt"/>
              </a:rPr>
              <a:t>impacto</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cantidad</a:t>
            </a:r>
            <a:r>
              <a:rPr lang="en-US" sz="1400">
                <a:solidFill>
                  <a:srgbClr val="111111"/>
                </a:solidFill>
                <a:ea typeface="+mn-lt"/>
                <a:cs typeface="+mn-lt"/>
              </a:rPr>
              <a:t> </a:t>
            </a:r>
            <a:r>
              <a:rPr lang="en-US" sz="1400" err="1">
                <a:solidFill>
                  <a:srgbClr val="111111"/>
                </a:solidFill>
                <a:ea typeface="+mn-lt"/>
                <a:cs typeface="+mn-lt"/>
              </a:rPr>
              <a:t>demandada</a:t>
            </a:r>
            <a:r>
              <a:rPr lang="en-US" sz="1400">
                <a:solidFill>
                  <a:srgbClr val="111111"/>
                </a:solidFill>
                <a:ea typeface="+mn-lt"/>
                <a:cs typeface="+mn-lt"/>
              </a:rPr>
              <a:t>.</a:t>
            </a:r>
            <a:endParaRPr lang="en-US" sz="3200"/>
          </a:p>
          <a:p>
            <a:pPr>
              <a:buNone/>
            </a:pPr>
            <a:endParaRPr lang="en-US" sz="1400">
              <a:solidFill>
                <a:srgbClr val="111111"/>
              </a:solidFill>
              <a:ea typeface="+mn-lt"/>
              <a:cs typeface="+mn-lt"/>
            </a:endParaRPr>
          </a:p>
          <a:p>
            <a:pPr>
              <a:buNone/>
            </a:pPr>
            <a:endParaRPr lang="en-US" sz="1400">
              <a:solidFill>
                <a:srgbClr val="111111"/>
              </a:solidFill>
              <a:ea typeface="+mn-lt"/>
              <a:cs typeface="+mn-lt"/>
            </a:endParaRPr>
          </a:p>
          <a:p>
            <a:pPr>
              <a:buNone/>
            </a:pPr>
            <a:r>
              <a:rPr lang="en-US" sz="1400">
                <a:solidFill>
                  <a:srgbClr val="111111"/>
                </a:solidFill>
                <a:ea typeface="+mn-lt"/>
                <a:cs typeface="+mn-lt"/>
              </a:rPr>
              <a:t>Esta </a:t>
            </a:r>
            <a:r>
              <a:rPr lang="en-US" sz="1400" err="1">
                <a:solidFill>
                  <a:srgbClr val="111111"/>
                </a:solidFill>
                <a:ea typeface="+mn-lt"/>
                <a:cs typeface="+mn-lt"/>
              </a:rPr>
              <a:t>medida</a:t>
            </a:r>
            <a:r>
              <a:rPr lang="en-US" sz="1400">
                <a:solidFill>
                  <a:srgbClr val="111111"/>
                </a:solidFill>
                <a:ea typeface="+mn-lt"/>
                <a:cs typeface="+mn-lt"/>
              </a:rPr>
              <a:t> es </a:t>
            </a:r>
            <a:r>
              <a:rPr lang="en-US" sz="1400" err="1">
                <a:solidFill>
                  <a:srgbClr val="111111"/>
                </a:solidFill>
                <a:ea typeface="+mn-lt"/>
                <a:cs typeface="+mn-lt"/>
              </a:rPr>
              <a:t>esencial</a:t>
            </a:r>
            <a:r>
              <a:rPr lang="en-US" sz="1400">
                <a:solidFill>
                  <a:srgbClr val="111111"/>
                </a:solidFill>
                <a:ea typeface="+mn-lt"/>
                <a:cs typeface="+mn-lt"/>
              </a:rPr>
              <a:t> para que las </a:t>
            </a:r>
            <a:r>
              <a:rPr lang="en-US" sz="1400" err="1">
                <a:solidFill>
                  <a:srgbClr val="111111"/>
                </a:solidFill>
                <a:ea typeface="+mn-lt"/>
                <a:cs typeface="+mn-lt"/>
              </a:rPr>
              <a:t>empresas</a:t>
            </a:r>
            <a:r>
              <a:rPr lang="en-US" sz="1400">
                <a:solidFill>
                  <a:srgbClr val="111111"/>
                </a:solidFill>
                <a:ea typeface="+mn-lt"/>
                <a:cs typeface="+mn-lt"/>
              </a:rPr>
              <a:t> </a:t>
            </a:r>
            <a:r>
              <a:rPr lang="en-US" sz="1400" err="1">
                <a:solidFill>
                  <a:srgbClr val="111111"/>
                </a:solidFill>
                <a:ea typeface="+mn-lt"/>
                <a:cs typeface="+mn-lt"/>
              </a:rPr>
              <a:t>ajusten</a:t>
            </a:r>
            <a:r>
              <a:rPr lang="en-US" sz="1400">
                <a:solidFill>
                  <a:srgbClr val="111111"/>
                </a:solidFill>
                <a:ea typeface="+mn-lt"/>
                <a:cs typeface="+mn-lt"/>
              </a:rPr>
              <a:t> sus </a:t>
            </a:r>
            <a:r>
              <a:rPr lang="en-US" sz="1400" err="1">
                <a:solidFill>
                  <a:srgbClr val="111111"/>
                </a:solidFill>
                <a:ea typeface="+mn-lt"/>
                <a:cs typeface="+mn-lt"/>
              </a:rPr>
              <a:t>precios</a:t>
            </a:r>
            <a:r>
              <a:rPr lang="en-US" sz="1400">
                <a:solidFill>
                  <a:srgbClr val="111111"/>
                </a:solidFill>
                <a:ea typeface="+mn-lt"/>
                <a:cs typeface="+mn-lt"/>
              </a:rPr>
              <a:t> de </a:t>
            </a:r>
            <a:r>
              <a:rPr lang="en-US" sz="1400" err="1">
                <a:solidFill>
                  <a:srgbClr val="111111"/>
                </a:solidFill>
                <a:ea typeface="+mn-lt"/>
                <a:cs typeface="+mn-lt"/>
              </a:rPr>
              <a:t>manera</a:t>
            </a:r>
            <a:r>
              <a:rPr lang="en-US" sz="1400">
                <a:solidFill>
                  <a:srgbClr val="111111"/>
                </a:solidFill>
                <a:ea typeface="+mn-lt"/>
                <a:cs typeface="+mn-lt"/>
              </a:rPr>
              <a:t> </a:t>
            </a:r>
            <a:r>
              <a:rPr lang="en-US" sz="1400" err="1">
                <a:solidFill>
                  <a:srgbClr val="111111"/>
                </a:solidFill>
                <a:ea typeface="+mn-lt"/>
                <a:cs typeface="+mn-lt"/>
              </a:rPr>
              <a:t>adecuada</a:t>
            </a:r>
            <a:r>
              <a:rPr lang="en-US" sz="1400">
                <a:solidFill>
                  <a:srgbClr val="111111"/>
                </a:solidFill>
                <a:ea typeface="+mn-lt"/>
                <a:cs typeface="+mn-lt"/>
              </a:rPr>
              <a:t> y </a:t>
            </a:r>
            <a:r>
              <a:rPr lang="en-US" sz="1400" err="1">
                <a:solidFill>
                  <a:srgbClr val="111111"/>
                </a:solidFill>
                <a:ea typeface="+mn-lt"/>
                <a:cs typeface="+mn-lt"/>
              </a:rPr>
              <a:t>tomen</a:t>
            </a:r>
            <a:r>
              <a:rPr lang="en-US" sz="1400">
                <a:solidFill>
                  <a:srgbClr val="111111"/>
                </a:solidFill>
                <a:ea typeface="+mn-lt"/>
                <a:cs typeface="+mn-lt"/>
              </a:rPr>
              <a:t> </a:t>
            </a:r>
            <a:r>
              <a:rPr lang="en-US" sz="1400" err="1">
                <a:solidFill>
                  <a:srgbClr val="111111"/>
                </a:solidFill>
                <a:ea typeface="+mn-lt"/>
                <a:cs typeface="+mn-lt"/>
              </a:rPr>
              <a:t>decisiones</a:t>
            </a:r>
            <a:r>
              <a:rPr lang="en-US" sz="1400">
                <a:solidFill>
                  <a:srgbClr val="111111"/>
                </a:solidFill>
                <a:ea typeface="+mn-lt"/>
                <a:cs typeface="+mn-lt"/>
              </a:rPr>
              <a:t> </a:t>
            </a:r>
            <a:r>
              <a:rPr lang="en-US" sz="1400" err="1">
                <a:solidFill>
                  <a:srgbClr val="111111"/>
                </a:solidFill>
                <a:ea typeface="+mn-lt"/>
                <a:cs typeface="+mn-lt"/>
              </a:rPr>
              <a:t>informadas</a:t>
            </a:r>
            <a:r>
              <a:rPr lang="en-US" sz="1400">
                <a:solidFill>
                  <a:srgbClr val="111111"/>
                </a:solidFill>
                <a:ea typeface="+mn-lt"/>
                <a:cs typeface="+mn-lt"/>
              </a:rPr>
              <a:t> </a:t>
            </a:r>
            <a:r>
              <a:rPr lang="en-US" sz="1400" err="1">
                <a:solidFill>
                  <a:srgbClr val="111111"/>
                </a:solidFill>
                <a:ea typeface="+mn-lt"/>
                <a:cs typeface="+mn-lt"/>
              </a:rPr>
              <a:t>en</a:t>
            </a:r>
            <a:r>
              <a:rPr lang="en-US" sz="1400">
                <a:solidFill>
                  <a:srgbClr val="111111"/>
                </a:solidFill>
                <a:ea typeface="+mn-lt"/>
                <a:cs typeface="+mn-lt"/>
              </a:rPr>
              <a:t> la </a:t>
            </a:r>
            <a:r>
              <a:rPr lang="en-US" sz="1400" err="1">
                <a:solidFill>
                  <a:srgbClr val="111111"/>
                </a:solidFill>
                <a:ea typeface="+mn-lt"/>
                <a:cs typeface="+mn-lt"/>
              </a:rPr>
              <a:t>gestión</a:t>
            </a:r>
            <a:r>
              <a:rPr lang="en-US" sz="1400">
                <a:solidFill>
                  <a:srgbClr val="111111"/>
                </a:solidFill>
                <a:ea typeface="+mn-lt"/>
                <a:cs typeface="+mn-lt"/>
              </a:rPr>
              <a:t> de </a:t>
            </a:r>
            <a:r>
              <a:rPr lang="en-US" sz="1400" err="1">
                <a:solidFill>
                  <a:srgbClr val="111111"/>
                </a:solidFill>
                <a:ea typeface="+mn-lt"/>
                <a:cs typeface="+mn-lt"/>
              </a:rPr>
              <a:t>negocios</a:t>
            </a:r>
            <a:r>
              <a:rPr lang="en-US" sz="1400">
                <a:solidFill>
                  <a:srgbClr val="111111"/>
                </a:solidFill>
                <a:ea typeface="+mn-lt"/>
                <a:cs typeface="+mn-lt"/>
              </a:rPr>
              <a:t>.</a:t>
            </a:r>
            <a:endParaRPr lang="en-US"/>
          </a:p>
          <a:p>
            <a:pPr marL="0" indent="0">
              <a:buNone/>
            </a:pPr>
            <a:endParaRPr lang="en-US"/>
          </a:p>
        </p:txBody>
      </p:sp>
    </p:spTree>
    <p:extLst>
      <p:ext uri="{BB962C8B-B14F-4D97-AF65-F5344CB8AC3E}">
        <p14:creationId xmlns:p14="http://schemas.microsoft.com/office/powerpoint/2010/main" val="23534088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7239000" cy="1143000"/>
          </a:xfrm>
        </p:spPr>
        <p:txBody>
          <a:bodyPr>
            <a:normAutofit fontScale="90000"/>
          </a:bodyPr>
          <a:lstStyle/>
          <a:p>
            <a:pPr algn="ctr"/>
            <a:r>
              <a:rPr lang="es-CO"/>
              <a:t>Demanda  agregada y disposición marginal a pagar agregada</a:t>
            </a:r>
          </a:p>
        </p:txBody>
      </p:sp>
      <p:sp>
        <p:nvSpPr>
          <p:cNvPr id="3" name="2 Marcador de contenido"/>
          <p:cNvSpPr>
            <a:spLocks noGrp="1"/>
          </p:cNvSpPr>
          <p:nvPr>
            <p:ph idx="1"/>
          </p:nvPr>
        </p:nvSpPr>
        <p:spPr>
          <a:xfrm>
            <a:off x="467544" y="2132856"/>
            <a:ext cx="7239000" cy="1891592"/>
          </a:xfrm>
        </p:spPr>
        <p:txBody>
          <a:bodyPr/>
          <a:lstStyle/>
          <a:p>
            <a:pPr algn="just">
              <a:buNone/>
            </a:pPr>
            <a:r>
              <a:rPr lang="es-CO"/>
              <a:t>Para poder analizar los problemas del medio ambiente, la atención suele centrarse en el comportamiento de los grupos de personas, y no en los individuos aislados.</a:t>
            </a:r>
          </a:p>
        </p:txBody>
      </p:sp>
      <p:sp>
        <p:nvSpPr>
          <p:cNvPr id="4" name="3 CuadroTexto"/>
          <p:cNvSpPr txBox="1"/>
          <p:nvPr/>
        </p:nvSpPr>
        <p:spPr>
          <a:xfrm>
            <a:off x="467544" y="4521894"/>
            <a:ext cx="7200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a:t>Demanda y disposición marginal a pagar en su conjunto, es decir: la demanda agregada y la disposición marginal a pagar agregada de un grupo concreto de personas.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239000" cy="1143000"/>
          </a:xfrm>
        </p:spPr>
        <p:txBody>
          <a:bodyPr/>
          <a:lstStyle/>
          <a:p>
            <a:pPr algn="ctr"/>
            <a:r>
              <a:rPr lang="es-CO"/>
              <a:t>Curva de demanda agregada</a:t>
            </a:r>
          </a:p>
        </p:txBody>
      </p:sp>
      <p:sp>
        <p:nvSpPr>
          <p:cNvPr id="3" name="2 Marcador de contenido"/>
          <p:cNvSpPr>
            <a:spLocks noGrp="1"/>
          </p:cNvSpPr>
          <p:nvPr>
            <p:ph idx="1"/>
          </p:nvPr>
        </p:nvSpPr>
        <p:spPr>
          <a:xfrm>
            <a:off x="467544" y="1628800"/>
            <a:ext cx="7239000" cy="1027496"/>
          </a:xfrm>
        </p:spPr>
        <p:style>
          <a:lnRef idx="2">
            <a:schemeClr val="accent1"/>
          </a:lnRef>
          <a:fillRef idx="1">
            <a:schemeClr val="lt1"/>
          </a:fillRef>
          <a:effectRef idx="0">
            <a:schemeClr val="accent1"/>
          </a:effectRef>
          <a:fontRef idx="minor">
            <a:schemeClr val="dk1"/>
          </a:fontRef>
        </p:style>
        <p:txBody>
          <a:bodyPr/>
          <a:lstStyle/>
          <a:p>
            <a:pPr algn="just">
              <a:buNone/>
            </a:pPr>
            <a:r>
              <a:rPr lang="es-CO"/>
              <a:t>Una curva de demanda agregada es la suma de ciertas curvas de demanda individuales.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12 Conector recto de flecha"/>
          <p:cNvCxnSpPr/>
          <p:nvPr/>
        </p:nvCxnSpPr>
        <p:spPr>
          <a:xfrm rot="5400000" flipH="1" flipV="1">
            <a:off x="857250" y="3143250"/>
            <a:ext cx="17145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1714500" y="3992563"/>
            <a:ext cx="121443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rot="16200000" flipV="1">
            <a:off x="2143919" y="3142456"/>
            <a:ext cx="17145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3000375" y="3992563"/>
            <a:ext cx="121443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de flecha"/>
          <p:cNvCxnSpPr/>
          <p:nvPr/>
        </p:nvCxnSpPr>
        <p:spPr>
          <a:xfrm rot="16200000" flipV="1">
            <a:off x="-642143" y="3140869"/>
            <a:ext cx="1716087"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a:off x="214313" y="3992563"/>
            <a:ext cx="121443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 name="74 Grupo"/>
          <p:cNvGrpSpPr>
            <a:grpSpLocks/>
          </p:cNvGrpSpPr>
          <p:nvPr/>
        </p:nvGrpSpPr>
        <p:grpSpPr bwMode="auto">
          <a:xfrm>
            <a:off x="-34925" y="2298700"/>
            <a:ext cx="7019925" cy="254000"/>
            <a:chOff x="-34504" y="3353796"/>
            <a:chExt cx="7019494" cy="253916"/>
          </a:xfrm>
        </p:grpSpPr>
        <p:cxnSp>
          <p:nvCxnSpPr>
            <p:cNvPr id="21" name="20 Conector recto"/>
            <p:cNvCxnSpPr/>
            <p:nvPr/>
          </p:nvCxnSpPr>
          <p:spPr>
            <a:xfrm>
              <a:off x="192495" y="3499798"/>
              <a:ext cx="679249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34504" y="3353796"/>
              <a:ext cx="309544" cy="253916"/>
            </a:xfrm>
            <a:prstGeom prst="rect">
              <a:avLst/>
            </a:prstGeom>
            <a:noFill/>
          </p:spPr>
          <p:txBody>
            <a:bodyPr wrap="none">
              <a:spAutoFit/>
            </a:bodyPr>
            <a:lstStyle/>
            <a:p>
              <a:pPr>
                <a:defRPr/>
              </a:pPr>
              <a:r>
                <a:rPr lang="es-CO" sz="1050" i="1"/>
                <a:t>p</a:t>
              </a:r>
              <a:r>
                <a:rPr lang="es-CO" sz="1050" i="1" baseline="-25000"/>
                <a:t>1</a:t>
              </a:r>
              <a:endParaRPr lang="en-US" sz="1050" i="1" baseline="-25000"/>
            </a:p>
          </p:txBody>
        </p:sp>
      </p:grpSp>
      <p:grpSp>
        <p:nvGrpSpPr>
          <p:cNvPr id="3" name="75 Grupo"/>
          <p:cNvGrpSpPr>
            <a:grpSpLocks/>
          </p:cNvGrpSpPr>
          <p:nvPr/>
        </p:nvGrpSpPr>
        <p:grpSpPr bwMode="auto">
          <a:xfrm>
            <a:off x="-34925" y="2616200"/>
            <a:ext cx="7064375" cy="254000"/>
            <a:chOff x="-34504" y="3020054"/>
            <a:chExt cx="7063457" cy="253916"/>
          </a:xfrm>
        </p:grpSpPr>
        <p:cxnSp>
          <p:nvCxnSpPr>
            <p:cNvPr id="31" name="30 Conector recto"/>
            <p:cNvCxnSpPr/>
            <p:nvPr/>
          </p:nvCxnSpPr>
          <p:spPr>
            <a:xfrm flipV="1">
              <a:off x="208352" y="3172404"/>
              <a:ext cx="682060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71 CuadroTexto"/>
            <p:cNvSpPr txBox="1"/>
            <p:nvPr/>
          </p:nvSpPr>
          <p:spPr>
            <a:xfrm>
              <a:off x="-34504" y="3020054"/>
              <a:ext cx="309523" cy="253916"/>
            </a:xfrm>
            <a:prstGeom prst="rect">
              <a:avLst/>
            </a:prstGeom>
            <a:noFill/>
          </p:spPr>
          <p:txBody>
            <a:bodyPr wrap="none">
              <a:spAutoFit/>
            </a:bodyPr>
            <a:lstStyle/>
            <a:p>
              <a:pPr>
                <a:defRPr/>
              </a:pPr>
              <a:r>
                <a:rPr lang="es-CO" sz="1050" i="1"/>
                <a:t>p</a:t>
              </a:r>
              <a:r>
                <a:rPr lang="es-CO" sz="1050" i="1" baseline="-25000"/>
                <a:t>2</a:t>
              </a:r>
              <a:endParaRPr lang="en-US" sz="1050" i="1" baseline="-25000"/>
            </a:p>
          </p:txBody>
        </p:sp>
      </p:grpSp>
      <p:grpSp>
        <p:nvGrpSpPr>
          <p:cNvPr id="4" name="77 Grupo"/>
          <p:cNvGrpSpPr>
            <a:grpSpLocks/>
          </p:cNvGrpSpPr>
          <p:nvPr/>
        </p:nvGrpSpPr>
        <p:grpSpPr bwMode="auto">
          <a:xfrm>
            <a:off x="-34925" y="3448050"/>
            <a:ext cx="7064375" cy="252413"/>
            <a:chOff x="-34504" y="2428868"/>
            <a:chExt cx="7063457" cy="253916"/>
          </a:xfrm>
        </p:grpSpPr>
        <p:cxnSp>
          <p:nvCxnSpPr>
            <p:cNvPr id="41" name="40 Conector recto"/>
            <p:cNvCxnSpPr/>
            <p:nvPr/>
          </p:nvCxnSpPr>
          <p:spPr>
            <a:xfrm flipV="1">
              <a:off x="214702" y="2575788"/>
              <a:ext cx="6814251" cy="479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4504" y="2428868"/>
              <a:ext cx="309523" cy="253916"/>
            </a:xfrm>
            <a:prstGeom prst="rect">
              <a:avLst/>
            </a:prstGeom>
            <a:noFill/>
          </p:spPr>
          <p:txBody>
            <a:bodyPr wrap="none">
              <a:spAutoFit/>
            </a:bodyPr>
            <a:lstStyle/>
            <a:p>
              <a:pPr>
                <a:defRPr/>
              </a:pPr>
              <a:r>
                <a:rPr lang="es-CO" sz="1050" i="1"/>
                <a:t>p</a:t>
              </a:r>
              <a:r>
                <a:rPr lang="es-CO" sz="1050" i="1" baseline="-25000"/>
                <a:t>4</a:t>
              </a:r>
              <a:endParaRPr lang="en-US" sz="1050" i="1" baseline="-25000"/>
            </a:p>
          </p:txBody>
        </p:sp>
      </p:grpSp>
      <p:grpSp>
        <p:nvGrpSpPr>
          <p:cNvPr id="5" name="76 Grupo"/>
          <p:cNvGrpSpPr>
            <a:grpSpLocks/>
          </p:cNvGrpSpPr>
          <p:nvPr/>
        </p:nvGrpSpPr>
        <p:grpSpPr bwMode="auto">
          <a:xfrm>
            <a:off x="-34925" y="2840038"/>
            <a:ext cx="7080250" cy="254000"/>
            <a:chOff x="-34504" y="2818132"/>
            <a:chExt cx="7079360" cy="253916"/>
          </a:xfrm>
        </p:grpSpPr>
        <p:cxnSp>
          <p:nvCxnSpPr>
            <p:cNvPr id="33" name="32 Conector recto"/>
            <p:cNvCxnSpPr/>
            <p:nvPr/>
          </p:nvCxnSpPr>
          <p:spPr>
            <a:xfrm flipV="1">
              <a:off x="192480" y="2997460"/>
              <a:ext cx="6852376"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34504" y="2818132"/>
              <a:ext cx="309524" cy="253916"/>
            </a:xfrm>
            <a:prstGeom prst="rect">
              <a:avLst/>
            </a:prstGeom>
            <a:noFill/>
          </p:spPr>
          <p:txBody>
            <a:bodyPr wrap="none">
              <a:spAutoFit/>
            </a:bodyPr>
            <a:lstStyle/>
            <a:p>
              <a:pPr>
                <a:defRPr/>
              </a:pPr>
              <a:r>
                <a:rPr lang="es-CO" sz="1050" i="1"/>
                <a:t>p</a:t>
              </a:r>
              <a:r>
                <a:rPr lang="es-CO" sz="1050" i="1" baseline="-25000"/>
                <a:t>3</a:t>
              </a:r>
              <a:endParaRPr lang="en-US" sz="1050" i="1" baseline="-25000"/>
            </a:p>
          </p:txBody>
        </p:sp>
      </p:grpSp>
      <p:sp>
        <p:nvSpPr>
          <p:cNvPr id="11" name="10 Arco"/>
          <p:cNvSpPr/>
          <p:nvPr/>
        </p:nvSpPr>
        <p:spPr>
          <a:xfrm rot="12682588">
            <a:off x="3155950" y="846138"/>
            <a:ext cx="2214563" cy="3143250"/>
          </a:xfrm>
          <a:prstGeom prst="arc">
            <a:avLst>
              <a:gd name="adj1" fmla="val 15955578"/>
              <a:gd name="adj2" fmla="val 18775710"/>
            </a:avLst>
          </a:prstGeom>
          <a:ln w="158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17 Arco"/>
          <p:cNvSpPr/>
          <p:nvPr/>
        </p:nvSpPr>
        <p:spPr>
          <a:xfrm rot="9838133">
            <a:off x="1722438" y="2122488"/>
            <a:ext cx="1797050" cy="1954212"/>
          </a:xfrm>
          <a:prstGeom prst="arc">
            <a:avLst>
              <a:gd name="adj1" fmla="val 19569456"/>
              <a:gd name="adj2" fmla="val 1230332"/>
            </a:avLst>
          </a:prstGeom>
          <a:ln w="158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28 Forma libre"/>
          <p:cNvSpPr/>
          <p:nvPr/>
        </p:nvSpPr>
        <p:spPr>
          <a:xfrm rot="7644754">
            <a:off x="196056" y="2478881"/>
            <a:ext cx="690563" cy="1320801"/>
          </a:xfrm>
          <a:custGeom>
            <a:avLst/>
            <a:gdLst>
              <a:gd name="connsiteX0" fmla="*/ 0 w 612250"/>
              <a:gd name="connsiteY0" fmla="*/ 1081377 h 1081377"/>
              <a:gd name="connsiteX1" fmla="*/ 206734 w 612250"/>
              <a:gd name="connsiteY1" fmla="*/ 906449 h 1081377"/>
              <a:gd name="connsiteX2" fmla="*/ 453224 w 612250"/>
              <a:gd name="connsiteY2" fmla="*/ 556591 h 1081377"/>
              <a:gd name="connsiteX3" fmla="*/ 612250 w 612250"/>
              <a:gd name="connsiteY3" fmla="*/ 0 h 1081377"/>
            </a:gdLst>
            <a:ahLst/>
            <a:cxnLst>
              <a:cxn ang="0">
                <a:pos x="connsiteX0" y="connsiteY0"/>
              </a:cxn>
              <a:cxn ang="0">
                <a:pos x="connsiteX1" y="connsiteY1"/>
              </a:cxn>
              <a:cxn ang="0">
                <a:pos x="connsiteX2" y="connsiteY2"/>
              </a:cxn>
              <a:cxn ang="0">
                <a:pos x="connsiteX3" y="connsiteY3"/>
              </a:cxn>
            </a:cxnLst>
            <a:rect l="l" t="t" r="r" b="b"/>
            <a:pathLst>
              <a:path w="612250" h="1081377">
                <a:moveTo>
                  <a:pt x="0" y="1081377"/>
                </a:moveTo>
                <a:cubicBezTo>
                  <a:pt x="65598" y="1037645"/>
                  <a:pt x="131197" y="993913"/>
                  <a:pt x="206734" y="906449"/>
                </a:cubicBezTo>
                <a:cubicBezTo>
                  <a:pt x="282271" y="818985"/>
                  <a:pt x="385638" y="707666"/>
                  <a:pt x="453224" y="556591"/>
                </a:cubicBezTo>
                <a:cubicBezTo>
                  <a:pt x="520810" y="405516"/>
                  <a:pt x="566530" y="202758"/>
                  <a:pt x="612250" y="0"/>
                </a:cubicBezTo>
              </a:path>
            </a:pathLst>
          </a:custGeom>
          <a:ln w="158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519" name="100 CuadroTexto"/>
          <p:cNvSpPr txBox="1">
            <a:spLocks noChangeArrowheads="1"/>
          </p:cNvSpPr>
          <p:nvPr/>
        </p:nvSpPr>
        <p:spPr bwMode="auto">
          <a:xfrm>
            <a:off x="2000250" y="714375"/>
            <a:ext cx="5199063" cy="369888"/>
          </a:xfrm>
          <a:prstGeom prst="rect">
            <a:avLst/>
          </a:prstGeom>
          <a:noFill/>
          <a:ln w="9525">
            <a:noFill/>
            <a:miter lim="800000"/>
            <a:headEnd/>
            <a:tailEnd/>
          </a:ln>
        </p:spPr>
        <p:txBody>
          <a:bodyPr wrap="none">
            <a:spAutoFit/>
          </a:bodyPr>
          <a:lstStyle/>
          <a:p>
            <a:r>
              <a:rPr lang="es-CO"/>
              <a:t>Demanda de los individuos y Demanda agregada</a:t>
            </a:r>
            <a:endParaRPr lang="en-US"/>
          </a:p>
        </p:txBody>
      </p:sp>
      <p:sp>
        <p:nvSpPr>
          <p:cNvPr id="21520" name="101 CuadroTexto"/>
          <p:cNvSpPr txBox="1">
            <a:spLocks noChangeArrowheads="1"/>
          </p:cNvSpPr>
          <p:nvPr/>
        </p:nvSpPr>
        <p:spPr bwMode="auto">
          <a:xfrm>
            <a:off x="395288" y="3995738"/>
            <a:ext cx="935037" cy="276225"/>
          </a:xfrm>
          <a:prstGeom prst="rect">
            <a:avLst/>
          </a:prstGeom>
          <a:noFill/>
          <a:ln w="9525">
            <a:noFill/>
            <a:miter lim="800000"/>
            <a:headEnd/>
            <a:tailEnd/>
          </a:ln>
        </p:spPr>
        <p:txBody>
          <a:bodyPr wrap="none">
            <a:spAutoFit/>
          </a:bodyPr>
          <a:lstStyle/>
          <a:p>
            <a:r>
              <a:rPr lang="es-CO" sz="1200"/>
              <a:t>Individuo A</a:t>
            </a:r>
            <a:endParaRPr lang="en-US" sz="1200"/>
          </a:p>
        </p:txBody>
      </p:sp>
      <p:sp>
        <p:nvSpPr>
          <p:cNvPr id="21521" name="102 CuadroTexto"/>
          <p:cNvSpPr txBox="1">
            <a:spLocks noChangeArrowheads="1"/>
          </p:cNvSpPr>
          <p:nvPr/>
        </p:nvSpPr>
        <p:spPr bwMode="auto">
          <a:xfrm>
            <a:off x="1916113" y="3995738"/>
            <a:ext cx="941387" cy="276225"/>
          </a:xfrm>
          <a:prstGeom prst="rect">
            <a:avLst/>
          </a:prstGeom>
          <a:noFill/>
          <a:ln w="9525">
            <a:noFill/>
            <a:miter lim="800000"/>
            <a:headEnd/>
            <a:tailEnd/>
          </a:ln>
        </p:spPr>
        <p:txBody>
          <a:bodyPr wrap="none">
            <a:spAutoFit/>
          </a:bodyPr>
          <a:lstStyle/>
          <a:p>
            <a:r>
              <a:rPr lang="es-CO" sz="1200"/>
              <a:t>Individuo B</a:t>
            </a:r>
            <a:endParaRPr lang="en-US" sz="1200"/>
          </a:p>
        </p:txBody>
      </p:sp>
      <p:sp>
        <p:nvSpPr>
          <p:cNvPr id="21522" name="103 CuadroTexto"/>
          <p:cNvSpPr txBox="1">
            <a:spLocks noChangeArrowheads="1"/>
          </p:cNvSpPr>
          <p:nvPr/>
        </p:nvSpPr>
        <p:spPr bwMode="auto">
          <a:xfrm>
            <a:off x="3176588" y="3995738"/>
            <a:ext cx="950912" cy="276225"/>
          </a:xfrm>
          <a:prstGeom prst="rect">
            <a:avLst/>
          </a:prstGeom>
          <a:noFill/>
          <a:ln w="9525">
            <a:noFill/>
            <a:miter lim="800000"/>
            <a:headEnd/>
            <a:tailEnd/>
          </a:ln>
        </p:spPr>
        <p:txBody>
          <a:bodyPr wrap="none">
            <a:spAutoFit/>
          </a:bodyPr>
          <a:lstStyle/>
          <a:p>
            <a:r>
              <a:rPr lang="es-CO" sz="1200"/>
              <a:t>Individuo C</a:t>
            </a:r>
            <a:endParaRPr lang="en-US" sz="1200"/>
          </a:p>
        </p:txBody>
      </p:sp>
      <p:grpSp>
        <p:nvGrpSpPr>
          <p:cNvPr id="6" name="123 Grupo"/>
          <p:cNvGrpSpPr>
            <a:grpSpLocks/>
          </p:cNvGrpSpPr>
          <p:nvPr/>
        </p:nvGrpSpPr>
        <p:grpSpPr bwMode="auto">
          <a:xfrm>
            <a:off x="1357313" y="2286000"/>
            <a:ext cx="5786437" cy="1944688"/>
            <a:chOff x="1357290" y="2285750"/>
            <a:chExt cx="5786478" cy="1944168"/>
          </a:xfrm>
        </p:grpSpPr>
        <p:cxnSp>
          <p:nvCxnSpPr>
            <p:cNvPr id="24" name="23 Conector recto de flecha"/>
            <p:cNvCxnSpPr/>
            <p:nvPr/>
          </p:nvCxnSpPr>
          <p:spPr>
            <a:xfrm>
              <a:off x="5430844" y="3993443"/>
              <a:ext cx="171292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 name="122 Grupo"/>
            <p:cNvGrpSpPr>
              <a:grpSpLocks/>
            </p:cNvGrpSpPr>
            <p:nvPr/>
          </p:nvGrpSpPr>
          <p:grpSpPr bwMode="auto">
            <a:xfrm>
              <a:off x="1357290" y="2285750"/>
              <a:ext cx="5752011" cy="1944168"/>
              <a:chOff x="1357290" y="2285750"/>
              <a:chExt cx="5752011" cy="1944168"/>
            </a:xfrm>
          </p:grpSpPr>
          <p:cxnSp>
            <p:nvCxnSpPr>
              <p:cNvPr id="23" name="22 Conector recto de flecha"/>
              <p:cNvCxnSpPr/>
              <p:nvPr/>
            </p:nvCxnSpPr>
            <p:spPr>
              <a:xfrm rot="5400000" flipH="1" flipV="1">
                <a:off x="4572235" y="3142771"/>
                <a:ext cx="1714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81 Grupo"/>
              <p:cNvGrpSpPr>
                <a:grpSpLocks/>
              </p:cNvGrpSpPr>
              <p:nvPr/>
            </p:nvGrpSpPr>
            <p:grpSpPr bwMode="auto">
              <a:xfrm>
                <a:off x="1357290" y="3071810"/>
                <a:ext cx="3534028" cy="369332"/>
                <a:chOff x="1357290" y="3071810"/>
                <a:chExt cx="3534028" cy="369332"/>
              </a:xfrm>
            </p:grpSpPr>
            <p:sp>
              <p:nvSpPr>
                <p:cNvPr id="21536" name="78 CuadroTexto"/>
                <p:cNvSpPr txBox="1">
                  <a:spLocks noChangeArrowheads="1"/>
                </p:cNvSpPr>
                <p:nvPr/>
              </p:nvSpPr>
              <p:spPr bwMode="auto">
                <a:xfrm>
                  <a:off x="1357290" y="3071810"/>
                  <a:ext cx="319318" cy="369332"/>
                </a:xfrm>
                <a:prstGeom prst="rect">
                  <a:avLst/>
                </a:prstGeom>
                <a:noFill/>
                <a:ln w="9525">
                  <a:noFill/>
                  <a:miter lim="800000"/>
                  <a:headEnd/>
                  <a:tailEnd/>
                </a:ln>
              </p:spPr>
              <p:txBody>
                <a:bodyPr wrap="none">
                  <a:spAutoFit/>
                </a:bodyPr>
                <a:lstStyle/>
                <a:p>
                  <a:r>
                    <a:rPr lang="es-CO"/>
                    <a:t>+</a:t>
                  </a:r>
                  <a:endParaRPr lang="en-US"/>
                </a:p>
              </p:txBody>
            </p:sp>
            <p:sp>
              <p:nvSpPr>
                <p:cNvPr id="21537" name="79 CuadroTexto"/>
                <p:cNvSpPr txBox="1">
                  <a:spLocks noChangeArrowheads="1"/>
                </p:cNvSpPr>
                <p:nvPr/>
              </p:nvSpPr>
              <p:spPr bwMode="auto">
                <a:xfrm>
                  <a:off x="4572000" y="3071810"/>
                  <a:ext cx="319318" cy="369332"/>
                </a:xfrm>
                <a:prstGeom prst="rect">
                  <a:avLst/>
                </a:prstGeom>
                <a:noFill/>
                <a:ln w="9525">
                  <a:noFill/>
                  <a:miter lim="800000"/>
                  <a:headEnd/>
                  <a:tailEnd/>
                </a:ln>
              </p:spPr>
              <p:txBody>
                <a:bodyPr wrap="none">
                  <a:spAutoFit/>
                </a:bodyPr>
                <a:lstStyle/>
                <a:p>
                  <a:r>
                    <a:rPr lang="es-CO"/>
                    <a:t>=</a:t>
                  </a:r>
                  <a:endParaRPr lang="en-US"/>
                </a:p>
              </p:txBody>
            </p:sp>
            <p:sp>
              <p:nvSpPr>
                <p:cNvPr id="21538" name="80 CuadroTexto"/>
                <p:cNvSpPr txBox="1">
                  <a:spLocks noChangeArrowheads="1"/>
                </p:cNvSpPr>
                <p:nvPr/>
              </p:nvSpPr>
              <p:spPr bwMode="auto">
                <a:xfrm>
                  <a:off x="2752484" y="3071810"/>
                  <a:ext cx="319318" cy="369332"/>
                </a:xfrm>
                <a:prstGeom prst="rect">
                  <a:avLst/>
                </a:prstGeom>
                <a:noFill/>
                <a:ln w="9525">
                  <a:noFill/>
                  <a:miter lim="800000"/>
                  <a:headEnd/>
                  <a:tailEnd/>
                </a:ln>
              </p:spPr>
              <p:txBody>
                <a:bodyPr wrap="none">
                  <a:spAutoFit/>
                </a:bodyPr>
                <a:lstStyle/>
                <a:p>
                  <a:r>
                    <a:rPr lang="es-CO"/>
                    <a:t>+</a:t>
                  </a:r>
                  <a:endParaRPr lang="en-US"/>
                </a:p>
              </p:txBody>
            </p:sp>
          </p:grpSp>
          <p:sp>
            <p:nvSpPr>
              <p:cNvPr id="21535" name="104 CuadroTexto"/>
              <p:cNvSpPr txBox="1">
                <a:spLocks noChangeArrowheads="1"/>
              </p:cNvSpPr>
              <p:nvPr/>
            </p:nvSpPr>
            <p:spPr bwMode="auto">
              <a:xfrm>
                <a:off x="5571701" y="3952919"/>
                <a:ext cx="1537600" cy="276999"/>
              </a:xfrm>
              <a:prstGeom prst="rect">
                <a:avLst/>
              </a:prstGeom>
              <a:noFill/>
              <a:ln w="9525">
                <a:noFill/>
                <a:miter lim="800000"/>
                <a:headEnd/>
                <a:tailEnd/>
              </a:ln>
            </p:spPr>
            <p:txBody>
              <a:bodyPr wrap="none">
                <a:spAutoFit/>
              </a:bodyPr>
              <a:lstStyle/>
              <a:p>
                <a:r>
                  <a:rPr lang="es-CO" sz="1200"/>
                  <a:t>Demanda agregada</a:t>
                </a:r>
                <a:endParaRPr lang="en-US" sz="1200"/>
              </a:p>
            </p:txBody>
          </p:sp>
        </p:grpSp>
      </p:grpSp>
      <p:sp>
        <p:nvSpPr>
          <p:cNvPr id="59" name="58 CuadroTexto"/>
          <p:cNvSpPr txBox="1"/>
          <p:nvPr/>
        </p:nvSpPr>
        <p:spPr>
          <a:xfrm>
            <a:off x="500063" y="3143250"/>
            <a:ext cx="319087" cy="254000"/>
          </a:xfrm>
          <a:prstGeom prst="rect">
            <a:avLst/>
          </a:prstGeom>
          <a:noFill/>
        </p:spPr>
        <p:txBody>
          <a:bodyPr wrap="none">
            <a:spAutoFit/>
          </a:bodyPr>
          <a:lstStyle/>
          <a:p>
            <a:pPr>
              <a:defRPr/>
            </a:pPr>
            <a:r>
              <a:rPr lang="es-CO" sz="1050" err="1"/>
              <a:t>d</a:t>
            </a:r>
            <a:r>
              <a:rPr lang="es-CO" sz="1050" baseline="-25000" err="1"/>
              <a:t>A</a:t>
            </a:r>
            <a:endParaRPr lang="en-US" sz="1050" baseline="-25000"/>
          </a:p>
        </p:txBody>
      </p:sp>
      <p:sp>
        <p:nvSpPr>
          <p:cNvPr id="60" name="59 CuadroTexto"/>
          <p:cNvSpPr txBox="1"/>
          <p:nvPr/>
        </p:nvSpPr>
        <p:spPr>
          <a:xfrm>
            <a:off x="2071688" y="3500438"/>
            <a:ext cx="319087" cy="254000"/>
          </a:xfrm>
          <a:prstGeom prst="rect">
            <a:avLst/>
          </a:prstGeom>
          <a:noFill/>
        </p:spPr>
        <p:txBody>
          <a:bodyPr wrap="none">
            <a:spAutoFit/>
          </a:bodyPr>
          <a:lstStyle/>
          <a:p>
            <a:pPr>
              <a:defRPr/>
            </a:pPr>
            <a:r>
              <a:rPr lang="es-CO" sz="1050"/>
              <a:t>d</a:t>
            </a:r>
            <a:r>
              <a:rPr lang="es-CO" sz="1050" baseline="-25000"/>
              <a:t>B</a:t>
            </a:r>
            <a:endParaRPr lang="en-US" sz="1050" baseline="-25000"/>
          </a:p>
        </p:txBody>
      </p:sp>
      <p:sp>
        <p:nvSpPr>
          <p:cNvPr id="63" name="62 CuadroTexto"/>
          <p:cNvSpPr txBox="1"/>
          <p:nvPr/>
        </p:nvSpPr>
        <p:spPr>
          <a:xfrm>
            <a:off x="3146425" y="3286125"/>
            <a:ext cx="323850" cy="254000"/>
          </a:xfrm>
          <a:prstGeom prst="rect">
            <a:avLst/>
          </a:prstGeom>
          <a:noFill/>
        </p:spPr>
        <p:txBody>
          <a:bodyPr wrap="none">
            <a:spAutoFit/>
          </a:bodyPr>
          <a:lstStyle/>
          <a:p>
            <a:pPr>
              <a:defRPr/>
            </a:pPr>
            <a:r>
              <a:rPr lang="es-CO" sz="1050" err="1"/>
              <a:t>d</a:t>
            </a:r>
            <a:r>
              <a:rPr lang="es-CO" sz="1050" baseline="-25000" err="1"/>
              <a:t>C</a:t>
            </a:r>
            <a:endParaRPr lang="en-US" sz="1050" baseline="-25000"/>
          </a:p>
        </p:txBody>
      </p:sp>
      <p:sp>
        <p:nvSpPr>
          <p:cNvPr id="70" name="69 Forma libre"/>
          <p:cNvSpPr/>
          <p:nvPr/>
        </p:nvSpPr>
        <p:spPr>
          <a:xfrm rot="7644754">
            <a:off x="5407818" y="2456657"/>
            <a:ext cx="690563" cy="1320800"/>
          </a:xfrm>
          <a:custGeom>
            <a:avLst/>
            <a:gdLst>
              <a:gd name="connsiteX0" fmla="*/ 0 w 612250"/>
              <a:gd name="connsiteY0" fmla="*/ 1081377 h 1081377"/>
              <a:gd name="connsiteX1" fmla="*/ 206734 w 612250"/>
              <a:gd name="connsiteY1" fmla="*/ 906449 h 1081377"/>
              <a:gd name="connsiteX2" fmla="*/ 453224 w 612250"/>
              <a:gd name="connsiteY2" fmla="*/ 556591 h 1081377"/>
              <a:gd name="connsiteX3" fmla="*/ 612250 w 612250"/>
              <a:gd name="connsiteY3" fmla="*/ 0 h 1081377"/>
            </a:gdLst>
            <a:ahLst/>
            <a:cxnLst>
              <a:cxn ang="0">
                <a:pos x="connsiteX0" y="connsiteY0"/>
              </a:cxn>
              <a:cxn ang="0">
                <a:pos x="connsiteX1" y="connsiteY1"/>
              </a:cxn>
              <a:cxn ang="0">
                <a:pos x="connsiteX2" y="connsiteY2"/>
              </a:cxn>
              <a:cxn ang="0">
                <a:pos x="connsiteX3" y="connsiteY3"/>
              </a:cxn>
            </a:cxnLst>
            <a:rect l="l" t="t" r="r" b="b"/>
            <a:pathLst>
              <a:path w="612250" h="1081377">
                <a:moveTo>
                  <a:pt x="0" y="1081377"/>
                </a:moveTo>
                <a:cubicBezTo>
                  <a:pt x="65598" y="1037645"/>
                  <a:pt x="131197" y="993913"/>
                  <a:pt x="206734" y="906449"/>
                </a:cubicBezTo>
                <a:cubicBezTo>
                  <a:pt x="282271" y="818985"/>
                  <a:pt x="385638" y="707666"/>
                  <a:pt x="453224" y="556591"/>
                </a:cubicBezTo>
                <a:cubicBezTo>
                  <a:pt x="520810" y="405516"/>
                  <a:pt x="566530" y="202758"/>
                  <a:pt x="612250" y="0"/>
                </a:cubicBezTo>
              </a:path>
            </a:pathLst>
          </a:custGeom>
          <a:ln w="31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6" name="115 Forma libre"/>
          <p:cNvSpPr/>
          <p:nvPr/>
        </p:nvSpPr>
        <p:spPr>
          <a:xfrm>
            <a:off x="5472113" y="2770188"/>
            <a:ext cx="1098550" cy="1017587"/>
          </a:xfrm>
          <a:custGeom>
            <a:avLst/>
            <a:gdLst>
              <a:gd name="connsiteX0" fmla="*/ 0 w 1098645"/>
              <a:gd name="connsiteY0" fmla="*/ 0 h 1016758"/>
              <a:gd name="connsiteX1" fmla="*/ 307075 w 1098645"/>
              <a:gd name="connsiteY1" fmla="*/ 511791 h 1016758"/>
              <a:gd name="connsiteX2" fmla="*/ 757451 w 1098645"/>
              <a:gd name="connsiteY2" fmla="*/ 846161 h 1016758"/>
              <a:gd name="connsiteX3" fmla="*/ 1098645 w 1098645"/>
              <a:gd name="connsiteY3" fmla="*/ 1016758 h 1016758"/>
            </a:gdLst>
            <a:ahLst/>
            <a:cxnLst>
              <a:cxn ang="0">
                <a:pos x="connsiteX0" y="connsiteY0"/>
              </a:cxn>
              <a:cxn ang="0">
                <a:pos x="connsiteX1" y="connsiteY1"/>
              </a:cxn>
              <a:cxn ang="0">
                <a:pos x="connsiteX2" y="connsiteY2"/>
              </a:cxn>
              <a:cxn ang="0">
                <a:pos x="connsiteX3" y="connsiteY3"/>
              </a:cxn>
            </a:cxnLst>
            <a:rect l="l" t="t" r="r" b="b"/>
            <a:pathLst>
              <a:path w="1098645" h="1016758">
                <a:moveTo>
                  <a:pt x="0" y="0"/>
                </a:moveTo>
                <a:cubicBezTo>
                  <a:pt x="90416" y="185382"/>
                  <a:pt x="180833" y="370764"/>
                  <a:pt x="307075" y="511791"/>
                </a:cubicBezTo>
                <a:cubicBezTo>
                  <a:pt x="433317" y="652818"/>
                  <a:pt x="625523" y="762000"/>
                  <a:pt x="757451" y="846161"/>
                </a:cubicBezTo>
                <a:cubicBezTo>
                  <a:pt x="889379" y="930322"/>
                  <a:pt x="994012" y="973540"/>
                  <a:pt x="1098645" y="1016758"/>
                </a:cubicBezTo>
              </a:path>
            </a:pathLst>
          </a:custGeom>
          <a:ln w="31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 name="116 Forma libre"/>
          <p:cNvSpPr/>
          <p:nvPr/>
        </p:nvSpPr>
        <p:spPr>
          <a:xfrm>
            <a:off x="5608638" y="3009900"/>
            <a:ext cx="1303337" cy="784225"/>
          </a:xfrm>
          <a:custGeom>
            <a:avLst/>
            <a:gdLst>
              <a:gd name="connsiteX0" fmla="*/ 0 w 1303361"/>
              <a:gd name="connsiteY0" fmla="*/ 0 h 784747"/>
              <a:gd name="connsiteX1" fmla="*/ 286603 w 1303361"/>
              <a:gd name="connsiteY1" fmla="*/ 259308 h 784747"/>
              <a:gd name="connsiteX2" fmla="*/ 627797 w 1303361"/>
              <a:gd name="connsiteY2" fmla="*/ 450376 h 784747"/>
              <a:gd name="connsiteX3" fmla="*/ 1187355 w 1303361"/>
              <a:gd name="connsiteY3" fmla="*/ 730156 h 784747"/>
              <a:gd name="connsiteX4" fmla="*/ 1303361 w 1303361"/>
              <a:gd name="connsiteY4" fmla="*/ 777923 h 78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61" h="784747">
                <a:moveTo>
                  <a:pt x="0" y="0"/>
                </a:moveTo>
                <a:cubicBezTo>
                  <a:pt x="90985" y="92122"/>
                  <a:pt x="181970" y="184245"/>
                  <a:pt x="286603" y="259308"/>
                </a:cubicBezTo>
                <a:cubicBezTo>
                  <a:pt x="391236" y="334371"/>
                  <a:pt x="477672" y="371901"/>
                  <a:pt x="627797" y="450376"/>
                </a:cubicBezTo>
                <a:cubicBezTo>
                  <a:pt x="777922" y="528851"/>
                  <a:pt x="1074761" y="675565"/>
                  <a:pt x="1187355" y="730156"/>
                </a:cubicBezTo>
                <a:cubicBezTo>
                  <a:pt x="1299949" y="784747"/>
                  <a:pt x="1301655" y="781335"/>
                  <a:pt x="1303361" y="777923"/>
                </a:cubicBezTo>
              </a:path>
            </a:pathLst>
          </a:custGeom>
          <a:ln w="31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 name="117 Forma libre"/>
          <p:cNvSpPr/>
          <p:nvPr/>
        </p:nvSpPr>
        <p:spPr>
          <a:xfrm>
            <a:off x="5438775" y="2449513"/>
            <a:ext cx="1473200" cy="1344612"/>
          </a:xfrm>
          <a:custGeom>
            <a:avLst/>
            <a:gdLst>
              <a:gd name="connsiteX0" fmla="*/ 0 w 1473958"/>
              <a:gd name="connsiteY0" fmla="*/ 0 h 1344305"/>
              <a:gd name="connsiteX1" fmla="*/ 20471 w 1473958"/>
              <a:gd name="connsiteY1" fmla="*/ 204717 h 1344305"/>
              <a:gd name="connsiteX2" fmla="*/ 47767 w 1473958"/>
              <a:gd name="connsiteY2" fmla="*/ 334370 h 1344305"/>
              <a:gd name="connsiteX3" fmla="*/ 136477 w 1473958"/>
              <a:gd name="connsiteY3" fmla="*/ 511791 h 1344305"/>
              <a:gd name="connsiteX4" fmla="*/ 184245 w 1473958"/>
              <a:gd name="connsiteY4" fmla="*/ 566382 h 1344305"/>
              <a:gd name="connsiteX5" fmla="*/ 388961 w 1473958"/>
              <a:gd name="connsiteY5" fmla="*/ 743803 h 1344305"/>
              <a:gd name="connsiteX6" fmla="*/ 607325 w 1473958"/>
              <a:gd name="connsiteY6" fmla="*/ 907576 h 1344305"/>
              <a:gd name="connsiteX7" fmla="*/ 846161 w 1473958"/>
              <a:gd name="connsiteY7" fmla="*/ 1030406 h 1344305"/>
              <a:gd name="connsiteX8" fmla="*/ 1180531 w 1473958"/>
              <a:gd name="connsiteY8" fmla="*/ 1194179 h 1344305"/>
              <a:gd name="connsiteX9" fmla="*/ 1473958 w 1473958"/>
              <a:gd name="connsiteY9" fmla="*/ 1344305 h 1344305"/>
              <a:gd name="connsiteX10" fmla="*/ 1473958 w 1473958"/>
              <a:gd name="connsiteY10" fmla="*/ 1344305 h 134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958" h="1344305">
                <a:moveTo>
                  <a:pt x="0" y="0"/>
                </a:moveTo>
                <a:cubicBezTo>
                  <a:pt x="6255" y="74494"/>
                  <a:pt x="12510" y="148989"/>
                  <a:pt x="20471" y="204717"/>
                </a:cubicBezTo>
                <a:cubicBezTo>
                  <a:pt x="28432" y="260445"/>
                  <a:pt x="28433" y="283191"/>
                  <a:pt x="47767" y="334370"/>
                </a:cubicBezTo>
                <a:cubicBezTo>
                  <a:pt x="67101" y="385549"/>
                  <a:pt x="113731" y="473122"/>
                  <a:pt x="136477" y="511791"/>
                </a:cubicBezTo>
                <a:cubicBezTo>
                  <a:pt x="159223" y="550460"/>
                  <a:pt x="142164" y="527713"/>
                  <a:pt x="184245" y="566382"/>
                </a:cubicBezTo>
                <a:cubicBezTo>
                  <a:pt x="226326" y="605051"/>
                  <a:pt x="318448" y="686937"/>
                  <a:pt x="388961" y="743803"/>
                </a:cubicBezTo>
                <a:cubicBezTo>
                  <a:pt x="459474" y="800669"/>
                  <a:pt x="531125" y="859809"/>
                  <a:pt x="607325" y="907576"/>
                </a:cubicBezTo>
                <a:cubicBezTo>
                  <a:pt x="683525" y="955343"/>
                  <a:pt x="750627" y="982639"/>
                  <a:pt x="846161" y="1030406"/>
                </a:cubicBezTo>
                <a:cubicBezTo>
                  <a:pt x="941695" y="1078173"/>
                  <a:pt x="1075898" y="1141863"/>
                  <a:pt x="1180531" y="1194179"/>
                </a:cubicBezTo>
                <a:cubicBezTo>
                  <a:pt x="1285164" y="1246495"/>
                  <a:pt x="1473958" y="1344305"/>
                  <a:pt x="1473958" y="1344305"/>
                </a:cubicBezTo>
                <a:lnTo>
                  <a:pt x="1473958" y="1344305"/>
                </a:lnTo>
              </a:path>
            </a:pathLst>
          </a:cu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1000" fill="hold"/>
                                        <p:tgtEl>
                                          <p:spTgt spid="70"/>
                                        </p:tgtEl>
                                        <p:attrNameLst>
                                          <p:attrName>ppt_w</p:attrName>
                                        </p:attrNameLst>
                                      </p:cBhvr>
                                      <p:tavLst>
                                        <p:tav tm="0">
                                          <p:val>
                                            <p:strVal val="#ppt_w*0.70"/>
                                          </p:val>
                                        </p:tav>
                                        <p:tav tm="100000">
                                          <p:val>
                                            <p:strVal val="#ppt_w"/>
                                          </p:val>
                                        </p:tav>
                                      </p:tavLst>
                                    </p:anim>
                                    <p:anim calcmode="lin" valueType="num">
                                      <p:cBhvr>
                                        <p:cTn id="24" dur="1000" fill="hold"/>
                                        <p:tgtEl>
                                          <p:spTgt spid="70"/>
                                        </p:tgtEl>
                                        <p:attrNameLst>
                                          <p:attrName>ppt_h</p:attrName>
                                        </p:attrNameLst>
                                      </p:cBhvr>
                                      <p:tavLst>
                                        <p:tav tm="0">
                                          <p:val>
                                            <p:strVal val="#ppt_h"/>
                                          </p:val>
                                        </p:tav>
                                        <p:tav tm="100000">
                                          <p:val>
                                            <p:strVal val="#ppt_h"/>
                                          </p:val>
                                        </p:tav>
                                      </p:tavLst>
                                    </p:anim>
                                    <p:animEffect transition="in" filter="fade">
                                      <p:cBhvr>
                                        <p:cTn id="25" dur="10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ppt_w*0.70"/>
                                          </p:val>
                                        </p:tav>
                                        <p:tav tm="100000">
                                          <p:val>
                                            <p:strVal val="#ppt_w"/>
                                          </p:val>
                                        </p:tav>
                                      </p:tavLst>
                                    </p:anim>
                                    <p:anim calcmode="lin" valueType="num">
                                      <p:cBhvr>
                                        <p:cTn id="38" dur="1000" fill="hold"/>
                                        <p:tgtEl>
                                          <p:spTgt spid="116"/>
                                        </p:tgtEl>
                                        <p:attrNameLst>
                                          <p:attrName>ppt_h</p:attrName>
                                        </p:attrNameLst>
                                      </p:cBhvr>
                                      <p:tavLst>
                                        <p:tav tm="0">
                                          <p:val>
                                            <p:strVal val="#ppt_h"/>
                                          </p:val>
                                        </p:tav>
                                        <p:tav tm="100000">
                                          <p:val>
                                            <p:strVal val="#ppt_h"/>
                                          </p:val>
                                        </p:tav>
                                      </p:tavLst>
                                    </p:anim>
                                    <p:animEffect transition="in" filter="fade">
                                      <p:cBhvr>
                                        <p:cTn id="39" dur="1000"/>
                                        <p:tgtEl>
                                          <p:spTgt spid="116"/>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0.70"/>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p:cTn id="51" dur="1000" fill="hold"/>
                                        <p:tgtEl>
                                          <p:spTgt spid="117"/>
                                        </p:tgtEl>
                                        <p:attrNameLst>
                                          <p:attrName>ppt_w</p:attrName>
                                        </p:attrNameLst>
                                      </p:cBhvr>
                                      <p:tavLst>
                                        <p:tav tm="0">
                                          <p:val>
                                            <p:strVal val="#ppt_w*0.70"/>
                                          </p:val>
                                        </p:tav>
                                        <p:tav tm="100000">
                                          <p:val>
                                            <p:strVal val="#ppt_w"/>
                                          </p:val>
                                        </p:tav>
                                      </p:tavLst>
                                    </p:anim>
                                    <p:anim calcmode="lin" valueType="num">
                                      <p:cBhvr>
                                        <p:cTn id="52" dur="1000" fill="hold"/>
                                        <p:tgtEl>
                                          <p:spTgt spid="117"/>
                                        </p:tgtEl>
                                        <p:attrNameLst>
                                          <p:attrName>ppt_h</p:attrName>
                                        </p:attrNameLst>
                                      </p:cBhvr>
                                      <p:tavLst>
                                        <p:tav tm="0">
                                          <p:val>
                                            <p:strVal val="#ppt_h"/>
                                          </p:val>
                                        </p:tav>
                                        <p:tav tm="100000">
                                          <p:val>
                                            <p:strVal val="#ppt_h"/>
                                          </p:val>
                                        </p:tav>
                                      </p:tavLst>
                                    </p:anim>
                                    <p:animEffect transition="in" filter="fade">
                                      <p:cBhvr>
                                        <p:cTn id="53" dur="10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a:t>La oferta</a:t>
            </a:r>
          </a:p>
        </p:txBody>
      </p:sp>
      <p:sp>
        <p:nvSpPr>
          <p:cNvPr id="3" name="2 Marcador de contenido"/>
          <p:cNvSpPr>
            <a:spLocks noGrp="1"/>
          </p:cNvSpPr>
          <p:nvPr>
            <p:ph idx="1"/>
          </p:nvPr>
        </p:nvSpPr>
        <p:spPr>
          <a:xfrm>
            <a:off x="457200" y="1609416"/>
            <a:ext cx="7239000" cy="1747576"/>
          </a:xfrm>
        </p:spPr>
        <p:txBody>
          <a:bodyPr/>
          <a:lstStyle/>
          <a:p>
            <a:pPr algn="just">
              <a:buNone/>
            </a:pPr>
            <a:r>
              <a:rPr lang="es-CO"/>
              <a:t>La oferta es la cantidad de un producto o servicio, que las empresas están dispuestas a ofrecer, a un precio dado y en un mercado determinado.</a:t>
            </a:r>
          </a:p>
          <a:p>
            <a:pPr algn="just">
              <a:buNone/>
            </a:pPr>
            <a:endParaRPr lang="es-CO"/>
          </a:p>
        </p:txBody>
      </p:sp>
      <p:pic>
        <p:nvPicPr>
          <p:cNvPr id="2050" name="Picture 2" descr="https://encrypted-tbn0.google.com/images?q=tbn:ANd9GcRkDr9ehnFzZVFKZxJh2Sxd5RAJaTDC53gDQcOUwtGoezUyvn94"/>
          <p:cNvPicPr>
            <a:picLocks noChangeAspect="1" noChangeArrowheads="1"/>
          </p:cNvPicPr>
          <p:nvPr/>
        </p:nvPicPr>
        <p:blipFill>
          <a:blip r:embed="rId2" cstate="print"/>
          <a:srcRect/>
          <a:stretch>
            <a:fillRect/>
          </a:stretch>
        </p:blipFill>
        <p:spPr bwMode="auto">
          <a:xfrm>
            <a:off x="2411760" y="3429000"/>
            <a:ext cx="3744416" cy="316835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Relación plan – programa - proyecto</a:t>
            </a:r>
          </a:p>
        </p:txBody>
      </p:sp>
      <p:graphicFrame>
        <p:nvGraphicFramePr>
          <p:cNvPr id="4" name="3 Diagrama"/>
          <p:cNvGraphicFramePr/>
          <p:nvPr/>
        </p:nvGraphicFramePr>
        <p:xfrm>
          <a:off x="107504"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5 Conector recto"/>
          <p:cNvCxnSpPr/>
          <p:nvPr/>
        </p:nvCxnSpPr>
        <p:spPr>
          <a:xfrm>
            <a:off x="6156176" y="1700808"/>
            <a:ext cx="72008" cy="4032448"/>
          </a:xfrm>
          <a:prstGeom prst="line">
            <a:avLst/>
          </a:prstGeom>
        </p:spPr>
        <p:style>
          <a:lnRef idx="3">
            <a:schemeClr val="accent1"/>
          </a:lnRef>
          <a:fillRef idx="0">
            <a:schemeClr val="accent1"/>
          </a:fillRef>
          <a:effectRef idx="2">
            <a:schemeClr val="accent1"/>
          </a:effectRef>
          <a:fontRef idx="minor">
            <a:schemeClr val="tx1"/>
          </a:fontRef>
        </p:style>
      </p:cxnSp>
      <p:sp>
        <p:nvSpPr>
          <p:cNvPr id="7" name="6 CuadroTexto"/>
          <p:cNvSpPr txBox="1"/>
          <p:nvPr/>
        </p:nvSpPr>
        <p:spPr>
          <a:xfrm>
            <a:off x="6444208" y="1700808"/>
            <a:ext cx="2376264"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1400"/>
              <a:t>Elaborado a partir de un diagnostico que da una visión de conjunto para el futuro desarrollo económico y social</a:t>
            </a:r>
          </a:p>
        </p:txBody>
      </p:sp>
      <p:sp>
        <p:nvSpPr>
          <p:cNvPr id="8" name="7 CuadroTexto"/>
          <p:cNvSpPr txBox="1"/>
          <p:nvPr/>
        </p:nvSpPr>
        <p:spPr>
          <a:xfrm>
            <a:off x="6444208" y="3318083"/>
            <a:ext cx="2376264"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1400"/>
              <a:t>Es la operacionalizacion del programa, que permite asignar responsabilidades especificas y recursos para un t. determinado</a:t>
            </a:r>
          </a:p>
        </p:txBody>
      </p:sp>
      <p:sp>
        <p:nvSpPr>
          <p:cNvPr id="10" name="9 CuadroTexto"/>
          <p:cNvSpPr txBox="1"/>
          <p:nvPr/>
        </p:nvSpPr>
        <p:spPr>
          <a:xfrm>
            <a:off x="6444208" y="4707721"/>
            <a:ext cx="2376264"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1400"/>
              <a:t>Finalmente concreta los programas, por lo tanto se constituyen en la célula básica para el cumplimiento de un plan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a:t>Ley de la oferta</a:t>
            </a: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pPr algn="just">
              <a:buNone/>
            </a:pPr>
            <a:r>
              <a:rPr lang="es-CO"/>
              <a:t>La oferta funciona conforme a lo que el mercado desea, es decir, si mantenemos todo lo demás constante:</a:t>
            </a:r>
          </a:p>
          <a:p>
            <a:pPr algn="just">
              <a:buNone/>
            </a:pPr>
            <a:endParaRPr lang="es-CO"/>
          </a:p>
          <a:p>
            <a:pPr algn="just"/>
            <a:r>
              <a:rPr lang="es-CO"/>
              <a:t> A MAYOR CANTIDAD DEMANDADA, MAYOR CANTIDAD PRODUCIDA. </a:t>
            </a:r>
          </a:p>
          <a:p>
            <a:pPr algn="just"/>
            <a:r>
              <a:rPr lang="es-CO"/>
              <a:t> A MAYOR PRECIO DEL PRODUCTO OFRECIDO, MAYOR SERA LA CANTIDAD QUE SE PRODUZCA PARA EL MERCADO.</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0"/>
            <a:ext cx="7239000" cy="3789040"/>
          </a:xfrm>
          <a:prstGeom prst="flowChartPunchedTape">
            <a:avLst/>
          </a:prstGeom>
        </p:spPr>
        <p:style>
          <a:lnRef idx="1">
            <a:schemeClr val="accent1"/>
          </a:lnRef>
          <a:fillRef idx="2">
            <a:schemeClr val="accent1"/>
          </a:fillRef>
          <a:effectRef idx="1">
            <a:schemeClr val="accent1"/>
          </a:effectRef>
          <a:fontRef idx="minor">
            <a:schemeClr val="dk1"/>
          </a:fontRef>
        </p:style>
        <p:txBody>
          <a:bodyPr/>
          <a:lstStyle/>
          <a:p>
            <a:pPr>
              <a:buNone/>
            </a:pPr>
            <a:r>
              <a:rPr lang="es-CO"/>
              <a:t>Los productores quieren maximizar la utilidad que les quedara de su actividad en el mercado, por eso, si notan que un producto tiene un buen precio quieren producir mas de este producto para ganar mas dinero</a:t>
            </a:r>
          </a:p>
        </p:txBody>
      </p:sp>
      <p:pic>
        <p:nvPicPr>
          <p:cNvPr id="100354" name="Picture 2" descr="https://encrypted-tbn3.google.com/images?q=tbn:ANd9GcTyBOv7fr7UW8rCWYYMj4MnV5cio27rFd409PCz1hF87PTcUW-e"/>
          <p:cNvPicPr>
            <a:picLocks noChangeAspect="1" noChangeArrowheads="1"/>
          </p:cNvPicPr>
          <p:nvPr/>
        </p:nvPicPr>
        <p:blipFill>
          <a:blip r:embed="rId2" cstate="print"/>
          <a:srcRect/>
          <a:stretch>
            <a:fillRect/>
          </a:stretch>
        </p:blipFill>
        <p:spPr bwMode="auto">
          <a:xfrm>
            <a:off x="3131840" y="3792379"/>
            <a:ext cx="2697088" cy="2804973"/>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7239000" cy="432048"/>
          </a:xfrm>
        </p:spPr>
        <p:style>
          <a:lnRef idx="2">
            <a:schemeClr val="dk1">
              <a:shade val="50000"/>
            </a:schemeClr>
          </a:lnRef>
          <a:fillRef idx="1">
            <a:schemeClr val="dk1"/>
          </a:fillRef>
          <a:effectRef idx="0">
            <a:schemeClr val="dk1"/>
          </a:effectRef>
          <a:fontRef idx="minor">
            <a:schemeClr val="lt1"/>
          </a:fontRef>
        </p:style>
        <p:txBody>
          <a:bodyPr>
            <a:normAutofit/>
          </a:bodyPr>
          <a:lstStyle/>
          <a:p>
            <a:pPr>
              <a:buNone/>
            </a:pPr>
            <a:r>
              <a:rPr lang="es-CO" sz="1600"/>
              <a:t>Ingreso monetario (I)= Precio del producto (P) * cantidades vendidas (Q)</a:t>
            </a:r>
          </a:p>
          <a:p>
            <a:pPr>
              <a:buNone/>
            </a:pPr>
            <a:endParaRPr lang="es-CO" sz="1600"/>
          </a:p>
        </p:txBody>
      </p:sp>
      <p:sp>
        <p:nvSpPr>
          <p:cNvPr id="4" name="3 CuadroTexto"/>
          <p:cNvSpPr txBox="1"/>
          <p:nvPr/>
        </p:nvSpPr>
        <p:spPr>
          <a:xfrm>
            <a:off x="539552" y="1772816"/>
            <a:ext cx="7128792" cy="1754326"/>
          </a:xfrm>
          <a:prstGeom prst="rect">
            <a:avLst/>
          </a:prstGeom>
          <a:noFill/>
        </p:spPr>
        <p:txBody>
          <a:bodyPr wrap="square" rtlCol="0">
            <a:spAutoFit/>
          </a:bodyPr>
          <a:lstStyle/>
          <a:p>
            <a:pPr algn="just"/>
            <a:r>
              <a:rPr lang="es-CO"/>
              <a:t>Pero el ingreso monetario no es realmente el incentivo del productor  para estar en el negocio, si no la utilidad que le quede. </a:t>
            </a:r>
          </a:p>
          <a:p>
            <a:pPr algn="just"/>
            <a:endParaRPr lang="es-CO"/>
          </a:p>
          <a:p>
            <a:pPr algn="just"/>
            <a:r>
              <a:rPr lang="es-CO"/>
              <a:t>Para calcular la utilidad de un producto se le deben restar a todos los ingresos , los costos en los que incurrió el productor para elaborar el bien o servicio que ofreció en el mercado.</a:t>
            </a:r>
          </a:p>
        </p:txBody>
      </p:sp>
      <p:sp>
        <p:nvSpPr>
          <p:cNvPr id="5" name="2 Marcador de contenido"/>
          <p:cNvSpPr txBox="1">
            <a:spLocks/>
          </p:cNvSpPr>
          <p:nvPr/>
        </p:nvSpPr>
        <p:spPr>
          <a:xfrm>
            <a:off x="683568" y="4005064"/>
            <a:ext cx="7239000" cy="432048"/>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s-CO" sz="1600"/>
              <a:t>Utilidad para el productor (U)</a:t>
            </a:r>
            <a:r>
              <a:rPr kumimoji="0" lang="es-CO" sz="1600" b="0" i="0" u="none" strike="noStrike" kern="1200" cap="none" spc="0" normalizeH="0" baseline="0" noProof="0">
                <a:ln>
                  <a:noFill/>
                </a:ln>
                <a:solidFill>
                  <a:schemeClr val="lt1"/>
                </a:solidFill>
                <a:effectLst/>
                <a:uLnTx/>
                <a:uFillTx/>
                <a:latin typeface="+mn-lt"/>
                <a:ea typeface="+mn-ea"/>
                <a:cs typeface="+mn-cs"/>
              </a:rPr>
              <a:t>= Ingreso</a:t>
            </a:r>
            <a:r>
              <a:rPr kumimoji="0" lang="es-CO" sz="1600" b="0" i="0" u="none" strike="noStrike" kern="1200" cap="none" spc="0" normalizeH="0" noProof="0">
                <a:ln>
                  <a:noFill/>
                </a:ln>
                <a:solidFill>
                  <a:schemeClr val="lt1"/>
                </a:solidFill>
                <a:effectLst/>
                <a:uLnTx/>
                <a:uFillTx/>
                <a:latin typeface="+mn-lt"/>
                <a:ea typeface="+mn-ea"/>
                <a:cs typeface="+mn-cs"/>
              </a:rPr>
              <a:t> (I)</a:t>
            </a:r>
            <a:r>
              <a:rPr kumimoji="0" lang="es-CO" sz="1600" b="0" i="0" u="none" strike="noStrike" kern="1200" cap="none" spc="0" normalizeH="0" baseline="0" noProof="0">
                <a:ln>
                  <a:noFill/>
                </a:ln>
                <a:solidFill>
                  <a:schemeClr val="lt1"/>
                </a:solidFill>
                <a:effectLst/>
                <a:uLnTx/>
                <a:uFillTx/>
                <a:latin typeface="+mn-lt"/>
                <a:ea typeface="+mn-ea"/>
                <a:cs typeface="+mn-cs"/>
              </a:rPr>
              <a:t> </a:t>
            </a:r>
            <a:r>
              <a:rPr lang="es-CO" sz="1600"/>
              <a:t>–</a:t>
            </a:r>
            <a:r>
              <a:rPr kumimoji="0" lang="es-CO" sz="1600" b="0" i="0" u="none" strike="noStrike" kern="1200" cap="none" spc="0" normalizeH="0" baseline="0" noProof="0">
                <a:ln>
                  <a:noFill/>
                </a:ln>
                <a:solidFill>
                  <a:schemeClr val="lt1"/>
                </a:solidFill>
                <a:effectLst/>
                <a:uLnTx/>
                <a:uFillTx/>
                <a:latin typeface="+mn-lt"/>
                <a:ea typeface="+mn-ea"/>
                <a:cs typeface="+mn-cs"/>
              </a:rPr>
              <a:t> costos</a:t>
            </a:r>
            <a:r>
              <a:rPr kumimoji="0" lang="es-CO" sz="1600" b="0" i="0" u="none" strike="noStrike" kern="1200" cap="none" spc="0" normalizeH="0" noProof="0">
                <a:ln>
                  <a:noFill/>
                </a:ln>
                <a:solidFill>
                  <a:schemeClr val="lt1"/>
                </a:solidFill>
                <a:effectLst/>
                <a:uLnTx/>
                <a:uFillTx/>
                <a:latin typeface="+mn-lt"/>
                <a:ea typeface="+mn-ea"/>
                <a:cs typeface="+mn-cs"/>
              </a:rPr>
              <a:t> de producción (C) </a:t>
            </a:r>
            <a:endParaRPr kumimoji="0" lang="es-CO" sz="1600" b="0" i="0" u="none" strike="noStrike" kern="1200" cap="none" spc="0" normalizeH="0" baseline="0" noProof="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s-CO" sz="1600" b="0" i="0" u="none" strike="noStrike" kern="1200" cap="none" spc="0" normalizeH="0" baseline="0" noProof="0">
              <a:ln>
                <a:noFill/>
              </a:ln>
              <a:solidFill>
                <a:schemeClr val="lt1"/>
              </a:solidFill>
              <a:effectLst/>
              <a:uLnTx/>
              <a:uFillTx/>
              <a:latin typeface="+mn-lt"/>
              <a:ea typeface="+mn-ea"/>
              <a:cs typeface="+mn-cs"/>
            </a:endParaRPr>
          </a:p>
        </p:txBody>
      </p:sp>
      <p:sp>
        <p:nvSpPr>
          <p:cNvPr id="6" name="2 Marcador de contenido"/>
          <p:cNvSpPr txBox="1">
            <a:spLocks/>
          </p:cNvSpPr>
          <p:nvPr/>
        </p:nvSpPr>
        <p:spPr>
          <a:xfrm>
            <a:off x="2411760" y="4725144"/>
            <a:ext cx="3456384" cy="432048"/>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s-CO" sz="1600" b="0" i="0" u="none" strike="noStrike" kern="1200" cap="none" spc="0" normalizeH="0" noProof="0">
                <a:ln>
                  <a:noFill/>
                </a:ln>
                <a:solidFill>
                  <a:schemeClr val="lt1"/>
                </a:solidFill>
                <a:effectLst/>
                <a:uLnTx/>
                <a:uFillTx/>
                <a:latin typeface="+mn-lt"/>
                <a:ea typeface="+mn-ea"/>
                <a:cs typeface="+mn-cs"/>
              </a:rPr>
              <a:t>Utilidad neta= (P*Q) - CT </a:t>
            </a:r>
            <a:endParaRPr kumimoji="0" lang="es-CO" sz="1600" b="0" i="0" u="none" strike="noStrike" kern="1200" cap="none" spc="0" normalizeH="0" baseline="0" noProof="0">
              <a:ln>
                <a:noFill/>
              </a:ln>
              <a:solidFill>
                <a:schemeClr val="lt1"/>
              </a:solidFill>
              <a:effectLst/>
              <a:uLnTx/>
              <a:uFillTx/>
              <a:latin typeface="+mn-lt"/>
              <a:ea typeface="+mn-ea"/>
              <a:cs typeface="+mn-cs"/>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s-CO" sz="16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a:t>Tabla y curva de oferta</a:t>
            </a:r>
          </a:p>
        </p:txBody>
      </p:sp>
      <p:sp>
        <p:nvSpPr>
          <p:cNvPr id="3" name="2 Marcador de contenido"/>
          <p:cNvSpPr>
            <a:spLocks noGrp="1"/>
          </p:cNvSpPr>
          <p:nvPr>
            <p:ph idx="1"/>
          </p:nvPr>
        </p:nvSpPr>
        <p:spPr/>
        <p:txBody>
          <a:bodyPr/>
          <a:lstStyle/>
          <a:p>
            <a:pPr algn="just">
              <a:buNone/>
            </a:pPr>
            <a:r>
              <a:rPr lang="es-CO"/>
              <a:t>Obedece a la misma lógica de la demanda en el sentido de que a cada precio existirá una cantidad relacionada (cantidad ofrecida).</a:t>
            </a:r>
          </a:p>
          <a:p>
            <a:pPr algn="just">
              <a:buNone/>
            </a:pPr>
            <a:endParaRPr lang="es-CO"/>
          </a:p>
          <a:p>
            <a:pPr algn="just">
              <a:buNone/>
            </a:pPr>
            <a:r>
              <a:rPr lang="es-CO"/>
              <a:t>El productor debe analizar el comportamiento de los precios del mercado para producir mas o producir menos, de acuerdo con lo elevado que se encuentre el precio (por la ley de la oferta)</a:t>
            </a:r>
          </a:p>
          <a:p>
            <a:pPr algn="just">
              <a:buNone/>
            </a:pPr>
            <a:endParaRPr lang="es-CO"/>
          </a:p>
          <a:p>
            <a:pPr>
              <a:buNone/>
            </a:pPr>
            <a:r>
              <a:rPr lang="es-CO"/>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1 Grupo"/>
          <p:cNvGrpSpPr>
            <a:grpSpLocks/>
          </p:cNvGrpSpPr>
          <p:nvPr/>
        </p:nvGrpSpPr>
        <p:grpSpPr bwMode="auto">
          <a:xfrm>
            <a:off x="1714500" y="2286000"/>
            <a:ext cx="1214438" cy="1501775"/>
            <a:chOff x="713554" y="2285992"/>
            <a:chExt cx="1215240" cy="1501786"/>
          </a:xfrm>
        </p:grpSpPr>
        <p:cxnSp>
          <p:nvCxnSpPr>
            <p:cNvPr id="13" name="12 Conector recto de flecha"/>
            <p:cNvCxnSpPr/>
            <p:nvPr/>
          </p:nvCxnSpPr>
          <p:spPr>
            <a:xfrm rot="5400000" flipH="1" flipV="1">
              <a:off x="-36545" y="3036091"/>
              <a:ext cx="150019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713554" y="3786191"/>
              <a:ext cx="121524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14 Grupo"/>
          <p:cNvGrpSpPr>
            <a:grpSpLocks/>
          </p:cNvGrpSpPr>
          <p:nvPr/>
        </p:nvGrpSpPr>
        <p:grpSpPr bwMode="auto">
          <a:xfrm>
            <a:off x="3000375" y="2286000"/>
            <a:ext cx="1214438" cy="1501775"/>
            <a:chOff x="713554" y="2285992"/>
            <a:chExt cx="1215240" cy="1501786"/>
          </a:xfrm>
        </p:grpSpPr>
        <p:cxnSp>
          <p:nvCxnSpPr>
            <p:cNvPr id="16" name="15 Conector recto de flecha"/>
            <p:cNvCxnSpPr/>
            <p:nvPr/>
          </p:nvCxnSpPr>
          <p:spPr>
            <a:xfrm rot="5400000" flipH="1" flipV="1">
              <a:off x="-36545" y="3036091"/>
              <a:ext cx="150019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713554" y="3786191"/>
              <a:ext cx="121524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 name="59 Grupo"/>
          <p:cNvGrpSpPr>
            <a:grpSpLocks/>
          </p:cNvGrpSpPr>
          <p:nvPr/>
        </p:nvGrpSpPr>
        <p:grpSpPr bwMode="auto">
          <a:xfrm>
            <a:off x="214313" y="2284413"/>
            <a:ext cx="1214437" cy="1501775"/>
            <a:chOff x="713554" y="2285992"/>
            <a:chExt cx="1215240" cy="1501786"/>
          </a:xfrm>
        </p:grpSpPr>
        <p:cxnSp>
          <p:nvCxnSpPr>
            <p:cNvPr id="61" name="60 Conector recto de flecha"/>
            <p:cNvCxnSpPr/>
            <p:nvPr/>
          </p:nvCxnSpPr>
          <p:spPr>
            <a:xfrm rot="5400000" flipH="1" flipV="1">
              <a:off x="-36545" y="3036091"/>
              <a:ext cx="15001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a:off x="713554" y="3786190"/>
              <a:ext cx="12152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 name="69 Grupo"/>
          <p:cNvGrpSpPr>
            <a:grpSpLocks/>
          </p:cNvGrpSpPr>
          <p:nvPr/>
        </p:nvGrpSpPr>
        <p:grpSpPr bwMode="auto">
          <a:xfrm>
            <a:off x="5426075" y="2500313"/>
            <a:ext cx="1517650" cy="1001712"/>
            <a:chOff x="5426381" y="2500772"/>
            <a:chExt cx="1516940" cy="1001486"/>
          </a:xfrm>
        </p:grpSpPr>
        <p:sp>
          <p:nvSpPr>
            <p:cNvPr id="67" name="66 Forma libre"/>
            <p:cNvSpPr/>
            <p:nvPr/>
          </p:nvSpPr>
          <p:spPr>
            <a:xfrm>
              <a:off x="5426381" y="3167372"/>
              <a:ext cx="299898" cy="334886"/>
            </a:xfrm>
            <a:custGeom>
              <a:avLst/>
              <a:gdLst>
                <a:gd name="connsiteX0" fmla="*/ 0 w 300093"/>
                <a:gd name="connsiteY0" fmla="*/ 335398 h 335398"/>
                <a:gd name="connsiteX1" fmla="*/ 120038 w 300093"/>
                <a:gd name="connsiteY1" fmla="*/ 233013 h 335398"/>
                <a:gd name="connsiteX2" fmla="*/ 211831 w 300093"/>
                <a:gd name="connsiteY2" fmla="*/ 127098 h 335398"/>
                <a:gd name="connsiteX3" fmla="*/ 275380 w 300093"/>
                <a:gd name="connsiteY3" fmla="*/ 38836 h 335398"/>
                <a:gd name="connsiteX4" fmla="*/ 300093 w 300093"/>
                <a:gd name="connsiteY4" fmla="*/ 0 h 335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93" h="335398">
                  <a:moveTo>
                    <a:pt x="0" y="335398"/>
                  </a:moveTo>
                  <a:cubicBezTo>
                    <a:pt x="42366" y="301564"/>
                    <a:pt x="84733" y="267730"/>
                    <a:pt x="120038" y="233013"/>
                  </a:cubicBezTo>
                  <a:cubicBezTo>
                    <a:pt x="155343" y="198296"/>
                    <a:pt x="185941" y="159461"/>
                    <a:pt x="211831" y="127098"/>
                  </a:cubicBezTo>
                  <a:cubicBezTo>
                    <a:pt x="237721" y="94735"/>
                    <a:pt x="260670" y="60019"/>
                    <a:pt x="275380" y="38836"/>
                  </a:cubicBezTo>
                  <a:cubicBezTo>
                    <a:pt x="290090" y="17653"/>
                    <a:pt x="295091" y="8826"/>
                    <a:pt x="300093" y="0"/>
                  </a:cubicBez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8" name="67 Forma libre"/>
            <p:cNvSpPr/>
            <p:nvPr/>
          </p:nvSpPr>
          <p:spPr>
            <a:xfrm>
              <a:off x="5726279" y="3000721"/>
              <a:ext cx="391929" cy="171411"/>
            </a:xfrm>
            <a:custGeom>
              <a:avLst/>
              <a:gdLst>
                <a:gd name="connsiteX0" fmla="*/ 0 w 391886"/>
                <a:gd name="connsiteY0" fmla="*/ 165933 h 171229"/>
                <a:gd name="connsiteX1" fmla="*/ 130629 w 391886"/>
                <a:gd name="connsiteY1" fmla="*/ 165933 h 171229"/>
                <a:gd name="connsiteX2" fmla="*/ 218891 w 391886"/>
                <a:gd name="connsiteY2" fmla="*/ 134159 h 171229"/>
                <a:gd name="connsiteX3" fmla="*/ 345989 w 391886"/>
                <a:gd name="connsiteY3" fmla="*/ 52957 h 171229"/>
                <a:gd name="connsiteX4" fmla="*/ 391886 w 391886"/>
                <a:gd name="connsiteY4" fmla="*/ 0 h 17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171229">
                  <a:moveTo>
                    <a:pt x="0" y="165933"/>
                  </a:moveTo>
                  <a:cubicBezTo>
                    <a:pt x="47073" y="168581"/>
                    <a:pt x="94147" y="171229"/>
                    <a:pt x="130629" y="165933"/>
                  </a:cubicBezTo>
                  <a:cubicBezTo>
                    <a:pt x="167111" y="160637"/>
                    <a:pt x="182998" y="152988"/>
                    <a:pt x="218891" y="134159"/>
                  </a:cubicBezTo>
                  <a:cubicBezTo>
                    <a:pt x="254784" y="115330"/>
                    <a:pt x="317157" y="75317"/>
                    <a:pt x="345989" y="52957"/>
                  </a:cubicBezTo>
                  <a:cubicBezTo>
                    <a:pt x="374822" y="30597"/>
                    <a:pt x="383354" y="15298"/>
                    <a:pt x="391886" y="0"/>
                  </a:cubicBez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68 Forma libre"/>
            <p:cNvSpPr/>
            <p:nvPr/>
          </p:nvSpPr>
          <p:spPr>
            <a:xfrm>
              <a:off x="6118207" y="2500772"/>
              <a:ext cx="825114" cy="499949"/>
            </a:xfrm>
            <a:custGeom>
              <a:avLst/>
              <a:gdLst>
                <a:gd name="connsiteX0" fmla="*/ 0 w 824961"/>
                <a:gd name="connsiteY0" fmla="*/ 500155 h 500155"/>
                <a:gd name="connsiteX1" fmla="*/ 148281 w 824961"/>
                <a:gd name="connsiteY1" fmla="*/ 486033 h 500155"/>
                <a:gd name="connsiteX2" fmla="*/ 293032 w 824961"/>
                <a:gd name="connsiteY2" fmla="*/ 440136 h 500155"/>
                <a:gd name="connsiteX3" fmla="*/ 434252 w 824961"/>
                <a:gd name="connsiteY3" fmla="*/ 380118 h 500155"/>
                <a:gd name="connsiteX4" fmla="*/ 582533 w 824961"/>
                <a:gd name="connsiteY4" fmla="*/ 284794 h 500155"/>
                <a:gd name="connsiteX5" fmla="*/ 713161 w 824961"/>
                <a:gd name="connsiteY5" fmla="*/ 164757 h 500155"/>
                <a:gd name="connsiteX6" fmla="*/ 808485 w 824961"/>
                <a:gd name="connsiteY6" fmla="*/ 27067 h 500155"/>
                <a:gd name="connsiteX7" fmla="*/ 812015 w 824961"/>
                <a:gd name="connsiteY7" fmla="*/ 2354 h 50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961" h="500155">
                  <a:moveTo>
                    <a:pt x="0" y="500155"/>
                  </a:moveTo>
                  <a:cubicBezTo>
                    <a:pt x="49721" y="498095"/>
                    <a:pt x="99442" y="496036"/>
                    <a:pt x="148281" y="486033"/>
                  </a:cubicBezTo>
                  <a:cubicBezTo>
                    <a:pt x="197120" y="476030"/>
                    <a:pt x="245370" y="457789"/>
                    <a:pt x="293032" y="440136"/>
                  </a:cubicBezTo>
                  <a:cubicBezTo>
                    <a:pt x="340694" y="422484"/>
                    <a:pt x="386002" y="406008"/>
                    <a:pt x="434252" y="380118"/>
                  </a:cubicBezTo>
                  <a:cubicBezTo>
                    <a:pt x="482502" y="354228"/>
                    <a:pt x="536048" y="320687"/>
                    <a:pt x="582533" y="284794"/>
                  </a:cubicBezTo>
                  <a:cubicBezTo>
                    <a:pt x="629018" y="248901"/>
                    <a:pt x="675502" y="207711"/>
                    <a:pt x="713161" y="164757"/>
                  </a:cubicBezTo>
                  <a:cubicBezTo>
                    <a:pt x="750820" y="121803"/>
                    <a:pt x="792009" y="54134"/>
                    <a:pt x="808485" y="27067"/>
                  </a:cubicBezTo>
                  <a:cubicBezTo>
                    <a:pt x="824961" y="0"/>
                    <a:pt x="818488" y="1177"/>
                    <a:pt x="812015" y="2354"/>
                  </a:cubicBez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6" name="74 Grupo"/>
          <p:cNvGrpSpPr>
            <a:grpSpLocks/>
          </p:cNvGrpSpPr>
          <p:nvPr/>
        </p:nvGrpSpPr>
        <p:grpSpPr bwMode="auto">
          <a:xfrm>
            <a:off x="-34925" y="3354388"/>
            <a:ext cx="7019925" cy="254000"/>
            <a:chOff x="-34504" y="3353796"/>
            <a:chExt cx="7019494" cy="253916"/>
          </a:xfrm>
        </p:grpSpPr>
        <p:cxnSp>
          <p:nvCxnSpPr>
            <p:cNvPr id="21" name="20 Conector recto"/>
            <p:cNvCxnSpPr/>
            <p:nvPr/>
          </p:nvCxnSpPr>
          <p:spPr>
            <a:xfrm>
              <a:off x="192495" y="3499798"/>
              <a:ext cx="6792495" cy="158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34504" y="3353796"/>
              <a:ext cx="309544" cy="253916"/>
            </a:xfrm>
            <a:prstGeom prst="rect">
              <a:avLst/>
            </a:prstGeom>
            <a:noFill/>
          </p:spPr>
          <p:txBody>
            <a:bodyPr wrap="none">
              <a:spAutoFit/>
            </a:bodyPr>
            <a:lstStyle/>
            <a:p>
              <a:pPr>
                <a:defRPr/>
              </a:pPr>
              <a:r>
                <a:rPr lang="es-CO" sz="1050" i="1"/>
                <a:t>p</a:t>
              </a:r>
              <a:r>
                <a:rPr lang="es-CO" sz="1050" i="1" baseline="-25000"/>
                <a:t>1</a:t>
              </a:r>
              <a:endParaRPr lang="en-US" sz="1050" i="1" baseline="-25000"/>
            </a:p>
          </p:txBody>
        </p:sp>
      </p:grpSp>
      <p:grpSp>
        <p:nvGrpSpPr>
          <p:cNvPr id="7" name="75 Grupo"/>
          <p:cNvGrpSpPr>
            <a:grpSpLocks/>
          </p:cNvGrpSpPr>
          <p:nvPr/>
        </p:nvGrpSpPr>
        <p:grpSpPr bwMode="auto">
          <a:xfrm>
            <a:off x="-34925" y="3019425"/>
            <a:ext cx="7064375" cy="254000"/>
            <a:chOff x="-34504" y="3020054"/>
            <a:chExt cx="7063457" cy="253916"/>
          </a:xfrm>
        </p:grpSpPr>
        <p:cxnSp>
          <p:nvCxnSpPr>
            <p:cNvPr id="31" name="30 Conector recto"/>
            <p:cNvCxnSpPr/>
            <p:nvPr/>
          </p:nvCxnSpPr>
          <p:spPr>
            <a:xfrm flipV="1">
              <a:off x="208352" y="3172404"/>
              <a:ext cx="682060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71 CuadroTexto"/>
            <p:cNvSpPr txBox="1"/>
            <p:nvPr/>
          </p:nvSpPr>
          <p:spPr>
            <a:xfrm>
              <a:off x="-34504" y="3020054"/>
              <a:ext cx="309523" cy="253916"/>
            </a:xfrm>
            <a:prstGeom prst="rect">
              <a:avLst/>
            </a:prstGeom>
            <a:noFill/>
          </p:spPr>
          <p:txBody>
            <a:bodyPr wrap="none">
              <a:spAutoFit/>
            </a:bodyPr>
            <a:lstStyle/>
            <a:p>
              <a:pPr>
                <a:defRPr/>
              </a:pPr>
              <a:r>
                <a:rPr lang="es-CO" sz="1050" i="1"/>
                <a:t>p</a:t>
              </a:r>
              <a:r>
                <a:rPr lang="es-CO" sz="1050" i="1" baseline="-25000"/>
                <a:t>2</a:t>
              </a:r>
              <a:endParaRPr lang="en-US" sz="1050" i="1" baseline="-25000"/>
            </a:p>
          </p:txBody>
        </p:sp>
      </p:grpSp>
      <p:grpSp>
        <p:nvGrpSpPr>
          <p:cNvPr id="8" name="77 Grupo"/>
          <p:cNvGrpSpPr>
            <a:grpSpLocks/>
          </p:cNvGrpSpPr>
          <p:nvPr/>
        </p:nvGrpSpPr>
        <p:grpSpPr bwMode="auto">
          <a:xfrm>
            <a:off x="-34925" y="2428875"/>
            <a:ext cx="7064375" cy="254000"/>
            <a:chOff x="-34504" y="2428868"/>
            <a:chExt cx="7063457" cy="253916"/>
          </a:xfrm>
        </p:grpSpPr>
        <p:cxnSp>
          <p:nvCxnSpPr>
            <p:cNvPr id="41" name="40 Conector recto"/>
            <p:cNvCxnSpPr/>
            <p:nvPr/>
          </p:nvCxnSpPr>
          <p:spPr>
            <a:xfrm flipV="1">
              <a:off x="214702" y="2576457"/>
              <a:ext cx="6814251" cy="317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4504" y="2428868"/>
              <a:ext cx="309523" cy="253916"/>
            </a:xfrm>
            <a:prstGeom prst="rect">
              <a:avLst/>
            </a:prstGeom>
            <a:noFill/>
          </p:spPr>
          <p:txBody>
            <a:bodyPr wrap="none">
              <a:spAutoFit/>
            </a:bodyPr>
            <a:lstStyle/>
            <a:p>
              <a:pPr>
                <a:defRPr/>
              </a:pPr>
              <a:r>
                <a:rPr lang="es-CO" sz="1050" i="1"/>
                <a:t>p</a:t>
              </a:r>
              <a:r>
                <a:rPr lang="es-CO" sz="1050" i="1" baseline="-25000"/>
                <a:t>4</a:t>
              </a:r>
              <a:endParaRPr lang="en-US" sz="1050" i="1" baseline="-25000"/>
            </a:p>
          </p:txBody>
        </p:sp>
      </p:grpSp>
      <p:grpSp>
        <p:nvGrpSpPr>
          <p:cNvPr id="9" name="76 Grupo"/>
          <p:cNvGrpSpPr>
            <a:grpSpLocks/>
          </p:cNvGrpSpPr>
          <p:nvPr/>
        </p:nvGrpSpPr>
        <p:grpSpPr bwMode="auto">
          <a:xfrm>
            <a:off x="-34925" y="2817813"/>
            <a:ext cx="7080250" cy="254000"/>
            <a:chOff x="-34504" y="2818132"/>
            <a:chExt cx="7079360" cy="253916"/>
          </a:xfrm>
        </p:grpSpPr>
        <p:cxnSp>
          <p:nvCxnSpPr>
            <p:cNvPr id="33" name="32 Conector recto"/>
            <p:cNvCxnSpPr/>
            <p:nvPr/>
          </p:nvCxnSpPr>
          <p:spPr>
            <a:xfrm flipV="1">
              <a:off x="192480" y="2997460"/>
              <a:ext cx="6852376"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34504" y="2818132"/>
              <a:ext cx="309524" cy="253916"/>
            </a:xfrm>
            <a:prstGeom prst="rect">
              <a:avLst/>
            </a:prstGeom>
            <a:noFill/>
          </p:spPr>
          <p:txBody>
            <a:bodyPr wrap="none">
              <a:spAutoFit/>
            </a:bodyPr>
            <a:lstStyle/>
            <a:p>
              <a:pPr>
                <a:defRPr/>
              </a:pPr>
              <a:r>
                <a:rPr lang="es-CO" sz="1050" i="1"/>
                <a:t>p</a:t>
              </a:r>
              <a:r>
                <a:rPr lang="es-CO" sz="1050" i="1" baseline="-25000"/>
                <a:t>3</a:t>
              </a:r>
              <a:endParaRPr lang="en-US" sz="1050" i="1" baseline="-25000"/>
            </a:p>
          </p:txBody>
        </p:sp>
      </p:grpSp>
      <p:grpSp>
        <p:nvGrpSpPr>
          <p:cNvPr id="10" name="82 Grupo"/>
          <p:cNvGrpSpPr>
            <a:grpSpLocks/>
          </p:cNvGrpSpPr>
          <p:nvPr/>
        </p:nvGrpSpPr>
        <p:grpSpPr bwMode="auto">
          <a:xfrm>
            <a:off x="1357313" y="2286000"/>
            <a:ext cx="5287962" cy="1501775"/>
            <a:chOff x="1357290" y="2285750"/>
            <a:chExt cx="5287206" cy="1501786"/>
          </a:xfrm>
        </p:grpSpPr>
        <p:grpSp>
          <p:nvGrpSpPr>
            <p:cNvPr id="12" name="21 Grupo"/>
            <p:cNvGrpSpPr>
              <a:grpSpLocks/>
            </p:cNvGrpSpPr>
            <p:nvPr/>
          </p:nvGrpSpPr>
          <p:grpSpPr bwMode="auto">
            <a:xfrm>
              <a:off x="5429256" y="2285750"/>
              <a:ext cx="1215240" cy="1501786"/>
              <a:chOff x="713554" y="2285992"/>
              <a:chExt cx="1215240" cy="1501786"/>
            </a:xfrm>
          </p:grpSpPr>
          <p:cxnSp>
            <p:nvCxnSpPr>
              <p:cNvPr id="23" name="22 Conector recto de flecha"/>
              <p:cNvCxnSpPr/>
              <p:nvPr/>
            </p:nvCxnSpPr>
            <p:spPr>
              <a:xfrm rot="5400000" flipH="1" flipV="1">
                <a:off x="-36363" y="3035298"/>
                <a:ext cx="150019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714531" y="3786191"/>
                <a:ext cx="12142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5" name="81 Grupo"/>
            <p:cNvGrpSpPr>
              <a:grpSpLocks/>
            </p:cNvGrpSpPr>
            <p:nvPr/>
          </p:nvGrpSpPr>
          <p:grpSpPr bwMode="auto">
            <a:xfrm>
              <a:off x="1357290" y="3071810"/>
              <a:ext cx="3534028" cy="369332"/>
              <a:chOff x="1357290" y="3071810"/>
              <a:chExt cx="3534028" cy="369332"/>
            </a:xfrm>
          </p:grpSpPr>
          <p:sp>
            <p:nvSpPr>
              <p:cNvPr id="20516" name="78 CuadroTexto"/>
              <p:cNvSpPr txBox="1">
                <a:spLocks noChangeArrowheads="1"/>
              </p:cNvSpPr>
              <p:nvPr/>
            </p:nvSpPr>
            <p:spPr bwMode="auto">
              <a:xfrm>
                <a:off x="1357290" y="3071810"/>
                <a:ext cx="319318" cy="369332"/>
              </a:xfrm>
              <a:prstGeom prst="rect">
                <a:avLst/>
              </a:prstGeom>
              <a:noFill/>
              <a:ln w="9525">
                <a:noFill/>
                <a:miter lim="800000"/>
                <a:headEnd/>
                <a:tailEnd/>
              </a:ln>
            </p:spPr>
            <p:txBody>
              <a:bodyPr wrap="none">
                <a:spAutoFit/>
              </a:bodyPr>
              <a:lstStyle/>
              <a:p>
                <a:r>
                  <a:rPr lang="es-CO"/>
                  <a:t>+</a:t>
                </a:r>
                <a:endParaRPr lang="en-US"/>
              </a:p>
            </p:txBody>
          </p:sp>
          <p:sp>
            <p:nvSpPr>
              <p:cNvPr id="20517" name="79 CuadroTexto"/>
              <p:cNvSpPr txBox="1">
                <a:spLocks noChangeArrowheads="1"/>
              </p:cNvSpPr>
              <p:nvPr/>
            </p:nvSpPr>
            <p:spPr bwMode="auto">
              <a:xfrm>
                <a:off x="4572000" y="3071810"/>
                <a:ext cx="319318" cy="369332"/>
              </a:xfrm>
              <a:prstGeom prst="rect">
                <a:avLst/>
              </a:prstGeom>
              <a:noFill/>
              <a:ln w="9525">
                <a:noFill/>
                <a:miter lim="800000"/>
                <a:headEnd/>
                <a:tailEnd/>
              </a:ln>
            </p:spPr>
            <p:txBody>
              <a:bodyPr wrap="none">
                <a:spAutoFit/>
              </a:bodyPr>
              <a:lstStyle/>
              <a:p>
                <a:r>
                  <a:rPr lang="es-CO"/>
                  <a:t>=</a:t>
                </a:r>
                <a:endParaRPr lang="en-US"/>
              </a:p>
            </p:txBody>
          </p:sp>
          <p:sp>
            <p:nvSpPr>
              <p:cNvPr id="20518" name="80 CuadroTexto"/>
              <p:cNvSpPr txBox="1">
                <a:spLocks noChangeArrowheads="1"/>
              </p:cNvSpPr>
              <p:nvPr/>
            </p:nvSpPr>
            <p:spPr bwMode="auto">
              <a:xfrm>
                <a:off x="2752484" y="3071810"/>
                <a:ext cx="319318" cy="369332"/>
              </a:xfrm>
              <a:prstGeom prst="rect">
                <a:avLst/>
              </a:prstGeom>
              <a:noFill/>
              <a:ln w="9525">
                <a:noFill/>
                <a:miter lim="800000"/>
                <a:headEnd/>
                <a:tailEnd/>
              </a:ln>
            </p:spPr>
            <p:txBody>
              <a:bodyPr wrap="none">
                <a:spAutoFit/>
              </a:bodyPr>
              <a:lstStyle/>
              <a:p>
                <a:r>
                  <a:rPr lang="es-CO"/>
                  <a:t>+</a:t>
                </a:r>
                <a:endParaRPr lang="en-US"/>
              </a:p>
            </p:txBody>
          </p:sp>
        </p:grpSp>
      </p:grpSp>
      <p:grpSp>
        <p:nvGrpSpPr>
          <p:cNvPr id="19" name="94 Grupo"/>
          <p:cNvGrpSpPr>
            <a:grpSpLocks/>
          </p:cNvGrpSpPr>
          <p:nvPr/>
        </p:nvGrpSpPr>
        <p:grpSpPr bwMode="auto">
          <a:xfrm>
            <a:off x="-150813" y="1422400"/>
            <a:ext cx="1173163" cy="1766888"/>
            <a:chOff x="-151522" y="1422970"/>
            <a:chExt cx="1174408" cy="1765929"/>
          </a:xfrm>
        </p:grpSpPr>
        <p:sp>
          <p:nvSpPr>
            <p:cNvPr id="11" name="10 Arco"/>
            <p:cNvSpPr/>
            <p:nvPr/>
          </p:nvSpPr>
          <p:spPr>
            <a:xfrm rot="5866671">
              <a:off x="-524358" y="1795806"/>
              <a:ext cx="1765929" cy="1020258"/>
            </a:xfrm>
            <a:prstGeom prst="arc">
              <a:avLst>
                <a:gd name="adj1" fmla="val 15955578"/>
                <a:gd name="adj2" fmla="val 16034"/>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4" name="83 CuadroTexto"/>
            <p:cNvSpPr txBox="1"/>
            <p:nvPr/>
          </p:nvSpPr>
          <p:spPr>
            <a:xfrm>
              <a:off x="674855" y="2135371"/>
              <a:ext cx="348031" cy="253862"/>
            </a:xfrm>
            <a:prstGeom prst="rect">
              <a:avLst/>
            </a:prstGeom>
            <a:noFill/>
          </p:spPr>
          <p:txBody>
            <a:bodyPr wrap="none">
              <a:spAutoFit/>
            </a:bodyPr>
            <a:lstStyle/>
            <a:p>
              <a:pPr>
                <a:defRPr/>
              </a:pPr>
              <a:r>
                <a:rPr lang="es-CO" sz="1050"/>
                <a:t>O</a:t>
              </a:r>
              <a:r>
                <a:rPr lang="es-CO" sz="1050" baseline="-25000"/>
                <a:t>A</a:t>
              </a:r>
              <a:endParaRPr lang="en-US" sz="1050" baseline="-25000"/>
            </a:p>
          </p:txBody>
        </p:sp>
      </p:grpSp>
      <p:grpSp>
        <p:nvGrpSpPr>
          <p:cNvPr id="20" name="95 Grupo"/>
          <p:cNvGrpSpPr>
            <a:grpSpLocks/>
          </p:cNvGrpSpPr>
          <p:nvPr/>
        </p:nvGrpSpPr>
        <p:grpSpPr bwMode="auto">
          <a:xfrm>
            <a:off x="835025" y="1249363"/>
            <a:ext cx="1949450" cy="1743075"/>
            <a:chOff x="834457" y="1240920"/>
            <a:chExt cx="1950526" cy="1743236"/>
          </a:xfrm>
        </p:grpSpPr>
        <p:sp>
          <p:nvSpPr>
            <p:cNvPr id="18" name="17 Arco"/>
            <p:cNvSpPr/>
            <p:nvPr/>
          </p:nvSpPr>
          <p:spPr>
            <a:xfrm rot="4321770">
              <a:off x="880920" y="1194457"/>
              <a:ext cx="1743236" cy="1836163"/>
            </a:xfrm>
            <a:prstGeom prst="arc">
              <a:avLst>
                <a:gd name="adj1" fmla="val 18425688"/>
                <a:gd name="adj2" fmla="val 1230332"/>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5" name="84 CuadroTexto"/>
            <p:cNvSpPr txBox="1"/>
            <p:nvPr/>
          </p:nvSpPr>
          <p:spPr>
            <a:xfrm>
              <a:off x="2437129" y="2134765"/>
              <a:ext cx="347854" cy="254023"/>
            </a:xfrm>
            <a:prstGeom prst="rect">
              <a:avLst/>
            </a:prstGeom>
            <a:noFill/>
          </p:spPr>
          <p:txBody>
            <a:bodyPr wrap="none">
              <a:spAutoFit/>
            </a:bodyPr>
            <a:lstStyle/>
            <a:p>
              <a:pPr>
                <a:defRPr/>
              </a:pPr>
              <a:r>
                <a:rPr lang="es-CO" sz="1050"/>
                <a:t>O</a:t>
              </a:r>
              <a:r>
                <a:rPr lang="es-CO" sz="1050" baseline="-25000"/>
                <a:t>B</a:t>
              </a:r>
              <a:endParaRPr lang="en-US" sz="1050" baseline="-25000"/>
            </a:p>
          </p:txBody>
        </p:sp>
      </p:grpSp>
      <p:grpSp>
        <p:nvGrpSpPr>
          <p:cNvPr id="22" name="96 Grupo"/>
          <p:cNvGrpSpPr>
            <a:grpSpLocks/>
          </p:cNvGrpSpPr>
          <p:nvPr/>
        </p:nvGrpSpPr>
        <p:grpSpPr bwMode="auto">
          <a:xfrm>
            <a:off x="3005138" y="2135188"/>
            <a:ext cx="784225" cy="1371600"/>
            <a:chOff x="3005593" y="2135044"/>
            <a:chExt cx="784332" cy="1371481"/>
          </a:xfrm>
        </p:grpSpPr>
        <p:sp>
          <p:nvSpPr>
            <p:cNvPr id="29" name="28 Forma libre"/>
            <p:cNvSpPr/>
            <p:nvPr/>
          </p:nvSpPr>
          <p:spPr>
            <a:xfrm>
              <a:off x="3005593" y="2357275"/>
              <a:ext cx="566814" cy="1149250"/>
            </a:xfrm>
            <a:custGeom>
              <a:avLst/>
              <a:gdLst>
                <a:gd name="connsiteX0" fmla="*/ 0 w 612250"/>
                <a:gd name="connsiteY0" fmla="*/ 1081377 h 1081377"/>
                <a:gd name="connsiteX1" fmla="*/ 206734 w 612250"/>
                <a:gd name="connsiteY1" fmla="*/ 906449 h 1081377"/>
                <a:gd name="connsiteX2" fmla="*/ 453224 w 612250"/>
                <a:gd name="connsiteY2" fmla="*/ 556591 h 1081377"/>
                <a:gd name="connsiteX3" fmla="*/ 612250 w 612250"/>
                <a:gd name="connsiteY3" fmla="*/ 0 h 1081377"/>
              </a:gdLst>
              <a:ahLst/>
              <a:cxnLst>
                <a:cxn ang="0">
                  <a:pos x="connsiteX0" y="connsiteY0"/>
                </a:cxn>
                <a:cxn ang="0">
                  <a:pos x="connsiteX1" y="connsiteY1"/>
                </a:cxn>
                <a:cxn ang="0">
                  <a:pos x="connsiteX2" y="connsiteY2"/>
                </a:cxn>
                <a:cxn ang="0">
                  <a:pos x="connsiteX3" y="connsiteY3"/>
                </a:cxn>
              </a:cxnLst>
              <a:rect l="l" t="t" r="r" b="b"/>
              <a:pathLst>
                <a:path w="612250" h="1081377">
                  <a:moveTo>
                    <a:pt x="0" y="1081377"/>
                  </a:moveTo>
                  <a:cubicBezTo>
                    <a:pt x="65598" y="1037645"/>
                    <a:pt x="131197" y="993913"/>
                    <a:pt x="206734" y="906449"/>
                  </a:cubicBezTo>
                  <a:cubicBezTo>
                    <a:pt x="282271" y="818985"/>
                    <a:pt x="385638" y="707666"/>
                    <a:pt x="453224" y="556591"/>
                  </a:cubicBezTo>
                  <a:cubicBezTo>
                    <a:pt x="520810" y="405516"/>
                    <a:pt x="566530" y="202758"/>
                    <a:pt x="612250" y="0"/>
                  </a:cubicBezTo>
                </a:path>
              </a:pathLst>
            </a:cu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85 CuadroTexto"/>
            <p:cNvSpPr txBox="1"/>
            <p:nvPr/>
          </p:nvSpPr>
          <p:spPr>
            <a:xfrm>
              <a:off x="3437452" y="2135044"/>
              <a:ext cx="352473" cy="253978"/>
            </a:xfrm>
            <a:prstGeom prst="rect">
              <a:avLst/>
            </a:prstGeom>
            <a:noFill/>
          </p:spPr>
          <p:txBody>
            <a:bodyPr wrap="none">
              <a:spAutoFit/>
            </a:bodyPr>
            <a:lstStyle/>
            <a:p>
              <a:pPr>
                <a:defRPr/>
              </a:pPr>
              <a:r>
                <a:rPr lang="es-CO" sz="1050"/>
                <a:t>O</a:t>
              </a:r>
              <a:r>
                <a:rPr lang="es-CO" sz="1050" baseline="-25000"/>
                <a:t>C</a:t>
              </a:r>
              <a:endParaRPr lang="en-US" sz="1050" baseline="-25000"/>
            </a:p>
          </p:txBody>
        </p:sp>
      </p:grpSp>
      <p:grpSp>
        <p:nvGrpSpPr>
          <p:cNvPr id="25" name="98 Grupo"/>
          <p:cNvGrpSpPr>
            <a:grpSpLocks/>
          </p:cNvGrpSpPr>
          <p:nvPr/>
        </p:nvGrpSpPr>
        <p:grpSpPr bwMode="auto">
          <a:xfrm>
            <a:off x="5362575" y="1417638"/>
            <a:ext cx="1363663" cy="1766887"/>
            <a:chOff x="5361786" y="1418256"/>
            <a:chExt cx="1364659" cy="1765929"/>
          </a:xfrm>
        </p:grpSpPr>
        <p:sp>
          <p:nvSpPr>
            <p:cNvPr id="87" name="86 Arco"/>
            <p:cNvSpPr/>
            <p:nvPr/>
          </p:nvSpPr>
          <p:spPr>
            <a:xfrm rot="5866671">
              <a:off x="4989576" y="1790466"/>
              <a:ext cx="1765929" cy="1021509"/>
            </a:xfrm>
            <a:prstGeom prst="arc">
              <a:avLst>
                <a:gd name="adj1" fmla="val 15955578"/>
                <a:gd name="adj2" fmla="val 16034"/>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507" name="89 CuadroTexto"/>
            <p:cNvSpPr txBox="1">
              <a:spLocks noChangeArrowheads="1"/>
            </p:cNvSpPr>
            <p:nvPr/>
          </p:nvSpPr>
          <p:spPr bwMode="auto">
            <a:xfrm>
              <a:off x="6160264" y="2143116"/>
              <a:ext cx="566181" cy="215444"/>
            </a:xfrm>
            <a:prstGeom prst="rect">
              <a:avLst/>
            </a:prstGeom>
            <a:noFill/>
            <a:ln w="9525">
              <a:noFill/>
              <a:miter lim="800000"/>
              <a:headEnd/>
              <a:tailEnd/>
            </a:ln>
          </p:spPr>
          <p:txBody>
            <a:bodyPr wrap="none">
              <a:spAutoFit/>
            </a:bodyPr>
            <a:lstStyle/>
            <a:p>
              <a:r>
                <a:rPr lang="es-CO" sz="800"/>
                <a:t>(O</a:t>
              </a:r>
              <a:r>
                <a:rPr lang="es-CO" sz="800" baseline="-25000"/>
                <a:t>C</a:t>
              </a:r>
              <a:r>
                <a:rPr lang="es-CO" sz="800"/>
                <a:t>+O</a:t>
              </a:r>
              <a:r>
                <a:rPr lang="es-CO" sz="800" baseline="-25000"/>
                <a:t>A</a:t>
              </a:r>
              <a:r>
                <a:rPr lang="es-CO" sz="800"/>
                <a:t>)</a:t>
              </a:r>
              <a:endParaRPr lang="en-US" sz="800"/>
            </a:p>
          </p:txBody>
        </p:sp>
      </p:grpSp>
      <p:grpSp>
        <p:nvGrpSpPr>
          <p:cNvPr id="26" name="99 Grupo"/>
          <p:cNvGrpSpPr>
            <a:grpSpLocks/>
          </p:cNvGrpSpPr>
          <p:nvPr/>
        </p:nvGrpSpPr>
        <p:grpSpPr bwMode="auto">
          <a:xfrm>
            <a:off x="5232400" y="1249363"/>
            <a:ext cx="2347913" cy="1743075"/>
            <a:chOff x="5232696" y="1248871"/>
            <a:chExt cx="2347433" cy="1743236"/>
          </a:xfrm>
        </p:grpSpPr>
        <p:sp>
          <p:nvSpPr>
            <p:cNvPr id="88" name="87 Arco"/>
            <p:cNvSpPr/>
            <p:nvPr/>
          </p:nvSpPr>
          <p:spPr>
            <a:xfrm rot="4321770">
              <a:off x="5279259" y="1202308"/>
              <a:ext cx="1743236" cy="1836363"/>
            </a:xfrm>
            <a:prstGeom prst="arc">
              <a:avLst>
                <a:gd name="adj1" fmla="val 18425688"/>
                <a:gd name="adj2" fmla="val 1230332"/>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505" name="90 CuadroTexto"/>
            <p:cNvSpPr txBox="1">
              <a:spLocks noChangeArrowheads="1"/>
            </p:cNvSpPr>
            <p:nvPr/>
          </p:nvSpPr>
          <p:spPr bwMode="auto">
            <a:xfrm>
              <a:off x="6829603" y="2143116"/>
              <a:ext cx="750526" cy="215444"/>
            </a:xfrm>
            <a:prstGeom prst="rect">
              <a:avLst/>
            </a:prstGeom>
            <a:noFill/>
            <a:ln w="9525">
              <a:noFill/>
              <a:miter lim="800000"/>
              <a:headEnd/>
              <a:tailEnd/>
            </a:ln>
          </p:spPr>
          <p:txBody>
            <a:bodyPr wrap="none">
              <a:spAutoFit/>
            </a:bodyPr>
            <a:lstStyle/>
            <a:p>
              <a:r>
                <a:rPr lang="es-CO" sz="800"/>
                <a:t>(O</a:t>
              </a:r>
              <a:r>
                <a:rPr lang="es-CO" sz="800" baseline="-25000"/>
                <a:t>C</a:t>
              </a:r>
              <a:r>
                <a:rPr lang="es-CO" sz="800"/>
                <a:t>+O</a:t>
              </a:r>
              <a:r>
                <a:rPr lang="es-CO" sz="800" baseline="-25000"/>
                <a:t>A</a:t>
              </a:r>
              <a:r>
                <a:rPr lang="es-CO" sz="800"/>
                <a:t>+O</a:t>
              </a:r>
              <a:r>
                <a:rPr lang="es-CO" sz="800" baseline="-25000"/>
                <a:t>B</a:t>
              </a:r>
              <a:r>
                <a:rPr lang="es-CO" sz="800"/>
                <a:t>)</a:t>
              </a:r>
              <a:endParaRPr lang="en-US" sz="800"/>
            </a:p>
          </p:txBody>
        </p:sp>
      </p:grpSp>
      <p:grpSp>
        <p:nvGrpSpPr>
          <p:cNvPr id="27" name="97 Grupo"/>
          <p:cNvGrpSpPr>
            <a:grpSpLocks/>
          </p:cNvGrpSpPr>
          <p:nvPr/>
        </p:nvGrpSpPr>
        <p:grpSpPr bwMode="auto">
          <a:xfrm>
            <a:off x="5426075" y="2143125"/>
            <a:ext cx="717550" cy="1363663"/>
            <a:chOff x="5426655" y="2143116"/>
            <a:chExt cx="716981" cy="1363409"/>
          </a:xfrm>
        </p:grpSpPr>
        <p:sp>
          <p:nvSpPr>
            <p:cNvPr id="89" name="88 Forma libre"/>
            <p:cNvSpPr/>
            <p:nvPr/>
          </p:nvSpPr>
          <p:spPr>
            <a:xfrm>
              <a:off x="5426655" y="2357389"/>
              <a:ext cx="566289" cy="1149136"/>
            </a:xfrm>
            <a:custGeom>
              <a:avLst/>
              <a:gdLst>
                <a:gd name="connsiteX0" fmla="*/ 0 w 612250"/>
                <a:gd name="connsiteY0" fmla="*/ 1081377 h 1081377"/>
                <a:gd name="connsiteX1" fmla="*/ 206734 w 612250"/>
                <a:gd name="connsiteY1" fmla="*/ 906449 h 1081377"/>
                <a:gd name="connsiteX2" fmla="*/ 453224 w 612250"/>
                <a:gd name="connsiteY2" fmla="*/ 556591 h 1081377"/>
                <a:gd name="connsiteX3" fmla="*/ 612250 w 612250"/>
                <a:gd name="connsiteY3" fmla="*/ 0 h 1081377"/>
              </a:gdLst>
              <a:ahLst/>
              <a:cxnLst>
                <a:cxn ang="0">
                  <a:pos x="connsiteX0" y="connsiteY0"/>
                </a:cxn>
                <a:cxn ang="0">
                  <a:pos x="connsiteX1" y="connsiteY1"/>
                </a:cxn>
                <a:cxn ang="0">
                  <a:pos x="connsiteX2" y="connsiteY2"/>
                </a:cxn>
                <a:cxn ang="0">
                  <a:pos x="connsiteX3" y="connsiteY3"/>
                </a:cxn>
              </a:cxnLst>
              <a:rect l="l" t="t" r="r" b="b"/>
              <a:pathLst>
                <a:path w="612250" h="1081377">
                  <a:moveTo>
                    <a:pt x="0" y="1081377"/>
                  </a:moveTo>
                  <a:cubicBezTo>
                    <a:pt x="65598" y="1037645"/>
                    <a:pt x="131197" y="993913"/>
                    <a:pt x="206734" y="906449"/>
                  </a:cubicBezTo>
                  <a:cubicBezTo>
                    <a:pt x="282271" y="818985"/>
                    <a:pt x="385638" y="707666"/>
                    <a:pt x="453224" y="556591"/>
                  </a:cubicBezTo>
                  <a:cubicBezTo>
                    <a:pt x="520810" y="405516"/>
                    <a:pt x="566530" y="202758"/>
                    <a:pt x="612250" y="0"/>
                  </a:cubicBezTo>
                </a:path>
              </a:pathLst>
            </a:custGeom>
            <a:ln w="31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503" name="91 CuadroTexto"/>
            <p:cNvSpPr txBox="1">
              <a:spLocks noChangeArrowheads="1"/>
            </p:cNvSpPr>
            <p:nvPr/>
          </p:nvSpPr>
          <p:spPr bwMode="auto">
            <a:xfrm>
              <a:off x="5829126" y="2143116"/>
              <a:ext cx="314510" cy="215444"/>
            </a:xfrm>
            <a:prstGeom prst="rect">
              <a:avLst/>
            </a:prstGeom>
            <a:noFill/>
            <a:ln w="9525">
              <a:noFill/>
              <a:miter lim="800000"/>
              <a:headEnd/>
              <a:tailEnd/>
            </a:ln>
          </p:spPr>
          <p:txBody>
            <a:bodyPr wrap="none">
              <a:spAutoFit/>
            </a:bodyPr>
            <a:lstStyle/>
            <a:p>
              <a:r>
                <a:rPr lang="es-CO" sz="800"/>
                <a:t>O</a:t>
              </a:r>
              <a:r>
                <a:rPr lang="es-CO" sz="800" baseline="-25000"/>
                <a:t>C</a:t>
              </a:r>
              <a:endParaRPr lang="en-US" sz="800"/>
            </a:p>
          </p:txBody>
        </p:sp>
      </p:grpSp>
      <p:sp>
        <p:nvSpPr>
          <p:cNvPr id="20497" name="100 CuadroTexto"/>
          <p:cNvSpPr txBox="1">
            <a:spLocks noChangeArrowheads="1"/>
          </p:cNvSpPr>
          <p:nvPr/>
        </p:nvSpPr>
        <p:spPr bwMode="auto">
          <a:xfrm>
            <a:off x="2000250" y="714375"/>
            <a:ext cx="4070350" cy="369888"/>
          </a:xfrm>
          <a:prstGeom prst="rect">
            <a:avLst/>
          </a:prstGeom>
          <a:noFill/>
          <a:ln w="9525">
            <a:noFill/>
            <a:miter lim="800000"/>
            <a:headEnd/>
            <a:tailEnd/>
          </a:ln>
        </p:spPr>
        <p:txBody>
          <a:bodyPr wrap="none">
            <a:spAutoFit/>
          </a:bodyPr>
          <a:lstStyle/>
          <a:p>
            <a:r>
              <a:rPr lang="es-CO"/>
              <a:t>Oferta de las firmas y oferta agregada</a:t>
            </a:r>
            <a:endParaRPr lang="en-US"/>
          </a:p>
        </p:txBody>
      </p:sp>
      <p:sp>
        <p:nvSpPr>
          <p:cNvPr id="20498" name="101 CuadroTexto"/>
          <p:cNvSpPr txBox="1">
            <a:spLocks noChangeArrowheads="1"/>
          </p:cNvSpPr>
          <p:nvPr/>
        </p:nvSpPr>
        <p:spPr bwMode="auto">
          <a:xfrm>
            <a:off x="412750" y="3952875"/>
            <a:ext cx="714375" cy="276225"/>
          </a:xfrm>
          <a:prstGeom prst="rect">
            <a:avLst/>
          </a:prstGeom>
          <a:noFill/>
          <a:ln w="9525">
            <a:noFill/>
            <a:miter lim="800000"/>
            <a:headEnd/>
            <a:tailEnd/>
          </a:ln>
        </p:spPr>
        <p:txBody>
          <a:bodyPr wrap="none">
            <a:spAutoFit/>
          </a:bodyPr>
          <a:lstStyle/>
          <a:p>
            <a:r>
              <a:rPr lang="es-CO" sz="1200"/>
              <a:t>Firma A</a:t>
            </a:r>
            <a:endParaRPr lang="en-US" sz="1200"/>
          </a:p>
        </p:txBody>
      </p:sp>
      <p:sp>
        <p:nvSpPr>
          <p:cNvPr id="20499" name="102 CuadroTexto"/>
          <p:cNvSpPr txBox="1">
            <a:spLocks noChangeArrowheads="1"/>
          </p:cNvSpPr>
          <p:nvPr/>
        </p:nvSpPr>
        <p:spPr bwMode="auto">
          <a:xfrm>
            <a:off x="1984375" y="3952875"/>
            <a:ext cx="723900" cy="276225"/>
          </a:xfrm>
          <a:prstGeom prst="rect">
            <a:avLst/>
          </a:prstGeom>
          <a:noFill/>
          <a:ln w="9525">
            <a:noFill/>
            <a:miter lim="800000"/>
            <a:headEnd/>
            <a:tailEnd/>
          </a:ln>
        </p:spPr>
        <p:txBody>
          <a:bodyPr wrap="none">
            <a:spAutoFit/>
          </a:bodyPr>
          <a:lstStyle/>
          <a:p>
            <a:r>
              <a:rPr lang="es-CO" sz="1200"/>
              <a:t>Firma B</a:t>
            </a:r>
            <a:endParaRPr lang="en-US" sz="1200"/>
          </a:p>
        </p:txBody>
      </p:sp>
      <p:sp>
        <p:nvSpPr>
          <p:cNvPr id="20500" name="103 CuadroTexto"/>
          <p:cNvSpPr txBox="1">
            <a:spLocks noChangeArrowheads="1"/>
          </p:cNvSpPr>
          <p:nvPr/>
        </p:nvSpPr>
        <p:spPr bwMode="auto">
          <a:xfrm>
            <a:off x="3270250" y="3952875"/>
            <a:ext cx="730250" cy="276225"/>
          </a:xfrm>
          <a:prstGeom prst="rect">
            <a:avLst/>
          </a:prstGeom>
          <a:noFill/>
          <a:ln w="9525">
            <a:noFill/>
            <a:miter lim="800000"/>
            <a:headEnd/>
            <a:tailEnd/>
          </a:ln>
        </p:spPr>
        <p:txBody>
          <a:bodyPr wrap="none">
            <a:spAutoFit/>
          </a:bodyPr>
          <a:lstStyle/>
          <a:p>
            <a:r>
              <a:rPr lang="es-CO" sz="1200"/>
              <a:t>Firma C</a:t>
            </a:r>
            <a:endParaRPr lang="en-US" sz="1200"/>
          </a:p>
        </p:txBody>
      </p:sp>
      <p:sp>
        <p:nvSpPr>
          <p:cNvPr id="20501" name="104 CuadroTexto"/>
          <p:cNvSpPr txBox="1">
            <a:spLocks noChangeArrowheads="1"/>
          </p:cNvSpPr>
          <p:nvPr/>
        </p:nvSpPr>
        <p:spPr bwMode="auto">
          <a:xfrm>
            <a:off x="5572125" y="3952875"/>
            <a:ext cx="1311275" cy="277813"/>
          </a:xfrm>
          <a:prstGeom prst="rect">
            <a:avLst/>
          </a:prstGeom>
          <a:noFill/>
          <a:ln w="9525">
            <a:noFill/>
            <a:miter lim="800000"/>
            <a:headEnd/>
            <a:tailEnd/>
          </a:ln>
        </p:spPr>
        <p:txBody>
          <a:bodyPr wrap="none">
            <a:spAutoFit/>
          </a:bodyPr>
          <a:lstStyle/>
          <a:p>
            <a:r>
              <a:rPr lang="es-CO" sz="1200"/>
              <a:t>Oferta agregada</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strVal val="#ppt_w*0.70"/>
                                          </p:val>
                                        </p:tav>
                                        <p:tav tm="100000">
                                          <p:val>
                                            <p:strVal val="#ppt_w"/>
                                          </p:val>
                                        </p:tav>
                                      </p:tavLst>
                                    </p:anim>
                                    <p:anim calcmode="lin" valueType="num">
                                      <p:cBhvr>
                                        <p:cTn id="38" dur="1000" fill="hold"/>
                                        <p:tgtEl>
                                          <p:spTgt spid="25"/>
                                        </p:tgtEl>
                                        <p:attrNameLst>
                                          <p:attrName>ppt_h</p:attrName>
                                        </p:attrNameLst>
                                      </p:cBhvr>
                                      <p:tavLst>
                                        <p:tav tm="0">
                                          <p:val>
                                            <p:strVal val="#ppt_h"/>
                                          </p:val>
                                        </p:tav>
                                        <p:tav tm="100000">
                                          <p:val>
                                            <p:strVal val="#ppt_h"/>
                                          </p:val>
                                        </p:tav>
                                      </p:tavLst>
                                    </p:anim>
                                    <p:animEffect transition="in" filter="fade">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strVal val="#ppt_w*0.70"/>
                                          </p:val>
                                        </p:tav>
                                        <p:tav tm="100000">
                                          <p:val>
                                            <p:strVal val="#ppt_w"/>
                                          </p:val>
                                        </p:tav>
                                      </p:tavLst>
                                    </p:anim>
                                    <p:anim calcmode="lin" valueType="num">
                                      <p:cBhvr>
                                        <p:cTn id="45" dur="1000" fill="hold"/>
                                        <p:tgtEl>
                                          <p:spTgt spid="8"/>
                                        </p:tgtEl>
                                        <p:attrNameLst>
                                          <p:attrName>ppt_h</p:attrName>
                                        </p:attrNameLst>
                                      </p:cBhvr>
                                      <p:tavLst>
                                        <p:tav tm="0">
                                          <p:val>
                                            <p:strVal val="#ppt_h"/>
                                          </p:val>
                                        </p:tav>
                                        <p:tav tm="100000">
                                          <p:val>
                                            <p:strVal val="#ppt_h"/>
                                          </p:val>
                                        </p:tav>
                                      </p:tavLst>
                                    </p:anim>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strVal val="#ppt_w*0.70"/>
                                          </p:val>
                                        </p:tav>
                                        <p:tav tm="100000">
                                          <p:val>
                                            <p:strVal val="#ppt_w"/>
                                          </p:val>
                                        </p:tav>
                                      </p:tavLst>
                                    </p:anim>
                                    <p:anim calcmode="lin" valueType="num">
                                      <p:cBhvr>
                                        <p:cTn id="52" dur="1000" fill="hold"/>
                                        <p:tgtEl>
                                          <p:spTgt spid="26"/>
                                        </p:tgtEl>
                                        <p:attrNameLst>
                                          <p:attrName>ppt_h</p:attrName>
                                        </p:attrNameLst>
                                      </p:cBhvr>
                                      <p:tavLst>
                                        <p:tav tm="0">
                                          <p:val>
                                            <p:strVal val="#ppt_h"/>
                                          </p:val>
                                        </p:tav>
                                        <p:tav tm="100000">
                                          <p:val>
                                            <p:strVal val="#ppt_h"/>
                                          </p:val>
                                        </p:tav>
                                      </p:tavLst>
                                    </p:anim>
                                    <p:animEffect transition="in" filter="fade">
                                      <p:cBhvr>
                                        <p:cTn id="53" dur="1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1000" fill="hold"/>
                                        <p:tgtEl>
                                          <p:spTgt spid="5"/>
                                        </p:tgtEl>
                                        <p:attrNameLst>
                                          <p:attrName>ppt_w</p:attrName>
                                        </p:attrNameLst>
                                      </p:cBhvr>
                                      <p:tavLst>
                                        <p:tav tm="0">
                                          <p:val>
                                            <p:strVal val="#ppt_w*0.70"/>
                                          </p:val>
                                        </p:tav>
                                        <p:tav tm="100000">
                                          <p:val>
                                            <p:strVal val="#ppt_w"/>
                                          </p:val>
                                        </p:tav>
                                      </p:tavLst>
                                    </p:anim>
                                    <p:anim calcmode="lin" valueType="num">
                                      <p:cBhvr>
                                        <p:cTn id="59" dur="1000" fill="hold"/>
                                        <p:tgtEl>
                                          <p:spTgt spid="5"/>
                                        </p:tgtEl>
                                        <p:attrNameLst>
                                          <p:attrName>ppt_h</p:attrName>
                                        </p:attrNameLst>
                                      </p:cBhvr>
                                      <p:tavLst>
                                        <p:tav tm="0">
                                          <p:val>
                                            <p:strVal val="#ppt_h"/>
                                          </p:val>
                                        </p:tav>
                                        <p:tav tm="100000">
                                          <p:val>
                                            <p:strVal val="#ppt_h"/>
                                          </p:val>
                                        </p:tav>
                                      </p:tavLst>
                                    </p:anim>
                                    <p:animEffect transition="in" filter="fade">
                                      <p:cBhvr>
                                        <p:cTn id="6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3.gstatic.com/images?q=tbn:ANd9GcSx0uLZqdJog8kjO0KqfiMwkxgxM9n_Cerk5H83nNL4tttFRP9X"/>
          <p:cNvPicPr>
            <a:picLocks noChangeAspect="1" noChangeArrowheads="1"/>
          </p:cNvPicPr>
          <p:nvPr/>
        </p:nvPicPr>
        <p:blipFill>
          <a:blip r:embed="rId2" cstate="print"/>
          <a:srcRect/>
          <a:stretch>
            <a:fillRect/>
          </a:stretch>
        </p:blipFill>
        <p:spPr bwMode="auto">
          <a:xfrm>
            <a:off x="2555776" y="4005064"/>
            <a:ext cx="2979773" cy="2528292"/>
          </a:xfrm>
          <a:prstGeom prst="rect">
            <a:avLst/>
          </a:prstGeom>
          <a:noFill/>
        </p:spPr>
      </p:pic>
      <p:sp>
        <p:nvSpPr>
          <p:cNvPr id="7" name="6 CuadroTexto"/>
          <p:cNvSpPr txBox="1"/>
          <p:nvPr/>
        </p:nvSpPr>
        <p:spPr>
          <a:xfrm>
            <a:off x="683568" y="908720"/>
            <a:ext cx="7128792"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a:t>Curva de demanda = a mayor precio, menor cantidad demandada</a:t>
            </a:r>
          </a:p>
          <a:p>
            <a:endParaRPr lang="es-CO"/>
          </a:p>
          <a:p>
            <a:r>
              <a:rPr lang="es-CO"/>
              <a:t>Curva de oferta = a mayor precio, mayor cantidad ofrecida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Equilibrio entre la oferta y la demanda</a:t>
            </a:r>
          </a:p>
        </p:txBody>
      </p:sp>
      <p:sp>
        <p:nvSpPr>
          <p:cNvPr id="3" name="2 Marcador de contenido"/>
          <p:cNvSpPr>
            <a:spLocks noGrp="1"/>
          </p:cNvSpPr>
          <p:nvPr>
            <p:ph idx="1"/>
          </p:nvPr>
        </p:nvSpPr>
        <p:spPr>
          <a:xfrm>
            <a:off x="457200" y="1609416"/>
            <a:ext cx="3682752" cy="4846320"/>
          </a:xfrm>
        </p:spPr>
        <p:style>
          <a:lnRef idx="2">
            <a:schemeClr val="dk1"/>
          </a:lnRef>
          <a:fillRef idx="1">
            <a:schemeClr val="lt1"/>
          </a:fillRef>
          <a:effectRef idx="0">
            <a:schemeClr val="dk1"/>
          </a:effectRef>
          <a:fontRef idx="minor">
            <a:schemeClr val="dk1"/>
          </a:fontRef>
        </p:style>
        <p:txBody>
          <a:bodyPr/>
          <a:lstStyle/>
          <a:p>
            <a:pPr algn="just"/>
            <a:r>
              <a:rPr lang="es-CO"/>
              <a:t>La curva de demanda y la curva de oferta se encontraran en aquel precio que están dispuestos a pagar los consumidores para adquirir la cantidad ofrecida por los productores al precio convenido.</a:t>
            </a:r>
          </a:p>
        </p:txBody>
      </p:sp>
      <p:pic>
        <p:nvPicPr>
          <p:cNvPr id="2050" name="Picture 2" descr="http://t0.gstatic.com/images?q=tbn:ANd9GcSOd_H1blixRFWLC3Nmhn-s-NBm4dcvL4rX04YEygtBoLM5FtX7"/>
          <p:cNvPicPr>
            <a:picLocks noChangeAspect="1" noChangeArrowheads="1"/>
          </p:cNvPicPr>
          <p:nvPr/>
        </p:nvPicPr>
        <p:blipFill>
          <a:blip r:embed="rId2" cstate="print"/>
          <a:srcRect/>
          <a:stretch>
            <a:fillRect/>
          </a:stretch>
        </p:blipFill>
        <p:spPr bwMode="auto">
          <a:xfrm>
            <a:off x="4932040" y="1700808"/>
            <a:ext cx="2520278" cy="2520280"/>
          </a:xfrm>
          <a:prstGeom prst="rect">
            <a:avLst/>
          </a:prstGeom>
          <a:noFill/>
        </p:spPr>
      </p:pic>
      <p:sp>
        <p:nvSpPr>
          <p:cNvPr id="5" name="4 CuadroTexto"/>
          <p:cNvSpPr txBox="1"/>
          <p:nvPr/>
        </p:nvSpPr>
        <p:spPr>
          <a:xfrm>
            <a:off x="4572000" y="4581128"/>
            <a:ext cx="338437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a:t>La curva de oferta reacciona ante cambios:</a:t>
            </a:r>
          </a:p>
          <a:p>
            <a:r>
              <a:rPr lang="es-CO"/>
              <a:t>+ Aumento de la cantidad ofrecida</a:t>
            </a:r>
          </a:p>
          <a:p>
            <a:r>
              <a:rPr lang="es-CO"/>
              <a:t>+ Pocos oferentes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O"/>
              <a:t>El mercado perfecto</a:t>
            </a:r>
          </a:p>
        </p:txBody>
      </p:sp>
      <p:sp>
        <p:nvSpPr>
          <p:cNvPr id="3" name="2 Marcador de contenido"/>
          <p:cNvSpPr>
            <a:spLocks noGrp="1"/>
          </p:cNvSpPr>
          <p:nvPr>
            <p:ph idx="1"/>
          </p:nvPr>
        </p:nvSpPr>
        <p:spPr/>
        <p:txBody>
          <a:bodyPr/>
          <a:lstStyle/>
          <a:p>
            <a:pPr algn="just">
              <a:buNone/>
            </a:pPr>
            <a:r>
              <a:rPr lang="es-CO"/>
              <a:t>Se da cuando hay homogeneidad en el producto, libertad completa entre compradores y vendedores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219E-BECD-22AF-822A-6230265CBBF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38E52EC-0D52-40F9-F3CB-D09688CE4615}"/>
              </a:ext>
            </a:extLst>
          </p:cNvPr>
          <p:cNvPicPr>
            <a:picLocks noGrp="1" noChangeAspect="1"/>
          </p:cNvPicPr>
          <p:nvPr>
            <p:ph idx="1"/>
          </p:nvPr>
        </p:nvPicPr>
        <p:blipFill>
          <a:blip r:embed="rId2"/>
          <a:stretch>
            <a:fillRect/>
          </a:stretch>
        </p:blipFill>
        <p:spPr>
          <a:xfrm>
            <a:off x="484415" y="172036"/>
            <a:ext cx="8164284" cy="6123213"/>
          </a:xfrm>
        </p:spPr>
      </p:pic>
    </p:spTree>
    <p:extLst>
      <p:ext uri="{BB962C8B-B14F-4D97-AF65-F5344CB8AC3E}">
        <p14:creationId xmlns:p14="http://schemas.microsoft.com/office/powerpoint/2010/main" val="328157351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FED7-9780-154E-06E7-86B8BD339F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ECFF017-B370-7745-19B4-EBA3D2826A28}"/>
              </a:ext>
            </a:extLst>
          </p:cNvPr>
          <p:cNvPicPr>
            <a:picLocks noGrp="1" noChangeAspect="1"/>
          </p:cNvPicPr>
          <p:nvPr>
            <p:ph idx="1"/>
          </p:nvPr>
        </p:nvPicPr>
        <p:blipFill>
          <a:blip r:embed="rId2"/>
          <a:stretch>
            <a:fillRect/>
          </a:stretch>
        </p:blipFill>
        <p:spPr>
          <a:xfrm>
            <a:off x="997599" y="510271"/>
            <a:ext cx="6892989" cy="5166825"/>
          </a:xfrm>
        </p:spPr>
      </p:pic>
    </p:spTree>
    <p:extLst>
      <p:ext uri="{BB962C8B-B14F-4D97-AF65-F5344CB8AC3E}">
        <p14:creationId xmlns:p14="http://schemas.microsoft.com/office/powerpoint/2010/main" val="365864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Ej. Plan – programas - proyectos</a:t>
            </a:r>
          </a:p>
        </p:txBody>
      </p:sp>
      <p:graphicFrame>
        <p:nvGraphicFramePr>
          <p:cNvPr id="5" name="4 Diagrama"/>
          <p:cNvGraphicFramePr/>
          <p:nvPr/>
        </p:nvGraphicFramePr>
        <p:xfrm>
          <a:off x="467544" y="1397000"/>
          <a:ext cx="7776864"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F252-41C0-8419-27EA-B25270ED1A6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885A25A-58A3-16FA-37A4-FD0A1A76F9EF}"/>
              </a:ext>
            </a:extLst>
          </p:cNvPr>
          <p:cNvPicPr>
            <a:picLocks noGrp="1" noChangeAspect="1"/>
          </p:cNvPicPr>
          <p:nvPr>
            <p:ph idx="1"/>
          </p:nvPr>
        </p:nvPicPr>
        <p:blipFill>
          <a:blip r:embed="rId2"/>
          <a:stretch>
            <a:fillRect/>
          </a:stretch>
        </p:blipFill>
        <p:spPr>
          <a:xfrm>
            <a:off x="461088" y="-2913"/>
            <a:ext cx="7534469" cy="6846335"/>
          </a:xfrm>
        </p:spPr>
      </p:pic>
    </p:spTree>
    <p:extLst>
      <p:ext uri="{BB962C8B-B14F-4D97-AF65-F5344CB8AC3E}">
        <p14:creationId xmlns:p14="http://schemas.microsoft.com/office/powerpoint/2010/main" val="37826694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AADD-E282-9A81-6339-10C7A77C0F1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32AE591-C8C5-6A24-6214-C5E56A88ACC2}"/>
              </a:ext>
            </a:extLst>
          </p:cNvPr>
          <p:cNvPicPr>
            <a:picLocks noGrp="1" noChangeAspect="1"/>
          </p:cNvPicPr>
          <p:nvPr>
            <p:ph idx="1"/>
          </p:nvPr>
        </p:nvPicPr>
        <p:blipFill>
          <a:blip r:embed="rId2"/>
          <a:stretch>
            <a:fillRect/>
          </a:stretch>
        </p:blipFill>
        <p:spPr>
          <a:xfrm>
            <a:off x="472752" y="883495"/>
            <a:ext cx="7896029" cy="5819968"/>
          </a:xfrm>
        </p:spPr>
      </p:pic>
    </p:spTree>
    <p:extLst>
      <p:ext uri="{BB962C8B-B14F-4D97-AF65-F5344CB8AC3E}">
        <p14:creationId xmlns:p14="http://schemas.microsoft.com/office/powerpoint/2010/main" val="20487746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2408-D89E-3170-727E-692B49CB0D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91F4084-13F2-AFA5-E53D-6D371062BB99}"/>
              </a:ext>
            </a:extLst>
          </p:cNvPr>
          <p:cNvPicPr>
            <a:picLocks noGrp="1" noChangeAspect="1"/>
          </p:cNvPicPr>
          <p:nvPr>
            <p:ph idx="1"/>
          </p:nvPr>
        </p:nvPicPr>
        <p:blipFill>
          <a:blip r:embed="rId2"/>
          <a:stretch>
            <a:fillRect/>
          </a:stretch>
        </p:blipFill>
        <p:spPr>
          <a:xfrm>
            <a:off x="-5443" y="148709"/>
            <a:ext cx="8444204" cy="6321489"/>
          </a:xfrm>
        </p:spPr>
      </p:pic>
    </p:spTree>
    <p:extLst>
      <p:ext uri="{BB962C8B-B14F-4D97-AF65-F5344CB8AC3E}">
        <p14:creationId xmlns:p14="http://schemas.microsoft.com/office/powerpoint/2010/main" val="17068134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F7424C-637A-0E5B-D0B5-1A51A1EF8440}"/>
              </a:ext>
            </a:extLst>
          </p:cNvPr>
          <p:cNvPicPr>
            <a:picLocks noGrp="1" noChangeAspect="1"/>
          </p:cNvPicPr>
          <p:nvPr>
            <p:ph idx="1"/>
          </p:nvPr>
        </p:nvPicPr>
        <p:blipFill>
          <a:blip r:embed="rId2"/>
          <a:stretch>
            <a:fillRect/>
          </a:stretch>
        </p:blipFill>
        <p:spPr>
          <a:xfrm>
            <a:off x="554396" y="545260"/>
            <a:ext cx="7371182" cy="5610030"/>
          </a:xfrm>
        </p:spPr>
      </p:pic>
    </p:spTree>
    <p:extLst>
      <p:ext uri="{BB962C8B-B14F-4D97-AF65-F5344CB8AC3E}">
        <p14:creationId xmlns:p14="http://schemas.microsoft.com/office/powerpoint/2010/main" val="16911934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F511-87C7-9A29-9988-96E0136B422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5CCB090-F989-9EA8-E53F-44A5CF328BC3}"/>
              </a:ext>
            </a:extLst>
          </p:cNvPr>
          <p:cNvPicPr>
            <a:picLocks noGrp="1" noChangeAspect="1"/>
          </p:cNvPicPr>
          <p:nvPr>
            <p:ph idx="1"/>
          </p:nvPr>
        </p:nvPicPr>
        <p:blipFill>
          <a:blip r:embed="rId2"/>
          <a:stretch>
            <a:fillRect/>
          </a:stretch>
        </p:blipFill>
        <p:spPr>
          <a:xfrm>
            <a:off x="6221" y="895158"/>
            <a:ext cx="7592785" cy="5796642"/>
          </a:xfrm>
        </p:spPr>
      </p:pic>
    </p:spTree>
    <p:extLst>
      <p:ext uri="{BB962C8B-B14F-4D97-AF65-F5344CB8AC3E}">
        <p14:creationId xmlns:p14="http://schemas.microsoft.com/office/powerpoint/2010/main" val="28054311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93F4-58E5-05F6-EDF3-9DFEA9D27A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B95518E-E1D8-55EC-55D3-825E23BF212C}"/>
              </a:ext>
            </a:extLst>
          </p:cNvPr>
          <p:cNvPicPr>
            <a:picLocks noGrp="1" noChangeAspect="1"/>
          </p:cNvPicPr>
          <p:nvPr>
            <p:ph idx="1"/>
          </p:nvPr>
        </p:nvPicPr>
        <p:blipFill>
          <a:blip r:embed="rId2"/>
          <a:stretch>
            <a:fillRect/>
          </a:stretch>
        </p:blipFill>
        <p:spPr>
          <a:xfrm>
            <a:off x="297803" y="137046"/>
            <a:ext cx="7861040" cy="5889948"/>
          </a:xfrm>
        </p:spPr>
      </p:pic>
    </p:spTree>
    <p:extLst>
      <p:ext uri="{BB962C8B-B14F-4D97-AF65-F5344CB8AC3E}">
        <p14:creationId xmlns:p14="http://schemas.microsoft.com/office/powerpoint/2010/main" val="10888755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112F2B-CDD6-1F8E-A62F-1030B1EC5A68}"/>
              </a:ext>
            </a:extLst>
          </p:cNvPr>
          <p:cNvPicPr>
            <a:picLocks noGrp="1" noChangeAspect="1"/>
          </p:cNvPicPr>
          <p:nvPr>
            <p:ph idx="1"/>
          </p:nvPr>
        </p:nvPicPr>
        <p:blipFill>
          <a:blip r:embed="rId2"/>
          <a:stretch>
            <a:fillRect/>
          </a:stretch>
        </p:blipFill>
        <p:spPr>
          <a:xfrm>
            <a:off x="344457" y="731872"/>
            <a:ext cx="7627774" cy="5784979"/>
          </a:xfrm>
        </p:spPr>
      </p:pic>
    </p:spTree>
    <p:extLst>
      <p:ext uri="{BB962C8B-B14F-4D97-AF65-F5344CB8AC3E}">
        <p14:creationId xmlns:p14="http://schemas.microsoft.com/office/powerpoint/2010/main" val="15902372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912C-5EAD-D24D-6975-7D8C76328B9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2C1689F-E104-4214-32E8-131CBE6E3A69}"/>
              </a:ext>
            </a:extLst>
          </p:cNvPr>
          <p:cNvPicPr>
            <a:picLocks noGrp="1" noChangeAspect="1"/>
          </p:cNvPicPr>
          <p:nvPr>
            <p:ph idx="1"/>
          </p:nvPr>
        </p:nvPicPr>
        <p:blipFill>
          <a:blip r:embed="rId2"/>
          <a:stretch>
            <a:fillRect/>
          </a:stretch>
        </p:blipFill>
        <p:spPr>
          <a:xfrm>
            <a:off x="510749" y="338035"/>
            <a:ext cx="8117631" cy="6169866"/>
          </a:xfrm>
        </p:spPr>
      </p:pic>
      <p:graphicFrame>
        <p:nvGraphicFramePr>
          <p:cNvPr id="3" name="Tabla 2">
            <a:extLst>
              <a:ext uri="{FF2B5EF4-FFF2-40B4-BE49-F238E27FC236}">
                <a16:creationId xmlns:a16="http://schemas.microsoft.com/office/drawing/2014/main" id="{3A112CA7-BCB4-C2B3-809B-07ADE071C68A}"/>
              </a:ext>
            </a:extLst>
          </p:cNvPr>
          <p:cNvGraphicFramePr>
            <a:graphicFrameLocks noGrp="1"/>
          </p:cNvGraphicFramePr>
          <p:nvPr>
            <p:extLst>
              <p:ext uri="{D42A27DB-BD31-4B8C-83A1-F6EECF244321}">
                <p14:modId xmlns:p14="http://schemas.microsoft.com/office/powerpoint/2010/main" val="323967092"/>
              </p:ext>
            </p:extLst>
          </p:nvPr>
        </p:nvGraphicFramePr>
        <p:xfrm>
          <a:off x="3334397" y="3770376"/>
          <a:ext cx="1229429" cy="2926080"/>
        </p:xfrm>
        <a:graphic>
          <a:graphicData uri="http://schemas.openxmlformats.org/drawingml/2006/table">
            <a:tbl>
              <a:tblPr firstRow="1" bandRow="1">
                <a:tableStyleId>{5C22544A-7EE6-4342-B048-85BDC9FD1C3A}</a:tableStyleId>
              </a:tblPr>
              <a:tblGrid>
                <a:gridCol w="1229429">
                  <a:extLst>
                    <a:ext uri="{9D8B030D-6E8A-4147-A177-3AD203B41FA5}">
                      <a16:colId xmlns:a16="http://schemas.microsoft.com/office/drawing/2014/main" val="1765815372"/>
                    </a:ext>
                  </a:extLst>
                </a:gridCol>
              </a:tblGrid>
              <a:tr h="348170">
                <a:tc>
                  <a:txBody>
                    <a:bodyPr/>
                    <a:lstStyle/>
                    <a:p>
                      <a:r>
                        <a:rPr lang="es-ES"/>
                        <a:t>30</a:t>
                      </a:r>
                    </a:p>
                  </a:txBody>
                  <a:tcPr/>
                </a:tc>
                <a:extLst>
                  <a:ext uri="{0D108BD9-81ED-4DB2-BD59-A6C34878D82A}">
                    <a16:rowId xmlns:a16="http://schemas.microsoft.com/office/drawing/2014/main" val="3407395322"/>
                  </a:ext>
                </a:extLst>
              </a:tr>
              <a:tr h="348170">
                <a:tc>
                  <a:txBody>
                    <a:bodyPr/>
                    <a:lstStyle/>
                    <a:p>
                      <a:r>
                        <a:rPr lang="es-ES"/>
                        <a:t>25</a:t>
                      </a:r>
                    </a:p>
                  </a:txBody>
                  <a:tcPr/>
                </a:tc>
                <a:extLst>
                  <a:ext uri="{0D108BD9-81ED-4DB2-BD59-A6C34878D82A}">
                    <a16:rowId xmlns:a16="http://schemas.microsoft.com/office/drawing/2014/main" val="2130290304"/>
                  </a:ext>
                </a:extLst>
              </a:tr>
              <a:tr h="348170">
                <a:tc>
                  <a:txBody>
                    <a:bodyPr/>
                    <a:lstStyle/>
                    <a:p>
                      <a:r>
                        <a:rPr lang="es-ES"/>
                        <a:t>35</a:t>
                      </a:r>
                    </a:p>
                  </a:txBody>
                  <a:tcPr/>
                </a:tc>
                <a:extLst>
                  <a:ext uri="{0D108BD9-81ED-4DB2-BD59-A6C34878D82A}">
                    <a16:rowId xmlns:a16="http://schemas.microsoft.com/office/drawing/2014/main" val="33801504"/>
                  </a:ext>
                </a:extLst>
              </a:tr>
              <a:tr h="348170">
                <a:tc>
                  <a:txBody>
                    <a:bodyPr/>
                    <a:lstStyle/>
                    <a:p>
                      <a:r>
                        <a:rPr lang="es-ES"/>
                        <a:t>46</a:t>
                      </a:r>
                    </a:p>
                  </a:txBody>
                  <a:tcPr/>
                </a:tc>
                <a:extLst>
                  <a:ext uri="{0D108BD9-81ED-4DB2-BD59-A6C34878D82A}">
                    <a16:rowId xmlns:a16="http://schemas.microsoft.com/office/drawing/2014/main" val="2462259123"/>
                  </a:ext>
                </a:extLst>
              </a:tr>
              <a:tr h="348170">
                <a:tc>
                  <a:txBody>
                    <a:bodyPr/>
                    <a:lstStyle/>
                    <a:p>
                      <a:r>
                        <a:rPr lang="es-ES"/>
                        <a:t>50</a:t>
                      </a:r>
                    </a:p>
                  </a:txBody>
                  <a:tcPr/>
                </a:tc>
                <a:extLst>
                  <a:ext uri="{0D108BD9-81ED-4DB2-BD59-A6C34878D82A}">
                    <a16:rowId xmlns:a16="http://schemas.microsoft.com/office/drawing/2014/main" val="232733027"/>
                  </a:ext>
                </a:extLst>
              </a:tr>
              <a:tr h="348170">
                <a:tc>
                  <a:txBody>
                    <a:bodyPr/>
                    <a:lstStyle/>
                    <a:p>
                      <a:r>
                        <a:rPr lang="es-ES"/>
                        <a:t>55</a:t>
                      </a:r>
                    </a:p>
                  </a:txBody>
                  <a:tcPr/>
                </a:tc>
                <a:extLst>
                  <a:ext uri="{0D108BD9-81ED-4DB2-BD59-A6C34878D82A}">
                    <a16:rowId xmlns:a16="http://schemas.microsoft.com/office/drawing/2014/main" val="3399308000"/>
                  </a:ext>
                </a:extLst>
              </a:tr>
              <a:tr h="348170">
                <a:tc>
                  <a:txBody>
                    <a:bodyPr/>
                    <a:lstStyle/>
                    <a:p>
                      <a:r>
                        <a:rPr lang="es-ES"/>
                        <a:t>60</a:t>
                      </a:r>
                    </a:p>
                  </a:txBody>
                  <a:tcPr/>
                </a:tc>
                <a:extLst>
                  <a:ext uri="{0D108BD9-81ED-4DB2-BD59-A6C34878D82A}">
                    <a16:rowId xmlns:a16="http://schemas.microsoft.com/office/drawing/2014/main" val="1241693120"/>
                  </a:ext>
                </a:extLst>
              </a:tr>
              <a:tr h="348170">
                <a:tc>
                  <a:txBody>
                    <a:bodyPr/>
                    <a:lstStyle/>
                    <a:p>
                      <a:r>
                        <a:rPr lang="es-ES"/>
                        <a:t>70</a:t>
                      </a:r>
                    </a:p>
                  </a:txBody>
                  <a:tcPr/>
                </a:tc>
                <a:extLst>
                  <a:ext uri="{0D108BD9-81ED-4DB2-BD59-A6C34878D82A}">
                    <a16:rowId xmlns:a16="http://schemas.microsoft.com/office/drawing/2014/main" val="2250171873"/>
                  </a:ext>
                </a:extLst>
              </a:tr>
            </a:tbl>
          </a:graphicData>
        </a:graphic>
      </p:graphicFrame>
    </p:spTree>
    <p:extLst>
      <p:ext uri="{BB962C8B-B14F-4D97-AF65-F5344CB8AC3E}">
        <p14:creationId xmlns:p14="http://schemas.microsoft.com/office/powerpoint/2010/main" val="18064233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C7CA656-9369-2733-5977-7EAE125323D1}"/>
              </a:ext>
            </a:extLst>
          </p:cNvPr>
          <p:cNvPicPr>
            <a:picLocks noGrp="1" noChangeAspect="1"/>
          </p:cNvPicPr>
          <p:nvPr>
            <p:ph idx="1"/>
          </p:nvPr>
        </p:nvPicPr>
        <p:blipFill>
          <a:blip r:embed="rId2"/>
          <a:stretch>
            <a:fillRect/>
          </a:stretch>
        </p:blipFill>
        <p:spPr>
          <a:xfrm>
            <a:off x="775996" y="603577"/>
            <a:ext cx="7254550" cy="5481734"/>
          </a:xfrm>
        </p:spPr>
      </p:pic>
    </p:spTree>
    <p:extLst>
      <p:ext uri="{BB962C8B-B14F-4D97-AF65-F5344CB8AC3E}">
        <p14:creationId xmlns:p14="http://schemas.microsoft.com/office/powerpoint/2010/main" val="20976742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Imagen que contiene Diagrama&#10;&#10;Descripción generada automáticamente">
            <a:extLst>
              <a:ext uri="{FF2B5EF4-FFF2-40B4-BE49-F238E27FC236}">
                <a16:creationId xmlns:a16="http://schemas.microsoft.com/office/drawing/2014/main" id="{65D6BFC8-86D4-E0A7-A31C-9F8E9779BC8C}"/>
              </a:ext>
            </a:extLst>
          </p:cNvPr>
          <p:cNvPicPr>
            <a:picLocks noGrp="1" noChangeAspect="1"/>
          </p:cNvPicPr>
          <p:nvPr>
            <p:ph idx="1"/>
          </p:nvPr>
        </p:nvPicPr>
        <p:blipFill>
          <a:blip r:embed="rId2"/>
          <a:stretch>
            <a:fillRect/>
          </a:stretch>
        </p:blipFill>
        <p:spPr>
          <a:xfrm>
            <a:off x="594344" y="909621"/>
            <a:ext cx="7967751" cy="5546115"/>
          </a:xfrm>
        </p:spPr>
      </p:pic>
    </p:spTree>
    <p:extLst>
      <p:ext uri="{BB962C8B-B14F-4D97-AF65-F5344CB8AC3E}">
        <p14:creationId xmlns:p14="http://schemas.microsoft.com/office/powerpoint/2010/main" val="107108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099887932"/>
              </p:ext>
            </p:extLst>
          </p:nvPr>
        </p:nvGraphicFramePr>
        <p:xfrm>
          <a:off x="729563" y="200139"/>
          <a:ext cx="712879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50" name="AutoShape 2" descr="data:image/jpeg;base64,/9j/4AAQSkZJRgABAQAAAQABAAD/2wCEAAkGBhQSEBQSEhQUFBQVFRQWGBgVFBcUFxcVFxQVFBUVFRUXHCYeFxkkGRQUHy8gJCcpLCwsFR4xNTAqNSYrLCkBCQoKDgwOGg8PGiwkHSQpKSkpKSksKSwsLCwsKSwpLCksKSkpLCksLCkpLCkpKSwpLCwsKSwsLCwpLCwpLCwsLP/AABEIAMgA/AMBIgACEQEDEQH/xAAcAAABBQEBAQAAAAAAAAAAAAAAAgMEBQYBBwj/xAA8EAABAwMCAwYEBQMDAwUAAAABAAIRAwQhBTESQVEGImFxgZEHE6GxFDJCwfBy0eEjUvFigpIIFUPC4v/EABoBAAIDAQEAAAAAAAAAAAAAAAADAgQFAQb/xAApEQACAwACAgEEAQQDAAAAAAAAAQIDEQQhEjFBEyJRYTIFFHGxFTOR/9oADAMBAAIRAxEAPwD3FCEIAEIQgAQhCABCEIAEIQgAQhCAOSiV1cJQASiVxBKAOyjiTVW5a1pc4gACSTgAeJWF1v4r0qbiy3Z82P1E8LZ8OZUXJL2SUXL0b/iRxLyI/Fq4z/p0/QE/uo9b4qXfLh8uAR/dR+qhn0ZHssoleIn403TTDmU/UHP1Xafx7rN/NbU3Dwe5v3ldU0QcGj22USvFm/8AqGPOz9q3/wCVpdE+ONhWAFUvoOP+9vE3/wA2yFLSOHoqFA0/XaFdvFQq06o/6Hh3upoeunBSFwFdQAIQhAAhCEACEIQAIQhAAhCEACEIQAIQhAAhcK4SgDpKi3Go06Yl72NH/U4D7qt1/WxSaGAjjdtnYdV5ZqdJ1zd8L3YzMmcD91Ut5MYS8S5TxJWLy+D06p25tACRWYY6SfQdVl+0HxZDWkW1IuMxxPGAf6eaqqdvSpjhgAA8IgZJiTPRKu9NY9nCMYkYknlukf3u9F2P9PivZh9b7ZXVzitVeWye43ut/wDEfuodG9b3WuG4wengrfV9Bc3PDIHMdFnzUDMEeXNSc/LsFV4dFka8OnMAT5pi8eYDpwduXJO2Lw5wDpiPLZKvHtJAAMDJ/wAKPl2dcOio4OMnjO/8Kh3NMDAOBM+HRTr9vCw56/cKsNBzhPXYfunxfyU7I48IwbxkBoSfkwYPNWVO1hsDHjzTbbaCScmB7ndT8xbrI1vcVKLppvew9WuLT6kLadmvjHe2sNqkXFMcn/nA8H7+6yt40DyI38VFEHCYpaLlHOj6T7KfFOzvYa1/yqp/+OoYM+B2K2DXyvjV7eE4OxXoPYn4yXFoW07gur0MDOXtHVpO/kVJMW0fRiFU6D2loXlIVrd4e0+haejhuCrVpUiJ1CEIAEIQgAQhCABCEIAEIQgAQhCAOFJKUU1cVOFjj0BK4+kHs8P7d9qSbmoB+moQ084GCPuodteuqcTwYcYg+QAj2EpjXrCp8wvdHfcSDw5BLid/Vdt2FtAtJhxhzSJk9YCw5pSenpK/til+iw07VgZ+YTIkT1M5d5wYV1bMfWHE1waJwOceKwQDgdzzMgcvEcirzSLqox0ST0IMDrlKccfQ1SeaWd3pVQlxc9xgYg48ZWVvdMMZHr0WkOpEOJP6uRMqFdni545Y9/orNcngmeMz1EOaCeYgZ6TBTVzcEDxc4gHwG/7qZqB4A5gy7c+niqS2fxE8X6B/nCfFb2V7HnQXjuLAyTy8Oqdp0eHG5kADx6Jim4F5PT2nkrOyGS4n/CnJ4hMV5PWcq2YaM7xnrO0KCKfdJ6n/AAplxUkEA5cSM7gE7/RVdS67pb06dUR7OSaQi5yzwJP0wolplwjmn6rIYBPj+6j2zod5KxHpFWX8iXc2YaNz579VWuZBVnVqyHc91AqMyuwf5IzS+Cw7Pdp69jWFW3eWnmN2uHRw5r6G7B/EijqLeERTrgAupn6lh/UF8xOU3SNVfb1mVqRh7HAj3+yYJw+xWnC6q3QNWbc21Ku2IqMa7HIkZHvKsQpETqEIQAIQhAAhCEACELhQB2USkpm6u202lzjAC5p1LekPlVmu3badB5eQARGT1Wd1Pt2WnhpNB8XH9ht6lYrtDq9S5IbWeXBpkNb3Wg/v6qtZfHGky5VxLG02ug7QV2BoE8ZecAOmOc+Cz1ezfVLQ1j8bFru9PMwfsE3rdqaLhB4pbImCQ7pjzCjUO0tehWBpjiiAWuGCYkgeKoQhi2JpzljxnozezLfw7QTLmDeAx3FHI/3lZd1sWNe0z3XbOOZO226uqHbRlRrXvZVZPdILD3fHi2hUV1SNSq6o2qQJESAWnhESQkZ32NjqWCLiqAQRjefOFBr3fCZJ/gKNRa4ESASRkt8efQKqqNMbyN0+OEHo5dVJJPI/3VFXPDOck/fdXVXAkeH3Wdu3y6PFWakU+Q8WjlrVz5/8qy/Ew0HckyB54AVEKkfz3T1S72H88E+UNK0LcRNuLnPl48woTq2PNNOfPoISC7ClGGC5WNj77iQEy2plIlIB6KeYQb1ljauznIIKj1MnyUllKG55TKjVMO9lBeycliI7wkJ+qEyQmISz1D4L9v8A8NV/B13f6NV3cJP5KhxHg133X0Ew4Xxax0emV7x2F+MNL8Ext44/OYSyf9zQBwuPjmPRSIs9cQhC6cBCFwhAHUJKRVqhok4CAHJSH1IycBZPWO2MS2gAerjt6Dmsxd63cVJDnOcDyBx7JDvivRdr4dk+30bLVe2NOn3af+o7bG0+J5rG6r2lpCq78XUcYiGtJ4RPKBuq48X+2D/ScJqj2NFV/wAxwLs44jA9uao2Wyk/fRp1cautfv8AI5cX7KzgaTQ2mYDcQ4jr4IstNDnAHkecZjdXlHQ2MBByBtO4jGCmNTrso0SWjLu60HJl2FWbLUWsxGT12t8y6hgBNMOIb1LMldsrRtV3zKfA8ECWnDwRyLT48+fVVVB3DftieEBzN95EE+6vHaW0gFrQHg75Eg+PoiUlFJEF9zbHRXrTBpBrcQCRxDyA3RQoiXH+qP2kJ2pRPEAOLEwJBHiAeabq3B4SDzG/Sdh5YSN1jcRUX9x6mY5bdfZVd47BJ3PIdFJvLqZJ6RvzlVVe4EZ35q1WmV7GkM1a0MInfbzVPdZM7KZWrcsYVfU3PmtGqOGRdPy6GyFxx/wgfaAuQnlYJXC5AQEAJJVpptljiPVK7P6M+4qhrGy4+wHUnovQ7bsVRbH4irIAEhmAJ6uKq3WqPRd4/HcvuPPL+p3sYlQ3ZXt9n2UsDBbSpPHiS/3JJSrzsBaVQR8ljRG7O6foowvj6Jz40m908IO3im3rf9pPhm6nLrcl43LHfmgdHc/ZYKqwgwdxhWoyT9FKdcoPJDcwU4xyRw4QHKYo+1UIXCpEQlErhTVxcBjS47AErm4CWi3vAGVmdcvjUBa3baJif8JvUNVc/Yw3oP3UAjnk/RUL7tWRNTj8bx+6RGt9GAyVKFm0bAJ8uxyHrumajjMAT1nAjy5qh5YXvJv2NBojxE+E+iaqXQAmCfSPZO1nHqB4ASmC4zEAQ3cz9OUpbmNiN1qhc3heeFu5zk9As52gu2/MYB+VgnhByXmYPoSFcOrCXBweeUu2J8OgVBd3Ia48LBhpyd58VBSej4xwo6I4u+6OMumDyV6b4w0ETmD4jmAs02pDj1OfXqrixdxAn8uAPD+SVOxacRYuuHcMERt5iDJ28PsoVe44WOG5Jx4A7FP3gLXYgxgmYG2cKgr1ycbCTj1wuQjrIzlhXX1WDn/nzVVWq7qbq9TPht7KpuDhatMejJvn2xl7plNl67yTfFkeatoz2xXMhceV1uTPj+y4cldOAGp20t+N2yaOVsOymlAkFwmRKRfaq46WuNT9Wf6ND2ZsBRoSB3nTJ545eSo9f1J5pOhxGYMGOfNaazuYBYZEOMeR6rOdrWt4YEAuOY2WRXLys1m/KPhBqJlLbV61N003ubnkf2Wo0j4lVWECr3hjI6LJUKXeiealXenQJGy1LIVvpox65XLWew2nadlxT4qZBnbr4rI9ueywqt+dRbFQCXAfrHWP9wWL0nUn0HhzfUciF6pYV/nUBUaRBAjqCN5VaXlRL30WkociGNdnikLivu1+k/JrlwHcqS4dA79Q/nVUjDhaUZKS1GLOLg3Fn2ouFdXCmCiu1m9NJnEOseW6zlzqLnghzgQcETv4LUanZCrTcw8xv0PIrx/VbapSe5jicE7HfoZWfyrZ1P8ARr/0+uuxNP2jTPtXsPFTP/actPl0Ui0v2uPCe4/m0/8A1PNZbTNcfTw7ic2Nj9DKs2arQuYaTDuR2cPEKrGyMzUlU/n/ANL51Lp781HqvPi7zMf8qtF9Uo4fNSnye3JA/wCoJz/3JrgCDIPOUuyOC1Wx03I58LPAiT5wN1BruaScgg5EPLR7EpVd+Zl0DYiIzyVNfam5r4bTDgJHERnbZVh8YYKva/DxN/POR3zPi2ZiFR3YPJhGMncQpjKUmcSfOZTtSg0YM9ZJn2CE8GP0ZoWhBkyBv9VPo1oPDyKmXpbBEyIx5+aqKtaCwg/qk+XMJy+4Q2ok6vdkkxmcHzIzHsqi7rQ2Rg8X+E/XrdN+EkHnM7qlu7jPorFVfZVuswRdVZg81V1qnLxTtWuojitKEMMm2es6X4SWJJdgecoacJggcdjZcBSKhUm1oSROy43iJRi5PETNF0w1HjovSbbR2tZwh3C4CSfT6LOdnrPhAce6J9StLe6sxttUa098txiZKxeTY7J4j0XFpVUNKQ3ji8gnY8uY6qr1ZzXVhTqHBaDPQlGm3ZnhcMnmfoo+r6e41XE7yPaEQj4z7/A6xvOlo/cdmQ1vEx7XCJEb+qlaZaCrTjnsoDbl9Om6SrPsgSRJjBKY3LN0WoxjLxSM9qWmmm4g8lcdjtY+W/5TjDXGR0DunqrztLpfEOKJkclh30+E9IP15KcJ/Vj4sXOH05eaNZ2008VLdxaD3O/9YP0j2XmzV6jb1/n23PvNId5xBC8teIJHTCscOTcXF/Bmc+KUlJfJ9rSkvfAVZe9oKVM8PGC+MNBk/wCFlbjXXVhxF0b90HaDBBTbuTGr/JWp4s7f8F1r3aGGllL8x/VyHVYO6dM8RmDv49VM1WsQzuuAx/IVOcgZBPNYlvKc5azf4/EVcOiQLYE5GI35KFeaG095rjTd1aeflsplFpIgeyRXpuYcqCn+Cwk0QqPaGtbYrd5m0iTjxClGvQuM03Gi85xlp/qakVQ17HBwlY65t3UX92QJmZ+iswn5dE3ns39esKTG8ZBOZ4Dv4gfsq+/vW8Wf1ZkDMbd4KgsKry9rnd7pJgTyVjU0hzyS5x4szB+yXJLQaWA/V2g9TOwE4UW715pJx7ctsJJ0mSJJmFErWDeIkcsz/OpXVGImTeDNTUeKZ6GB58ymeKAI8vBDmgGJCi17qAfZWoR/BTnLO2Kfd528P7+irLqvvK46seEKLVqyrldeGbbb5DTnbps/slnom3KyVBPNL8khm/onGckHBVKjxHxVvZW3fYzqUza0wFaaZbONUOaJ4BKp3T6Zp8an0zTXGhPfRLmEjhMADc+SmaRooo0y6o0lxO5BwFDo6w5jiNgM+6nUO1/E4sjw/wCVl+Umjbwrb+g0P4mbSpjbJtUgkgYhPusxVJ4Mnmn7bSXtBJwPEpTejdRSaxpreH5bRLtv8pzTLdtBoaN+ab1O/FN2CHOO8RhMWVao8yAD/MJ+vxwQ1r01IHzGFsS6DusJf6cfmOBE5K29iHAgEGTzTN1oxNQmMZPmiEmu0Rkk+jP9nXkNqNjYg5wByWAvY+a+NuN33Xoepn8PSqPOJGPLI26yvNyckrR4ieuRj/1CS+2KPfKVm1xmYEfm25eKRd6dzYC128tPXlHNTQ9pcW7wPcnonaTOIDO+VmWS3o1ILxMxc2txwni4XesT5hRHai5jYNNzTgHE48CFr6tCIAOTOfAblQ7loLZjG4HgTAlI8UWVYV1jrFIMkFoPSDP1XLvUWvBMjH1SrrReIGeH779Fk9U0upSqB1MkgHYmQf7KUaN+TjtivaLRuoBpmVXaxVD6Z91U3OsS0tIhw3BGxVU/VTsTKt18eb7FXciuPybbR5IAEGQN8wfBXVYBjZLs/wBUeayOm6lwNg8J5wDPukajrrjgfTZcdTcsF/XjhYXN0BIB9ZVReX8EwcfyFCr6m7Od1XPrzuVZr4+eyrdyl6RIrXW+VHqV5xKZfUTUq7GtIzJ2tjj3Jhz+iHv5JLsJqQhsUCmqrkh70kFdI6O0lJpMkpmkxSqbB5qEn0TiiVTbGRmFrexTgWPdz4gFjnOgYPop/ZfXPk1eF35XfdU7q3ODw0+PaoTSZvrxpc0sps4uI5cRhUo0PhcZqGTvAytlp1yKjRkAeHNR73TYJMLJU2lhtdMqrK6ZQHcBnqdymr/XXOBGSrIaTiYUOpohedui4s3sn0UltpvE7id/YK2trAggM5mMZVuNPAAaBjnjn5qQx1O0aalV3iAu+Tk8INpdi6lxTtWtDzuqbVe39GkCAQTkY3WL7bdtTcuLW4aNiFj+KTlalPFebIx7+b4vIlxrvaN9w7Jho2CqEkoWhGKisRkSm5vWeyX2oOa8GOFwIiJO2PYp/Se04L/lvhsTE4kEyOE+qube2a95wDG55SeSTfdnmPBAaB5jI8iMrzzimj1Cf5JraoInH5XAZzkYUFri5mRHcHu0QR+6zd9SuLVwAcXjk3d0D+c0uy1/jkF3CcmHYIPNLcZJDVBD+qVi1wHQD3hQzfcZAPvsnKh4u87JP8wojXcJktBHT+eilXNemFkOtRUa5oBfLhh0x4HnCyLqRY4tcOEhehVbgmeI5dGByVTqulCs2CIePyu8cQCtKm7On6Mvkcfy+5ezMsqePsg3B6lQqksJacEEgrgrK/4oy/qNdEl9QndIJSWmV0uXcIboolJCQXroOF0iJfUg4TJeuOcuLpEU1LCbCWHIJIk0QOeVKYcclXg+KepsKW1oyEsJj3yFAq045p11cN8SilbuqcsLi6JSbkTdG7UVrciDxNHI/stnYfEpn6xHgVhbyiKYjEqsc9Jnxq7e8H18uyrr2e00u29s4d4gT480iv2wtQCeLyh33Xi/EjiSv7CH5H/8k/wem6h8TAJFOPQLD612jq3B7xMdJVUCh3grFXGrr7RWu5tliz0v0dGUqEkFOQrBSGXtgpwOSH/ZdagD6K0io0NBwS4++d49FNu3cDXHfE+vJYm2t61h+aatKZDw0yydw5vTyWks9VZcU28LpgifLovOPY/v9nqfHexp9IMpl1SXPwXRgSdmA9Mj6qvurNlZnA5rZOcCOHoJ6qxdWDp4jj52eWwBCyer63DyWbA7zuV2Pbw620iquq9S2JbPHTB/KckDqCrG01BtZvE0CY6qivr75m/NVNJlWjNRoJph3DxRgHeHdFbfHVi/ZXXJdb79f6NZWpkKK+sYSbXVxUbyyE02vJ4Rk/zKTFSXTLUvGS8kUHaK2/1A8fqGfMc1TtatTrNDjYG0wXvmcCST0A5qg/Cvb+Zjh5tI+4WtTJuPZ57lRSs6+RIGE09ycZRc491pd5NJ+ysbPsVe1s07Wu4dRTcB9U8q6U3EuuqJ7UNMq0HcFam+m7o9pafSd1FQcBdXF0BAHeJKaEADmg1OQQdQoOATgJclWtoTyKu7PRnFKnZGPssVVSn6K+y03iInCnajVFJvC0jqpF25tMQDnnyhZ24fxHHulwbm9+Bs8rTS9jFeqXGSZTbWFSmW8p+kwNO6sbhUUW/ZD/DlIdTVhUrnOZhRqrjuhM7KKRGhdhdckyuixxrQTCAY2SOJclACyOqTCTKEAfR738RhsQBknIHh4lY3WdLdbONe3Mt/WzYdZAWte4NZH6QZcRzO8eZJVBqep8OHxk4Hh0jmvOQljPWxjpVWnaNlWm5vEA4mYO+2VBr20sPMmDhMXPZOrWuGm2YA54J4SQNhOJ5mNkmx1Bxlj8OBhwOCCMEJ0qsXnD0Lrt2Trn7K75PCe8rvsjrjbe5HzWh9vW4adVrhI4ScOIP+0591Au6UySq2ow/4Vqmz5K3Jq3pFl27tRb6rcU6bBTpgtLGtBDeEsaQR5mVXNrYmVurzs+/VtLpV6I47u0BovbsalMZb/wBwEQvNbgVKbjTexzXgwWuEOnyVqdan2ihTyPpJxkbb4W2xqarQjPBxvJ3gBh39YX0K6yY78zGu82tP3CwPwc7IPtLU1qzOGtWMwfzNYB3R67r0cJ9cPFYU7rPqS0jUdPpt/LTY3yY0fYJ4sThXITBBmu2vYmjqNu6nVEPAmnU/Ux3LPTwXy7r/AGdq2dd9vWbwvYY8COTmnmCvsYrz74tdh/xlt86m3/XoglvV7Nyw9eoXGSXbPmj5aUGKw/DgHJj0SXMHLKX5DvpkAsTtrbyU+aIVpY0WtHKfH9goTniJ1VeUsZM0/TuUE88YEdSU5datwgtZ6nYe6Tc13ubBw3mAIHr1VBf3X6QqkIfUlsi/ZYqo4hq8ui45OFHdX5RhILlxaCSRlSm29Y6LgrocYXba3LjgKyp2gETuoSkkMrrcyvdTKQ5hnKt3WgIkYhNNtlxWJk3Q0VDxlIhWVzadFEfRKYnoiUGiOhKIXF0gcXUSu4QB7C/XOJrZcI/Nj3E+yg1rprnF5yeXQeS6hedcUn0exofkuxFDUiHAgwWmQeYPJc7Taca4dqFCC5sC6YN2nYVmjmxw36FcQrXFf3OPwU+dFRj9Re0ygZfgjBTTqoQhT8Em8CNjnHWen/Au6l91S5EU3/UtXqtbSaT3B7qdNzxs5zGkjyJCELSq/ijA5P8A2MltalIQmlcEIQgDjlQdtO01Oxs6ld/IQ0c3POAAhC4B8v0a3znOcQOIkuOY3JP7rlxjaEIVZ/yNGPcBFGjJyVdUaTaYk7xudvSd0ISLW9wsUrItlNqGpk4BVO90lcQrcIpLozbZuUuzrWqbZ2slCF2bxBWtl2Wtnb8RjbyTzrY96DMfZCFRlJ+RqwivE607Nd/PFIuqAAxke0FCEJ9k2vtK578Z8kw4goQrsTLmR6jE05iEJgg5wrhauIQRZ//Z"/>
          <p:cNvSpPr>
            <a:spLocks noChangeAspect="1" noChangeArrowheads="1"/>
          </p:cNvSpPr>
          <p:nvPr/>
        </p:nvSpPr>
        <p:spPr bwMode="auto">
          <a:xfrm>
            <a:off x="155575" y="-914400"/>
            <a:ext cx="2400300" cy="19050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052" name="AutoShape 4" descr="data:image/jpeg;base64,/9j/4AAQSkZJRgABAQAAAQABAAD/2wCEAAkGBhQSEBQSEhQUFBQVFRQWGBgVFBcUFxcVFxQVFBUVFRUXHCYeFxkkGRQUHy8gJCcpLCwsFR4xNTAqNSYrLCkBCQoKDgwOGg8PGiwkHSQpKSkpKSksKSwsLCwsKSwpLCksKSkpLCksLCkpLCkpKSwpLCwsKSwsLCwpLCwpLCwsLP/AABEIAMgA/AMBIgACEQEDEQH/xAAcAAABBQEBAQAAAAAAAAAAAAAAAgMEBQYBBwj/xAA8EAABAwMCAwYEBQMDAwUAAAABAAIRAwQhBTESQVEGImFxgZEHE6GxFDJCwfBy0eEjUvFigpIIFUPC4v/EABoBAAIDAQEAAAAAAAAAAAAAAAADAgQFAQb/xAApEQACAwACAgEEAQQDAAAAAAAAAQIDEQQhEjFBEyJRYTIFFHGxFTOR/9oADAMBAAIRAxEAPwD3FCEIAEIQgAQhCABCEIAEIQgAQhCAOSiV1cJQASiVxBKAOyjiTVW5a1pc4gACSTgAeJWF1v4r0qbiy3Z82P1E8LZ8OZUXJL2SUXL0b/iRxLyI/Fq4z/p0/QE/uo9b4qXfLh8uAR/dR+qhn0ZHssoleIn403TTDmU/UHP1Xafx7rN/NbU3Dwe5v3ldU0QcGj22USvFm/8AqGPOz9q3/wCVpdE+ONhWAFUvoOP+9vE3/wA2yFLSOHoqFA0/XaFdvFQq06o/6Hh3upoeunBSFwFdQAIQhAAhCEACEIQAIQhAAhCEACEIQAIQhAAhcK4SgDpKi3Go06Yl72NH/U4D7qt1/WxSaGAjjdtnYdV5ZqdJ1zd8L3YzMmcD91Ut5MYS8S5TxJWLy+D06p25tACRWYY6SfQdVl+0HxZDWkW1IuMxxPGAf6eaqqdvSpjhgAA8IgZJiTPRKu9NY9nCMYkYknlukf3u9F2P9PivZh9b7ZXVzitVeWye43ut/wDEfuodG9b3WuG4wengrfV9Bc3PDIHMdFnzUDMEeXNSc/LsFV4dFka8OnMAT5pi8eYDpwduXJO2Lw5wDpiPLZKvHtJAAMDJ/wAKPl2dcOio4OMnjO/8Kh3NMDAOBM+HRTr9vCw56/cKsNBzhPXYfunxfyU7I48IwbxkBoSfkwYPNWVO1hsDHjzTbbaCScmB7ndT8xbrI1vcVKLppvew9WuLT6kLadmvjHe2sNqkXFMcn/nA8H7+6yt40DyI38VFEHCYpaLlHOj6T7KfFOzvYa1/yqp/+OoYM+B2K2DXyvjV7eE4OxXoPYn4yXFoW07gur0MDOXtHVpO/kVJMW0fRiFU6D2loXlIVrd4e0+haejhuCrVpUiJ1CEIAEIQgAQhCABCEIAEIQgAQhCAOFJKUU1cVOFjj0BK4+kHs8P7d9qSbmoB+moQ084GCPuodteuqcTwYcYg+QAj2EpjXrCp8wvdHfcSDw5BLid/Vdt2FtAtJhxhzSJk9YCw5pSenpK/til+iw07VgZ+YTIkT1M5d5wYV1bMfWHE1waJwOceKwQDgdzzMgcvEcirzSLqox0ST0IMDrlKccfQ1SeaWd3pVQlxc9xgYg48ZWVvdMMZHr0WkOpEOJP6uRMqFdni545Y9/orNcngmeMz1EOaCeYgZ6TBTVzcEDxc4gHwG/7qZqB4A5gy7c+niqS2fxE8X6B/nCfFb2V7HnQXjuLAyTy8Oqdp0eHG5kADx6Jim4F5PT2nkrOyGS4n/CnJ4hMV5PWcq2YaM7xnrO0KCKfdJ6n/AAplxUkEA5cSM7gE7/RVdS67pb06dUR7OSaQi5yzwJP0wolplwjmn6rIYBPj+6j2zod5KxHpFWX8iXc2YaNz579VWuZBVnVqyHc91AqMyuwf5IzS+Cw7Pdp69jWFW3eWnmN2uHRw5r6G7B/EijqLeERTrgAupn6lh/UF8xOU3SNVfb1mVqRh7HAj3+yYJw+xWnC6q3QNWbc21Ku2IqMa7HIkZHvKsQpETqEIQAIQhAAhCEACELhQB2USkpm6u202lzjAC5p1LekPlVmu3badB5eQARGT1Wd1Pt2WnhpNB8XH9ht6lYrtDq9S5IbWeXBpkNb3Wg/v6qtZfHGky5VxLG02ug7QV2BoE8ZecAOmOc+Cz1ezfVLQ1j8bFru9PMwfsE3rdqaLhB4pbImCQ7pjzCjUO0tehWBpjiiAWuGCYkgeKoQhi2JpzljxnozezLfw7QTLmDeAx3FHI/3lZd1sWNe0z3XbOOZO226uqHbRlRrXvZVZPdILD3fHi2hUV1SNSq6o2qQJESAWnhESQkZ32NjqWCLiqAQRjefOFBr3fCZJ/gKNRa4ESASRkt8efQKqqNMbyN0+OEHo5dVJJPI/3VFXPDOck/fdXVXAkeH3Wdu3y6PFWakU+Q8WjlrVz5/8qy/Ew0HckyB54AVEKkfz3T1S72H88E+UNK0LcRNuLnPl48woTq2PNNOfPoISC7ClGGC5WNj77iQEy2plIlIB6KeYQb1ljauznIIKj1MnyUllKG55TKjVMO9lBeycliI7wkJ+qEyQmISz1D4L9v8A8NV/B13f6NV3cJP5KhxHg133X0Ew4Xxax0emV7x2F+MNL8Ext44/OYSyf9zQBwuPjmPRSIs9cQhC6cBCFwhAHUJKRVqhok4CAHJSH1IycBZPWO2MS2gAerjt6Dmsxd63cVJDnOcDyBx7JDvivRdr4dk+30bLVe2NOn3af+o7bG0+J5rG6r2lpCq78XUcYiGtJ4RPKBuq48X+2D/ScJqj2NFV/wAxwLs44jA9uao2Wyk/fRp1cautfv8AI5cX7KzgaTQ2mYDcQ4jr4IstNDnAHkecZjdXlHQ2MBByBtO4jGCmNTrso0SWjLu60HJl2FWbLUWsxGT12t8y6hgBNMOIb1LMldsrRtV3zKfA8ECWnDwRyLT48+fVVVB3DftieEBzN95EE+6vHaW0gFrQHg75Eg+PoiUlFJEF9zbHRXrTBpBrcQCRxDyA3RQoiXH+qP2kJ2pRPEAOLEwJBHiAeabq3B4SDzG/Sdh5YSN1jcRUX9x6mY5bdfZVd47BJ3PIdFJvLqZJ6RvzlVVe4EZ35q1WmV7GkM1a0MInfbzVPdZM7KZWrcsYVfU3PmtGqOGRdPy6GyFxx/wgfaAuQnlYJXC5AQEAJJVpptljiPVK7P6M+4qhrGy4+wHUnovQ7bsVRbH4irIAEhmAJ6uKq3WqPRd4/HcvuPPL+p3sYlQ3ZXt9n2UsDBbSpPHiS/3JJSrzsBaVQR8ljRG7O6foowvj6Jz40m908IO3im3rf9pPhm6nLrcl43LHfmgdHc/ZYKqwgwdxhWoyT9FKdcoPJDcwU4xyRw4QHKYo+1UIXCpEQlErhTVxcBjS47AErm4CWi3vAGVmdcvjUBa3baJif8JvUNVc/Yw3oP3UAjnk/RUL7tWRNTj8bx+6RGt9GAyVKFm0bAJ8uxyHrumajjMAT1nAjy5qh5YXvJv2NBojxE+E+iaqXQAmCfSPZO1nHqB4ASmC4zEAQ3cz9OUpbmNiN1qhc3heeFu5zk9As52gu2/MYB+VgnhByXmYPoSFcOrCXBweeUu2J8OgVBd3Ia48LBhpyd58VBSej4xwo6I4u+6OMumDyV6b4w0ETmD4jmAs02pDj1OfXqrixdxAn8uAPD+SVOxacRYuuHcMERt5iDJ28PsoVe44WOG5Jx4A7FP3gLXYgxgmYG2cKgr1ycbCTj1wuQjrIzlhXX1WDn/nzVVWq7qbq9TPht7KpuDhatMejJvn2xl7plNl67yTfFkeatoz2xXMhceV1uTPj+y4cldOAGp20t+N2yaOVsOymlAkFwmRKRfaq46WuNT9Wf6ND2ZsBRoSB3nTJ545eSo9f1J5pOhxGYMGOfNaazuYBYZEOMeR6rOdrWt4YEAuOY2WRXLys1m/KPhBqJlLbV61N003ubnkf2Wo0j4lVWECr3hjI6LJUKXeiealXenQJGy1LIVvpox65XLWew2nadlxT4qZBnbr4rI9ueywqt+dRbFQCXAfrHWP9wWL0nUn0HhzfUciF6pYV/nUBUaRBAjqCN5VaXlRL30WkociGNdnikLivu1+k/JrlwHcqS4dA79Q/nVUjDhaUZKS1GLOLg3Fn2ouFdXCmCiu1m9NJnEOseW6zlzqLnghzgQcETv4LUanZCrTcw8xv0PIrx/VbapSe5jicE7HfoZWfyrZ1P8ARr/0+uuxNP2jTPtXsPFTP/actPl0Ui0v2uPCe4/m0/8A1PNZbTNcfTw7ic2Nj9DKs2arQuYaTDuR2cPEKrGyMzUlU/n/ANL51Lp781HqvPi7zMf8qtF9Uo4fNSnye3JA/wCoJz/3JrgCDIPOUuyOC1Wx03I58LPAiT5wN1BruaScgg5EPLR7EpVd+Zl0DYiIzyVNfam5r4bTDgJHERnbZVh8YYKva/DxN/POR3zPi2ZiFR3YPJhGMncQpjKUmcSfOZTtSg0YM9ZJn2CE8GP0ZoWhBkyBv9VPo1oPDyKmXpbBEyIx5+aqKtaCwg/qk+XMJy+4Q2ok6vdkkxmcHzIzHsqi7rQ2Rg8X+E/XrdN+EkHnM7qlu7jPorFVfZVuswRdVZg81V1qnLxTtWuojitKEMMm2es6X4SWJJdgecoacJggcdjZcBSKhUm1oSROy43iJRi5PETNF0w1HjovSbbR2tZwh3C4CSfT6LOdnrPhAce6J9StLe6sxttUa098txiZKxeTY7J4j0XFpVUNKQ3ji8gnY8uY6qr1ZzXVhTqHBaDPQlGm3ZnhcMnmfoo+r6e41XE7yPaEQj4z7/A6xvOlo/cdmQ1vEx7XCJEb+qlaZaCrTjnsoDbl9Om6SrPsgSRJjBKY3LN0WoxjLxSM9qWmmm4g8lcdjtY+W/5TjDXGR0DunqrztLpfEOKJkclh30+E9IP15KcJ/Vj4sXOH05eaNZ2008VLdxaD3O/9YP0j2XmzV6jb1/n23PvNId5xBC8teIJHTCscOTcXF/Bmc+KUlJfJ9rSkvfAVZe9oKVM8PGC+MNBk/wCFlbjXXVhxF0b90HaDBBTbuTGr/JWp4s7f8F1r3aGGllL8x/VyHVYO6dM8RmDv49VM1WsQzuuAx/IVOcgZBPNYlvKc5azf4/EVcOiQLYE5GI35KFeaG095rjTd1aeflsplFpIgeyRXpuYcqCn+Cwk0QqPaGtbYrd5m0iTjxClGvQuM03Gi85xlp/qakVQ17HBwlY65t3UX92QJmZ+iswn5dE3ns39esKTG8ZBOZ4Dv4gfsq+/vW8Wf1ZkDMbd4KgsKry9rnd7pJgTyVjU0hzyS5x4szB+yXJLQaWA/V2g9TOwE4UW715pJx7ctsJJ0mSJJmFErWDeIkcsz/OpXVGImTeDNTUeKZ6GB58ymeKAI8vBDmgGJCi17qAfZWoR/BTnLO2Kfd528P7+irLqvvK46seEKLVqyrldeGbbb5DTnbps/slnom3KyVBPNL8khm/onGckHBVKjxHxVvZW3fYzqUza0wFaaZbONUOaJ4BKp3T6Zp8an0zTXGhPfRLmEjhMADc+SmaRooo0y6o0lxO5BwFDo6w5jiNgM+6nUO1/E4sjw/wCVl+Umjbwrb+g0P4mbSpjbJtUgkgYhPusxVJ4Mnmn7bSXtBJwPEpTejdRSaxpreH5bRLtv8pzTLdtBoaN+ab1O/FN2CHOO8RhMWVao8yAD/MJ+vxwQ1r01IHzGFsS6DusJf6cfmOBE5K29iHAgEGTzTN1oxNQmMZPmiEmu0Rkk+jP9nXkNqNjYg5wByWAvY+a+NuN33Xoepn8PSqPOJGPLI26yvNyckrR4ieuRj/1CS+2KPfKVm1xmYEfm25eKRd6dzYC128tPXlHNTQ9pcW7wPcnonaTOIDO+VmWS3o1ILxMxc2txwni4XesT5hRHai5jYNNzTgHE48CFr6tCIAOTOfAblQ7loLZjG4HgTAlI8UWVYV1jrFIMkFoPSDP1XLvUWvBMjH1SrrReIGeH779Fk9U0upSqB1MkgHYmQf7KUaN+TjtivaLRuoBpmVXaxVD6Z91U3OsS0tIhw3BGxVU/VTsTKt18eb7FXciuPybbR5IAEGQN8wfBXVYBjZLs/wBUeayOm6lwNg8J5wDPukajrrjgfTZcdTcsF/XjhYXN0BIB9ZVReX8EwcfyFCr6m7Od1XPrzuVZr4+eyrdyl6RIrXW+VHqV5xKZfUTUq7GtIzJ2tjj3Jhz+iHv5JLsJqQhsUCmqrkh70kFdI6O0lJpMkpmkxSqbB5qEn0TiiVTbGRmFrexTgWPdz4gFjnOgYPop/ZfXPk1eF35XfdU7q3ODw0+PaoTSZvrxpc0sps4uI5cRhUo0PhcZqGTvAytlp1yKjRkAeHNR73TYJMLJU2lhtdMqrK6ZQHcBnqdymr/XXOBGSrIaTiYUOpohedui4s3sn0UltpvE7id/YK2trAggM5mMZVuNPAAaBjnjn5qQx1O0aalV3iAu+Tk8INpdi6lxTtWtDzuqbVe39GkCAQTkY3WL7bdtTcuLW4aNiFj+KTlalPFebIx7+b4vIlxrvaN9w7Jho2CqEkoWhGKisRkSm5vWeyX2oOa8GOFwIiJO2PYp/Se04L/lvhsTE4kEyOE+qube2a95wDG55SeSTfdnmPBAaB5jI8iMrzzimj1Cf5JraoInH5XAZzkYUFri5mRHcHu0QR+6zd9SuLVwAcXjk3d0D+c0uy1/jkF3CcmHYIPNLcZJDVBD+qVi1wHQD3hQzfcZAPvsnKh4u87JP8wojXcJktBHT+eilXNemFkOtRUa5oBfLhh0x4HnCyLqRY4tcOEhehVbgmeI5dGByVTqulCs2CIePyu8cQCtKm7On6Mvkcfy+5ezMsqePsg3B6lQqksJacEEgrgrK/4oy/qNdEl9QndIJSWmV0uXcIboolJCQXroOF0iJfUg4TJeuOcuLpEU1LCbCWHIJIk0QOeVKYcclXg+KepsKW1oyEsJj3yFAq045p11cN8SilbuqcsLi6JSbkTdG7UVrciDxNHI/stnYfEpn6xHgVhbyiKYjEqsc9Jnxq7e8H18uyrr2e00u29s4d4gT480iv2wtQCeLyh33Xi/EjiSv7CH5H/8k/wem6h8TAJFOPQLD612jq3B7xMdJVUCh3grFXGrr7RWu5tliz0v0dGUqEkFOQrBSGXtgpwOSH/ZdagD6K0io0NBwS4++d49FNu3cDXHfE+vJYm2t61h+aatKZDw0yydw5vTyWks9VZcU28LpgifLovOPY/v9nqfHexp9IMpl1SXPwXRgSdmA9Mj6qvurNlZnA5rZOcCOHoJ6qxdWDp4jj52eWwBCyer63DyWbA7zuV2Pbw620iquq9S2JbPHTB/KckDqCrG01BtZvE0CY6qivr75m/NVNJlWjNRoJph3DxRgHeHdFbfHVi/ZXXJdb79f6NZWpkKK+sYSbXVxUbyyE02vJ4Rk/zKTFSXTLUvGS8kUHaK2/1A8fqGfMc1TtatTrNDjYG0wXvmcCST0A5qg/Cvb+Zjh5tI+4WtTJuPZ57lRSs6+RIGE09ycZRc491pd5NJ+ysbPsVe1s07Wu4dRTcB9U8q6U3EuuqJ7UNMq0HcFam+m7o9pafSd1FQcBdXF0BAHeJKaEADmg1OQQdQoOATgJclWtoTyKu7PRnFKnZGPssVVSn6K+y03iInCnajVFJvC0jqpF25tMQDnnyhZ24fxHHulwbm9+Bs8rTS9jFeqXGSZTbWFSmW8p+kwNO6sbhUUW/ZD/DlIdTVhUrnOZhRqrjuhM7KKRGhdhdckyuixxrQTCAY2SOJclACyOqTCTKEAfR738RhsQBknIHh4lY3WdLdbONe3Mt/WzYdZAWte4NZH6QZcRzO8eZJVBqep8OHxk4Hh0jmvOQljPWxjpVWnaNlWm5vEA4mYO+2VBr20sPMmDhMXPZOrWuGm2YA54J4SQNhOJ5mNkmx1Bxlj8OBhwOCCMEJ0qsXnD0Lrt2Trn7K75PCe8rvsjrjbe5HzWh9vW4adVrhI4ScOIP+0591Au6UySq2ow/4Vqmz5K3Jq3pFl27tRb6rcU6bBTpgtLGtBDeEsaQR5mVXNrYmVurzs+/VtLpV6I47u0BovbsalMZb/wBwEQvNbgVKbjTexzXgwWuEOnyVqdan2ihTyPpJxkbb4W2xqarQjPBxvJ3gBh39YX0K6yY78zGu82tP3CwPwc7IPtLU1qzOGtWMwfzNYB3R67r0cJ9cPFYU7rPqS0jUdPpt/LTY3yY0fYJ4sThXITBBmu2vYmjqNu6nVEPAmnU/Ux3LPTwXy7r/AGdq2dd9vWbwvYY8COTmnmCvsYrz74tdh/xlt86m3/XoglvV7Nyw9eoXGSXbPmj5aUGKw/DgHJj0SXMHLKX5DvpkAsTtrbyU+aIVpY0WtHKfH9goTniJ1VeUsZM0/TuUE88YEdSU5datwgtZ6nYe6Tc13ubBw3mAIHr1VBf3X6QqkIfUlsi/ZYqo4hq8ui45OFHdX5RhILlxaCSRlSm29Y6LgrocYXba3LjgKyp2gETuoSkkMrrcyvdTKQ5hnKt3WgIkYhNNtlxWJk3Q0VDxlIhWVzadFEfRKYnoiUGiOhKIXF0gcXUSu4QB7C/XOJrZcI/Nj3E+yg1rprnF5yeXQeS6hedcUn0exofkuxFDUiHAgwWmQeYPJc7Taca4dqFCC5sC6YN2nYVmjmxw36FcQrXFf3OPwU+dFRj9Re0ygZfgjBTTqoQhT8Em8CNjnHWen/Au6l91S5EU3/UtXqtbSaT3B7qdNzxs5zGkjyJCELSq/ijA5P8A2MltalIQmlcEIQgDjlQdtO01Oxs6ld/IQ0c3POAAhC4B8v0a3znOcQOIkuOY3JP7rlxjaEIVZ/yNGPcBFGjJyVdUaTaYk7xudvSd0ISLW9wsUrItlNqGpk4BVO90lcQrcIpLozbZuUuzrWqbZ2slCF2bxBWtl2Wtnb8RjbyTzrY96DMfZCFRlJ+RqwivE607Nd/PFIuqAAxke0FCEJ9k2vtK578Z8kw4goQrsTLmR6jE05iEJgg5wrhauIQRZ//Z"/>
          <p:cNvSpPr>
            <a:spLocks noChangeAspect="1" noChangeArrowheads="1"/>
          </p:cNvSpPr>
          <p:nvPr/>
        </p:nvSpPr>
        <p:spPr bwMode="auto">
          <a:xfrm>
            <a:off x="155575" y="-914400"/>
            <a:ext cx="2400300" cy="19050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7" name="6 Cerrar llave"/>
          <p:cNvSpPr/>
          <p:nvPr/>
        </p:nvSpPr>
        <p:spPr>
          <a:xfrm rot="5400000">
            <a:off x="3743908" y="2024844"/>
            <a:ext cx="864096" cy="64087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56" name="AutoShape 8" descr="data:image/jpeg;base64,/9j/4AAQSkZJRgABAQAAAQABAAD/2wCEAAkGBhQQEBQPEBIUFBUPEA8UFBQVDw8VEBQQFRAVFBUXFRQXHCYeFxkkGRUUHy8gIycpLCwsFR4xNTAqNSYrLCkBCQoKDgwOFw8PFywcHiUsKSo1LywqLCwtMDUtKTAsKiksLCkpNSwpLCw0KS0pLCksKSopKTAvKSksLSktKSkpLP/AABEIAMIBAwMBIgACEQEDEQH/xAAcAAACAgMBAQAAAAAAAAAAAAAAAQUHAwQGAgj/xABEEAABAwIDBQUGAgkCBAcAAAABAAIDBBEFEiEGMUFRcQcTYYGRFCIycqGxQmIjUmNzgqKywdEVU0OSwvAkNKOz4eLx/8QAGgEBAQEBAQEBAAAAAAAAAAAAAAEFBAMGAv/EACkRAQACAQMDAwMFAQAAAAAAAAABAgMEERIhMUEFIlEUseEjYaHw8RP/2gAMAwEAAhEDEQA/ALxQkmgEJJoBCSaAQkhAIQmgSEJoBJCHG2vJA0lHTV5O7QfVY2Yg4HU36rgnX4uW3V7f8bbJZC8RShwDhxXtd0TExvDxCEk1QISTQCEk0AkhCBpIQgaSaEAhCEAhJCAQhNAkITQCSE0AkhCAQhNAkITQJYK51oz5fdbCxzxZmlvMfXgvPLE2paI+FrO0whZdAD+t/lYC9KW40PArCSvmtnenMHfdrhyI+y31qYZTlkeu92p8OQW2votPWa4qxLivO9pCEJr3fgIQhAJITQCSaSBpIQgaSEIGkhCATSTQJNCEAkmhAkJoQJCaECQhNAkJoQJCaEETisQDsxNrtPqP/haeHRtfIBcEA3333armO113vU4v+Cc2J03s1y5v+k9Vz/ZW22JDS14Zvw2/V/IPuuG2ii2Tnv532esZdo2XQhCa7nkEk0IBCEIBJNCASTQgEk0IBJCaASTQgEJJoEhNCBITXiSQNBc4gAbySAB5oPSFCVO18DDYFz/lbp6my8QbaQONnB7fEtBH8pKCeQvEE7XtDmODgdxBuFkQJCE0CQmhAkJqJ2ix5tJHmIu55IY2+88SfAf4X7pS17RWsbzL8XvXHWbWnaIe8c2egrWBlQzMG3LSHva5pIsSC0g//i0dnNhaSgd3kEZMmUtMj5HySEE3O82HDcAuFxDaGackySOsfwglrB/CFHDEXMN2vc0jiHEH1C149Jvt1vEMefVq79KTsutCr/Zfbx2dsNS7M15AbIbZmk6DNzHjwVgLMz4L4bcbNTBnpnryqEJoXg9whC57GNrGxEsiAe4aEn4AeWm8oOhSXAS7X1BOjwPAMZb6hZaTbmVp/SNa8dMrvUafRXYd2ktDCcbjqW3jOo+Jp0c3y4jxC31AIQmgSEJoBCEIEmkmgEJIQY6mpbGx0jzZrAST4BVzjWPvqHXJs0H3WX0A8eZ8V1G3kxbRm3GSMHpe/wBwFWclSrA2pKtYfaloPmXnvkR1mzG0hp5QHH9G8gPHAcMw8R9lZ4KoVs6uzAZi+lge7e6CInx9wapKt17wASTYAXJO4ALmq/bCxIhaCB+J19ejf8rzt9iRiijjGneudfxDQDb1I9Fw3t+iDrWbbSNPvNY4crFp9bldTheKMqIxJGfAg72u5FU/LWXXU9nFcTUSRcHRZvNrgB/UURYarLtIqz7W1nBkLbdXOcT9h6KzFW/apQFskVSB7rm9248nNJc2/UF3ou30+0VzRv8Au4fUKzbDO37OOdMtaSZY3TrWdMvobXfP1o2+9V64JV95SwyuPxQRucT8gJJVB07HSPbGwXc9wa0DeXE2AVy7Qu9loooAeEcZPNrGa+pAWP6jaJiseWv6dWYm0+G7PtXE02Ac63EAW8rlbOGY7FUEtYSHAXLXCzrcxzHRVw6uCMHxEtrIC075WNPRxyn6FZLXWFtPifcU7nNNnOIY3wJ3nyAKrJ1Quz7SHEQxHh3rr9cht/dcB3iDb75Y3zLXMq1pahBK0WKOhkbJGbOadOR5g8wVa+G4o2aBtQNGuYXH8pHxA9CD6KjvaFYGzE5/0ed3J0oHSzL/AHKKz4jtJJITkcWN4AGxt4nfdRLsWkabtleD+8d/lR0lZYKPlr0RY2y21Jmd3E1s9iWusBmA3gjnbX1XTqmcDxAtq4CP9+IeTnhp+hKuZRTQkhAJpIQNCEINHG8NFTTyQE2zt0PJ41afUBUhWNdG90bwWuY4tcDvBCvxc3tXsRFXe+D3coFhIBcOHAPbx67x9EFOGZIzLoazsurmOswRyDm2UD6PtZQ+K7NT0r2xzBuZzb2bI1xAv+K25UZdn8JfW1DYGXsdXu4MjB95x+w8SFe8EIY1rGiwY0NA5ACw+i47sto2R0z7W7wy/pDxy2GQdPi87rtUkcxt/hLp6XPGLvgdnsN5ZazgBztY/wAKqR1X4r6BXF7WbKYfcyzZonvubROs55593YjzsFBV3tis/s0wF0UbquUWdO0CNp3iLfc/MbHoBzVfPwiIS3jz5ARlbI5rnG36xAA15K5sExllTHmbo5oGZnFp8OY5FVEktbEcOjqInQytDmPFiPsQeBHNbKhtpNpo6JgLvee++Rl7XtxJ4BfrHW1rRFO785LVrWZv2Vjtd2eTUYdNE7vYW7zulYL/AIhuI8R6BcvhuFS1ErYYmFz3nQbhuuSSdwAXW41tZNV3a91mH8DdGefF3moumqTG4PYS1zTcOBsQfAr6TFgycPfMcv73fN5M+Pn7InZYmxnZ6yiInmcJJ7aED9HHca5L6k/mPkAt7b2hdJSFzBcwuElhvLACHW6A38lD4D2hm4ZVWINh3oFiPnaOHiPRdbieNxU7BJI7Rw90DUu6f5WFqceWl/1G7psuK9P01IHEPFT3Z9QOqa1sljkpjnc7hmt7jet9egKxbQCnqZM8cDIhck5C4FxPFwHu+g8yum2O2mip420r2Na1u57Rrc8ZBxP5lzOl1W0uD+10z4ho7RzCdwkbu8jqPNU3ISxxY8FrmEhzTvDhoQVe7HggEEEEAgg6EHiFXPajhLA6OoZYPeHB4H4g0DK4+PC/TkorinzLSln1Tp4JZyWwxvkLRchjHOIF7XsBuutqj2NrpnWbSyi/F7e7aOpfZUaURLnBrQS5xAAG8uJsAPG6vHB9nxFQNo3bzE4PI/XfcuPkTp0Chdi+zsUbhPUOEkwHugX7uO++1/id4+nNdoXW1PBQUZi2aF7onizo3FpHiP7cfNRTqhd92jzUtRbu9Zm6d434co/C79brw5rkMCwGKWTLVTuibpYsjDgeYJJ93rYqiQ2CoHVNdHYe7ARK88AGn3R5ut9eSulRezmCQUsIZSgZXal+YOc88y7j9gpVQCSaECTQhAkJoQJCFr4lVd1DJL/txvd5hpI+qDk9sdt+4caeAgOGj36e6f1W+PjwXCOkLnZnkkuNySSSSeZKjcRqDI/U3LnanmSd6lHtFwPEfRUT+z2KezTNff3XWa8flJ39RvVnKkfaNbeIV2s3DoEkYq6qEUT5TujY53oL2VOVM0tZVE5rnLJI8ncGMYXHoNLDqFaG2MmWhnPNgHq4D+6r3ZCO0FfOd4hZGOkjjf7D0QRlTHZpI0NlO7LYiWVUAB+MhjvEOFvvY+Sgax/urLhFRlnp3n8MsJPQSC6qLqVI7d4139XKQdGuMbflZpp1Nz5q48YrhBTyzH/hxvI620+tlTWxOHiqxGIP1awuldyOQXH82VaGh9kXyz4hna332pjjyw+xPitHKLPa1pcDvGZocAfGxF1pVzrDRT21M+asnP7Vw9Pd/sudrDdbtbb44mfiGFNYjJMR8pOrw59OIs//ABoIpWngQ9t7dQdFJ4Q11dNBSvJc0EA67oGe8R6aeYXZ43ggqsLiLR78NPFJGeOkTS5vQgeoC5Ls/rxFXNBtaZj4weRNnD1LQPNZd7/U6e3zVqUp9NqK/FmTGaRsVRMxgAa2R1gBYAGxsBwGqw4Vh4kjqpra07aYjwa578/0APksm0s9quf967+yluzeISe2MdueyBp6ETArFbST2b2iEVDd+ro5ZGMbxO5w8hmXF7R4u6Z5c91yfQDkBwCyN/Rgs4hzr9RofsoGuuX3uinQ1b4JBLE4sc3c5p16HmPAqxNnO0hshEVUA1x0Eg0YT+Yfh6jToq7ES8Opix3vXBIa4fK5oc0jqCCg+gAb6hV7trtC97zBEdA/IAPxPvbXnroFJdneNGSB8Lzc09i2+/uzew8iD5ELmtnqY1OIRA6iMmZ38Oo/mLUEBPRSMkfHL8Ub3NdY3F2m2h5Lw9hG7UkgAcydy6Hahtq2f94P6GkqGjd+lj/exf1hETGGV9Rh0zo3HVjrPjuTG4b7jqDcFWlS1LZGNkabtka1w6EXC4btJoMr46gfjBjd8w95p9Mw8gp/YSfNQRfl7xvpI5RU+hNCBIQmgSEIQCidrH2opz+yd9dFLLku0PFQ2nNO0+/KW3HJgN9epA+qCp6cXmb81/TVSU7/AHh1WnTw5XZjwv8AZZ5DdzfmH3VBns6/Iq9o3XAPMA/RUU6PVXLs3W99SxP4921rvnaMrvqPqg5vtFxkBvsu64a9x8zlH0v6LjsExMMhqacbp4gej43Aj1BP0Xdba7EOrnNlikax7W5XBwJY5oJI1GoIueBXM4nsT/p9G+Z8neSvfGy4aQxjCbkC+pJIbqeW5BzBeXNJ5Gy3GQAMbmcAbX8Rc3UdTzfE3nqstHhtRVSGOCMyFoBNnMAAva5LiFUdbtZtkKijZCy4c+3enh7vAcwTqo7sukDK6zt8sMjW/MC1/wBmlc1jtLJSymnmGVzA3j7pBF7tPEePgV1PZpgjzKcQkBbFBHIWEgjO8sIJbzaGl2vMjxW3MY6abjHmP5liROS+o5T4n+IQeLz5qiY85pT/AOoVGTlOrnu/N+sST5m5RO1aEdtmd53XHSvdJg7DHcu9jZYDeS1gBA62IVUwyEObIzQtcHNPIh1x9lZnZhiXe0XdHfTvcz+E++37keS4faysIrJwRYiZ48hoPpb1WZoo45slJ7flp62eWHHaO/4YK2d1VUggWdM97yB8rnkdLBT/AGe1+SrfCDb2mE2PJ7AXD6F6i9gXCTEYs2uUTEde6cPsSstNB7Hibb6CGpy3/ZuOW/8AyuCz9VijFkmsdmjpc05ccWnu1azM1zmvFnNJDh+YGx+qinm5UxjcmaeZ3OWU/wA5URZczpemlS+0NNemo6gfjhdC7rC8hv8AKfoFC5l0VWc2EQ82VkgHQtcT9wgWwtf3Uk5J30ktvF125R11+q6Xs7owH1Eh3gRRjpYuP/T6KvqGbI/N4Fdv2cVjn1E9vgETC7lnzHL52zoITaqW1XP+9P2Cg45ryMt+uz+oLcxmr71z5eMr3OH8R0Wg2nMROb4o3nTk5rt3qEFubdU4fQyE72OjcOucD7EjzWp2dTj2Z8fGOVxt+V4BB9c3oltlUGbD21EerbxSuH7Mt49C4ei5nYjEXOro2N3Fkme3FoYTr52QWihNJQCE0IBCSEAqc29neytla6+paW+LC0ZbeHDyVxqOxfZ2nqwBURNfl3HUOHRzSDbwQUXTTlz7E8CfopCicAA92uW9ut/8LutqNiaano5JaeINezIc2aRzsucAgZibaFVuHHKQN4N/VUSTsRA3NC6bs+x1xqhTj4JWvJHAOa24I9LKvu8cdMpVsbB7FOpCaioI71zcrWNNxG02JueLjYbtB43QdouU7RZh7MIvxSSNNvytuSfWw81I4xtQyAljffeN4vZrT4nn4BV/jWNGVxe83J08AOQHJBpYHh7JYqtpH6RkUckXO0byZAPKymuzupbFVOY/Tvo8rT+cOBA8xdc/hgL5C8EgNBBI43BFvQlbFWclnA2INwRvBG4qot+ooo5LGRjH5d2ZjXW6XGiw4uP/AA01v9iX/wBsrHg2Id/TxTHfJG0n5rWd9QVi2krRFSTPP+09o8XOGUD1KtImbREPzeYiszKhJVnlaRbMCDlabHk5ocD5gg+a8Tx20P8A2F2vaRhDY3wzRj3ZIWs03XjADfVpH/KvprZON60+d3zdacqTf42SfZB8NT80P2etHtDw+Oon7yAgPa3LIT8DyNBa3EDS/HTkl2aVP/macGzpY2ubz0DmkjxGZpWvU7N4h8AhafzCWO3XfdYupvbHqLWjp/jZ01K5MEVnq0tiL01fCXEEvf3em6zxl3njeymMbeJ6iaTnI5o6M9wf0rDgmxNTFOyoly3idmawXIzDdc+B18lqYrHLBIWyNy53Pc3kWlxOnQmy5L5LZLcrOqmOuOONWKalKi5W2Nlvf6gVpzzhxX4ejTkkspSLEM1OyA6Bj5H9XOtqfIW9VFzAEjwUphuBSVUUj4BnfAW5ox8TmOB1bzILTpxvogxCNvNWd2f00LaO8DSC5zu9LnZnGQC2/la1hwuqlfFIHZDHIHXtl7t+a/K1rqxcLkfh+GiN4tPUGR4ZxjDgGgu5EADTmbcCg4ijh7yrhh4Onib5d4B9lKbe0Hc1klt01pR/F8X8wd6rJshRD/UYc3AyOHi4Rut/34Kc7TYg+SAD4gyS/wApcMv1DkEv2e1Amw9jHAHuzJEQdQW3JAI5ZXAKTwjZampHukgiDXSCxOZ7rNvfK3MTlF+A5DkuU7NKvu3SUztO8tIzxcBZw62ynyKsBQNCSEAhCEDQkldA0XXm61qzEI4ReR4b4fiPQbyg1Nqnj2KfNxic0fM7QfUhUq8WeBz0XdbU7R+0e433Y2m4B3uPM/4XICHO8ADjfyCoVBGBNGX/AAiSMu+UPF/orwdLyVMS01jddxsRtAZB7LIbljbxniWDe09OHh0QQePbMVrppHQta9j3ucCZAHDMb2IPK6iHbDVrvjMbf43O+wVvkLyWBQU47Em0w7hws6PQ+LuJ896wwsmqzaCJzr/isQwdXFXK6lYdS1p6tBTdlaCbaNBOg4AXVRF4Q32WljZIQ0QxgFxNhfeT6krkdq9ovaSGM0jYbjgXO/WI5cgovFtpXVLs73afhZf3WjhYc/FQlRiC+i0mirh2ved7fZ87q9bfP7KRtX7vNTa66CXG/aKGGndq+CVwv+zDLM1/it/AuSfUXNhx+6nqaDIwN48evFd/CuS0TPjq4pvbFWYjz0Y6SpdTStnjNnRm45EcQfAi481c1DVNmiZK34ZGNcOhF1Sla/RWfsHPfD4b8BIB0ErwPosn1WldotHdqelXtvNZ7OjyqF2p2aFbEGghskZJY47td7XeBsOlgpgPXrMsNuKcqtka1jsvsz3ciwtcw+YOnnZQmVwvm0N93JX9dUrtAwPqZBHufNJl/ikNvuFRFPaRvBFwDryIuD6aru+yZ3v1HyRf1OURt5TsbUtjj/4UEEbvmY23rbKpPsukDZZmHe+JpHjldr/UgsrvFX+P1HeVEjuAdkHRun3ufNdrPmtoquxoVEErw6KQtL3EODHOaQSTvG46pAyU83d1MMg3tmi9C4A/QkLb2orc1dKD+AtYOgaP7k+qh8JbNPMwiN4axzXEuY4D3TcDXfrZTGNbMzyyGoYRmdbM0iwJAtcHnYIMEDi1zZGGzmEEEcCFY2CY22pZcWD2gZ28jzHNpVUSGeDSSCQeIYXN9W3Ck9i6yV9YxzWPaxofnJa4Nylp013m9vRBa2ZMFYmvXoFQe014uhAISJXhxQQ+1WOGmiGXR0ji0HkALk9d3qq5rMazEkuJJ3km5PmrD2lwMVkXdEltjma4DVrrW+y4mTswfxqdP3X/ANlRAid0zsrBc/QDmTwUtS0YibrqTvP+PBa2RtG50F7ljjdxABdxB6WWrU4yCiNmsnXvZesy1sBHGQN8nAtP3UI2Z8zssTHPPJrSfXkuq2S2PnbM2onAbkuWsvd2Yi1zbQWugskSr1mWGKIrMGKKV1jlaSFnyIyIK4xLswL3l0U2RriTlLLgX4A33LBF2Vf7k7j8rWt+purOyJd2uj6nLttyc/02Lffirip2Bihjc6NpdI1pLS5zj7w1HguOnxQtJa64I4EEG/Qq9jCF4dQsOpY09Whe+DXXxRMd3hn0NMsxPZSeFYVNWPAY1wZf3nlpygeHMq28Hoe5iZENGxtDR0ClGwAbgB5L1lXhn1Fs09Xvg09cMdHloXsJLTxes7qCWQb2RvI620XO6EDtJtL8UEJ01D3jeeYb4eK4Z8ZDw8b2uDh1BuFtwyXWw6C6qIuqf3ji5xuXEkk7ySblZsMmdBI2WM2cw3HLxB8CNFjr6ct94cN/TmsNPUoq28HxplSy7dHAe8wn3h05jxUhkVTU1XYhzSQRuINiPNdfs/teXPbDOQS4hrX7jmO4OHjzQdT3I5I7kLIhQY+5C9CIL2Amg8hq9AJoQCEJIHZeS1ekIMZYvDobrOiyDnsW2Lp6l2aVhzWtma9zTby3rUpuzejYb91m+d73D0JsursiyDRpsJjjGVjGtA4AAD6LZEICy2TQYwxPKvaEHjKiy9oQeLIsvaVkHiyMq92RlQY8q8kLLlRlQa7go7FYs8T4zuexzT5iylyxYpILoKbJdC8xyCzh6EcxzC3460WXe4vszHUNyvbfkdxB5g8FxOI9n9TGT3DmyN4Bxyv9dx+io1JqwKNZgcz7yQNDm5iAMwDh4a9Vts2Nr3GxiDfEyNt9F3+AbPmnibGdSLknm47ygrN1JUs+KCXyYXf03W9gOHzzTx3ikYxr2uc5zHNsGuB0vx0VrsoxyWdsAHBQeo33WQFeWsXsBAwmkAvSAQhCASTSQNCEIBCEIBCEIBCSEDQkhA0IQgEIQgEIQgEIQgSRQhAilZCECsiyEIGE0IQC9BJCD0hJCBoQhAIQhB//2Q=="/>
          <p:cNvSpPr>
            <a:spLocks noChangeAspect="1" noChangeArrowheads="1"/>
          </p:cNvSpPr>
          <p:nvPr/>
        </p:nvSpPr>
        <p:spPr bwMode="auto">
          <a:xfrm>
            <a:off x="155575"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2058" name="Picture 10" descr="http://juanmenesesnohales.files.wordpress.com/2011/08/idea1.jpg"/>
          <p:cNvPicPr>
            <a:picLocks noChangeAspect="1" noChangeArrowheads="1"/>
          </p:cNvPicPr>
          <p:nvPr/>
        </p:nvPicPr>
        <p:blipFill>
          <a:blip r:embed="rId7" cstate="print"/>
          <a:srcRect/>
          <a:stretch>
            <a:fillRect/>
          </a:stretch>
        </p:blipFill>
        <p:spPr bwMode="auto">
          <a:xfrm>
            <a:off x="3299859" y="5463226"/>
            <a:ext cx="1704189" cy="127814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Sitio web&#10;&#10;Descripción generada automáticamente">
            <a:extLst>
              <a:ext uri="{FF2B5EF4-FFF2-40B4-BE49-F238E27FC236}">
                <a16:creationId xmlns:a16="http://schemas.microsoft.com/office/drawing/2014/main" id="{45AB450A-9628-6EAF-5701-E59A3E9393CF}"/>
              </a:ext>
            </a:extLst>
          </p:cNvPr>
          <p:cNvPicPr>
            <a:picLocks noChangeAspect="1"/>
          </p:cNvPicPr>
          <p:nvPr/>
        </p:nvPicPr>
        <p:blipFill rotWithShape="1">
          <a:blip r:embed="rId2"/>
          <a:srcRect l="29816" t="15802" r="12393" b="11605"/>
          <a:stretch/>
        </p:blipFill>
        <p:spPr>
          <a:xfrm>
            <a:off x="1580030" y="621927"/>
            <a:ext cx="5284450" cy="3294540"/>
          </a:xfrm>
          <a:prstGeom prst="rect">
            <a:avLst/>
          </a:prstGeom>
        </p:spPr>
      </p:pic>
      <p:sp>
        <p:nvSpPr>
          <p:cNvPr id="5" name="CuadroTexto 4">
            <a:extLst>
              <a:ext uri="{FF2B5EF4-FFF2-40B4-BE49-F238E27FC236}">
                <a16:creationId xmlns:a16="http://schemas.microsoft.com/office/drawing/2014/main" id="{8AA30F94-B1E7-7F8C-8A9C-2BD2D82E9D88}"/>
              </a:ext>
            </a:extLst>
          </p:cNvPr>
          <p:cNvSpPr txBox="1"/>
          <p:nvPr/>
        </p:nvSpPr>
        <p:spPr>
          <a:xfrm>
            <a:off x="811929" y="4395619"/>
            <a:ext cx="68314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a:ea typeface="+mn-lt"/>
                <a:cs typeface="+mn-lt"/>
              </a:rPr>
              <a:t>https://www.dnp.gov.co/plan-nacional-desarrollo/pnd-2022-2026</a:t>
            </a:r>
            <a:endParaRPr lang="es-ES"/>
          </a:p>
        </p:txBody>
      </p:sp>
      <p:sp>
        <p:nvSpPr>
          <p:cNvPr id="6" name="Flecha: hacia arriba 5">
            <a:extLst>
              <a:ext uri="{FF2B5EF4-FFF2-40B4-BE49-F238E27FC236}">
                <a16:creationId xmlns:a16="http://schemas.microsoft.com/office/drawing/2014/main" id="{76B0187F-F366-D953-0A10-52BA0194B278}"/>
              </a:ext>
            </a:extLst>
          </p:cNvPr>
          <p:cNvSpPr/>
          <p:nvPr/>
        </p:nvSpPr>
        <p:spPr>
          <a:xfrm>
            <a:off x="4241633" y="5151554"/>
            <a:ext cx="392205" cy="44823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9879459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88987A7B-6177-C224-6FF7-A963040FA45B}"/>
              </a:ext>
            </a:extLst>
          </p:cNvPr>
          <p:cNvPicPr>
            <a:picLocks noChangeAspect="1"/>
          </p:cNvPicPr>
          <p:nvPr/>
        </p:nvPicPr>
        <p:blipFill>
          <a:blip r:embed="rId2"/>
          <a:stretch>
            <a:fillRect/>
          </a:stretch>
        </p:blipFill>
        <p:spPr>
          <a:xfrm>
            <a:off x="0" y="294532"/>
            <a:ext cx="9144000" cy="6268936"/>
          </a:xfrm>
          <a:prstGeom prst="rect">
            <a:avLst/>
          </a:prstGeom>
        </p:spPr>
      </p:pic>
    </p:spTree>
    <p:extLst>
      <p:ext uri="{BB962C8B-B14F-4D97-AF65-F5344CB8AC3E}">
        <p14:creationId xmlns:p14="http://schemas.microsoft.com/office/powerpoint/2010/main" val="25612046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exto&#10;&#10;Descripción generada automáticamente">
            <a:extLst>
              <a:ext uri="{FF2B5EF4-FFF2-40B4-BE49-F238E27FC236}">
                <a16:creationId xmlns:a16="http://schemas.microsoft.com/office/drawing/2014/main" id="{877CFC18-4C64-877A-9888-079C393AB5CA}"/>
              </a:ext>
            </a:extLst>
          </p:cNvPr>
          <p:cNvPicPr>
            <a:picLocks noChangeAspect="1"/>
          </p:cNvPicPr>
          <p:nvPr/>
        </p:nvPicPr>
        <p:blipFill>
          <a:blip r:embed="rId2"/>
          <a:stretch>
            <a:fillRect/>
          </a:stretch>
        </p:blipFill>
        <p:spPr>
          <a:xfrm>
            <a:off x="0" y="-3009"/>
            <a:ext cx="9144000" cy="3039641"/>
          </a:xfrm>
          <a:prstGeom prst="rect">
            <a:avLst/>
          </a:prstGeom>
        </p:spPr>
      </p:pic>
      <p:sp>
        <p:nvSpPr>
          <p:cNvPr id="2" name="CuadroTexto 1">
            <a:extLst>
              <a:ext uri="{FF2B5EF4-FFF2-40B4-BE49-F238E27FC236}">
                <a16:creationId xmlns:a16="http://schemas.microsoft.com/office/drawing/2014/main" id="{06CDDD5A-7A33-6B74-DE96-8E1CE688ABA4}"/>
              </a:ext>
            </a:extLst>
          </p:cNvPr>
          <p:cNvSpPr txBox="1"/>
          <p:nvPr/>
        </p:nvSpPr>
        <p:spPr>
          <a:xfrm>
            <a:off x="661052" y="3150476"/>
            <a:ext cx="832143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latin typeface="Arial"/>
                <a:cs typeface="Arial"/>
              </a:rPr>
              <a:t>Si la evaluación financiera del proyecto arroja VPN mayor o igual que el exigido por el inversionista, se asume que el proyecto contribuye a incrementar el nivel de riqueza de la firma y en consecuencia se hará un uso eficiente de los recursos desde el punto de vista del inversionista, lo cual no indica que necesariamente el uso de los recursos naturales en este proyecto sea eficiente o que el mismo genere rentabilidad social.</a:t>
            </a:r>
            <a:endParaRPr lang="es-ES" dirty="0"/>
          </a:p>
          <a:p>
            <a:r>
              <a:rPr lang="es-ES" sz="2000" dirty="0">
                <a:latin typeface="Arial"/>
                <a:cs typeface="Arial"/>
              </a:rPr>
              <a:t>Desde el punto de vista de los inversionistas, se parte del hecho que los proyectos hacen uso de bienes y servicios ambientales, y en consecuencia, los propietarios de los proyectos deben pagar por usar el medio ambiente, el cual representa el costo ambiental del proyecto.</a:t>
            </a:r>
          </a:p>
        </p:txBody>
      </p:sp>
    </p:spTree>
    <p:extLst>
      <p:ext uri="{BB962C8B-B14F-4D97-AF65-F5344CB8AC3E}">
        <p14:creationId xmlns:p14="http://schemas.microsoft.com/office/powerpoint/2010/main" val="27099222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plicación&#10;&#10;Descripción generada automáticamente">
            <a:extLst>
              <a:ext uri="{FF2B5EF4-FFF2-40B4-BE49-F238E27FC236}">
                <a16:creationId xmlns:a16="http://schemas.microsoft.com/office/drawing/2014/main" id="{AAAC08B9-93BC-0324-4296-262C68B01115}"/>
              </a:ext>
            </a:extLst>
          </p:cNvPr>
          <p:cNvPicPr>
            <a:picLocks noChangeAspect="1"/>
          </p:cNvPicPr>
          <p:nvPr/>
        </p:nvPicPr>
        <p:blipFill>
          <a:blip r:embed="rId2"/>
          <a:stretch>
            <a:fillRect/>
          </a:stretch>
        </p:blipFill>
        <p:spPr>
          <a:xfrm>
            <a:off x="0" y="861598"/>
            <a:ext cx="9144000" cy="5134805"/>
          </a:xfrm>
          <a:prstGeom prst="rect">
            <a:avLst/>
          </a:prstGeom>
        </p:spPr>
      </p:pic>
    </p:spTree>
    <p:extLst>
      <p:ext uri="{BB962C8B-B14F-4D97-AF65-F5344CB8AC3E}">
        <p14:creationId xmlns:p14="http://schemas.microsoft.com/office/powerpoint/2010/main" val="549689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A68FCA7D-5D87-9DBB-4903-781475029CBD}"/>
              </a:ext>
            </a:extLst>
          </p:cNvPr>
          <p:cNvPicPr>
            <a:picLocks noChangeAspect="1"/>
          </p:cNvPicPr>
          <p:nvPr/>
        </p:nvPicPr>
        <p:blipFill>
          <a:blip r:embed="rId2"/>
          <a:stretch>
            <a:fillRect/>
          </a:stretch>
        </p:blipFill>
        <p:spPr>
          <a:xfrm>
            <a:off x="458466" y="911583"/>
            <a:ext cx="7515612" cy="4988183"/>
          </a:xfrm>
          <a:prstGeom prst="rect">
            <a:avLst/>
          </a:prstGeom>
        </p:spPr>
      </p:pic>
    </p:spTree>
    <p:extLst>
      <p:ext uri="{BB962C8B-B14F-4D97-AF65-F5344CB8AC3E}">
        <p14:creationId xmlns:p14="http://schemas.microsoft.com/office/powerpoint/2010/main" val="1148731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scala de tiempo&#10;&#10;Descripción generada automáticamente">
            <a:extLst>
              <a:ext uri="{FF2B5EF4-FFF2-40B4-BE49-F238E27FC236}">
                <a16:creationId xmlns:a16="http://schemas.microsoft.com/office/drawing/2014/main" id="{AE9CB074-3681-7130-E512-4A21C45BAF88}"/>
              </a:ext>
            </a:extLst>
          </p:cNvPr>
          <p:cNvPicPr>
            <a:picLocks noChangeAspect="1"/>
          </p:cNvPicPr>
          <p:nvPr/>
        </p:nvPicPr>
        <p:blipFill>
          <a:blip r:embed="rId2"/>
          <a:stretch>
            <a:fillRect/>
          </a:stretch>
        </p:blipFill>
        <p:spPr>
          <a:xfrm>
            <a:off x="0" y="163723"/>
            <a:ext cx="9144000" cy="6530554"/>
          </a:xfrm>
          <a:prstGeom prst="rect">
            <a:avLst/>
          </a:prstGeom>
        </p:spPr>
      </p:pic>
    </p:spTree>
    <p:extLst>
      <p:ext uri="{BB962C8B-B14F-4D97-AF65-F5344CB8AC3E}">
        <p14:creationId xmlns:p14="http://schemas.microsoft.com/office/powerpoint/2010/main" val="39709725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5E3F06-E603-0543-A3FA-AD504C672976}"/>
              </a:ext>
            </a:extLst>
          </p:cNvPr>
          <p:cNvSpPr>
            <a:spLocks noGrp="1"/>
          </p:cNvSpPr>
          <p:nvPr>
            <p:ph type="title"/>
          </p:nvPr>
        </p:nvSpPr>
        <p:spPr/>
        <p:txBody>
          <a:bodyPr/>
          <a:lstStyle/>
          <a:p>
            <a:pPr algn="ctr"/>
            <a:r>
              <a:rPr lang="es-ES" dirty="0">
                <a:ln w="500">
                  <a:solidFill>
                    <a:srgbClr val="1F497D">
                      <a:shade val="20000"/>
                      <a:satMod val="120000"/>
                    </a:srgbClr>
                  </a:solidFill>
                </a:ln>
              </a:rPr>
              <a:t>VALOR ECONÓMICO TOTAL</a:t>
            </a:r>
          </a:p>
        </p:txBody>
      </p:sp>
      <p:sp>
        <p:nvSpPr>
          <p:cNvPr id="3" name="Marcador de contenido 2">
            <a:extLst>
              <a:ext uri="{FF2B5EF4-FFF2-40B4-BE49-F238E27FC236}">
                <a16:creationId xmlns:a16="http://schemas.microsoft.com/office/drawing/2014/main" id="{72D7E029-FA54-8C12-AE21-82A27BFC0A4B}"/>
              </a:ext>
            </a:extLst>
          </p:cNvPr>
          <p:cNvSpPr>
            <a:spLocks noGrp="1"/>
          </p:cNvSpPr>
          <p:nvPr>
            <p:ph idx="1"/>
          </p:nvPr>
        </p:nvSpPr>
        <p:spPr>
          <a:xfrm>
            <a:off x="457200" y="1609416"/>
            <a:ext cx="7239000" cy="1510627"/>
          </a:xfrm>
        </p:spPr>
        <p:txBody>
          <a:bodyPr vert="horz" lIns="91440" tIns="45720" rIns="91440" bIns="45720" anchor="t">
            <a:normAutofit/>
          </a:bodyPr>
          <a:lstStyle/>
          <a:p>
            <a:pPr algn="ctr">
              <a:buNone/>
            </a:pPr>
            <a:endParaRPr lang="es" b="1" dirty="0">
              <a:latin typeface="Arial"/>
              <a:cs typeface="Arial"/>
            </a:endParaRPr>
          </a:p>
          <a:p>
            <a:pPr algn="ctr">
              <a:buNone/>
            </a:pPr>
            <a:r>
              <a:rPr lang="es" b="1" dirty="0">
                <a:latin typeface="Arial"/>
                <a:cs typeface="Arial"/>
              </a:rPr>
              <a:t>VET = VU + VNU = (VUD + VUI + VO) + (VE + VL)</a:t>
            </a:r>
            <a:endParaRPr lang="es-ES"/>
          </a:p>
          <a:p>
            <a:pPr marL="0" indent="0">
              <a:buNone/>
            </a:pPr>
            <a:endParaRPr lang="es-ES" dirty="0"/>
          </a:p>
        </p:txBody>
      </p:sp>
      <p:sp>
        <p:nvSpPr>
          <p:cNvPr id="5" name="Marcador de contenido 2">
            <a:extLst>
              <a:ext uri="{FF2B5EF4-FFF2-40B4-BE49-F238E27FC236}">
                <a16:creationId xmlns:a16="http://schemas.microsoft.com/office/drawing/2014/main" id="{A91B4617-67E2-EC20-B18B-357487703B82}"/>
              </a:ext>
            </a:extLst>
          </p:cNvPr>
          <p:cNvSpPr txBox="1">
            <a:spLocks/>
          </p:cNvSpPr>
          <p:nvPr/>
        </p:nvSpPr>
        <p:spPr>
          <a:xfrm>
            <a:off x="457978" y="3569622"/>
            <a:ext cx="7239000" cy="1510627"/>
          </a:xfrm>
          <a:prstGeom prst="rect">
            <a:avLst/>
          </a:prstGeom>
        </p:spPr>
        <p:txBody>
          <a:bodyPr vert="horz" lIns="91440" tIns="45720" rIns="91440" bIns="45720" anchor="t">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ctr">
              <a:buNone/>
            </a:pPr>
            <a:r>
              <a:rPr lang="es" b="1" dirty="0">
                <a:latin typeface="Arial"/>
                <a:cs typeface="Arial"/>
              </a:rPr>
              <a:t>IDENTIFICA EL VET DE UN ECOSITEMA DE HUMEDAL</a:t>
            </a:r>
          </a:p>
          <a:p>
            <a:pPr marL="0" indent="0">
              <a:buFont typeface="Wingdings 2"/>
              <a:buNone/>
            </a:pPr>
            <a:endParaRPr lang="es-ES" dirty="0">
              <a:latin typeface="Trebuchet MS"/>
              <a:cs typeface="Arial"/>
            </a:endParaRPr>
          </a:p>
        </p:txBody>
      </p:sp>
    </p:spTree>
    <p:extLst>
      <p:ext uri="{BB962C8B-B14F-4D97-AF65-F5344CB8AC3E}">
        <p14:creationId xmlns:p14="http://schemas.microsoft.com/office/powerpoint/2010/main" val="36329426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4BC2B-4767-B667-DDE1-5B850F92F08E}"/>
              </a:ext>
            </a:extLst>
          </p:cNvPr>
          <p:cNvSpPr>
            <a:spLocks noGrp="1"/>
          </p:cNvSpPr>
          <p:nvPr>
            <p:ph type="title"/>
          </p:nvPr>
        </p:nvSpPr>
        <p:spPr>
          <a:xfrm>
            <a:off x="457200" y="-263123"/>
            <a:ext cx="7239000" cy="1143000"/>
          </a:xfrm>
        </p:spPr>
        <p:txBody>
          <a:bodyPr/>
          <a:lstStyle/>
          <a:p>
            <a:r>
              <a:rPr lang="es-ES" dirty="0">
                <a:ln w="500">
                  <a:solidFill>
                    <a:srgbClr val="1F497D">
                      <a:shade val="20000"/>
                      <a:satMod val="120000"/>
                    </a:srgbClr>
                  </a:solidFill>
                </a:ln>
              </a:rPr>
              <a:t>VET HUMEDAL ...</a:t>
            </a:r>
            <a:endParaRPr lang="es-ES" dirty="0"/>
          </a:p>
        </p:txBody>
      </p:sp>
      <p:sp>
        <p:nvSpPr>
          <p:cNvPr id="3" name="Marcador de contenido 2">
            <a:extLst>
              <a:ext uri="{FF2B5EF4-FFF2-40B4-BE49-F238E27FC236}">
                <a16:creationId xmlns:a16="http://schemas.microsoft.com/office/drawing/2014/main" id="{E5670AF2-7C78-D46F-FC10-9134BC68EE30}"/>
              </a:ext>
            </a:extLst>
          </p:cNvPr>
          <p:cNvSpPr>
            <a:spLocks noGrp="1"/>
          </p:cNvSpPr>
          <p:nvPr>
            <p:ph idx="1"/>
          </p:nvPr>
        </p:nvSpPr>
        <p:spPr>
          <a:xfrm>
            <a:off x="457200" y="1294508"/>
            <a:ext cx="5174601" cy="4846320"/>
          </a:xfrm>
        </p:spPr>
        <p:txBody>
          <a:bodyPr vert="horz" lIns="91440" tIns="45720" rIns="91440" bIns="45720" anchor="t">
            <a:normAutofit/>
          </a:bodyPr>
          <a:lstStyle/>
          <a:p>
            <a:pPr marL="0" indent="0">
              <a:buNone/>
            </a:pPr>
            <a:r>
              <a:rPr lang="es-ES" dirty="0"/>
              <a:t>VUD:</a:t>
            </a:r>
            <a:endParaRPr lang="es-ES" dirty="0">
              <a:solidFill>
                <a:srgbClr val="000000"/>
              </a:solidFill>
              <a:ea typeface="+mn-lt"/>
              <a:cs typeface="+mn-lt"/>
            </a:endParaRPr>
          </a:p>
          <a:p>
            <a:pPr algn="just">
              <a:buAutoNum type="arabicPeriod"/>
            </a:pPr>
            <a:endParaRPr lang="es-ES" sz="1200" dirty="0">
              <a:solidFill>
                <a:srgbClr val="0D0D0D"/>
              </a:solidFill>
              <a:ea typeface="+mn-lt"/>
              <a:cs typeface="+mn-lt"/>
            </a:endParaRPr>
          </a:p>
          <a:p>
            <a:pPr marL="0" indent="0" algn="just">
              <a:buNone/>
            </a:pPr>
            <a:r>
              <a:rPr lang="es-ES" sz="1400" dirty="0">
                <a:solidFill>
                  <a:srgbClr val="0D0D0D"/>
                </a:solidFill>
                <a:highlight>
                  <a:srgbClr val="FFFF00"/>
                </a:highlight>
                <a:ea typeface="+mn-lt"/>
                <a:cs typeface="+mn-lt"/>
              </a:rPr>
              <a:t>1.Turismo:</a:t>
            </a:r>
            <a:r>
              <a:rPr lang="es-ES" sz="1400" dirty="0">
                <a:solidFill>
                  <a:srgbClr val="0D0D0D"/>
                </a:solidFill>
                <a:ea typeface="+mn-lt"/>
                <a:cs typeface="+mn-lt"/>
              </a:rPr>
              <a:t> Si el humedal es un destino turístico popular para la observación de aves, la fotografía, el senderismo u otras actividades recreativas, el valor económico estaría relacionado con los ingresos generados por el turismo, incluyendo el gasto en alojamiento, comida, transporte y actividades.</a:t>
            </a:r>
          </a:p>
          <a:p>
            <a:pPr marL="342900" indent="-342900" algn="just">
              <a:buAutoNum type="arabicPeriod"/>
            </a:pPr>
            <a:endParaRPr lang="es-ES" sz="1400" dirty="0">
              <a:solidFill>
                <a:srgbClr val="0D0D0D"/>
              </a:solidFill>
            </a:endParaRPr>
          </a:p>
          <a:p>
            <a:pPr marL="0" indent="0" algn="just">
              <a:buNone/>
            </a:pPr>
            <a:r>
              <a:rPr lang="es-ES" sz="1400" dirty="0">
                <a:solidFill>
                  <a:srgbClr val="0D0D0D"/>
                </a:solidFill>
                <a:highlight>
                  <a:srgbClr val="FFFF00"/>
                </a:highlight>
                <a:ea typeface="+mn-lt"/>
                <a:cs typeface="+mn-lt"/>
              </a:rPr>
              <a:t>2. Pesca:</a:t>
            </a:r>
            <a:r>
              <a:rPr lang="es-ES" sz="1400" dirty="0">
                <a:solidFill>
                  <a:srgbClr val="0D0D0D"/>
                </a:solidFill>
                <a:ea typeface="+mn-lt"/>
                <a:cs typeface="+mn-lt"/>
              </a:rPr>
              <a:t> Si el humedal es utilizado para la pesca recreativa o comercial, el valor económico estaría relacionado con los ingresos generados por la venta de pescado, así como por los servicios y equipos de pesca.</a:t>
            </a:r>
          </a:p>
          <a:p>
            <a:pPr marL="0" indent="0" algn="just">
              <a:buNone/>
            </a:pPr>
            <a:endParaRPr lang="es-ES" sz="1400" dirty="0">
              <a:solidFill>
                <a:srgbClr val="0D0D0D"/>
              </a:solidFill>
              <a:ea typeface="+mn-lt"/>
              <a:cs typeface="+mn-lt"/>
            </a:endParaRPr>
          </a:p>
          <a:p>
            <a:pPr marL="0" indent="0" algn="just">
              <a:buNone/>
            </a:pPr>
            <a:r>
              <a:rPr lang="es-ES" sz="1400" dirty="0">
                <a:solidFill>
                  <a:srgbClr val="0D0D0D"/>
                </a:solidFill>
                <a:highlight>
                  <a:srgbClr val="FFFF00"/>
                </a:highlight>
                <a:ea typeface="+mn-lt"/>
                <a:cs typeface="+mn-lt"/>
              </a:rPr>
              <a:t>3. Agricultura:</a:t>
            </a:r>
            <a:r>
              <a:rPr lang="es-ES" sz="1400" dirty="0">
                <a:solidFill>
                  <a:srgbClr val="0D0D0D"/>
                </a:solidFill>
                <a:ea typeface="+mn-lt"/>
                <a:cs typeface="+mn-lt"/>
              </a:rPr>
              <a:t> En algunos casos, los humedales pueden ser utilizados para la agricultura, como el cultivo de arroz u otros cultivos acuáticos. El valor económico estaría relacionado con los ingresos generados por la producción agrícola.</a:t>
            </a:r>
          </a:p>
          <a:p>
            <a:pPr marL="0" indent="0">
              <a:buNone/>
            </a:pPr>
            <a:endParaRPr lang="es-ES" sz="1400" dirty="0">
              <a:solidFill>
                <a:srgbClr val="0D0D0D"/>
              </a:solidFill>
            </a:endParaRPr>
          </a:p>
          <a:p>
            <a:pPr>
              <a:buAutoNum type="arabicPeriod"/>
            </a:pPr>
            <a:endParaRPr lang="es-ES" sz="1400" dirty="0">
              <a:solidFill>
                <a:srgbClr val="0D0D0D"/>
              </a:solidFill>
            </a:endParaRPr>
          </a:p>
          <a:p>
            <a:pPr marL="342900" indent="-342900">
              <a:buAutoNum type="arabicPeriod"/>
            </a:pPr>
            <a:endParaRPr lang="es-ES" sz="1400" dirty="0">
              <a:solidFill>
                <a:srgbClr val="0D0D0D"/>
              </a:solidFill>
            </a:endParaRPr>
          </a:p>
          <a:p>
            <a:pPr>
              <a:buAutoNum type="arabicPeriod"/>
            </a:pPr>
            <a:endParaRPr lang="es-ES" dirty="0"/>
          </a:p>
        </p:txBody>
      </p:sp>
      <p:pic>
        <p:nvPicPr>
          <p:cNvPr id="4" name="Imagen 3" descr="paseos-guiados-humedales-un-atractivo-del-turismo-santafesino | RegiónNet">
            <a:extLst>
              <a:ext uri="{FF2B5EF4-FFF2-40B4-BE49-F238E27FC236}">
                <a16:creationId xmlns:a16="http://schemas.microsoft.com/office/drawing/2014/main" id="{937FC53B-5BBC-2370-1896-1891AF29AB9A}"/>
              </a:ext>
            </a:extLst>
          </p:cNvPr>
          <p:cNvPicPr>
            <a:picLocks noChangeAspect="1"/>
          </p:cNvPicPr>
          <p:nvPr/>
        </p:nvPicPr>
        <p:blipFill>
          <a:blip r:embed="rId2"/>
          <a:stretch>
            <a:fillRect/>
          </a:stretch>
        </p:blipFill>
        <p:spPr>
          <a:xfrm>
            <a:off x="5742993" y="663324"/>
            <a:ext cx="3396340" cy="1904076"/>
          </a:xfrm>
          <a:prstGeom prst="rect">
            <a:avLst/>
          </a:prstGeom>
        </p:spPr>
      </p:pic>
      <p:pic>
        <p:nvPicPr>
          <p:cNvPr id="5" name="Imagen 4" descr="3 consejos para la restauración de humedales - Creando Redes">
            <a:extLst>
              <a:ext uri="{FF2B5EF4-FFF2-40B4-BE49-F238E27FC236}">
                <a16:creationId xmlns:a16="http://schemas.microsoft.com/office/drawing/2014/main" id="{1F9E4E67-6F4E-A2B6-6E4B-E2B22621A233}"/>
              </a:ext>
            </a:extLst>
          </p:cNvPr>
          <p:cNvPicPr>
            <a:picLocks noChangeAspect="1"/>
          </p:cNvPicPr>
          <p:nvPr/>
        </p:nvPicPr>
        <p:blipFill>
          <a:blip r:embed="rId3"/>
          <a:stretch>
            <a:fillRect/>
          </a:stretch>
        </p:blipFill>
        <p:spPr>
          <a:xfrm>
            <a:off x="5742993" y="2806539"/>
            <a:ext cx="3396341" cy="1828085"/>
          </a:xfrm>
          <a:prstGeom prst="rect">
            <a:avLst/>
          </a:prstGeom>
        </p:spPr>
      </p:pic>
      <p:pic>
        <p:nvPicPr>
          <p:cNvPr id="6" name="Imagen 5" descr="¿Cuál es la situación del cultivo de arroz? - Radiomundo En Perspectiva">
            <a:extLst>
              <a:ext uri="{FF2B5EF4-FFF2-40B4-BE49-F238E27FC236}">
                <a16:creationId xmlns:a16="http://schemas.microsoft.com/office/drawing/2014/main" id="{68AF19F0-83E4-54D7-B6D1-90E51BA12284}"/>
              </a:ext>
            </a:extLst>
          </p:cNvPr>
          <p:cNvPicPr>
            <a:picLocks noChangeAspect="1"/>
          </p:cNvPicPr>
          <p:nvPr/>
        </p:nvPicPr>
        <p:blipFill>
          <a:blip r:embed="rId4"/>
          <a:stretch>
            <a:fillRect/>
          </a:stretch>
        </p:blipFill>
        <p:spPr>
          <a:xfrm>
            <a:off x="5742214" y="4758612"/>
            <a:ext cx="3397898" cy="1819470"/>
          </a:xfrm>
          <a:prstGeom prst="rect">
            <a:avLst/>
          </a:prstGeom>
        </p:spPr>
      </p:pic>
    </p:spTree>
    <p:extLst>
      <p:ext uri="{BB962C8B-B14F-4D97-AF65-F5344CB8AC3E}">
        <p14:creationId xmlns:p14="http://schemas.microsoft.com/office/powerpoint/2010/main" val="2176711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5CF32DE-3FCA-A8CF-721C-2F0295115699}"/>
              </a:ext>
            </a:extLst>
          </p:cNvPr>
          <p:cNvSpPr>
            <a:spLocks noGrp="1"/>
          </p:cNvSpPr>
          <p:nvPr>
            <p:ph type="title"/>
          </p:nvPr>
        </p:nvSpPr>
        <p:spPr>
          <a:xfrm>
            <a:off x="457200" y="-263123"/>
            <a:ext cx="7239000" cy="1143000"/>
          </a:xfrm>
        </p:spPr>
        <p:txBody>
          <a:bodyPr/>
          <a:lstStyle/>
          <a:p>
            <a:r>
              <a:rPr lang="es-ES" dirty="0">
                <a:ln w="500">
                  <a:solidFill>
                    <a:srgbClr val="1F497D">
                      <a:shade val="20000"/>
                      <a:satMod val="120000"/>
                    </a:srgbClr>
                  </a:solidFill>
                </a:ln>
              </a:rPr>
              <a:t>VET HUMEDAL ...</a:t>
            </a:r>
            <a:endParaRPr lang="es-ES" dirty="0"/>
          </a:p>
        </p:txBody>
      </p:sp>
      <p:sp>
        <p:nvSpPr>
          <p:cNvPr id="7" name="Marcador de contenido 2">
            <a:extLst>
              <a:ext uri="{FF2B5EF4-FFF2-40B4-BE49-F238E27FC236}">
                <a16:creationId xmlns:a16="http://schemas.microsoft.com/office/drawing/2014/main" id="{E9A947D4-A1D8-62BA-C777-66EFE5F9D0C3}"/>
              </a:ext>
            </a:extLst>
          </p:cNvPr>
          <p:cNvSpPr>
            <a:spLocks noGrp="1"/>
          </p:cNvSpPr>
          <p:nvPr>
            <p:ph idx="1"/>
          </p:nvPr>
        </p:nvSpPr>
        <p:spPr>
          <a:xfrm>
            <a:off x="457200" y="1294508"/>
            <a:ext cx="5174601" cy="4846320"/>
          </a:xfrm>
        </p:spPr>
        <p:txBody>
          <a:bodyPr vert="horz" lIns="91440" tIns="45720" rIns="91440" bIns="45720" anchor="t">
            <a:normAutofit/>
          </a:bodyPr>
          <a:lstStyle/>
          <a:p>
            <a:pPr marL="0" indent="0">
              <a:buNone/>
            </a:pPr>
            <a:r>
              <a:rPr lang="es-ES" dirty="0"/>
              <a:t>VUI Y VO:</a:t>
            </a:r>
            <a:endParaRPr lang="es-ES" dirty="0">
              <a:solidFill>
                <a:srgbClr val="000000"/>
              </a:solidFill>
              <a:ea typeface="+mn-lt"/>
              <a:cs typeface="+mn-lt"/>
            </a:endParaRPr>
          </a:p>
          <a:p>
            <a:pPr algn="just">
              <a:buAutoNum type="arabicPeriod"/>
            </a:pPr>
            <a:endParaRPr lang="es-ES" sz="1400" dirty="0">
              <a:solidFill>
                <a:srgbClr val="0D0D0D"/>
              </a:solidFill>
              <a:ea typeface="+mn-lt"/>
              <a:cs typeface="+mn-lt"/>
            </a:endParaRPr>
          </a:p>
          <a:p>
            <a:pPr marL="342900" indent="-342900">
              <a:buAutoNum type="arabicPeriod"/>
            </a:pPr>
            <a:r>
              <a:rPr lang="es-ES" sz="1400" dirty="0">
                <a:solidFill>
                  <a:srgbClr val="0D0D0D"/>
                </a:solidFill>
                <a:highlight>
                  <a:srgbClr val="FFFF00"/>
                </a:highlight>
                <a:ea typeface="+mn-lt"/>
                <a:cs typeface="+mn-lt"/>
              </a:rPr>
              <a:t>Regulación del agua: </a:t>
            </a:r>
            <a:r>
              <a:rPr lang="es-ES" sz="1400" dirty="0">
                <a:solidFill>
                  <a:srgbClr val="0D0D0D"/>
                </a:solidFill>
                <a:ea typeface="+mn-lt"/>
                <a:cs typeface="+mn-lt"/>
              </a:rPr>
              <a:t>Los humedales pueden proporcionar servicios de regulación del agua, como la retención de agua de lluvia, la recarga de acuíferos y la prevención de inundaciones. El valor económico estaría relacionado con los beneficios derivados de la reducción del riesgo de inundaciones y la protección de la calidad del agua.</a:t>
            </a:r>
          </a:p>
          <a:p>
            <a:pPr marL="0" indent="0" algn="just">
              <a:buNone/>
            </a:pPr>
            <a:endParaRPr lang="es-ES" sz="1400" dirty="0">
              <a:solidFill>
                <a:srgbClr val="0D0D0D"/>
              </a:solidFill>
              <a:highlight>
                <a:srgbClr val="FFFF00"/>
              </a:highlight>
            </a:endParaRPr>
          </a:p>
          <a:p>
            <a:pPr algn="just"/>
            <a:r>
              <a:rPr lang="es-ES" sz="1400" dirty="0">
                <a:solidFill>
                  <a:srgbClr val="0D0D0D"/>
                </a:solidFill>
                <a:highlight>
                  <a:srgbClr val="FFFF00"/>
                </a:highlight>
                <a:ea typeface="+mn-lt"/>
                <a:cs typeface="+mn-lt"/>
              </a:rPr>
              <a:t>2.Hábitat de biodiversidad:</a:t>
            </a:r>
            <a:r>
              <a:rPr lang="es-ES" sz="1400" dirty="0">
                <a:solidFill>
                  <a:srgbClr val="0D0D0D"/>
                </a:solidFill>
                <a:ea typeface="+mn-lt"/>
                <a:cs typeface="+mn-lt"/>
              </a:rPr>
              <a:t> Los humedales pueden albergar una amplia variedad de especies de plantas y animales, algunos de los cuales pueden tener valor intrínseco, científico o recreativo. El valor económico estaría relacionado con los beneficios derivados de la conservación de la biodiversidad y el disfrute de la naturaleza.</a:t>
            </a:r>
          </a:p>
          <a:p>
            <a:pPr marL="0" indent="0" algn="just">
              <a:buNone/>
            </a:pPr>
            <a:endParaRPr lang="es-ES" sz="1400" dirty="0">
              <a:solidFill>
                <a:srgbClr val="0D0D0D"/>
              </a:solidFill>
            </a:endParaRPr>
          </a:p>
          <a:p>
            <a:pPr marL="0" indent="0">
              <a:buNone/>
            </a:pPr>
            <a:endParaRPr lang="es-ES" sz="1400" dirty="0">
              <a:solidFill>
                <a:srgbClr val="0D0D0D"/>
              </a:solidFill>
            </a:endParaRPr>
          </a:p>
          <a:p>
            <a:pPr>
              <a:buAutoNum type="arabicPeriod"/>
            </a:pPr>
            <a:endParaRPr lang="es-ES" sz="1400" dirty="0">
              <a:solidFill>
                <a:srgbClr val="0D0D0D"/>
              </a:solidFill>
            </a:endParaRPr>
          </a:p>
          <a:p>
            <a:pPr marL="342900" indent="-342900">
              <a:buAutoNum type="arabicPeriod"/>
            </a:pPr>
            <a:endParaRPr lang="es-ES" sz="1400" dirty="0">
              <a:solidFill>
                <a:srgbClr val="0D0D0D"/>
              </a:solidFill>
            </a:endParaRPr>
          </a:p>
          <a:p>
            <a:pPr>
              <a:buAutoNum type="arabicPeriod"/>
            </a:pPr>
            <a:endParaRPr lang="es-ES" dirty="0"/>
          </a:p>
        </p:txBody>
      </p:sp>
      <p:pic>
        <p:nvPicPr>
          <p:cNvPr id="8" name="Imagen 7" descr="Día Mundial de los Humedales: ecosistemas que más contribuciones hacen ...">
            <a:extLst>
              <a:ext uri="{FF2B5EF4-FFF2-40B4-BE49-F238E27FC236}">
                <a16:creationId xmlns:a16="http://schemas.microsoft.com/office/drawing/2014/main" id="{1A645178-98C5-E8C4-AA63-870192243068}"/>
              </a:ext>
            </a:extLst>
          </p:cNvPr>
          <p:cNvPicPr>
            <a:picLocks noChangeAspect="1"/>
          </p:cNvPicPr>
          <p:nvPr/>
        </p:nvPicPr>
        <p:blipFill>
          <a:blip r:embed="rId2"/>
          <a:stretch>
            <a:fillRect/>
          </a:stretch>
        </p:blipFill>
        <p:spPr>
          <a:xfrm>
            <a:off x="6053234" y="1977701"/>
            <a:ext cx="2752531" cy="1759599"/>
          </a:xfrm>
          <a:prstGeom prst="rect">
            <a:avLst/>
          </a:prstGeom>
        </p:spPr>
      </p:pic>
      <p:pic>
        <p:nvPicPr>
          <p:cNvPr id="9" name="Imagen 8" descr="Inundaciones en Honduras reviven el dolor de hace 19 años por el paso ...">
            <a:extLst>
              <a:ext uri="{FF2B5EF4-FFF2-40B4-BE49-F238E27FC236}">
                <a16:creationId xmlns:a16="http://schemas.microsoft.com/office/drawing/2014/main" id="{DB06F6B0-85E5-E73E-26F6-B2E5643C6979}"/>
              </a:ext>
            </a:extLst>
          </p:cNvPr>
          <p:cNvPicPr>
            <a:picLocks noChangeAspect="1"/>
          </p:cNvPicPr>
          <p:nvPr/>
        </p:nvPicPr>
        <p:blipFill>
          <a:blip r:embed="rId3"/>
          <a:stretch>
            <a:fillRect/>
          </a:stretch>
        </p:blipFill>
        <p:spPr>
          <a:xfrm>
            <a:off x="6072672" y="4248344"/>
            <a:ext cx="2841951" cy="1603702"/>
          </a:xfrm>
          <a:prstGeom prst="rect">
            <a:avLst/>
          </a:prstGeom>
        </p:spPr>
      </p:pic>
    </p:spTree>
    <p:extLst>
      <p:ext uri="{BB962C8B-B14F-4D97-AF65-F5344CB8AC3E}">
        <p14:creationId xmlns:p14="http://schemas.microsoft.com/office/powerpoint/2010/main" val="37856760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021E344-3011-1522-213C-DBF8A3B7E5C2}"/>
              </a:ext>
            </a:extLst>
          </p:cNvPr>
          <p:cNvSpPr>
            <a:spLocks noGrp="1"/>
          </p:cNvSpPr>
          <p:nvPr>
            <p:ph type="title"/>
          </p:nvPr>
        </p:nvSpPr>
        <p:spPr>
          <a:xfrm>
            <a:off x="457200" y="-263123"/>
            <a:ext cx="7239000" cy="1143000"/>
          </a:xfrm>
        </p:spPr>
        <p:txBody>
          <a:bodyPr/>
          <a:lstStyle/>
          <a:p>
            <a:r>
              <a:rPr lang="es-ES" dirty="0">
                <a:ln w="500">
                  <a:solidFill>
                    <a:srgbClr val="1F497D">
                      <a:shade val="20000"/>
                      <a:satMod val="120000"/>
                    </a:srgbClr>
                  </a:solidFill>
                </a:ln>
              </a:rPr>
              <a:t>VET HUMEDAL ...</a:t>
            </a:r>
            <a:endParaRPr lang="es-ES" dirty="0"/>
          </a:p>
        </p:txBody>
      </p:sp>
      <p:sp>
        <p:nvSpPr>
          <p:cNvPr id="7" name="Marcador de contenido 2">
            <a:extLst>
              <a:ext uri="{FF2B5EF4-FFF2-40B4-BE49-F238E27FC236}">
                <a16:creationId xmlns:a16="http://schemas.microsoft.com/office/drawing/2014/main" id="{235D45C9-CD37-33AA-3899-492D47A03271}"/>
              </a:ext>
            </a:extLst>
          </p:cNvPr>
          <p:cNvSpPr>
            <a:spLocks noGrp="1"/>
          </p:cNvSpPr>
          <p:nvPr>
            <p:ph idx="1"/>
          </p:nvPr>
        </p:nvSpPr>
        <p:spPr>
          <a:xfrm>
            <a:off x="457200" y="1294508"/>
            <a:ext cx="5174601" cy="4846320"/>
          </a:xfrm>
        </p:spPr>
        <p:txBody>
          <a:bodyPr vert="horz" lIns="91440" tIns="45720" rIns="91440" bIns="45720" anchor="t">
            <a:normAutofit/>
          </a:bodyPr>
          <a:lstStyle/>
          <a:p>
            <a:pPr marL="0" indent="0">
              <a:buNone/>
            </a:pPr>
            <a:r>
              <a:rPr lang="es-ES" dirty="0"/>
              <a:t>VNU:</a:t>
            </a:r>
            <a:endParaRPr lang="es-ES">
              <a:solidFill>
                <a:srgbClr val="000000"/>
              </a:solidFill>
              <a:ea typeface="+mn-lt"/>
              <a:cs typeface="+mn-lt"/>
            </a:endParaRPr>
          </a:p>
          <a:p>
            <a:pPr algn="just">
              <a:buAutoNum type="arabicPeriod"/>
            </a:pPr>
            <a:endParaRPr lang="es-ES" sz="1400" dirty="0">
              <a:solidFill>
                <a:srgbClr val="0D0D0D"/>
              </a:solidFill>
              <a:ea typeface="+mn-lt"/>
              <a:cs typeface="+mn-lt"/>
            </a:endParaRPr>
          </a:p>
          <a:p>
            <a:pPr marL="228600" indent="-228600" algn="just">
              <a:buAutoNum type="arabicPeriod"/>
            </a:pPr>
            <a:r>
              <a:rPr lang="es-ES" sz="1400" dirty="0">
                <a:solidFill>
                  <a:srgbClr val="0D0D0D"/>
                </a:solidFill>
                <a:ea typeface="+mn-lt"/>
                <a:cs typeface="+mn-lt"/>
              </a:rPr>
              <a:t>Valor de existencia: Las personas pueden valorar la mera existencia del humedal por su importancia ecológica y estética, incluso si no interactúan directamente con él. El valor económico estaría relacionado con la disposición a pagar por la conservación del humedal.</a:t>
            </a:r>
          </a:p>
          <a:p>
            <a:pPr marL="0" indent="0" algn="just">
              <a:buNone/>
            </a:pPr>
            <a:endParaRPr lang="es-ES" sz="1400" dirty="0">
              <a:solidFill>
                <a:srgbClr val="0D0D0D"/>
              </a:solidFill>
              <a:ea typeface="+mn-lt"/>
              <a:cs typeface="+mn-lt"/>
            </a:endParaRPr>
          </a:p>
          <a:p>
            <a:pPr marL="0" indent="0" algn="just">
              <a:buNone/>
            </a:pPr>
            <a:r>
              <a:rPr lang="es-ES" sz="1400" dirty="0">
                <a:solidFill>
                  <a:srgbClr val="0D0D0D"/>
                </a:solidFill>
                <a:ea typeface="+mn-lt"/>
                <a:cs typeface="+mn-lt"/>
              </a:rPr>
              <a:t>2. Valor de legado: Las personas pueden valorar la preservación del humedal como un legado para las generaciones futuras. El valor económico estaría relacionado con la disposición a pagar por la conservación del humedal como un patrimonio natural.</a:t>
            </a:r>
            <a:endParaRPr lang="es-ES" sz="1400">
              <a:solidFill>
                <a:srgbClr val="0D0D0D"/>
              </a:solidFill>
              <a:ea typeface="+mn-lt"/>
              <a:cs typeface="+mn-lt"/>
            </a:endParaRPr>
          </a:p>
          <a:p>
            <a:pPr marL="0" indent="0" algn="just">
              <a:buNone/>
            </a:pPr>
            <a:endParaRPr lang="es-ES" sz="1400" dirty="0">
              <a:solidFill>
                <a:srgbClr val="0D0D0D"/>
              </a:solidFill>
              <a:ea typeface="+mn-lt"/>
              <a:cs typeface="+mn-lt"/>
            </a:endParaRPr>
          </a:p>
          <a:p>
            <a:pPr marL="342900" indent="-342900">
              <a:buAutoNum type="arabicPeriod"/>
            </a:pPr>
            <a:endParaRPr lang="es-ES" sz="1400" dirty="0">
              <a:solidFill>
                <a:srgbClr val="0D0D0D"/>
              </a:solidFill>
            </a:endParaRPr>
          </a:p>
          <a:p>
            <a:pPr>
              <a:buAutoNum type="arabicPeriod"/>
            </a:pPr>
            <a:endParaRPr lang="es-ES" dirty="0"/>
          </a:p>
        </p:txBody>
      </p:sp>
      <p:pic>
        <p:nvPicPr>
          <p:cNvPr id="8" name="Imagen 7" descr="Resultado de imagen de IMAGEN de un humedal con mucha biodiversidad">
            <a:extLst>
              <a:ext uri="{FF2B5EF4-FFF2-40B4-BE49-F238E27FC236}">
                <a16:creationId xmlns:a16="http://schemas.microsoft.com/office/drawing/2014/main" id="{C23284DB-68C6-E0DD-C24D-3481660E501E}"/>
              </a:ext>
            </a:extLst>
          </p:cNvPr>
          <p:cNvPicPr>
            <a:picLocks noChangeAspect="1"/>
          </p:cNvPicPr>
          <p:nvPr/>
        </p:nvPicPr>
        <p:blipFill>
          <a:blip r:embed="rId2"/>
          <a:stretch>
            <a:fillRect/>
          </a:stretch>
        </p:blipFill>
        <p:spPr>
          <a:xfrm>
            <a:off x="5632385" y="2134863"/>
            <a:ext cx="3524250" cy="2238375"/>
          </a:xfrm>
          <a:prstGeom prst="rect">
            <a:avLst/>
          </a:prstGeom>
        </p:spPr>
      </p:pic>
    </p:spTree>
    <p:extLst>
      <p:ext uri="{BB962C8B-B14F-4D97-AF65-F5344CB8AC3E}">
        <p14:creationId xmlns:p14="http://schemas.microsoft.com/office/powerpoint/2010/main" val="8214662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51010-6FE1-6AD8-BF5F-1D10619C5B1B}"/>
              </a:ext>
            </a:extLst>
          </p:cNvPr>
          <p:cNvSpPr>
            <a:spLocks noGrp="1"/>
          </p:cNvSpPr>
          <p:nvPr>
            <p:ph type="title"/>
          </p:nvPr>
        </p:nvSpPr>
        <p:spPr/>
        <p:txBody>
          <a:bodyPr/>
          <a:lstStyle/>
          <a:p>
            <a:r>
              <a:rPr lang="es-ES" dirty="0">
                <a:ln w="500">
                  <a:solidFill>
                    <a:srgbClr val="1F497D">
                      <a:shade val="20000"/>
                      <a:satMod val="120000"/>
                    </a:srgbClr>
                  </a:solidFill>
                </a:ln>
              </a:rPr>
              <a:t>IMPORTANCIA DEL VET</a:t>
            </a:r>
            <a:endParaRPr lang="es-ES" dirty="0"/>
          </a:p>
        </p:txBody>
      </p:sp>
      <p:sp>
        <p:nvSpPr>
          <p:cNvPr id="3" name="Marcador de contenido 2">
            <a:extLst>
              <a:ext uri="{FF2B5EF4-FFF2-40B4-BE49-F238E27FC236}">
                <a16:creationId xmlns:a16="http://schemas.microsoft.com/office/drawing/2014/main" id="{09081B54-0B89-B444-2D85-8F2E50947FDC}"/>
              </a:ext>
            </a:extLst>
          </p:cNvPr>
          <p:cNvSpPr>
            <a:spLocks noGrp="1"/>
          </p:cNvSpPr>
          <p:nvPr>
            <p:ph idx="1"/>
          </p:nvPr>
        </p:nvSpPr>
        <p:spPr/>
        <p:txBody>
          <a:bodyPr vert="horz" lIns="91440" tIns="45720" rIns="91440" bIns="45720" anchor="t">
            <a:normAutofit fontScale="92500"/>
          </a:bodyPr>
          <a:lstStyle/>
          <a:p>
            <a:pPr algn="just">
              <a:buNone/>
            </a:pPr>
            <a:r>
              <a:rPr lang="es" dirty="0">
                <a:latin typeface="Arial"/>
                <a:cs typeface="Arial"/>
              </a:rPr>
              <a:t> Como concepto de valor se centra en el hecho de que cualquier tipo de recurso natural y/o ambiental se caracteriza por tener otros valores diferentes al valor de uso directo. Si solo se estiman valores de uso, se </a:t>
            </a:r>
            <a:r>
              <a:rPr lang="es" dirty="0" err="1">
                <a:latin typeface="Arial"/>
                <a:cs typeface="Arial"/>
              </a:rPr>
              <a:t>sub-estiman</a:t>
            </a:r>
            <a:r>
              <a:rPr lang="es" dirty="0">
                <a:latin typeface="Arial"/>
                <a:cs typeface="Arial"/>
              </a:rPr>
              <a:t> los verdaderos beneficios y/o costos ambientales, y esto generaría un gran sesgo en los estudios de análisis costo-beneficio ambiental de proyectos. La inclusión de estos valores evitaría la </a:t>
            </a:r>
            <a:r>
              <a:rPr lang="es" dirty="0" err="1">
                <a:latin typeface="Arial"/>
                <a:cs typeface="Arial"/>
              </a:rPr>
              <a:t>sub-estimación</a:t>
            </a:r>
            <a:r>
              <a:rPr lang="es" dirty="0">
                <a:latin typeface="Arial"/>
                <a:cs typeface="Arial"/>
              </a:rPr>
              <a:t> del verdadero valor del sistema ambiente - recursos. Con lo anterior se evita llegar a patrones de usos ineficientes de estos recursos por problemas de subvaloración. </a:t>
            </a:r>
            <a:endParaRPr lang="es-ES" dirty="0"/>
          </a:p>
          <a:p>
            <a:pPr marL="0" indent="0">
              <a:buNone/>
            </a:pPr>
            <a:endParaRPr lang="es-ES" dirty="0"/>
          </a:p>
        </p:txBody>
      </p:sp>
    </p:spTree>
    <p:extLst>
      <p:ext uri="{BB962C8B-B14F-4D97-AF65-F5344CB8AC3E}">
        <p14:creationId xmlns:p14="http://schemas.microsoft.com/office/powerpoint/2010/main" val="371424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TIPOS de ideas para proyectos de INVERSIÓN</a:t>
            </a:r>
          </a:p>
        </p:txBody>
      </p:sp>
      <p:sp>
        <p:nvSpPr>
          <p:cNvPr id="3" name="2 Marcador de contenido"/>
          <p:cNvSpPr>
            <a:spLocks noGrp="1"/>
          </p:cNvSpPr>
          <p:nvPr>
            <p:ph idx="1"/>
          </p:nvPr>
        </p:nvSpPr>
        <p:spPr/>
        <p:txBody>
          <a:bodyPr>
            <a:normAutofit fontScale="92500" lnSpcReduction="20000"/>
          </a:bodyPr>
          <a:lstStyle/>
          <a:p>
            <a:pPr marL="514350" indent="-514350" algn="just">
              <a:buAutoNum type="arabicPeriod"/>
            </a:pPr>
            <a:r>
              <a:rPr lang="es-CO" b="1"/>
              <a:t>Los emprendimientos que surgen como ideas a necesidades:</a:t>
            </a:r>
          </a:p>
          <a:p>
            <a:pPr marL="514350" indent="-514350" algn="just">
              <a:buNone/>
            </a:pPr>
            <a:r>
              <a:rPr lang="es-CO" b="1"/>
              <a:t> </a:t>
            </a:r>
            <a:r>
              <a:rPr lang="es-CO"/>
              <a:t>En general, desarrollan actividades comerciales relativamente “sencillas” y fáciles de imitar, por lo tanto en poco tiempo surge un gran numero de competidores, lo que disminuye rápidamente su participación en el mercado y aumenta el riego sobre la inversión inicial. </a:t>
            </a:r>
          </a:p>
          <a:p>
            <a:pPr algn="just">
              <a:buNone/>
            </a:pPr>
            <a:r>
              <a:rPr lang="es-CO"/>
              <a:t>2. </a:t>
            </a:r>
            <a:r>
              <a:rPr lang="es-CO" b="1"/>
              <a:t>Emprendimiento que surge a partir de la identificación de oportunidades:</a:t>
            </a:r>
          </a:p>
          <a:p>
            <a:pPr algn="just">
              <a:buNone/>
            </a:pPr>
            <a:r>
              <a:rPr lang="es-CO"/>
              <a:t>Crucial la investigación y la educación. Por ello solo están en capacidad de competir solo aquellos que cuentan con igual o mayor nivel de conocimiento. </a:t>
            </a:r>
            <a:r>
              <a:rPr lang="es-CO" err="1"/>
              <a:t>Know</a:t>
            </a:r>
            <a:r>
              <a:rPr lang="es-CO"/>
              <a:t> </a:t>
            </a:r>
            <a:r>
              <a:rPr lang="es-CO" err="1"/>
              <a:t>how</a:t>
            </a:r>
            <a:r>
              <a:rPr lang="es-CO"/>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A8116-6605-C89C-F4C3-C2E350425EA3}"/>
              </a:ext>
            </a:extLst>
          </p:cNvPr>
          <p:cNvSpPr>
            <a:spLocks noGrp="1"/>
          </p:cNvSpPr>
          <p:nvPr>
            <p:ph type="title"/>
          </p:nvPr>
        </p:nvSpPr>
        <p:spPr/>
        <p:txBody>
          <a:bodyPr>
            <a:normAutofit fontScale="90000"/>
          </a:bodyPr>
          <a:lstStyle/>
          <a:p>
            <a:r>
              <a:rPr lang="es-ES" dirty="0">
                <a:ln w="500">
                  <a:solidFill>
                    <a:srgbClr val="1F497D">
                      <a:shade val="20000"/>
                      <a:satMod val="120000"/>
                    </a:srgbClr>
                  </a:solidFill>
                </a:ln>
              </a:rPr>
              <a:t>METODOLOGÍAS DE VALORACIÓN ECONÓMICA</a:t>
            </a:r>
            <a:endParaRPr lang="es-ES" dirty="0"/>
          </a:p>
        </p:txBody>
      </p:sp>
      <p:sp>
        <p:nvSpPr>
          <p:cNvPr id="3" name="Marcador de contenido 2">
            <a:extLst>
              <a:ext uri="{FF2B5EF4-FFF2-40B4-BE49-F238E27FC236}">
                <a16:creationId xmlns:a16="http://schemas.microsoft.com/office/drawing/2014/main" id="{9E7A838A-6F34-2EDC-DA9E-456CEDBD9A61}"/>
              </a:ext>
            </a:extLst>
          </p:cNvPr>
          <p:cNvSpPr>
            <a:spLocks noGrp="1"/>
          </p:cNvSpPr>
          <p:nvPr>
            <p:ph idx="1"/>
          </p:nvPr>
        </p:nvSpPr>
        <p:spPr/>
        <p:txBody>
          <a:bodyPr vert="horz" lIns="91440" tIns="45720" rIns="91440" bIns="45720" anchor="t">
            <a:normAutofit/>
          </a:bodyPr>
          <a:lstStyle/>
          <a:p>
            <a:pPr algn="just">
              <a:buNone/>
            </a:pPr>
            <a:r>
              <a:rPr lang="es" dirty="0">
                <a:latin typeface="Arial"/>
                <a:cs typeface="Arial"/>
              </a:rPr>
              <a:t>El avance de la economía ambiental ha permitido el desarrollo de </a:t>
            </a:r>
            <a:r>
              <a:rPr lang="es" dirty="0">
                <a:solidFill>
                  <a:schemeClr val="accent4">
                    <a:lumMod val="75000"/>
                  </a:schemeClr>
                </a:solidFill>
                <a:latin typeface="Arial"/>
                <a:cs typeface="Arial"/>
              </a:rPr>
              <a:t>metodologías </a:t>
            </a:r>
            <a:r>
              <a:rPr lang="es" dirty="0">
                <a:latin typeface="Arial"/>
                <a:cs typeface="Arial"/>
              </a:rPr>
              <a:t>para estimar con cierta precisión los costos (daños)  y beneficios ambientales de los proyectos. Cada método tiene su alcance y requerimiento de información que depende del tipo de valor a estimar (uso, opción de uso y existencia) el cual a su vez depende del tipo de bien o servicio ambiental que se está tratando de valorar.  </a:t>
            </a:r>
            <a:endParaRPr lang="es-ES"/>
          </a:p>
          <a:p>
            <a:pPr marL="0" indent="0">
              <a:buNone/>
            </a:pPr>
            <a:endParaRPr lang="es-ES" dirty="0"/>
          </a:p>
        </p:txBody>
      </p:sp>
    </p:spTree>
    <p:extLst>
      <p:ext uri="{BB962C8B-B14F-4D97-AF65-F5344CB8AC3E}">
        <p14:creationId xmlns:p14="http://schemas.microsoft.com/office/powerpoint/2010/main" val="30612033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Diagrama, Texto&#10;&#10;Descripción generada automáticamente">
            <a:extLst>
              <a:ext uri="{FF2B5EF4-FFF2-40B4-BE49-F238E27FC236}">
                <a16:creationId xmlns:a16="http://schemas.microsoft.com/office/drawing/2014/main" id="{2CEA1892-E147-47E8-B6FB-C6EADE66DA3C}"/>
              </a:ext>
            </a:extLst>
          </p:cNvPr>
          <p:cNvPicPr>
            <a:picLocks noChangeAspect="1"/>
          </p:cNvPicPr>
          <p:nvPr/>
        </p:nvPicPr>
        <p:blipFill>
          <a:blip r:embed="rId2"/>
          <a:stretch>
            <a:fillRect/>
          </a:stretch>
        </p:blipFill>
        <p:spPr>
          <a:xfrm>
            <a:off x="727260" y="0"/>
            <a:ext cx="7689481" cy="6858000"/>
          </a:xfrm>
          <a:prstGeom prst="rect">
            <a:avLst/>
          </a:prstGeom>
        </p:spPr>
      </p:pic>
    </p:spTree>
    <p:extLst>
      <p:ext uri="{BB962C8B-B14F-4D97-AF65-F5344CB8AC3E}">
        <p14:creationId xmlns:p14="http://schemas.microsoft.com/office/powerpoint/2010/main" val="6529199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1286C864-2DFF-7CA9-CF0C-5FF17FBD7B1A}"/>
              </a:ext>
            </a:extLst>
          </p:cNvPr>
          <p:cNvPicPr>
            <a:picLocks noChangeAspect="1"/>
          </p:cNvPicPr>
          <p:nvPr/>
        </p:nvPicPr>
        <p:blipFill>
          <a:blip r:embed="rId2"/>
          <a:stretch>
            <a:fillRect/>
          </a:stretch>
        </p:blipFill>
        <p:spPr>
          <a:xfrm>
            <a:off x="350569" y="0"/>
            <a:ext cx="8442863" cy="6858000"/>
          </a:xfrm>
          <a:prstGeom prst="rect">
            <a:avLst/>
          </a:prstGeom>
        </p:spPr>
      </p:pic>
    </p:spTree>
    <p:extLst>
      <p:ext uri="{BB962C8B-B14F-4D97-AF65-F5344CB8AC3E}">
        <p14:creationId xmlns:p14="http://schemas.microsoft.com/office/powerpoint/2010/main" val="10491266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scala de tiempo&#10;&#10;Descripción generada automáticamente">
            <a:extLst>
              <a:ext uri="{FF2B5EF4-FFF2-40B4-BE49-F238E27FC236}">
                <a16:creationId xmlns:a16="http://schemas.microsoft.com/office/drawing/2014/main" id="{778160EE-5EC8-BFE7-AF21-62FC3C4B7F7D}"/>
              </a:ext>
            </a:extLst>
          </p:cNvPr>
          <p:cNvPicPr>
            <a:picLocks noChangeAspect="1"/>
          </p:cNvPicPr>
          <p:nvPr/>
        </p:nvPicPr>
        <p:blipFill>
          <a:blip r:embed="rId2"/>
          <a:stretch>
            <a:fillRect/>
          </a:stretch>
        </p:blipFill>
        <p:spPr>
          <a:xfrm>
            <a:off x="108534" y="0"/>
            <a:ext cx="8926932" cy="6858000"/>
          </a:xfrm>
          <a:prstGeom prst="rect">
            <a:avLst/>
          </a:prstGeom>
        </p:spPr>
      </p:pic>
    </p:spTree>
    <p:extLst>
      <p:ext uri="{BB962C8B-B14F-4D97-AF65-F5344CB8AC3E}">
        <p14:creationId xmlns:p14="http://schemas.microsoft.com/office/powerpoint/2010/main" val="2885503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6F9AB67C-D9A3-84BE-FC6A-B027B09E18A3}"/>
              </a:ext>
            </a:extLst>
          </p:cNvPr>
          <p:cNvPicPr>
            <a:picLocks noChangeAspect="1"/>
          </p:cNvPicPr>
          <p:nvPr/>
        </p:nvPicPr>
        <p:blipFill>
          <a:blip r:embed="rId2"/>
          <a:stretch>
            <a:fillRect/>
          </a:stretch>
        </p:blipFill>
        <p:spPr>
          <a:xfrm>
            <a:off x="508228" y="786882"/>
            <a:ext cx="7707668" cy="5015981"/>
          </a:xfrm>
          <a:prstGeom prst="rect">
            <a:avLst/>
          </a:prstGeom>
        </p:spPr>
      </p:pic>
    </p:spTree>
    <p:extLst>
      <p:ext uri="{BB962C8B-B14F-4D97-AF65-F5344CB8AC3E}">
        <p14:creationId xmlns:p14="http://schemas.microsoft.com/office/powerpoint/2010/main" val="3417514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Elipse"/>
          <p:cNvSpPr/>
          <p:nvPr/>
        </p:nvSpPr>
        <p:spPr>
          <a:xfrm>
            <a:off x="479872" y="2186862"/>
            <a:ext cx="1944216" cy="113412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graphicFrame>
        <p:nvGraphicFramePr>
          <p:cNvPr id="5" name="4 Diagrama"/>
          <p:cNvGraphicFramePr/>
          <p:nvPr>
            <p:extLst>
              <p:ext uri="{D42A27DB-BD31-4B8C-83A1-F6EECF244321}">
                <p14:modId xmlns:p14="http://schemas.microsoft.com/office/powerpoint/2010/main" val="1959155669"/>
              </p:ext>
            </p:extLst>
          </p:nvPr>
        </p:nvGraphicFramePr>
        <p:xfrm>
          <a:off x="720784" y="1214754"/>
          <a:ext cx="1458162" cy="3078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Flecha derecha"/>
          <p:cNvSpPr/>
          <p:nvPr/>
        </p:nvSpPr>
        <p:spPr>
          <a:xfrm>
            <a:off x="2286958" y="1322766"/>
            <a:ext cx="540060"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7" name="6 CuadroTexto"/>
          <p:cNvSpPr txBox="1"/>
          <p:nvPr/>
        </p:nvSpPr>
        <p:spPr>
          <a:xfrm>
            <a:off x="2830886" y="600032"/>
            <a:ext cx="5085254" cy="1169551"/>
          </a:xfrm>
          <a:prstGeom prst="rect">
            <a:avLst/>
          </a:prstGeom>
          <a:noFill/>
        </p:spPr>
        <p:txBody>
          <a:bodyPr wrap="square" lIns="91440" tIns="45720" rIns="91440" bIns="45720" rtlCol="0" anchor="t">
            <a:spAutoFit/>
          </a:bodyPr>
          <a:lstStyle/>
          <a:p>
            <a:pPr algn="just"/>
            <a:r>
              <a:rPr lang="es-ES" sz="1400" dirty="0"/>
              <a:t>El método de precio de mercado estima los valores económicos de los productos y/o servicios de los ecosistemas que son comprados y vendidos en los mercados comerciales, y es utilizado para cuantificar los cambios de valor en la cantidad o calidad de un bien o servicio</a:t>
            </a:r>
            <a:endParaRPr lang="es-CO" sz="1400" dirty="0"/>
          </a:p>
        </p:txBody>
      </p:sp>
      <p:sp>
        <p:nvSpPr>
          <p:cNvPr id="8" name="7 CuadroTexto"/>
          <p:cNvSpPr txBox="1"/>
          <p:nvPr/>
        </p:nvSpPr>
        <p:spPr>
          <a:xfrm>
            <a:off x="2992540" y="2183359"/>
            <a:ext cx="4934475" cy="2839239"/>
          </a:xfrm>
          <a:prstGeom prst="rect">
            <a:avLst/>
          </a:prstGeom>
          <a:noFill/>
        </p:spPr>
        <p:txBody>
          <a:bodyPr wrap="square" lIns="91440" tIns="45720" rIns="91440" bIns="45720" rtlCol="0" anchor="t">
            <a:spAutoFit/>
          </a:bodyPr>
          <a:lstStyle/>
          <a:p>
            <a:pPr algn="just"/>
            <a:r>
              <a:rPr lang="es-ES" sz="1400" dirty="0"/>
              <a:t>Generalmente, la calidad de los bienes y/o servicios ambientales determina los niveles y cambios en la productividad de otros bienes de carácter mercadeable. Estos cambios en productividad generados a raíz de cambios en la calidad ambiental, se traducen en una pérdida de valor o ganancias en la producción.</a:t>
            </a:r>
          </a:p>
          <a:p>
            <a:pPr algn="just"/>
            <a:endParaRPr lang="es-ES" sz="1400" dirty="0"/>
          </a:p>
          <a:p>
            <a:pPr algn="just"/>
            <a:r>
              <a:rPr lang="es-ES" sz="1400" dirty="0"/>
              <a:t>Posible escenarios:</a:t>
            </a:r>
          </a:p>
          <a:p>
            <a:pPr algn="just"/>
            <a:endParaRPr lang="es-ES" sz="1400" dirty="0"/>
          </a:p>
          <a:p>
            <a:pPr algn="just">
              <a:buFontTx/>
              <a:buChar char="-"/>
            </a:pPr>
            <a:r>
              <a:rPr lang="es-ES" sz="1400" dirty="0"/>
              <a:t>Degradación de suelos</a:t>
            </a:r>
          </a:p>
          <a:p>
            <a:pPr algn="just">
              <a:buFontTx/>
              <a:buChar char="-"/>
            </a:pPr>
            <a:r>
              <a:rPr lang="es-ES" sz="1400" dirty="0"/>
              <a:t> Contaminación del aire</a:t>
            </a:r>
          </a:p>
          <a:p>
            <a:pPr algn="just">
              <a:buFontTx/>
              <a:buChar char="-"/>
            </a:pPr>
            <a:r>
              <a:rPr lang="es-ES" sz="1400" dirty="0"/>
              <a:t> Contaminación de pesca</a:t>
            </a:r>
          </a:p>
          <a:p>
            <a:pPr algn="just">
              <a:buFontTx/>
              <a:buChar char="-"/>
            </a:pPr>
            <a:endParaRPr lang="es-CO" sz="1050" dirty="0"/>
          </a:p>
        </p:txBody>
      </p:sp>
      <p:sp>
        <p:nvSpPr>
          <p:cNvPr id="9" name="8 Flecha derecha"/>
          <p:cNvSpPr/>
          <p:nvPr/>
        </p:nvSpPr>
        <p:spPr>
          <a:xfrm>
            <a:off x="2286958" y="2564904"/>
            <a:ext cx="540060"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Tree>
    <p:extLst>
      <p:ext uri="{BB962C8B-B14F-4D97-AF65-F5344CB8AC3E}">
        <p14:creationId xmlns:p14="http://schemas.microsoft.com/office/powerpoint/2010/main" val="22558066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1385646" y="3212976"/>
            <a:ext cx="1944216" cy="113412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4" name="3 CuadroTexto"/>
          <p:cNvSpPr txBox="1"/>
          <p:nvPr/>
        </p:nvSpPr>
        <p:spPr>
          <a:xfrm>
            <a:off x="3283227" y="664912"/>
            <a:ext cx="4864686" cy="5686172"/>
          </a:xfrm>
          <a:prstGeom prst="rect">
            <a:avLst/>
          </a:prstGeom>
          <a:noFill/>
        </p:spPr>
        <p:txBody>
          <a:bodyPr wrap="square" lIns="91440" tIns="45720" rIns="91440" bIns="45720" rtlCol="0" anchor="t">
            <a:spAutoFit/>
          </a:bodyPr>
          <a:lstStyle/>
          <a:p>
            <a:pPr algn="just"/>
            <a:r>
              <a:rPr lang="es-ES" sz="1400" dirty="0"/>
              <a:t>Los cambios en el medio ambiente pueden afectar la salud del ser humano en una amplia variedad de formas. Por ejemplo, cambios en la frecuencia de la enfermedad, incremento en la presencia de síntomas o aumento en el riesgo de contraer una enfermedad y muerte prematura. Asimismo, pueden presentarse efectos positivos sobre la disminución del riesgo de contraer una enfermedad y/o aumentar la expectativa de vida de la población.</a:t>
            </a:r>
            <a:endParaRPr lang="es-CO" sz="1400" dirty="0"/>
          </a:p>
          <a:p>
            <a:pPr algn="just"/>
            <a:endParaRPr lang="es-CO" sz="1400" dirty="0"/>
          </a:p>
          <a:p>
            <a:pPr algn="just"/>
            <a:r>
              <a:rPr lang="es-ES" sz="1400" dirty="0"/>
              <a:t>Las medidas para valorar los cambios en la salud humana, son:</a:t>
            </a:r>
            <a:endParaRPr lang="es-CO" sz="1400" dirty="0"/>
          </a:p>
          <a:p>
            <a:pPr algn="just"/>
            <a:endParaRPr lang="es-CO" sz="1400" dirty="0"/>
          </a:p>
          <a:p>
            <a:pPr algn="just"/>
            <a:r>
              <a:rPr lang="es-ES" sz="1400" dirty="0"/>
              <a:t>Morbilidad: entendida como el cambio en la probabilidad de una persona de adquirir una enfermedad. </a:t>
            </a:r>
            <a:endParaRPr lang="es-CO" sz="1400" dirty="0"/>
          </a:p>
          <a:p>
            <a:pPr lvl="0" algn="just"/>
            <a:r>
              <a:rPr lang="es-ES" sz="1400" dirty="0"/>
              <a:t>Mortalidad: entendida como el cambio en la probabilidad de morir a una edad determinada.</a:t>
            </a:r>
            <a:endParaRPr lang="es-CO" sz="1400" dirty="0"/>
          </a:p>
          <a:p>
            <a:pPr algn="just"/>
            <a:endParaRPr lang="es-CO" sz="1400" dirty="0"/>
          </a:p>
          <a:p>
            <a:pPr algn="just"/>
            <a:r>
              <a:rPr lang="es-ES_tradnl" sz="1400" dirty="0"/>
              <a:t>La valoración de la morbilidad a través del </a:t>
            </a:r>
            <a:r>
              <a:rPr lang="es-ES_tradnl" sz="1400" i="1" dirty="0"/>
              <a:t>enfoque de costo de la enfermedad</a:t>
            </a:r>
            <a:r>
              <a:rPr lang="es-ES_tradnl" sz="1400" dirty="0"/>
              <a:t> estima la variación de los gastos incurridos por los individuos como resultado de un cambio en la incidencia de una enfermedad en particular. Tanto los costos directos (por ejemplo, los costos de las visitas al médico, los costos de tratamiento, etc.) y los costos indirectos (por ejemplo, salarios) se incluyen en la estimación. </a:t>
            </a:r>
            <a:endParaRPr lang="es-CO" sz="1400" dirty="0"/>
          </a:p>
          <a:p>
            <a:pPr algn="just"/>
            <a:endParaRPr lang="es-CO" sz="1350" dirty="0"/>
          </a:p>
        </p:txBody>
      </p:sp>
      <p:sp>
        <p:nvSpPr>
          <p:cNvPr id="5" name="4 Flecha derecha"/>
          <p:cNvSpPr/>
          <p:nvPr/>
        </p:nvSpPr>
        <p:spPr>
          <a:xfrm>
            <a:off x="2951820" y="3645024"/>
            <a:ext cx="324036"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graphicFrame>
        <p:nvGraphicFramePr>
          <p:cNvPr id="6" name="5 Diagrama"/>
          <p:cNvGraphicFramePr/>
          <p:nvPr/>
        </p:nvGraphicFramePr>
        <p:xfrm>
          <a:off x="1439652" y="1106742"/>
          <a:ext cx="1458162" cy="3078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98251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72867" y="1268760"/>
            <a:ext cx="2702588" cy="4314699"/>
          </a:xfrm>
          <a:prstGeom prst="rect">
            <a:avLst/>
          </a:prstGeom>
          <a:noFill/>
          <a:ln w="9525">
            <a:noFill/>
            <a:miter lim="800000"/>
            <a:headEnd/>
            <a:tailEnd/>
          </a:ln>
        </p:spPr>
      </p:pic>
      <p:sp>
        <p:nvSpPr>
          <p:cNvPr id="5" name="4 Flecha derecha"/>
          <p:cNvSpPr/>
          <p:nvPr/>
        </p:nvSpPr>
        <p:spPr>
          <a:xfrm>
            <a:off x="3167844" y="1430778"/>
            <a:ext cx="432048"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 name="5 CuadroTexto"/>
          <p:cNvSpPr txBox="1"/>
          <p:nvPr/>
        </p:nvSpPr>
        <p:spPr>
          <a:xfrm>
            <a:off x="3711407" y="952459"/>
            <a:ext cx="4269250" cy="1323439"/>
          </a:xfrm>
          <a:prstGeom prst="rect">
            <a:avLst/>
          </a:prstGeom>
          <a:noFill/>
        </p:spPr>
        <p:txBody>
          <a:bodyPr wrap="square" lIns="91440" tIns="45720" rIns="91440" bIns="45720" rtlCol="0" anchor="t">
            <a:spAutoFit/>
          </a:bodyPr>
          <a:lstStyle/>
          <a:p>
            <a:pPr algn="just"/>
            <a:r>
              <a:rPr lang="es-ES" sz="1600" dirty="0"/>
              <a:t>Las metodologías basadas en gastos (preventivos, de reposición, de reemplazo, etc.) relacionan la estimación de los valores de los costos incurridos para remediar el daño.</a:t>
            </a:r>
            <a:r>
              <a:rPr lang="es-ES" sz="1200" dirty="0"/>
              <a:t> </a:t>
            </a:r>
            <a:endParaRPr lang="es-CO" sz="1200" dirty="0"/>
          </a:p>
        </p:txBody>
      </p:sp>
      <p:sp>
        <p:nvSpPr>
          <p:cNvPr id="7" name="6 Flecha derecha"/>
          <p:cNvSpPr/>
          <p:nvPr/>
        </p:nvSpPr>
        <p:spPr>
          <a:xfrm>
            <a:off x="3167844" y="2402886"/>
            <a:ext cx="432048"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8" name="7 CuadroTexto"/>
          <p:cNvSpPr txBox="1"/>
          <p:nvPr/>
        </p:nvSpPr>
        <p:spPr>
          <a:xfrm>
            <a:off x="3761910" y="2409893"/>
            <a:ext cx="3780420" cy="300082"/>
          </a:xfrm>
          <a:prstGeom prst="rect">
            <a:avLst/>
          </a:prstGeom>
          <a:noFill/>
        </p:spPr>
        <p:txBody>
          <a:bodyPr wrap="square" rtlCol="0">
            <a:spAutoFit/>
          </a:bodyPr>
          <a:lstStyle/>
          <a:p>
            <a:r>
              <a:rPr lang="es-CO" sz="1350" dirty="0"/>
              <a:t>Costo de la contaminación</a:t>
            </a:r>
          </a:p>
        </p:txBody>
      </p:sp>
      <p:sp>
        <p:nvSpPr>
          <p:cNvPr id="9" name="8 Flecha derecha"/>
          <p:cNvSpPr/>
          <p:nvPr/>
        </p:nvSpPr>
        <p:spPr>
          <a:xfrm>
            <a:off x="3167844" y="3266982"/>
            <a:ext cx="432048"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10" name="9 Flecha derecha"/>
          <p:cNvSpPr/>
          <p:nvPr/>
        </p:nvSpPr>
        <p:spPr>
          <a:xfrm>
            <a:off x="3167844" y="4239090"/>
            <a:ext cx="432048"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11" name="10 CuadroTexto"/>
          <p:cNvSpPr txBox="1"/>
          <p:nvPr/>
        </p:nvSpPr>
        <p:spPr>
          <a:xfrm>
            <a:off x="3707904" y="2888940"/>
            <a:ext cx="4099861" cy="1131079"/>
          </a:xfrm>
          <a:prstGeom prst="rect">
            <a:avLst/>
          </a:prstGeom>
          <a:noFill/>
        </p:spPr>
        <p:txBody>
          <a:bodyPr wrap="square" rtlCol="0">
            <a:spAutoFit/>
          </a:bodyPr>
          <a:lstStyle/>
          <a:p>
            <a:pPr algn="just"/>
            <a:r>
              <a:rPr lang="es-ES" sz="1350" dirty="0"/>
              <a:t>Esta técnica implica evaluar el costo del “proyecto sombra” que ofrezca un servicio ambiental sustituto para compensar la pérdida de la calidad ambiental. </a:t>
            </a:r>
            <a:endParaRPr lang="es-CO" sz="1350" dirty="0"/>
          </a:p>
          <a:p>
            <a:endParaRPr lang="es-CO" sz="1350" dirty="0"/>
          </a:p>
        </p:txBody>
      </p:sp>
      <p:sp>
        <p:nvSpPr>
          <p:cNvPr id="12" name="11 CuadroTexto"/>
          <p:cNvSpPr txBox="1"/>
          <p:nvPr/>
        </p:nvSpPr>
        <p:spPr>
          <a:xfrm>
            <a:off x="3761910" y="4433004"/>
            <a:ext cx="3510390" cy="923330"/>
          </a:xfrm>
          <a:prstGeom prst="rect">
            <a:avLst/>
          </a:prstGeom>
          <a:noFill/>
        </p:spPr>
        <p:txBody>
          <a:bodyPr wrap="square" rtlCol="0">
            <a:spAutoFit/>
          </a:bodyPr>
          <a:lstStyle/>
          <a:p>
            <a:pPr algn="just"/>
            <a:r>
              <a:rPr lang="es-ES" sz="1350" dirty="0"/>
              <a:t>Se puede definir como la manera de encontrar la forma menos costosa y más efectiva de lograr los objetivos de conservación o algún otro tipo. (Dixon y </a:t>
            </a:r>
            <a:r>
              <a:rPr lang="es-ES" sz="1350" dirty="0" err="1"/>
              <a:t>Pagiola</a:t>
            </a:r>
            <a:r>
              <a:rPr lang="es-ES" sz="1350" dirty="0"/>
              <a:t> et. al. 2009)</a:t>
            </a:r>
            <a:endParaRPr lang="es-CO" sz="1350" dirty="0"/>
          </a:p>
        </p:txBody>
      </p:sp>
    </p:spTree>
    <p:extLst>
      <p:ext uri="{BB962C8B-B14F-4D97-AF65-F5344CB8AC3E}">
        <p14:creationId xmlns:p14="http://schemas.microsoft.com/office/powerpoint/2010/main" val="14559398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793035" y="1265257"/>
            <a:ext cx="2029945" cy="4329006"/>
          </a:xfrm>
          <a:prstGeom prst="rect">
            <a:avLst/>
          </a:prstGeom>
          <a:noFill/>
          <a:ln w="9525">
            <a:noFill/>
            <a:miter lim="800000"/>
            <a:headEnd/>
            <a:tailEnd/>
          </a:ln>
        </p:spPr>
      </p:pic>
      <p:sp>
        <p:nvSpPr>
          <p:cNvPr id="6" name="5 Flecha derecha"/>
          <p:cNvSpPr/>
          <p:nvPr/>
        </p:nvSpPr>
        <p:spPr>
          <a:xfrm>
            <a:off x="2951820" y="1376772"/>
            <a:ext cx="486054"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7" name="6 CuadroTexto"/>
          <p:cNvSpPr txBox="1"/>
          <p:nvPr/>
        </p:nvSpPr>
        <p:spPr>
          <a:xfrm>
            <a:off x="3664772" y="1160748"/>
            <a:ext cx="4370255" cy="1323439"/>
          </a:xfrm>
          <a:prstGeom prst="rect">
            <a:avLst/>
          </a:prstGeom>
          <a:noFill/>
        </p:spPr>
        <p:txBody>
          <a:bodyPr wrap="square" lIns="91440" tIns="45720" rIns="91440" bIns="45720" rtlCol="0" anchor="t">
            <a:spAutoFit/>
          </a:bodyPr>
          <a:lstStyle/>
          <a:p>
            <a:r>
              <a:rPr lang="es-CO" sz="1600" dirty="0"/>
              <a:t>Los métodos indirectos se caracterizan por estimar el valor de uso directo o indirecto de los bienes y servicios ambientales por tipo de uso… (recreación, salud, insumo de producción, </a:t>
            </a:r>
            <a:r>
              <a:rPr lang="es-CO" sz="1600" err="1"/>
              <a:t>etc</a:t>
            </a:r>
            <a:r>
              <a:rPr lang="es-CO" sz="1600" dirty="0"/>
              <a:t>)</a:t>
            </a:r>
          </a:p>
        </p:txBody>
      </p:sp>
      <p:sp>
        <p:nvSpPr>
          <p:cNvPr id="8" name="7 Flecha derecha"/>
          <p:cNvSpPr/>
          <p:nvPr/>
        </p:nvSpPr>
        <p:spPr>
          <a:xfrm>
            <a:off x="2822787" y="2812459"/>
            <a:ext cx="486054"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9" name="8 CuadroTexto"/>
          <p:cNvSpPr txBox="1"/>
          <p:nvPr/>
        </p:nvSpPr>
        <p:spPr>
          <a:xfrm>
            <a:off x="3657765" y="2488424"/>
            <a:ext cx="4366387" cy="4608954"/>
          </a:xfrm>
          <a:prstGeom prst="rect">
            <a:avLst/>
          </a:prstGeom>
          <a:noFill/>
        </p:spPr>
        <p:txBody>
          <a:bodyPr wrap="square" lIns="91440" tIns="45720" rIns="91440" bIns="45720" rtlCol="0" anchor="t">
            <a:spAutoFit/>
          </a:bodyPr>
          <a:lstStyle/>
          <a:p>
            <a:r>
              <a:rPr lang="es-ES" sz="1400" dirty="0"/>
              <a:t>El </a:t>
            </a:r>
            <a:r>
              <a:rPr lang="es-ES" sz="1400" i="1" dirty="0"/>
              <a:t>Método de Precios Hedónicos</a:t>
            </a:r>
            <a:r>
              <a:rPr lang="es-ES" sz="1400" dirty="0"/>
              <a:t> está basado en los equilibrios de mercados para bienes y factores que no son homogéneos y que contienen atributos que se relacionan con la calidad o la existencia de los recursos naturales. Por ejemplo, puede existir una diferencia en el precio de dos fincas, donde lo único que las distingue es el hecho de que la disponibilidad de agua en una es mayor que en la otra. </a:t>
            </a:r>
            <a:endParaRPr lang="es-CO" sz="1400"/>
          </a:p>
          <a:p>
            <a:endParaRPr lang="es-CO" sz="1400"/>
          </a:p>
          <a:p>
            <a:r>
              <a:rPr lang="es-ES" sz="1400" dirty="0"/>
              <a:t>Esta diferencia de precio mostraría entonces la disponibilidad a pagar (valor) por un mejor atributo ambiental, en este caso disponibilidad de agua.</a:t>
            </a:r>
            <a:endParaRPr lang="es-CO" sz="1400"/>
          </a:p>
          <a:p>
            <a:endParaRPr lang="es-CO" sz="1400"/>
          </a:p>
          <a:p>
            <a:r>
              <a:rPr lang="es-ES" sz="1400" dirty="0">
                <a:solidFill>
                  <a:srgbClr val="FF0000"/>
                </a:solidFill>
              </a:rPr>
              <a:t>Por lo anterior, el modelo hedónico es utilizado para analizar los efectos que tienen determinadas características (incluyendo las ambientales)</a:t>
            </a:r>
            <a:r>
              <a:rPr lang="es-ES" sz="1400" dirty="0"/>
              <a:t> sobre el precio de un bien o factor, lo cual resultará en una extensión del análisis de la demanda implícita por estas características</a:t>
            </a:r>
            <a:r>
              <a:rPr lang="es-ES" sz="1050" dirty="0"/>
              <a:t>.</a:t>
            </a:r>
            <a:endParaRPr lang="es-CO" sz="1050" dirty="0"/>
          </a:p>
          <a:p>
            <a:endParaRPr lang="es-CO" sz="1350" dirty="0"/>
          </a:p>
        </p:txBody>
      </p:sp>
    </p:spTree>
    <p:extLst>
      <p:ext uri="{BB962C8B-B14F-4D97-AF65-F5344CB8AC3E}">
        <p14:creationId xmlns:p14="http://schemas.microsoft.com/office/powerpoint/2010/main" val="373315159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94318" y="1322767"/>
            <a:ext cx="2116209" cy="4228365"/>
          </a:xfrm>
          <a:prstGeom prst="rect">
            <a:avLst/>
          </a:prstGeom>
          <a:noFill/>
          <a:ln w="9525">
            <a:noFill/>
            <a:miter lim="800000"/>
            <a:headEnd/>
            <a:tailEnd/>
          </a:ln>
        </p:spPr>
      </p:pic>
      <p:sp>
        <p:nvSpPr>
          <p:cNvPr id="5" name="4 Flecha derecha"/>
          <p:cNvSpPr/>
          <p:nvPr/>
        </p:nvSpPr>
        <p:spPr>
          <a:xfrm>
            <a:off x="3113838" y="5021747"/>
            <a:ext cx="378042"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 name="5 CuadroTexto"/>
          <p:cNvSpPr txBox="1"/>
          <p:nvPr/>
        </p:nvSpPr>
        <p:spPr>
          <a:xfrm>
            <a:off x="3653898" y="2942946"/>
            <a:ext cx="3996444" cy="2585323"/>
          </a:xfrm>
          <a:prstGeom prst="rect">
            <a:avLst/>
          </a:prstGeom>
          <a:noFill/>
        </p:spPr>
        <p:txBody>
          <a:bodyPr wrap="square" lIns="91440" tIns="45720" rIns="91440" bIns="45720" rtlCol="0" anchor="t">
            <a:spAutoFit/>
          </a:bodyPr>
          <a:lstStyle/>
          <a:p>
            <a:r>
              <a:rPr lang="es-ES" sz="1350" dirty="0"/>
              <a:t>E</a:t>
            </a:r>
            <a:r>
              <a:rPr lang="es-ES" dirty="0"/>
              <a:t>l </a:t>
            </a:r>
            <a:r>
              <a:rPr lang="es-ES" b="1" i="1" dirty="0"/>
              <a:t>Método del Costo de Viaje</a:t>
            </a:r>
            <a:r>
              <a:rPr lang="es-ES" dirty="0"/>
              <a:t> es utilizado para la estimación de la </a:t>
            </a:r>
            <a:r>
              <a:rPr lang="es-ES" b="1" i="1" dirty="0"/>
              <a:t>Disponibilidad a Pagar (DAP) por bienes y servicios ambientales cuyo uso es principalmente de carácter recreacional.</a:t>
            </a:r>
            <a:r>
              <a:rPr lang="es-ES" dirty="0"/>
              <a:t> El costo económico de visitar un sitio para recreación es utilizado como medida sustitutiva de su precio</a:t>
            </a:r>
            <a:endParaRPr lang="es-CO"/>
          </a:p>
        </p:txBody>
      </p:sp>
    </p:spTree>
    <p:extLst>
      <p:ext uri="{BB962C8B-B14F-4D97-AF65-F5344CB8AC3E}">
        <p14:creationId xmlns:p14="http://schemas.microsoft.com/office/powerpoint/2010/main" val="4005000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ED33C8-51B3-A9BA-740C-E5D2EF1FAE6B}"/>
              </a:ext>
            </a:extLst>
          </p:cNvPr>
          <p:cNvSpPr>
            <a:spLocks noGrp="1"/>
          </p:cNvSpPr>
          <p:nvPr>
            <p:ph type="title"/>
          </p:nvPr>
        </p:nvSpPr>
        <p:spPr/>
        <p:txBody>
          <a:bodyPr>
            <a:normAutofit fontScale="90000"/>
          </a:bodyPr>
          <a:lstStyle/>
          <a:p>
            <a:r>
              <a:rPr lang="es-ES">
                <a:ln w="500">
                  <a:solidFill>
                    <a:srgbClr val="1F497D">
                      <a:shade val="20000"/>
                      <a:satMod val="120000"/>
                    </a:srgbClr>
                  </a:solidFill>
                </a:ln>
              </a:rPr>
              <a:t>FUENTES DE IDENTIFICACIÓN DE IDEAS</a:t>
            </a:r>
            <a:endParaRPr lang="es-ES"/>
          </a:p>
        </p:txBody>
      </p:sp>
      <p:sp>
        <p:nvSpPr>
          <p:cNvPr id="3" name="Marcador de contenido 2">
            <a:extLst>
              <a:ext uri="{FF2B5EF4-FFF2-40B4-BE49-F238E27FC236}">
                <a16:creationId xmlns:a16="http://schemas.microsoft.com/office/drawing/2014/main" id="{7CF55FAB-4E37-170D-FB9C-D11E08DC2F64}"/>
              </a:ext>
            </a:extLst>
          </p:cNvPr>
          <p:cNvSpPr>
            <a:spLocks noGrp="1"/>
          </p:cNvSpPr>
          <p:nvPr>
            <p:ph idx="1"/>
          </p:nvPr>
        </p:nvSpPr>
        <p:spPr>
          <a:xfrm>
            <a:off x="457200" y="1609416"/>
            <a:ext cx="7239000" cy="5081643"/>
          </a:xfrm>
        </p:spPr>
        <p:txBody>
          <a:bodyPr vert="horz" lIns="91440" tIns="45720" rIns="91440" bIns="45720" anchor="t">
            <a:normAutofit lnSpcReduction="10000"/>
          </a:bodyPr>
          <a:lstStyle/>
          <a:p>
            <a:pPr marL="228600" indent="-228600" algn="just">
              <a:buAutoNum type="arabicPeriod"/>
            </a:pPr>
            <a:r>
              <a:rPr lang="es-ES" sz="1200" b="1">
                <a:ea typeface="+mn-lt"/>
                <a:cs typeface="+mn-lt"/>
              </a:rPr>
              <a:t>Experiencia personal y observación:</a:t>
            </a:r>
            <a:r>
              <a:rPr lang="es-ES" sz="1200">
                <a:solidFill>
                  <a:srgbClr val="0D0D0D"/>
                </a:solidFill>
                <a:ea typeface="+mn-lt"/>
                <a:cs typeface="+mn-lt"/>
              </a:rPr>
              <a:t> A menudo, las mejores ideas de proyectos surgen de las necesidades y problemas que enfrentamos en nuestra vida diaria. Observa tu entorno y reflexiona sobre las áreas que podrían mejorarse o las oportunidades que podrían aprovecharse.</a:t>
            </a:r>
            <a:endParaRPr lang="es-ES"/>
          </a:p>
          <a:p>
            <a:pPr algn="just">
              <a:buAutoNum type="arabicPeriod"/>
            </a:pPr>
            <a:r>
              <a:rPr lang="es-ES" sz="1200" b="1">
                <a:ea typeface="+mn-lt"/>
                <a:cs typeface="+mn-lt"/>
              </a:rPr>
              <a:t>Investigación y lectura:</a:t>
            </a:r>
            <a:r>
              <a:rPr lang="es-ES" sz="1200">
                <a:solidFill>
                  <a:srgbClr val="0D0D0D"/>
                </a:solidFill>
                <a:ea typeface="+mn-lt"/>
                <a:cs typeface="+mn-lt"/>
              </a:rPr>
              <a:t> Explora libros, revistas, blogs y sitios web relevantes para tu área de interés. La investigación en línea y en bibliotecas puede proporcionarte información sobre tendencias, desafíos y oportunidades actuales que podrían inspirar ideas para proyectos.</a:t>
            </a:r>
            <a:endParaRPr lang="es-ES"/>
          </a:p>
          <a:p>
            <a:pPr algn="just">
              <a:buAutoNum type="arabicPeriod"/>
            </a:pPr>
            <a:r>
              <a:rPr lang="es-ES" sz="1200" b="1">
                <a:ea typeface="+mn-lt"/>
                <a:cs typeface="+mn-lt"/>
              </a:rPr>
              <a:t>Conversaciones y </a:t>
            </a:r>
            <a:r>
              <a:rPr lang="es-ES" sz="1200" b="1" err="1">
                <a:ea typeface="+mn-lt"/>
                <a:cs typeface="+mn-lt"/>
              </a:rPr>
              <a:t>networking</a:t>
            </a:r>
            <a:r>
              <a:rPr lang="es-ES" sz="1200" b="1">
                <a:ea typeface="+mn-lt"/>
                <a:cs typeface="+mn-lt"/>
              </a:rPr>
              <a:t>:</a:t>
            </a:r>
            <a:r>
              <a:rPr lang="es-ES" sz="1200">
                <a:solidFill>
                  <a:srgbClr val="0D0D0D"/>
                </a:solidFill>
                <a:ea typeface="+mn-lt"/>
                <a:cs typeface="+mn-lt"/>
              </a:rPr>
              <a:t> Habla con colegas, amigos, familiares y otras personas de tu red profesional y social. Las conversaciones pueden ayudarte a identificar problemas comunes, nuevas perspectivas y posibles colaboraciones para proyectos.</a:t>
            </a:r>
            <a:endParaRPr lang="es-ES"/>
          </a:p>
          <a:p>
            <a:pPr algn="just">
              <a:buAutoNum type="arabicPeriod"/>
            </a:pPr>
            <a:r>
              <a:rPr lang="es-ES" sz="1200" b="1">
                <a:ea typeface="+mn-lt"/>
                <a:cs typeface="+mn-lt"/>
              </a:rPr>
              <a:t>Eventos y conferencias:</a:t>
            </a:r>
            <a:r>
              <a:rPr lang="es-ES" sz="1200">
                <a:solidFill>
                  <a:srgbClr val="0D0D0D"/>
                </a:solidFill>
                <a:ea typeface="+mn-lt"/>
                <a:cs typeface="+mn-lt"/>
              </a:rPr>
              <a:t> Asiste a conferencias, seminarios, talleres y eventos relacionados con tu campo de interés. Estos eventos no solo te brindarán conocimientos y perspectivas actualizadas, sino que también te conectarán con otras personas e ideas.</a:t>
            </a:r>
            <a:endParaRPr lang="es-ES"/>
          </a:p>
          <a:p>
            <a:pPr algn="just">
              <a:buAutoNum type="arabicPeriod"/>
            </a:pPr>
            <a:r>
              <a:rPr lang="es-ES" sz="1200" b="1">
                <a:ea typeface="+mn-lt"/>
                <a:cs typeface="+mn-lt"/>
              </a:rPr>
              <a:t>Plataformas de crowdsourcing:</a:t>
            </a:r>
            <a:r>
              <a:rPr lang="es-ES" sz="1200">
                <a:solidFill>
                  <a:srgbClr val="0D0D0D"/>
                </a:solidFill>
                <a:ea typeface="+mn-lt"/>
                <a:cs typeface="+mn-lt"/>
              </a:rPr>
              <a:t> Utiliza plataformas en línea de crowdsourcing o colaboración abierta donde las personas comparten ideas y colaboran en proyectos conjuntos. Ejemplos incluyen Kickstarter para proyectos creativos, </a:t>
            </a:r>
            <a:r>
              <a:rPr lang="es-ES" sz="1200" err="1">
                <a:solidFill>
                  <a:srgbClr val="0D0D0D"/>
                </a:solidFill>
                <a:ea typeface="+mn-lt"/>
                <a:cs typeface="+mn-lt"/>
              </a:rPr>
              <a:t>OpenIDEO</a:t>
            </a:r>
            <a:r>
              <a:rPr lang="es-ES" sz="1200">
                <a:solidFill>
                  <a:srgbClr val="0D0D0D"/>
                </a:solidFill>
                <a:ea typeface="+mn-lt"/>
                <a:cs typeface="+mn-lt"/>
              </a:rPr>
              <a:t> para innovación social y GitHub para desarrollo de software.</a:t>
            </a:r>
            <a:endParaRPr lang="es-ES"/>
          </a:p>
          <a:p>
            <a:pPr algn="just">
              <a:buAutoNum type="arabicPeriod"/>
            </a:pPr>
            <a:r>
              <a:rPr lang="es-ES" sz="1200" b="1">
                <a:ea typeface="+mn-lt"/>
                <a:cs typeface="+mn-lt"/>
              </a:rPr>
              <a:t>Organizaciones y comunidades profesionales:</a:t>
            </a:r>
            <a:r>
              <a:rPr lang="es-ES" sz="1200">
                <a:solidFill>
                  <a:srgbClr val="0D0D0D"/>
                </a:solidFill>
                <a:ea typeface="+mn-lt"/>
                <a:cs typeface="+mn-lt"/>
              </a:rPr>
              <a:t> Únete a grupos profesionales, asociaciones, clubes o comunidades en línea relacionadas con tu campo de interés. Estas organizaciones suelen ser excelentes lugares para compartir ideas, recibir retroalimentación y encontrar oportunidades de colaboración.</a:t>
            </a:r>
            <a:endParaRPr lang="es-ES"/>
          </a:p>
          <a:p>
            <a:pPr algn="just">
              <a:buAutoNum type="arabicPeriod"/>
            </a:pPr>
            <a:r>
              <a:rPr lang="es-ES" sz="1200" b="1">
                <a:ea typeface="+mn-lt"/>
                <a:cs typeface="+mn-lt"/>
              </a:rPr>
              <a:t>Problemas sociales y medioambientales:</a:t>
            </a:r>
            <a:r>
              <a:rPr lang="es-ES" sz="1200">
                <a:solidFill>
                  <a:srgbClr val="0D0D0D"/>
                </a:solidFill>
                <a:ea typeface="+mn-lt"/>
                <a:cs typeface="+mn-lt"/>
              </a:rPr>
              <a:t> Examina los desafíos sociales, ambientales y económicos que enfrenta tu comunidad, país o el mundo en general. Identifica áreas donde puedas contribuir con soluciones innovadoras y sostenibles a través de proyectos sociales, ambientales o empresariales.</a:t>
            </a:r>
            <a:endParaRPr lang="es-ES"/>
          </a:p>
          <a:p>
            <a:pPr algn="just">
              <a:buAutoNum type="arabicPeriod"/>
            </a:pPr>
            <a:endParaRPr lang="es-ES" sz="1200">
              <a:solidFill>
                <a:srgbClr val="0D0D0D"/>
              </a:solidFill>
            </a:endParaRPr>
          </a:p>
          <a:p>
            <a:pPr marL="0" indent="0" algn="just">
              <a:buNone/>
            </a:pPr>
            <a:r>
              <a:rPr lang="es-ES" sz="1200">
                <a:solidFill>
                  <a:srgbClr val="0D0D0D"/>
                </a:solidFill>
                <a:highlight>
                  <a:srgbClr val="FFFF00"/>
                </a:highlight>
                <a:ea typeface="+mn-lt"/>
                <a:cs typeface="+mn-lt"/>
              </a:rPr>
              <a:t>https://manuelrodriguezbecerra.com/libros/</a:t>
            </a:r>
            <a:endParaRPr lang="es-ES" sz="1200">
              <a:solidFill>
                <a:srgbClr val="0D0D0D"/>
              </a:solidFill>
              <a:highlight>
                <a:srgbClr val="FFFF00"/>
              </a:highlight>
            </a:endParaRPr>
          </a:p>
          <a:p>
            <a:pPr marL="0" indent="0">
              <a:buNone/>
            </a:pPr>
            <a:endParaRPr lang="es-ES"/>
          </a:p>
        </p:txBody>
      </p:sp>
    </p:spTree>
    <p:extLst>
      <p:ext uri="{BB962C8B-B14F-4D97-AF65-F5344CB8AC3E}">
        <p14:creationId xmlns:p14="http://schemas.microsoft.com/office/powerpoint/2010/main" val="4114400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969067" y="1268760"/>
            <a:ext cx="1882742" cy="3132348"/>
          </a:xfrm>
          <a:prstGeom prst="rect">
            <a:avLst/>
          </a:prstGeom>
          <a:noFill/>
          <a:ln w="9525">
            <a:noFill/>
            <a:miter lim="800000"/>
            <a:headEnd/>
            <a:tailEnd/>
          </a:ln>
        </p:spPr>
      </p:pic>
      <p:sp>
        <p:nvSpPr>
          <p:cNvPr id="5" name="4 CuadroTexto"/>
          <p:cNvSpPr txBox="1"/>
          <p:nvPr/>
        </p:nvSpPr>
        <p:spPr>
          <a:xfrm>
            <a:off x="3297603" y="1013472"/>
            <a:ext cx="4600293" cy="1815882"/>
          </a:xfrm>
          <a:prstGeom prst="rect">
            <a:avLst/>
          </a:prstGeom>
          <a:noFill/>
        </p:spPr>
        <p:txBody>
          <a:bodyPr wrap="square" lIns="91440" tIns="45720" rIns="91440" bIns="45720" rtlCol="0" anchor="t">
            <a:spAutoFit/>
          </a:bodyPr>
          <a:lstStyle/>
          <a:p>
            <a:pPr algn="just"/>
            <a:r>
              <a:rPr lang="es-CO" sz="1600" dirty="0"/>
              <a:t>Este enfoque se plantea para valorar bienes donde no se cuenta con ningún tipo de información sobre las cantidades transadas y precios de estas. La información se recolecta a partir de encuestas a los potenciales usuarios de los bienes mediante el planteamiento de escenarios </a:t>
            </a:r>
            <a:r>
              <a:rPr lang="es-CO" sz="1600" dirty="0" err="1"/>
              <a:t>hipoteticos</a:t>
            </a:r>
            <a:r>
              <a:rPr lang="es-CO" sz="1600" dirty="0"/>
              <a:t> de valoración del bien.</a:t>
            </a:r>
          </a:p>
        </p:txBody>
      </p:sp>
      <p:sp>
        <p:nvSpPr>
          <p:cNvPr id="6" name="5 Flecha derecha"/>
          <p:cNvSpPr/>
          <p:nvPr/>
        </p:nvSpPr>
        <p:spPr>
          <a:xfrm>
            <a:off x="3017427" y="2694300"/>
            <a:ext cx="270030"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7" name="6 CuadroTexto"/>
          <p:cNvSpPr txBox="1"/>
          <p:nvPr/>
        </p:nvSpPr>
        <p:spPr>
          <a:xfrm>
            <a:off x="3151054" y="3294282"/>
            <a:ext cx="4589055" cy="2023631"/>
          </a:xfrm>
          <a:prstGeom prst="rect">
            <a:avLst/>
          </a:prstGeom>
          <a:noFill/>
        </p:spPr>
        <p:txBody>
          <a:bodyPr wrap="square" lIns="91440" tIns="45720" rIns="91440" bIns="45720" rtlCol="0" anchor="t">
            <a:spAutoFit/>
          </a:bodyPr>
          <a:lstStyle/>
          <a:p>
            <a:pPr algn="just"/>
            <a:r>
              <a:rPr lang="es-ES" sz="1600" dirty="0"/>
              <a:t>El método de valoración contingente permite estimar el valor económico total de un bien como son el valor de uso, opción de uso y la existencia por ejemplo la </a:t>
            </a:r>
            <a:r>
              <a:rPr lang="es-ES" sz="1600" b="1" i="1" dirty="0"/>
              <a:t>biodiversidad, las especies de flora y fauna de importancia ecológica para una región o país y que no tienen un uso directo para el hombre</a:t>
            </a:r>
            <a:r>
              <a:rPr lang="es-ES" sz="1600" dirty="0"/>
              <a:t>.</a:t>
            </a:r>
            <a:endParaRPr lang="es-CO" sz="1600" dirty="0"/>
          </a:p>
          <a:p>
            <a:endParaRPr lang="es-CO" sz="1350" dirty="0"/>
          </a:p>
        </p:txBody>
      </p:sp>
    </p:spTree>
    <p:extLst>
      <p:ext uri="{BB962C8B-B14F-4D97-AF65-F5344CB8AC3E}">
        <p14:creationId xmlns:p14="http://schemas.microsoft.com/office/powerpoint/2010/main" val="40872398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655676" y="2118831"/>
            <a:ext cx="5832648" cy="2984355"/>
          </a:xfrm>
          <a:prstGeom prst="rect">
            <a:avLst/>
          </a:prstGeom>
          <a:noFill/>
          <a:ln w="9525">
            <a:noFill/>
            <a:miter lim="800000"/>
            <a:headEnd/>
            <a:tailEnd/>
          </a:ln>
        </p:spPr>
      </p:pic>
      <p:sp>
        <p:nvSpPr>
          <p:cNvPr id="5" name="4 CuadroTexto"/>
          <p:cNvSpPr txBox="1"/>
          <p:nvPr/>
        </p:nvSpPr>
        <p:spPr>
          <a:xfrm>
            <a:off x="2789802" y="1430778"/>
            <a:ext cx="3672408" cy="300082"/>
          </a:xfrm>
          <a:prstGeom prst="rect">
            <a:avLst/>
          </a:prstGeom>
          <a:noFill/>
        </p:spPr>
        <p:txBody>
          <a:bodyPr wrap="square" rtlCol="0">
            <a:spAutoFit/>
          </a:bodyPr>
          <a:lstStyle/>
          <a:p>
            <a:pPr algn="ctr"/>
            <a:r>
              <a:rPr lang="es-CO" sz="1350" dirty="0"/>
              <a:t>MERCADO HIPOTÉTICO</a:t>
            </a:r>
          </a:p>
        </p:txBody>
      </p:sp>
    </p:spTree>
    <p:extLst>
      <p:ext uri="{BB962C8B-B14F-4D97-AF65-F5344CB8AC3E}">
        <p14:creationId xmlns:p14="http://schemas.microsoft.com/office/powerpoint/2010/main" val="7421584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214010" y="1431429"/>
            <a:ext cx="6760369" cy="4589860"/>
          </a:xfrm>
          <a:prstGeom prst="rect">
            <a:avLst/>
          </a:prstGeom>
          <a:noFill/>
          <a:ln w="9525">
            <a:noFill/>
            <a:miter lim="800000"/>
            <a:headEnd/>
            <a:tailEnd/>
          </a:ln>
          <a:effectLst/>
        </p:spPr>
      </p:pic>
      <p:pic>
        <p:nvPicPr>
          <p:cNvPr id="3" name="2 Imagen"/>
          <p:cNvPicPr/>
          <p:nvPr/>
        </p:nvPicPr>
        <p:blipFill>
          <a:blip r:embed="rId3" cstate="print"/>
          <a:srcRect/>
          <a:stretch>
            <a:fillRect/>
          </a:stretch>
        </p:blipFill>
        <p:spPr bwMode="auto">
          <a:xfrm>
            <a:off x="5931728" y="890718"/>
            <a:ext cx="2042651" cy="594066"/>
          </a:xfrm>
          <a:prstGeom prst="rect">
            <a:avLst/>
          </a:prstGeom>
          <a:noFill/>
          <a:ln w="9525">
            <a:noFill/>
            <a:miter lim="800000"/>
            <a:headEnd/>
            <a:tailEnd/>
          </a:ln>
        </p:spPr>
      </p:pic>
      <p:pic>
        <p:nvPicPr>
          <p:cNvPr id="4" name="3 Imagen"/>
          <p:cNvPicPr/>
          <p:nvPr/>
        </p:nvPicPr>
        <p:blipFill>
          <a:blip r:embed="rId4" cstate="print"/>
          <a:srcRect/>
          <a:stretch>
            <a:fillRect/>
          </a:stretch>
        </p:blipFill>
        <p:spPr bwMode="auto">
          <a:xfrm>
            <a:off x="5499680" y="948900"/>
            <a:ext cx="483794" cy="535884"/>
          </a:xfrm>
          <a:prstGeom prst="rect">
            <a:avLst/>
          </a:prstGeom>
          <a:noFill/>
          <a:ln w="9525">
            <a:noFill/>
            <a:miter lim="800000"/>
            <a:headEnd/>
            <a:tailEnd/>
          </a:ln>
        </p:spPr>
      </p:pic>
    </p:spTree>
    <p:extLst>
      <p:ext uri="{BB962C8B-B14F-4D97-AF65-F5344CB8AC3E}">
        <p14:creationId xmlns:p14="http://schemas.microsoft.com/office/powerpoint/2010/main" val="106278194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5931728" y="890718"/>
            <a:ext cx="2042651" cy="594066"/>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5499680" y="948900"/>
            <a:ext cx="483794" cy="53588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331641" y="1754814"/>
            <a:ext cx="6426714" cy="3564396"/>
          </a:xfrm>
          <a:prstGeom prst="rect">
            <a:avLst/>
          </a:prstGeom>
          <a:noFill/>
          <a:ln w="9525">
            <a:noFill/>
            <a:miter lim="800000"/>
            <a:headEnd/>
            <a:tailEnd/>
          </a:ln>
        </p:spPr>
      </p:pic>
      <p:sp>
        <p:nvSpPr>
          <p:cNvPr id="9" name="8 Rectángulo"/>
          <p:cNvSpPr/>
          <p:nvPr/>
        </p:nvSpPr>
        <p:spPr>
          <a:xfrm>
            <a:off x="1277634" y="4455114"/>
            <a:ext cx="6480720" cy="918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Tree>
    <p:extLst>
      <p:ext uri="{BB962C8B-B14F-4D97-AF65-F5344CB8AC3E}">
        <p14:creationId xmlns:p14="http://schemas.microsoft.com/office/powerpoint/2010/main" val="28344909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p:txBody>
          <a:bodyPr vert="horz" lIns="91440" tIns="45720" rIns="91440" bIns="45720" anchor="t">
            <a:normAutofit fontScale="85000" lnSpcReduction="20000"/>
          </a:bodyPr>
          <a:lstStyle/>
          <a:p>
            <a:pPr>
              <a:buNone/>
            </a:pPr>
            <a:r>
              <a:rPr lang="es-CO" sz="2300" dirty="0"/>
              <a:t>Taller</a:t>
            </a:r>
          </a:p>
          <a:p>
            <a:pPr>
              <a:buNone/>
            </a:pPr>
            <a:endParaRPr lang="es-CO" sz="2300" dirty="0"/>
          </a:p>
          <a:p>
            <a:pPr>
              <a:buNone/>
            </a:pPr>
            <a:r>
              <a:rPr lang="es-CO" sz="2300" dirty="0"/>
              <a:t>Realizar la valoración económica a través de la metodología de costo de viaje teniendo en cuenta lo siguiente:</a:t>
            </a:r>
          </a:p>
          <a:p>
            <a:pPr>
              <a:buNone/>
            </a:pPr>
            <a:r>
              <a:rPr lang="es-ES" sz="2300" b="1" dirty="0"/>
              <a:t>SELECCIONE UN PNN CON VOCACIÓN TURÍSTICA</a:t>
            </a:r>
            <a:endParaRPr lang="es-CO" sz="2300" b="1"/>
          </a:p>
          <a:p>
            <a:pPr marL="342900" indent="-342900">
              <a:buAutoNum type="arabicPeriod"/>
            </a:pPr>
            <a:r>
              <a:rPr lang="es-ES" sz="2300" dirty="0"/>
              <a:t>Recolección de informaciones en el número de visitas de diferentes distancias. 8seleccionar un año con disponibilidad de información)</a:t>
            </a:r>
          </a:p>
          <a:p>
            <a:pPr marL="342900" indent="-342900">
              <a:buAutoNum type="arabicPeriod"/>
            </a:pPr>
            <a:r>
              <a:rPr lang="es-ES" sz="2300" dirty="0"/>
              <a:t>Estimación en costos de desplazamiento de cada una de las distancias, ida y regreso.</a:t>
            </a:r>
          </a:p>
          <a:p>
            <a:pPr marL="342900" indent="-342900">
              <a:buAutoNum type="arabicPeriod"/>
            </a:pPr>
            <a:r>
              <a:rPr lang="es-ES" sz="2300" dirty="0"/>
              <a:t> Tarifas de ingreso al PNN</a:t>
            </a:r>
          </a:p>
          <a:p>
            <a:pPr marL="342900" indent="-342900">
              <a:buAutoNum type="arabicPeriod"/>
            </a:pPr>
            <a:r>
              <a:rPr lang="es-ES" sz="2300" dirty="0"/>
              <a:t> Costos de alimentación, actividades turísticas (guía, snorquel, buceo, </a:t>
            </a:r>
            <a:r>
              <a:rPr lang="es-ES" sz="2300" dirty="0" err="1"/>
              <a:t>etc</a:t>
            </a:r>
            <a:r>
              <a:rPr lang="es-ES" sz="2300" dirty="0"/>
              <a:t>), hospedaje.</a:t>
            </a:r>
          </a:p>
          <a:p>
            <a:pPr marL="342900" indent="-342900">
              <a:buAutoNum type="arabicPeriod"/>
            </a:pPr>
            <a:r>
              <a:rPr lang="es-ES" sz="2300" dirty="0"/>
              <a:t> Determine un valora aproximado de “precio” mínimo que estarían dispuestos a pagar por acceder y disfrutar de las características ambientales del sitio.</a:t>
            </a:r>
          </a:p>
          <a:p>
            <a:pPr marL="342900" indent="-342900">
              <a:buAutoNum type="arabicPeriod"/>
            </a:pPr>
            <a:endParaRPr lang="es-CO" dirty="0"/>
          </a:p>
          <a:p>
            <a:pPr>
              <a:buNone/>
            </a:pPr>
            <a:endParaRPr lang="es-CO" dirty="0"/>
          </a:p>
        </p:txBody>
      </p:sp>
    </p:spTree>
    <p:extLst>
      <p:ext uri="{BB962C8B-B14F-4D97-AF65-F5344CB8AC3E}">
        <p14:creationId xmlns:p14="http://schemas.microsoft.com/office/powerpoint/2010/main" val="32360075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5E071FA6-9DB0-9624-E564-35DDCA459B48}"/>
              </a:ext>
            </a:extLst>
          </p:cNvPr>
          <p:cNvPicPr>
            <a:picLocks noChangeAspect="1"/>
          </p:cNvPicPr>
          <p:nvPr/>
        </p:nvPicPr>
        <p:blipFill>
          <a:blip r:embed="rId2"/>
          <a:stretch>
            <a:fillRect/>
          </a:stretch>
        </p:blipFill>
        <p:spPr>
          <a:xfrm>
            <a:off x="435789" y="0"/>
            <a:ext cx="8272422" cy="6858000"/>
          </a:xfrm>
          <a:prstGeom prst="rect">
            <a:avLst/>
          </a:prstGeom>
        </p:spPr>
      </p:pic>
    </p:spTree>
    <p:extLst>
      <p:ext uri="{BB962C8B-B14F-4D97-AF65-F5344CB8AC3E}">
        <p14:creationId xmlns:p14="http://schemas.microsoft.com/office/powerpoint/2010/main" val="273188425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4F8D382F-C878-DD4A-C3B2-363B25DC42A5}"/>
              </a:ext>
            </a:extLst>
          </p:cNvPr>
          <p:cNvPicPr>
            <a:picLocks noChangeAspect="1"/>
          </p:cNvPicPr>
          <p:nvPr/>
        </p:nvPicPr>
        <p:blipFill>
          <a:blip r:embed="rId2"/>
          <a:stretch>
            <a:fillRect/>
          </a:stretch>
        </p:blipFill>
        <p:spPr>
          <a:xfrm>
            <a:off x="0" y="794543"/>
            <a:ext cx="9144000" cy="5268915"/>
          </a:xfrm>
          <a:prstGeom prst="rect">
            <a:avLst/>
          </a:prstGeom>
        </p:spPr>
      </p:pic>
    </p:spTree>
    <p:extLst>
      <p:ext uri="{BB962C8B-B14F-4D97-AF65-F5344CB8AC3E}">
        <p14:creationId xmlns:p14="http://schemas.microsoft.com/office/powerpoint/2010/main" val="123368743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8B34FE-58DF-A678-09D7-259D7D81968F}"/>
              </a:ext>
            </a:extLst>
          </p:cNvPr>
          <p:cNvPicPr>
            <a:picLocks noChangeAspect="1"/>
          </p:cNvPicPr>
          <p:nvPr/>
        </p:nvPicPr>
        <p:blipFill>
          <a:blip r:embed="rId2"/>
          <a:stretch>
            <a:fillRect/>
          </a:stretch>
        </p:blipFill>
        <p:spPr>
          <a:xfrm>
            <a:off x="0" y="824582"/>
            <a:ext cx="9144000" cy="5208836"/>
          </a:xfrm>
          <a:prstGeom prst="rect">
            <a:avLst/>
          </a:prstGeom>
        </p:spPr>
      </p:pic>
    </p:spTree>
    <p:extLst>
      <p:ext uri="{BB962C8B-B14F-4D97-AF65-F5344CB8AC3E}">
        <p14:creationId xmlns:p14="http://schemas.microsoft.com/office/powerpoint/2010/main" val="32872506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9512" y="1143000"/>
          <a:ext cx="8015286" cy="5364298"/>
        </p:xfrm>
        <a:graphic>
          <a:graphicData uri="http://schemas.openxmlformats.org/drawingml/2006/table">
            <a:tbl>
              <a:tblPr firstRow="1" bandRow="1">
                <a:tableStyleId>{5C22544A-7EE6-4342-B048-85BDC9FD1C3A}</a:tableStyleId>
              </a:tblPr>
              <a:tblGrid>
                <a:gridCol w="4000528">
                  <a:extLst>
                    <a:ext uri="{9D8B030D-6E8A-4147-A177-3AD203B41FA5}">
                      <a16:colId xmlns:a16="http://schemas.microsoft.com/office/drawing/2014/main" val="20000"/>
                    </a:ext>
                  </a:extLst>
                </a:gridCol>
                <a:gridCol w="4014758">
                  <a:extLst>
                    <a:ext uri="{9D8B030D-6E8A-4147-A177-3AD203B41FA5}">
                      <a16:colId xmlns:a16="http://schemas.microsoft.com/office/drawing/2014/main" val="20001"/>
                    </a:ext>
                  </a:extLst>
                </a:gridCol>
              </a:tblGrid>
              <a:tr h="396149">
                <a:tc>
                  <a:txBody>
                    <a:bodyPr/>
                    <a:lstStyle/>
                    <a:p>
                      <a:pPr algn="ctr"/>
                      <a:r>
                        <a:rPr lang="es-EC"/>
                        <a:t>FORTALEZAS</a:t>
                      </a:r>
                      <a:r>
                        <a:rPr lang="es-EC" baseline="0"/>
                        <a:t> </a:t>
                      </a:r>
                      <a:endParaRPr lang="es-EC"/>
                    </a:p>
                  </a:txBody>
                  <a:tcPr/>
                </a:tc>
                <a:tc>
                  <a:txBody>
                    <a:bodyPr/>
                    <a:lstStyle/>
                    <a:p>
                      <a:pPr algn="ctr"/>
                      <a:r>
                        <a:rPr lang="es-EC"/>
                        <a:t>DEBIILIDADES</a:t>
                      </a:r>
                    </a:p>
                  </a:txBody>
                  <a:tcPr/>
                </a:tc>
                <a:extLst>
                  <a:ext uri="{0D108BD9-81ED-4DB2-BD59-A6C34878D82A}">
                    <a16:rowId xmlns:a16="http://schemas.microsoft.com/office/drawing/2014/main" val="10000"/>
                  </a:ext>
                </a:extLst>
              </a:tr>
              <a:tr h="2389934">
                <a:tc>
                  <a:txBody>
                    <a:bodyPr/>
                    <a:lstStyle/>
                    <a:p>
                      <a:pPr lvl="0">
                        <a:buFont typeface="Arial" pitchFamily="34" charset="0"/>
                        <a:buChar char="•"/>
                      </a:pPr>
                      <a:r>
                        <a:rPr lang="es-ES" sz="1400" kern="1200">
                          <a:solidFill>
                            <a:schemeClr val="dk1"/>
                          </a:solidFill>
                          <a:latin typeface="+mn-lt"/>
                          <a:ea typeface="+mn-ea"/>
                          <a:cs typeface="+mn-cs"/>
                        </a:rPr>
                        <a:t>Producto tradicional innovador en el mercado ecuatoriano.(F1)</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Precio promedio por debajo del mercado.(F2)</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Envase que brinda comodidad y facilidad de consumo.(F3)</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Mayor accesibilidad a nuestro innovador producto.(F4)</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No existen competidores directos que ofrezcan las mismas características de nuestro producto. (F5)</a:t>
                      </a:r>
                      <a:endParaRPr lang="es-EC" sz="1400" kern="1200">
                        <a:solidFill>
                          <a:schemeClr val="dk1"/>
                        </a:solidFill>
                        <a:latin typeface="+mn-lt"/>
                        <a:ea typeface="+mn-ea"/>
                        <a:cs typeface="+mn-cs"/>
                      </a:endParaRPr>
                    </a:p>
                    <a:p>
                      <a:endParaRPr lang="es-EC"/>
                    </a:p>
                  </a:txBody>
                  <a:tcPr/>
                </a:tc>
                <a:tc>
                  <a:txBody>
                    <a:bodyPr/>
                    <a:lstStyle/>
                    <a:p>
                      <a:pPr lvl="0">
                        <a:buFont typeface="Arial" pitchFamily="34" charset="0"/>
                        <a:buChar char="•"/>
                      </a:pPr>
                      <a:r>
                        <a:rPr lang="es-ES" sz="1400" kern="1200">
                          <a:solidFill>
                            <a:schemeClr val="dk1"/>
                          </a:solidFill>
                          <a:latin typeface="+mn-lt"/>
                          <a:ea typeface="+mn-ea"/>
                          <a:cs typeface="+mn-cs"/>
                        </a:rPr>
                        <a:t>Alto costo de las maquinarias a implementarse. (D1)</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Poco capital propio para iniciar el proyecto.(D2)</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No contar con una apropiada infraestructura al poner en marcha el proyecto.(D3)</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Deficiencia dentro de la línea de distribución del producto.(D4)</a:t>
                      </a:r>
                      <a:endParaRPr lang="es-EC" sz="1400" kern="1200">
                        <a:solidFill>
                          <a:schemeClr val="dk1"/>
                        </a:solidFill>
                        <a:latin typeface="+mn-lt"/>
                        <a:ea typeface="+mn-ea"/>
                        <a:cs typeface="+mn-cs"/>
                      </a:endParaRPr>
                    </a:p>
                    <a:p>
                      <a:endParaRPr lang="es-EC"/>
                    </a:p>
                  </a:txBody>
                  <a:tcPr/>
                </a:tc>
                <a:extLst>
                  <a:ext uri="{0D108BD9-81ED-4DB2-BD59-A6C34878D82A}">
                    <a16:rowId xmlns:a16="http://schemas.microsoft.com/office/drawing/2014/main" val="10001"/>
                  </a:ext>
                </a:extLst>
              </a:tr>
              <a:tr h="396149">
                <a:tc>
                  <a:txBody>
                    <a:bodyPr/>
                    <a:lstStyle/>
                    <a:p>
                      <a:pPr algn="ctr"/>
                      <a:r>
                        <a:rPr lang="es-EC" b="1">
                          <a:solidFill>
                            <a:schemeClr val="bg1"/>
                          </a:solidFill>
                        </a:rPr>
                        <a:t>OPORTUNIDADES</a:t>
                      </a:r>
                      <a:r>
                        <a:rPr lang="es-EC" b="1" baseline="0">
                          <a:solidFill>
                            <a:schemeClr val="bg1"/>
                          </a:solidFill>
                        </a:rPr>
                        <a:t> </a:t>
                      </a:r>
                      <a:endParaRPr lang="es-EC" b="1">
                        <a:solidFill>
                          <a:schemeClr val="bg1"/>
                        </a:solidFill>
                      </a:endParaRPr>
                    </a:p>
                  </a:txBody>
                  <a:tcPr>
                    <a:solidFill>
                      <a:schemeClr val="accent1"/>
                    </a:solidFill>
                  </a:tcPr>
                </a:tc>
                <a:tc>
                  <a:txBody>
                    <a:bodyPr/>
                    <a:lstStyle/>
                    <a:p>
                      <a:pPr algn="ctr"/>
                      <a:r>
                        <a:rPr lang="es-EC" b="1">
                          <a:solidFill>
                            <a:schemeClr val="bg1"/>
                          </a:solidFill>
                        </a:rPr>
                        <a:t>AMENAZAS</a:t>
                      </a:r>
                    </a:p>
                  </a:txBody>
                  <a:tcPr>
                    <a:solidFill>
                      <a:schemeClr val="accent1"/>
                    </a:solidFill>
                  </a:tcPr>
                </a:tc>
                <a:extLst>
                  <a:ext uri="{0D108BD9-81ED-4DB2-BD59-A6C34878D82A}">
                    <a16:rowId xmlns:a16="http://schemas.microsoft.com/office/drawing/2014/main" val="10002"/>
                  </a:ext>
                </a:extLst>
              </a:tr>
              <a:tr h="396149">
                <a:tc>
                  <a:txBody>
                    <a:bodyPr/>
                    <a:lstStyle/>
                    <a:p>
                      <a:pPr lvl="0">
                        <a:buFont typeface="Arial" pitchFamily="34" charset="0"/>
                        <a:buChar char="•"/>
                      </a:pPr>
                      <a:r>
                        <a:rPr lang="es-ES" sz="1400" kern="1200">
                          <a:solidFill>
                            <a:schemeClr val="dk1"/>
                          </a:solidFill>
                          <a:latin typeface="+mn-lt"/>
                          <a:ea typeface="+mn-ea"/>
                          <a:cs typeface="+mn-cs"/>
                        </a:rPr>
                        <a:t>Oportunidad de expandirnos dentro del territorio nacional según se incremente su aceptación a mediano o largo plazo.(O1)</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Capacidad de aceptación para un mismo producto con diferentes características.(O2)</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Ser líderes dentro del la línea de producción y comercialización del producto, gracias a la forma de presentación aplicada.(O3)</a:t>
                      </a:r>
                      <a:endParaRPr lang="es-EC" sz="1400" kern="1200">
                        <a:solidFill>
                          <a:schemeClr val="dk1"/>
                        </a:solidFill>
                        <a:latin typeface="+mn-lt"/>
                        <a:ea typeface="+mn-ea"/>
                        <a:cs typeface="+mn-cs"/>
                      </a:endParaRPr>
                    </a:p>
                    <a:p>
                      <a:endParaRPr lang="es-EC" sz="1400"/>
                    </a:p>
                  </a:txBody>
                  <a:tcPr/>
                </a:tc>
                <a:tc>
                  <a:txBody>
                    <a:bodyPr/>
                    <a:lstStyle/>
                    <a:p>
                      <a:pPr lvl="0">
                        <a:buFont typeface="Arial" pitchFamily="34" charset="0"/>
                        <a:buChar char="•"/>
                      </a:pPr>
                      <a:r>
                        <a:rPr lang="es-ES" sz="1400" kern="1200">
                          <a:solidFill>
                            <a:schemeClr val="dk1"/>
                          </a:solidFill>
                          <a:latin typeface="+mn-lt"/>
                          <a:ea typeface="+mn-ea"/>
                          <a:cs typeface="+mn-cs"/>
                        </a:rPr>
                        <a:t>Potenciales Competidores.(A1)</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Que el producto no sea aceptado por nuestros clientes potenciales.(A2)</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Barreras de entrada al mercado para nuestro producto. (A3)</a:t>
                      </a:r>
                      <a:endParaRPr lang="es-EC" sz="1400" kern="1200">
                        <a:solidFill>
                          <a:schemeClr val="dk1"/>
                        </a:solidFill>
                        <a:latin typeface="+mn-lt"/>
                        <a:ea typeface="+mn-ea"/>
                        <a:cs typeface="+mn-cs"/>
                      </a:endParaRPr>
                    </a:p>
                    <a:p>
                      <a:pPr lvl="0">
                        <a:buFont typeface="Arial" pitchFamily="34" charset="0"/>
                        <a:buChar char="•"/>
                      </a:pPr>
                      <a:r>
                        <a:rPr lang="es-ES" sz="1400" kern="1200">
                          <a:solidFill>
                            <a:schemeClr val="dk1"/>
                          </a:solidFill>
                          <a:latin typeface="+mn-lt"/>
                          <a:ea typeface="+mn-ea"/>
                          <a:cs typeface="+mn-cs"/>
                        </a:rPr>
                        <a:t>Posibilidad de que grandes cadenas de productos lácteos o bebidas incursionen  en el campo de la colada morada.(A4)</a:t>
                      </a:r>
                      <a:endParaRPr lang="es-EC" sz="1400" kern="1200">
                        <a:solidFill>
                          <a:schemeClr val="dk1"/>
                        </a:solidFill>
                        <a:latin typeface="+mn-lt"/>
                        <a:ea typeface="+mn-ea"/>
                        <a:cs typeface="+mn-cs"/>
                      </a:endParaRPr>
                    </a:p>
                    <a:p>
                      <a:endParaRPr lang="es-EC"/>
                    </a:p>
                  </a:txBody>
                  <a:tcPr/>
                </a:tc>
                <a:extLst>
                  <a:ext uri="{0D108BD9-81ED-4DB2-BD59-A6C34878D82A}">
                    <a16:rowId xmlns:a16="http://schemas.microsoft.com/office/drawing/2014/main" val="10003"/>
                  </a:ext>
                </a:extLst>
              </a:tr>
            </a:tbl>
          </a:graphicData>
        </a:graphic>
      </p:graphicFrame>
      <p:sp>
        <p:nvSpPr>
          <p:cNvPr id="5122" name="Title 1"/>
          <p:cNvSpPr>
            <a:spLocks noGrp="1"/>
          </p:cNvSpPr>
          <p:nvPr>
            <p:ph type="title"/>
          </p:nvPr>
        </p:nvSpPr>
        <p:spPr/>
        <p:txBody>
          <a:bodyPr>
            <a:normAutofit/>
          </a:bodyPr>
          <a:lstStyle/>
          <a:p>
            <a:pPr marL="342900" indent="-342900" eaLnBrk="1" fontAlgn="auto" hangingPunct="1">
              <a:spcAft>
                <a:spcPts val="0"/>
              </a:spcAft>
              <a:defRPr/>
            </a:pPr>
            <a:r>
              <a:rPr lang="es-ES" sz="3600">
                <a:solidFill>
                  <a:schemeClr val="tx1">
                    <a:lumMod val="75000"/>
                    <a:lumOff val="25000"/>
                  </a:schemeClr>
                </a:solidFill>
              </a:rPr>
              <a:t>Análisis FODA Del Proyecto</a:t>
            </a:r>
            <a:br>
              <a:rPr lang="es-EC" sz="3600">
                <a:solidFill>
                  <a:srgbClr val="000000"/>
                </a:solidFill>
              </a:rPr>
            </a:br>
            <a:endParaRPr lang="es-EC" sz="3600">
              <a:solidFill>
                <a:srgbClr val="000000"/>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47DFE-40ED-AD4B-F22D-59FE4E9454DA}"/>
              </a:ext>
            </a:extLst>
          </p:cNvPr>
          <p:cNvSpPr>
            <a:spLocks noGrp="1"/>
          </p:cNvSpPr>
          <p:nvPr>
            <p:ph type="title"/>
          </p:nvPr>
        </p:nvSpPr>
        <p:spPr/>
        <p:txBody>
          <a:bodyPr/>
          <a:lstStyle/>
          <a:p>
            <a:endParaRPr lang="es-ES"/>
          </a:p>
        </p:txBody>
      </p:sp>
      <p:pic>
        <p:nvPicPr>
          <p:cNvPr id="4" name="Marcador de contenido 3" descr="Tabla&#10;&#10;Descripción generada automáticamente">
            <a:extLst>
              <a:ext uri="{FF2B5EF4-FFF2-40B4-BE49-F238E27FC236}">
                <a16:creationId xmlns:a16="http://schemas.microsoft.com/office/drawing/2014/main" id="{C1B1CB84-B610-979C-7296-8EE5C8B61927}"/>
              </a:ext>
            </a:extLst>
          </p:cNvPr>
          <p:cNvPicPr>
            <a:picLocks noGrp="1" noChangeAspect="1"/>
          </p:cNvPicPr>
          <p:nvPr>
            <p:ph idx="1"/>
          </p:nvPr>
        </p:nvPicPr>
        <p:blipFill>
          <a:blip r:embed="rId2"/>
          <a:stretch>
            <a:fillRect/>
          </a:stretch>
        </p:blipFill>
        <p:spPr>
          <a:xfrm>
            <a:off x="505981" y="1609416"/>
            <a:ext cx="7141437" cy="4846320"/>
          </a:xfrm>
        </p:spPr>
      </p:pic>
    </p:spTree>
    <p:extLst>
      <p:ext uri="{BB962C8B-B14F-4D97-AF65-F5344CB8AC3E}">
        <p14:creationId xmlns:p14="http://schemas.microsoft.com/office/powerpoint/2010/main" val="738235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7427AD6-26EF-086F-1B0E-BABBD027E1AB}"/>
              </a:ext>
            </a:extLst>
          </p:cNvPr>
          <p:cNvSpPr>
            <a:spLocks noGrp="1"/>
          </p:cNvSpPr>
          <p:nvPr>
            <p:ph idx="1"/>
          </p:nvPr>
        </p:nvSpPr>
        <p:spPr/>
        <p:txBody>
          <a:bodyPr vert="horz" lIns="91440" tIns="45720" rIns="91440" bIns="45720" anchor="t">
            <a:normAutofit/>
          </a:bodyPr>
          <a:lstStyle/>
          <a:p>
            <a:pPr marL="0" indent="0" algn="ctr">
              <a:buNone/>
            </a:pPr>
            <a:r>
              <a:rPr lang="es-ES" sz="5400" b="1" dirty="0"/>
              <a:t>Iniciamos 8:15 am</a:t>
            </a:r>
            <a:endParaRPr lang="es-ES" dirty="0"/>
          </a:p>
        </p:txBody>
      </p:sp>
    </p:spTree>
    <p:extLst>
      <p:ext uri="{BB962C8B-B14F-4D97-AF65-F5344CB8AC3E}">
        <p14:creationId xmlns:p14="http://schemas.microsoft.com/office/powerpoint/2010/main" val="142872624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023B8-4905-A45B-17AF-02FE6996A711}"/>
              </a:ext>
            </a:extLst>
          </p:cNvPr>
          <p:cNvSpPr>
            <a:spLocks noGrp="1"/>
          </p:cNvSpPr>
          <p:nvPr>
            <p:ph type="title"/>
          </p:nvPr>
        </p:nvSpPr>
        <p:spPr/>
        <p:txBody>
          <a:bodyPr/>
          <a:lstStyle/>
          <a:p>
            <a:endParaRPr lang="es-ES"/>
          </a:p>
        </p:txBody>
      </p:sp>
      <p:pic>
        <p:nvPicPr>
          <p:cNvPr id="4" name="Marcador de contenido 3" descr="Tabla&#10;&#10;Descripción generada automáticamente">
            <a:extLst>
              <a:ext uri="{FF2B5EF4-FFF2-40B4-BE49-F238E27FC236}">
                <a16:creationId xmlns:a16="http://schemas.microsoft.com/office/drawing/2014/main" id="{27E116EA-423D-6783-E21A-2EBD34656476}"/>
              </a:ext>
            </a:extLst>
          </p:cNvPr>
          <p:cNvPicPr>
            <a:picLocks noGrp="1" noChangeAspect="1"/>
          </p:cNvPicPr>
          <p:nvPr>
            <p:ph idx="1"/>
          </p:nvPr>
        </p:nvPicPr>
        <p:blipFill>
          <a:blip r:embed="rId2"/>
          <a:stretch>
            <a:fillRect/>
          </a:stretch>
        </p:blipFill>
        <p:spPr>
          <a:xfrm>
            <a:off x="457200" y="2024603"/>
            <a:ext cx="7239000" cy="4015946"/>
          </a:xfrm>
        </p:spPr>
      </p:pic>
    </p:spTree>
    <p:extLst>
      <p:ext uri="{BB962C8B-B14F-4D97-AF65-F5344CB8AC3E}">
        <p14:creationId xmlns:p14="http://schemas.microsoft.com/office/powerpoint/2010/main" val="274184199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F35C4-7E14-2927-F5D4-C92DCFB55AE0}"/>
              </a:ext>
            </a:extLst>
          </p:cNvPr>
          <p:cNvSpPr>
            <a:spLocks noGrp="1"/>
          </p:cNvSpPr>
          <p:nvPr>
            <p:ph type="title"/>
          </p:nvPr>
        </p:nvSpPr>
        <p:spPr/>
        <p:txBody>
          <a:bodyPr/>
          <a:lstStyle/>
          <a:p>
            <a:endParaRPr lang="es-ES"/>
          </a:p>
        </p:txBody>
      </p:sp>
      <p:pic>
        <p:nvPicPr>
          <p:cNvPr id="4" name="Marcador de contenido 3" descr="Texto, Carta&#10;&#10;Descripción generada automáticamente">
            <a:extLst>
              <a:ext uri="{FF2B5EF4-FFF2-40B4-BE49-F238E27FC236}">
                <a16:creationId xmlns:a16="http://schemas.microsoft.com/office/drawing/2014/main" id="{DD435B61-4BE1-8480-0BF6-9213D3DEFA2B}"/>
              </a:ext>
            </a:extLst>
          </p:cNvPr>
          <p:cNvPicPr>
            <a:picLocks noGrp="1" noChangeAspect="1"/>
          </p:cNvPicPr>
          <p:nvPr>
            <p:ph idx="1"/>
          </p:nvPr>
        </p:nvPicPr>
        <p:blipFill>
          <a:blip r:embed="rId2"/>
          <a:stretch>
            <a:fillRect/>
          </a:stretch>
        </p:blipFill>
        <p:spPr>
          <a:xfrm>
            <a:off x="1790700" y="2318076"/>
            <a:ext cx="4572000" cy="3429000"/>
          </a:xfrm>
        </p:spPr>
      </p:pic>
    </p:spTree>
    <p:extLst>
      <p:ext uri="{BB962C8B-B14F-4D97-AF65-F5344CB8AC3E}">
        <p14:creationId xmlns:p14="http://schemas.microsoft.com/office/powerpoint/2010/main" val="75539799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E4B37-5BE1-FEF0-E6E2-60A7099C7A95}"/>
              </a:ext>
            </a:extLst>
          </p:cNvPr>
          <p:cNvSpPr>
            <a:spLocks noGrp="1"/>
          </p:cNvSpPr>
          <p:nvPr>
            <p:ph type="title"/>
          </p:nvPr>
        </p:nvSpPr>
        <p:spPr/>
        <p:txBody>
          <a:bodyPr/>
          <a:lstStyle/>
          <a:p>
            <a:pPr algn="ctr"/>
            <a:r>
              <a:rPr lang="es-ES" dirty="0">
                <a:ln w="500">
                  <a:solidFill>
                    <a:srgbClr val="1F497D">
                      <a:shade val="20000"/>
                      <a:satMod val="120000"/>
                    </a:srgbClr>
                  </a:solidFill>
                </a:ln>
              </a:rPr>
              <a:t>Evaluación financiara</a:t>
            </a:r>
            <a:endParaRPr lang="es-ES" dirty="0"/>
          </a:p>
        </p:txBody>
      </p:sp>
      <p:graphicFrame>
        <p:nvGraphicFramePr>
          <p:cNvPr id="12" name="Diagrama 11">
            <a:extLst>
              <a:ext uri="{FF2B5EF4-FFF2-40B4-BE49-F238E27FC236}">
                <a16:creationId xmlns:a16="http://schemas.microsoft.com/office/drawing/2014/main" id="{ADE748F2-BCC5-9AD0-26CD-0D2950525B47}"/>
              </a:ext>
            </a:extLst>
          </p:cNvPr>
          <p:cNvGraphicFramePr/>
          <p:nvPr>
            <p:extLst>
              <p:ext uri="{D42A27DB-BD31-4B8C-83A1-F6EECF244321}">
                <p14:modId xmlns:p14="http://schemas.microsoft.com/office/powerpoint/2010/main" val="1109712776"/>
              </p:ext>
            </p:extLst>
          </p:nvPr>
        </p:nvGraphicFramePr>
        <p:xfrm>
          <a:off x="1595887" y="1600200"/>
          <a:ext cx="5262113" cy="4462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68745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7047D-77A7-BF15-B263-91F310C58AC3}"/>
              </a:ext>
            </a:extLst>
          </p:cNvPr>
          <p:cNvSpPr>
            <a:spLocks noGrp="1"/>
          </p:cNvSpPr>
          <p:nvPr>
            <p:ph type="title"/>
          </p:nvPr>
        </p:nvSpPr>
        <p:spPr/>
        <p:txBody>
          <a:bodyPr>
            <a:normAutofit/>
          </a:bodyPr>
          <a:lstStyle/>
          <a:p>
            <a:r>
              <a:rPr lang="es-ES" dirty="0">
                <a:ln w="500">
                  <a:solidFill>
                    <a:srgbClr val="1F497D">
                      <a:shade val="20000"/>
                      <a:satMod val="120000"/>
                    </a:srgbClr>
                  </a:solidFill>
                </a:ln>
              </a:rPr>
              <a:t>flujo de caja libre</a:t>
            </a:r>
            <a:endParaRPr lang="es-ES" dirty="0"/>
          </a:p>
        </p:txBody>
      </p:sp>
      <p:sp>
        <p:nvSpPr>
          <p:cNvPr id="3" name="Marcador de contenido 2">
            <a:extLst>
              <a:ext uri="{FF2B5EF4-FFF2-40B4-BE49-F238E27FC236}">
                <a16:creationId xmlns:a16="http://schemas.microsoft.com/office/drawing/2014/main" id="{706F45BB-58BD-54FF-AB38-F9DBFCC7D947}"/>
              </a:ext>
            </a:extLst>
          </p:cNvPr>
          <p:cNvSpPr>
            <a:spLocks noGrp="1"/>
          </p:cNvSpPr>
          <p:nvPr>
            <p:ph idx="1"/>
          </p:nvPr>
        </p:nvSpPr>
        <p:spPr>
          <a:xfrm>
            <a:off x="457200" y="1695680"/>
            <a:ext cx="7239000" cy="906924"/>
          </a:xfrm>
        </p:spPr>
        <p:txBody>
          <a:bodyPr vert="horz" lIns="91440" tIns="45720" rIns="91440" bIns="45720" anchor="t">
            <a:normAutofit/>
          </a:bodyPr>
          <a:lstStyle/>
          <a:p>
            <a:pPr marL="0" indent="0">
              <a:buNone/>
            </a:pPr>
            <a:r>
              <a:rPr lang="es-ES" dirty="0"/>
              <a:t>Saldo disponible para pagar a los accionistas y </a:t>
            </a:r>
            <a:r>
              <a:rPr lang="es-ES"/>
              <a:t>cubrir el servicio de la deuda. </a:t>
            </a:r>
          </a:p>
        </p:txBody>
      </p:sp>
      <p:graphicFrame>
        <p:nvGraphicFramePr>
          <p:cNvPr id="5" name="Tabla 4">
            <a:extLst>
              <a:ext uri="{FF2B5EF4-FFF2-40B4-BE49-F238E27FC236}">
                <a16:creationId xmlns:a16="http://schemas.microsoft.com/office/drawing/2014/main" id="{667C62B4-1178-0BCB-615D-F4E8FEA81321}"/>
              </a:ext>
            </a:extLst>
          </p:cNvPr>
          <p:cNvGraphicFramePr>
            <a:graphicFrameLocks noGrp="1"/>
          </p:cNvGraphicFramePr>
          <p:nvPr>
            <p:extLst>
              <p:ext uri="{D42A27DB-BD31-4B8C-83A1-F6EECF244321}">
                <p14:modId xmlns:p14="http://schemas.microsoft.com/office/powerpoint/2010/main" val="2526062872"/>
              </p:ext>
            </p:extLst>
          </p:nvPr>
        </p:nvGraphicFramePr>
        <p:xfrm>
          <a:off x="977660" y="2861094"/>
          <a:ext cx="6792084" cy="1752600"/>
        </p:xfrm>
        <a:graphic>
          <a:graphicData uri="http://schemas.openxmlformats.org/drawingml/2006/table">
            <a:tbl>
              <a:tblPr firstRow="1" bandRow="1">
                <a:tableStyleId>{5C22544A-7EE6-4342-B048-85BDC9FD1C3A}</a:tableStyleId>
              </a:tblPr>
              <a:tblGrid>
                <a:gridCol w="6792084">
                  <a:extLst>
                    <a:ext uri="{9D8B030D-6E8A-4147-A177-3AD203B41FA5}">
                      <a16:colId xmlns:a16="http://schemas.microsoft.com/office/drawing/2014/main" val="2432573808"/>
                    </a:ext>
                  </a:extLst>
                </a:gridCol>
              </a:tblGrid>
              <a:tr h="370840">
                <a:tc>
                  <a:txBody>
                    <a:bodyPr/>
                    <a:lstStyle/>
                    <a:p>
                      <a:r>
                        <a:rPr lang="es-ES" dirty="0"/>
                        <a:t>Ingresos operacionales –costos operacionales – gastos generales</a:t>
                      </a:r>
                    </a:p>
                  </a:txBody>
                  <a:tcPr/>
                </a:tc>
                <a:extLst>
                  <a:ext uri="{0D108BD9-81ED-4DB2-BD59-A6C34878D82A}">
                    <a16:rowId xmlns:a16="http://schemas.microsoft.com/office/drawing/2014/main" val="1301441522"/>
                  </a:ext>
                </a:extLst>
              </a:tr>
              <a:tr h="370840">
                <a:tc>
                  <a:txBody>
                    <a:bodyPr/>
                    <a:lstStyle/>
                    <a:p>
                      <a:r>
                        <a:rPr lang="es-ES" dirty="0"/>
                        <a:t>= Margen operativo bruto</a:t>
                      </a:r>
                    </a:p>
                  </a:txBody>
                  <a:tcPr/>
                </a:tc>
                <a:extLst>
                  <a:ext uri="{0D108BD9-81ED-4DB2-BD59-A6C34878D82A}">
                    <a16:rowId xmlns:a16="http://schemas.microsoft.com/office/drawing/2014/main" val="2790752202"/>
                  </a:ext>
                </a:extLst>
              </a:tr>
              <a:tr h="370840">
                <a:tc>
                  <a:txBody>
                    <a:bodyPr/>
                    <a:lstStyle/>
                    <a:p>
                      <a:pPr marL="285750" indent="-285750">
                        <a:buFont typeface="Calibri"/>
                        <a:buChar char="-"/>
                      </a:pPr>
                      <a:r>
                        <a:rPr lang="es-ES" dirty="0"/>
                        <a:t>Amortización - impuestos - intereses</a:t>
                      </a:r>
                    </a:p>
                  </a:txBody>
                  <a:tcPr/>
                </a:tc>
                <a:extLst>
                  <a:ext uri="{0D108BD9-81ED-4DB2-BD59-A6C34878D82A}">
                    <a16:rowId xmlns:a16="http://schemas.microsoft.com/office/drawing/2014/main" val="190786330"/>
                  </a:ext>
                </a:extLst>
              </a:tr>
              <a:tr h="370840">
                <a:tc>
                  <a:txBody>
                    <a:bodyPr/>
                    <a:lstStyle/>
                    <a:p>
                      <a:r>
                        <a:rPr lang="es-ES" dirty="0"/>
                        <a:t>= beneficio neto</a:t>
                      </a:r>
                    </a:p>
                  </a:txBody>
                  <a:tcPr/>
                </a:tc>
                <a:extLst>
                  <a:ext uri="{0D108BD9-81ED-4DB2-BD59-A6C34878D82A}">
                    <a16:rowId xmlns:a16="http://schemas.microsoft.com/office/drawing/2014/main" val="1879908749"/>
                  </a:ext>
                </a:extLst>
              </a:tr>
            </a:tbl>
          </a:graphicData>
        </a:graphic>
      </p:graphicFrame>
      <p:sp>
        <p:nvSpPr>
          <p:cNvPr id="6" name="CuadroTexto 5">
            <a:extLst>
              <a:ext uri="{FF2B5EF4-FFF2-40B4-BE49-F238E27FC236}">
                <a16:creationId xmlns:a16="http://schemas.microsoft.com/office/drawing/2014/main" id="{7A8FC8BA-E4D5-A472-A0CC-220EBB607AB2}"/>
              </a:ext>
            </a:extLst>
          </p:cNvPr>
          <p:cNvSpPr txBox="1"/>
          <p:nvPr/>
        </p:nvSpPr>
        <p:spPr>
          <a:xfrm>
            <a:off x="1021404" y="5009744"/>
            <a:ext cx="65823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t>Fuentes de información para obtener flujos de fondos o cajas</a:t>
            </a:r>
          </a:p>
          <a:p>
            <a:pPr marL="285750" indent="-285750">
              <a:buFont typeface="Arial"/>
              <a:buChar char="•"/>
            </a:pPr>
            <a:r>
              <a:rPr lang="es-ES" sz="1600" dirty="0"/>
              <a:t>Precios, estudios del mercado</a:t>
            </a:r>
          </a:p>
          <a:p>
            <a:pPr marL="285750" indent="-285750">
              <a:buFont typeface="Arial"/>
              <a:buChar char="•"/>
            </a:pPr>
            <a:r>
              <a:rPr lang="es-ES" sz="1600" dirty="0"/>
              <a:t>Impuestos, DIAN</a:t>
            </a:r>
          </a:p>
          <a:p>
            <a:pPr marL="285750" indent="-285750">
              <a:buFont typeface="Arial"/>
              <a:buChar char="•"/>
            </a:pPr>
            <a:r>
              <a:rPr lang="es-ES" sz="1600" dirty="0"/>
              <a:t>Tasas de Interés, Sector financiero</a:t>
            </a:r>
          </a:p>
        </p:txBody>
      </p:sp>
    </p:spTree>
    <p:extLst>
      <p:ext uri="{BB962C8B-B14F-4D97-AF65-F5344CB8AC3E}">
        <p14:creationId xmlns:p14="http://schemas.microsoft.com/office/powerpoint/2010/main" val="1158342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3F242-502A-F46A-D6A5-D85AFDFF558B}"/>
              </a:ext>
            </a:extLst>
          </p:cNvPr>
          <p:cNvSpPr>
            <a:spLocks noGrp="1"/>
          </p:cNvSpPr>
          <p:nvPr>
            <p:ph type="title"/>
          </p:nvPr>
        </p:nvSpPr>
        <p:spPr/>
        <p:txBody>
          <a:bodyPr/>
          <a:lstStyle/>
          <a:p>
            <a:r>
              <a:rPr lang="es-ES" dirty="0">
                <a:ln w="500">
                  <a:solidFill>
                    <a:srgbClr val="1F497D">
                      <a:shade val="20000"/>
                      <a:satMod val="120000"/>
                    </a:srgbClr>
                  </a:solidFill>
                </a:ln>
              </a:rPr>
              <a:t>Ingresos</a:t>
            </a:r>
            <a:endParaRPr lang="es-ES" dirty="0"/>
          </a:p>
        </p:txBody>
      </p:sp>
      <p:sp>
        <p:nvSpPr>
          <p:cNvPr id="3" name="Marcador de contenido 2">
            <a:extLst>
              <a:ext uri="{FF2B5EF4-FFF2-40B4-BE49-F238E27FC236}">
                <a16:creationId xmlns:a16="http://schemas.microsoft.com/office/drawing/2014/main" id="{DFB96E3A-74E2-EDCD-1C8F-BEFB69920B1A}"/>
              </a:ext>
            </a:extLst>
          </p:cNvPr>
          <p:cNvSpPr>
            <a:spLocks noGrp="1"/>
          </p:cNvSpPr>
          <p:nvPr>
            <p:ph idx="1"/>
          </p:nvPr>
        </p:nvSpPr>
        <p:spPr/>
        <p:txBody>
          <a:bodyPr vert="horz" lIns="91440" tIns="45720" rIns="91440" bIns="45720" anchor="t">
            <a:normAutofit/>
          </a:bodyPr>
          <a:lstStyle/>
          <a:p>
            <a:r>
              <a:rPr lang="es-ES" dirty="0"/>
              <a:t>Estimaciones de dinero que dependen del rigor del estudio de mercado y </a:t>
            </a:r>
            <a:r>
              <a:rPr lang="es-ES" err="1"/>
              <a:t>estan</a:t>
            </a:r>
            <a:r>
              <a:rPr lang="es-ES" dirty="0"/>
              <a:t> sujetos </a:t>
            </a:r>
            <a:r>
              <a:rPr lang="es-ES"/>
              <a:t>al comportamiento del mercado. </a:t>
            </a:r>
          </a:p>
          <a:p>
            <a:endParaRPr lang="es-ES" dirty="0"/>
          </a:p>
          <a:p>
            <a:r>
              <a:rPr lang="es-ES" dirty="0"/>
              <a:t>Ingresos operacionales: Dineros que el proyecto espera recibir de su actividad de producir bienes y servicios. </a:t>
            </a:r>
          </a:p>
        </p:txBody>
      </p:sp>
    </p:spTree>
    <p:extLst>
      <p:ext uri="{BB962C8B-B14F-4D97-AF65-F5344CB8AC3E}">
        <p14:creationId xmlns:p14="http://schemas.microsoft.com/office/powerpoint/2010/main" val="15821187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CCA44-BB60-ADE3-6171-7322BBE967B1}"/>
              </a:ext>
            </a:extLst>
          </p:cNvPr>
          <p:cNvSpPr>
            <a:spLocks noGrp="1"/>
          </p:cNvSpPr>
          <p:nvPr>
            <p:ph type="title"/>
          </p:nvPr>
        </p:nvSpPr>
        <p:spPr/>
        <p:txBody>
          <a:bodyPr/>
          <a:lstStyle/>
          <a:p>
            <a:r>
              <a:rPr lang="es-ES" dirty="0">
                <a:ln w="500">
                  <a:solidFill>
                    <a:srgbClr val="1F497D">
                      <a:shade val="20000"/>
                      <a:satMod val="120000"/>
                    </a:srgbClr>
                  </a:solidFill>
                </a:ln>
              </a:rPr>
              <a:t>Costos</a:t>
            </a:r>
            <a:endParaRPr lang="es-ES" dirty="0"/>
          </a:p>
        </p:txBody>
      </p:sp>
      <p:sp>
        <p:nvSpPr>
          <p:cNvPr id="3" name="Marcador de contenido 2">
            <a:extLst>
              <a:ext uri="{FF2B5EF4-FFF2-40B4-BE49-F238E27FC236}">
                <a16:creationId xmlns:a16="http://schemas.microsoft.com/office/drawing/2014/main" id="{CCE4873A-EC5F-2150-EA9A-D23AE31078A3}"/>
              </a:ext>
            </a:extLst>
          </p:cNvPr>
          <p:cNvSpPr>
            <a:spLocks noGrp="1"/>
          </p:cNvSpPr>
          <p:nvPr>
            <p:ph idx="1"/>
          </p:nvPr>
        </p:nvSpPr>
        <p:spPr/>
        <p:txBody>
          <a:bodyPr vert="horz" lIns="91440" tIns="45720" rIns="91440" bIns="45720" anchor="t">
            <a:normAutofit/>
          </a:bodyPr>
          <a:lstStyle/>
          <a:p>
            <a:pPr marL="514350" indent="-514350">
              <a:buFont typeface="Calibri"/>
              <a:buChar char="-"/>
            </a:pPr>
            <a:r>
              <a:rPr lang="es-ES" dirty="0">
                <a:highlight>
                  <a:srgbClr val="FFFF00"/>
                </a:highlight>
              </a:rPr>
              <a:t>De Inversión:</a:t>
            </a:r>
            <a:endParaRPr lang="es-ES" dirty="0"/>
          </a:p>
          <a:p>
            <a:pPr>
              <a:buFont typeface="Calibri"/>
              <a:buChar char="-"/>
            </a:pPr>
            <a:r>
              <a:rPr lang="es-ES" dirty="0"/>
              <a:t>Activos fijos: Son inversiones fijas que se realizan en bienes tangibles para garantizar la operación del proyecto y no son objeto de comercialización. Terrenos, obras civiles, maquinaria, muebles, </a:t>
            </a:r>
            <a:r>
              <a:rPr lang="es-ES" dirty="0" err="1"/>
              <a:t>etc</a:t>
            </a:r>
            <a:endParaRPr lang="es-ES"/>
          </a:p>
          <a:p>
            <a:pPr>
              <a:buFont typeface="Calibri"/>
              <a:buChar char="-"/>
            </a:pPr>
            <a:r>
              <a:rPr lang="es-ES" dirty="0"/>
              <a:t>Activos nominales: Intangibles, se realizan sobre la compra de servicios o derechos que son necesarios para la puesta en marcha del proyecto. Marca, gastos de capacitación, </a:t>
            </a:r>
            <a:r>
              <a:rPr lang="es-ES" dirty="0" err="1"/>
              <a:t>know</a:t>
            </a:r>
            <a:r>
              <a:rPr lang="es-ES" dirty="0"/>
              <a:t> </a:t>
            </a:r>
            <a:r>
              <a:rPr lang="es-ES" dirty="0" err="1"/>
              <a:t>how</a:t>
            </a:r>
            <a:endParaRPr lang="es-ES" dirty="0"/>
          </a:p>
          <a:p>
            <a:pPr marL="514350" indent="-514350">
              <a:buFont typeface="Calibri"/>
              <a:buChar char="-"/>
            </a:pPr>
            <a:endParaRPr lang="es-ES" dirty="0"/>
          </a:p>
          <a:p>
            <a:pPr>
              <a:buFont typeface="Calibri"/>
              <a:buChar char="-"/>
            </a:pPr>
            <a:endParaRPr lang="es-ES" dirty="0"/>
          </a:p>
          <a:p>
            <a:pPr marL="0" indent="0">
              <a:buNone/>
            </a:pPr>
            <a:endParaRPr lang="es-ES" dirty="0"/>
          </a:p>
        </p:txBody>
      </p:sp>
    </p:spTree>
    <p:extLst>
      <p:ext uri="{BB962C8B-B14F-4D97-AF65-F5344CB8AC3E}">
        <p14:creationId xmlns:p14="http://schemas.microsoft.com/office/powerpoint/2010/main" val="29007974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732C88A-C726-17BA-0A90-E1C9632D7D8C}"/>
              </a:ext>
            </a:extLst>
          </p:cNvPr>
          <p:cNvSpPr>
            <a:spLocks noGrp="1"/>
          </p:cNvSpPr>
          <p:nvPr>
            <p:ph idx="1"/>
          </p:nvPr>
        </p:nvSpPr>
        <p:spPr>
          <a:xfrm>
            <a:off x="442823" y="430473"/>
            <a:ext cx="7239000" cy="5766470"/>
          </a:xfrm>
        </p:spPr>
        <p:txBody>
          <a:bodyPr vert="horz" lIns="91440" tIns="45720" rIns="91440" bIns="45720" anchor="t">
            <a:normAutofit fontScale="92500" lnSpcReduction="10000"/>
          </a:bodyPr>
          <a:lstStyle/>
          <a:p>
            <a:pPr marL="0" indent="0">
              <a:buNone/>
            </a:pPr>
            <a:r>
              <a:rPr lang="es-ES" dirty="0">
                <a:highlight>
                  <a:srgbClr val="FFFF00"/>
                </a:highlight>
              </a:rPr>
              <a:t>2. De operación:</a:t>
            </a:r>
            <a:r>
              <a:rPr lang="es-ES" dirty="0"/>
              <a:t> son desembolsos de dinero durante los periodos de operación. </a:t>
            </a:r>
          </a:p>
          <a:p>
            <a:pPr marL="0" indent="0">
              <a:buNone/>
            </a:pPr>
            <a:endParaRPr lang="es-ES" dirty="0"/>
          </a:p>
          <a:p>
            <a:pPr marL="457200" indent="-457200">
              <a:buFont typeface="Calibri"/>
              <a:buChar char="-"/>
            </a:pPr>
            <a:r>
              <a:rPr lang="es-ES" dirty="0"/>
              <a:t>De fabricación: Sobre la elaboración del producto, mano de obra y materia prima e insumos. </a:t>
            </a:r>
          </a:p>
          <a:p>
            <a:pPr marL="457200" indent="-457200">
              <a:buFont typeface="Calibri"/>
              <a:buChar char="-"/>
            </a:pPr>
            <a:r>
              <a:rPr lang="es-ES" dirty="0"/>
              <a:t> De administración: </a:t>
            </a:r>
            <a:r>
              <a:rPr lang="es-ES" dirty="0" err="1"/>
              <a:t>Sualdos</a:t>
            </a:r>
            <a:r>
              <a:rPr lang="es-ES" dirty="0"/>
              <a:t> de personal administrativo y auxiliar, arriendos, impuestos. </a:t>
            </a:r>
          </a:p>
          <a:p>
            <a:pPr marL="457200" indent="-457200">
              <a:buFont typeface="Calibri"/>
              <a:buChar char="-"/>
            </a:pPr>
            <a:r>
              <a:rPr lang="es-ES" dirty="0"/>
              <a:t>De ventas: Gastos de comercialización, comisiones de vendedores, </a:t>
            </a:r>
            <a:r>
              <a:rPr lang="es-ES" err="1"/>
              <a:t>úblicidad</a:t>
            </a:r>
            <a:endParaRPr lang="es-ES"/>
          </a:p>
          <a:p>
            <a:pPr marL="457200" indent="-457200">
              <a:buFont typeface="Calibri"/>
              <a:buChar char="-"/>
            </a:pPr>
            <a:r>
              <a:rPr lang="es-ES" dirty="0"/>
              <a:t> Rubro para </a:t>
            </a:r>
            <a:r>
              <a:rPr lang="es-ES" dirty="0" err="1"/>
              <a:t>impervistos</a:t>
            </a:r>
            <a:r>
              <a:rPr lang="es-ES" dirty="0"/>
              <a:t>: Reservas de dinero para atender emergencias e imprevistos</a:t>
            </a:r>
          </a:p>
          <a:p>
            <a:pPr marL="457200" indent="-457200">
              <a:buFont typeface="Calibri"/>
              <a:buChar char="-"/>
            </a:pPr>
            <a:r>
              <a:rPr lang="es-ES" dirty="0"/>
              <a:t>De oportunidad: Valor de los recursos cuando estos se dedican a un uso mas valioso. </a:t>
            </a:r>
          </a:p>
        </p:txBody>
      </p:sp>
    </p:spTree>
    <p:extLst>
      <p:ext uri="{BB962C8B-B14F-4D97-AF65-F5344CB8AC3E}">
        <p14:creationId xmlns:p14="http://schemas.microsoft.com/office/powerpoint/2010/main" val="195816015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091AB-5899-2B89-1773-9A294E36173C}"/>
              </a:ext>
            </a:extLst>
          </p:cNvPr>
          <p:cNvSpPr>
            <a:spLocks noGrp="1"/>
          </p:cNvSpPr>
          <p:nvPr>
            <p:ph type="title"/>
          </p:nvPr>
        </p:nvSpPr>
        <p:spPr/>
        <p:txBody>
          <a:bodyPr/>
          <a:lstStyle/>
          <a:p>
            <a:r>
              <a:rPr lang="es-ES" dirty="0">
                <a:ln w="500">
                  <a:solidFill>
                    <a:srgbClr val="1F497D">
                      <a:shade val="20000"/>
                      <a:satMod val="120000"/>
                    </a:srgbClr>
                  </a:solidFill>
                </a:ln>
              </a:rPr>
              <a:t>IMPUESTOS </a:t>
            </a:r>
            <a:endParaRPr lang="es-ES" dirty="0"/>
          </a:p>
        </p:txBody>
      </p:sp>
      <p:sp>
        <p:nvSpPr>
          <p:cNvPr id="3" name="Marcador de contenido 2">
            <a:extLst>
              <a:ext uri="{FF2B5EF4-FFF2-40B4-BE49-F238E27FC236}">
                <a16:creationId xmlns:a16="http://schemas.microsoft.com/office/drawing/2014/main" id="{E956872A-0A20-0ABD-5620-0FA6B1CD75CD}"/>
              </a:ext>
            </a:extLst>
          </p:cNvPr>
          <p:cNvSpPr>
            <a:spLocks noGrp="1"/>
          </p:cNvSpPr>
          <p:nvPr>
            <p:ph idx="1"/>
          </p:nvPr>
        </p:nvSpPr>
        <p:spPr/>
        <p:txBody>
          <a:bodyPr vert="horz" lIns="91440" tIns="45720" rIns="91440" bIns="45720" anchor="t">
            <a:normAutofit/>
          </a:bodyPr>
          <a:lstStyle/>
          <a:p>
            <a:pPr marL="0" indent="0">
              <a:buNone/>
            </a:pPr>
            <a:r>
              <a:rPr lang="es-ES" sz="1600" dirty="0">
                <a:solidFill>
                  <a:srgbClr val="0D0D0D"/>
                </a:solidFill>
                <a:ea typeface="+mn-lt"/>
                <a:cs typeface="+mn-lt"/>
              </a:rPr>
              <a:t>Los impuestos son pagos obligatorios que los ciudadanos y las empresas realizan al gobierno para financiar los gastos públicos.</a:t>
            </a:r>
          </a:p>
          <a:p>
            <a:pPr marL="0" indent="0">
              <a:buNone/>
            </a:pPr>
            <a:endParaRPr lang="es-ES" sz="1600" dirty="0">
              <a:solidFill>
                <a:srgbClr val="0D0D0D"/>
              </a:solidFill>
            </a:endParaRPr>
          </a:p>
          <a:p>
            <a:pPr marL="0" indent="0">
              <a:buNone/>
            </a:pPr>
            <a:r>
              <a:rPr lang="es-ES" sz="1600">
                <a:solidFill>
                  <a:srgbClr val="0D0D0D"/>
                </a:solidFill>
              </a:rPr>
              <a:t>IMPUESTO SOBRE LA RENTA</a:t>
            </a:r>
          </a:p>
          <a:p>
            <a:pPr marL="0" indent="0">
              <a:buNone/>
            </a:pPr>
            <a:r>
              <a:rPr lang="es-ES" sz="1600" dirty="0">
                <a:solidFill>
                  <a:srgbClr val="0D0D0D"/>
                </a:solidFill>
              </a:rPr>
              <a:t>IMPUESTO PREDIAL</a:t>
            </a:r>
          </a:p>
          <a:p>
            <a:pPr marL="0" indent="0">
              <a:buNone/>
            </a:pPr>
            <a:r>
              <a:rPr lang="es-ES" sz="1600" dirty="0">
                <a:solidFill>
                  <a:srgbClr val="0D0D0D"/>
                </a:solidFill>
              </a:rPr>
              <a:t>IMPUESTO AL CONSUMO </a:t>
            </a:r>
          </a:p>
          <a:p>
            <a:pPr marL="0" indent="0">
              <a:buNone/>
            </a:pPr>
            <a:r>
              <a:rPr lang="es-ES" sz="1600" dirty="0">
                <a:solidFill>
                  <a:srgbClr val="0D0D0D"/>
                </a:solidFill>
              </a:rPr>
              <a:t>IMPUESTO DE INSDUTRI Y COMERCIO</a:t>
            </a:r>
          </a:p>
        </p:txBody>
      </p:sp>
    </p:spTree>
    <p:extLst>
      <p:ext uri="{BB962C8B-B14F-4D97-AF65-F5344CB8AC3E}">
        <p14:creationId xmlns:p14="http://schemas.microsoft.com/office/powerpoint/2010/main" val="170573844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FD1844-DAB1-342B-BF88-1F383091BB41}"/>
              </a:ext>
            </a:extLst>
          </p:cNvPr>
          <p:cNvSpPr>
            <a:spLocks noGrp="1"/>
          </p:cNvSpPr>
          <p:nvPr>
            <p:ph type="title"/>
          </p:nvPr>
        </p:nvSpPr>
        <p:spPr/>
        <p:txBody>
          <a:bodyPr/>
          <a:lstStyle/>
          <a:p>
            <a:r>
              <a:rPr lang="es-ES">
                <a:ln w="500">
                  <a:solidFill>
                    <a:srgbClr val="1F497D">
                      <a:shade val="20000"/>
                      <a:satMod val="120000"/>
                    </a:srgbClr>
                  </a:solidFill>
                </a:ln>
              </a:rPr>
              <a:t>DEPRECIACIÓN </a:t>
            </a:r>
            <a:endParaRPr lang="es-ES"/>
          </a:p>
        </p:txBody>
      </p:sp>
      <p:sp>
        <p:nvSpPr>
          <p:cNvPr id="3" name="Marcador de contenido 2">
            <a:extLst>
              <a:ext uri="{FF2B5EF4-FFF2-40B4-BE49-F238E27FC236}">
                <a16:creationId xmlns:a16="http://schemas.microsoft.com/office/drawing/2014/main" id="{25C32B17-B066-3314-3EA2-60A002DAF2DA}"/>
              </a:ext>
            </a:extLst>
          </p:cNvPr>
          <p:cNvSpPr>
            <a:spLocks noGrp="1"/>
          </p:cNvSpPr>
          <p:nvPr>
            <p:ph idx="1"/>
          </p:nvPr>
        </p:nvSpPr>
        <p:spPr/>
        <p:txBody>
          <a:bodyPr vert="horz" lIns="91440" tIns="45720" rIns="91440" bIns="45720" anchor="t">
            <a:normAutofit/>
          </a:bodyPr>
          <a:lstStyle/>
          <a:p>
            <a:pPr marL="0" indent="0">
              <a:buNone/>
            </a:pPr>
            <a:r>
              <a:rPr lang="es-ES" dirty="0"/>
              <a:t>Las propiedades pierden valor con el uso y el tiempo. La ley permite la deducción por desgaste y ruptura. </a:t>
            </a:r>
          </a:p>
          <a:p>
            <a:pPr marL="0" indent="0">
              <a:buNone/>
            </a:pPr>
            <a:endParaRPr lang="es-ES" dirty="0"/>
          </a:p>
          <a:p>
            <a:pPr marL="0" indent="0">
              <a:buNone/>
            </a:pPr>
            <a:r>
              <a:rPr lang="es-ES" dirty="0" err="1"/>
              <a:t>Linea</a:t>
            </a:r>
            <a:r>
              <a:rPr lang="es-ES" dirty="0"/>
              <a:t> recta: Monto constante cada año</a:t>
            </a:r>
          </a:p>
          <a:p>
            <a:pPr marL="0" indent="0">
              <a:buNone/>
            </a:pPr>
            <a:r>
              <a:rPr lang="es-ES" dirty="0" err="1"/>
              <a:t>Ej</a:t>
            </a:r>
            <a:r>
              <a:rPr lang="es-ES" dirty="0"/>
              <a:t>: </a:t>
            </a:r>
          </a:p>
          <a:p>
            <a:pPr marL="0" indent="0">
              <a:buNone/>
            </a:pPr>
            <a:r>
              <a:rPr lang="es-ES" dirty="0"/>
              <a:t>Costo base: $4.000</a:t>
            </a:r>
          </a:p>
          <a:p>
            <a:pPr marL="0" indent="0">
              <a:buNone/>
            </a:pPr>
            <a:r>
              <a:rPr lang="es-ES" dirty="0"/>
              <a:t>Vida útil: 10 años</a:t>
            </a:r>
          </a:p>
          <a:p>
            <a:pPr marL="0" indent="0">
              <a:buNone/>
            </a:pPr>
            <a:endParaRPr lang="es-ES" dirty="0"/>
          </a:p>
        </p:txBody>
      </p:sp>
      <p:graphicFrame>
        <p:nvGraphicFramePr>
          <p:cNvPr id="4" name="Tabla 3">
            <a:extLst>
              <a:ext uri="{FF2B5EF4-FFF2-40B4-BE49-F238E27FC236}">
                <a16:creationId xmlns:a16="http://schemas.microsoft.com/office/drawing/2014/main" id="{CC7B923A-CA2E-BE51-6A23-3B7F7BFF4CB0}"/>
              </a:ext>
            </a:extLst>
          </p:cNvPr>
          <p:cNvGraphicFramePr>
            <a:graphicFrameLocks noGrp="1"/>
          </p:cNvGraphicFramePr>
          <p:nvPr>
            <p:extLst>
              <p:ext uri="{D42A27DB-BD31-4B8C-83A1-F6EECF244321}">
                <p14:modId xmlns:p14="http://schemas.microsoft.com/office/powerpoint/2010/main" val="2066625058"/>
              </p:ext>
            </p:extLst>
          </p:nvPr>
        </p:nvGraphicFramePr>
        <p:xfrm>
          <a:off x="4024511" y="4733659"/>
          <a:ext cx="5120640" cy="2123440"/>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1792153024"/>
                    </a:ext>
                  </a:extLst>
                </a:gridCol>
                <a:gridCol w="1706880">
                  <a:extLst>
                    <a:ext uri="{9D8B030D-6E8A-4147-A177-3AD203B41FA5}">
                      <a16:colId xmlns:a16="http://schemas.microsoft.com/office/drawing/2014/main" val="2280798596"/>
                    </a:ext>
                  </a:extLst>
                </a:gridCol>
                <a:gridCol w="1706880">
                  <a:extLst>
                    <a:ext uri="{9D8B030D-6E8A-4147-A177-3AD203B41FA5}">
                      <a16:colId xmlns:a16="http://schemas.microsoft.com/office/drawing/2014/main" val="3111813431"/>
                    </a:ext>
                  </a:extLst>
                </a:gridCol>
              </a:tblGrid>
              <a:tr h="370840">
                <a:tc>
                  <a:txBody>
                    <a:bodyPr/>
                    <a:lstStyle/>
                    <a:p>
                      <a:r>
                        <a:rPr lang="es-ES" dirty="0"/>
                        <a:t>Año</a:t>
                      </a:r>
                    </a:p>
                  </a:txBody>
                  <a:tcPr/>
                </a:tc>
                <a:tc>
                  <a:txBody>
                    <a:bodyPr/>
                    <a:lstStyle/>
                    <a:p>
                      <a:r>
                        <a:rPr lang="es-ES" dirty="0"/>
                        <a:t>Deducción</a:t>
                      </a:r>
                    </a:p>
                  </a:txBody>
                  <a:tcPr/>
                </a:tc>
                <a:tc>
                  <a:txBody>
                    <a:bodyPr/>
                    <a:lstStyle/>
                    <a:p>
                      <a:r>
                        <a:rPr lang="es-ES" dirty="0"/>
                        <a:t>Valor al final del año</a:t>
                      </a:r>
                    </a:p>
                  </a:txBody>
                  <a:tcPr/>
                </a:tc>
                <a:extLst>
                  <a:ext uri="{0D108BD9-81ED-4DB2-BD59-A6C34878D82A}">
                    <a16:rowId xmlns:a16="http://schemas.microsoft.com/office/drawing/2014/main" val="1346066905"/>
                  </a:ext>
                </a:extLst>
              </a:tr>
              <a:tr h="370840">
                <a:tc>
                  <a:txBody>
                    <a:bodyPr/>
                    <a:lstStyle/>
                    <a:p>
                      <a:pPr algn="ctr"/>
                      <a:r>
                        <a:rPr lang="es-ES" dirty="0"/>
                        <a:t>0</a:t>
                      </a:r>
                    </a:p>
                  </a:txBody>
                  <a:tcPr/>
                </a:tc>
                <a:tc>
                  <a:txBody>
                    <a:bodyPr/>
                    <a:lstStyle/>
                    <a:p>
                      <a:endParaRPr lang="es-ES"/>
                    </a:p>
                  </a:txBody>
                  <a:tcPr/>
                </a:tc>
                <a:tc>
                  <a:txBody>
                    <a:bodyPr/>
                    <a:lstStyle/>
                    <a:p>
                      <a:r>
                        <a:rPr lang="es-ES" dirty="0"/>
                        <a:t>4.000</a:t>
                      </a:r>
                    </a:p>
                  </a:txBody>
                  <a:tcPr/>
                </a:tc>
                <a:extLst>
                  <a:ext uri="{0D108BD9-81ED-4DB2-BD59-A6C34878D82A}">
                    <a16:rowId xmlns:a16="http://schemas.microsoft.com/office/drawing/2014/main" val="2264369409"/>
                  </a:ext>
                </a:extLst>
              </a:tr>
              <a:tr h="370840">
                <a:tc>
                  <a:txBody>
                    <a:bodyPr/>
                    <a:lstStyle/>
                    <a:p>
                      <a:pPr algn="ctr"/>
                      <a:r>
                        <a:rPr lang="es-ES" dirty="0"/>
                        <a:t>1</a:t>
                      </a:r>
                    </a:p>
                  </a:txBody>
                  <a:tcPr/>
                </a:tc>
                <a:tc>
                  <a:txBody>
                    <a:bodyPr/>
                    <a:lstStyle/>
                    <a:p>
                      <a:r>
                        <a:rPr lang="es-ES" dirty="0"/>
                        <a:t>400</a:t>
                      </a:r>
                    </a:p>
                  </a:txBody>
                  <a:tcPr/>
                </a:tc>
                <a:tc>
                  <a:txBody>
                    <a:bodyPr/>
                    <a:lstStyle/>
                    <a:p>
                      <a:r>
                        <a:rPr lang="es-ES" dirty="0"/>
                        <a:t>3.600</a:t>
                      </a:r>
                    </a:p>
                  </a:txBody>
                  <a:tcPr/>
                </a:tc>
                <a:extLst>
                  <a:ext uri="{0D108BD9-81ED-4DB2-BD59-A6C34878D82A}">
                    <a16:rowId xmlns:a16="http://schemas.microsoft.com/office/drawing/2014/main" val="1322074178"/>
                  </a:ext>
                </a:extLst>
              </a:tr>
              <a:tr h="370840">
                <a:tc>
                  <a:txBody>
                    <a:bodyPr/>
                    <a:lstStyle/>
                    <a:p>
                      <a:pPr algn="ctr"/>
                      <a:r>
                        <a:rPr lang="es-ES" dirty="0"/>
                        <a:t>2</a:t>
                      </a:r>
                    </a:p>
                  </a:txBody>
                  <a:tcPr/>
                </a:tc>
                <a:tc>
                  <a:txBody>
                    <a:bodyPr/>
                    <a:lstStyle/>
                    <a:p>
                      <a:r>
                        <a:rPr lang="es-ES" dirty="0"/>
                        <a:t>400</a:t>
                      </a:r>
                    </a:p>
                  </a:txBody>
                  <a:tcPr/>
                </a:tc>
                <a:tc>
                  <a:txBody>
                    <a:bodyPr/>
                    <a:lstStyle/>
                    <a:p>
                      <a:r>
                        <a:rPr lang="es-ES" dirty="0"/>
                        <a:t>3.200</a:t>
                      </a:r>
                    </a:p>
                  </a:txBody>
                  <a:tcPr/>
                </a:tc>
                <a:extLst>
                  <a:ext uri="{0D108BD9-81ED-4DB2-BD59-A6C34878D82A}">
                    <a16:rowId xmlns:a16="http://schemas.microsoft.com/office/drawing/2014/main" val="207932545"/>
                  </a:ext>
                </a:extLst>
              </a:tr>
              <a:tr h="370840">
                <a:tc>
                  <a:txBody>
                    <a:bodyPr/>
                    <a:lstStyle/>
                    <a:p>
                      <a:pPr algn="ctr"/>
                      <a:r>
                        <a:rPr lang="es-ES" dirty="0"/>
                        <a:t>3</a:t>
                      </a:r>
                    </a:p>
                  </a:txBody>
                  <a:tcPr/>
                </a:tc>
                <a:tc>
                  <a:txBody>
                    <a:bodyPr/>
                    <a:lstStyle/>
                    <a:p>
                      <a:r>
                        <a:rPr lang="es-ES" dirty="0"/>
                        <a:t>400</a:t>
                      </a:r>
                    </a:p>
                  </a:txBody>
                  <a:tcPr/>
                </a:tc>
                <a:tc>
                  <a:txBody>
                    <a:bodyPr/>
                    <a:lstStyle/>
                    <a:p>
                      <a:r>
                        <a:rPr lang="es-ES" dirty="0"/>
                        <a:t>2.800</a:t>
                      </a:r>
                    </a:p>
                  </a:txBody>
                  <a:tcPr/>
                </a:tc>
                <a:extLst>
                  <a:ext uri="{0D108BD9-81ED-4DB2-BD59-A6C34878D82A}">
                    <a16:rowId xmlns:a16="http://schemas.microsoft.com/office/drawing/2014/main" val="3614881941"/>
                  </a:ext>
                </a:extLst>
              </a:tr>
            </a:tbl>
          </a:graphicData>
        </a:graphic>
      </p:graphicFrame>
    </p:spTree>
    <p:extLst>
      <p:ext uri="{BB962C8B-B14F-4D97-AF65-F5344CB8AC3E}">
        <p14:creationId xmlns:p14="http://schemas.microsoft.com/office/powerpoint/2010/main" val="229730074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0EF99-B830-94E0-761B-0D9A4A0DFE9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A25D9FA-2847-6F14-A25E-5BD578AE9D67}"/>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3247378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72970-9A57-D2B7-335D-2187E95D1042}"/>
              </a:ext>
            </a:extLst>
          </p:cNvPr>
          <p:cNvSpPr>
            <a:spLocks noGrp="1"/>
          </p:cNvSpPr>
          <p:nvPr>
            <p:ph type="title"/>
          </p:nvPr>
        </p:nvSpPr>
        <p:spPr/>
        <p:txBody>
          <a:bodyPr/>
          <a:lstStyle/>
          <a:p>
            <a:r>
              <a:rPr lang="es-ES" err="1">
                <a:ln w="500">
                  <a:solidFill>
                    <a:srgbClr val="1F497D">
                      <a:shade val="20000"/>
                      <a:satMod val="120000"/>
                    </a:srgbClr>
                  </a:solidFill>
                </a:ln>
              </a:rPr>
              <a:t>OPENidea</a:t>
            </a:r>
            <a:endParaRPr lang="es-ES" err="1"/>
          </a:p>
        </p:txBody>
      </p:sp>
      <p:sp>
        <p:nvSpPr>
          <p:cNvPr id="3" name="Marcador de contenido 2">
            <a:extLst>
              <a:ext uri="{FF2B5EF4-FFF2-40B4-BE49-F238E27FC236}">
                <a16:creationId xmlns:a16="http://schemas.microsoft.com/office/drawing/2014/main" id="{329D72ED-4EE1-F13D-AE12-CE61F376CAF1}"/>
              </a:ext>
            </a:extLst>
          </p:cNvPr>
          <p:cNvSpPr>
            <a:spLocks noGrp="1"/>
          </p:cNvSpPr>
          <p:nvPr>
            <p:ph idx="1"/>
          </p:nvPr>
        </p:nvSpPr>
        <p:spPr/>
        <p:txBody>
          <a:bodyPr vert="horz" lIns="91440" tIns="45720" rIns="91440" bIns="45720" anchor="t">
            <a:normAutofit/>
          </a:bodyPr>
          <a:lstStyle/>
          <a:p>
            <a:pPr marL="0" indent="0">
              <a:buNone/>
            </a:pPr>
            <a:r>
              <a:rPr lang="es-ES">
                <a:ea typeface="+mn-lt"/>
                <a:cs typeface="+mn-lt"/>
              </a:rPr>
              <a:t>https://challenges.openideo.com/servlet/hype/IMT?userAction=BrowseCurrentUser&amp;rkId=c667c05b8d9e4ef5c7b31a865fa09561&amp;templateName=MenuItem</a:t>
            </a:r>
          </a:p>
        </p:txBody>
      </p:sp>
      <p:pic>
        <p:nvPicPr>
          <p:cNvPr id="4" name="Imagen 3" descr="Interfaz de usuario gráfica, Aplicación&#10;&#10;Descripción generada automáticamente">
            <a:extLst>
              <a:ext uri="{FF2B5EF4-FFF2-40B4-BE49-F238E27FC236}">
                <a16:creationId xmlns:a16="http://schemas.microsoft.com/office/drawing/2014/main" id="{5E7518C9-303F-087E-F59D-1B35D4224214}"/>
              </a:ext>
            </a:extLst>
          </p:cNvPr>
          <p:cNvPicPr>
            <a:picLocks noChangeAspect="1"/>
          </p:cNvPicPr>
          <p:nvPr/>
        </p:nvPicPr>
        <p:blipFill rotWithShape="1">
          <a:blip r:embed="rId2"/>
          <a:srcRect l="6740" t="20838" r="7230" b="17865"/>
          <a:stretch/>
        </p:blipFill>
        <p:spPr>
          <a:xfrm>
            <a:off x="145677" y="3654776"/>
            <a:ext cx="7866548" cy="2603713"/>
          </a:xfrm>
          <a:prstGeom prst="rect">
            <a:avLst/>
          </a:prstGeom>
        </p:spPr>
      </p:pic>
    </p:spTree>
    <p:extLst>
      <p:ext uri="{BB962C8B-B14F-4D97-AF65-F5344CB8AC3E}">
        <p14:creationId xmlns:p14="http://schemas.microsoft.com/office/powerpoint/2010/main" val="7095215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Localización de un proyecto</a:t>
            </a:r>
          </a:p>
        </p:txBody>
      </p:sp>
      <p:pic>
        <p:nvPicPr>
          <p:cNvPr id="86018" name="Picture 2" descr="http://t3.gstatic.com/images?q=tbn:ANd9GcTxaRrUCeZNXwjjWKCeKBbD0qWvrlz7ESSzSo6Z0YfFYSYesju1"/>
          <p:cNvPicPr>
            <a:picLocks noChangeAspect="1" noChangeArrowheads="1"/>
          </p:cNvPicPr>
          <p:nvPr/>
        </p:nvPicPr>
        <p:blipFill>
          <a:blip r:embed="rId2" cstate="print"/>
          <a:srcRect/>
          <a:stretch>
            <a:fillRect/>
          </a:stretch>
        </p:blipFill>
        <p:spPr bwMode="auto">
          <a:xfrm>
            <a:off x="2520677" y="1989931"/>
            <a:ext cx="3419475" cy="374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3 Marcador de pie de página"/>
          <p:cNvSpPr>
            <a:spLocks noGrp="1"/>
          </p:cNvSpPr>
          <p:nvPr>
            <p:ph type="ftr" sz="quarter" idx="11"/>
          </p:nvPr>
        </p:nvSpPr>
        <p:spPr/>
        <p:txBody>
          <a:bodyPr/>
          <a:lstStyle/>
          <a:p>
            <a:r>
              <a:rPr lang="en-US"/>
              <a:t>Héctor Sanín Angel</a:t>
            </a:r>
          </a:p>
        </p:txBody>
      </p:sp>
      <p:sp>
        <p:nvSpPr>
          <p:cNvPr id="47106" name="Rectangle 1026"/>
          <p:cNvSpPr>
            <a:spLocks noGrp="1" noChangeArrowheads="1"/>
          </p:cNvSpPr>
          <p:nvPr>
            <p:ph type="title"/>
          </p:nvPr>
        </p:nvSpPr>
        <p:spPr>
          <a:xfrm>
            <a:off x="304800" y="228600"/>
            <a:ext cx="8458200" cy="838200"/>
          </a:xfrm>
        </p:spPr>
        <p:txBody>
          <a:bodyPr/>
          <a:lstStyle/>
          <a:p>
            <a:r>
              <a:rPr lang="es-ES_tradnl" sz="3200" b="1">
                <a:solidFill>
                  <a:schemeClr val="tx1"/>
                </a:solidFill>
              </a:rPr>
              <a:t>De la macro a la microlocalización</a:t>
            </a:r>
          </a:p>
        </p:txBody>
      </p:sp>
      <p:sp>
        <p:nvSpPr>
          <p:cNvPr id="47107" name="Freeform 1027"/>
          <p:cNvSpPr>
            <a:spLocks/>
          </p:cNvSpPr>
          <p:nvPr/>
        </p:nvSpPr>
        <p:spPr bwMode="auto">
          <a:xfrm>
            <a:off x="2770188" y="1201738"/>
            <a:ext cx="3230562" cy="3232150"/>
          </a:xfrm>
          <a:custGeom>
            <a:avLst/>
            <a:gdLst/>
            <a:ahLst/>
            <a:cxnLst>
              <a:cxn ang="0">
                <a:pos x="2035" y="2034"/>
              </a:cxn>
              <a:cxn ang="0">
                <a:pos x="2035" y="0"/>
              </a:cxn>
              <a:cxn ang="0">
                <a:pos x="0" y="0"/>
              </a:cxn>
              <a:cxn ang="0">
                <a:pos x="0" y="2036"/>
              </a:cxn>
              <a:cxn ang="0">
                <a:pos x="2035" y="2036"/>
              </a:cxn>
              <a:cxn ang="0">
                <a:pos x="2035" y="2036"/>
              </a:cxn>
              <a:cxn ang="0">
                <a:pos x="2035" y="2034"/>
              </a:cxn>
            </a:cxnLst>
            <a:rect l="0" t="0" r="r" b="b"/>
            <a:pathLst>
              <a:path w="2035" h="2036">
                <a:moveTo>
                  <a:pt x="2035" y="2034"/>
                </a:moveTo>
                <a:lnTo>
                  <a:pt x="2035" y="0"/>
                </a:lnTo>
                <a:lnTo>
                  <a:pt x="0" y="0"/>
                </a:lnTo>
                <a:lnTo>
                  <a:pt x="0" y="2036"/>
                </a:lnTo>
                <a:lnTo>
                  <a:pt x="2035" y="2036"/>
                </a:lnTo>
                <a:lnTo>
                  <a:pt x="2035" y="2036"/>
                </a:lnTo>
                <a:lnTo>
                  <a:pt x="2035" y="2034"/>
                </a:lnTo>
                <a:close/>
              </a:path>
            </a:pathLst>
          </a:custGeom>
          <a:solidFill>
            <a:srgbClr val="FFBF00"/>
          </a:solidFill>
          <a:ln w="9525">
            <a:noFill/>
            <a:round/>
            <a:headEnd/>
            <a:tailEnd/>
          </a:ln>
        </p:spPr>
        <p:txBody>
          <a:bodyPr/>
          <a:lstStyle/>
          <a:p>
            <a:endParaRPr lang="es-CO"/>
          </a:p>
        </p:txBody>
      </p:sp>
      <p:sp>
        <p:nvSpPr>
          <p:cNvPr id="47108" name="Freeform 1028"/>
          <p:cNvSpPr>
            <a:spLocks/>
          </p:cNvSpPr>
          <p:nvPr/>
        </p:nvSpPr>
        <p:spPr bwMode="auto">
          <a:xfrm>
            <a:off x="2817813" y="1249363"/>
            <a:ext cx="3136900" cy="3136900"/>
          </a:xfrm>
          <a:custGeom>
            <a:avLst/>
            <a:gdLst/>
            <a:ahLst/>
            <a:cxnLst>
              <a:cxn ang="0">
                <a:pos x="1976" y="1975"/>
              </a:cxn>
              <a:cxn ang="0">
                <a:pos x="1976" y="0"/>
              </a:cxn>
              <a:cxn ang="0">
                <a:pos x="0" y="0"/>
              </a:cxn>
              <a:cxn ang="0">
                <a:pos x="0" y="1976"/>
              </a:cxn>
              <a:cxn ang="0">
                <a:pos x="1976" y="1976"/>
              </a:cxn>
              <a:cxn ang="0">
                <a:pos x="1976" y="1976"/>
              </a:cxn>
              <a:cxn ang="0">
                <a:pos x="1976" y="1975"/>
              </a:cxn>
            </a:cxnLst>
            <a:rect l="0" t="0" r="r" b="b"/>
            <a:pathLst>
              <a:path w="1976" h="1976">
                <a:moveTo>
                  <a:pt x="1976" y="1975"/>
                </a:moveTo>
                <a:lnTo>
                  <a:pt x="1976" y="0"/>
                </a:lnTo>
                <a:lnTo>
                  <a:pt x="0" y="0"/>
                </a:lnTo>
                <a:lnTo>
                  <a:pt x="0" y="1976"/>
                </a:lnTo>
                <a:lnTo>
                  <a:pt x="1976" y="1976"/>
                </a:lnTo>
                <a:lnTo>
                  <a:pt x="1976" y="1976"/>
                </a:lnTo>
                <a:lnTo>
                  <a:pt x="1976" y="1975"/>
                </a:lnTo>
                <a:close/>
              </a:path>
            </a:pathLst>
          </a:custGeom>
          <a:solidFill>
            <a:srgbClr val="FFFFFF"/>
          </a:solidFill>
          <a:ln w="9525">
            <a:noFill/>
            <a:round/>
            <a:headEnd/>
            <a:tailEnd/>
          </a:ln>
        </p:spPr>
        <p:txBody>
          <a:bodyPr/>
          <a:lstStyle/>
          <a:p>
            <a:endParaRPr lang="es-CO"/>
          </a:p>
        </p:txBody>
      </p:sp>
      <p:grpSp>
        <p:nvGrpSpPr>
          <p:cNvPr id="2" name="Group 1029"/>
          <p:cNvGrpSpPr>
            <a:grpSpLocks/>
          </p:cNvGrpSpPr>
          <p:nvPr/>
        </p:nvGrpSpPr>
        <p:grpSpPr bwMode="auto">
          <a:xfrm>
            <a:off x="3040063" y="1423988"/>
            <a:ext cx="2176462" cy="2798762"/>
            <a:chOff x="1905" y="963"/>
            <a:chExt cx="1371" cy="1763"/>
          </a:xfrm>
        </p:grpSpPr>
        <p:sp>
          <p:nvSpPr>
            <p:cNvPr id="47110" name="Freeform 1030"/>
            <p:cNvSpPr>
              <a:spLocks/>
            </p:cNvSpPr>
            <p:nvPr/>
          </p:nvSpPr>
          <p:spPr bwMode="auto">
            <a:xfrm>
              <a:off x="1905" y="963"/>
              <a:ext cx="1371" cy="1763"/>
            </a:xfrm>
            <a:custGeom>
              <a:avLst/>
              <a:gdLst/>
              <a:ahLst/>
              <a:cxnLst>
                <a:cxn ang="0">
                  <a:pos x="1371" y="1761"/>
                </a:cxn>
                <a:cxn ang="0">
                  <a:pos x="1371" y="0"/>
                </a:cxn>
                <a:cxn ang="0">
                  <a:pos x="0" y="0"/>
                </a:cxn>
                <a:cxn ang="0">
                  <a:pos x="0" y="1763"/>
                </a:cxn>
                <a:cxn ang="0">
                  <a:pos x="1371" y="1763"/>
                </a:cxn>
                <a:cxn ang="0">
                  <a:pos x="1371" y="1763"/>
                </a:cxn>
                <a:cxn ang="0">
                  <a:pos x="1371" y="1761"/>
                </a:cxn>
              </a:cxnLst>
              <a:rect l="0" t="0" r="r" b="b"/>
              <a:pathLst>
                <a:path w="1371" h="1763">
                  <a:moveTo>
                    <a:pt x="1371" y="1761"/>
                  </a:moveTo>
                  <a:lnTo>
                    <a:pt x="1371" y="0"/>
                  </a:lnTo>
                  <a:lnTo>
                    <a:pt x="0" y="0"/>
                  </a:lnTo>
                  <a:lnTo>
                    <a:pt x="0" y="1763"/>
                  </a:lnTo>
                  <a:lnTo>
                    <a:pt x="1371" y="1763"/>
                  </a:lnTo>
                  <a:lnTo>
                    <a:pt x="1371" y="1763"/>
                  </a:lnTo>
                  <a:lnTo>
                    <a:pt x="1371" y="1761"/>
                  </a:lnTo>
                  <a:close/>
                </a:path>
              </a:pathLst>
            </a:custGeom>
            <a:solidFill>
              <a:srgbClr val="0000FF"/>
            </a:solidFill>
            <a:ln w="9525">
              <a:noFill/>
              <a:round/>
              <a:headEnd/>
              <a:tailEnd/>
            </a:ln>
          </p:spPr>
          <p:txBody>
            <a:bodyPr/>
            <a:lstStyle/>
            <a:p>
              <a:endParaRPr lang="es-CO"/>
            </a:p>
          </p:txBody>
        </p:sp>
        <p:sp>
          <p:nvSpPr>
            <p:cNvPr id="47111" name="Freeform 1031"/>
            <p:cNvSpPr>
              <a:spLocks/>
            </p:cNvSpPr>
            <p:nvPr/>
          </p:nvSpPr>
          <p:spPr bwMode="auto">
            <a:xfrm>
              <a:off x="1993" y="1052"/>
              <a:ext cx="1195" cy="1585"/>
            </a:xfrm>
            <a:custGeom>
              <a:avLst/>
              <a:gdLst/>
              <a:ahLst/>
              <a:cxnLst>
                <a:cxn ang="0">
                  <a:pos x="1195" y="1584"/>
                </a:cxn>
                <a:cxn ang="0">
                  <a:pos x="1195" y="0"/>
                </a:cxn>
                <a:cxn ang="0">
                  <a:pos x="0" y="0"/>
                </a:cxn>
                <a:cxn ang="0">
                  <a:pos x="0" y="1585"/>
                </a:cxn>
                <a:cxn ang="0">
                  <a:pos x="1195" y="1585"/>
                </a:cxn>
                <a:cxn ang="0">
                  <a:pos x="1195" y="1585"/>
                </a:cxn>
                <a:cxn ang="0">
                  <a:pos x="1195" y="1584"/>
                </a:cxn>
              </a:cxnLst>
              <a:rect l="0" t="0" r="r" b="b"/>
              <a:pathLst>
                <a:path w="1195" h="1585">
                  <a:moveTo>
                    <a:pt x="1195" y="1584"/>
                  </a:moveTo>
                  <a:lnTo>
                    <a:pt x="1195" y="0"/>
                  </a:lnTo>
                  <a:lnTo>
                    <a:pt x="0" y="0"/>
                  </a:lnTo>
                  <a:lnTo>
                    <a:pt x="0" y="1585"/>
                  </a:lnTo>
                  <a:lnTo>
                    <a:pt x="1195" y="1585"/>
                  </a:lnTo>
                  <a:lnTo>
                    <a:pt x="1195" y="1585"/>
                  </a:lnTo>
                  <a:lnTo>
                    <a:pt x="1195" y="1584"/>
                  </a:lnTo>
                  <a:close/>
                </a:path>
              </a:pathLst>
            </a:custGeom>
            <a:solidFill>
              <a:srgbClr val="FFFFFF"/>
            </a:solidFill>
            <a:ln w="9525">
              <a:noFill/>
              <a:round/>
              <a:headEnd/>
              <a:tailEnd/>
            </a:ln>
          </p:spPr>
          <p:txBody>
            <a:bodyPr/>
            <a:lstStyle/>
            <a:p>
              <a:endParaRPr lang="es-CO"/>
            </a:p>
          </p:txBody>
        </p:sp>
        <p:sp>
          <p:nvSpPr>
            <p:cNvPr id="47112" name="Freeform 1032"/>
            <p:cNvSpPr>
              <a:spLocks/>
            </p:cNvSpPr>
            <p:nvPr/>
          </p:nvSpPr>
          <p:spPr bwMode="auto">
            <a:xfrm>
              <a:off x="2279" y="1326"/>
              <a:ext cx="615" cy="997"/>
            </a:xfrm>
            <a:custGeom>
              <a:avLst/>
              <a:gdLst/>
              <a:ahLst/>
              <a:cxnLst>
                <a:cxn ang="0">
                  <a:pos x="614" y="996"/>
                </a:cxn>
                <a:cxn ang="0">
                  <a:pos x="615" y="0"/>
                </a:cxn>
                <a:cxn ang="0">
                  <a:pos x="0" y="0"/>
                </a:cxn>
                <a:cxn ang="0">
                  <a:pos x="0" y="997"/>
                </a:cxn>
                <a:cxn ang="0">
                  <a:pos x="615" y="997"/>
                </a:cxn>
                <a:cxn ang="0">
                  <a:pos x="615" y="997"/>
                </a:cxn>
                <a:cxn ang="0">
                  <a:pos x="614" y="996"/>
                </a:cxn>
              </a:cxnLst>
              <a:rect l="0" t="0" r="r" b="b"/>
              <a:pathLst>
                <a:path w="615" h="997">
                  <a:moveTo>
                    <a:pt x="614" y="996"/>
                  </a:moveTo>
                  <a:lnTo>
                    <a:pt x="615" y="0"/>
                  </a:lnTo>
                  <a:lnTo>
                    <a:pt x="0" y="0"/>
                  </a:lnTo>
                  <a:lnTo>
                    <a:pt x="0" y="997"/>
                  </a:lnTo>
                  <a:lnTo>
                    <a:pt x="615" y="997"/>
                  </a:lnTo>
                  <a:lnTo>
                    <a:pt x="615" y="997"/>
                  </a:lnTo>
                  <a:lnTo>
                    <a:pt x="614" y="996"/>
                  </a:lnTo>
                  <a:close/>
                </a:path>
              </a:pathLst>
            </a:custGeom>
            <a:solidFill>
              <a:srgbClr val="E60000"/>
            </a:solidFill>
            <a:ln w="9525">
              <a:noFill/>
              <a:round/>
              <a:headEnd/>
              <a:tailEnd/>
            </a:ln>
          </p:spPr>
          <p:txBody>
            <a:bodyPr/>
            <a:lstStyle/>
            <a:p>
              <a:endParaRPr lang="es-CO"/>
            </a:p>
          </p:txBody>
        </p:sp>
      </p:grpSp>
      <p:grpSp>
        <p:nvGrpSpPr>
          <p:cNvPr id="3" name="Group 1033"/>
          <p:cNvGrpSpPr>
            <a:grpSpLocks/>
          </p:cNvGrpSpPr>
          <p:nvPr/>
        </p:nvGrpSpPr>
        <p:grpSpPr bwMode="auto">
          <a:xfrm>
            <a:off x="4035425" y="1670050"/>
            <a:ext cx="1719263" cy="2095500"/>
            <a:chOff x="2532" y="1118"/>
            <a:chExt cx="1083" cy="1320"/>
          </a:xfrm>
        </p:grpSpPr>
        <p:sp>
          <p:nvSpPr>
            <p:cNvPr id="47114" name="Freeform 1034"/>
            <p:cNvSpPr>
              <a:spLocks/>
            </p:cNvSpPr>
            <p:nvPr/>
          </p:nvSpPr>
          <p:spPr bwMode="auto">
            <a:xfrm>
              <a:off x="2532" y="1118"/>
              <a:ext cx="1083" cy="1320"/>
            </a:xfrm>
            <a:custGeom>
              <a:avLst/>
              <a:gdLst/>
              <a:ahLst/>
              <a:cxnLst>
                <a:cxn ang="0">
                  <a:pos x="1083" y="1319"/>
                </a:cxn>
                <a:cxn ang="0">
                  <a:pos x="1083" y="0"/>
                </a:cxn>
                <a:cxn ang="0">
                  <a:pos x="0" y="0"/>
                </a:cxn>
                <a:cxn ang="0">
                  <a:pos x="0" y="1320"/>
                </a:cxn>
                <a:cxn ang="0">
                  <a:pos x="1083" y="1320"/>
                </a:cxn>
                <a:cxn ang="0">
                  <a:pos x="1083" y="1320"/>
                </a:cxn>
                <a:cxn ang="0">
                  <a:pos x="1083" y="1319"/>
                </a:cxn>
              </a:cxnLst>
              <a:rect l="0" t="0" r="r" b="b"/>
              <a:pathLst>
                <a:path w="1083" h="1320">
                  <a:moveTo>
                    <a:pt x="1083" y="1319"/>
                  </a:moveTo>
                  <a:lnTo>
                    <a:pt x="1083" y="0"/>
                  </a:lnTo>
                  <a:lnTo>
                    <a:pt x="0" y="0"/>
                  </a:lnTo>
                  <a:lnTo>
                    <a:pt x="0" y="1320"/>
                  </a:lnTo>
                  <a:lnTo>
                    <a:pt x="1083" y="1320"/>
                  </a:lnTo>
                  <a:lnTo>
                    <a:pt x="1083" y="1320"/>
                  </a:lnTo>
                  <a:lnTo>
                    <a:pt x="1083" y="1319"/>
                  </a:lnTo>
                  <a:close/>
                </a:path>
              </a:pathLst>
            </a:custGeom>
            <a:solidFill>
              <a:srgbClr val="FFBF00"/>
            </a:solidFill>
            <a:ln w="9525">
              <a:noFill/>
              <a:round/>
              <a:headEnd/>
              <a:tailEnd/>
            </a:ln>
          </p:spPr>
          <p:txBody>
            <a:bodyPr/>
            <a:lstStyle/>
            <a:p>
              <a:endParaRPr lang="es-CO"/>
            </a:p>
          </p:txBody>
        </p:sp>
        <p:sp>
          <p:nvSpPr>
            <p:cNvPr id="47115" name="Freeform 1035"/>
            <p:cNvSpPr>
              <a:spLocks/>
            </p:cNvSpPr>
            <p:nvPr/>
          </p:nvSpPr>
          <p:spPr bwMode="auto">
            <a:xfrm>
              <a:off x="2613" y="1207"/>
              <a:ext cx="914" cy="1143"/>
            </a:xfrm>
            <a:custGeom>
              <a:avLst/>
              <a:gdLst/>
              <a:ahLst/>
              <a:cxnLst>
                <a:cxn ang="0">
                  <a:pos x="914" y="1141"/>
                </a:cxn>
                <a:cxn ang="0">
                  <a:pos x="914" y="0"/>
                </a:cxn>
                <a:cxn ang="0">
                  <a:pos x="0" y="0"/>
                </a:cxn>
                <a:cxn ang="0">
                  <a:pos x="0" y="1143"/>
                </a:cxn>
                <a:cxn ang="0">
                  <a:pos x="914" y="1143"/>
                </a:cxn>
                <a:cxn ang="0">
                  <a:pos x="914" y="1143"/>
                </a:cxn>
                <a:cxn ang="0">
                  <a:pos x="914" y="1141"/>
                </a:cxn>
              </a:cxnLst>
              <a:rect l="0" t="0" r="r" b="b"/>
              <a:pathLst>
                <a:path w="914" h="1143">
                  <a:moveTo>
                    <a:pt x="914" y="1141"/>
                  </a:moveTo>
                  <a:lnTo>
                    <a:pt x="914" y="0"/>
                  </a:lnTo>
                  <a:lnTo>
                    <a:pt x="0" y="0"/>
                  </a:lnTo>
                  <a:lnTo>
                    <a:pt x="0" y="1143"/>
                  </a:lnTo>
                  <a:lnTo>
                    <a:pt x="914" y="1143"/>
                  </a:lnTo>
                  <a:lnTo>
                    <a:pt x="914" y="1143"/>
                  </a:lnTo>
                  <a:lnTo>
                    <a:pt x="914" y="1141"/>
                  </a:lnTo>
                  <a:close/>
                </a:path>
              </a:pathLst>
            </a:custGeom>
            <a:solidFill>
              <a:srgbClr val="FFFFFF"/>
            </a:solidFill>
            <a:ln w="9525">
              <a:noFill/>
              <a:round/>
              <a:headEnd/>
              <a:tailEnd/>
            </a:ln>
          </p:spPr>
          <p:txBody>
            <a:bodyPr/>
            <a:lstStyle/>
            <a:p>
              <a:endParaRPr lang="es-CO"/>
            </a:p>
          </p:txBody>
        </p:sp>
        <p:sp>
          <p:nvSpPr>
            <p:cNvPr id="47116" name="Freeform 1036"/>
            <p:cNvSpPr>
              <a:spLocks/>
            </p:cNvSpPr>
            <p:nvPr/>
          </p:nvSpPr>
          <p:spPr bwMode="auto">
            <a:xfrm>
              <a:off x="2868" y="1478"/>
              <a:ext cx="396" cy="574"/>
            </a:xfrm>
            <a:custGeom>
              <a:avLst/>
              <a:gdLst/>
              <a:ahLst/>
              <a:cxnLst>
                <a:cxn ang="0">
                  <a:pos x="396" y="572"/>
                </a:cxn>
                <a:cxn ang="0">
                  <a:pos x="396" y="0"/>
                </a:cxn>
                <a:cxn ang="0">
                  <a:pos x="0" y="0"/>
                </a:cxn>
                <a:cxn ang="0">
                  <a:pos x="0" y="574"/>
                </a:cxn>
                <a:cxn ang="0">
                  <a:pos x="396" y="574"/>
                </a:cxn>
                <a:cxn ang="0">
                  <a:pos x="396" y="574"/>
                </a:cxn>
                <a:cxn ang="0">
                  <a:pos x="396" y="572"/>
                </a:cxn>
              </a:cxnLst>
              <a:rect l="0" t="0" r="r" b="b"/>
              <a:pathLst>
                <a:path w="396" h="574">
                  <a:moveTo>
                    <a:pt x="396" y="572"/>
                  </a:moveTo>
                  <a:lnTo>
                    <a:pt x="396" y="0"/>
                  </a:lnTo>
                  <a:lnTo>
                    <a:pt x="0" y="0"/>
                  </a:lnTo>
                  <a:lnTo>
                    <a:pt x="0" y="574"/>
                  </a:lnTo>
                  <a:lnTo>
                    <a:pt x="396" y="574"/>
                  </a:lnTo>
                  <a:lnTo>
                    <a:pt x="396" y="574"/>
                  </a:lnTo>
                  <a:lnTo>
                    <a:pt x="396" y="572"/>
                  </a:lnTo>
                  <a:close/>
                </a:path>
              </a:pathLst>
            </a:custGeom>
            <a:solidFill>
              <a:srgbClr val="40FFFF"/>
            </a:solidFill>
            <a:ln w="9525">
              <a:noFill/>
              <a:round/>
              <a:headEnd/>
              <a:tailEnd/>
            </a:ln>
          </p:spPr>
          <p:txBody>
            <a:bodyPr/>
            <a:lstStyle/>
            <a:p>
              <a:endParaRPr lang="es-CO"/>
            </a:p>
          </p:txBody>
        </p:sp>
      </p:grpSp>
      <p:grpSp>
        <p:nvGrpSpPr>
          <p:cNvPr id="4" name="Group 1037"/>
          <p:cNvGrpSpPr>
            <a:grpSpLocks/>
          </p:cNvGrpSpPr>
          <p:nvPr/>
        </p:nvGrpSpPr>
        <p:grpSpPr bwMode="auto">
          <a:xfrm>
            <a:off x="5181600" y="1905000"/>
            <a:ext cx="1147763" cy="1357313"/>
            <a:chOff x="3254" y="1266"/>
            <a:chExt cx="723" cy="855"/>
          </a:xfrm>
        </p:grpSpPr>
        <p:sp>
          <p:nvSpPr>
            <p:cNvPr id="47118" name="Freeform 1038"/>
            <p:cNvSpPr>
              <a:spLocks/>
            </p:cNvSpPr>
            <p:nvPr/>
          </p:nvSpPr>
          <p:spPr bwMode="auto">
            <a:xfrm>
              <a:off x="3254" y="1266"/>
              <a:ext cx="723" cy="855"/>
            </a:xfrm>
            <a:custGeom>
              <a:avLst/>
              <a:gdLst/>
              <a:ahLst/>
              <a:cxnLst>
                <a:cxn ang="0">
                  <a:pos x="0" y="854"/>
                </a:cxn>
                <a:cxn ang="0">
                  <a:pos x="0" y="0"/>
                </a:cxn>
                <a:cxn ang="0">
                  <a:pos x="723" y="0"/>
                </a:cxn>
                <a:cxn ang="0">
                  <a:pos x="723" y="855"/>
                </a:cxn>
                <a:cxn ang="0">
                  <a:pos x="0" y="855"/>
                </a:cxn>
                <a:cxn ang="0">
                  <a:pos x="0" y="855"/>
                </a:cxn>
                <a:cxn ang="0">
                  <a:pos x="0" y="854"/>
                </a:cxn>
              </a:cxnLst>
              <a:rect l="0" t="0" r="r" b="b"/>
              <a:pathLst>
                <a:path w="723" h="855">
                  <a:moveTo>
                    <a:pt x="0" y="854"/>
                  </a:moveTo>
                  <a:lnTo>
                    <a:pt x="0" y="0"/>
                  </a:lnTo>
                  <a:lnTo>
                    <a:pt x="723" y="0"/>
                  </a:lnTo>
                  <a:lnTo>
                    <a:pt x="723" y="855"/>
                  </a:lnTo>
                  <a:lnTo>
                    <a:pt x="0" y="855"/>
                  </a:lnTo>
                  <a:lnTo>
                    <a:pt x="0" y="855"/>
                  </a:lnTo>
                  <a:lnTo>
                    <a:pt x="0" y="854"/>
                  </a:lnTo>
                  <a:close/>
                </a:path>
              </a:pathLst>
            </a:custGeom>
            <a:solidFill>
              <a:srgbClr val="E60000"/>
            </a:solidFill>
            <a:ln w="9525">
              <a:noFill/>
              <a:round/>
              <a:headEnd/>
              <a:tailEnd/>
            </a:ln>
          </p:spPr>
          <p:txBody>
            <a:bodyPr/>
            <a:lstStyle/>
            <a:p>
              <a:endParaRPr lang="es-CO"/>
            </a:p>
          </p:txBody>
        </p:sp>
        <p:sp>
          <p:nvSpPr>
            <p:cNvPr id="47119" name="Freeform 1039"/>
            <p:cNvSpPr>
              <a:spLocks/>
            </p:cNvSpPr>
            <p:nvPr/>
          </p:nvSpPr>
          <p:spPr bwMode="auto">
            <a:xfrm>
              <a:off x="3343" y="1354"/>
              <a:ext cx="545" cy="679"/>
            </a:xfrm>
            <a:custGeom>
              <a:avLst/>
              <a:gdLst/>
              <a:ahLst/>
              <a:cxnLst>
                <a:cxn ang="0">
                  <a:pos x="545" y="677"/>
                </a:cxn>
                <a:cxn ang="0">
                  <a:pos x="545" y="0"/>
                </a:cxn>
                <a:cxn ang="0">
                  <a:pos x="0" y="0"/>
                </a:cxn>
                <a:cxn ang="0">
                  <a:pos x="0" y="679"/>
                </a:cxn>
                <a:cxn ang="0">
                  <a:pos x="545" y="679"/>
                </a:cxn>
                <a:cxn ang="0">
                  <a:pos x="545" y="679"/>
                </a:cxn>
                <a:cxn ang="0">
                  <a:pos x="545" y="677"/>
                </a:cxn>
              </a:cxnLst>
              <a:rect l="0" t="0" r="r" b="b"/>
              <a:pathLst>
                <a:path w="545" h="679">
                  <a:moveTo>
                    <a:pt x="545" y="677"/>
                  </a:moveTo>
                  <a:lnTo>
                    <a:pt x="545" y="0"/>
                  </a:lnTo>
                  <a:lnTo>
                    <a:pt x="0" y="0"/>
                  </a:lnTo>
                  <a:lnTo>
                    <a:pt x="0" y="679"/>
                  </a:lnTo>
                  <a:lnTo>
                    <a:pt x="545" y="679"/>
                  </a:lnTo>
                  <a:lnTo>
                    <a:pt x="545" y="679"/>
                  </a:lnTo>
                  <a:lnTo>
                    <a:pt x="545" y="677"/>
                  </a:lnTo>
                  <a:close/>
                </a:path>
              </a:pathLst>
            </a:custGeom>
            <a:solidFill>
              <a:srgbClr val="FFFFFF"/>
            </a:solidFill>
            <a:ln w="9525">
              <a:noFill/>
              <a:round/>
              <a:headEnd/>
              <a:tailEnd/>
            </a:ln>
          </p:spPr>
          <p:txBody>
            <a:bodyPr/>
            <a:lstStyle/>
            <a:p>
              <a:endParaRPr lang="es-CO"/>
            </a:p>
          </p:txBody>
        </p:sp>
        <p:sp>
          <p:nvSpPr>
            <p:cNvPr id="47120" name="Freeform 1040"/>
            <p:cNvSpPr>
              <a:spLocks/>
            </p:cNvSpPr>
            <p:nvPr/>
          </p:nvSpPr>
          <p:spPr bwMode="auto">
            <a:xfrm>
              <a:off x="3468" y="1494"/>
              <a:ext cx="285" cy="384"/>
            </a:xfrm>
            <a:custGeom>
              <a:avLst/>
              <a:gdLst/>
              <a:ahLst/>
              <a:cxnLst>
                <a:cxn ang="0">
                  <a:pos x="0" y="382"/>
                </a:cxn>
                <a:cxn ang="0">
                  <a:pos x="1" y="0"/>
                </a:cxn>
                <a:cxn ang="0">
                  <a:pos x="285" y="0"/>
                </a:cxn>
                <a:cxn ang="0">
                  <a:pos x="285" y="384"/>
                </a:cxn>
                <a:cxn ang="0">
                  <a:pos x="1" y="384"/>
                </a:cxn>
                <a:cxn ang="0">
                  <a:pos x="1" y="384"/>
                </a:cxn>
                <a:cxn ang="0">
                  <a:pos x="0" y="382"/>
                </a:cxn>
              </a:cxnLst>
              <a:rect l="0" t="0" r="r" b="b"/>
              <a:pathLst>
                <a:path w="285" h="384">
                  <a:moveTo>
                    <a:pt x="0" y="382"/>
                  </a:moveTo>
                  <a:lnTo>
                    <a:pt x="1" y="0"/>
                  </a:lnTo>
                  <a:lnTo>
                    <a:pt x="285" y="0"/>
                  </a:lnTo>
                  <a:lnTo>
                    <a:pt x="285" y="384"/>
                  </a:lnTo>
                  <a:lnTo>
                    <a:pt x="1" y="384"/>
                  </a:lnTo>
                  <a:lnTo>
                    <a:pt x="1" y="384"/>
                  </a:lnTo>
                  <a:lnTo>
                    <a:pt x="0" y="382"/>
                  </a:lnTo>
                  <a:close/>
                </a:path>
              </a:pathLst>
            </a:custGeom>
            <a:solidFill>
              <a:srgbClr val="00E600"/>
            </a:solidFill>
            <a:ln w="9525">
              <a:noFill/>
              <a:round/>
              <a:headEnd/>
              <a:tailEnd/>
            </a:ln>
          </p:spPr>
          <p:txBody>
            <a:bodyPr/>
            <a:lstStyle/>
            <a:p>
              <a:endParaRPr lang="es-CO"/>
            </a:p>
          </p:txBody>
        </p:sp>
      </p:grpSp>
      <p:sp>
        <p:nvSpPr>
          <p:cNvPr id="47122" name="Text Box 1042"/>
          <p:cNvSpPr txBox="1">
            <a:spLocks noChangeArrowheads="1"/>
          </p:cNvSpPr>
          <p:nvPr/>
        </p:nvSpPr>
        <p:spPr bwMode="auto">
          <a:xfrm>
            <a:off x="228600" y="1524000"/>
            <a:ext cx="2566988" cy="457200"/>
          </a:xfrm>
          <a:prstGeom prst="rect">
            <a:avLst/>
          </a:prstGeom>
          <a:noFill/>
          <a:ln w="9525">
            <a:noFill/>
            <a:miter lim="800000"/>
            <a:headEnd/>
            <a:tailEnd/>
          </a:ln>
          <a:effectLst/>
        </p:spPr>
        <p:txBody>
          <a:bodyPr wrap="none">
            <a:spAutoFit/>
          </a:bodyPr>
          <a:lstStyle/>
          <a:p>
            <a:r>
              <a:rPr lang="es-ES_tradnl" b="1"/>
              <a:t>Macrolocalización</a:t>
            </a:r>
          </a:p>
        </p:txBody>
      </p:sp>
      <p:sp>
        <p:nvSpPr>
          <p:cNvPr id="47123" name="Text Box 1043"/>
          <p:cNvSpPr txBox="1">
            <a:spLocks noChangeArrowheads="1"/>
          </p:cNvSpPr>
          <p:nvPr/>
        </p:nvSpPr>
        <p:spPr bwMode="auto">
          <a:xfrm>
            <a:off x="6400800" y="2971800"/>
            <a:ext cx="2498725" cy="457200"/>
          </a:xfrm>
          <a:prstGeom prst="rect">
            <a:avLst/>
          </a:prstGeom>
          <a:noFill/>
          <a:ln w="9525">
            <a:noFill/>
            <a:miter lim="800000"/>
            <a:headEnd/>
            <a:tailEnd/>
          </a:ln>
          <a:effectLst/>
        </p:spPr>
        <p:txBody>
          <a:bodyPr wrap="none">
            <a:spAutoFit/>
          </a:bodyPr>
          <a:lstStyle/>
          <a:p>
            <a:r>
              <a:rPr lang="es-ES_tradnl" b="1"/>
              <a:t>Microlocalización</a:t>
            </a:r>
          </a:p>
        </p:txBody>
      </p:sp>
      <p:sp>
        <p:nvSpPr>
          <p:cNvPr id="47125" name="Freeform 1045"/>
          <p:cNvSpPr>
            <a:spLocks/>
          </p:cNvSpPr>
          <p:nvPr/>
        </p:nvSpPr>
        <p:spPr bwMode="auto">
          <a:xfrm>
            <a:off x="7086600" y="2286000"/>
            <a:ext cx="452438" cy="609600"/>
          </a:xfrm>
          <a:custGeom>
            <a:avLst/>
            <a:gdLst/>
            <a:ahLst/>
            <a:cxnLst>
              <a:cxn ang="0">
                <a:pos x="0" y="382"/>
              </a:cxn>
              <a:cxn ang="0">
                <a:pos x="1" y="0"/>
              </a:cxn>
              <a:cxn ang="0">
                <a:pos x="285" y="0"/>
              </a:cxn>
              <a:cxn ang="0">
                <a:pos x="285" y="384"/>
              </a:cxn>
              <a:cxn ang="0">
                <a:pos x="1" y="384"/>
              </a:cxn>
              <a:cxn ang="0">
                <a:pos x="1" y="384"/>
              </a:cxn>
              <a:cxn ang="0">
                <a:pos x="0" y="382"/>
              </a:cxn>
            </a:cxnLst>
            <a:rect l="0" t="0" r="r" b="b"/>
            <a:pathLst>
              <a:path w="285" h="384">
                <a:moveTo>
                  <a:pt x="0" y="382"/>
                </a:moveTo>
                <a:lnTo>
                  <a:pt x="1" y="0"/>
                </a:lnTo>
                <a:lnTo>
                  <a:pt x="285" y="0"/>
                </a:lnTo>
                <a:lnTo>
                  <a:pt x="285" y="384"/>
                </a:lnTo>
                <a:lnTo>
                  <a:pt x="1" y="384"/>
                </a:lnTo>
                <a:lnTo>
                  <a:pt x="1" y="384"/>
                </a:lnTo>
                <a:lnTo>
                  <a:pt x="0" y="382"/>
                </a:lnTo>
                <a:close/>
              </a:path>
            </a:pathLst>
          </a:custGeom>
          <a:solidFill>
            <a:srgbClr val="00E600"/>
          </a:solidFill>
          <a:ln w="9525">
            <a:noFill/>
            <a:round/>
            <a:headEnd/>
            <a:tailEnd/>
          </a:ln>
        </p:spPr>
        <p:txBody>
          <a:bodyPr/>
          <a:lstStyle/>
          <a:p>
            <a:endParaRPr lang="es-CO"/>
          </a:p>
        </p:txBody>
      </p:sp>
      <p:sp>
        <p:nvSpPr>
          <p:cNvPr id="47126" name="Oval 1046"/>
          <p:cNvSpPr>
            <a:spLocks noChangeArrowheads="1"/>
          </p:cNvSpPr>
          <p:nvPr/>
        </p:nvSpPr>
        <p:spPr bwMode="auto">
          <a:xfrm>
            <a:off x="7162800" y="2514600"/>
            <a:ext cx="228600" cy="228600"/>
          </a:xfrm>
          <a:prstGeom prst="ellipse">
            <a:avLst/>
          </a:prstGeom>
          <a:solidFill>
            <a:srgbClr val="FF3300"/>
          </a:solidFill>
          <a:ln w="9525">
            <a:solidFill>
              <a:schemeClr val="tx1"/>
            </a:solidFill>
            <a:round/>
            <a:headEnd/>
            <a:tailEnd/>
          </a:ln>
          <a:effectLst/>
        </p:spPr>
        <p:txBody>
          <a:bodyPr wrap="none" anchor="ctr"/>
          <a:lstStyle/>
          <a:p>
            <a:endParaRPr lang="es-CO"/>
          </a:p>
        </p:txBody>
      </p:sp>
      <p:sp>
        <p:nvSpPr>
          <p:cNvPr id="47127" name="Text Box 1047"/>
          <p:cNvSpPr txBox="1">
            <a:spLocks noChangeArrowheads="1"/>
          </p:cNvSpPr>
          <p:nvPr/>
        </p:nvSpPr>
        <p:spPr bwMode="auto">
          <a:xfrm>
            <a:off x="539750" y="5445125"/>
            <a:ext cx="8310563" cy="579438"/>
          </a:xfrm>
          <a:prstGeom prst="rect">
            <a:avLst/>
          </a:prstGeom>
          <a:noFill/>
          <a:ln w="9525">
            <a:noFill/>
            <a:miter lim="800000"/>
            <a:headEnd/>
            <a:tailEnd/>
          </a:ln>
          <a:effectLst/>
        </p:spPr>
        <p:txBody>
          <a:bodyPr wrap="none">
            <a:spAutoFit/>
          </a:bodyPr>
          <a:lstStyle/>
          <a:p>
            <a:r>
              <a:rPr lang="es-ES" sz="3200" b="1">
                <a:solidFill>
                  <a:schemeClr val="accent2"/>
                </a:solidFill>
                <a:latin typeface="Staccato222 BT" pitchFamily="66" charset="0"/>
              </a:rPr>
              <a:t>METODOLOGÍA: </a:t>
            </a:r>
            <a:r>
              <a:rPr lang="es-ES" sz="3200" b="1">
                <a:solidFill>
                  <a:srgbClr val="FF3300"/>
                </a:solidFill>
                <a:latin typeface="Staccato222 BT" pitchFamily="66" charset="0"/>
              </a:rPr>
              <a:t>DESCARTE</a:t>
            </a:r>
            <a:r>
              <a:rPr lang="es-ES" sz="3200" b="1">
                <a:solidFill>
                  <a:schemeClr val="accent2"/>
                </a:solidFill>
                <a:latin typeface="Staccato222 BT" pitchFamily="66" charset="0"/>
              </a:rPr>
              <a:t> / INCLUSIÓN</a:t>
            </a:r>
          </a:p>
        </p:txBody>
      </p:sp>
      <p:pic>
        <p:nvPicPr>
          <p:cNvPr id="47128" name="Picture 1048" descr="A_DAR180"/>
          <p:cNvPicPr>
            <a:picLocks noChangeAspect="1" noChangeArrowheads="1"/>
          </p:cNvPicPr>
          <p:nvPr/>
        </p:nvPicPr>
        <p:blipFill>
          <a:blip r:embed="rId2" cstate="print"/>
          <a:srcRect/>
          <a:stretch>
            <a:fillRect/>
          </a:stretch>
        </p:blipFill>
        <p:spPr bwMode="auto">
          <a:xfrm>
            <a:off x="2743200" y="4419600"/>
            <a:ext cx="34290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0-#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gtEl>
                                        <p:attrNameLst>
                                          <p:attrName>style.visibility</p:attrName>
                                        </p:attrNameLst>
                                      </p:cBhvr>
                                      <p:to>
                                        <p:strVal val="visible"/>
                                      </p:to>
                                    </p:set>
                                    <p:anim calcmode="lin" valueType="num">
                                      <p:cBhvr additive="base">
                                        <p:cTn id="17" dur="500" fill="hold"/>
                                        <p:tgtEl>
                                          <p:spTgt spid="47122"/>
                                        </p:tgtEl>
                                        <p:attrNameLst>
                                          <p:attrName>ppt_x</p:attrName>
                                        </p:attrNameLst>
                                      </p:cBhvr>
                                      <p:tavLst>
                                        <p:tav tm="0">
                                          <p:val>
                                            <p:strVal val="0-#ppt_w/2"/>
                                          </p:val>
                                        </p:tav>
                                        <p:tav tm="100000">
                                          <p:val>
                                            <p:strVal val="#ppt_x"/>
                                          </p:val>
                                        </p:tav>
                                      </p:tavLst>
                                    </p:anim>
                                    <p:anim calcmode="lin" valueType="num">
                                      <p:cBhvr additive="base">
                                        <p:cTn id="18" dur="500" fill="hold"/>
                                        <p:tgtEl>
                                          <p:spTgt spid="471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128"/>
                                        </p:tgtEl>
                                        <p:attrNameLst>
                                          <p:attrName>style.visibility</p:attrName>
                                        </p:attrNameLst>
                                      </p:cBhvr>
                                      <p:to>
                                        <p:strVal val="visible"/>
                                      </p:to>
                                    </p:set>
                                    <p:anim calcmode="lin" valueType="num">
                                      <p:cBhvr additive="base">
                                        <p:cTn id="22" dur="500" fill="hold"/>
                                        <p:tgtEl>
                                          <p:spTgt spid="47128"/>
                                        </p:tgtEl>
                                        <p:attrNameLst>
                                          <p:attrName>ppt_x</p:attrName>
                                        </p:attrNameLst>
                                      </p:cBhvr>
                                      <p:tavLst>
                                        <p:tav tm="0">
                                          <p:val>
                                            <p:strVal val="0-#ppt_w/2"/>
                                          </p:val>
                                        </p:tav>
                                        <p:tav tm="100000">
                                          <p:val>
                                            <p:strVal val="#ppt_x"/>
                                          </p:val>
                                        </p:tav>
                                      </p:tavLst>
                                    </p:anim>
                                    <p:anim calcmode="lin" valueType="num">
                                      <p:cBhvr additive="base">
                                        <p:cTn id="23" dur="500" fill="hold"/>
                                        <p:tgtEl>
                                          <p:spTgt spid="471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47123"/>
                                        </p:tgtEl>
                                        <p:attrNameLst>
                                          <p:attrName>style.visibility</p:attrName>
                                        </p:attrNameLst>
                                      </p:cBhvr>
                                      <p:to>
                                        <p:strVal val="visible"/>
                                      </p:to>
                                    </p:set>
                                    <p:anim calcmode="lin" valueType="num">
                                      <p:cBhvr additive="base">
                                        <p:cTn id="37" dur="500" fill="hold"/>
                                        <p:tgtEl>
                                          <p:spTgt spid="47123"/>
                                        </p:tgtEl>
                                        <p:attrNameLst>
                                          <p:attrName>ppt_x</p:attrName>
                                        </p:attrNameLst>
                                      </p:cBhvr>
                                      <p:tavLst>
                                        <p:tav tm="0">
                                          <p:val>
                                            <p:strVal val="0-#ppt_w/2"/>
                                          </p:val>
                                        </p:tav>
                                        <p:tav tm="100000">
                                          <p:val>
                                            <p:strVal val="#ppt_x"/>
                                          </p:val>
                                        </p:tav>
                                      </p:tavLst>
                                    </p:anim>
                                    <p:anim calcmode="lin" valueType="num">
                                      <p:cBhvr additive="base">
                                        <p:cTn id="38" dur="500" fill="hold"/>
                                        <p:tgtEl>
                                          <p:spTgt spid="4712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47125"/>
                                        </p:tgtEl>
                                        <p:attrNameLst>
                                          <p:attrName>style.visibility</p:attrName>
                                        </p:attrNameLst>
                                      </p:cBhvr>
                                      <p:to>
                                        <p:strVal val="visible"/>
                                      </p:to>
                                    </p:set>
                                    <p:anim calcmode="lin" valueType="num">
                                      <p:cBhvr additive="base">
                                        <p:cTn id="42" dur="500" fill="hold"/>
                                        <p:tgtEl>
                                          <p:spTgt spid="47125"/>
                                        </p:tgtEl>
                                        <p:attrNameLst>
                                          <p:attrName>ppt_x</p:attrName>
                                        </p:attrNameLst>
                                      </p:cBhvr>
                                      <p:tavLst>
                                        <p:tav tm="0">
                                          <p:val>
                                            <p:strVal val="0-#ppt_w/2"/>
                                          </p:val>
                                        </p:tav>
                                        <p:tav tm="100000">
                                          <p:val>
                                            <p:strVal val="#ppt_x"/>
                                          </p:val>
                                        </p:tav>
                                      </p:tavLst>
                                    </p:anim>
                                    <p:anim calcmode="lin" valueType="num">
                                      <p:cBhvr additive="base">
                                        <p:cTn id="43" dur="500" fill="hold"/>
                                        <p:tgtEl>
                                          <p:spTgt spid="47125"/>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47126"/>
                                        </p:tgtEl>
                                        <p:attrNameLst>
                                          <p:attrName>style.visibility</p:attrName>
                                        </p:attrNameLst>
                                      </p:cBhvr>
                                      <p:to>
                                        <p:strVal val="visible"/>
                                      </p:to>
                                    </p:set>
                                    <p:anim calcmode="lin" valueType="num">
                                      <p:cBhvr additive="base">
                                        <p:cTn id="47" dur="500" fill="hold"/>
                                        <p:tgtEl>
                                          <p:spTgt spid="47126"/>
                                        </p:tgtEl>
                                        <p:attrNameLst>
                                          <p:attrName>ppt_x</p:attrName>
                                        </p:attrNameLst>
                                      </p:cBhvr>
                                      <p:tavLst>
                                        <p:tav tm="0">
                                          <p:val>
                                            <p:strVal val="0-#ppt_w/2"/>
                                          </p:val>
                                        </p:tav>
                                        <p:tav tm="100000">
                                          <p:val>
                                            <p:strVal val="#ppt_x"/>
                                          </p:val>
                                        </p:tav>
                                      </p:tavLst>
                                    </p:anim>
                                    <p:anim calcmode="lin" valueType="num">
                                      <p:cBhvr additive="base">
                                        <p:cTn id="48" dur="500" fill="hold"/>
                                        <p:tgtEl>
                                          <p:spTgt spid="4712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1000"/>
                                  </p:stCondLst>
                                  <p:childTnLst>
                                    <p:set>
                                      <p:cBhvr>
                                        <p:cTn id="51" dur="1" fill="hold">
                                          <p:stCondLst>
                                            <p:cond delay="0"/>
                                          </p:stCondLst>
                                        </p:cTn>
                                        <p:tgtEl>
                                          <p:spTgt spid="47127"/>
                                        </p:tgtEl>
                                        <p:attrNameLst>
                                          <p:attrName>style.visibility</p:attrName>
                                        </p:attrNameLst>
                                      </p:cBhvr>
                                      <p:to>
                                        <p:strVal val="visible"/>
                                      </p:to>
                                    </p:set>
                                    <p:anim calcmode="lin" valueType="num">
                                      <p:cBhvr additive="base">
                                        <p:cTn id="52" dur="500" fill="hold"/>
                                        <p:tgtEl>
                                          <p:spTgt spid="47127"/>
                                        </p:tgtEl>
                                        <p:attrNameLst>
                                          <p:attrName>ppt_x</p:attrName>
                                        </p:attrNameLst>
                                      </p:cBhvr>
                                      <p:tavLst>
                                        <p:tav tm="0">
                                          <p:val>
                                            <p:strVal val="0-#ppt_w/2"/>
                                          </p:val>
                                        </p:tav>
                                        <p:tav tm="100000">
                                          <p:val>
                                            <p:strVal val="#ppt_x"/>
                                          </p:val>
                                        </p:tav>
                                      </p:tavLst>
                                    </p:anim>
                                    <p:anim calcmode="lin" valueType="num">
                                      <p:cBhvr additive="base">
                                        <p:cTn id="53" dur="500" fill="hold"/>
                                        <p:tgtEl>
                                          <p:spTgt spid="47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22" grpId="0" autoUpdateAnimBg="0"/>
      <p:bldP spid="47123" grpId="0" autoUpdateAnimBg="0"/>
      <p:bldP spid="47125" grpId="0" animBg="1"/>
      <p:bldP spid="47126" grpId="0" animBg="1"/>
      <p:bldP spid="47127"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1284312" y="23488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251520" y="260648"/>
            <a:ext cx="7909538" cy="1754326"/>
          </a:xfrm>
          <a:prstGeom prst="rect">
            <a:avLst/>
          </a:prstGeom>
          <a:noFill/>
        </p:spPr>
        <p:txBody>
          <a:bodyPr wrap="none" lIns="91440" tIns="45720" rIns="91440" bIns="45720">
            <a:spAutoFit/>
          </a:bodyPr>
          <a:lstStyle/>
          <a:p>
            <a:pPr algn="ctr"/>
            <a:r>
              <a:rPr lang="es-ES" sz="5400" b="1" cap="none" spc="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Donde se debe localizar</a:t>
            </a:r>
          </a:p>
          <a:p>
            <a:pPr algn="ctr"/>
            <a:r>
              <a:rPr lang="es-ES" sz="5400" b="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Un proyecto</a:t>
            </a:r>
            <a:endParaRPr lang="es-ES" sz="5400" b="1" cap="none" spc="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772816"/>
            <a:ext cx="7242048" cy="1143000"/>
          </a:xfrm>
        </p:spPr>
        <p:txBody>
          <a:bodyPr>
            <a:normAutofit fontScale="90000"/>
          </a:bodyPr>
          <a:lstStyle/>
          <a:p>
            <a:r>
              <a:rPr lang="es-CO"/>
              <a:t>Factores que influyen en la localización de un proyecto</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242048" cy="1143000"/>
          </a:xfrm>
        </p:spPr>
        <p:txBody>
          <a:bodyPr>
            <a:normAutofit fontScale="90000"/>
          </a:bodyPr>
          <a:lstStyle/>
          <a:p>
            <a:r>
              <a:rPr lang="es-CO"/>
              <a:t>1. Comportamiento y tendencias del mercado</a:t>
            </a:r>
          </a:p>
        </p:txBody>
      </p:sp>
      <p:graphicFrame>
        <p:nvGraphicFramePr>
          <p:cNvPr id="3" name="2 Diagrama"/>
          <p:cNvGraphicFramePr/>
          <p:nvPr/>
        </p:nvGraphicFramePr>
        <p:xfrm>
          <a:off x="899592" y="1268760"/>
          <a:ext cx="684076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2. Origen y disponibilidad de materias primas</a:t>
            </a:r>
          </a:p>
        </p:txBody>
      </p:sp>
      <p:graphicFrame>
        <p:nvGraphicFramePr>
          <p:cNvPr id="3" name="2 Diagrama"/>
          <p:cNvGraphicFramePr/>
          <p:nvPr/>
        </p:nvGraphicFramePr>
        <p:xfrm>
          <a:off x="1187624" y="19168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3298" name="Picture 2" descr="http://t1.gstatic.com/images?q=tbn:ANd9GcQqSHNY6JlJDLyydREjgigksQPvzM8CGxJ0KTeRFoboibdtcTw4Aw"/>
          <p:cNvPicPr>
            <a:picLocks noChangeAspect="1" noChangeArrowheads="1"/>
          </p:cNvPicPr>
          <p:nvPr/>
        </p:nvPicPr>
        <p:blipFill>
          <a:blip r:embed="rId7" cstate="print"/>
          <a:srcRect/>
          <a:stretch>
            <a:fillRect/>
          </a:stretch>
        </p:blipFill>
        <p:spPr bwMode="auto">
          <a:xfrm>
            <a:off x="7092280" y="0"/>
            <a:ext cx="2051720" cy="2051720"/>
          </a:xfrm>
          <a:prstGeom prst="rect">
            <a:avLst/>
          </a:prstGeom>
          <a:noFill/>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3. Políticas fiscales y financieras</a:t>
            </a:r>
          </a:p>
        </p:txBody>
      </p:sp>
      <p:graphicFrame>
        <p:nvGraphicFramePr>
          <p:cNvPr id="3" name="2 Diagrama"/>
          <p:cNvGraphicFramePr/>
          <p:nvPr/>
        </p:nvGraphicFramePr>
        <p:xfrm>
          <a:off x="1524000" y="181327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2994" name="Picture 2" descr="http://t3.gstatic.com/images?q=tbn:ANd9GcTMYhrSU6PtRA-NvWMyIsTPjjnzHZiOE8LYqFC-P6lEj61N55qt"/>
          <p:cNvPicPr>
            <a:picLocks noChangeAspect="1" noChangeArrowheads="1"/>
          </p:cNvPicPr>
          <p:nvPr/>
        </p:nvPicPr>
        <p:blipFill>
          <a:blip r:embed="rId7" cstate="print"/>
          <a:srcRect/>
          <a:stretch>
            <a:fillRect/>
          </a:stretch>
        </p:blipFill>
        <p:spPr bwMode="auto">
          <a:xfrm>
            <a:off x="6809328" y="0"/>
            <a:ext cx="2334672" cy="1656184"/>
          </a:xfrm>
          <a:prstGeom prst="rect">
            <a:avLst/>
          </a:prstGeom>
          <a:noFill/>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827584" y="-531440"/>
          <a:ext cx="679241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2210" name="Picture 2" descr="http://t1.gstatic.com/images?q=tbn:ANd9GcSjTP_bUbFoeUm0UnZqxcACWmOOH1w3QPj4PlxgZEn6GB4eZWjLCg"/>
          <p:cNvPicPr>
            <a:picLocks noChangeAspect="1" noChangeArrowheads="1"/>
          </p:cNvPicPr>
          <p:nvPr/>
        </p:nvPicPr>
        <p:blipFill>
          <a:blip r:embed="rId7" cstate="print"/>
          <a:srcRect/>
          <a:stretch>
            <a:fillRect/>
          </a:stretch>
        </p:blipFill>
        <p:spPr bwMode="auto">
          <a:xfrm>
            <a:off x="1835696" y="2924944"/>
            <a:ext cx="5229225" cy="3743325"/>
          </a:xfrm>
          <a:prstGeom prst="rect">
            <a:avLst/>
          </a:prstGeom>
          <a:noFill/>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539552" y="260648"/>
          <a:ext cx="7152456"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3234" name="Picture 2" descr="http://2.bp.blogspot.com/-YkRPG64k6hQ/T-C_jfRW4sI/AAAAAAAAAUo/HqsT5gV3kCE/s1600/mano+de+obra.jpg"/>
          <p:cNvPicPr>
            <a:picLocks noChangeAspect="1" noChangeArrowheads="1"/>
          </p:cNvPicPr>
          <p:nvPr/>
        </p:nvPicPr>
        <p:blipFill>
          <a:blip r:embed="rId7" cstate="print"/>
          <a:srcRect/>
          <a:stretch>
            <a:fillRect/>
          </a:stretch>
        </p:blipFill>
        <p:spPr bwMode="auto">
          <a:xfrm>
            <a:off x="3272549" y="4653136"/>
            <a:ext cx="2019531" cy="1868067"/>
          </a:xfrm>
          <a:prstGeom prst="rect">
            <a:avLst/>
          </a:prstGeom>
          <a:noFill/>
        </p:spPr>
      </p:pic>
      <p:pic>
        <p:nvPicPr>
          <p:cNvPr id="223236" name="Picture 4" descr="http://t2.gstatic.com/images?q=tbn:ANd9GcRi9UTv4TEoZ0FATXBJCrVwhwKeHZOQgJo1-2GtrxwSvOx0rtRv"/>
          <p:cNvPicPr>
            <a:picLocks noChangeAspect="1" noChangeArrowheads="1"/>
          </p:cNvPicPr>
          <p:nvPr/>
        </p:nvPicPr>
        <p:blipFill>
          <a:blip r:embed="rId8" cstate="print"/>
          <a:srcRect/>
          <a:stretch>
            <a:fillRect/>
          </a:stretch>
        </p:blipFill>
        <p:spPr bwMode="auto">
          <a:xfrm>
            <a:off x="0" y="4509120"/>
            <a:ext cx="2915816" cy="2060999"/>
          </a:xfrm>
          <a:prstGeom prst="rect">
            <a:avLst/>
          </a:prstGeom>
          <a:noFill/>
        </p:spPr>
      </p:pic>
      <p:pic>
        <p:nvPicPr>
          <p:cNvPr id="223238" name="Picture 6" descr="http://us.123rf.com/400wm/400/400/kirillm/kirillm1203/kirillm120300032/12801294-medico-con-el-mundo-global-concepto-de-servicios-medicos-aislado.jpg"/>
          <p:cNvPicPr>
            <a:picLocks noChangeAspect="1" noChangeArrowheads="1"/>
          </p:cNvPicPr>
          <p:nvPr/>
        </p:nvPicPr>
        <p:blipFill>
          <a:blip r:embed="rId9" cstate="print"/>
          <a:srcRect/>
          <a:stretch>
            <a:fillRect/>
          </a:stretch>
        </p:blipFill>
        <p:spPr bwMode="auto">
          <a:xfrm>
            <a:off x="5436096" y="4581128"/>
            <a:ext cx="2303523" cy="2016224"/>
          </a:xfrm>
          <a:prstGeom prst="rect">
            <a:avLst/>
          </a:prstGeom>
          <a:noFill/>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3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47106" name="Rectangle 1026"/>
          <p:cNvSpPr>
            <a:spLocks noGrp="1" noChangeArrowheads="1"/>
          </p:cNvSpPr>
          <p:nvPr>
            <p:ph type="title"/>
          </p:nvPr>
        </p:nvSpPr>
        <p:spPr>
          <a:xfrm>
            <a:off x="304800" y="228600"/>
            <a:ext cx="8458200" cy="838200"/>
          </a:xfrm>
        </p:spPr>
        <p:txBody>
          <a:bodyPr/>
          <a:lstStyle/>
          <a:p>
            <a:r>
              <a:rPr lang="es-ES_tradnl" sz="3200" b="1">
                <a:solidFill>
                  <a:schemeClr val="tx1"/>
                </a:solidFill>
              </a:rPr>
              <a:t>De la macro a la </a:t>
            </a:r>
            <a:r>
              <a:rPr lang="es-ES_tradnl" sz="3200" b="1" err="1">
                <a:solidFill>
                  <a:schemeClr val="tx1"/>
                </a:solidFill>
              </a:rPr>
              <a:t>microlocalización</a:t>
            </a:r>
          </a:p>
        </p:txBody>
      </p:sp>
      <p:sp>
        <p:nvSpPr>
          <p:cNvPr id="47107" name="Freeform 1027"/>
          <p:cNvSpPr>
            <a:spLocks/>
          </p:cNvSpPr>
          <p:nvPr/>
        </p:nvSpPr>
        <p:spPr bwMode="auto">
          <a:xfrm>
            <a:off x="2770188" y="1201738"/>
            <a:ext cx="3230562" cy="3232150"/>
          </a:xfrm>
          <a:custGeom>
            <a:avLst/>
            <a:gdLst/>
            <a:ahLst/>
            <a:cxnLst>
              <a:cxn ang="0">
                <a:pos x="2035" y="2034"/>
              </a:cxn>
              <a:cxn ang="0">
                <a:pos x="2035" y="0"/>
              </a:cxn>
              <a:cxn ang="0">
                <a:pos x="0" y="0"/>
              </a:cxn>
              <a:cxn ang="0">
                <a:pos x="0" y="2036"/>
              </a:cxn>
              <a:cxn ang="0">
                <a:pos x="2035" y="2036"/>
              </a:cxn>
              <a:cxn ang="0">
                <a:pos x="2035" y="2036"/>
              </a:cxn>
              <a:cxn ang="0">
                <a:pos x="2035" y="2034"/>
              </a:cxn>
            </a:cxnLst>
            <a:rect l="0" t="0" r="r" b="b"/>
            <a:pathLst>
              <a:path w="2035" h="2036">
                <a:moveTo>
                  <a:pt x="2035" y="2034"/>
                </a:moveTo>
                <a:lnTo>
                  <a:pt x="2035" y="0"/>
                </a:lnTo>
                <a:lnTo>
                  <a:pt x="0" y="0"/>
                </a:lnTo>
                <a:lnTo>
                  <a:pt x="0" y="2036"/>
                </a:lnTo>
                <a:lnTo>
                  <a:pt x="2035" y="2036"/>
                </a:lnTo>
                <a:lnTo>
                  <a:pt x="2035" y="2036"/>
                </a:lnTo>
                <a:lnTo>
                  <a:pt x="2035" y="2034"/>
                </a:lnTo>
                <a:close/>
              </a:path>
            </a:pathLst>
          </a:custGeom>
          <a:solidFill>
            <a:srgbClr val="FFBF00"/>
          </a:solidFill>
          <a:ln w="9525">
            <a:noFill/>
            <a:round/>
            <a:headEnd/>
            <a:tailEnd/>
          </a:ln>
        </p:spPr>
        <p:txBody>
          <a:bodyPr/>
          <a:lstStyle/>
          <a:p>
            <a:endParaRPr lang="es-CO"/>
          </a:p>
        </p:txBody>
      </p:sp>
      <p:sp>
        <p:nvSpPr>
          <p:cNvPr id="47108" name="Freeform 1028"/>
          <p:cNvSpPr>
            <a:spLocks/>
          </p:cNvSpPr>
          <p:nvPr/>
        </p:nvSpPr>
        <p:spPr bwMode="auto">
          <a:xfrm>
            <a:off x="2817813" y="1249363"/>
            <a:ext cx="3136900" cy="3136900"/>
          </a:xfrm>
          <a:custGeom>
            <a:avLst/>
            <a:gdLst/>
            <a:ahLst/>
            <a:cxnLst>
              <a:cxn ang="0">
                <a:pos x="1976" y="1975"/>
              </a:cxn>
              <a:cxn ang="0">
                <a:pos x="1976" y="0"/>
              </a:cxn>
              <a:cxn ang="0">
                <a:pos x="0" y="0"/>
              </a:cxn>
              <a:cxn ang="0">
                <a:pos x="0" y="1976"/>
              </a:cxn>
              <a:cxn ang="0">
                <a:pos x="1976" y="1976"/>
              </a:cxn>
              <a:cxn ang="0">
                <a:pos x="1976" y="1976"/>
              </a:cxn>
              <a:cxn ang="0">
                <a:pos x="1976" y="1975"/>
              </a:cxn>
            </a:cxnLst>
            <a:rect l="0" t="0" r="r" b="b"/>
            <a:pathLst>
              <a:path w="1976" h="1976">
                <a:moveTo>
                  <a:pt x="1976" y="1975"/>
                </a:moveTo>
                <a:lnTo>
                  <a:pt x="1976" y="0"/>
                </a:lnTo>
                <a:lnTo>
                  <a:pt x="0" y="0"/>
                </a:lnTo>
                <a:lnTo>
                  <a:pt x="0" y="1976"/>
                </a:lnTo>
                <a:lnTo>
                  <a:pt x="1976" y="1976"/>
                </a:lnTo>
                <a:lnTo>
                  <a:pt x="1976" y="1976"/>
                </a:lnTo>
                <a:lnTo>
                  <a:pt x="1976" y="1975"/>
                </a:lnTo>
                <a:close/>
              </a:path>
            </a:pathLst>
          </a:custGeom>
          <a:solidFill>
            <a:srgbClr val="FFFFFF"/>
          </a:solidFill>
          <a:ln w="9525">
            <a:noFill/>
            <a:round/>
            <a:headEnd/>
            <a:tailEnd/>
          </a:ln>
        </p:spPr>
        <p:txBody>
          <a:bodyPr/>
          <a:lstStyle/>
          <a:p>
            <a:endParaRPr lang="es-CO"/>
          </a:p>
        </p:txBody>
      </p:sp>
      <p:grpSp>
        <p:nvGrpSpPr>
          <p:cNvPr id="2" name="Group 1029"/>
          <p:cNvGrpSpPr>
            <a:grpSpLocks/>
          </p:cNvGrpSpPr>
          <p:nvPr/>
        </p:nvGrpSpPr>
        <p:grpSpPr bwMode="auto">
          <a:xfrm>
            <a:off x="3040063" y="1423988"/>
            <a:ext cx="2176462" cy="2798762"/>
            <a:chOff x="1905" y="963"/>
            <a:chExt cx="1371" cy="1763"/>
          </a:xfrm>
        </p:grpSpPr>
        <p:sp>
          <p:nvSpPr>
            <p:cNvPr id="47110" name="Freeform 1030"/>
            <p:cNvSpPr>
              <a:spLocks/>
            </p:cNvSpPr>
            <p:nvPr/>
          </p:nvSpPr>
          <p:spPr bwMode="auto">
            <a:xfrm>
              <a:off x="1905" y="963"/>
              <a:ext cx="1371" cy="1763"/>
            </a:xfrm>
            <a:custGeom>
              <a:avLst/>
              <a:gdLst/>
              <a:ahLst/>
              <a:cxnLst>
                <a:cxn ang="0">
                  <a:pos x="1371" y="1761"/>
                </a:cxn>
                <a:cxn ang="0">
                  <a:pos x="1371" y="0"/>
                </a:cxn>
                <a:cxn ang="0">
                  <a:pos x="0" y="0"/>
                </a:cxn>
                <a:cxn ang="0">
                  <a:pos x="0" y="1763"/>
                </a:cxn>
                <a:cxn ang="0">
                  <a:pos x="1371" y="1763"/>
                </a:cxn>
                <a:cxn ang="0">
                  <a:pos x="1371" y="1763"/>
                </a:cxn>
                <a:cxn ang="0">
                  <a:pos x="1371" y="1761"/>
                </a:cxn>
              </a:cxnLst>
              <a:rect l="0" t="0" r="r" b="b"/>
              <a:pathLst>
                <a:path w="1371" h="1763">
                  <a:moveTo>
                    <a:pt x="1371" y="1761"/>
                  </a:moveTo>
                  <a:lnTo>
                    <a:pt x="1371" y="0"/>
                  </a:lnTo>
                  <a:lnTo>
                    <a:pt x="0" y="0"/>
                  </a:lnTo>
                  <a:lnTo>
                    <a:pt x="0" y="1763"/>
                  </a:lnTo>
                  <a:lnTo>
                    <a:pt x="1371" y="1763"/>
                  </a:lnTo>
                  <a:lnTo>
                    <a:pt x="1371" y="1763"/>
                  </a:lnTo>
                  <a:lnTo>
                    <a:pt x="1371" y="1761"/>
                  </a:lnTo>
                  <a:close/>
                </a:path>
              </a:pathLst>
            </a:custGeom>
            <a:solidFill>
              <a:srgbClr val="0000FF"/>
            </a:solidFill>
            <a:ln w="9525">
              <a:noFill/>
              <a:round/>
              <a:headEnd/>
              <a:tailEnd/>
            </a:ln>
          </p:spPr>
          <p:txBody>
            <a:bodyPr/>
            <a:lstStyle/>
            <a:p>
              <a:endParaRPr lang="es-CO"/>
            </a:p>
          </p:txBody>
        </p:sp>
        <p:sp>
          <p:nvSpPr>
            <p:cNvPr id="47111" name="Freeform 1031"/>
            <p:cNvSpPr>
              <a:spLocks/>
            </p:cNvSpPr>
            <p:nvPr/>
          </p:nvSpPr>
          <p:spPr bwMode="auto">
            <a:xfrm>
              <a:off x="1993" y="1052"/>
              <a:ext cx="1195" cy="1585"/>
            </a:xfrm>
            <a:custGeom>
              <a:avLst/>
              <a:gdLst/>
              <a:ahLst/>
              <a:cxnLst>
                <a:cxn ang="0">
                  <a:pos x="1195" y="1584"/>
                </a:cxn>
                <a:cxn ang="0">
                  <a:pos x="1195" y="0"/>
                </a:cxn>
                <a:cxn ang="0">
                  <a:pos x="0" y="0"/>
                </a:cxn>
                <a:cxn ang="0">
                  <a:pos x="0" y="1585"/>
                </a:cxn>
                <a:cxn ang="0">
                  <a:pos x="1195" y="1585"/>
                </a:cxn>
                <a:cxn ang="0">
                  <a:pos x="1195" y="1585"/>
                </a:cxn>
                <a:cxn ang="0">
                  <a:pos x="1195" y="1584"/>
                </a:cxn>
              </a:cxnLst>
              <a:rect l="0" t="0" r="r" b="b"/>
              <a:pathLst>
                <a:path w="1195" h="1585">
                  <a:moveTo>
                    <a:pt x="1195" y="1584"/>
                  </a:moveTo>
                  <a:lnTo>
                    <a:pt x="1195" y="0"/>
                  </a:lnTo>
                  <a:lnTo>
                    <a:pt x="0" y="0"/>
                  </a:lnTo>
                  <a:lnTo>
                    <a:pt x="0" y="1585"/>
                  </a:lnTo>
                  <a:lnTo>
                    <a:pt x="1195" y="1585"/>
                  </a:lnTo>
                  <a:lnTo>
                    <a:pt x="1195" y="1585"/>
                  </a:lnTo>
                  <a:lnTo>
                    <a:pt x="1195" y="1584"/>
                  </a:lnTo>
                  <a:close/>
                </a:path>
              </a:pathLst>
            </a:custGeom>
            <a:solidFill>
              <a:srgbClr val="FFFFFF"/>
            </a:solidFill>
            <a:ln w="9525">
              <a:noFill/>
              <a:round/>
              <a:headEnd/>
              <a:tailEnd/>
            </a:ln>
          </p:spPr>
          <p:txBody>
            <a:bodyPr/>
            <a:lstStyle/>
            <a:p>
              <a:endParaRPr lang="es-CO"/>
            </a:p>
          </p:txBody>
        </p:sp>
        <p:sp>
          <p:nvSpPr>
            <p:cNvPr id="47112" name="Freeform 1032"/>
            <p:cNvSpPr>
              <a:spLocks/>
            </p:cNvSpPr>
            <p:nvPr/>
          </p:nvSpPr>
          <p:spPr bwMode="auto">
            <a:xfrm>
              <a:off x="2279" y="1326"/>
              <a:ext cx="615" cy="997"/>
            </a:xfrm>
            <a:custGeom>
              <a:avLst/>
              <a:gdLst/>
              <a:ahLst/>
              <a:cxnLst>
                <a:cxn ang="0">
                  <a:pos x="614" y="996"/>
                </a:cxn>
                <a:cxn ang="0">
                  <a:pos x="615" y="0"/>
                </a:cxn>
                <a:cxn ang="0">
                  <a:pos x="0" y="0"/>
                </a:cxn>
                <a:cxn ang="0">
                  <a:pos x="0" y="997"/>
                </a:cxn>
                <a:cxn ang="0">
                  <a:pos x="615" y="997"/>
                </a:cxn>
                <a:cxn ang="0">
                  <a:pos x="615" y="997"/>
                </a:cxn>
                <a:cxn ang="0">
                  <a:pos x="614" y="996"/>
                </a:cxn>
              </a:cxnLst>
              <a:rect l="0" t="0" r="r" b="b"/>
              <a:pathLst>
                <a:path w="615" h="997">
                  <a:moveTo>
                    <a:pt x="614" y="996"/>
                  </a:moveTo>
                  <a:lnTo>
                    <a:pt x="615" y="0"/>
                  </a:lnTo>
                  <a:lnTo>
                    <a:pt x="0" y="0"/>
                  </a:lnTo>
                  <a:lnTo>
                    <a:pt x="0" y="997"/>
                  </a:lnTo>
                  <a:lnTo>
                    <a:pt x="615" y="997"/>
                  </a:lnTo>
                  <a:lnTo>
                    <a:pt x="615" y="997"/>
                  </a:lnTo>
                  <a:lnTo>
                    <a:pt x="614" y="996"/>
                  </a:lnTo>
                  <a:close/>
                </a:path>
              </a:pathLst>
            </a:custGeom>
            <a:solidFill>
              <a:srgbClr val="E60000"/>
            </a:solidFill>
            <a:ln w="9525">
              <a:noFill/>
              <a:round/>
              <a:headEnd/>
              <a:tailEnd/>
            </a:ln>
          </p:spPr>
          <p:txBody>
            <a:bodyPr/>
            <a:lstStyle/>
            <a:p>
              <a:endParaRPr lang="es-CO"/>
            </a:p>
          </p:txBody>
        </p:sp>
      </p:grpSp>
      <p:grpSp>
        <p:nvGrpSpPr>
          <p:cNvPr id="3" name="Group 1033"/>
          <p:cNvGrpSpPr>
            <a:grpSpLocks/>
          </p:cNvGrpSpPr>
          <p:nvPr/>
        </p:nvGrpSpPr>
        <p:grpSpPr bwMode="auto">
          <a:xfrm>
            <a:off x="4035425" y="1670050"/>
            <a:ext cx="1719263" cy="2095500"/>
            <a:chOff x="2532" y="1118"/>
            <a:chExt cx="1083" cy="1320"/>
          </a:xfrm>
        </p:grpSpPr>
        <p:sp>
          <p:nvSpPr>
            <p:cNvPr id="47114" name="Freeform 1034"/>
            <p:cNvSpPr>
              <a:spLocks/>
            </p:cNvSpPr>
            <p:nvPr/>
          </p:nvSpPr>
          <p:spPr bwMode="auto">
            <a:xfrm>
              <a:off x="2532" y="1118"/>
              <a:ext cx="1083" cy="1320"/>
            </a:xfrm>
            <a:custGeom>
              <a:avLst/>
              <a:gdLst/>
              <a:ahLst/>
              <a:cxnLst>
                <a:cxn ang="0">
                  <a:pos x="1083" y="1319"/>
                </a:cxn>
                <a:cxn ang="0">
                  <a:pos x="1083" y="0"/>
                </a:cxn>
                <a:cxn ang="0">
                  <a:pos x="0" y="0"/>
                </a:cxn>
                <a:cxn ang="0">
                  <a:pos x="0" y="1320"/>
                </a:cxn>
                <a:cxn ang="0">
                  <a:pos x="1083" y="1320"/>
                </a:cxn>
                <a:cxn ang="0">
                  <a:pos x="1083" y="1320"/>
                </a:cxn>
                <a:cxn ang="0">
                  <a:pos x="1083" y="1319"/>
                </a:cxn>
              </a:cxnLst>
              <a:rect l="0" t="0" r="r" b="b"/>
              <a:pathLst>
                <a:path w="1083" h="1320">
                  <a:moveTo>
                    <a:pt x="1083" y="1319"/>
                  </a:moveTo>
                  <a:lnTo>
                    <a:pt x="1083" y="0"/>
                  </a:lnTo>
                  <a:lnTo>
                    <a:pt x="0" y="0"/>
                  </a:lnTo>
                  <a:lnTo>
                    <a:pt x="0" y="1320"/>
                  </a:lnTo>
                  <a:lnTo>
                    <a:pt x="1083" y="1320"/>
                  </a:lnTo>
                  <a:lnTo>
                    <a:pt x="1083" y="1320"/>
                  </a:lnTo>
                  <a:lnTo>
                    <a:pt x="1083" y="1319"/>
                  </a:lnTo>
                  <a:close/>
                </a:path>
              </a:pathLst>
            </a:custGeom>
            <a:solidFill>
              <a:srgbClr val="FFBF00"/>
            </a:solidFill>
            <a:ln w="9525">
              <a:noFill/>
              <a:round/>
              <a:headEnd/>
              <a:tailEnd/>
            </a:ln>
          </p:spPr>
          <p:txBody>
            <a:bodyPr/>
            <a:lstStyle/>
            <a:p>
              <a:endParaRPr lang="es-CO"/>
            </a:p>
          </p:txBody>
        </p:sp>
        <p:sp>
          <p:nvSpPr>
            <p:cNvPr id="47115" name="Freeform 1035"/>
            <p:cNvSpPr>
              <a:spLocks/>
            </p:cNvSpPr>
            <p:nvPr/>
          </p:nvSpPr>
          <p:spPr bwMode="auto">
            <a:xfrm>
              <a:off x="2613" y="1207"/>
              <a:ext cx="914" cy="1143"/>
            </a:xfrm>
            <a:custGeom>
              <a:avLst/>
              <a:gdLst/>
              <a:ahLst/>
              <a:cxnLst>
                <a:cxn ang="0">
                  <a:pos x="914" y="1141"/>
                </a:cxn>
                <a:cxn ang="0">
                  <a:pos x="914" y="0"/>
                </a:cxn>
                <a:cxn ang="0">
                  <a:pos x="0" y="0"/>
                </a:cxn>
                <a:cxn ang="0">
                  <a:pos x="0" y="1143"/>
                </a:cxn>
                <a:cxn ang="0">
                  <a:pos x="914" y="1143"/>
                </a:cxn>
                <a:cxn ang="0">
                  <a:pos x="914" y="1143"/>
                </a:cxn>
                <a:cxn ang="0">
                  <a:pos x="914" y="1141"/>
                </a:cxn>
              </a:cxnLst>
              <a:rect l="0" t="0" r="r" b="b"/>
              <a:pathLst>
                <a:path w="914" h="1143">
                  <a:moveTo>
                    <a:pt x="914" y="1141"/>
                  </a:moveTo>
                  <a:lnTo>
                    <a:pt x="914" y="0"/>
                  </a:lnTo>
                  <a:lnTo>
                    <a:pt x="0" y="0"/>
                  </a:lnTo>
                  <a:lnTo>
                    <a:pt x="0" y="1143"/>
                  </a:lnTo>
                  <a:lnTo>
                    <a:pt x="914" y="1143"/>
                  </a:lnTo>
                  <a:lnTo>
                    <a:pt x="914" y="1143"/>
                  </a:lnTo>
                  <a:lnTo>
                    <a:pt x="914" y="1141"/>
                  </a:lnTo>
                  <a:close/>
                </a:path>
              </a:pathLst>
            </a:custGeom>
            <a:solidFill>
              <a:srgbClr val="FFFFFF"/>
            </a:solidFill>
            <a:ln w="9525">
              <a:noFill/>
              <a:round/>
              <a:headEnd/>
              <a:tailEnd/>
            </a:ln>
          </p:spPr>
          <p:txBody>
            <a:bodyPr/>
            <a:lstStyle/>
            <a:p>
              <a:endParaRPr lang="es-CO"/>
            </a:p>
          </p:txBody>
        </p:sp>
        <p:sp>
          <p:nvSpPr>
            <p:cNvPr id="47116" name="Freeform 1036"/>
            <p:cNvSpPr>
              <a:spLocks/>
            </p:cNvSpPr>
            <p:nvPr/>
          </p:nvSpPr>
          <p:spPr bwMode="auto">
            <a:xfrm>
              <a:off x="2868" y="1478"/>
              <a:ext cx="396" cy="574"/>
            </a:xfrm>
            <a:custGeom>
              <a:avLst/>
              <a:gdLst/>
              <a:ahLst/>
              <a:cxnLst>
                <a:cxn ang="0">
                  <a:pos x="396" y="572"/>
                </a:cxn>
                <a:cxn ang="0">
                  <a:pos x="396" y="0"/>
                </a:cxn>
                <a:cxn ang="0">
                  <a:pos x="0" y="0"/>
                </a:cxn>
                <a:cxn ang="0">
                  <a:pos x="0" y="574"/>
                </a:cxn>
                <a:cxn ang="0">
                  <a:pos x="396" y="574"/>
                </a:cxn>
                <a:cxn ang="0">
                  <a:pos x="396" y="574"/>
                </a:cxn>
                <a:cxn ang="0">
                  <a:pos x="396" y="572"/>
                </a:cxn>
              </a:cxnLst>
              <a:rect l="0" t="0" r="r" b="b"/>
              <a:pathLst>
                <a:path w="396" h="574">
                  <a:moveTo>
                    <a:pt x="396" y="572"/>
                  </a:moveTo>
                  <a:lnTo>
                    <a:pt x="396" y="0"/>
                  </a:lnTo>
                  <a:lnTo>
                    <a:pt x="0" y="0"/>
                  </a:lnTo>
                  <a:lnTo>
                    <a:pt x="0" y="574"/>
                  </a:lnTo>
                  <a:lnTo>
                    <a:pt x="396" y="574"/>
                  </a:lnTo>
                  <a:lnTo>
                    <a:pt x="396" y="574"/>
                  </a:lnTo>
                  <a:lnTo>
                    <a:pt x="396" y="572"/>
                  </a:lnTo>
                  <a:close/>
                </a:path>
              </a:pathLst>
            </a:custGeom>
            <a:solidFill>
              <a:srgbClr val="40FFFF"/>
            </a:solidFill>
            <a:ln w="9525">
              <a:noFill/>
              <a:round/>
              <a:headEnd/>
              <a:tailEnd/>
            </a:ln>
          </p:spPr>
          <p:txBody>
            <a:bodyPr/>
            <a:lstStyle/>
            <a:p>
              <a:endParaRPr lang="es-CO"/>
            </a:p>
          </p:txBody>
        </p:sp>
      </p:grpSp>
      <p:grpSp>
        <p:nvGrpSpPr>
          <p:cNvPr id="4" name="Group 1037"/>
          <p:cNvGrpSpPr>
            <a:grpSpLocks/>
          </p:cNvGrpSpPr>
          <p:nvPr/>
        </p:nvGrpSpPr>
        <p:grpSpPr bwMode="auto">
          <a:xfrm>
            <a:off x="5181600" y="1905000"/>
            <a:ext cx="1147763" cy="1357313"/>
            <a:chOff x="3254" y="1266"/>
            <a:chExt cx="723" cy="855"/>
          </a:xfrm>
        </p:grpSpPr>
        <p:sp>
          <p:nvSpPr>
            <p:cNvPr id="47118" name="Freeform 1038"/>
            <p:cNvSpPr>
              <a:spLocks/>
            </p:cNvSpPr>
            <p:nvPr/>
          </p:nvSpPr>
          <p:spPr bwMode="auto">
            <a:xfrm>
              <a:off x="3254" y="1266"/>
              <a:ext cx="723" cy="855"/>
            </a:xfrm>
            <a:custGeom>
              <a:avLst/>
              <a:gdLst/>
              <a:ahLst/>
              <a:cxnLst>
                <a:cxn ang="0">
                  <a:pos x="0" y="854"/>
                </a:cxn>
                <a:cxn ang="0">
                  <a:pos x="0" y="0"/>
                </a:cxn>
                <a:cxn ang="0">
                  <a:pos x="723" y="0"/>
                </a:cxn>
                <a:cxn ang="0">
                  <a:pos x="723" y="855"/>
                </a:cxn>
                <a:cxn ang="0">
                  <a:pos x="0" y="855"/>
                </a:cxn>
                <a:cxn ang="0">
                  <a:pos x="0" y="855"/>
                </a:cxn>
                <a:cxn ang="0">
                  <a:pos x="0" y="854"/>
                </a:cxn>
              </a:cxnLst>
              <a:rect l="0" t="0" r="r" b="b"/>
              <a:pathLst>
                <a:path w="723" h="855">
                  <a:moveTo>
                    <a:pt x="0" y="854"/>
                  </a:moveTo>
                  <a:lnTo>
                    <a:pt x="0" y="0"/>
                  </a:lnTo>
                  <a:lnTo>
                    <a:pt x="723" y="0"/>
                  </a:lnTo>
                  <a:lnTo>
                    <a:pt x="723" y="855"/>
                  </a:lnTo>
                  <a:lnTo>
                    <a:pt x="0" y="855"/>
                  </a:lnTo>
                  <a:lnTo>
                    <a:pt x="0" y="855"/>
                  </a:lnTo>
                  <a:lnTo>
                    <a:pt x="0" y="854"/>
                  </a:lnTo>
                  <a:close/>
                </a:path>
              </a:pathLst>
            </a:custGeom>
            <a:solidFill>
              <a:srgbClr val="E60000"/>
            </a:solidFill>
            <a:ln w="9525">
              <a:noFill/>
              <a:round/>
              <a:headEnd/>
              <a:tailEnd/>
            </a:ln>
          </p:spPr>
          <p:txBody>
            <a:bodyPr/>
            <a:lstStyle/>
            <a:p>
              <a:endParaRPr lang="es-CO"/>
            </a:p>
          </p:txBody>
        </p:sp>
        <p:sp>
          <p:nvSpPr>
            <p:cNvPr id="47119" name="Freeform 1039"/>
            <p:cNvSpPr>
              <a:spLocks/>
            </p:cNvSpPr>
            <p:nvPr/>
          </p:nvSpPr>
          <p:spPr bwMode="auto">
            <a:xfrm>
              <a:off x="3343" y="1354"/>
              <a:ext cx="545" cy="679"/>
            </a:xfrm>
            <a:custGeom>
              <a:avLst/>
              <a:gdLst/>
              <a:ahLst/>
              <a:cxnLst>
                <a:cxn ang="0">
                  <a:pos x="545" y="677"/>
                </a:cxn>
                <a:cxn ang="0">
                  <a:pos x="545" y="0"/>
                </a:cxn>
                <a:cxn ang="0">
                  <a:pos x="0" y="0"/>
                </a:cxn>
                <a:cxn ang="0">
                  <a:pos x="0" y="679"/>
                </a:cxn>
                <a:cxn ang="0">
                  <a:pos x="545" y="679"/>
                </a:cxn>
                <a:cxn ang="0">
                  <a:pos x="545" y="679"/>
                </a:cxn>
                <a:cxn ang="0">
                  <a:pos x="545" y="677"/>
                </a:cxn>
              </a:cxnLst>
              <a:rect l="0" t="0" r="r" b="b"/>
              <a:pathLst>
                <a:path w="545" h="679">
                  <a:moveTo>
                    <a:pt x="545" y="677"/>
                  </a:moveTo>
                  <a:lnTo>
                    <a:pt x="545" y="0"/>
                  </a:lnTo>
                  <a:lnTo>
                    <a:pt x="0" y="0"/>
                  </a:lnTo>
                  <a:lnTo>
                    <a:pt x="0" y="679"/>
                  </a:lnTo>
                  <a:lnTo>
                    <a:pt x="545" y="679"/>
                  </a:lnTo>
                  <a:lnTo>
                    <a:pt x="545" y="679"/>
                  </a:lnTo>
                  <a:lnTo>
                    <a:pt x="545" y="677"/>
                  </a:lnTo>
                  <a:close/>
                </a:path>
              </a:pathLst>
            </a:custGeom>
            <a:solidFill>
              <a:srgbClr val="FFFFFF"/>
            </a:solidFill>
            <a:ln w="9525">
              <a:noFill/>
              <a:round/>
              <a:headEnd/>
              <a:tailEnd/>
            </a:ln>
          </p:spPr>
          <p:txBody>
            <a:bodyPr/>
            <a:lstStyle/>
            <a:p>
              <a:endParaRPr lang="es-CO"/>
            </a:p>
          </p:txBody>
        </p:sp>
        <p:sp>
          <p:nvSpPr>
            <p:cNvPr id="47120" name="Freeform 1040"/>
            <p:cNvSpPr>
              <a:spLocks/>
            </p:cNvSpPr>
            <p:nvPr/>
          </p:nvSpPr>
          <p:spPr bwMode="auto">
            <a:xfrm>
              <a:off x="3468" y="1494"/>
              <a:ext cx="285" cy="384"/>
            </a:xfrm>
            <a:custGeom>
              <a:avLst/>
              <a:gdLst/>
              <a:ahLst/>
              <a:cxnLst>
                <a:cxn ang="0">
                  <a:pos x="0" y="382"/>
                </a:cxn>
                <a:cxn ang="0">
                  <a:pos x="1" y="0"/>
                </a:cxn>
                <a:cxn ang="0">
                  <a:pos x="285" y="0"/>
                </a:cxn>
                <a:cxn ang="0">
                  <a:pos x="285" y="384"/>
                </a:cxn>
                <a:cxn ang="0">
                  <a:pos x="1" y="384"/>
                </a:cxn>
                <a:cxn ang="0">
                  <a:pos x="1" y="384"/>
                </a:cxn>
                <a:cxn ang="0">
                  <a:pos x="0" y="382"/>
                </a:cxn>
              </a:cxnLst>
              <a:rect l="0" t="0" r="r" b="b"/>
              <a:pathLst>
                <a:path w="285" h="384">
                  <a:moveTo>
                    <a:pt x="0" y="382"/>
                  </a:moveTo>
                  <a:lnTo>
                    <a:pt x="1" y="0"/>
                  </a:lnTo>
                  <a:lnTo>
                    <a:pt x="285" y="0"/>
                  </a:lnTo>
                  <a:lnTo>
                    <a:pt x="285" y="384"/>
                  </a:lnTo>
                  <a:lnTo>
                    <a:pt x="1" y="384"/>
                  </a:lnTo>
                  <a:lnTo>
                    <a:pt x="1" y="384"/>
                  </a:lnTo>
                  <a:lnTo>
                    <a:pt x="0" y="382"/>
                  </a:lnTo>
                  <a:close/>
                </a:path>
              </a:pathLst>
            </a:custGeom>
            <a:solidFill>
              <a:srgbClr val="00E600"/>
            </a:solidFill>
            <a:ln w="9525">
              <a:noFill/>
              <a:round/>
              <a:headEnd/>
              <a:tailEnd/>
            </a:ln>
          </p:spPr>
          <p:txBody>
            <a:bodyPr/>
            <a:lstStyle/>
            <a:p>
              <a:endParaRPr lang="es-CO"/>
            </a:p>
          </p:txBody>
        </p:sp>
      </p:grpSp>
      <p:sp>
        <p:nvSpPr>
          <p:cNvPr id="47122" name="Text Box 1042"/>
          <p:cNvSpPr txBox="1">
            <a:spLocks noChangeArrowheads="1"/>
          </p:cNvSpPr>
          <p:nvPr/>
        </p:nvSpPr>
        <p:spPr bwMode="auto">
          <a:xfrm>
            <a:off x="228600" y="1524000"/>
            <a:ext cx="2566988" cy="457200"/>
          </a:xfrm>
          <a:prstGeom prst="rect">
            <a:avLst/>
          </a:prstGeom>
          <a:noFill/>
          <a:ln w="9525">
            <a:noFill/>
            <a:miter lim="800000"/>
            <a:headEnd/>
            <a:tailEnd/>
          </a:ln>
          <a:effectLst/>
        </p:spPr>
        <p:txBody>
          <a:bodyPr wrap="none">
            <a:spAutoFit/>
          </a:bodyPr>
          <a:lstStyle/>
          <a:p>
            <a:r>
              <a:rPr lang="es-ES_tradnl" b="1" err="1"/>
              <a:t>Macrolocalización</a:t>
            </a:r>
          </a:p>
        </p:txBody>
      </p:sp>
      <p:sp>
        <p:nvSpPr>
          <p:cNvPr id="47123" name="Text Box 1043"/>
          <p:cNvSpPr txBox="1">
            <a:spLocks noChangeArrowheads="1"/>
          </p:cNvSpPr>
          <p:nvPr/>
        </p:nvSpPr>
        <p:spPr bwMode="auto">
          <a:xfrm>
            <a:off x="6400800" y="2971800"/>
            <a:ext cx="2498725" cy="457200"/>
          </a:xfrm>
          <a:prstGeom prst="rect">
            <a:avLst/>
          </a:prstGeom>
          <a:noFill/>
          <a:ln w="9525">
            <a:noFill/>
            <a:miter lim="800000"/>
            <a:headEnd/>
            <a:tailEnd/>
          </a:ln>
          <a:effectLst/>
        </p:spPr>
        <p:txBody>
          <a:bodyPr wrap="none">
            <a:spAutoFit/>
          </a:bodyPr>
          <a:lstStyle/>
          <a:p>
            <a:r>
              <a:rPr lang="es-ES_tradnl" b="1" err="1"/>
              <a:t>Microlocalización</a:t>
            </a:r>
          </a:p>
        </p:txBody>
      </p:sp>
      <p:sp>
        <p:nvSpPr>
          <p:cNvPr id="47125" name="Freeform 1045"/>
          <p:cNvSpPr>
            <a:spLocks/>
          </p:cNvSpPr>
          <p:nvPr/>
        </p:nvSpPr>
        <p:spPr bwMode="auto">
          <a:xfrm>
            <a:off x="7086600" y="2286000"/>
            <a:ext cx="452438" cy="609600"/>
          </a:xfrm>
          <a:custGeom>
            <a:avLst/>
            <a:gdLst/>
            <a:ahLst/>
            <a:cxnLst>
              <a:cxn ang="0">
                <a:pos x="0" y="382"/>
              </a:cxn>
              <a:cxn ang="0">
                <a:pos x="1" y="0"/>
              </a:cxn>
              <a:cxn ang="0">
                <a:pos x="285" y="0"/>
              </a:cxn>
              <a:cxn ang="0">
                <a:pos x="285" y="384"/>
              </a:cxn>
              <a:cxn ang="0">
                <a:pos x="1" y="384"/>
              </a:cxn>
              <a:cxn ang="0">
                <a:pos x="1" y="384"/>
              </a:cxn>
              <a:cxn ang="0">
                <a:pos x="0" y="382"/>
              </a:cxn>
            </a:cxnLst>
            <a:rect l="0" t="0" r="r" b="b"/>
            <a:pathLst>
              <a:path w="285" h="384">
                <a:moveTo>
                  <a:pt x="0" y="382"/>
                </a:moveTo>
                <a:lnTo>
                  <a:pt x="1" y="0"/>
                </a:lnTo>
                <a:lnTo>
                  <a:pt x="285" y="0"/>
                </a:lnTo>
                <a:lnTo>
                  <a:pt x="285" y="384"/>
                </a:lnTo>
                <a:lnTo>
                  <a:pt x="1" y="384"/>
                </a:lnTo>
                <a:lnTo>
                  <a:pt x="1" y="384"/>
                </a:lnTo>
                <a:lnTo>
                  <a:pt x="0" y="382"/>
                </a:lnTo>
                <a:close/>
              </a:path>
            </a:pathLst>
          </a:custGeom>
          <a:solidFill>
            <a:srgbClr val="00E600"/>
          </a:solidFill>
          <a:ln w="9525">
            <a:noFill/>
            <a:round/>
            <a:headEnd/>
            <a:tailEnd/>
          </a:ln>
        </p:spPr>
        <p:txBody>
          <a:bodyPr/>
          <a:lstStyle/>
          <a:p>
            <a:endParaRPr lang="es-CO"/>
          </a:p>
        </p:txBody>
      </p:sp>
      <p:sp>
        <p:nvSpPr>
          <p:cNvPr id="47126" name="Oval 1046"/>
          <p:cNvSpPr>
            <a:spLocks noChangeArrowheads="1"/>
          </p:cNvSpPr>
          <p:nvPr/>
        </p:nvSpPr>
        <p:spPr bwMode="auto">
          <a:xfrm>
            <a:off x="7162800" y="2514600"/>
            <a:ext cx="228600" cy="228600"/>
          </a:xfrm>
          <a:prstGeom prst="ellipse">
            <a:avLst/>
          </a:prstGeom>
          <a:solidFill>
            <a:srgbClr val="FF3300"/>
          </a:solidFill>
          <a:ln w="9525">
            <a:solidFill>
              <a:schemeClr val="tx1"/>
            </a:solidFill>
            <a:round/>
            <a:headEnd/>
            <a:tailEnd/>
          </a:ln>
          <a:effectLst/>
        </p:spPr>
        <p:txBody>
          <a:bodyPr wrap="none" anchor="ctr"/>
          <a:lstStyle/>
          <a:p>
            <a:endParaRPr lang="es-CO"/>
          </a:p>
        </p:txBody>
      </p:sp>
      <p:sp>
        <p:nvSpPr>
          <p:cNvPr id="47127" name="Text Box 1047"/>
          <p:cNvSpPr txBox="1">
            <a:spLocks noChangeArrowheads="1"/>
          </p:cNvSpPr>
          <p:nvPr/>
        </p:nvSpPr>
        <p:spPr bwMode="auto">
          <a:xfrm>
            <a:off x="539750" y="5445125"/>
            <a:ext cx="8310563" cy="579438"/>
          </a:xfrm>
          <a:prstGeom prst="rect">
            <a:avLst/>
          </a:prstGeom>
          <a:noFill/>
          <a:ln w="9525">
            <a:noFill/>
            <a:miter lim="800000"/>
            <a:headEnd/>
            <a:tailEnd/>
          </a:ln>
          <a:effectLst/>
        </p:spPr>
        <p:txBody>
          <a:bodyPr wrap="none">
            <a:spAutoFit/>
          </a:bodyPr>
          <a:lstStyle/>
          <a:p>
            <a:r>
              <a:rPr lang="es-ES" sz="3200" b="1">
                <a:solidFill>
                  <a:schemeClr val="accent2"/>
                </a:solidFill>
                <a:latin typeface="Staccato222 BT" pitchFamily="66" charset="0"/>
              </a:rPr>
              <a:t>METODOLOGÍA: </a:t>
            </a:r>
            <a:r>
              <a:rPr lang="es-ES" sz="3200" b="1">
                <a:solidFill>
                  <a:srgbClr val="FF3300"/>
                </a:solidFill>
                <a:latin typeface="Staccato222 BT" pitchFamily="66" charset="0"/>
              </a:rPr>
              <a:t>DESCARTE</a:t>
            </a:r>
            <a:r>
              <a:rPr lang="es-ES" sz="3200" b="1">
                <a:solidFill>
                  <a:schemeClr val="accent2"/>
                </a:solidFill>
                <a:latin typeface="Staccato222 BT" pitchFamily="66" charset="0"/>
              </a:rPr>
              <a:t> / INCLUSIÓN</a:t>
            </a:r>
          </a:p>
        </p:txBody>
      </p:sp>
      <p:pic>
        <p:nvPicPr>
          <p:cNvPr id="47128" name="Picture 1048" descr="A_DAR180"/>
          <p:cNvPicPr>
            <a:picLocks noChangeAspect="1" noChangeArrowheads="1"/>
          </p:cNvPicPr>
          <p:nvPr/>
        </p:nvPicPr>
        <p:blipFill>
          <a:blip r:embed="rId2" cstate="print"/>
          <a:srcRect/>
          <a:stretch>
            <a:fillRect/>
          </a:stretch>
        </p:blipFill>
        <p:spPr bwMode="auto">
          <a:xfrm>
            <a:off x="2743200" y="4419600"/>
            <a:ext cx="34290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0-#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gtEl>
                                        <p:attrNameLst>
                                          <p:attrName>style.visibility</p:attrName>
                                        </p:attrNameLst>
                                      </p:cBhvr>
                                      <p:to>
                                        <p:strVal val="visible"/>
                                      </p:to>
                                    </p:set>
                                    <p:anim calcmode="lin" valueType="num">
                                      <p:cBhvr additive="base">
                                        <p:cTn id="17" dur="500" fill="hold"/>
                                        <p:tgtEl>
                                          <p:spTgt spid="47122"/>
                                        </p:tgtEl>
                                        <p:attrNameLst>
                                          <p:attrName>ppt_x</p:attrName>
                                        </p:attrNameLst>
                                      </p:cBhvr>
                                      <p:tavLst>
                                        <p:tav tm="0">
                                          <p:val>
                                            <p:strVal val="0-#ppt_w/2"/>
                                          </p:val>
                                        </p:tav>
                                        <p:tav tm="100000">
                                          <p:val>
                                            <p:strVal val="#ppt_x"/>
                                          </p:val>
                                        </p:tav>
                                      </p:tavLst>
                                    </p:anim>
                                    <p:anim calcmode="lin" valueType="num">
                                      <p:cBhvr additive="base">
                                        <p:cTn id="18" dur="500" fill="hold"/>
                                        <p:tgtEl>
                                          <p:spTgt spid="471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128"/>
                                        </p:tgtEl>
                                        <p:attrNameLst>
                                          <p:attrName>style.visibility</p:attrName>
                                        </p:attrNameLst>
                                      </p:cBhvr>
                                      <p:to>
                                        <p:strVal val="visible"/>
                                      </p:to>
                                    </p:set>
                                    <p:anim calcmode="lin" valueType="num">
                                      <p:cBhvr additive="base">
                                        <p:cTn id="22" dur="500" fill="hold"/>
                                        <p:tgtEl>
                                          <p:spTgt spid="47128"/>
                                        </p:tgtEl>
                                        <p:attrNameLst>
                                          <p:attrName>ppt_x</p:attrName>
                                        </p:attrNameLst>
                                      </p:cBhvr>
                                      <p:tavLst>
                                        <p:tav tm="0">
                                          <p:val>
                                            <p:strVal val="0-#ppt_w/2"/>
                                          </p:val>
                                        </p:tav>
                                        <p:tav tm="100000">
                                          <p:val>
                                            <p:strVal val="#ppt_x"/>
                                          </p:val>
                                        </p:tav>
                                      </p:tavLst>
                                    </p:anim>
                                    <p:anim calcmode="lin" valueType="num">
                                      <p:cBhvr additive="base">
                                        <p:cTn id="23" dur="500" fill="hold"/>
                                        <p:tgtEl>
                                          <p:spTgt spid="471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47123"/>
                                        </p:tgtEl>
                                        <p:attrNameLst>
                                          <p:attrName>style.visibility</p:attrName>
                                        </p:attrNameLst>
                                      </p:cBhvr>
                                      <p:to>
                                        <p:strVal val="visible"/>
                                      </p:to>
                                    </p:set>
                                    <p:anim calcmode="lin" valueType="num">
                                      <p:cBhvr additive="base">
                                        <p:cTn id="37" dur="500" fill="hold"/>
                                        <p:tgtEl>
                                          <p:spTgt spid="47123"/>
                                        </p:tgtEl>
                                        <p:attrNameLst>
                                          <p:attrName>ppt_x</p:attrName>
                                        </p:attrNameLst>
                                      </p:cBhvr>
                                      <p:tavLst>
                                        <p:tav tm="0">
                                          <p:val>
                                            <p:strVal val="0-#ppt_w/2"/>
                                          </p:val>
                                        </p:tav>
                                        <p:tav tm="100000">
                                          <p:val>
                                            <p:strVal val="#ppt_x"/>
                                          </p:val>
                                        </p:tav>
                                      </p:tavLst>
                                    </p:anim>
                                    <p:anim calcmode="lin" valueType="num">
                                      <p:cBhvr additive="base">
                                        <p:cTn id="38" dur="500" fill="hold"/>
                                        <p:tgtEl>
                                          <p:spTgt spid="4712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47125"/>
                                        </p:tgtEl>
                                        <p:attrNameLst>
                                          <p:attrName>style.visibility</p:attrName>
                                        </p:attrNameLst>
                                      </p:cBhvr>
                                      <p:to>
                                        <p:strVal val="visible"/>
                                      </p:to>
                                    </p:set>
                                    <p:anim calcmode="lin" valueType="num">
                                      <p:cBhvr additive="base">
                                        <p:cTn id="42" dur="500" fill="hold"/>
                                        <p:tgtEl>
                                          <p:spTgt spid="47125"/>
                                        </p:tgtEl>
                                        <p:attrNameLst>
                                          <p:attrName>ppt_x</p:attrName>
                                        </p:attrNameLst>
                                      </p:cBhvr>
                                      <p:tavLst>
                                        <p:tav tm="0">
                                          <p:val>
                                            <p:strVal val="0-#ppt_w/2"/>
                                          </p:val>
                                        </p:tav>
                                        <p:tav tm="100000">
                                          <p:val>
                                            <p:strVal val="#ppt_x"/>
                                          </p:val>
                                        </p:tav>
                                      </p:tavLst>
                                    </p:anim>
                                    <p:anim calcmode="lin" valueType="num">
                                      <p:cBhvr additive="base">
                                        <p:cTn id="43" dur="500" fill="hold"/>
                                        <p:tgtEl>
                                          <p:spTgt spid="47125"/>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47126"/>
                                        </p:tgtEl>
                                        <p:attrNameLst>
                                          <p:attrName>style.visibility</p:attrName>
                                        </p:attrNameLst>
                                      </p:cBhvr>
                                      <p:to>
                                        <p:strVal val="visible"/>
                                      </p:to>
                                    </p:set>
                                    <p:anim calcmode="lin" valueType="num">
                                      <p:cBhvr additive="base">
                                        <p:cTn id="47" dur="500" fill="hold"/>
                                        <p:tgtEl>
                                          <p:spTgt spid="47126"/>
                                        </p:tgtEl>
                                        <p:attrNameLst>
                                          <p:attrName>ppt_x</p:attrName>
                                        </p:attrNameLst>
                                      </p:cBhvr>
                                      <p:tavLst>
                                        <p:tav tm="0">
                                          <p:val>
                                            <p:strVal val="0-#ppt_w/2"/>
                                          </p:val>
                                        </p:tav>
                                        <p:tav tm="100000">
                                          <p:val>
                                            <p:strVal val="#ppt_x"/>
                                          </p:val>
                                        </p:tav>
                                      </p:tavLst>
                                    </p:anim>
                                    <p:anim calcmode="lin" valueType="num">
                                      <p:cBhvr additive="base">
                                        <p:cTn id="48" dur="500" fill="hold"/>
                                        <p:tgtEl>
                                          <p:spTgt spid="4712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1000"/>
                                  </p:stCondLst>
                                  <p:childTnLst>
                                    <p:set>
                                      <p:cBhvr>
                                        <p:cTn id="51" dur="1" fill="hold">
                                          <p:stCondLst>
                                            <p:cond delay="0"/>
                                          </p:stCondLst>
                                        </p:cTn>
                                        <p:tgtEl>
                                          <p:spTgt spid="47127"/>
                                        </p:tgtEl>
                                        <p:attrNameLst>
                                          <p:attrName>style.visibility</p:attrName>
                                        </p:attrNameLst>
                                      </p:cBhvr>
                                      <p:to>
                                        <p:strVal val="visible"/>
                                      </p:to>
                                    </p:set>
                                    <p:anim calcmode="lin" valueType="num">
                                      <p:cBhvr additive="base">
                                        <p:cTn id="52" dur="500" fill="hold"/>
                                        <p:tgtEl>
                                          <p:spTgt spid="47127"/>
                                        </p:tgtEl>
                                        <p:attrNameLst>
                                          <p:attrName>ppt_x</p:attrName>
                                        </p:attrNameLst>
                                      </p:cBhvr>
                                      <p:tavLst>
                                        <p:tav tm="0">
                                          <p:val>
                                            <p:strVal val="0-#ppt_w/2"/>
                                          </p:val>
                                        </p:tav>
                                        <p:tav tm="100000">
                                          <p:val>
                                            <p:strVal val="#ppt_x"/>
                                          </p:val>
                                        </p:tav>
                                      </p:tavLst>
                                    </p:anim>
                                    <p:anim calcmode="lin" valueType="num">
                                      <p:cBhvr additive="base">
                                        <p:cTn id="53" dur="500" fill="hold"/>
                                        <p:tgtEl>
                                          <p:spTgt spid="47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22" grpId="0" autoUpdateAnimBg="0"/>
      <p:bldP spid="47123" grpId="0" autoUpdateAnimBg="0"/>
      <p:bldP spid="47125" grpId="0" animBg="1"/>
      <p:bldP spid="47126" grpId="0" animBg="1"/>
      <p:bldP spid="4712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Iniciativas creadas en el TEC serán parte del TedX PuraVida ...">
            <a:extLst>
              <a:ext uri="{FF2B5EF4-FFF2-40B4-BE49-F238E27FC236}">
                <a16:creationId xmlns:a16="http://schemas.microsoft.com/office/drawing/2014/main" id="{C3195C00-D2D1-177A-DBD1-765247C03B2B}"/>
              </a:ext>
            </a:extLst>
          </p:cNvPr>
          <p:cNvPicPr>
            <a:picLocks noGrp="1" noChangeAspect="1"/>
          </p:cNvPicPr>
          <p:nvPr>
            <p:ph idx="1"/>
          </p:nvPr>
        </p:nvPicPr>
        <p:blipFill>
          <a:blip r:embed="rId2"/>
          <a:stretch>
            <a:fillRect/>
          </a:stretch>
        </p:blipFill>
        <p:spPr>
          <a:xfrm>
            <a:off x="2336104" y="1610549"/>
            <a:ext cx="2844453" cy="1901375"/>
          </a:xfrm>
        </p:spPr>
      </p:pic>
      <p:sp>
        <p:nvSpPr>
          <p:cNvPr id="6" name="CuadroTexto 5">
            <a:extLst>
              <a:ext uri="{FF2B5EF4-FFF2-40B4-BE49-F238E27FC236}">
                <a16:creationId xmlns:a16="http://schemas.microsoft.com/office/drawing/2014/main" id="{9B45E5AE-5EC0-FF9F-00BD-C77A3E045C29}"/>
              </a:ext>
            </a:extLst>
          </p:cNvPr>
          <p:cNvSpPr txBox="1"/>
          <p:nvPr/>
        </p:nvSpPr>
        <p:spPr>
          <a:xfrm>
            <a:off x="1525867" y="4073648"/>
            <a:ext cx="52537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a:ea typeface="+mn-lt"/>
                <a:cs typeface="+mn-lt"/>
              </a:rPr>
              <a:t>https://www.youtube.com/watch?v=CLq6tykbIrk</a:t>
            </a:r>
            <a:endParaRPr lang="es-ES"/>
          </a:p>
        </p:txBody>
      </p:sp>
    </p:spTree>
    <p:extLst>
      <p:ext uri="{BB962C8B-B14F-4D97-AF65-F5344CB8AC3E}">
        <p14:creationId xmlns:p14="http://schemas.microsoft.com/office/powerpoint/2010/main" val="37752196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2133600"/>
            <a:ext cx="7772400" cy="2286000"/>
          </a:xfrm>
        </p:spPr>
        <p:txBody>
          <a:bodyPr>
            <a:normAutofit fontScale="90000"/>
          </a:bodyPr>
          <a:lstStyle/>
          <a:p>
            <a:r>
              <a:rPr lang="es-MX" sz="3200" b="1">
                <a:latin typeface="Tempus Sans ITC" pitchFamily="82" charset="0"/>
              </a:rPr>
              <a:t>CASO</a:t>
            </a:r>
            <a:br>
              <a:rPr lang="es-MX" sz="3200" b="1">
                <a:latin typeface="Tempus Sans ITC" pitchFamily="82" charset="0"/>
              </a:rPr>
            </a:br>
            <a:br>
              <a:rPr lang="es-MX" sz="3200" b="1">
                <a:latin typeface="Tempus Sans ITC" pitchFamily="82" charset="0"/>
              </a:rPr>
            </a:br>
            <a:br>
              <a:rPr lang="es-MX" sz="3200" b="1">
                <a:latin typeface="Tempus Sans ITC" pitchFamily="82" charset="0"/>
              </a:rPr>
            </a:br>
            <a:r>
              <a:rPr lang="es-MX" sz="3200" b="1">
                <a:solidFill>
                  <a:schemeClr val="accent2"/>
                </a:solidFill>
                <a:latin typeface="Tempus Sans ITC" pitchFamily="82" charset="0"/>
              </a:rPr>
              <a:t>Localización de un proyecto </a:t>
            </a:r>
            <a:r>
              <a:rPr lang="es-MX" sz="3200" b="1" err="1">
                <a:solidFill>
                  <a:schemeClr val="accent2"/>
                </a:solidFill>
                <a:latin typeface="Tempus Sans ITC" pitchFamily="82" charset="0"/>
              </a:rPr>
              <a:t>camaricultor</a:t>
            </a:r>
            <a:r>
              <a:rPr lang="es-MX" sz="3200" b="1">
                <a:solidFill>
                  <a:schemeClr val="accent2"/>
                </a:solidFill>
                <a:latin typeface="Tempus Sans ITC" pitchFamily="82" charset="0"/>
              </a:rPr>
              <a:t> dentro del Plan de Crecimiento del Sector Agropecuario</a:t>
            </a:r>
            <a:r>
              <a:rPr lang="es-MX" sz="3200" b="1">
                <a:latin typeface="Tempus Sans ITC" pitchFamily="82" charset="0"/>
              </a:rPr>
              <a:t>*</a:t>
            </a:r>
            <a:endParaRPr lang="es-ES" sz="3200" b="1">
              <a:latin typeface="Tempus Sans ITC" pitchFamily="82" charset="0"/>
            </a:endParaRPr>
          </a:p>
        </p:txBody>
      </p:sp>
      <p:pic>
        <p:nvPicPr>
          <p:cNvPr id="38916" name="Picture 4" descr="AN02519_"/>
          <p:cNvPicPr>
            <a:picLocks noChangeAspect="1" noChangeArrowheads="1"/>
          </p:cNvPicPr>
          <p:nvPr/>
        </p:nvPicPr>
        <p:blipFill>
          <a:blip r:embed="rId2" cstate="print"/>
          <a:srcRect/>
          <a:stretch>
            <a:fillRect/>
          </a:stretch>
        </p:blipFill>
        <p:spPr bwMode="auto">
          <a:xfrm>
            <a:off x="5562600" y="5181600"/>
            <a:ext cx="2528888" cy="1157288"/>
          </a:xfrm>
          <a:prstGeom prst="rect">
            <a:avLst/>
          </a:prstGeom>
          <a:noFill/>
        </p:spPr>
      </p:pic>
      <p:sp>
        <p:nvSpPr>
          <p:cNvPr id="38917" name="Text Box 5"/>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sp>
        <p:nvSpPr>
          <p:cNvPr id="38919" name="Text Box 7"/>
          <p:cNvSpPr txBox="1">
            <a:spLocks noChangeArrowheads="1"/>
          </p:cNvSpPr>
          <p:nvPr/>
        </p:nvSpPr>
        <p:spPr bwMode="auto">
          <a:xfrm>
            <a:off x="2438400" y="381000"/>
            <a:ext cx="4100513" cy="396875"/>
          </a:xfrm>
          <a:prstGeom prst="rect">
            <a:avLst/>
          </a:prstGeom>
          <a:noFill/>
          <a:ln w="9525">
            <a:noFill/>
            <a:miter lim="800000"/>
            <a:headEnd/>
            <a:tailEnd/>
          </a:ln>
          <a:effectLst/>
        </p:spPr>
        <p:txBody>
          <a:bodyPr wrap="none">
            <a:spAutoFit/>
          </a:bodyPr>
          <a:lstStyle/>
          <a:p>
            <a:r>
              <a:rPr lang="es-ES" sz="2000" b="1">
                <a:solidFill>
                  <a:schemeClr val="accent2"/>
                </a:solidFill>
                <a:latin typeface="Staccato222 BT" pitchFamily="66" charset="0"/>
              </a:rPr>
              <a:t>METODOLOGÍA: </a:t>
            </a:r>
            <a:r>
              <a:rPr lang="es-ES" sz="2000" b="1">
                <a:solidFill>
                  <a:srgbClr val="FF3300"/>
                </a:solidFill>
                <a:latin typeface="Staccato222 BT" pitchFamily="66" charset="0"/>
              </a:rPr>
              <a:t>DESCARTE</a:t>
            </a:r>
            <a:r>
              <a:rPr lang="es-ES" sz="2000" b="1">
                <a:solidFill>
                  <a:schemeClr val="accent2"/>
                </a:solidFill>
                <a:latin typeface="Staccato222 BT" pitchFamily="66" charset="0"/>
              </a:rPr>
              <a:t> / INCLUSIÓN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8919"/>
                                        </p:tgtEl>
                                        <p:attrNameLst>
                                          <p:attrName>style.visibility</p:attrName>
                                        </p:attrNameLst>
                                      </p:cBhvr>
                                      <p:to>
                                        <p:strVal val="visible"/>
                                      </p:to>
                                    </p:set>
                                    <p:anim calcmode="lin" valueType="num">
                                      <p:cBhvr additive="base">
                                        <p:cTn id="7" dur="500" fill="hold"/>
                                        <p:tgtEl>
                                          <p:spTgt spid="38919"/>
                                        </p:tgtEl>
                                        <p:attrNameLst>
                                          <p:attrName>ppt_x</p:attrName>
                                        </p:attrNameLst>
                                      </p:cBhvr>
                                      <p:tavLst>
                                        <p:tav tm="0">
                                          <p:val>
                                            <p:strVal val="0-#ppt_w/2"/>
                                          </p:val>
                                        </p:tav>
                                        <p:tav tm="100000">
                                          <p:val>
                                            <p:strVal val="#ppt_x"/>
                                          </p:val>
                                        </p:tav>
                                      </p:tavLst>
                                    </p:anim>
                                    <p:anim calcmode="lin" valueType="num">
                                      <p:cBhvr additive="base">
                                        <p:cTn id="8" dur="500" fill="hold"/>
                                        <p:tgtEl>
                                          <p:spTgt spid="389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81000"/>
            <a:ext cx="7772400" cy="838200"/>
          </a:xfrm>
        </p:spPr>
        <p:txBody>
          <a:bodyPr/>
          <a:lstStyle/>
          <a:p>
            <a:r>
              <a:rPr lang="es-MX" sz="2000" b="1">
                <a:solidFill>
                  <a:schemeClr val="accent2"/>
                </a:solidFill>
                <a:latin typeface="Tempus Sans ITC" pitchFamily="82" charset="0"/>
              </a:rPr>
              <a:t>Localización de un proyecto </a:t>
            </a:r>
            <a:r>
              <a:rPr lang="es-MX" sz="2000" b="1" err="1">
                <a:solidFill>
                  <a:schemeClr val="accent2"/>
                </a:solidFill>
                <a:latin typeface="Tempus Sans ITC" pitchFamily="82" charset="0"/>
              </a:rPr>
              <a:t>camaricultor</a:t>
            </a:r>
            <a:r>
              <a:rPr lang="es-MX" sz="2000" b="1">
                <a:solidFill>
                  <a:schemeClr val="accent2"/>
                </a:solidFill>
                <a:latin typeface="Tempus Sans ITC" pitchFamily="82" charset="0"/>
              </a:rPr>
              <a:t> dentro del Plan de Crecimiento del Sector Agropecuario</a:t>
            </a:r>
            <a:r>
              <a:rPr lang="es-MX" sz="3200" b="1">
                <a:latin typeface="Tempus Sans ITC" pitchFamily="82" charset="0"/>
              </a:rPr>
              <a:t>*</a:t>
            </a:r>
            <a:endParaRPr lang="es-ES" sz="3200" b="1">
              <a:latin typeface="Tempus Sans ITC" pitchFamily="82" charset="0"/>
            </a:endParaRPr>
          </a:p>
        </p:txBody>
      </p:sp>
      <p:sp>
        <p:nvSpPr>
          <p:cNvPr id="58371" name="Rectangle 3"/>
          <p:cNvSpPr>
            <a:spLocks noGrp="1" noChangeArrowheads="1"/>
          </p:cNvSpPr>
          <p:nvPr>
            <p:ph type="body" idx="1"/>
          </p:nvPr>
        </p:nvSpPr>
        <p:spPr>
          <a:xfrm>
            <a:off x="762000" y="1981200"/>
            <a:ext cx="7772400" cy="2743200"/>
          </a:xfrm>
        </p:spPr>
        <p:txBody>
          <a:bodyPr/>
          <a:lstStyle/>
          <a:p>
            <a:pPr algn="just">
              <a:buFontTx/>
              <a:buNone/>
            </a:pPr>
            <a:r>
              <a:rPr lang="es-ES_tradnl" sz="2800" b="1">
                <a:effectLst>
                  <a:outerShdw blurRad="38100" dist="38100" dir="2700000" algn="tl">
                    <a:srgbClr val="C0C0C0"/>
                  </a:outerShdw>
                </a:effectLst>
                <a:latin typeface="Tempus Sans ITC" pitchFamily="82" charset="0"/>
                <a:cs typeface="Arial" charset="0"/>
              </a:rPr>
              <a:t>Objetivo:</a:t>
            </a:r>
          </a:p>
          <a:p>
            <a:pPr algn="just"/>
            <a:r>
              <a:rPr lang="es-ES_tradnl" sz="2800">
                <a:effectLst>
                  <a:outerShdw blurRad="38100" dist="38100" dir="2700000" algn="tl">
                    <a:srgbClr val="C0C0C0"/>
                  </a:outerShdw>
                </a:effectLst>
                <a:latin typeface="Tempus Sans ITC" pitchFamily="82" charset="0"/>
                <a:cs typeface="Arial" charset="0"/>
              </a:rPr>
              <a:t>Seleccionar una zona apta para el cultivo de camarón, acorde con los parámetros óptimos para el establecimiento de esta industria desde los enfoques social, ambiental y técnico. </a:t>
            </a:r>
            <a:endParaRPr lang="es-ES" sz="2800">
              <a:effectLst>
                <a:outerShdw blurRad="38100" dist="38100" dir="2700000" algn="tl">
                  <a:srgbClr val="C0C0C0"/>
                </a:outerShdw>
              </a:effectLst>
              <a:latin typeface="Tempus Sans ITC" pitchFamily="82" charset="0"/>
              <a:cs typeface="Arial" charset="0"/>
            </a:endParaRPr>
          </a:p>
          <a:p>
            <a:endParaRPr lang="es-ES" sz="2800">
              <a:effectLst>
                <a:outerShdw blurRad="38100" dist="38100" dir="2700000" algn="tl">
                  <a:srgbClr val="C0C0C0"/>
                </a:outerShdw>
              </a:effectLst>
              <a:latin typeface="Tempus Sans ITC" pitchFamily="82" charset="0"/>
            </a:endParaRPr>
          </a:p>
        </p:txBody>
      </p:sp>
      <p:sp>
        <p:nvSpPr>
          <p:cNvPr id="58373" name="Text Box 5"/>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pic>
        <p:nvPicPr>
          <p:cNvPr id="58374" name="Picture 6" descr="colombia"/>
          <p:cNvPicPr>
            <a:picLocks noChangeAspect="1" noChangeArrowheads="1"/>
          </p:cNvPicPr>
          <p:nvPr/>
        </p:nvPicPr>
        <p:blipFill>
          <a:blip r:embed="rId2" cstate="print"/>
          <a:srcRect/>
          <a:stretch>
            <a:fillRect/>
          </a:stretch>
        </p:blipFill>
        <p:spPr bwMode="auto">
          <a:xfrm>
            <a:off x="7010400" y="4572000"/>
            <a:ext cx="1433513" cy="1981200"/>
          </a:xfrm>
          <a:prstGeom prst="rect">
            <a:avLst/>
          </a:prstGeom>
          <a:noFill/>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0181" name="Picture 1029" descr="colombia"/>
          <p:cNvPicPr>
            <a:picLocks noChangeAspect="1" noChangeArrowheads="1"/>
          </p:cNvPicPr>
          <p:nvPr/>
        </p:nvPicPr>
        <p:blipFill>
          <a:blip r:embed="rId2" cstate="print"/>
          <a:srcRect/>
          <a:stretch>
            <a:fillRect/>
          </a:stretch>
        </p:blipFill>
        <p:spPr bwMode="auto">
          <a:xfrm>
            <a:off x="2057400" y="228600"/>
            <a:ext cx="4640263" cy="6411913"/>
          </a:xfrm>
          <a:prstGeom prst="rect">
            <a:avLst/>
          </a:prstGeom>
          <a:noFill/>
        </p:spPr>
      </p:pic>
      <p:sp>
        <p:nvSpPr>
          <p:cNvPr id="50182" name="Oval 1030"/>
          <p:cNvSpPr>
            <a:spLocks noChangeArrowheads="1"/>
          </p:cNvSpPr>
          <p:nvPr/>
        </p:nvSpPr>
        <p:spPr bwMode="auto">
          <a:xfrm rot="-2427673">
            <a:off x="2438400" y="914400"/>
            <a:ext cx="3200400" cy="990600"/>
          </a:xfrm>
          <a:prstGeom prst="ellipse">
            <a:avLst/>
          </a:prstGeom>
          <a:noFill/>
          <a:ln w="28575">
            <a:solidFill>
              <a:schemeClr val="accent2"/>
            </a:solidFill>
            <a:round/>
            <a:headEnd/>
            <a:tailEnd/>
          </a:ln>
          <a:effectLst/>
        </p:spPr>
        <p:txBody>
          <a:bodyPr wrap="none" anchor="ctr"/>
          <a:lstStyle/>
          <a:p>
            <a:endParaRPr lang="es-CO"/>
          </a:p>
        </p:txBody>
      </p:sp>
      <p:sp>
        <p:nvSpPr>
          <p:cNvPr id="50183" name="Text Box 1031"/>
          <p:cNvSpPr txBox="1">
            <a:spLocks noChangeArrowheads="1"/>
          </p:cNvSpPr>
          <p:nvPr/>
        </p:nvSpPr>
        <p:spPr bwMode="auto">
          <a:xfrm>
            <a:off x="5257800" y="990600"/>
            <a:ext cx="3368675" cy="579438"/>
          </a:xfrm>
          <a:prstGeom prst="rect">
            <a:avLst/>
          </a:prstGeom>
          <a:noFill/>
          <a:ln w="9525">
            <a:noFill/>
            <a:miter lim="800000"/>
            <a:headEnd/>
            <a:tailEnd/>
          </a:ln>
          <a:effectLst/>
        </p:spPr>
        <p:txBody>
          <a:bodyPr wrap="none">
            <a:spAutoFit/>
          </a:bodyPr>
          <a:lstStyle/>
          <a:p>
            <a:r>
              <a:rPr lang="es-ES" sz="3200" b="1" err="1">
                <a:solidFill>
                  <a:schemeClr val="accent2"/>
                </a:solidFill>
              </a:rPr>
              <a:t>Macrolocalización</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7772400" cy="762000"/>
          </a:xfrm>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39939" name="Rectangle 3"/>
          <p:cNvSpPr>
            <a:spLocks noGrp="1" noChangeArrowheads="1"/>
          </p:cNvSpPr>
          <p:nvPr>
            <p:ph type="body" idx="1"/>
          </p:nvPr>
        </p:nvSpPr>
        <p:spPr/>
        <p:txBody>
          <a:bodyPr/>
          <a:lstStyle/>
          <a:p>
            <a:pPr>
              <a:buFontTx/>
              <a:buNone/>
            </a:pPr>
            <a:r>
              <a:rPr lang="es-MX">
                <a:latin typeface="Tempus Sans ITC" pitchFamily="82" charset="0"/>
              </a:rPr>
              <a:t>Región identificada: Zonas costeras de:</a:t>
            </a:r>
          </a:p>
          <a:p>
            <a:pPr>
              <a:buFontTx/>
              <a:buNone/>
            </a:pPr>
            <a:endParaRPr lang="es-MX">
              <a:latin typeface="Tempus Sans ITC" pitchFamily="82" charset="0"/>
            </a:endParaRPr>
          </a:p>
          <a:p>
            <a:r>
              <a:rPr lang="es-MX">
                <a:latin typeface="Tempus Sans ITC" pitchFamily="82" charset="0"/>
              </a:rPr>
              <a:t>Urabá antioqueño</a:t>
            </a:r>
          </a:p>
          <a:p>
            <a:r>
              <a:rPr lang="es-MX">
                <a:latin typeface="Tempus Sans ITC" pitchFamily="82" charset="0"/>
              </a:rPr>
              <a:t>Córdoba</a:t>
            </a:r>
          </a:p>
          <a:p>
            <a:r>
              <a:rPr lang="es-MX">
                <a:latin typeface="Tempus Sans ITC" pitchFamily="82" charset="0"/>
              </a:rPr>
              <a:t>Bolívar</a:t>
            </a:r>
          </a:p>
          <a:p>
            <a:r>
              <a:rPr lang="es-MX">
                <a:latin typeface="Tempus Sans ITC" pitchFamily="82" charset="0"/>
              </a:rPr>
              <a:t>La Guajira</a:t>
            </a:r>
            <a:endParaRPr lang="es-ES">
              <a:latin typeface="Tempus Sans ITC" pitchFamily="82" charset="0"/>
            </a:endParaRPr>
          </a:p>
        </p:txBody>
      </p:sp>
      <p:pic>
        <p:nvPicPr>
          <p:cNvPr id="39940" name="Picture 4" descr="PH01266J"/>
          <p:cNvPicPr>
            <a:picLocks noChangeAspect="1" noChangeArrowheads="1"/>
          </p:cNvPicPr>
          <p:nvPr/>
        </p:nvPicPr>
        <p:blipFill>
          <a:blip r:embed="rId2" cstate="print"/>
          <a:srcRect/>
          <a:stretch>
            <a:fillRect/>
          </a:stretch>
        </p:blipFill>
        <p:spPr bwMode="auto">
          <a:xfrm>
            <a:off x="5105400" y="2667000"/>
            <a:ext cx="2211388" cy="3352800"/>
          </a:xfrm>
          <a:prstGeom prst="rect">
            <a:avLst/>
          </a:prstGeom>
          <a:noFill/>
        </p:spPr>
      </p:pic>
      <p:sp>
        <p:nvSpPr>
          <p:cNvPr id="39941" name="Text Box 5"/>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sp>
        <p:nvSpPr>
          <p:cNvPr id="39942" name="Text Box 6"/>
          <p:cNvSpPr txBox="1">
            <a:spLocks noChangeArrowheads="1"/>
          </p:cNvSpPr>
          <p:nvPr/>
        </p:nvSpPr>
        <p:spPr bwMode="auto">
          <a:xfrm>
            <a:off x="365125" y="1031875"/>
            <a:ext cx="4175125" cy="457200"/>
          </a:xfrm>
          <a:prstGeom prst="rect">
            <a:avLst/>
          </a:prstGeom>
          <a:noFill/>
          <a:ln w="9525">
            <a:noFill/>
            <a:miter lim="800000"/>
            <a:headEnd/>
            <a:tailEnd/>
          </a:ln>
          <a:effectLst/>
        </p:spPr>
        <p:txBody>
          <a:bodyPr wrap="none">
            <a:spAutoFit/>
          </a:bodyPr>
          <a:lstStyle/>
          <a:p>
            <a:r>
              <a:rPr lang="es-ES" b="1">
                <a:solidFill>
                  <a:schemeClr val="accent2"/>
                </a:solidFill>
              </a:rPr>
              <a:t>1. MACROLOCALIZACIÓN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685800" y="1752600"/>
            <a:ext cx="7772400" cy="4114800"/>
          </a:xfrm>
        </p:spPr>
        <p:txBody>
          <a:bodyPr>
            <a:normAutofit lnSpcReduction="10000"/>
          </a:bodyPr>
          <a:lstStyle/>
          <a:p>
            <a:pPr>
              <a:lnSpc>
                <a:spcPct val="90000"/>
              </a:lnSpc>
              <a:buFontTx/>
              <a:buNone/>
            </a:pPr>
            <a:r>
              <a:rPr lang="es-MX" sz="2800" b="1">
                <a:solidFill>
                  <a:schemeClr val="accent2"/>
                </a:solidFill>
                <a:latin typeface="Tempus Sans ITC" pitchFamily="82" charset="0"/>
              </a:rPr>
              <a:t>Descartadas</a:t>
            </a:r>
            <a:r>
              <a:rPr lang="es-MX" sz="2800">
                <a:latin typeface="Tempus Sans ITC" pitchFamily="82" charset="0"/>
              </a:rPr>
              <a:t> las zonas costeras de:</a:t>
            </a:r>
          </a:p>
          <a:p>
            <a:pPr>
              <a:lnSpc>
                <a:spcPct val="90000"/>
              </a:lnSpc>
            </a:pPr>
            <a:r>
              <a:rPr lang="es-MX" sz="2800">
                <a:latin typeface="Tempus Sans ITC" pitchFamily="82" charset="0"/>
              </a:rPr>
              <a:t>Urabá antioqueño</a:t>
            </a:r>
          </a:p>
          <a:p>
            <a:pPr>
              <a:lnSpc>
                <a:spcPct val="90000"/>
              </a:lnSpc>
            </a:pPr>
            <a:r>
              <a:rPr lang="es-MX" sz="2800">
                <a:latin typeface="Tempus Sans ITC" pitchFamily="82" charset="0"/>
              </a:rPr>
              <a:t>Córdoba</a:t>
            </a:r>
          </a:p>
          <a:p>
            <a:pPr>
              <a:lnSpc>
                <a:spcPct val="90000"/>
              </a:lnSpc>
            </a:pPr>
            <a:r>
              <a:rPr lang="es-MX" sz="2800">
                <a:latin typeface="Tempus Sans ITC" pitchFamily="82" charset="0"/>
              </a:rPr>
              <a:t>Bolívar</a:t>
            </a:r>
          </a:p>
          <a:p>
            <a:pPr>
              <a:lnSpc>
                <a:spcPct val="90000"/>
              </a:lnSpc>
              <a:buFontTx/>
              <a:buNone/>
            </a:pPr>
            <a:r>
              <a:rPr lang="es-ES_tradnl" sz="2800">
                <a:latin typeface="Tempus Sans ITC" pitchFamily="82" charset="0"/>
                <a:cs typeface="Arial" charset="0"/>
              </a:rPr>
              <a:t>Por:</a:t>
            </a:r>
          </a:p>
          <a:p>
            <a:pPr>
              <a:lnSpc>
                <a:spcPct val="90000"/>
              </a:lnSpc>
            </a:pPr>
            <a:r>
              <a:rPr lang="es-ES_tradnl" sz="2800">
                <a:latin typeface="Tempus Sans ITC" pitchFamily="82" charset="0"/>
                <a:cs typeface="Arial" charset="0"/>
              </a:rPr>
              <a:t>tener otra explotaciones económicas</a:t>
            </a:r>
          </a:p>
          <a:p>
            <a:pPr>
              <a:lnSpc>
                <a:spcPct val="90000"/>
              </a:lnSpc>
            </a:pPr>
            <a:r>
              <a:rPr lang="es-ES_tradnl" sz="2800">
                <a:latin typeface="Tempus Sans ITC" pitchFamily="82" charset="0"/>
                <a:cs typeface="Arial" charset="0"/>
              </a:rPr>
              <a:t>presentar serios problemas de orden público</a:t>
            </a:r>
          </a:p>
          <a:p>
            <a:pPr>
              <a:lnSpc>
                <a:spcPct val="90000"/>
              </a:lnSpc>
            </a:pPr>
            <a:r>
              <a:rPr lang="es-ES_tradnl" sz="2800">
                <a:latin typeface="Tempus Sans ITC" pitchFamily="82" charset="0"/>
                <a:cs typeface="Arial" charset="0"/>
              </a:rPr>
              <a:t>por no ofrecer las grandes extensiones requeridas para implementar el Plan de Crecimiento Sectorial. </a:t>
            </a:r>
            <a:endParaRPr lang="es-MX" sz="2800">
              <a:latin typeface="Tempus Sans ITC" pitchFamily="82" charset="0"/>
            </a:endParaRPr>
          </a:p>
        </p:txBody>
      </p:sp>
      <p:sp>
        <p:nvSpPr>
          <p:cNvPr id="40965" name="Text Box 5"/>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sp>
        <p:nvSpPr>
          <p:cNvPr id="40967" name="Rectangle 7"/>
          <p:cNvSpPr>
            <a:spLocks noGrp="1" noChangeArrowheads="1"/>
          </p:cNvSpPr>
          <p:nvPr>
            <p:ph type="title"/>
          </p:nvPr>
        </p:nvSpPr>
        <p:spPr>
          <a:xfrm>
            <a:off x="0" y="0"/>
            <a:ext cx="7772400" cy="762000"/>
          </a:xfrm>
          <a:noFill/>
          <a:ln/>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40968" name="Text Box 8"/>
          <p:cNvSpPr txBox="1">
            <a:spLocks noChangeArrowheads="1"/>
          </p:cNvSpPr>
          <p:nvPr/>
        </p:nvSpPr>
        <p:spPr bwMode="auto">
          <a:xfrm>
            <a:off x="0" y="990600"/>
            <a:ext cx="6869113" cy="457200"/>
          </a:xfrm>
          <a:prstGeom prst="rect">
            <a:avLst/>
          </a:prstGeom>
          <a:noFill/>
          <a:ln w="9525">
            <a:noFill/>
            <a:miter lim="800000"/>
            <a:headEnd/>
            <a:tailEnd/>
          </a:ln>
          <a:effectLst/>
        </p:spPr>
        <p:txBody>
          <a:bodyPr wrap="none">
            <a:spAutoFit/>
          </a:bodyPr>
          <a:lstStyle/>
          <a:p>
            <a:r>
              <a:rPr lang="es-ES" b="1">
                <a:solidFill>
                  <a:schemeClr val="accent2"/>
                </a:solidFill>
              </a:rPr>
              <a:t>2. DE LA MACRO A LA MESOLOCALIZACIÓN</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1028" descr="mapa"/>
          <p:cNvPicPr>
            <a:picLocks noChangeAspect="1" noChangeArrowheads="1"/>
          </p:cNvPicPr>
          <p:nvPr/>
        </p:nvPicPr>
        <p:blipFill>
          <a:blip r:embed="rId2" cstate="print"/>
          <a:srcRect/>
          <a:stretch>
            <a:fillRect/>
          </a:stretch>
        </p:blipFill>
        <p:spPr bwMode="auto">
          <a:xfrm>
            <a:off x="0" y="928688"/>
            <a:ext cx="9144000" cy="4760912"/>
          </a:xfrm>
          <a:prstGeom prst="rect">
            <a:avLst/>
          </a:prstGeom>
          <a:noFill/>
        </p:spPr>
      </p:pic>
      <p:sp>
        <p:nvSpPr>
          <p:cNvPr id="51206" name="Oval 1030"/>
          <p:cNvSpPr>
            <a:spLocks noChangeArrowheads="1"/>
          </p:cNvSpPr>
          <p:nvPr/>
        </p:nvSpPr>
        <p:spPr bwMode="auto">
          <a:xfrm rot="-2528031">
            <a:off x="3657600" y="3276600"/>
            <a:ext cx="4227513" cy="1905000"/>
          </a:xfrm>
          <a:prstGeom prst="ellipse">
            <a:avLst/>
          </a:prstGeom>
          <a:noFill/>
          <a:ln w="38100">
            <a:solidFill>
              <a:srgbClr val="FF3300"/>
            </a:solidFill>
            <a:round/>
            <a:headEnd/>
            <a:tailEnd/>
          </a:ln>
          <a:effectLst/>
        </p:spPr>
        <p:txBody>
          <a:bodyPr wrap="none" anchor="ctr"/>
          <a:lstStyle/>
          <a:p>
            <a:pPr algn="ctr"/>
            <a:r>
              <a:rPr lang="es-ES" sz="3600" b="1">
                <a:solidFill>
                  <a:srgbClr val="FF3300"/>
                </a:solidFill>
              </a:rPr>
              <a:t>Área</a:t>
            </a:r>
            <a:r>
              <a:rPr lang="es-ES" sz="3600" b="1"/>
              <a:t> </a:t>
            </a:r>
            <a:r>
              <a:rPr lang="es-ES" sz="3600" b="1">
                <a:solidFill>
                  <a:srgbClr val="FF3300"/>
                </a:solidFill>
              </a:rPr>
              <a:t>descartada</a:t>
            </a:r>
          </a:p>
        </p:txBody>
      </p:sp>
      <p:sp>
        <p:nvSpPr>
          <p:cNvPr id="51207" name="Oval 1031"/>
          <p:cNvSpPr>
            <a:spLocks noChangeArrowheads="1"/>
          </p:cNvSpPr>
          <p:nvPr/>
        </p:nvSpPr>
        <p:spPr bwMode="auto">
          <a:xfrm rot="-2528031">
            <a:off x="3351213" y="2466975"/>
            <a:ext cx="6451600" cy="2058988"/>
          </a:xfrm>
          <a:prstGeom prst="ellipse">
            <a:avLst/>
          </a:prstGeom>
          <a:noFill/>
          <a:ln w="28575">
            <a:solidFill>
              <a:schemeClr val="accent2"/>
            </a:solidFill>
            <a:round/>
            <a:headEnd/>
            <a:tailEnd/>
          </a:ln>
          <a:effectLst/>
        </p:spPr>
        <p:txBody>
          <a:bodyPr wrap="none" anchor="ctr"/>
          <a:lstStyle/>
          <a:p>
            <a:pPr algn="ctr"/>
            <a:endParaRPr lang="es-ES"/>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5298" name="Picture 2" descr="mapa-guajira"/>
          <p:cNvPicPr>
            <a:picLocks noChangeAspect="1" noChangeArrowheads="1"/>
          </p:cNvPicPr>
          <p:nvPr/>
        </p:nvPicPr>
        <p:blipFill>
          <a:blip r:embed="rId2" cstate="print"/>
          <a:srcRect/>
          <a:stretch>
            <a:fillRect/>
          </a:stretch>
        </p:blipFill>
        <p:spPr bwMode="auto">
          <a:xfrm>
            <a:off x="1219200" y="0"/>
            <a:ext cx="6432550" cy="6858000"/>
          </a:xfrm>
          <a:prstGeom prst="rect">
            <a:avLst/>
          </a:prstGeom>
          <a:noFill/>
        </p:spPr>
      </p:pic>
      <p:sp>
        <p:nvSpPr>
          <p:cNvPr id="55300" name="Oval 4"/>
          <p:cNvSpPr>
            <a:spLocks noChangeArrowheads="1"/>
          </p:cNvSpPr>
          <p:nvPr/>
        </p:nvSpPr>
        <p:spPr bwMode="auto">
          <a:xfrm rot="-2060247">
            <a:off x="793750" y="1208088"/>
            <a:ext cx="7400925" cy="3124200"/>
          </a:xfrm>
          <a:prstGeom prst="ellipse">
            <a:avLst/>
          </a:prstGeom>
          <a:noFill/>
          <a:ln w="38100">
            <a:solidFill>
              <a:schemeClr val="accent2"/>
            </a:solidFill>
            <a:round/>
            <a:headEnd/>
            <a:tailEnd/>
          </a:ln>
          <a:effectLst/>
        </p:spPr>
        <p:txBody>
          <a:bodyPr wrap="none" anchor="ctr"/>
          <a:lstStyle/>
          <a:p>
            <a:pPr algn="ctr"/>
            <a:endParaRPr lang="es-ES" sz="4000" b="1">
              <a:solidFill>
                <a:schemeClr val="accent2"/>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685800" y="1828800"/>
            <a:ext cx="7772400" cy="4114800"/>
          </a:xfrm>
        </p:spPr>
        <p:txBody>
          <a:bodyPr/>
          <a:lstStyle/>
          <a:p>
            <a:pPr>
              <a:lnSpc>
                <a:spcPct val="90000"/>
              </a:lnSpc>
              <a:buFontTx/>
              <a:buNone/>
            </a:pPr>
            <a:r>
              <a:rPr lang="es-MX" sz="2400">
                <a:latin typeface="Tempus Sans ITC" pitchFamily="82" charset="0"/>
              </a:rPr>
              <a:t>Departamento </a:t>
            </a:r>
            <a:r>
              <a:rPr lang="es-MX" sz="2400" b="1">
                <a:solidFill>
                  <a:schemeClr val="accent2"/>
                </a:solidFill>
                <a:latin typeface="Tempus Sans ITC" pitchFamily="82" charset="0"/>
              </a:rPr>
              <a:t>seleccionado</a:t>
            </a:r>
            <a:r>
              <a:rPr lang="es-MX" sz="2400">
                <a:latin typeface="Tempus Sans ITC" pitchFamily="82" charset="0"/>
              </a:rPr>
              <a:t>: </a:t>
            </a:r>
            <a:r>
              <a:rPr lang="es-MX" sz="2400" b="1">
                <a:solidFill>
                  <a:schemeClr val="accent2"/>
                </a:solidFill>
                <a:latin typeface="Tempus Sans ITC" pitchFamily="82" charset="0"/>
              </a:rPr>
              <a:t>La Guajira</a:t>
            </a:r>
          </a:p>
          <a:p>
            <a:pPr>
              <a:lnSpc>
                <a:spcPct val="90000"/>
              </a:lnSpc>
              <a:buFontTx/>
              <a:buNone/>
            </a:pPr>
            <a:endParaRPr lang="es-MX" sz="2400">
              <a:latin typeface="Tempus Sans ITC" pitchFamily="82" charset="0"/>
            </a:endParaRPr>
          </a:p>
          <a:p>
            <a:pPr>
              <a:lnSpc>
                <a:spcPct val="90000"/>
              </a:lnSpc>
              <a:buFontTx/>
              <a:buNone/>
            </a:pPr>
            <a:r>
              <a:rPr lang="es-MX" sz="2400">
                <a:latin typeface="Tempus Sans ITC" pitchFamily="82" charset="0"/>
              </a:rPr>
              <a:t>Opciones: Baja, Media y Alta Guajira</a:t>
            </a:r>
          </a:p>
          <a:p>
            <a:pPr algn="just">
              <a:lnSpc>
                <a:spcPct val="90000"/>
              </a:lnSpc>
              <a:buFontTx/>
              <a:buNone/>
            </a:pPr>
            <a:r>
              <a:rPr lang="es-ES_tradnl" sz="2400">
                <a:latin typeface="Tempus Sans ITC" pitchFamily="82" charset="0"/>
                <a:cs typeface="Arial" charset="0"/>
              </a:rPr>
              <a:t>La Baja Guajira presenta dos inconvenientes; por un lado, existe una fuerte presencia de actores armados y por el otro, un alto grado de  actividad agrícola que reduce el número de hectáreas disponibles.</a:t>
            </a:r>
          </a:p>
          <a:p>
            <a:pPr algn="just">
              <a:lnSpc>
                <a:spcPct val="90000"/>
              </a:lnSpc>
              <a:buFontTx/>
              <a:buNone/>
            </a:pPr>
            <a:r>
              <a:rPr lang="es-ES_tradnl" sz="2400">
                <a:latin typeface="Tempus Sans ITC" pitchFamily="82" charset="0"/>
                <a:cs typeface="Arial" charset="0"/>
              </a:rPr>
              <a:t>La Alta Guajira es una región remota y de difícil acceso que además carece de infraestructura básica, concretamente en lo relativo a vías de comunicación, energía eléctrica y ausencia de poblamientos urbanos.</a:t>
            </a:r>
            <a:endParaRPr lang="es-MX" sz="2400">
              <a:latin typeface="Tempus Sans ITC" pitchFamily="82" charset="0"/>
            </a:endParaRPr>
          </a:p>
        </p:txBody>
      </p:sp>
      <p:pic>
        <p:nvPicPr>
          <p:cNvPr id="41989" name="Picture 5" descr="PH01337J"/>
          <p:cNvPicPr>
            <a:picLocks noChangeAspect="1" noChangeArrowheads="1"/>
          </p:cNvPicPr>
          <p:nvPr/>
        </p:nvPicPr>
        <p:blipFill>
          <a:blip r:embed="rId2" cstate="print"/>
          <a:srcRect/>
          <a:stretch>
            <a:fillRect/>
          </a:stretch>
        </p:blipFill>
        <p:spPr bwMode="auto">
          <a:xfrm>
            <a:off x="6553200" y="1600200"/>
            <a:ext cx="1828800" cy="1193800"/>
          </a:xfrm>
          <a:prstGeom prst="rect">
            <a:avLst/>
          </a:prstGeom>
          <a:noFill/>
        </p:spPr>
      </p:pic>
      <p:sp>
        <p:nvSpPr>
          <p:cNvPr id="41990" name="Text Box 6"/>
          <p:cNvSpPr txBox="1">
            <a:spLocks noChangeArrowheads="1"/>
          </p:cNvSpPr>
          <p:nvPr/>
        </p:nvSpPr>
        <p:spPr bwMode="auto">
          <a:xfrm>
            <a:off x="0" y="6537325"/>
            <a:ext cx="4737100" cy="304800"/>
          </a:xfrm>
          <a:prstGeom prst="rect">
            <a:avLst/>
          </a:prstGeom>
          <a:noFill/>
          <a:ln w="9525">
            <a:noFill/>
            <a:miter lim="800000"/>
            <a:headEnd/>
            <a:tailEnd/>
          </a:ln>
          <a:effectLst/>
        </p:spPr>
        <p:txBody>
          <a:bodyPr wrap="none">
            <a:spAutoFit/>
          </a:bodyPr>
          <a:lstStyle/>
          <a:p>
            <a:r>
              <a:rPr lang="es-MX" sz="1400">
                <a:latin typeface="Comic Sans MS" pitchFamily="66" charset="0"/>
              </a:rPr>
              <a:t>* Patricia Sanín Montoya et al. </a:t>
            </a:r>
            <a:r>
              <a:rPr lang="es-MX" sz="1400" err="1">
                <a:latin typeface="Comic Sans MS" pitchFamily="66" charset="0"/>
              </a:rPr>
              <a:t>Minagricultura-Ceniacua</a:t>
            </a:r>
            <a:endParaRPr lang="es-ES" sz="1400" err="1">
              <a:latin typeface="Comic Sans MS" pitchFamily="66" charset="0"/>
            </a:endParaRPr>
          </a:p>
        </p:txBody>
      </p:sp>
      <p:sp>
        <p:nvSpPr>
          <p:cNvPr id="41992" name="Rectangle 8"/>
          <p:cNvSpPr>
            <a:spLocks noGrp="1" noChangeArrowheads="1"/>
          </p:cNvSpPr>
          <p:nvPr>
            <p:ph type="title"/>
          </p:nvPr>
        </p:nvSpPr>
        <p:spPr>
          <a:xfrm>
            <a:off x="0" y="0"/>
            <a:ext cx="7772400" cy="762000"/>
          </a:xfrm>
          <a:noFill/>
          <a:ln/>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41993" name="Text Box 9"/>
          <p:cNvSpPr txBox="1">
            <a:spLocks noChangeArrowheads="1"/>
          </p:cNvSpPr>
          <p:nvPr/>
        </p:nvSpPr>
        <p:spPr bwMode="auto">
          <a:xfrm>
            <a:off x="0" y="990600"/>
            <a:ext cx="6869113" cy="457200"/>
          </a:xfrm>
          <a:prstGeom prst="rect">
            <a:avLst/>
          </a:prstGeom>
          <a:noFill/>
          <a:ln w="9525">
            <a:noFill/>
            <a:miter lim="800000"/>
            <a:headEnd/>
            <a:tailEnd/>
          </a:ln>
          <a:effectLst/>
        </p:spPr>
        <p:txBody>
          <a:bodyPr wrap="none">
            <a:spAutoFit/>
          </a:bodyPr>
          <a:lstStyle/>
          <a:p>
            <a:r>
              <a:rPr lang="es-ES" b="1">
                <a:solidFill>
                  <a:schemeClr val="accent2"/>
                </a:solidFill>
              </a:rPr>
              <a:t>3. DE LA MACRO A LA MESOLOCALIZACIÓN</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49165" name="Picture 1037"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49166" name="Oval 1038"/>
          <p:cNvSpPr>
            <a:spLocks noChangeArrowheads="1"/>
          </p:cNvSpPr>
          <p:nvPr/>
        </p:nvSpPr>
        <p:spPr bwMode="auto">
          <a:xfrm>
            <a:off x="1295400" y="3429000"/>
            <a:ext cx="3048000" cy="2286000"/>
          </a:xfrm>
          <a:prstGeom prst="ellipse">
            <a:avLst/>
          </a:prstGeom>
          <a:noFill/>
          <a:ln w="38100">
            <a:solidFill>
              <a:schemeClr val="tx1"/>
            </a:solidFill>
            <a:round/>
            <a:headEnd/>
            <a:tailEnd/>
          </a:ln>
          <a:effectLst/>
        </p:spPr>
        <p:txBody>
          <a:bodyPr wrap="none" anchor="ctr"/>
          <a:lstStyle/>
          <a:p>
            <a:pPr algn="ctr"/>
            <a:r>
              <a:rPr lang="es-ES" b="1"/>
              <a:t>Baja Guajira</a:t>
            </a:r>
          </a:p>
        </p:txBody>
      </p:sp>
      <p:sp>
        <p:nvSpPr>
          <p:cNvPr id="49167" name="Oval 1039"/>
          <p:cNvSpPr>
            <a:spLocks noChangeArrowheads="1"/>
          </p:cNvSpPr>
          <p:nvPr/>
        </p:nvSpPr>
        <p:spPr bwMode="auto">
          <a:xfrm rot="-2060247">
            <a:off x="2595563" y="1477963"/>
            <a:ext cx="3124200" cy="1752600"/>
          </a:xfrm>
          <a:prstGeom prst="ellipse">
            <a:avLst/>
          </a:prstGeom>
          <a:noFill/>
          <a:ln w="38100">
            <a:solidFill>
              <a:schemeClr val="tx1"/>
            </a:solidFill>
            <a:round/>
            <a:headEnd/>
            <a:tailEnd/>
          </a:ln>
          <a:effectLst/>
        </p:spPr>
        <p:txBody>
          <a:bodyPr wrap="none" anchor="ctr"/>
          <a:lstStyle/>
          <a:p>
            <a:pPr algn="ctr"/>
            <a:r>
              <a:rPr lang="es-ES" b="1"/>
              <a:t>Media Guajira</a:t>
            </a:r>
          </a:p>
        </p:txBody>
      </p:sp>
      <p:grpSp>
        <p:nvGrpSpPr>
          <p:cNvPr id="2" name="Group 1042"/>
          <p:cNvGrpSpPr>
            <a:grpSpLocks/>
          </p:cNvGrpSpPr>
          <p:nvPr/>
        </p:nvGrpSpPr>
        <p:grpSpPr bwMode="auto">
          <a:xfrm>
            <a:off x="5154613" y="304800"/>
            <a:ext cx="2362200" cy="1295400"/>
            <a:chOff x="3247" y="192"/>
            <a:chExt cx="1488" cy="816"/>
          </a:xfrm>
        </p:grpSpPr>
        <p:sp>
          <p:nvSpPr>
            <p:cNvPr id="49168" name="Oval 1040"/>
            <p:cNvSpPr>
              <a:spLocks noChangeArrowheads="1"/>
            </p:cNvSpPr>
            <p:nvPr/>
          </p:nvSpPr>
          <p:spPr bwMode="auto">
            <a:xfrm>
              <a:off x="3247" y="192"/>
              <a:ext cx="1488" cy="816"/>
            </a:xfrm>
            <a:prstGeom prst="ellipse">
              <a:avLst/>
            </a:prstGeom>
            <a:noFill/>
            <a:ln w="38100">
              <a:solidFill>
                <a:schemeClr val="tx1"/>
              </a:solidFill>
              <a:round/>
              <a:headEnd/>
              <a:tailEnd/>
            </a:ln>
            <a:effectLst/>
          </p:spPr>
          <p:txBody>
            <a:bodyPr wrap="none" anchor="ctr"/>
            <a:lstStyle/>
            <a:p>
              <a:endParaRPr lang="es-CO"/>
            </a:p>
          </p:txBody>
        </p:sp>
        <p:sp>
          <p:nvSpPr>
            <p:cNvPr id="49169" name="Rectangle 1041"/>
            <p:cNvSpPr>
              <a:spLocks noChangeArrowheads="1"/>
            </p:cNvSpPr>
            <p:nvPr/>
          </p:nvSpPr>
          <p:spPr bwMode="auto">
            <a:xfrm>
              <a:off x="3391" y="480"/>
              <a:ext cx="1166" cy="288"/>
            </a:xfrm>
            <a:prstGeom prst="rect">
              <a:avLst/>
            </a:prstGeom>
            <a:noFill/>
            <a:ln w="9525">
              <a:noFill/>
              <a:miter lim="800000"/>
              <a:headEnd/>
              <a:tailEnd/>
            </a:ln>
            <a:effectLst/>
          </p:spPr>
          <p:txBody>
            <a:bodyPr wrap="none">
              <a:spAutoFit/>
            </a:bodyPr>
            <a:lstStyle/>
            <a:p>
              <a:r>
                <a:rPr lang="es-ES" b="1"/>
                <a:t>Alta Guajira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66"/>
                                        </p:tgtEl>
                                        <p:attrNameLst>
                                          <p:attrName>style.visibility</p:attrName>
                                        </p:attrNameLst>
                                      </p:cBhvr>
                                      <p:to>
                                        <p:strVal val="visible"/>
                                      </p:to>
                                    </p:set>
                                    <p:anim calcmode="lin" valueType="num">
                                      <p:cBhvr additive="base">
                                        <p:cTn id="7" dur="500" fill="hold"/>
                                        <p:tgtEl>
                                          <p:spTgt spid="49166"/>
                                        </p:tgtEl>
                                        <p:attrNameLst>
                                          <p:attrName>ppt_x</p:attrName>
                                        </p:attrNameLst>
                                      </p:cBhvr>
                                      <p:tavLst>
                                        <p:tav tm="0">
                                          <p:val>
                                            <p:strVal val="0-#ppt_w/2"/>
                                          </p:val>
                                        </p:tav>
                                        <p:tav tm="100000">
                                          <p:val>
                                            <p:strVal val="#ppt_x"/>
                                          </p:val>
                                        </p:tav>
                                      </p:tavLst>
                                    </p:anim>
                                    <p:anim calcmode="lin" valueType="num">
                                      <p:cBhvr additive="base">
                                        <p:cTn id="8" dur="500" fill="hold"/>
                                        <p:tgtEl>
                                          <p:spTgt spid="491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67"/>
                                        </p:tgtEl>
                                        <p:attrNameLst>
                                          <p:attrName>style.visibility</p:attrName>
                                        </p:attrNameLst>
                                      </p:cBhvr>
                                      <p:to>
                                        <p:strVal val="visible"/>
                                      </p:to>
                                    </p:set>
                                    <p:anim calcmode="lin" valueType="num">
                                      <p:cBhvr additive="base">
                                        <p:cTn id="19" dur="500" fill="hold"/>
                                        <p:tgtEl>
                                          <p:spTgt spid="49167"/>
                                        </p:tgtEl>
                                        <p:attrNameLst>
                                          <p:attrName>ppt_x</p:attrName>
                                        </p:attrNameLst>
                                      </p:cBhvr>
                                      <p:tavLst>
                                        <p:tav tm="0">
                                          <p:val>
                                            <p:strVal val="0-#ppt_w/2"/>
                                          </p:val>
                                        </p:tav>
                                        <p:tav tm="100000">
                                          <p:val>
                                            <p:strVal val="#ppt_x"/>
                                          </p:val>
                                        </p:tav>
                                      </p:tavLst>
                                    </p:anim>
                                    <p:anim calcmode="lin" valueType="num">
                                      <p:cBhvr additive="base">
                                        <p:cTn id="20" dur="500" fill="hold"/>
                                        <p:tgtEl>
                                          <p:spTgt spid="49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6" grpId="0" animBg="1" autoUpdateAnimBg="0"/>
      <p:bldP spid="49167" grpId="0" animBg="1"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7"/>
          <p:cNvSpPr>
            <a:spLocks noGrp="1" noChangeArrowheads="1"/>
          </p:cNvSpPr>
          <p:nvPr>
            <p:ph type="body" idx="1"/>
          </p:nvPr>
        </p:nvSpPr>
        <p:spPr>
          <a:xfrm>
            <a:off x="395536" y="1752600"/>
            <a:ext cx="7772400" cy="4114800"/>
          </a:xfrm>
        </p:spPr>
        <p:txBody>
          <a:bodyPr>
            <a:normAutofit lnSpcReduction="10000"/>
          </a:bodyPr>
          <a:lstStyle/>
          <a:p>
            <a:pPr marL="609600" indent="-609600">
              <a:lnSpc>
                <a:spcPct val="90000"/>
              </a:lnSpc>
              <a:buFontTx/>
              <a:buNone/>
            </a:pPr>
            <a:r>
              <a:rPr lang="es-MX" sz="2400" b="1">
                <a:solidFill>
                  <a:schemeClr val="accent2"/>
                </a:solidFill>
                <a:latin typeface="Tempus Sans ITC" pitchFamily="82" charset="0"/>
              </a:rPr>
              <a:t>Media Guajira</a:t>
            </a:r>
          </a:p>
          <a:p>
            <a:pPr marL="609600" indent="-609600" algn="just">
              <a:lnSpc>
                <a:spcPct val="90000"/>
              </a:lnSpc>
              <a:buFontTx/>
              <a:buNone/>
            </a:pPr>
            <a:r>
              <a:rPr lang="es-MX" sz="1800" b="1" err="1">
                <a:solidFill>
                  <a:schemeClr val="accent2"/>
                </a:solidFill>
                <a:latin typeface="Tempus Sans ITC" pitchFamily="82" charset="0"/>
                <a:cs typeface="Arial" charset="0"/>
              </a:rPr>
              <a:t>Macrozona</a:t>
            </a:r>
            <a:r>
              <a:rPr lang="es-MX" sz="1800" b="1">
                <a:solidFill>
                  <a:schemeClr val="accent2"/>
                </a:solidFill>
                <a:latin typeface="Tempus Sans ITC" pitchFamily="82" charset="0"/>
                <a:cs typeface="Arial" charset="0"/>
              </a:rPr>
              <a:t> seleccionada</a:t>
            </a:r>
            <a:r>
              <a:rPr lang="es-MX" sz="1800">
                <a:latin typeface="Tempus Sans ITC" pitchFamily="82" charset="0"/>
                <a:cs typeface="Arial" charset="0"/>
              </a:rPr>
              <a:t>: </a:t>
            </a:r>
            <a:r>
              <a:rPr lang="es-MX" sz="1800" b="1">
                <a:solidFill>
                  <a:schemeClr val="accent2"/>
                </a:solidFill>
                <a:latin typeface="Tempus Sans ITC" pitchFamily="82" charset="0"/>
                <a:cs typeface="Arial" charset="0"/>
              </a:rPr>
              <a:t>Litoral, entre Riohacha y el Cabo de la Vela</a:t>
            </a:r>
            <a:r>
              <a:rPr lang="es-MX" sz="1800">
                <a:latin typeface="Tempus Sans ITC" pitchFamily="82" charset="0"/>
                <a:cs typeface="Arial" charset="0"/>
              </a:rPr>
              <a:t>.</a:t>
            </a:r>
          </a:p>
          <a:p>
            <a:pPr marL="609600" indent="-609600" algn="just">
              <a:lnSpc>
                <a:spcPct val="90000"/>
              </a:lnSpc>
              <a:buFontTx/>
              <a:buNone/>
            </a:pPr>
            <a:r>
              <a:rPr lang="es-MX" sz="1800" u="sng">
                <a:latin typeface="Tempus Sans ITC" pitchFamily="82" charset="0"/>
                <a:cs typeface="Arial" charset="0"/>
              </a:rPr>
              <a:t>Criterios</a:t>
            </a:r>
            <a:r>
              <a:rPr lang="es-MX" sz="1800">
                <a:latin typeface="Tempus Sans ITC" pitchFamily="82" charset="0"/>
                <a:cs typeface="Arial" charset="0"/>
              </a:rPr>
              <a:t>:</a:t>
            </a:r>
          </a:p>
          <a:p>
            <a:pPr marL="609600" indent="-609600" algn="just">
              <a:lnSpc>
                <a:spcPct val="90000"/>
              </a:lnSpc>
              <a:buFontTx/>
              <a:buAutoNum type="arabicPeriod"/>
            </a:pPr>
            <a:r>
              <a:rPr lang="es-ES_tradnl" sz="1800">
                <a:latin typeface="Tempus Sans ITC" pitchFamily="82" charset="0"/>
                <a:cs typeface="Arial" charset="0"/>
              </a:rPr>
              <a:t>El carácter árido predominante de las zonas costeras y la ausencia de  explotaciones económicas significativas, salvo la recolección estacionaria y artesanal de algunas especies de peces y crustáceos por parte de las comunidades de la zona.</a:t>
            </a:r>
            <a:endParaRPr lang="es-ES" sz="1800">
              <a:latin typeface="Tempus Sans ITC" pitchFamily="82" charset="0"/>
              <a:cs typeface="Arial" charset="0"/>
            </a:endParaRPr>
          </a:p>
          <a:p>
            <a:pPr marL="609600" indent="-609600" algn="just">
              <a:lnSpc>
                <a:spcPct val="90000"/>
              </a:lnSpc>
              <a:buFontTx/>
              <a:buAutoNum type="arabicPeriod"/>
            </a:pPr>
            <a:r>
              <a:rPr lang="es-ES_tradnl" sz="1800">
                <a:latin typeface="Tempus Sans ITC" pitchFamily="82" charset="0"/>
                <a:cs typeface="Arial" charset="0"/>
              </a:rPr>
              <a:t>La existencia de una población indígena tradicionalmente excluida de los beneficios del desarrollo socioeconómico en una región donde las fuentes de empleo son prácticamente inexistentes.</a:t>
            </a:r>
            <a:endParaRPr lang="es-ES" sz="1800">
              <a:latin typeface="Tempus Sans ITC" pitchFamily="82" charset="0"/>
              <a:cs typeface="Arial" charset="0"/>
            </a:endParaRPr>
          </a:p>
          <a:p>
            <a:pPr marL="609600" indent="-609600" algn="just">
              <a:lnSpc>
                <a:spcPct val="90000"/>
              </a:lnSpc>
              <a:buFontTx/>
              <a:buAutoNum type="arabicPeriod"/>
            </a:pPr>
            <a:r>
              <a:rPr lang="es-ES_tradnl" sz="1800">
                <a:latin typeface="Tempus Sans ITC" pitchFamily="82" charset="0"/>
                <a:cs typeface="Arial" charset="0"/>
              </a:rPr>
              <a:t>La óptima calidad de las aguas del litoral guajiro.</a:t>
            </a:r>
            <a:endParaRPr lang="es-ES" sz="1800">
              <a:latin typeface="Tempus Sans ITC" pitchFamily="82" charset="0"/>
              <a:cs typeface="Arial" charset="0"/>
            </a:endParaRPr>
          </a:p>
          <a:p>
            <a:pPr marL="609600" indent="-609600" algn="just">
              <a:lnSpc>
                <a:spcPct val="90000"/>
              </a:lnSpc>
              <a:buFontTx/>
              <a:buAutoNum type="arabicPeriod"/>
            </a:pPr>
            <a:r>
              <a:rPr lang="es-ES_tradnl" sz="1800">
                <a:latin typeface="Tempus Sans ITC" pitchFamily="82" charset="0"/>
                <a:cs typeface="Arial" charset="0"/>
              </a:rPr>
              <a:t>La ausencia de proyectos productivos y de inversión social en esta región.</a:t>
            </a:r>
            <a:endParaRPr lang="es-ES" sz="1800">
              <a:latin typeface="Tempus Sans ITC" pitchFamily="82" charset="0"/>
              <a:cs typeface="Arial" charset="0"/>
            </a:endParaRPr>
          </a:p>
          <a:p>
            <a:pPr marL="609600" indent="-609600" algn="just">
              <a:lnSpc>
                <a:spcPct val="90000"/>
              </a:lnSpc>
              <a:buFontTx/>
              <a:buAutoNum type="arabicPeriod"/>
            </a:pPr>
            <a:r>
              <a:rPr lang="es-ES_tradnl" sz="1800">
                <a:latin typeface="Tempus Sans ITC" pitchFamily="82" charset="0"/>
                <a:cs typeface="Arial" charset="0"/>
              </a:rPr>
              <a:t>La presencia de infraestructura adecuada: carreteras, fuentes de energía y comunicaciones.</a:t>
            </a:r>
            <a:endParaRPr lang="es-ES" sz="1800">
              <a:latin typeface="Tempus Sans ITC" pitchFamily="82" charset="0"/>
              <a:cs typeface="Arial" charset="0"/>
            </a:endParaRPr>
          </a:p>
          <a:p>
            <a:pPr marL="609600" indent="-609600" algn="just">
              <a:lnSpc>
                <a:spcPct val="90000"/>
              </a:lnSpc>
              <a:buFontTx/>
              <a:buAutoNum type="arabicPeriod"/>
            </a:pPr>
            <a:r>
              <a:rPr lang="es-ES_tradnl" sz="1800">
                <a:latin typeface="Tempus Sans ITC" pitchFamily="82" charset="0"/>
                <a:cs typeface="Times New Roman" pitchFamily="18" charset="0"/>
              </a:rPr>
              <a:t>La no presencia de actores armados.</a:t>
            </a:r>
            <a:r>
              <a:rPr lang="es-ES" sz="1800">
                <a:latin typeface="Tempus Sans ITC" pitchFamily="82" charset="0"/>
                <a:cs typeface="Arial" charset="0"/>
              </a:rPr>
              <a:t> </a:t>
            </a:r>
          </a:p>
          <a:p>
            <a:pPr marL="609600" indent="-609600">
              <a:lnSpc>
                <a:spcPct val="90000"/>
              </a:lnSpc>
              <a:buFontTx/>
              <a:buNone/>
            </a:pPr>
            <a:endParaRPr lang="es-MX" sz="1800">
              <a:latin typeface="Tempus Sans ITC" pitchFamily="82" charset="0"/>
            </a:endParaRPr>
          </a:p>
        </p:txBody>
      </p:sp>
      <p:sp>
        <p:nvSpPr>
          <p:cNvPr id="43013" name="Text Box 1029"/>
          <p:cNvSpPr txBox="1">
            <a:spLocks noChangeArrowheads="1"/>
          </p:cNvSpPr>
          <p:nvPr/>
        </p:nvSpPr>
        <p:spPr bwMode="auto">
          <a:xfrm>
            <a:off x="0" y="6537325"/>
            <a:ext cx="4737100" cy="304800"/>
          </a:xfrm>
          <a:prstGeom prst="rect">
            <a:avLst/>
          </a:prstGeom>
          <a:noFill/>
          <a:ln w="9525">
            <a:noFill/>
            <a:miter lim="800000"/>
            <a:headEnd/>
            <a:tailEnd/>
          </a:ln>
          <a:effectLst/>
        </p:spPr>
        <p:txBody>
          <a:bodyPr wrap="none">
            <a:spAutoFit/>
          </a:bodyPr>
          <a:lstStyle/>
          <a:p>
            <a:r>
              <a:rPr lang="es-MX" sz="1400">
                <a:latin typeface="Comic Sans MS" pitchFamily="66" charset="0"/>
              </a:rPr>
              <a:t>* Patricia Sanín Montoya et al. </a:t>
            </a:r>
            <a:r>
              <a:rPr lang="es-MX" sz="1400" err="1">
                <a:latin typeface="Comic Sans MS" pitchFamily="66" charset="0"/>
              </a:rPr>
              <a:t>Minagricultura-Ceniacua</a:t>
            </a:r>
            <a:endParaRPr lang="es-ES" sz="1400" err="1">
              <a:latin typeface="Comic Sans MS" pitchFamily="66" charset="0"/>
            </a:endParaRPr>
          </a:p>
        </p:txBody>
      </p:sp>
      <p:sp>
        <p:nvSpPr>
          <p:cNvPr id="43015" name="Rectangle 1031"/>
          <p:cNvSpPr>
            <a:spLocks noGrp="1" noChangeArrowheads="1"/>
          </p:cNvSpPr>
          <p:nvPr>
            <p:ph type="title"/>
          </p:nvPr>
        </p:nvSpPr>
        <p:spPr>
          <a:xfrm>
            <a:off x="0" y="0"/>
            <a:ext cx="7772400" cy="762000"/>
          </a:xfrm>
          <a:noFill/>
          <a:ln/>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43016" name="Text Box 1032"/>
          <p:cNvSpPr txBox="1">
            <a:spLocks noChangeArrowheads="1"/>
          </p:cNvSpPr>
          <p:nvPr/>
        </p:nvSpPr>
        <p:spPr bwMode="auto">
          <a:xfrm>
            <a:off x="0" y="990600"/>
            <a:ext cx="3810000" cy="457200"/>
          </a:xfrm>
          <a:prstGeom prst="rect">
            <a:avLst/>
          </a:prstGeom>
          <a:noFill/>
          <a:ln w="9525">
            <a:noFill/>
            <a:miter lim="800000"/>
            <a:headEnd/>
            <a:tailEnd/>
          </a:ln>
          <a:effectLst/>
        </p:spPr>
        <p:txBody>
          <a:bodyPr wrap="none">
            <a:spAutoFit/>
          </a:bodyPr>
          <a:lstStyle/>
          <a:p>
            <a:r>
              <a:rPr lang="es-ES" b="1">
                <a:solidFill>
                  <a:schemeClr val="accent2"/>
                </a:solidFill>
              </a:rPr>
              <a:t>4. MESOLOCALIZACIÓN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16FFA-69C4-FE23-985D-8FE931577E34}"/>
              </a:ext>
            </a:extLst>
          </p:cNvPr>
          <p:cNvSpPr>
            <a:spLocks noGrp="1"/>
          </p:cNvSpPr>
          <p:nvPr>
            <p:ph type="title"/>
          </p:nvPr>
        </p:nvSpPr>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PROYECTOS INNOVADORES</a:t>
            </a:r>
            <a:endParaRPr lang="es-ES" dirty="0"/>
          </a:p>
        </p:txBody>
      </p:sp>
      <p:sp>
        <p:nvSpPr>
          <p:cNvPr id="3" name="Marcador de contenido 2">
            <a:extLst>
              <a:ext uri="{FF2B5EF4-FFF2-40B4-BE49-F238E27FC236}">
                <a16:creationId xmlns:a16="http://schemas.microsoft.com/office/drawing/2014/main" id="{F17382A3-3EBC-A66C-3C04-9B6B36C8149C}"/>
              </a:ext>
            </a:extLst>
          </p:cNvPr>
          <p:cNvSpPr>
            <a:spLocks noGrp="1"/>
          </p:cNvSpPr>
          <p:nvPr>
            <p:ph idx="1"/>
          </p:nvPr>
        </p:nvSpPr>
        <p:spPr>
          <a:xfrm>
            <a:off x="457200" y="1609416"/>
            <a:ext cx="7239000" cy="1816550"/>
          </a:xfrm>
        </p:spPr>
        <p:txBody>
          <a:bodyPr vert="horz" lIns="91440" tIns="45720" rIns="91440" bIns="45720" anchor="t">
            <a:normAutofit/>
          </a:bodyPr>
          <a:lstStyle/>
          <a:p>
            <a:pPr marL="0" indent="0">
              <a:buNone/>
            </a:pPr>
            <a:r>
              <a:rPr lang="es-ES" dirty="0">
                <a:ea typeface="+mn-lt"/>
                <a:cs typeface="+mn-lt"/>
              </a:rPr>
              <a:t>Un proyecto innovador es aquel que introduce ideas, productos, servicios o procesos nuevos o significativamente mejorados en comparación con lo que ya existe.</a:t>
            </a:r>
          </a:p>
        </p:txBody>
      </p:sp>
      <p:pic>
        <p:nvPicPr>
          <p:cNvPr id="4" name="Imagen 3" descr="Resultado de imagen de PROYECTO AMBIENTAL  INNOVADOR IMAGEN">
            <a:extLst>
              <a:ext uri="{FF2B5EF4-FFF2-40B4-BE49-F238E27FC236}">
                <a16:creationId xmlns:a16="http://schemas.microsoft.com/office/drawing/2014/main" id="{8100E510-EC00-FC33-1587-0813940E7DE7}"/>
              </a:ext>
            </a:extLst>
          </p:cNvPr>
          <p:cNvPicPr>
            <a:picLocks noChangeAspect="1"/>
          </p:cNvPicPr>
          <p:nvPr/>
        </p:nvPicPr>
        <p:blipFill>
          <a:blip r:embed="rId2"/>
          <a:stretch>
            <a:fillRect/>
          </a:stretch>
        </p:blipFill>
        <p:spPr>
          <a:xfrm>
            <a:off x="2274811" y="3562897"/>
            <a:ext cx="3609975" cy="2247900"/>
          </a:xfrm>
          <a:prstGeom prst="rect">
            <a:avLst/>
          </a:prstGeom>
        </p:spPr>
      </p:pic>
    </p:spTree>
    <p:extLst>
      <p:ext uri="{BB962C8B-B14F-4D97-AF65-F5344CB8AC3E}">
        <p14:creationId xmlns:p14="http://schemas.microsoft.com/office/powerpoint/2010/main" val="287970611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3250" name="Picture 1026"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53251" name="Oval 1027"/>
          <p:cNvSpPr>
            <a:spLocks noChangeArrowheads="1"/>
          </p:cNvSpPr>
          <p:nvPr/>
        </p:nvSpPr>
        <p:spPr bwMode="auto">
          <a:xfrm>
            <a:off x="1573213" y="3581400"/>
            <a:ext cx="2743200" cy="1752600"/>
          </a:xfrm>
          <a:prstGeom prst="ellipse">
            <a:avLst/>
          </a:prstGeom>
          <a:noFill/>
          <a:ln w="38100">
            <a:solidFill>
              <a:srgbClr val="FF3300"/>
            </a:solidFill>
            <a:round/>
            <a:headEnd/>
            <a:tailEnd/>
          </a:ln>
          <a:effectLst/>
        </p:spPr>
        <p:txBody>
          <a:bodyPr wrap="none" anchor="ctr"/>
          <a:lstStyle/>
          <a:p>
            <a:pPr algn="ctr"/>
            <a:r>
              <a:rPr lang="es-ES" b="1">
                <a:solidFill>
                  <a:srgbClr val="FF3300"/>
                </a:solidFill>
              </a:rPr>
              <a:t>Baja Guajira</a:t>
            </a:r>
          </a:p>
        </p:txBody>
      </p:sp>
      <p:sp>
        <p:nvSpPr>
          <p:cNvPr id="53252" name="Oval 1028"/>
          <p:cNvSpPr>
            <a:spLocks noChangeArrowheads="1"/>
          </p:cNvSpPr>
          <p:nvPr/>
        </p:nvSpPr>
        <p:spPr bwMode="auto">
          <a:xfrm rot="-2060247">
            <a:off x="2595563" y="1477963"/>
            <a:ext cx="3124200" cy="1752600"/>
          </a:xfrm>
          <a:prstGeom prst="ellipse">
            <a:avLst/>
          </a:prstGeom>
          <a:noFill/>
          <a:ln w="38100">
            <a:solidFill>
              <a:schemeClr val="accent2"/>
            </a:solidFill>
            <a:round/>
            <a:headEnd/>
            <a:tailEnd/>
          </a:ln>
          <a:effectLst/>
        </p:spPr>
        <p:txBody>
          <a:bodyPr wrap="none" anchor="ctr"/>
          <a:lstStyle/>
          <a:p>
            <a:pPr algn="ctr"/>
            <a:r>
              <a:rPr lang="es-ES" b="1">
                <a:solidFill>
                  <a:schemeClr val="accent2"/>
                </a:solidFill>
              </a:rPr>
              <a:t>Media Guajira</a:t>
            </a:r>
          </a:p>
        </p:txBody>
      </p:sp>
      <p:grpSp>
        <p:nvGrpSpPr>
          <p:cNvPr id="2" name="Group 1031"/>
          <p:cNvGrpSpPr>
            <a:grpSpLocks/>
          </p:cNvGrpSpPr>
          <p:nvPr/>
        </p:nvGrpSpPr>
        <p:grpSpPr bwMode="auto">
          <a:xfrm>
            <a:off x="5154613" y="304800"/>
            <a:ext cx="2362200" cy="1295400"/>
            <a:chOff x="3247" y="192"/>
            <a:chExt cx="1488" cy="816"/>
          </a:xfrm>
        </p:grpSpPr>
        <p:sp>
          <p:nvSpPr>
            <p:cNvPr id="53253" name="Oval 1029"/>
            <p:cNvSpPr>
              <a:spLocks noChangeArrowheads="1"/>
            </p:cNvSpPr>
            <p:nvPr/>
          </p:nvSpPr>
          <p:spPr bwMode="auto">
            <a:xfrm>
              <a:off x="3247" y="192"/>
              <a:ext cx="1488" cy="816"/>
            </a:xfrm>
            <a:prstGeom prst="ellipse">
              <a:avLst/>
            </a:prstGeom>
            <a:noFill/>
            <a:ln w="38100">
              <a:solidFill>
                <a:srgbClr val="FF3300"/>
              </a:solidFill>
              <a:round/>
              <a:headEnd/>
              <a:tailEnd/>
            </a:ln>
            <a:effectLst/>
          </p:spPr>
          <p:txBody>
            <a:bodyPr wrap="none" anchor="ctr"/>
            <a:lstStyle/>
            <a:p>
              <a:endParaRPr lang="es-CO"/>
            </a:p>
          </p:txBody>
        </p:sp>
        <p:sp>
          <p:nvSpPr>
            <p:cNvPr id="53254" name="Rectangle 1030"/>
            <p:cNvSpPr>
              <a:spLocks noChangeArrowheads="1"/>
            </p:cNvSpPr>
            <p:nvPr/>
          </p:nvSpPr>
          <p:spPr bwMode="auto">
            <a:xfrm>
              <a:off x="3391" y="480"/>
              <a:ext cx="1166" cy="288"/>
            </a:xfrm>
            <a:prstGeom prst="rect">
              <a:avLst/>
            </a:prstGeom>
            <a:noFill/>
            <a:ln w="9525">
              <a:noFill/>
              <a:miter lim="800000"/>
              <a:headEnd/>
              <a:tailEnd/>
            </a:ln>
            <a:effectLst/>
          </p:spPr>
          <p:txBody>
            <a:bodyPr wrap="none">
              <a:spAutoFit/>
            </a:bodyPr>
            <a:lstStyle/>
            <a:p>
              <a:r>
                <a:rPr lang="es-ES" b="1">
                  <a:solidFill>
                    <a:srgbClr val="FF3300"/>
                  </a:solidFill>
                </a:rPr>
                <a:t>Alta Guajira</a:t>
              </a:r>
            </a:p>
          </p:txBody>
        </p:sp>
      </p:gr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6322" name="Picture 2"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56324" name="Oval 4"/>
          <p:cNvSpPr>
            <a:spLocks noChangeArrowheads="1"/>
          </p:cNvSpPr>
          <p:nvPr/>
        </p:nvSpPr>
        <p:spPr bwMode="auto">
          <a:xfrm rot="-2060247">
            <a:off x="2595563" y="1477963"/>
            <a:ext cx="3124200" cy="1752600"/>
          </a:xfrm>
          <a:prstGeom prst="ellipse">
            <a:avLst/>
          </a:prstGeom>
          <a:noFill/>
          <a:ln w="38100">
            <a:solidFill>
              <a:schemeClr val="accent2"/>
            </a:solidFill>
            <a:round/>
            <a:headEnd/>
            <a:tailEnd/>
          </a:ln>
          <a:effectLst/>
        </p:spPr>
        <p:txBody>
          <a:bodyPr wrap="none" anchor="ctr"/>
          <a:lstStyle/>
          <a:p>
            <a:pPr algn="ctr"/>
            <a:r>
              <a:rPr lang="es-ES" b="1">
                <a:solidFill>
                  <a:schemeClr val="accent2"/>
                </a:solidFill>
              </a:rPr>
              <a:t>Media Guajira</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251520" y="1371600"/>
            <a:ext cx="7772400" cy="4953000"/>
          </a:xfrm>
        </p:spPr>
        <p:txBody>
          <a:bodyPr>
            <a:normAutofit lnSpcReduction="10000"/>
          </a:bodyPr>
          <a:lstStyle/>
          <a:p>
            <a:pPr marL="609600" indent="-609600" algn="just">
              <a:lnSpc>
                <a:spcPct val="90000"/>
              </a:lnSpc>
              <a:buFontTx/>
              <a:buNone/>
            </a:pPr>
            <a:r>
              <a:rPr lang="es-MX" sz="2000" b="1">
                <a:solidFill>
                  <a:schemeClr val="accent2"/>
                </a:solidFill>
                <a:latin typeface="Tempus Sans ITC" pitchFamily="82" charset="0"/>
                <a:cs typeface="Arial" charset="0"/>
              </a:rPr>
              <a:t>Preselección de zonas dentro de la </a:t>
            </a:r>
            <a:r>
              <a:rPr lang="es-MX" sz="2000" b="1" err="1">
                <a:solidFill>
                  <a:schemeClr val="accent2"/>
                </a:solidFill>
                <a:latin typeface="Tempus Sans ITC" pitchFamily="82" charset="0"/>
                <a:cs typeface="Arial" charset="0"/>
              </a:rPr>
              <a:t>macrozona</a:t>
            </a:r>
            <a:endParaRPr lang="es-MX" sz="2000" b="1">
              <a:solidFill>
                <a:schemeClr val="accent2"/>
              </a:solidFill>
              <a:latin typeface="Tempus Sans ITC" pitchFamily="82" charset="0"/>
              <a:cs typeface="Arial" charset="0"/>
            </a:endParaRPr>
          </a:p>
          <a:p>
            <a:pPr marL="609600" indent="-609600" algn="just">
              <a:lnSpc>
                <a:spcPct val="90000"/>
              </a:lnSpc>
              <a:buFontTx/>
              <a:buNone/>
            </a:pPr>
            <a:endParaRPr lang="es-MX" sz="2000" b="1">
              <a:effectLst>
                <a:outerShdw blurRad="38100" dist="38100" dir="2700000" algn="tl">
                  <a:srgbClr val="C0C0C0"/>
                </a:outerShdw>
              </a:effectLst>
              <a:latin typeface="Tempus Sans ITC" pitchFamily="82" charset="0"/>
              <a:cs typeface="Arial" charset="0"/>
            </a:endParaRPr>
          </a:p>
          <a:p>
            <a:pPr marL="609600" indent="-609600" algn="just">
              <a:lnSpc>
                <a:spcPct val="90000"/>
              </a:lnSpc>
              <a:buFontTx/>
              <a:buNone/>
            </a:pPr>
            <a:r>
              <a:rPr lang="es-MX" sz="2000" b="1">
                <a:effectLst>
                  <a:outerShdw blurRad="38100" dist="38100" dir="2700000" algn="tl">
                    <a:srgbClr val="C0C0C0"/>
                  </a:outerShdw>
                </a:effectLst>
                <a:latin typeface="Tempus Sans ITC" pitchFamily="82" charset="0"/>
                <a:cs typeface="Arial" charset="0"/>
              </a:rPr>
              <a:t>Criterios</a:t>
            </a:r>
            <a:r>
              <a:rPr lang="es-MX" sz="2000">
                <a:latin typeface="Tempus Sans ITC" pitchFamily="82" charset="0"/>
                <a:cs typeface="Arial" charset="0"/>
              </a:rPr>
              <a:t>:</a:t>
            </a:r>
          </a:p>
          <a:p>
            <a:pPr marL="609600" indent="-609600" algn="just">
              <a:lnSpc>
                <a:spcPct val="90000"/>
              </a:lnSpc>
            </a:pPr>
            <a:r>
              <a:rPr lang="es-ES_tradnl" sz="2000">
                <a:latin typeface="Tempus Sans ITC" pitchFamily="82" charset="0"/>
                <a:cs typeface="Times New Roman" pitchFamily="18" charset="0"/>
              </a:rPr>
              <a:t>La </a:t>
            </a:r>
            <a:r>
              <a:rPr lang="es-ES_tradnl" sz="2000">
                <a:latin typeface="Tempus Sans ITC" pitchFamily="82" charset="0"/>
                <a:cs typeface="Arial" charset="0"/>
              </a:rPr>
              <a:t>ausencia de zonas de manglares y cuerpos lagunares permanentes, así como de zonas con alta densidad de flora y fauna.</a:t>
            </a:r>
            <a:endParaRPr lang="es-ES" sz="2000">
              <a:latin typeface="Tempus Sans ITC" pitchFamily="82" charset="0"/>
              <a:cs typeface="Arial" charset="0"/>
            </a:endParaRPr>
          </a:p>
          <a:p>
            <a:pPr marL="609600" indent="-609600" algn="just">
              <a:lnSpc>
                <a:spcPct val="90000"/>
              </a:lnSpc>
            </a:pPr>
            <a:r>
              <a:rPr lang="es-ES_tradnl" sz="2000">
                <a:latin typeface="Tempus Sans ITC" pitchFamily="82" charset="0"/>
                <a:cs typeface="Arial" charset="0"/>
              </a:rPr>
              <a:t>La no utilización económica de estas regiones litorales por parte de las comunidades indígenas.</a:t>
            </a:r>
            <a:endParaRPr lang="es-ES" sz="2000">
              <a:latin typeface="Tempus Sans ITC" pitchFamily="82" charset="0"/>
              <a:cs typeface="Arial" charset="0"/>
            </a:endParaRPr>
          </a:p>
          <a:p>
            <a:pPr marL="609600" indent="-609600" algn="just">
              <a:lnSpc>
                <a:spcPct val="90000"/>
              </a:lnSpc>
            </a:pPr>
            <a:r>
              <a:rPr lang="es-ES_tradnl" sz="2000">
                <a:latin typeface="Tempus Sans ITC" pitchFamily="82" charset="0"/>
                <a:cs typeface="Arial" charset="0"/>
              </a:rPr>
              <a:t>La ausencia de zonas de vivienda, áreas de pastoreo y lugares de importancia cultural – sitios sagrados y cementerios -.</a:t>
            </a:r>
            <a:endParaRPr lang="es-ES" sz="2000">
              <a:latin typeface="Tempus Sans ITC" pitchFamily="82" charset="0"/>
              <a:cs typeface="Arial" charset="0"/>
            </a:endParaRPr>
          </a:p>
          <a:p>
            <a:pPr marL="609600" indent="-609600" algn="just">
              <a:lnSpc>
                <a:spcPct val="90000"/>
              </a:lnSpc>
            </a:pPr>
            <a:r>
              <a:rPr lang="es-ES_tradnl" sz="2000">
                <a:latin typeface="Tempus Sans ITC" pitchFamily="82" charset="0"/>
                <a:cs typeface="Arial" charset="0"/>
              </a:rPr>
              <a:t>El interés por parte de las comunidades locales por participar en el proyecto.</a:t>
            </a:r>
          </a:p>
          <a:p>
            <a:pPr marL="609600" indent="-609600" algn="just">
              <a:lnSpc>
                <a:spcPct val="90000"/>
              </a:lnSpc>
            </a:pPr>
            <a:r>
              <a:rPr lang="es-ES_tradnl" sz="2000">
                <a:latin typeface="Tempus Sans ITC" pitchFamily="82" charset="0"/>
                <a:cs typeface="Arial" charset="0"/>
              </a:rPr>
              <a:t>La ausencia de factores de riesgo ambiental: contaminación de aguas y suelos, gasoductos, centrales eléctricas, o posible contaminación por polvillo de carbón.</a:t>
            </a:r>
            <a:endParaRPr lang="es-ES" sz="2000">
              <a:latin typeface="Tempus Sans ITC" pitchFamily="82" charset="0"/>
              <a:cs typeface="Arial" charset="0"/>
            </a:endParaRPr>
          </a:p>
          <a:p>
            <a:pPr marL="609600" indent="-609600" algn="just">
              <a:lnSpc>
                <a:spcPct val="90000"/>
              </a:lnSpc>
              <a:buFontTx/>
              <a:buNone/>
            </a:pPr>
            <a:r>
              <a:rPr lang="es-ES_tradnl" sz="2000">
                <a:latin typeface="Tempus Sans ITC" pitchFamily="82" charset="0"/>
                <a:cs typeface="Arial" charset="0"/>
              </a:rPr>
              <a:t> </a:t>
            </a:r>
            <a:endParaRPr lang="es-ES" sz="2000">
              <a:latin typeface="Tempus Sans ITC" pitchFamily="82" charset="0"/>
              <a:cs typeface="Arial" charset="0"/>
            </a:endParaRPr>
          </a:p>
          <a:p>
            <a:pPr marL="609600" indent="-609600" algn="just">
              <a:lnSpc>
                <a:spcPct val="90000"/>
              </a:lnSpc>
              <a:buFontTx/>
              <a:buNone/>
            </a:pPr>
            <a:endParaRPr lang="es-MX" sz="2000">
              <a:latin typeface="Tempus Sans ITC" pitchFamily="82" charset="0"/>
            </a:endParaRPr>
          </a:p>
        </p:txBody>
      </p:sp>
      <p:pic>
        <p:nvPicPr>
          <p:cNvPr id="44036" name="Picture 4" descr="PH01393J"/>
          <p:cNvPicPr>
            <a:picLocks noChangeAspect="1" noChangeArrowheads="1"/>
          </p:cNvPicPr>
          <p:nvPr/>
        </p:nvPicPr>
        <p:blipFill>
          <a:blip r:embed="rId2" cstate="print"/>
          <a:srcRect/>
          <a:stretch>
            <a:fillRect/>
          </a:stretch>
        </p:blipFill>
        <p:spPr bwMode="auto">
          <a:xfrm>
            <a:off x="6629400" y="914400"/>
            <a:ext cx="1752600" cy="1152525"/>
          </a:xfrm>
          <a:prstGeom prst="rect">
            <a:avLst/>
          </a:prstGeom>
          <a:noFill/>
        </p:spPr>
      </p:pic>
      <p:sp>
        <p:nvSpPr>
          <p:cNvPr id="44037" name="Text Box 5"/>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sp>
        <p:nvSpPr>
          <p:cNvPr id="44039" name="Rectangle 7"/>
          <p:cNvSpPr>
            <a:spLocks noGrp="1" noChangeArrowheads="1"/>
          </p:cNvSpPr>
          <p:nvPr>
            <p:ph type="title"/>
          </p:nvPr>
        </p:nvSpPr>
        <p:spPr>
          <a:xfrm>
            <a:off x="0" y="0"/>
            <a:ext cx="7772400" cy="762000"/>
          </a:xfrm>
          <a:noFill/>
          <a:ln/>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44040" name="Text Box 8"/>
          <p:cNvSpPr txBox="1">
            <a:spLocks noChangeArrowheads="1"/>
          </p:cNvSpPr>
          <p:nvPr/>
        </p:nvSpPr>
        <p:spPr bwMode="auto">
          <a:xfrm>
            <a:off x="0" y="762000"/>
            <a:ext cx="3810000" cy="457200"/>
          </a:xfrm>
          <a:prstGeom prst="rect">
            <a:avLst/>
          </a:prstGeom>
          <a:noFill/>
          <a:ln w="9525">
            <a:noFill/>
            <a:miter lim="800000"/>
            <a:headEnd/>
            <a:tailEnd/>
          </a:ln>
          <a:effectLst/>
        </p:spPr>
        <p:txBody>
          <a:bodyPr wrap="none">
            <a:spAutoFit/>
          </a:bodyPr>
          <a:lstStyle/>
          <a:p>
            <a:r>
              <a:rPr lang="es-ES" b="1">
                <a:solidFill>
                  <a:schemeClr val="accent2"/>
                </a:solidFill>
              </a:rPr>
              <a:t>5. MESOLOCALIZACIÓN</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2226" name="Picture 1026"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52228" name="Oval 1028"/>
          <p:cNvSpPr>
            <a:spLocks noChangeArrowheads="1"/>
          </p:cNvSpPr>
          <p:nvPr/>
        </p:nvSpPr>
        <p:spPr bwMode="auto">
          <a:xfrm rot="-2060247">
            <a:off x="3252788" y="2546350"/>
            <a:ext cx="479425" cy="493713"/>
          </a:xfrm>
          <a:prstGeom prst="ellipse">
            <a:avLst/>
          </a:prstGeom>
          <a:noFill/>
          <a:ln w="38100">
            <a:solidFill>
              <a:schemeClr val="tx1"/>
            </a:solidFill>
            <a:round/>
            <a:headEnd/>
            <a:tailEnd/>
          </a:ln>
          <a:effectLst/>
        </p:spPr>
        <p:txBody>
          <a:bodyPr wrap="none" anchor="ctr"/>
          <a:lstStyle/>
          <a:p>
            <a:pPr algn="ctr"/>
            <a:endParaRPr lang="es-ES" b="1">
              <a:solidFill>
                <a:schemeClr val="accent2"/>
              </a:solidFill>
            </a:endParaRPr>
          </a:p>
        </p:txBody>
      </p:sp>
      <p:sp>
        <p:nvSpPr>
          <p:cNvPr id="52230" name="Rectangle 1030"/>
          <p:cNvSpPr>
            <a:spLocks noChangeArrowheads="1"/>
          </p:cNvSpPr>
          <p:nvPr/>
        </p:nvSpPr>
        <p:spPr bwMode="auto">
          <a:xfrm>
            <a:off x="5383213" y="762000"/>
            <a:ext cx="1851025" cy="457200"/>
          </a:xfrm>
          <a:prstGeom prst="rect">
            <a:avLst/>
          </a:prstGeom>
          <a:noFill/>
          <a:ln w="9525">
            <a:noFill/>
            <a:miter lim="800000"/>
            <a:headEnd/>
            <a:tailEnd/>
          </a:ln>
          <a:effectLst/>
        </p:spPr>
        <p:txBody>
          <a:bodyPr wrap="none">
            <a:spAutoFit/>
          </a:bodyPr>
          <a:lstStyle/>
          <a:p>
            <a:r>
              <a:rPr lang="es-ES" b="1">
                <a:solidFill>
                  <a:srgbClr val="FF3300"/>
                </a:solidFill>
              </a:rPr>
              <a:t>Alta Guajira</a:t>
            </a:r>
          </a:p>
        </p:txBody>
      </p:sp>
      <p:sp>
        <p:nvSpPr>
          <p:cNvPr id="52231" name="Oval 1031"/>
          <p:cNvSpPr>
            <a:spLocks noChangeArrowheads="1"/>
          </p:cNvSpPr>
          <p:nvPr/>
        </p:nvSpPr>
        <p:spPr bwMode="auto">
          <a:xfrm rot="-2060247">
            <a:off x="3733800" y="2286000"/>
            <a:ext cx="479425" cy="493713"/>
          </a:xfrm>
          <a:prstGeom prst="ellipse">
            <a:avLst/>
          </a:prstGeom>
          <a:noFill/>
          <a:ln w="38100">
            <a:solidFill>
              <a:schemeClr val="tx1"/>
            </a:solidFill>
            <a:round/>
            <a:headEnd/>
            <a:tailEnd/>
          </a:ln>
          <a:effectLst/>
        </p:spPr>
        <p:txBody>
          <a:bodyPr wrap="none" anchor="ctr"/>
          <a:lstStyle/>
          <a:p>
            <a:pPr algn="ctr"/>
            <a:endParaRPr lang="es-ES" b="1">
              <a:solidFill>
                <a:schemeClr val="accent2"/>
              </a:solidFill>
            </a:endParaRPr>
          </a:p>
        </p:txBody>
      </p:sp>
      <p:sp>
        <p:nvSpPr>
          <p:cNvPr id="52232" name="Oval 1032"/>
          <p:cNvSpPr>
            <a:spLocks noChangeArrowheads="1"/>
          </p:cNvSpPr>
          <p:nvPr/>
        </p:nvSpPr>
        <p:spPr bwMode="auto">
          <a:xfrm rot="-2060247">
            <a:off x="4191000" y="2057400"/>
            <a:ext cx="479425" cy="493713"/>
          </a:xfrm>
          <a:prstGeom prst="ellipse">
            <a:avLst/>
          </a:prstGeom>
          <a:noFill/>
          <a:ln w="38100">
            <a:solidFill>
              <a:schemeClr val="tx1"/>
            </a:solidFill>
            <a:round/>
            <a:headEnd/>
            <a:tailEnd/>
          </a:ln>
          <a:effectLst/>
        </p:spPr>
        <p:txBody>
          <a:bodyPr wrap="none" anchor="ctr"/>
          <a:lstStyle/>
          <a:p>
            <a:pPr algn="ctr"/>
            <a:endParaRPr lang="es-ES" b="1">
              <a:solidFill>
                <a:schemeClr val="accent2"/>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027"/>
          <p:cNvSpPr>
            <a:spLocks noGrp="1" noChangeArrowheads="1"/>
          </p:cNvSpPr>
          <p:nvPr>
            <p:ph type="body" idx="1"/>
          </p:nvPr>
        </p:nvSpPr>
        <p:spPr>
          <a:xfrm>
            <a:off x="323528" y="1295400"/>
            <a:ext cx="7772400" cy="4114800"/>
          </a:xfrm>
        </p:spPr>
        <p:txBody>
          <a:bodyPr>
            <a:normAutofit fontScale="92500" lnSpcReduction="10000"/>
          </a:bodyPr>
          <a:lstStyle/>
          <a:p>
            <a:pPr marL="609600" indent="-609600" algn="r">
              <a:lnSpc>
                <a:spcPct val="90000"/>
              </a:lnSpc>
              <a:buFontTx/>
              <a:buNone/>
            </a:pPr>
            <a:r>
              <a:rPr lang="es-MX" sz="2200" b="1">
                <a:solidFill>
                  <a:schemeClr val="accent2"/>
                </a:solidFill>
                <a:latin typeface="Tempus Sans ITC" pitchFamily="82" charset="0"/>
                <a:cs typeface="Arial" charset="0"/>
              </a:rPr>
              <a:t>Preselección de zonas</a:t>
            </a:r>
            <a:r>
              <a:rPr lang="es-MX" sz="2200">
                <a:latin typeface="Tempus Sans ITC" pitchFamily="82" charset="0"/>
                <a:cs typeface="Arial" charset="0"/>
              </a:rPr>
              <a:t> dentro de la </a:t>
            </a:r>
            <a:r>
              <a:rPr lang="es-MX" sz="2200" err="1">
                <a:latin typeface="Tempus Sans ITC" pitchFamily="82" charset="0"/>
                <a:cs typeface="Arial" charset="0"/>
              </a:rPr>
              <a:t>macrozona</a:t>
            </a:r>
            <a:r>
              <a:rPr lang="es-MX" sz="2200">
                <a:latin typeface="Tempus Sans ITC" pitchFamily="82" charset="0"/>
                <a:cs typeface="Arial" charset="0"/>
              </a:rPr>
              <a:t>:</a:t>
            </a:r>
          </a:p>
          <a:p>
            <a:pPr marL="609600" indent="-609600" algn="just">
              <a:lnSpc>
                <a:spcPct val="90000"/>
              </a:lnSpc>
              <a:buFontTx/>
              <a:buNone/>
            </a:pPr>
            <a:r>
              <a:rPr lang="es-ES_tradnl" sz="2200" b="1">
                <a:solidFill>
                  <a:schemeClr val="accent2"/>
                </a:solidFill>
                <a:latin typeface="Tempus Sans ITC" pitchFamily="82" charset="0"/>
                <a:cs typeface="Arial" charset="0"/>
              </a:rPr>
              <a:t>ZONA 1</a:t>
            </a:r>
          </a:p>
          <a:p>
            <a:pPr marL="609600" indent="-609600" algn="just">
              <a:lnSpc>
                <a:spcPct val="90000"/>
              </a:lnSpc>
              <a:buFontTx/>
              <a:buNone/>
            </a:pPr>
            <a:r>
              <a:rPr lang="es-ES_tradnl" sz="2200" b="1">
                <a:solidFill>
                  <a:schemeClr val="accent2"/>
                </a:solidFill>
                <a:effectLst>
                  <a:outerShdw blurRad="38100" dist="38100" dir="2700000" algn="tl">
                    <a:srgbClr val="C0C0C0"/>
                  </a:outerShdw>
                </a:effectLst>
                <a:latin typeface="Tempus Sans ITC" pitchFamily="82" charset="0"/>
                <a:cs typeface="Arial" charset="0"/>
              </a:rPr>
              <a:t>Región comprendida entre la localidad de </a:t>
            </a:r>
            <a:r>
              <a:rPr lang="es-ES_tradnl" sz="2200" b="1" err="1">
                <a:solidFill>
                  <a:schemeClr val="accent2"/>
                </a:solidFill>
                <a:effectLst>
                  <a:outerShdw blurRad="38100" dist="38100" dir="2700000" algn="tl">
                    <a:srgbClr val="C0C0C0"/>
                  </a:outerShdw>
                </a:effectLst>
                <a:latin typeface="Tempus Sans ITC" pitchFamily="82" charset="0"/>
                <a:cs typeface="Arial" charset="0"/>
              </a:rPr>
              <a:t>Mayapo</a:t>
            </a:r>
            <a:r>
              <a:rPr lang="es-ES_tradnl" sz="2200" b="1">
                <a:solidFill>
                  <a:schemeClr val="accent2"/>
                </a:solidFill>
                <a:effectLst>
                  <a:outerShdw blurRad="38100" dist="38100" dir="2700000" algn="tl">
                    <a:srgbClr val="C0C0C0"/>
                  </a:outerShdw>
                </a:effectLst>
                <a:latin typeface="Tempus Sans ITC" pitchFamily="82" charset="0"/>
                <a:cs typeface="Arial" charset="0"/>
              </a:rPr>
              <a:t> y el área de influencia de la estación Ballenas</a:t>
            </a:r>
            <a:r>
              <a:rPr lang="es-ES_tradnl" sz="2200" b="1">
                <a:solidFill>
                  <a:schemeClr val="accent2"/>
                </a:solidFill>
                <a:latin typeface="Tempus Sans ITC" pitchFamily="82" charset="0"/>
                <a:cs typeface="Arial" charset="0"/>
              </a:rPr>
              <a:t>.</a:t>
            </a:r>
            <a:endParaRPr lang="es-ES" sz="2200" b="1">
              <a:solidFill>
                <a:schemeClr val="accent2"/>
              </a:solidFill>
              <a:latin typeface="Tempus Sans ITC" pitchFamily="82" charset="0"/>
              <a:cs typeface="Arial" charset="0"/>
            </a:endParaRPr>
          </a:p>
          <a:p>
            <a:pPr marL="609600" indent="-609600" algn="just">
              <a:lnSpc>
                <a:spcPct val="90000"/>
              </a:lnSpc>
              <a:buFontTx/>
              <a:buNone/>
            </a:pPr>
            <a:r>
              <a:rPr lang="es-ES_tradnl" sz="2200" b="1">
                <a:latin typeface="Tempus Sans ITC" pitchFamily="82" charset="0"/>
                <a:cs typeface="Arial" charset="0"/>
              </a:rPr>
              <a:t>ZONA 2</a:t>
            </a:r>
            <a:endParaRPr lang="es-ES_tradnl" sz="2200">
              <a:latin typeface="Tempus Sans ITC" pitchFamily="82" charset="0"/>
              <a:cs typeface="Arial" charset="0"/>
            </a:endParaRPr>
          </a:p>
          <a:p>
            <a:pPr marL="609600" indent="-609600" algn="just">
              <a:lnSpc>
                <a:spcPct val="90000"/>
              </a:lnSpc>
              <a:buFontTx/>
              <a:buNone/>
            </a:pPr>
            <a:r>
              <a:rPr lang="es-ES_tradnl" sz="2200">
                <a:latin typeface="Tempus Sans ITC" pitchFamily="82" charset="0"/>
                <a:cs typeface="Arial" charset="0"/>
              </a:rPr>
              <a:t>Región comprendida entre el desierto del Sarampión – noreste del casco urbano del corregimiento del Pájaro- y la localidad de </a:t>
            </a:r>
            <a:r>
              <a:rPr lang="es-ES_tradnl" sz="2200" err="1">
                <a:latin typeface="Tempus Sans ITC" pitchFamily="82" charset="0"/>
                <a:cs typeface="Arial" charset="0"/>
              </a:rPr>
              <a:t>Musichi</a:t>
            </a:r>
            <a:r>
              <a:rPr lang="es-ES_tradnl" sz="2200">
                <a:latin typeface="Tempus Sans ITC" pitchFamily="82" charset="0"/>
                <a:cs typeface="Arial" charset="0"/>
              </a:rPr>
              <a:t> – sur del casco urbano del municipio de </a:t>
            </a:r>
            <a:r>
              <a:rPr lang="es-ES_tradnl" sz="2200" err="1">
                <a:latin typeface="Tempus Sans ITC" pitchFamily="82" charset="0"/>
                <a:cs typeface="Arial" charset="0"/>
              </a:rPr>
              <a:t>Manaure</a:t>
            </a:r>
            <a:r>
              <a:rPr lang="es-ES_tradnl" sz="2200">
                <a:latin typeface="Tempus Sans ITC" pitchFamily="82" charset="0"/>
                <a:cs typeface="Arial" charset="0"/>
              </a:rPr>
              <a:t> -.</a:t>
            </a:r>
            <a:endParaRPr lang="es-ES" sz="2200">
              <a:latin typeface="Tempus Sans ITC" pitchFamily="82" charset="0"/>
              <a:cs typeface="Arial" charset="0"/>
            </a:endParaRPr>
          </a:p>
          <a:p>
            <a:pPr marL="609600" indent="-609600" algn="just">
              <a:lnSpc>
                <a:spcPct val="90000"/>
              </a:lnSpc>
              <a:buFontTx/>
              <a:buNone/>
            </a:pPr>
            <a:r>
              <a:rPr lang="es-ES_tradnl" sz="2200">
                <a:latin typeface="Tempus Sans ITC" pitchFamily="82" charset="0"/>
                <a:cs typeface="Arial" charset="0"/>
              </a:rPr>
              <a:t> </a:t>
            </a:r>
            <a:r>
              <a:rPr lang="es-ES_tradnl" sz="2200" b="1">
                <a:latin typeface="Tempus Sans ITC" pitchFamily="82" charset="0"/>
                <a:cs typeface="Arial" charset="0"/>
              </a:rPr>
              <a:t>ZONA 3</a:t>
            </a:r>
            <a:endParaRPr lang="es-ES_tradnl" sz="2200">
              <a:latin typeface="Tempus Sans ITC" pitchFamily="82" charset="0"/>
              <a:cs typeface="Arial" charset="0"/>
            </a:endParaRPr>
          </a:p>
          <a:p>
            <a:pPr marL="609600" indent="-609600" algn="just">
              <a:lnSpc>
                <a:spcPct val="90000"/>
              </a:lnSpc>
              <a:buFontTx/>
              <a:buNone/>
            </a:pPr>
            <a:r>
              <a:rPr lang="es-ES_tradnl" sz="2200">
                <a:latin typeface="Tempus Sans ITC" pitchFamily="82" charset="0"/>
                <a:cs typeface="Arial" charset="0"/>
              </a:rPr>
              <a:t>Región comprendida entre la localidad de Ahuyama y la boca de </a:t>
            </a:r>
            <a:r>
              <a:rPr lang="es-ES_tradnl" sz="2200" err="1">
                <a:latin typeface="Tempus Sans ITC" pitchFamily="82" charset="0"/>
                <a:cs typeface="Arial" charset="0"/>
              </a:rPr>
              <a:t>Calancala</a:t>
            </a:r>
            <a:r>
              <a:rPr lang="es-ES_tradnl" sz="2200">
                <a:latin typeface="Tempus Sans ITC" pitchFamily="82" charset="0"/>
                <a:cs typeface="Arial" charset="0"/>
              </a:rPr>
              <a:t>, al noreste de la localidad de Cardón en el  municipio de </a:t>
            </a:r>
            <a:r>
              <a:rPr lang="es-ES_tradnl" sz="2200" err="1">
                <a:latin typeface="Tempus Sans ITC" pitchFamily="82" charset="0"/>
                <a:cs typeface="Arial" charset="0"/>
              </a:rPr>
              <a:t>Uribia</a:t>
            </a:r>
            <a:r>
              <a:rPr lang="es-ES_tradnl" sz="2200">
                <a:latin typeface="Tempus Sans ITC" pitchFamily="82" charset="0"/>
                <a:cs typeface="Arial" charset="0"/>
              </a:rPr>
              <a:t>. </a:t>
            </a:r>
            <a:endParaRPr lang="es-ES" sz="2200">
              <a:latin typeface="Tempus Sans ITC" pitchFamily="82" charset="0"/>
              <a:cs typeface="Arial" charset="0"/>
            </a:endParaRPr>
          </a:p>
          <a:p>
            <a:pPr marL="609600" indent="-609600" algn="just">
              <a:lnSpc>
                <a:spcPct val="90000"/>
              </a:lnSpc>
              <a:buFontTx/>
              <a:buNone/>
            </a:pPr>
            <a:r>
              <a:rPr lang="es-ES_tradnl" sz="2200">
                <a:solidFill>
                  <a:srgbClr val="99CC00"/>
                </a:solidFill>
                <a:latin typeface="Tempus Sans ITC" pitchFamily="82" charset="0"/>
                <a:cs typeface="Arial" charset="0"/>
              </a:rPr>
              <a:t> </a:t>
            </a:r>
            <a:endParaRPr lang="es-ES" sz="2200">
              <a:latin typeface="Tempus Sans ITC" pitchFamily="82" charset="0"/>
              <a:cs typeface="Arial" charset="0"/>
            </a:endParaRPr>
          </a:p>
          <a:p>
            <a:pPr marL="609600" indent="-609600" algn="just">
              <a:lnSpc>
                <a:spcPct val="90000"/>
              </a:lnSpc>
              <a:buFontTx/>
              <a:buNone/>
            </a:pPr>
            <a:endParaRPr lang="es-MX" sz="2200">
              <a:latin typeface="Tempus Sans ITC" pitchFamily="82" charset="0"/>
            </a:endParaRPr>
          </a:p>
        </p:txBody>
      </p:sp>
      <p:pic>
        <p:nvPicPr>
          <p:cNvPr id="45060" name="Picture 1028" descr="PH01391J"/>
          <p:cNvPicPr>
            <a:picLocks noChangeAspect="1" noChangeArrowheads="1"/>
          </p:cNvPicPr>
          <p:nvPr/>
        </p:nvPicPr>
        <p:blipFill>
          <a:blip r:embed="rId2" cstate="print"/>
          <a:srcRect/>
          <a:stretch>
            <a:fillRect/>
          </a:stretch>
        </p:blipFill>
        <p:spPr bwMode="auto">
          <a:xfrm>
            <a:off x="6553200" y="5410200"/>
            <a:ext cx="1752600" cy="1149350"/>
          </a:xfrm>
          <a:prstGeom prst="rect">
            <a:avLst/>
          </a:prstGeom>
          <a:noFill/>
        </p:spPr>
      </p:pic>
      <p:sp>
        <p:nvSpPr>
          <p:cNvPr id="45061" name="Text Box 1029"/>
          <p:cNvSpPr txBox="1">
            <a:spLocks noChangeArrowheads="1"/>
          </p:cNvSpPr>
          <p:nvPr/>
        </p:nvSpPr>
        <p:spPr bwMode="auto">
          <a:xfrm>
            <a:off x="0" y="6548438"/>
            <a:ext cx="4333875" cy="304800"/>
          </a:xfrm>
          <a:prstGeom prst="rect">
            <a:avLst/>
          </a:prstGeom>
          <a:noFill/>
          <a:ln w="9525">
            <a:noFill/>
            <a:miter lim="800000"/>
            <a:headEnd/>
            <a:tailEnd/>
          </a:ln>
          <a:effectLst/>
        </p:spPr>
        <p:txBody>
          <a:bodyPr wrap="none">
            <a:spAutoFit/>
          </a:bodyPr>
          <a:lstStyle/>
          <a:p>
            <a:r>
              <a:rPr lang="es-MX" sz="1400">
                <a:latin typeface="Tempus Sans ITC" pitchFamily="82" charset="0"/>
              </a:rPr>
              <a:t>* Patricia Sanín Montoya et al. </a:t>
            </a:r>
            <a:r>
              <a:rPr lang="es-MX" sz="1400" err="1">
                <a:latin typeface="Tempus Sans ITC" pitchFamily="82" charset="0"/>
              </a:rPr>
              <a:t>Minagricultura-Ceniacua</a:t>
            </a:r>
            <a:endParaRPr lang="es-ES" sz="1400" err="1">
              <a:latin typeface="Tempus Sans ITC" pitchFamily="82" charset="0"/>
            </a:endParaRPr>
          </a:p>
        </p:txBody>
      </p:sp>
      <p:sp>
        <p:nvSpPr>
          <p:cNvPr id="45063" name="Rectangle 1031"/>
          <p:cNvSpPr>
            <a:spLocks noGrp="1" noChangeArrowheads="1"/>
          </p:cNvSpPr>
          <p:nvPr>
            <p:ph type="title"/>
          </p:nvPr>
        </p:nvSpPr>
        <p:spPr>
          <a:xfrm>
            <a:off x="0" y="0"/>
            <a:ext cx="7772400" cy="762000"/>
          </a:xfrm>
          <a:noFill/>
          <a:ln/>
        </p:spPr>
        <p:txBody>
          <a:bodyPr/>
          <a:lstStyle/>
          <a:p>
            <a:pPr algn="l"/>
            <a:r>
              <a:rPr lang="es-MX" sz="1800">
                <a:latin typeface="Tempus Sans ITC" pitchFamily="82" charset="0"/>
              </a:rPr>
              <a:t>Localización de un proyecto </a:t>
            </a:r>
            <a:r>
              <a:rPr lang="es-MX" sz="1800" err="1">
                <a:latin typeface="Tempus Sans ITC" pitchFamily="82" charset="0"/>
              </a:rPr>
              <a:t>camaricultor</a:t>
            </a:r>
            <a:r>
              <a:rPr lang="es-MX" sz="1800">
                <a:latin typeface="Tempus Sans ITC" pitchFamily="82" charset="0"/>
              </a:rPr>
              <a:t> dentro del Plan de Crecimiento del Sector Agropecuario</a:t>
            </a:r>
            <a:endParaRPr lang="es-ES" sz="1800">
              <a:latin typeface="Tempus Sans ITC" pitchFamily="82" charset="0"/>
            </a:endParaRPr>
          </a:p>
        </p:txBody>
      </p:sp>
      <p:sp>
        <p:nvSpPr>
          <p:cNvPr id="45064" name="Text Box 1032"/>
          <p:cNvSpPr txBox="1">
            <a:spLocks noChangeArrowheads="1"/>
          </p:cNvSpPr>
          <p:nvPr/>
        </p:nvSpPr>
        <p:spPr bwMode="auto">
          <a:xfrm>
            <a:off x="0" y="762000"/>
            <a:ext cx="6794500" cy="457200"/>
          </a:xfrm>
          <a:prstGeom prst="rect">
            <a:avLst/>
          </a:prstGeom>
          <a:noFill/>
          <a:ln w="9525">
            <a:noFill/>
            <a:miter lim="800000"/>
            <a:headEnd/>
            <a:tailEnd/>
          </a:ln>
          <a:effectLst/>
        </p:spPr>
        <p:txBody>
          <a:bodyPr wrap="none">
            <a:spAutoFit/>
          </a:bodyPr>
          <a:lstStyle/>
          <a:p>
            <a:r>
              <a:rPr lang="es-ES" b="1">
                <a:solidFill>
                  <a:schemeClr val="accent2"/>
                </a:solidFill>
              </a:rPr>
              <a:t>6. LOCALIZACIÓN Y MICROLOCALIZACIÓN</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4274" name="Picture 2"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54275" name="Oval 3"/>
          <p:cNvSpPr>
            <a:spLocks noChangeArrowheads="1"/>
          </p:cNvSpPr>
          <p:nvPr/>
        </p:nvSpPr>
        <p:spPr bwMode="auto">
          <a:xfrm rot="-2060247">
            <a:off x="3252788" y="2546350"/>
            <a:ext cx="479425" cy="493713"/>
          </a:xfrm>
          <a:prstGeom prst="ellipse">
            <a:avLst/>
          </a:prstGeom>
          <a:noFill/>
          <a:ln w="38100">
            <a:solidFill>
              <a:schemeClr val="accent2"/>
            </a:solidFill>
            <a:round/>
            <a:headEnd/>
            <a:tailEnd/>
          </a:ln>
          <a:effectLst/>
        </p:spPr>
        <p:txBody>
          <a:bodyPr wrap="none" anchor="ctr"/>
          <a:lstStyle/>
          <a:p>
            <a:pPr algn="ctr"/>
            <a:endParaRPr lang="es-ES" b="1">
              <a:solidFill>
                <a:schemeClr val="accent2"/>
              </a:solidFill>
            </a:endParaRPr>
          </a:p>
        </p:txBody>
      </p:sp>
      <p:sp>
        <p:nvSpPr>
          <p:cNvPr id="54277" name="Oval 5"/>
          <p:cNvSpPr>
            <a:spLocks noChangeArrowheads="1"/>
          </p:cNvSpPr>
          <p:nvPr/>
        </p:nvSpPr>
        <p:spPr bwMode="auto">
          <a:xfrm rot="-2060247">
            <a:off x="3733800" y="2286000"/>
            <a:ext cx="479425" cy="493713"/>
          </a:xfrm>
          <a:prstGeom prst="ellipse">
            <a:avLst/>
          </a:prstGeom>
          <a:noFill/>
          <a:ln w="38100">
            <a:solidFill>
              <a:srgbClr val="FF3300"/>
            </a:solidFill>
            <a:round/>
            <a:headEnd/>
            <a:tailEnd/>
          </a:ln>
          <a:effectLst/>
        </p:spPr>
        <p:txBody>
          <a:bodyPr wrap="none" anchor="ctr"/>
          <a:lstStyle/>
          <a:p>
            <a:pPr algn="ctr"/>
            <a:endParaRPr lang="es-ES" b="1">
              <a:solidFill>
                <a:schemeClr val="accent2"/>
              </a:solidFill>
            </a:endParaRPr>
          </a:p>
        </p:txBody>
      </p:sp>
      <p:sp>
        <p:nvSpPr>
          <p:cNvPr id="54278" name="Oval 6"/>
          <p:cNvSpPr>
            <a:spLocks noChangeArrowheads="1"/>
          </p:cNvSpPr>
          <p:nvPr/>
        </p:nvSpPr>
        <p:spPr bwMode="auto">
          <a:xfrm rot="-2060247">
            <a:off x="4191000" y="2057400"/>
            <a:ext cx="479425" cy="493713"/>
          </a:xfrm>
          <a:prstGeom prst="ellipse">
            <a:avLst/>
          </a:prstGeom>
          <a:noFill/>
          <a:ln w="38100">
            <a:solidFill>
              <a:srgbClr val="FF3300"/>
            </a:solidFill>
            <a:round/>
            <a:headEnd/>
            <a:tailEnd/>
          </a:ln>
          <a:effectLst/>
        </p:spPr>
        <p:txBody>
          <a:bodyPr wrap="none" anchor="ctr"/>
          <a:lstStyle/>
          <a:p>
            <a:pPr algn="ctr"/>
            <a:endParaRPr lang="es-ES" b="1">
              <a:solidFill>
                <a:schemeClr val="accent2"/>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pie de página"/>
          <p:cNvSpPr>
            <a:spLocks noGrp="1"/>
          </p:cNvSpPr>
          <p:nvPr>
            <p:ph type="ftr" sz="quarter" idx="11"/>
          </p:nvPr>
        </p:nvSpPr>
        <p:spPr/>
        <p:txBody>
          <a:bodyPr/>
          <a:lstStyle/>
          <a:p>
            <a:r>
              <a:rPr lang="en-US"/>
              <a:t>Héctor </a:t>
            </a:r>
            <a:r>
              <a:rPr lang="en-US" err="1"/>
              <a:t>Sanín</a:t>
            </a:r>
            <a:r>
              <a:rPr lang="en-US"/>
              <a:t> Angel</a:t>
            </a:r>
          </a:p>
        </p:txBody>
      </p:sp>
      <p:pic>
        <p:nvPicPr>
          <p:cNvPr id="57346" name="Picture 1026" descr="mapa-guajira"/>
          <p:cNvPicPr>
            <a:picLocks noChangeAspect="1" noChangeArrowheads="1"/>
          </p:cNvPicPr>
          <p:nvPr/>
        </p:nvPicPr>
        <p:blipFill>
          <a:blip r:embed="rId2" cstate="print"/>
          <a:srcRect/>
          <a:stretch>
            <a:fillRect/>
          </a:stretch>
        </p:blipFill>
        <p:spPr bwMode="auto">
          <a:xfrm>
            <a:off x="1143000" y="0"/>
            <a:ext cx="6432550" cy="6858000"/>
          </a:xfrm>
          <a:prstGeom prst="rect">
            <a:avLst/>
          </a:prstGeom>
          <a:noFill/>
        </p:spPr>
      </p:pic>
      <p:sp>
        <p:nvSpPr>
          <p:cNvPr id="57347" name="Oval 1027"/>
          <p:cNvSpPr>
            <a:spLocks noChangeArrowheads="1"/>
          </p:cNvSpPr>
          <p:nvPr/>
        </p:nvSpPr>
        <p:spPr bwMode="auto">
          <a:xfrm rot="-2060247">
            <a:off x="3252788" y="2546350"/>
            <a:ext cx="479425" cy="493713"/>
          </a:xfrm>
          <a:prstGeom prst="ellipse">
            <a:avLst/>
          </a:prstGeom>
          <a:noFill/>
          <a:ln w="38100">
            <a:solidFill>
              <a:schemeClr val="accent2"/>
            </a:solidFill>
            <a:round/>
            <a:headEnd/>
            <a:tailEnd/>
          </a:ln>
          <a:effectLst/>
        </p:spPr>
        <p:txBody>
          <a:bodyPr wrap="none" anchor="ctr"/>
          <a:lstStyle/>
          <a:p>
            <a:pPr algn="ctr"/>
            <a:endParaRPr lang="es-ES" b="1">
              <a:solidFill>
                <a:schemeClr val="accent2"/>
              </a:solidFill>
            </a:endParaRPr>
          </a:p>
        </p:txBody>
      </p:sp>
      <p:sp>
        <p:nvSpPr>
          <p:cNvPr id="57352" name="AutoShape 1032"/>
          <p:cNvSpPr>
            <a:spLocks noChangeArrowheads="1"/>
          </p:cNvSpPr>
          <p:nvPr/>
        </p:nvSpPr>
        <p:spPr bwMode="auto">
          <a:xfrm>
            <a:off x="5105400" y="838200"/>
            <a:ext cx="3505200" cy="2590800"/>
          </a:xfrm>
          <a:prstGeom prst="wedgeEllipseCallout">
            <a:avLst>
              <a:gd name="adj1" fmla="val -93208"/>
              <a:gd name="adj2" fmla="val 41296"/>
            </a:avLst>
          </a:prstGeom>
          <a:solidFill>
            <a:srgbClr val="CCFFFF"/>
          </a:solidFill>
          <a:ln w="9525">
            <a:solidFill>
              <a:schemeClr val="accent2"/>
            </a:solidFill>
            <a:miter lim="800000"/>
            <a:headEnd/>
            <a:tailEnd/>
          </a:ln>
          <a:effectLst/>
        </p:spPr>
        <p:txBody>
          <a:bodyPr/>
          <a:lstStyle/>
          <a:p>
            <a:pPr algn="ctr"/>
            <a:r>
              <a:rPr lang="es-ES" sz="1800" b="1">
                <a:solidFill>
                  <a:schemeClr val="accent2"/>
                </a:solidFill>
              </a:rPr>
              <a:t>Zona escogida</a:t>
            </a:r>
          </a:p>
          <a:p>
            <a:pPr algn="ctr"/>
            <a:r>
              <a:rPr lang="es-ES" sz="1800" b="1">
                <a:solidFill>
                  <a:schemeClr val="accent2"/>
                </a:solidFill>
              </a:rPr>
              <a:t>por tener condiciones ambientales propicias y por demostrar un alto potencial de capital social</a:t>
            </a:r>
            <a:endParaRPr lang="es-ES" sz="1800" b="1"/>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4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5122" name="Rectangle 2"/>
          <p:cNvSpPr>
            <a:spLocks noGrp="1" noChangeArrowheads="1"/>
          </p:cNvSpPr>
          <p:nvPr>
            <p:ph type="title"/>
          </p:nvPr>
        </p:nvSpPr>
        <p:spPr>
          <a:xfrm>
            <a:off x="1600200" y="138336"/>
            <a:ext cx="5492080" cy="914400"/>
          </a:xfrm>
        </p:spPr>
        <p:txBody>
          <a:bodyPr>
            <a:normAutofit fontScale="90000"/>
          </a:bodyPr>
          <a:lstStyle/>
          <a:p>
            <a:pPr algn="r"/>
            <a:r>
              <a:rPr lang="es-ES_tradnl" b="1" err="1">
                <a:latin typeface="Comic Sans MS" pitchFamily="66" charset="0"/>
              </a:rPr>
              <a:t>Microlocalización</a:t>
            </a:r>
            <a:endParaRPr lang="es-ES_tradnl" b="1">
              <a:latin typeface="Comic Sans MS" pitchFamily="66" charset="0"/>
            </a:endParaRPr>
          </a:p>
        </p:txBody>
      </p:sp>
      <p:sp>
        <p:nvSpPr>
          <p:cNvPr id="6346" name="Rectangle 202"/>
          <p:cNvSpPr>
            <a:spLocks noGrp="1" noChangeArrowheads="1"/>
          </p:cNvSpPr>
          <p:nvPr>
            <p:ph type="body" idx="1"/>
          </p:nvPr>
        </p:nvSpPr>
        <p:spPr>
          <a:xfrm>
            <a:off x="457200" y="1474440"/>
            <a:ext cx="7162800" cy="4114800"/>
          </a:xfrm>
        </p:spPr>
        <p:txBody>
          <a:bodyPr>
            <a:normAutofit fontScale="92500" lnSpcReduction="20000"/>
          </a:bodyPr>
          <a:lstStyle/>
          <a:p>
            <a:pPr>
              <a:lnSpc>
                <a:spcPct val="90000"/>
              </a:lnSpc>
            </a:pPr>
            <a:r>
              <a:rPr lang="es-ES_tradnl" sz="2400">
                <a:latin typeface="Comic Sans MS" pitchFamily="66" charset="0"/>
              </a:rPr>
              <a:t>Vías de comunicación y medios de transporte</a:t>
            </a:r>
          </a:p>
          <a:p>
            <a:pPr>
              <a:lnSpc>
                <a:spcPct val="90000"/>
              </a:lnSpc>
            </a:pPr>
            <a:r>
              <a:rPr lang="es-ES_tradnl" sz="2400">
                <a:latin typeface="Comic Sans MS" pitchFamily="66" charset="0"/>
              </a:rPr>
              <a:t>Servicios públicos básicos</a:t>
            </a:r>
          </a:p>
          <a:p>
            <a:pPr>
              <a:lnSpc>
                <a:spcPct val="90000"/>
              </a:lnSpc>
            </a:pPr>
            <a:r>
              <a:rPr lang="es-ES_tradnl" sz="2400">
                <a:latin typeface="Comic Sans MS" pitchFamily="66" charset="0"/>
              </a:rPr>
              <a:t>Topografía y estudios de suelos</a:t>
            </a:r>
          </a:p>
          <a:p>
            <a:pPr>
              <a:lnSpc>
                <a:spcPct val="90000"/>
              </a:lnSpc>
            </a:pPr>
            <a:r>
              <a:rPr lang="es-ES_tradnl" sz="2400">
                <a:latin typeface="Comic Sans MS" pitchFamily="66" charset="0"/>
              </a:rPr>
              <a:t>Condiciones ambientales</a:t>
            </a:r>
          </a:p>
          <a:p>
            <a:pPr>
              <a:lnSpc>
                <a:spcPct val="90000"/>
              </a:lnSpc>
            </a:pPr>
            <a:r>
              <a:rPr lang="es-ES_tradnl" sz="2400">
                <a:latin typeface="Comic Sans MS" pitchFamily="66" charset="0"/>
              </a:rPr>
              <a:t>Impacto ambiental</a:t>
            </a:r>
          </a:p>
          <a:p>
            <a:pPr>
              <a:lnSpc>
                <a:spcPct val="90000"/>
              </a:lnSpc>
            </a:pPr>
            <a:r>
              <a:rPr lang="es-ES_tradnl" sz="2400">
                <a:latin typeface="Comic Sans MS" pitchFamily="66" charset="0"/>
              </a:rPr>
              <a:t>Precio de la tierra y valorización</a:t>
            </a:r>
          </a:p>
          <a:p>
            <a:pPr>
              <a:lnSpc>
                <a:spcPct val="90000"/>
              </a:lnSpc>
            </a:pPr>
            <a:r>
              <a:rPr lang="es-ES_tradnl" sz="2400">
                <a:latin typeface="Comic Sans MS" pitchFamily="66" charset="0"/>
              </a:rPr>
              <a:t>Sistema de circulación y tránsito</a:t>
            </a:r>
          </a:p>
          <a:p>
            <a:pPr>
              <a:lnSpc>
                <a:spcPct val="90000"/>
              </a:lnSpc>
            </a:pPr>
            <a:r>
              <a:rPr lang="es-ES_tradnl" sz="2400">
                <a:latin typeface="Comic Sans MS" pitchFamily="66" charset="0"/>
              </a:rPr>
              <a:t>Financiamiento</a:t>
            </a:r>
          </a:p>
          <a:p>
            <a:pPr>
              <a:lnSpc>
                <a:spcPct val="90000"/>
              </a:lnSpc>
            </a:pPr>
            <a:r>
              <a:rPr lang="es-ES_tradnl" sz="2400">
                <a:latin typeface="Comic Sans MS" pitchFamily="66" charset="0"/>
              </a:rPr>
              <a:t>Tamaño y tecnología (</a:t>
            </a:r>
            <a:r>
              <a:rPr lang="es-ES_tradnl" sz="2400" err="1">
                <a:latin typeface="Comic Sans MS" pitchFamily="66" charset="0"/>
              </a:rPr>
              <a:t>Area</a:t>
            </a:r>
            <a:r>
              <a:rPr lang="es-ES_tradnl" sz="2400">
                <a:latin typeface="Comic Sans MS" pitchFamily="66" charset="0"/>
              </a:rPr>
              <a:t> actual y futura)</a:t>
            </a:r>
          </a:p>
          <a:p>
            <a:pPr>
              <a:lnSpc>
                <a:spcPct val="90000"/>
              </a:lnSpc>
            </a:pPr>
            <a:r>
              <a:rPr lang="es-ES_tradnl" sz="2400">
                <a:latin typeface="Comic Sans MS" pitchFamily="66" charset="0"/>
              </a:rPr>
              <a:t>Conservación del patrimonio histórico-cultural</a:t>
            </a:r>
          </a:p>
          <a:p>
            <a:pPr>
              <a:lnSpc>
                <a:spcPct val="90000"/>
              </a:lnSpc>
            </a:pPr>
            <a:r>
              <a:rPr lang="es-ES_tradnl" sz="2400">
                <a:latin typeface="Comic Sans MS" pitchFamily="66" charset="0"/>
              </a:rPr>
              <a:t>Antecedentes de propiedad y capacidad para contratar</a:t>
            </a:r>
          </a:p>
          <a:p>
            <a:pPr>
              <a:lnSpc>
                <a:spcPct val="90000"/>
              </a:lnSpc>
            </a:pPr>
            <a:r>
              <a:rPr lang="es-ES_tradnl" sz="2400">
                <a:latin typeface="Comic Sans MS" pitchFamily="66" charset="0"/>
              </a:rPr>
              <a:t>Compra o arrendamiento: facilidad de adecuación</a:t>
            </a:r>
          </a:p>
        </p:txBody>
      </p:sp>
      <p:pic>
        <p:nvPicPr>
          <p:cNvPr id="6347" name="Picture 203" descr="A_DAR215"/>
          <p:cNvPicPr>
            <a:picLocks noGrp="1" noChangeAspect="1" noChangeArrowheads="1"/>
          </p:cNvPicPr>
          <p:nvPr>
            <p:ph type="clipArt" sz="half" idx="4294967295"/>
          </p:nvPr>
        </p:nvPicPr>
        <p:blipFill>
          <a:blip r:embed="rId2" cstate="print"/>
          <a:srcRect/>
          <a:stretch>
            <a:fillRect/>
          </a:stretch>
        </p:blipFill>
        <p:spPr>
          <a:xfrm>
            <a:off x="6400800" y="2121768"/>
            <a:ext cx="2400300" cy="28194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6346">
                                            <p:txEl>
                                              <p:pRg st="0" end="0"/>
                                            </p:txEl>
                                          </p:spTgt>
                                        </p:tgtEl>
                                        <p:attrNameLst>
                                          <p:attrName>style.visibility</p:attrName>
                                        </p:attrNameLst>
                                      </p:cBhvr>
                                      <p:to>
                                        <p:strVal val="visible"/>
                                      </p:to>
                                    </p:set>
                                    <p:anim calcmode="lin" valueType="num">
                                      <p:cBhvr>
                                        <p:cTn id="7" dur="500" fill="hold"/>
                                        <p:tgtEl>
                                          <p:spTgt spid="634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634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34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634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6346">
                                            <p:txEl>
                                              <p:pRg st="1" end="1"/>
                                            </p:txEl>
                                          </p:spTgt>
                                        </p:tgtEl>
                                        <p:attrNameLst>
                                          <p:attrName>style.visibility</p:attrName>
                                        </p:attrNameLst>
                                      </p:cBhvr>
                                      <p:to>
                                        <p:strVal val="visible"/>
                                      </p:to>
                                    </p:set>
                                    <p:anim calcmode="lin" valueType="num">
                                      <p:cBhvr>
                                        <p:cTn id="15" dur="500" fill="hold"/>
                                        <p:tgtEl>
                                          <p:spTgt spid="634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634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34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34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grpId="0" nodeType="clickEffect">
                                  <p:stCondLst>
                                    <p:cond delay="0"/>
                                  </p:stCondLst>
                                  <p:childTnLst>
                                    <p:set>
                                      <p:cBhvr>
                                        <p:cTn id="22" dur="1" fill="hold">
                                          <p:stCondLst>
                                            <p:cond delay="0"/>
                                          </p:stCondLst>
                                        </p:cTn>
                                        <p:tgtEl>
                                          <p:spTgt spid="6346">
                                            <p:txEl>
                                              <p:pRg st="2" end="2"/>
                                            </p:txEl>
                                          </p:spTgt>
                                        </p:tgtEl>
                                        <p:attrNameLst>
                                          <p:attrName>style.visibility</p:attrName>
                                        </p:attrNameLst>
                                      </p:cBhvr>
                                      <p:to>
                                        <p:strVal val="visible"/>
                                      </p:to>
                                    </p:set>
                                    <p:anim calcmode="lin" valueType="num">
                                      <p:cBhvr>
                                        <p:cTn id="23" dur="500" fill="hold"/>
                                        <p:tgtEl>
                                          <p:spTgt spid="6346">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6346">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34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34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2" fill="hold" grpId="0" nodeType="clickEffect">
                                  <p:stCondLst>
                                    <p:cond delay="0"/>
                                  </p:stCondLst>
                                  <p:childTnLst>
                                    <p:set>
                                      <p:cBhvr>
                                        <p:cTn id="30" dur="1" fill="hold">
                                          <p:stCondLst>
                                            <p:cond delay="0"/>
                                          </p:stCondLst>
                                        </p:cTn>
                                        <p:tgtEl>
                                          <p:spTgt spid="6346">
                                            <p:txEl>
                                              <p:pRg st="3" end="3"/>
                                            </p:txEl>
                                          </p:spTgt>
                                        </p:tgtEl>
                                        <p:attrNameLst>
                                          <p:attrName>style.visibility</p:attrName>
                                        </p:attrNameLst>
                                      </p:cBhvr>
                                      <p:to>
                                        <p:strVal val="visible"/>
                                      </p:to>
                                    </p:set>
                                    <p:anim calcmode="lin" valueType="num">
                                      <p:cBhvr>
                                        <p:cTn id="31" dur="500" fill="hold"/>
                                        <p:tgtEl>
                                          <p:spTgt spid="6346">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6346">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34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634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2" fill="hold" grpId="0" nodeType="clickEffect">
                                  <p:stCondLst>
                                    <p:cond delay="0"/>
                                  </p:stCondLst>
                                  <p:childTnLst>
                                    <p:set>
                                      <p:cBhvr>
                                        <p:cTn id="38" dur="1" fill="hold">
                                          <p:stCondLst>
                                            <p:cond delay="0"/>
                                          </p:stCondLst>
                                        </p:cTn>
                                        <p:tgtEl>
                                          <p:spTgt spid="6346">
                                            <p:txEl>
                                              <p:pRg st="4" end="4"/>
                                            </p:txEl>
                                          </p:spTgt>
                                        </p:tgtEl>
                                        <p:attrNameLst>
                                          <p:attrName>style.visibility</p:attrName>
                                        </p:attrNameLst>
                                      </p:cBhvr>
                                      <p:to>
                                        <p:strVal val="visible"/>
                                      </p:to>
                                    </p:set>
                                    <p:anim calcmode="lin" valueType="num">
                                      <p:cBhvr>
                                        <p:cTn id="39" dur="500" fill="hold"/>
                                        <p:tgtEl>
                                          <p:spTgt spid="6346">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6346">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34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634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grpId="0" nodeType="clickEffect">
                                  <p:stCondLst>
                                    <p:cond delay="0"/>
                                  </p:stCondLst>
                                  <p:childTnLst>
                                    <p:set>
                                      <p:cBhvr>
                                        <p:cTn id="46" dur="1" fill="hold">
                                          <p:stCondLst>
                                            <p:cond delay="0"/>
                                          </p:stCondLst>
                                        </p:cTn>
                                        <p:tgtEl>
                                          <p:spTgt spid="6346">
                                            <p:txEl>
                                              <p:pRg st="5" end="5"/>
                                            </p:txEl>
                                          </p:spTgt>
                                        </p:tgtEl>
                                        <p:attrNameLst>
                                          <p:attrName>style.visibility</p:attrName>
                                        </p:attrNameLst>
                                      </p:cBhvr>
                                      <p:to>
                                        <p:strVal val="visible"/>
                                      </p:to>
                                    </p:set>
                                    <p:anim calcmode="lin" valueType="num">
                                      <p:cBhvr>
                                        <p:cTn id="47" dur="500" fill="hold"/>
                                        <p:tgtEl>
                                          <p:spTgt spid="6346">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6346">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34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634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2" fill="hold" grpId="0" nodeType="clickEffect">
                                  <p:stCondLst>
                                    <p:cond delay="0"/>
                                  </p:stCondLst>
                                  <p:childTnLst>
                                    <p:set>
                                      <p:cBhvr>
                                        <p:cTn id="54" dur="1" fill="hold">
                                          <p:stCondLst>
                                            <p:cond delay="0"/>
                                          </p:stCondLst>
                                        </p:cTn>
                                        <p:tgtEl>
                                          <p:spTgt spid="6346">
                                            <p:txEl>
                                              <p:pRg st="6" end="6"/>
                                            </p:txEl>
                                          </p:spTgt>
                                        </p:tgtEl>
                                        <p:attrNameLst>
                                          <p:attrName>style.visibility</p:attrName>
                                        </p:attrNameLst>
                                      </p:cBhvr>
                                      <p:to>
                                        <p:strVal val="visible"/>
                                      </p:to>
                                    </p:set>
                                    <p:anim calcmode="lin" valueType="num">
                                      <p:cBhvr>
                                        <p:cTn id="55" dur="500" fill="hold"/>
                                        <p:tgtEl>
                                          <p:spTgt spid="6346">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6346">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6346">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6346">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2" fill="hold" grpId="0" nodeType="clickEffect">
                                  <p:stCondLst>
                                    <p:cond delay="0"/>
                                  </p:stCondLst>
                                  <p:childTnLst>
                                    <p:set>
                                      <p:cBhvr>
                                        <p:cTn id="62" dur="1" fill="hold">
                                          <p:stCondLst>
                                            <p:cond delay="0"/>
                                          </p:stCondLst>
                                        </p:cTn>
                                        <p:tgtEl>
                                          <p:spTgt spid="6346">
                                            <p:txEl>
                                              <p:pRg st="7" end="7"/>
                                            </p:txEl>
                                          </p:spTgt>
                                        </p:tgtEl>
                                        <p:attrNameLst>
                                          <p:attrName>style.visibility</p:attrName>
                                        </p:attrNameLst>
                                      </p:cBhvr>
                                      <p:to>
                                        <p:strVal val="visible"/>
                                      </p:to>
                                    </p:set>
                                    <p:anim calcmode="lin" valueType="num">
                                      <p:cBhvr>
                                        <p:cTn id="63" dur="500" fill="hold"/>
                                        <p:tgtEl>
                                          <p:spTgt spid="6346">
                                            <p:txEl>
                                              <p:pRg st="7" end="7"/>
                                            </p:txEl>
                                          </p:spTgt>
                                        </p:tgtEl>
                                        <p:attrNameLst>
                                          <p:attrName>ppt_x</p:attrName>
                                        </p:attrNameLst>
                                      </p:cBhvr>
                                      <p:tavLst>
                                        <p:tav tm="0">
                                          <p:val>
                                            <p:strVal val="#ppt_x+#ppt_w/2"/>
                                          </p:val>
                                        </p:tav>
                                        <p:tav tm="100000">
                                          <p:val>
                                            <p:strVal val="#ppt_x"/>
                                          </p:val>
                                        </p:tav>
                                      </p:tavLst>
                                    </p:anim>
                                    <p:anim calcmode="lin" valueType="num">
                                      <p:cBhvr>
                                        <p:cTn id="64" dur="500" fill="hold"/>
                                        <p:tgtEl>
                                          <p:spTgt spid="6346">
                                            <p:txEl>
                                              <p:pRg st="7" end="7"/>
                                            </p:txEl>
                                          </p:spTgt>
                                        </p:tgtEl>
                                        <p:attrNameLst>
                                          <p:attrName>ppt_y</p:attrName>
                                        </p:attrNameLst>
                                      </p:cBhvr>
                                      <p:tavLst>
                                        <p:tav tm="0">
                                          <p:val>
                                            <p:strVal val="#ppt_y"/>
                                          </p:val>
                                        </p:tav>
                                        <p:tav tm="100000">
                                          <p:val>
                                            <p:strVal val="#ppt_y"/>
                                          </p:val>
                                        </p:tav>
                                      </p:tavLst>
                                    </p:anim>
                                    <p:anim calcmode="lin" valueType="num">
                                      <p:cBhvr>
                                        <p:cTn id="65" dur="500" fill="hold"/>
                                        <p:tgtEl>
                                          <p:spTgt spid="6346">
                                            <p:txEl>
                                              <p:pRg st="7" end="7"/>
                                            </p:txEl>
                                          </p:spTgt>
                                        </p:tgtEl>
                                        <p:attrNameLst>
                                          <p:attrName>ppt_w</p:attrName>
                                        </p:attrNameLst>
                                      </p:cBhvr>
                                      <p:tavLst>
                                        <p:tav tm="0">
                                          <p:val>
                                            <p:fltVal val="0"/>
                                          </p:val>
                                        </p:tav>
                                        <p:tav tm="100000">
                                          <p:val>
                                            <p:strVal val="#ppt_w"/>
                                          </p:val>
                                        </p:tav>
                                      </p:tavLst>
                                    </p:anim>
                                    <p:anim calcmode="lin" valueType="num">
                                      <p:cBhvr>
                                        <p:cTn id="66" dur="500" fill="hold"/>
                                        <p:tgtEl>
                                          <p:spTgt spid="6346">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7" presetClass="entr" presetSubtype="2" fill="hold" grpId="0" nodeType="clickEffect">
                                  <p:stCondLst>
                                    <p:cond delay="0"/>
                                  </p:stCondLst>
                                  <p:childTnLst>
                                    <p:set>
                                      <p:cBhvr>
                                        <p:cTn id="70" dur="1" fill="hold">
                                          <p:stCondLst>
                                            <p:cond delay="0"/>
                                          </p:stCondLst>
                                        </p:cTn>
                                        <p:tgtEl>
                                          <p:spTgt spid="6346">
                                            <p:txEl>
                                              <p:pRg st="8" end="8"/>
                                            </p:txEl>
                                          </p:spTgt>
                                        </p:tgtEl>
                                        <p:attrNameLst>
                                          <p:attrName>style.visibility</p:attrName>
                                        </p:attrNameLst>
                                      </p:cBhvr>
                                      <p:to>
                                        <p:strVal val="visible"/>
                                      </p:to>
                                    </p:set>
                                    <p:anim calcmode="lin" valueType="num">
                                      <p:cBhvr>
                                        <p:cTn id="71" dur="500" fill="hold"/>
                                        <p:tgtEl>
                                          <p:spTgt spid="6346">
                                            <p:txEl>
                                              <p:pRg st="8" end="8"/>
                                            </p:txEl>
                                          </p:spTgt>
                                        </p:tgtEl>
                                        <p:attrNameLst>
                                          <p:attrName>ppt_x</p:attrName>
                                        </p:attrNameLst>
                                      </p:cBhvr>
                                      <p:tavLst>
                                        <p:tav tm="0">
                                          <p:val>
                                            <p:strVal val="#ppt_x+#ppt_w/2"/>
                                          </p:val>
                                        </p:tav>
                                        <p:tav tm="100000">
                                          <p:val>
                                            <p:strVal val="#ppt_x"/>
                                          </p:val>
                                        </p:tav>
                                      </p:tavLst>
                                    </p:anim>
                                    <p:anim calcmode="lin" valueType="num">
                                      <p:cBhvr>
                                        <p:cTn id="72" dur="500" fill="hold"/>
                                        <p:tgtEl>
                                          <p:spTgt spid="6346">
                                            <p:txEl>
                                              <p:pRg st="8" end="8"/>
                                            </p:txEl>
                                          </p:spTgt>
                                        </p:tgtEl>
                                        <p:attrNameLst>
                                          <p:attrName>ppt_y</p:attrName>
                                        </p:attrNameLst>
                                      </p:cBhvr>
                                      <p:tavLst>
                                        <p:tav tm="0">
                                          <p:val>
                                            <p:strVal val="#ppt_y"/>
                                          </p:val>
                                        </p:tav>
                                        <p:tav tm="100000">
                                          <p:val>
                                            <p:strVal val="#ppt_y"/>
                                          </p:val>
                                        </p:tav>
                                      </p:tavLst>
                                    </p:anim>
                                    <p:anim calcmode="lin" valueType="num">
                                      <p:cBhvr>
                                        <p:cTn id="73" dur="500" fill="hold"/>
                                        <p:tgtEl>
                                          <p:spTgt spid="6346">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634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2" fill="hold" grpId="0" nodeType="clickEffect">
                                  <p:stCondLst>
                                    <p:cond delay="0"/>
                                  </p:stCondLst>
                                  <p:childTnLst>
                                    <p:set>
                                      <p:cBhvr>
                                        <p:cTn id="78" dur="1" fill="hold">
                                          <p:stCondLst>
                                            <p:cond delay="0"/>
                                          </p:stCondLst>
                                        </p:cTn>
                                        <p:tgtEl>
                                          <p:spTgt spid="6346">
                                            <p:txEl>
                                              <p:pRg st="9" end="9"/>
                                            </p:txEl>
                                          </p:spTgt>
                                        </p:tgtEl>
                                        <p:attrNameLst>
                                          <p:attrName>style.visibility</p:attrName>
                                        </p:attrNameLst>
                                      </p:cBhvr>
                                      <p:to>
                                        <p:strVal val="visible"/>
                                      </p:to>
                                    </p:set>
                                    <p:anim calcmode="lin" valueType="num">
                                      <p:cBhvr>
                                        <p:cTn id="79" dur="500" fill="hold"/>
                                        <p:tgtEl>
                                          <p:spTgt spid="6346">
                                            <p:txEl>
                                              <p:pRg st="9" end="9"/>
                                            </p:txEl>
                                          </p:spTgt>
                                        </p:tgtEl>
                                        <p:attrNameLst>
                                          <p:attrName>ppt_x</p:attrName>
                                        </p:attrNameLst>
                                      </p:cBhvr>
                                      <p:tavLst>
                                        <p:tav tm="0">
                                          <p:val>
                                            <p:strVal val="#ppt_x+#ppt_w/2"/>
                                          </p:val>
                                        </p:tav>
                                        <p:tav tm="100000">
                                          <p:val>
                                            <p:strVal val="#ppt_x"/>
                                          </p:val>
                                        </p:tav>
                                      </p:tavLst>
                                    </p:anim>
                                    <p:anim calcmode="lin" valueType="num">
                                      <p:cBhvr>
                                        <p:cTn id="80" dur="500" fill="hold"/>
                                        <p:tgtEl>
                                          <p:spTgt spid="6346">
                                            <p:txEl>
                                              <p:pRg st="9" end="9"/>
                                            </p:txEl>
                                          </p:spTgt>
                                        </p:tgtEl>
                                        <p:attrNameLst>
                                          <p:attrName>ppt_y</p:attrName>
                                        </p:attrNameLst>
                                      </p:cBhvr>
                                      <p:tavLst>
                                        <p:tav tm="0">
                                          <p:val>
                                            <p:strVal val="#ppt_y"/>
                                          </p:val>
                                        </p:tav>
                                        <p:tav tm="100000">
                                          <p:val>
                                            <p:strVal val="#ppt_y"/>
                                          </p:val>
                                        </p:tav>
                                      </p:tavLst>
                                    </p:anim>
                                    <p:anim calcmode="lin" valueType="num">
                                      <p:cBhvr>
                                        <p:cTn id="81" dur="500" fill="hold"/>
                                        <p:tgtEl>
                                          <p:spTgt spid="6346">
                                            <p:txEl>
                                              <p:pRg st="9" end="9"/>
                                            </p:txEl>
                                          </p:spTgt>
                                        </p:tgtEl>
                                        <p:attrNameLst>
                                          <p:attrName>ppt_w</p:attrName>
                                        </p:attrNameLst>
                                      </p:cBhvr>
                                      <p:tavLst>
                                        <p:tav tm="0">
                                          <p:val>
                                            <p:fltVal val="0"/>
                                          </p:val>
                                        </p:tav>
                                        <p:tav tm="100000">
                                          <p:val>
                                            <p:strVal val="#ppt_w"/>
                                          </p:val>
                                        </p:tav>
                                      </p:tavLst>
                                    </p:anim>
                                    <p:anim calcmode="lin" valueType="num">
                                      <p:cBhvr>
                                        <p:cTn id="82" dur="500" fill="hold"/>
                                        <p:tgtEl>
                                          <p:spTgt spid="6346">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2" fill="hold" grpId="0" nodeType="clickEffect">
                                  <p:stCondLst>
                                    <p:cond delay="0"/>
                                  </p:stCondLst>
                                  <p:childTnLst>
                                    <p:set>
                                      <p:cBhvr>
                                        <p:cTn id="86" dur="1" fill="hold">
                                          <p:stCondLst>
                                            <p:cond delay="0"/>
                                          </p:stCondLst>
                                        </p:cTn>
                                        <p:tgtEl>
                                          <p:spTgt spid="6346">
                                            <p:txEl>
                                              <p:pRg st="10" end="10"/>
                                            </p:txEl>
                                          </p:spTgt>
                                        </p:tgtEl>
                                        <p:attrNameLst>
                                          <p:attrName>style.visibility</p:attrName>
                                        </p:attrNameLst>
                                      </p:cBhvr>
                                      <p:to>
                                        <p:strVal val="visible"/>
                                      </p:to>
                                    </p:set>
                                    <p:anim calcmode="lin" valueType="num">
                                      <p:cBhvr>
                                        <p:cTn id="87" dur="500" fill="hold"/>
                                        <p:tgtEl>
                                          <p:spTgt spid="6346">
                                            <p:txEl>
                                              <p:pRg st="10" end="10"/>
                                            </p:txEl>
                                          </p:spTgt>
                                        </p:tgtEl>
                                        <p:attrNameLst>
                                          <p:attrName>ppt_x</p:attrName>
                                        </p:attrNameLst>
                                      </p:cBhvr>
                                      <p:tavLst>
                                        <p:tav tm="0">
                                          <p:val>
                                            <p:strVal val="#ppt_x+#ppt_w/2"/>
                                          </p:val>
                                        </p:tav>
                                        <p:tav tm="100000">
                                          <p:val>
                                            <p:strVal val="#ppt_x"/>
                                          </p:val>
                                        </p:tav>
                                      </p:tavLst>
                                    </p:anim>
                                    <p:anim calcmode="lin" valueType="num">
                                      <p:cBhvr>
                                        <p:cTn id="88" dur="500" fill="hold"/>
                                        <p:tgtEl>
                                          <p:spTgt spid="6346">
                                            <p:txEl>
                                              <p:pRg st="10" end="10"/>
                                            </p:txEl>
                                          </p:spTgt>
                                        </p:tgtEl>
                                        <p:attrNameLst>
                                          <p:attrName>ppt_y</p:attrName>
                                        </p:attrNameLst>
                                      </p:cBhvr>
                                      <p:tavLst>
                                        <p:tav tm="0">
                                          <p:val>
                                            <p:strVal val="#ppt_y"/>
                                          </p:val>
                                        </p:tav>
                                        <p:tav tm="100000">
                                          <p:val>
                                            <p:strVal val="#ppt_y"/>
                                          </p:val>
                                        </p:tav>
                                      </p:tavLst>
                                    </p:anim>
                                    <p:anim calcmode="lin" valueType="num">
                                      <p:cBhvr>
                                        <p:cTn id="89" dur="500" fill="hold"/>
                                        <p:tgtEl>
                                          <p:spTgt spid="6346">
                                            <p:txEl>
                                              <p:pRg st="10" end="10"/>
                                            </p:txEl>
                                          </p:spTgt>
                                        </p:tgtEl>
                                        <p:attrNameLst>
                                          <p:attrName>ppt_w</p:attrName>
                                        </p:attrNameLst>
                                      </p:cBhvr>
                                      <p:tavLst>
                                        <p:tav tm="0">
                                          <p:val>
                                            <p:fltVal val="0"/>
                                          </p:val>
                                        </p:tav>
                                        <p:tav tm="100000">
                                          <p:val>
                                            <p:strVal val="#ppt_w"/>
                                          </p:val>
                                        </p:tav>
                                      </p:tavLst>
                                    </p:anim>
                                    <p:anim calcmode="lin" valueType="num">
                                      <p:cBhvr>
                                        <p:cTn id="90" dur="500" fill="hold"/>
                                        <p:tgtEl>
                                          <p:spTgt spid="6346">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17" presetClass="entr" presetSubtype="2" fill="hold" grpId="0" nodeType="clickEffect">
                                  <p:stCondLst>
                                    <p:cond delay="0"/>
                                  </p:stCondLst>
                                  <p:childTnLst>
                                    <p:set>
                                      <p:cBhvr>
                                        <p:cTn id="94" dur="1" fill="hold">
                                          <p:stCondLst>
                                            <p:cond delay="0"/>
                                          </p:stCondLst>
                                        </p:cTn>
                                        <p:tgtEl>
                                          <p:spTgt spid="6346">
                                            <p:txEl>
                                              <p:pRg st="11" end="11"/>
                                            </p:txEl>
                                          </p:spTgt>
                                        </p:tgtEl>
                                        <p:attrNameLst>
                                          <p:attrName>style.visibility</p:attrName>
                                        </p:attrNameLst>
                                      </p:cBhvr>
                                      <p:to>
                                        <p:strVal val="visible"/>
                                      </p:to>
                                    </p:set>
                                    <p:anim calcmode="lin" valueType="num">
                                      <p:cBhvr>
                                        <p:cTn id="95" dur="500" fill="hold"/>
                                        <p:tgtEl>
                                          <p:spTgt spid="6346">
                                            <p:txEl>
                                              <p:pRg st="11" end="11"/>
                                            </p:txEl>
                                          </p:spTgt>
                                        </p:tgtEl>
                                        <p:attrNameLst>
                                          <p:attrName>ppt_x</p:attrName>
                                        </p:attrNameLst>
                                      </p:cBhvr>
                                      <p:tavLst>
                                        <p:tav tm="0">
                                          <p:val>
                                            <p:strVal val="#ppt_x+#ppt_w/2"/>
                                          </p:val>
                                        </p:tav>
                                        <p:tav tm="100000">
                                          <p:val>
                                            <p:strVal val="#ppt_x"/>
                                          </p:val>
                                        </p:tav>
                                      </p:tavLst>
                                    </p:anim>
                                    <p:anim calcmode="lin" valueType="num">
                                      <p:cBhvr>
                                        <p:cTn id="96" dur="500" fill="hold"/>
                                        <p:tgtEl>
                                          <p:spTgt spid="6346">
                                            <p:txEl>
                                              <p:pRg st="11" end="11"/>
                                            </p:txEl>
                                          </p:spTgt>
                                        </p:tgtEl>
                                        <p:attrNameLst>
                                          <p:attrName>ppt_y</p:attrName>
                                        </p:attrNameLst>
                                      </p:cBhvr>
                                      <p:tavLst>
                                        <p:tav tm="0">
                                          <p:val>
                                            <p:strVal val="#ppt_y"/>
                                          </p:val>
                                        </p:tav>
                                        <p:tav tm="100000">
                                          <p:val>
                                            <p:strVal val="#ppt_y"/>
                                          </p:val>
                                        </p:tav>
                                      </p:tavLst>
                                    </p:anim>
                                    <p:anim calcmode="lin" valueType="num">
                                      <p:cBhvr>
                                        <p:cTn id="97" dur="500" fill="hold"/>
                                        <p:tgtEl>
                                          <p:spTgt spid="6346">
                                            <p:txEl>
                                              <p:pRg st="11" end="11"/>
                                            </p:txEl>
                                          </p:spTgt>
                                        </p:tgtEl>
                                        <p:attrNameLst>
                                          <p:attrName>ppt_w</p:attrName>
                                        </p:attrNameLst>
                                      </p:cBhvr>
                                      <p:tavLst>
                                        <p:tav tm="0">
                                          <p:val>
                                            <p:fltVal val="0"/>
                                          </p:val>
                                        </p:tav>
                                        <p:tav tm="100000">
                                          <p:val>
                                            <p:strVal val="#ppt_w"/>
                                          </p:val>
                                        </p:tav>
                                      </p:tavLst>
                                    </p:anim>
                                    <p:anim calcmode="lin" valueType="num">
                                      <p:cBhvr>
                                        <p:cTn id="98" dur="500" fill="hold"/>
                                        <p:tgtEl>
                                          <p:spTgt spid="6346">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6"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4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15362" name="Rectangle 2"/>
          <p:cNvSpPr>
            <a:spLocks noGrp="1" noChangeArrowheads="1"/>
          </p:cNvSpPr>
          <p:nvPr>
            <p:ph type="title"/>
          </p:nvPr>
        </p:nvSpPr>
        <p:spPr>
          <a:xfrm>
            <a:off x="1048072" y="228600"/>
            <a:ext cx="7772400" cy="533400"/>
          </a:xfrm>
        </p:spPr>
        <p:txBody>
          <a:bodyPr>
            <a:normAutofit fontScale="90000"/>
          </a:bodyPr>
          <a:lstStyle/>
          <a:p>
            <a:r>
              <a:rPr lang="es-ES_tradnl"/>
              <a:t>Tendencias de la localización</a:t>
            </a:r>
          </a:p>
        </p:txBody>
      </p:sp>
      <p:sp>
        <p:nvSpPr>
          <p:cNvPr id="15572" name="Rectangle 212"/>
          <p:cNvSpPr>
            <a:spLocks noChangeArrowheads="1"/>
          </p:cNvSpPr>
          <p:nvPr/>
        </p:nvSpPr>
        <p:spPr bwMode="auto">
          <a:xfrm>
            <a:off x="781050" y="1104900"/>
            <a:ext cx="7938" cy="9525"/>
          </a:xfrm>
          <a:prstGeom prst="rect">
            <a:avLst/>
          </a:prstGeom>
          <a:solidFill>
            <a:srgbClr val="000000"/>
          </a:solidFill>
          <a:ln w="9525">
            <a:noFill/>
            <a:miter lim="800000"/>
            <a:headEnd/>
            <a:tailEnd/>
          </a:ln>
        </p:spPr>
        <p:txBody>
          <a:bodyPr/>
          <a:lstStyle/>
          <a:p>
            <a:endParaRPr lang="es-CO"/>
          </a:p>
        </p:txBody>
      </p:sp>
      <p:sp>
        <p:nvSpPr>
          <p:cNvPr id="15573" name="Rectangle 213"/>
          <p:cNvSpPr>
            <a:spLocks noChangeArrowheads="1"/>
          </p:cNvSpPr>
          <p:nvPr/>
        </p:nvSpPr>
        <p:spPr bwMode="auto">
          <a:xfrm>
            <a:off x="781050" y="1104900"/>
            <a:ext cx="7938" cy="9525"/>
          </a:xfrm>
          <a:prstGeom prst="rect">
            <a:avLst/>
          </a:prstGeom>
          <a:solidFill>
            <a:srgbClr val="000000"/>
          </a:solidFill>
          <a:ln w="9525">
            <a:noFill/>
            <a:miter lim="800000"/>
            <a:headEnd/>
            <a:tailEnd/>
          </a:ln>
        </p:spPr>
        <p:txBody>
          <a:bodyPr/>
          <a:lstStyle/>
          <a:p>
            <a:endParaRPr lang="es-CO"/>
          </a:p>
        </p:txBody>
      </p:sp>
      <p:sp>
        <p:nvSpPr>
          <p:cNvPr id="15581" name="Rectangle 221"/>
          <p:cNvSpPr>
            <a:spLocks noChangeArrowheads="1"/>
          </p:cNvSpPr>
          <p:nvPr/>
        </p:nvSpPr>
        <p:spPr bwMode="auto">
          <a:xfrm>
            <a:off x="781050" y="1114425"/>
            <a:ext cx="7938" cy="1135063"/>
          </a:xfrm>
          <a:prstGeom prst="rect">
            <a:avLst/>
          </a:prstGeom>
          <a:solidFill>
            <a:srgbClr val="000000"/>
          </a:solidFill>
          <a:ln w="9525">
            <a:noFill/>
            <a:miter lim="800000"/>
            <a:headEnd/>
            <a:tailEnd/>
          </a:ln>
        </p:spPr>
        <p:txBody>
          <a:bodyPr/>
          <a:lstStyle/>
          <a:p>
            <a:endParaRPr lang="es-CO"/>
          </a:p>
        </p:txBody>
      </p:sp>
      <p:sp>
        <p:nvSpPr>
          <p:cNvPr id="15608" name="Rectangle 248"/>
          <p:cNvSpPr>
            <a:spLocks noChangeArrowheads="1"/>
          </p:cNvSpPr>
          <p:nvPr/>
        </p:nvSpPr>
        <p:spPr bwMode="auto">
          <a:xfrm>
            <a:off x="781050" y="2249488"/>
            <a:ext cx="7938" cy="9525"/>
          </a:xfrm>
          <a:prstGeom prst="rect">
            <a:avLst/>
          </a:prstGeom>
          <a:solidFill>
            <a:srgbClr val="000000"/>
          </a:solidFill>
          <a:ln w="9525">
            <a:noFill/>
            <a:miter lim="800000"/>
            <a:headEnd/>
            <a:tailEnd/>
          </a:ln>
        </p:spPr>
        <p:txBody>
          <a:bodyPr/>
          <a:lstStyle/>
          <a:p>
            <a:endParaRPr lang="es-CO"/>
          </a:p>
        </p:txBody>
      </p:sp>
      <p:grpSp>
        <p:nvGrpSpPr>
          <p:cNvPr id="2" name="Group 539"/>
          <p:cNvGrpSpPr>
            <a:grpSpLocks/>
          </p:cNvGrpSpPr>
          <p:nvPr/>
        </p:nvGrpSpPr>
        <p:grpSpPr bwMode="auto">
          <a:xfrm>
            <a:off x="865188" y="952500"/>
            <a:ext cx="7794625" cy="1154113"/>
            <a:chOff x="497" y="696"/>
            <a:chExt cx="4910" cy="727"/>
          </a:xfrm>
        </p:grpSpPr>
        <p:sp>
          <p:nvSpPr>
            <p:cNvPr id="15383" name="Rectangle 23"/>
            <p:cNvSpPr>
              <a:spLocks noChangeArrowheads="1"/>
            </p:cNvSpPr>
            <p:nvPr/>
          </p:nvSpPr>
          <p:spPr bwMode="auto">
            <a:xfrm>
              <a:off x="2278" y="698"/>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grpSp>
          <p:nvGrpSpPr>
            <p:cNvPr id="3" name="Group 211"/>
            <p:cNvGrpSpPr>
              <a:grpSpLocks/>
            </p:cNvGrpSpPr>
            <p:nvPr/>
          </p:nvGrpSpPr>
          <p:grpSpPr bwMode="auto">
            <a:xfrm>
              <a:off x="3975" y="702"/>
              <a:ext cx="571" cy="715"/>
              <a:chOff x="3975" y="702"/>
              <a:chExt cx="571" cy="715"/>
            </a:xfrm>
          </p:grpSpPr>
          <p:sp>
            <p:nvSpPr>
              <p:cNvPr id="15390" name="Rectangle 30"/>
              <p:cNvSpPr>
                <a:spLocks noChangeArrowheads="1"/>
              </p:cNvSpPr>
              <p:nvPr/>
            </p:nvSpPr>
            <p:spPr bwMode="auto">
              <a:xfrm>
                <a:off x="4079" y="1404"/>
                <a:ext cx="36" cy="13"/>
              </a:xfrm>
              <a:prstGeom prst="rect">
                <a:avLst/>
              </a:prstGeom>
              <a:solidFill>
                <a:srgbClr val="991919"/>
              </a:solidFill>
              <a:ln w="9525">
                <a:noFill/>
                <a:miter lim="800000"/>
                <a:headEnd/>
                <a:tailEnd/>
              </a:ln>
            </p:spPr>
            <p:txBody>
              <a:bodyPr/>
              <a:lstStyle/>
              <a:p>
                <a:endParaRPr lang="es-CO"/>
              </a:p>
            </p:txBody>
          </p:sp>
          <p:sp>
            <p:nvSpPr>
              <p:cNvPr id="15391" name="Rectangle 31"/>
              <p:cNvSpPr>
                <a:spLocks noChangeArrowheads="1"/>
              </p:cNvSpPr>
              <p:nvPr/>
            </p:nvSpPr>
            <p:spPr bwMode="auto">
              <a:xfrm>
                <a:off x="4079" y="1404"/>
                <a:ext cx="36" cy="13"/>
              </a:xfrm>
              <a:prstGeom prst="rect">
                <a:avLst/>
              </a:prstGeom>
              <a:noFill/>
              <a:ln w="0">
                <a:solidFill>
                  <a:srgbClr val="000000"/>
                </a:solidFill>
                <a:miter lim="800000"/>
                <a:headEnd/>
                <a:tailEnd/>
              </a:ln>
            </p:spPr>
            <p:txBody>
              <a:bodyPr/>
              <a:lstStyle/>
              <a:p>
                <a:endParaRPr lang="es-CO"/>
              </a:p>
            </p:txBody>
          </p:sp>
          <p:sp>
            <p:nvSpPr>
              <p:cNvPr id="15392" name="Rectangle 32"/>
              <p:cNvSpPr>
                <a:spLocks noChangeArrowheads="1"/>
              </p:cNvSpPr>
              <p:nvPr/>
            </p:nvSpPr>
            <p:spPr bwMode="auto">
              <a:xfrm>
                <a:off x="4121" y="1404"/>
                <a:ext cx="36" cy="13"/>
              </a:xfrm>
              <a:prstGeom prst="rect">
                <a:avLst/>
              </a:prstGeom>
              <a:solidFill>
                <a:srgbClr val="991919"/>
              </a:solidFill>
              <a:ln w="9525">
                <a:noFill/>
                <a:miter lim="800000"/>
                <a:headEnd/>
                <a:tailEnd/>
              </a:ln>
            </p:spPr>
            <p:txBody>
              <a:bodyPr/>
              <a:lstStyle/>
              <a:p>
                <a:endParaRPr lang="es-CO"/>
              </a:p>
            </p:txBody>
          </p:sp>
          <p:sp>
            <p:nvSpPr>
              <p:cNvPr id="15393" name="Rectangle 33"/>
              <p:cNvSpPr>
                <a:spLocks noChangeArrowheads="1"/>
              </p:cNvSpPr>
              <p:nvPr/>
            </p:nvSpPr>
            <p:spPr bwMode="auto">
              <a:xfrm>
                <a:off x="4121" y="1404"/>
                <a:ext cx="36" cy="13"/>
              </a:xfrm>
              <a:prstGeom prst="rect">
                <a:avLst/>
              </a:prstGeom>
              <a:noFill/>
              <a:ln w="0">
                <a:solidFill>
                  <a:srgbClr val="000000"/>
                </a:solidFill>
                <a:miter lim="800000"/>
                <a:headEnd/>
                <a:tailEnd/>
              </a:ln>
            </p:spPr>
            <p:txBody>
              <a:bodyPr/>
              <a:lstStyle/>
              <a:p>
                <a:endParaRPr lang="es-CO"/>
              </a:p>
            </p:txBody>
          </p:sp>
          <p:sp>
            <p:nvSpPr>
              <p:cNvPr id="15394" name="Rectangle 34"/>
              <p:cNvSpPr>
                <a:spLocks noChangeArrowheads="1"/>
              </p:cNvSpPr>
              <p:nvPr/>
            </p:nvSpPr>
            <p:spPr bwMode="auto">
              <a:xfrm>
                <a:off x="4163" y="1404"/>
                <a:ext cx="37" cy="13"/>
              </a:xfrm>
              <a:prstGeom prst="rect">
                <a:avLst/>
              </a:prstGeom>
              <a:solidFill>
                <a:srgbClr val="991919"/>
              </a:solidFill>
              <a:ln w="9525">
                <a:noFill/>
                <a:miter lim="800000"/>
                <a:headEnd/>
                <a:tailEnd/>
              </a:ln>
            </p:spPr>
            <p:txBody>
              <a:bodyPr/>
              <a:lstStyle/>
              <a:p>
                <a:endParaRPr lang="es-CO"/>
              </a:p>
            </p:txBody>
          </p:sp>
          <p:sp>
            <p:nvSpPr>
              <p:cNvPr id="15395" name="Rectangle 35"/>
              <p:cNvSpPr>
                <a:spLocks noChangeArrowheads="1"/>
              </p:cNvSpPr>
              <p:nvPr/>
            </p:nvSpPr>
            <p:spPr bwMode="auto">
              <a:xfrm>
                <a:off x="4163" y="1404"/>
                <a:ext cx="37" cy="13"/>
              </a:xfrm>
              <a:prstGeom prst="rect">
                <a:avLst/>
              </a:prstGeom>
              <a:noFill/>
              <a:ln w="0">
                <a:solidFill>
                  <a:srgbClr val="000000"/>
                </a:solidFill>
                <a:miter lim="800000"/>
                <a:headEnd/>
                <a:tailEnd/>
              </a:ln>
            </p:spPr>
            <p:txBody>
              <a:bodyPr/>
              <a:lstStyle/>
              <a:p>
                <a:endParaRPr lang="es-CO"/>
              </a:p>
            </p:txBody>
          </p:sp>
          <p:sp>
            <p:nvSpPr>
              <p:cNvPr id="15396" name="Rectangle 36"/>
              <p:cNvSpPr>
                <a:spLocks noChangeArrowheads="1"/>
              </p:cNvSpPr>
              <p:nvPr/>
            </p:nvSpPr>
            <p:spPr bwMode="auto">
              <a:xfrm>
                <a:off x="4104" y="1386"/>
                <a:ext cx="36" cy="13"/>
              </a:xfrm>
              <a:prstGeom prst="rect">
                <a:avLst/>
              </a:prstGeom>
              <a:solidFill>
                <a:srgbClr val="991919"/>
              </a:solidFill>
              <a:ln w="9525">
                <a:noFill/>
                <a:miter lim="800000"/>
                <a:headEnd/>
                <a:tailEnd/>
              </a:ln>
            </p:spPr>
            <p:txBody>
              <a:bodyPr/>
              <a:lstStyle/>
              <a:p>
                <a:endParaRPr lang="es-CO"/>
              </a:p>
            </p:txBody>
          </p:sp>
          <p:sp>
            <p:nvSpPr>
              <p:cNvPr id="15397" name="Rectangle 37"/>
              <p:cNvSpPr>
                <a:spLocks noChangeArrowheads="1"/>
              </p:cNvSpPr>
              <p:nvPr/>
            </p:nvSpPr>
            <p:spPr bwMode="auto">
              <a:xfrm>
                <a:off x="4104" y="1386"/>
                <a:ext cx="36" cy="13"/>
              </a:xfrm>
              <a:prstGeom prst="rect">
                <a:avLst/>
              </a:prstGeom>
              <a:noFill/>
              <a:ln w="0">
                <a:solidFill>
                  <a:srgbClr val="000000"/>
                </a:solidFill>
                <a:miter lim="800000"/>
                <a:headEnd/>
                <a:tailEnd/>
              </a:ln>
            </p:spPr>
            <p:txBody>
              <a:bodyPr/>
              <a:lstStyle/>
              <a:p>
                <a:endParaRPr lang="es-CO"/>
              </a:p>
            </p:txBody>
          </p:sp>
          <p:sp>
            <p:nvSpPr>
              <p:cNvPr id="15398" name="Rectangle 38"/>
              <p:cNvSpPr>
                <a:spLocks noChangeArrowheads="1"/>
              </p:cNvSpPr>
              <p:nvPr/>
            </p:nvSpPr>
            <p:spPr bwMode="auto">
              <a:xfrm>
                <a:off x="4146" y="1386"/>
                <a:ext cx="37" cy="13"/>
              </a:xfrm>
              <a:prstGeom prst="rect">
                <a:avLst/>
              </a:prstGeom>
              <a:solidFill>
                <a:srgbClr val="991919"/>
              </a:solidFill>
              <a:ln w="9525">
                <a:noFill/>
                <a:miter lim="800000"/>
                <a:headEnd/>
                <a:tailEnd/>
              </a:ln>
            </p:spPr>
            <p:txBody>
              <a:bodyPr/>
              <a:lstStyle/>
              <a:p>
                <a:endParaRPr lang="es-CO"/>
              </a:p>
            </p:txBody>
          </p:sp>
          <p:sp>
            <p:nvSpPr>
              <p:cNvPr id="15399" name="Rectangle 39"/>
              <p:cNvSpPr>
                <a:spLocks noChangeArrowheads="1"/>
              </p:cNvSpPr>
              <p:nvPr/>
            </p:nvSpPr>
            <p:spPr bwMode="auto">
              <a:xfrm>
                <a:off x="4146" y="1386"/>
                <a:ext cx="37" cy="13"/>
              </a:xfrm>
              <a:prstGeom prst="rect">
                <a:avLst/>
              </a:prstGeom>
              <a:noFill/>
              <a:ln w="0">
                <a:solidFill>
                  <a:srgbClr val="000000"/>
                </a:solidFill>
                <a:miter lim="800000"/>
                <a:headEnd/>
                <a:tailEnd/>
              </a:ln>
            </p:spPr>
            <p:txBody>
              <a:bodyPr/>
              <a:lstStyle/>
              <a:p>
                <a:endParaRPr lang="es-CO"/>
              </a:p>
            </p:txBody>
          </p:sp>
          <p:sp>
            <p:nvSpPr>
              <p:cNvPr id="15400" name="Rectangle 40"/>
              <p:cNvSpPr>
                <a:spLocks noChangeArrowheads="1"/>
              </p:cNvSpPr>
              <p:nvPr/>
            </p:nvSpPr>
            <p:spPr bwMode="auto">
              <a:xfrm>
                <a:off x="4189" y="1386"/>
                <a:ext cx="36" cy="13"/>
              </a:xfrm>
              <a:prstGeom prst="rect">
                <a:avLst/>
              </a:prstGeom>
              <a:solidFill>
                <a:srgbClr val="991919"/>
              </a:solidFill>
              <a:ln w="9525">
                <a:noFill/>
                <a:miter lim="800000"/>
                <a:headEnd/>
                <a:tailEnd/>
              </a:ln>
            </p:spPr>
            <p:txBody>
              <a:bodyPr/>
              <a:lstStyle/>
              <a:p>
                <a:endParaRPr lang="es-CO"/>
              </a:p>
            </p:txBody>
          </p:sp>
          <p:sp>
            <p:nvSpPr>
              <p:cNvPr id="15401" name="Rectangle 41"/>
              <p:cNvSpPr>
                <a:spLocks noChangeArrowheads="1"/>
              </p:cNvSpPr>
              <p:nvPr/>
            </p:nvSpPr>
            <p:spPr bwMode="auto">
              <a:xfrm>
                <a:off x="4189" y="1386"/>
                <a:ext cx="36" cy="13"/>
              </a:xfrm>
              <a:prstGeom prst="rect">
                <a:avLst/>
              </a:prstGeom>
              <a:noFill/>
              <a:ln w="0">
                <a:solidFill>
                  <a:srgbClr val="000000"/>
                </a:solidFill>
                <a:miter lim="800000"/>
                <a:headEnd/>
                <a:tailEnd/>
              </a:ln>
            </p:spPr>
            <p:txBody>
              <a:bodyPr/>
              <a:lstStyle/>
              <a:p>
                <a:endParaRPr lang="es-CO"/>
              </a:p>
            </p:txBody>
          </p:sp>
          <p:sp>
            <p:nvSpPr>
              <p:cNvPr id="15402" name="Rectangle 42"/>
              <p:cNvSpPr>
                <a:spLocks noChangeArrowheads="1"/>
              </p:cNvSpPr>
              <p:nvPr/>
            </p:nvSpPr>
            <p:spPr bwMode="auto">
              <a:xfrm>
                <a:off x="4079" y="1370"/>
                <a:ext cx="36" cy="13"/>
              </a:xfrm>
              <a:prstGeom prst="rect">
                <a:avLst/>
              </a:prstGeom>
              <a:solidFill>
                <a:srgbClr val="991919"/>
              </a:solidFill>
              <a:ln w="9525">
                <a:noFill/>
                <a:miter lim="800000"/>
                <a:headEnd/>
                <a:tailEnd/>
              </a:ln>
            </p:spPr>
            <p:txBody>
              <a:bodyPr/>
              <a:lstStyle/>
              <a:p>
                <a:endParaRPr lang="es-CO"/>
              </a:p>
            </p:txBody>
          </p:sp>
          <p:sp>
            <p:nvSpPr>
              <p:cNvPr id="15403" name="Rectangle 43"/>
              <p:cNvSpPr>
                <a:spLocks noChangeArrowheads="1"/>
              </p:cNvSpPr>
              <p:nvPr/>
            </p:nvSpPr>
            <p:spPr bwMode="auto">
              <a:xfrm>
                <a:off x="4079" y="1370"/>
                <a:ext cx="36" cy="13"/>
              </a:xfrm>
              <a:prstGeom prst="rect">
                <a:avLst/>
              </a:prstGeom>
              <a:noFill/>
              <a:ln w="0">
                <a:solidFill>
                  <a:srgbClr val="000000"/>
                </a:solidFill>
                <a:miter lim="800000"/>
                <a:headEnd/>
                <a:tailEnd/>
              </a:ln>
            </p:spPr>
            <p:txBody>
              <a:bodyPr/>
              <a:lstStyle/>
              <a:p>
                <a:endParaRPr lang="es-CO"/>
              </a:p>
            </p:txBody>
          </p:sp>
          <p:sp>
            <p:nvSpPr>
              <p:cNvPr id="15404" name="Rectangle 44"/>
              <p:cNvSpPr>
                <a:spLocks noChangeArrowheads="1"/>
              </p:cNvSpPr>
              <p:nvPr/>
            </p:nvSpPr>
            <p:spPr bwMode="auto">
              <a:xfrm>
                <a:off x="4121" y="1370"/>
                <a:ext cx="36" cy="13"/>
              </a:xfrm>
              <a:prstGeom prst="rect">
                <a:avLst/>
              </a:prstGeom>
              <a:solidFill>
                <a:srgbClr val="991919"/>
              </a:solidFill>
              <a:ln w="9525">
                <a:noFill/>
                <a:miter lim="800000"/>
                <a:headEnd/>
                <a:tailEnd/>
              </a:ln>
            </p:spPr>
            <p:txBody>
              <a:bodyPr/>
              <a:lstStyle/>
              <a:p>
                <a:endParaRPr lang="es-CO"/>
              </a:p>
            </p:txBody>
          </p:sp>
          <p:sp>
            <p:nvSpPr>
              <p:cNvPr id="15405" name="Rectangle 45"/>
              <p:cNvSpPr>
                <a:spLocks noChangeArrowheads="1"/>
              </p:cNvSpPr>
              <p:nvPr/>
            </p:nvSpPr>
            <p:spPr bwMode="auto">
              <a:xfrm>
                <a:off x="4121" y="1370"/>
                <a:ext cx="36" cy="13"/>
              </a:xfrm>
              <a:prstGeom prst="rect">
                <a:avLst/>
              </a:prstGeom>
              <a:noFill/>
              <a:ln w="0">
                <a:solidFill>
                  <a:srgbClr val="000000"/>
                </a:solidFill>
                <a:miter lim="800000"/>
                <a:headEnd/>
                <a:tailEnd/>
              </a:ln>
            </p:spPr>
            <p:txBody>
              <a:bodyPr/>
              <a:lstStyle/>
              <a:p>
                <a:endParaRPr lang="es-CO"/>
              </a:p>
            </p:txBody>
          </p:sp>
          <p:sp>
            <p:nvSpPr>
              <p:cNvPr id="15406" name="Rectangle 46"/>
              <p:cNvSpPr>
                <a:spLocks noChangeArrowheads="1"/>
              </p:cNvSpPr>
              <p:nvPr/>
            </p:nvSpPr>
            <p:spPr bwMode="auto">
              <a:xfrm>
                <a:off x="4163" y="1370"/>
                <a:ext cx="37" cy="13"/>
              </a:xfrm>
              <a:prstGeom prst="rect">
                <a:avLst/>
              </a:prstGeom>
              <a:solidFill>
                <a:srgbClr val="991919"/>
              </a:solidFill>
              <a:ln w="9525">
                <a:noFill/>
                <a:miter lim="800000"/>
                <a:headEnd/>
                <a:tailEnd/>
              </a:ln>
            </p:spPr>
            <p:txBody>
              <a:bodyPr/>
              <a:lstStyle/>
              <a:p>
                <a:endParaRPr lang="es-CO"/>
              </a:p>
            </p:txBody>
          </p:sp>
          <p:sp>
            <p:nvSpPr>
              <p:cNvPr id="15407" name="Rectangle 47"/>
              <p:cNvSpPr>
                <a:spLocks noChangeArrowheads="1"/>
              </p:cNvSpPr>
              <p:nvPr/>
            </p:nvSpPr>
            <p:spPr bwMode="auto">
              <a:xfrm>
                <a:off x="4163" y="1370"/>
                <a:ext cx="37" cy="13"/>
              </a:xfrm>
              <a:prstGeom prst="rect">
                <a:avLst/>
              </a:prstGeom>
              <a:noFill/>
              <a:ln w="0">
                <a:solidFill>
                  <a:srgbClr val="000000"/>
                </a:solidFill>
                <a:miter lim="800000"/>
                <a:headEnd/>
                <a:tailEnd/>
              </a:ln>
            </p:spPr>
            <p:txBody>
              <a:bodyPr/>
              <a:lstStyle/>
              <a:p>
                <a:endParaRPr lang="es-CO"/>
              </a:p>
            </p:txBody>
          </p:sp>
          <p:sp>
            <p:nvSpPr>
              <p:cNvPr id="15408" name="Rectangle 48"/>
              <p:cNvSpPr>
                <a:spLocks noChangeArrowheads="1"/>
              </p:cNvSpPr>
              <p:nvPr/>
            </p:nvSpPr>
            <p:spPr bwMode="auto">
              <a:xfrm>
                <a:off x="4080" y="1352"/>
                <a:ext cx="17" cy="14"/>
              </a:xfrm>
              <a:prstGeom prst="rect">
                <a:avLst/>
              </a:prstGeom>
              <a:solidFill>
                <a:srgbClr val="991919"/>
              </a:solidFill>
              <a:ln w="9525">
                <a:noFill/>
                <a:miter lim="800000"/>
                <a:headEnd/>
                <a:tailEnd/>
              </a:ln>
            </p:spPr>
            <p:txBody>
              <a:bodyPr/>
              <a:lstStyle/>
              <a:p>
                <a:endParaRPr lang="es-CO"/>
              </a:p>
            </p:txBody>
          </p:sp>
          <p:sp>
            <p:nvSpPr>
              <p:cNvPr id="15409" name="Rectangle 49"/>
              <p:cNvSpPr>
                <a:spLocks noChangeArrowheads="1"/>
              </p:cNvSpPr>
              <p:nvPr/>
            </p:nvSpPr>
            <p:spPr bwMode="auto">
              <a:xfrm>
                <a:off x="4080" y="1352"/>
                <a:ext cx="17" cy="14"/>
              </a:xfrm>
              <a:prstGeom prst="rect">
                <a:avLst/>
              </a:prstGeom>
              <a:noFill/>
              <a:ln w="0">
                <a:solidFill>
                  <a:srgbClr val="000000"/>
                </a:solidFill>
                <a:miter lim="800000"/>
                <a:headEnd/>
                <a:tailEnd/>
              </a:ln>
            </p:spPr>
            <p:txBody>
              <a:bodyPr/>
              <a:lstStyle/>
              <a:p>
                <a:endParaRPr lang="es-CO"/>
              </a:p>
            </p:txBody>
          </p:sp>
          <p:sp>
            <p:nvSpPr>
              <p:cNvPr id="15410" name="Rectangle 50"/>
              <p:cNvSpPr>
                <a:spLocks noChangeArrowheads="1"/>
              </p:cNvSpPr>
              <p:nvPr/>
            </p:nvSpPr>
            <p:spPr bwMode="auto">
              <a:xfrm>
                <a:off x="4104" y="1352"/>
                <a:ext cx="36" cy="14"/>
              </a:xfrm>
              <a:prstGeom prst="rect">
                <a:avLst/>
              </a:prstGeom>
              <a:solidFill>
                <a:srgbClr val="991919"/>
              </a:solidFill>
              <a:ln w="9525">
                <a:noFill/>
                <a:miter lim="800000"/>
                <a:headEnd/>
                <a:tailEnd/>
              </a:ln>
            </p:spPr>
            <p:txBody>
              <a:bodyPr/>
              <a:lstStyle/>
              <a:p>
                <a:endParaRPr lang="es-CO"/>
              </a:p>
            </p:txBody>
          </p:sp>
          <p:sp>
            <p:nvSpPr>
              <p:cNvPr id="15411" name="Rectangle 51"/>
              <p:cNvSpPr>
                <a:spLocks noChangeArrowheads="1"/>
              </p:cNvSpPr>
              <p:nvPr/>
            </p:nvSpPr>
            <p:spPr bwMode="auto">
              <a:xfrm>
                <a:off x="4104" y="1352"/>
                <a:ext cx="36" cy="14"/>
              </a:xfrm>
              <a:prstGeom prst="rect">
                <a:avLst/>
              </a:prstGeom>
              <a:noFill/>
              <a:ln w="0">
                <a:solidFill>
                  <a:srgbClr val="000000"/>
                </a:solidFill>
                <a:miter lim="800000"/>
                <a:headEnd/>
                <a:tailEnd/>
              </a:ln>
            </p:spPr>
            <p:txBody>
              <a:bodyPr/>
              <a:lstStyle/>
              <a:p>
                <a:endParaRPr lang="es-CO"/>
              </a:p>
            </p:txBody>
          </p:sp>
          <p:sp>
            <p:nvSpPr>
              <p:cNvPr id="15412" name="Rectangle 52"/>
              <p:cNvSpPr>
                <a:spLocks noChangeArrowheads="1"/>
              </p:cNvSpPr>
              <p:nvPr/>
            </p:nvSpPr>
            <p:spPr bwMode="auto">
              <a:xfrm>
                <a:off x="4146" y="1352"/>
                <a:ext cx="37" cy="14"/>
              </a:xfrm>
              <a:prstGeom prst="rect">
                <a:avLst/>
              </a:prstGeom>
              <a:solidFill>
                <a:srgbClr val="991919"/>
              </a:solidFill>
              <a:ln w="9525">
                <a:noFill/>
                <a:miter lim="800000"/>
                <a:headEnd/>
                <a:tailEnd/>
              </a:ln>
            </p:spPr>
            <p:txBody>
              <a:bodyPr/>
              <a:lstStyle/>
              <a:p>
                <a:endParaRPr lang="es-CO"/>
              </a:p>
            </p:txBody>
          </p:sp>
          <p:sp>
            <p:nvSpPr>
              <p:cNvPr id="15413" name="Rectangle 53"/>
              <p:cNvSpPr>
                <a:spLocks noChangeArrowheads="1"/>
              </p:cNvSpPr>
              <p:nvPr/>
            </p:nvSpPr>
            <p:spPr bwMode="auto">
              <a:xfrm>
                <a:off x="4146" y="1352"/>
                <a:ext cx="37" cy="14"/>
              </a:xfrm>
              <a:prstGeom prst="rect">
                <a:avLst/>
              </a:prstGeom>
              <a:noFill/>
              <a:ln w="0">
                <a:solidFill>
                  <a:srgbClr val="000000"/>
                </a:solidFill>
                <a:miter lim="800000"/>
                <a:headEnd/>
                <a:tailEnd/>
              </a:ln>
            </p:spPr>
            <p:txBody>
              <a:bodyPr/>
              <a:lstStyle/>
              <a:p>
                <a:endParaRPr lang="es-CO"/>
              </a:p>
            </p:txBody>
          </p:sp>
          <p:sp>
            <p:nvSpPr>
              <p:cNvPr id="15414" name="Rectangle 54"/>
              <p:cNvSpPr>
                <a:spLocks noChangeArrowheads="1"/>
              </p:cNvSpPr>
              <p:nvPr/>
            </p:nvSpPr>
            <p:spPr bwMode="auto">
              <a:xfrm>
                <a:off x="4189" y="1352"/>
                <a:ext cx="36" cy="14"/>
              </a:xfrm>
              <a:prstGeom prst="rect">
                <a:avLst/>
              </a:prstGeom>
              <a:solidFill>
                <a:srgbClr val="991919"/>
              </a:solidFill>
              <a:ln w="9525">
                <a:noFill/>
                <a:miter lim="800000"/>
                <a:headEnd/>
                <a:tailEnd/>
              </a:ln>
            </p:spPr>
            <p:txBody>
              <a:bodyPr/>
              <a:lstStyle/>
              <a:p>
                <a:endParaRPr lang="es-CO"/>
              </a:p>
            </p:txBody>
          </p:sp>
          <p:sp>
            <p:nvSpPr>
              <p:cNvPr id="15415" name="Rectangle 55"/>
              <p:cNvSpPr>
                <a:spLocks noChangeArrowheads="1"/>
              </p:cNvSpPr>
              <p:nvPr/>
            </p:nvSpPr>
            <p:spPr bwMode="auto">
              <a:xfrm>
                <a:off x="4189" y="1352"/>
                <a:ext cx="36" cy="14"/>
              </a:xfrm>
              <a:prstGeom prst="rect">
                <a:avLst/>
              </a:prstGeom>
              <a:noFill/>
              <a:ln w="0">
                <a:solidFill>
                  <a:srgbClr val="000000"/>
                </a:solidFill>
                <a:miter lim="800000"/>
                <a:headEnd/>
                <a:tailEnd/>
              </a:ln>
            </p:spPr>
            <p:txBody>
              <a:bodyPr/>
              <a:lstStyle/>
              <a:p>
                <a:endParaRPr lang="es-CO"/>
              </a:p>
            </p:txBody>
          </p:sp>
          <p:sp>
            <p:nvSpPr>
              <p:cNvPr id="15416" name="Rectangle 56"/>
              <p:cNvSpPr>
                <a:spLocks noChangeArrowheads="1"/>
              </p:cNvSpPr>
              <p:nvPr/>
            </p:nvSpPr>
            <p:spPr bwMode="auto">
              <a:xfrm>
                <a:off x="4080" y="1386"/>
                <a:ext cx="17" cy="13"/>
              </a:xfrm>
              <a:prstGeom prst="rect">
                <a:avLst/>
              </a:prstGeom>
              <a:solidFill>
                <a:srgbClr val="991919"/>
              </a:solidFill>
              <a:ln w="9525">
                <a:noFill/>
                <a:miter lim="800000"/>
                <a:headEnd/>
                <a:tailEnd/>
              </a:ln>
            </p:spPr>
            <p:txBody>
              <a:bodyPr/>
              <a:lstStyle/>
              <a:p>
                <a:endParaRPr lang="es-CO"/>
              </a:p>
            </p:txBody>
          </p:sp>
          <p:sp>
            <p:nvSpPr>
              <p:cNvPr id="15417" name="Rectangle 57"/>
              <p:cNvSpPr>
                <a:spLocks noChangeArrowheads="1"/>
              </p:cNvSpPr>
              <p:nvPr/>
            </p:nvSpPr>
            <p:spPr bwMode="auto">
              <a:xfrm>
                <a:off x="4080" y="1386"/>
                <a:ext cx="17" cy="13"/>
              </a:xfrm>
              <a:prstGeom prst="rect">
                <a:avLst/>
              </a:prstGeom>
              <a:noFill/>
              <a:ln w="0">
                <a:solidFill>
                  <a:srgbClr val="000000"/>
                </a:solidFill>
                <a:miter lim="800000"/>
                <a:headEnd/>
                <a:tailEnd/>
              </a:ln>
            </p:spPr>
            <p:txBody>
              <a:bodyPr/>
              <a:lstStyle/>
              <a:p>
                <a:endParaRPr lang="es-CO"/>
              </a:p>
            </p:txBody>
          </p:sp>
          <p:sp>
            <p:nvSpPr>
              <p:cNvPr id="15418" name="Rectangle 58"/>
              <p:cNvSpPr>
                <a:spLocks noChangeArrowheads="1"/>
              </p:cNvSpPr>
              <p:nvPr/>
            </p:nvSpPr>
            <p:spPr bwMode="auto">
              <a:xfrm>
                <a:off x="4205" y="1403"/>
                <a:ext cx="18" cy="13"/>
              </a:xfrm>
              <a:prstGeom prst="rect">
                <a:avLst/>
              </a:prstGeom>
              <a:solidFill>
                <a:srgbClr val="991919"/>
              </a:solidFill>
              <a:ln w="9525">
                <a:noFill/>
                <a:miter lim="800000"/>
                <a:headEnd/>
                <a:tailEnd/>
              </a:ln>
            </p:spPr>
            <p:txBody>
              <a:bodyPr/>
              <a:lstStyle/>
              <a:p>
                <a:endParaRPr lang="es-CO"/>
              </a:p>
            </p:txBody>
          </p:sp>
          <p:sp>
            <p:nvSpPr>
              <p:cNvPr id="15419" name="Rectangle 59"/>
              <p:cNvSpPr>
                <a:spLocks noChangeArrowheads="1"/>
              </p:cNvSpPr>
              <p:nvPr/>
            </p:nvSpPr>
            <p:spPr bwMode="auto">
              <a:xfrm>
                <a:off x="4205" y="1403"/>
                <a:ext cx="18" cy="13"/>
              </a:xfrm>
              <a:prstGeom prst="rect">
                <a:avLst/>
              </a:prstGeom>
              <a:noFill/>
              <a:ln w="0">
                <a:solidFill>
                  <a:srgbClr val="000000"/>
                </a:solidFill>
                <a:miter lim="800000"/>
                <a:headEnd/>
                <a:tailEnd/>
              </a:ln>
            </p:spPr>
            <p:txBody>
              <a:bodyPr/>
              <a:lstStyle/>
              <a:p>
                <a:endParaRPr lang="es-CO"/>
              </a:p>
            </p:txBody>
          </p:sp>
          <p:sp>
            <p:nvSpPr>
              <p:cNvPr id="15420" name="Rectangle 60"/>
              <p:cNvSpPr>
                <a:spLocks noChangeArrowheads="1"/>
              </p:cNvSpPr>
              <p:nvPr/>
            </p:nvSpPr>
            <p:spPr bwMode="auto">
              <a:xfrm>
                <a:off x="4205" y="1368"/>
                <a:ext cx="18" cy="14"/>
              </a:xfrm>
              <a:prstGeom prst="rect">
                <a:avLst/>
              </a:prstGeom>
              <a:solidFill>
                <a:srgbClr val="991919"/>
              </a:solidFill>
              <a:ln w="9525">
                <a:noFill/>
                <a:miter lim="800000"/>
                <a:headEnd/>
                <a:tailEnd/>
              </a:ln>
            </p:spPr>
            <p:txBody>
              <a:bodyPr/>
              <a:lstStyle/>
              <a:p>
                <a:endParaRPr lang="es-CO"/>
              </a:p>
            </p:txBody>
          </p:sp>
          <p:sp>
            <p:nvSpPr>
              <p:cNvPr id="15421" name="Rectangle 61"/>
              <p:cNvSpPr>
                <a:spLocks noChangeArrowheads="1"/>
              </p:cNvSpPr>
              <p:nvPr/>
            </p:nvSpPr>
            <p:spPr bwMode="auto">
              <a:xfrm>
                <a:off x="4205" y="1368"/>
                <a:ext cx="18" cy="14"/>
              </a:xfrm>
              <a:prstGeom prst="rect">
                <a:avLst/>
              </a:prstGeom>
              <a:noFill/>
              <a:ln w="0">
                <a:solidFill>
                  <a:srgbClr val="000000"/>
                </a:solidFill>
                <a:miter lim="800000"/>
                <a:headEnd/>
                <a:tailEnd/>
              </a:ln>
            </p:spPr>
            <p:txBody>
              <a:bodyPr/>
              <a:lstStyle/>
              <a:p>
                <a:endParaRPr lang="es-CO"/>
              </a:p>
            </p:txBody>
          </p:sp>
          <p:sp>
            <p:nvSpPr>
              <p:cNvPr id="15422" name="Rectangle 62"/>
              <p:cNvSpPr>
                <a:spLocks noChangeArrowheads="1"/>
              </p:cNvSpPr>
              <p:nvPr/>
            </p:nvSpPr>
            <p:spPr bwMode="auto">
              <a:xfrm>
                <a:off x="4288" y="1404"/>
                <a:ext cx="36" cy="13"/>
              </a:xfrm>
              <a:prstGeom prst="rect">
                <a:avLst/>
              </a:prstGeom>
              <a:solidFill>
                <a:srgbClr val="991919"/>
              </a:solidFill>
              <a:ln w="9525">
                <a:noFill/>
                <a:miter lim="800000"/>
                <a:headEnd/>
                <a:tailEnd/>
              </a:ln>
            </p:spPr>
            <p:txBody>
              <a:bodyPr/>
              <a:lstStyle/>
              <a:p>
                <a:endParaRPr lang="es-CO"/>
              </a:p>
            </p:txBody>
          </p:sp>
          <p:sp>
            <p:nvSpPr>
              <p:cNvPr id="15423" name="Rectangle 63"/>
              <p:cNvSpPr>
                <a:spLocks noChangeArrowheads="1"/>
              </p:cNvSpPr>
              <p:nvPr/>
            </p:nvSpPr>
            <p:spPr bwMode="auto">
              <a:xfrm>
                <a:off x="4288" y="1404"/>
                <a:ext cx="36" cy="13"/>
              </a:xfrm>
              <a:prstGeom prst="rect">
                <a:avLst/>
              </a:prstGeom>
              <a:noFill/>
              <a:ln w="0">
                <a:solidFill>
                  <a:srgbClr val="000000"/>
                </a:solidFill>
                <a:miter lim="800000"/>
                <a:headEnd/>
                <a:tailEnd/>
              </a:ln>
            </p:spPr>
            <p:txBody>
              <a:bodyPr/>
              <a:lstStyle/>
              <a:p>
                <a:endParaRPr lang="es-CO"/>
              </a:p>
            </p:txBody>
          </p:sp>
          <p:sp>
            <p:nvSpPr>
              <p:cNvPr id="15424" name="Rectangle 64"/>
              <p:cNvSpPr>
                <a:spLocks noChangeArrowheads="1"/>
              </p:cNvSpPr>
              <p:nvPr/>
            </p:nvSpPr>
            <p:spPr bwMode="auto">
              <a:xfrm>
                <a:off x="4330" y="1404"/>
                <a:ext cx="37" cy="13"/>
              </a:xfrm>
              <a:prstGeom prst="rect">
                <a:avLst/>
              </a:prstGeom>
              <a:solidFill>
                <a:srgbClr val="991919"/>
              </a:solidFill>
              <a:ln w="9525">
                <a:noFill/>
                <a:miter lim="800000"/>
                <a:headEnd/>
                <a:tailEnd/>
              </a:ln>
            </p:spPr>
            <p:txBody>
              <a:bodyPr/>
              <a:lstStyle/>
              <a:p>
                <a:endParaRPr lang="es-CO"/>
              </a:p>
            </p:txBody>
          </p:sp>
          <p:sp>
            <p:nvSpPr>
              <p:cNvPr id="15425" name="Rectangle 65"/>
              <p:cNvSpPr>
                <a:spLocks noChangeArrowheads="1"/>
              </p:cNvSpPr>
              <p:nvPr/>
            </p:nvSpPr>
            <p:spPr bwMode="auto">
              <a:xfrm>
                <a:off x="4330" y="1404"/>
                <a:ext cx="37" cy="13"/>
              </a:xfrm>
              <a:prstGeom prst="rect">
                <a:avLst/>
              </a:prstGeom>
              <a:noFill/>
              <a:ln w="0">
                <a:solidFill>
                  <a:srgbClr val="000000"/>
                </a:solidFill>
                <a:miter lim="800000"/>
                <a:headEnd/>
                <a:tailEnd/>
              </a:ln>
            </p:spPr>
            <p:txBody>
              <a:bodyPr/>
              <a:lstStyle/>
              <a:p>
                <a:endParaRPr lang="es-CO"/>
              </a:p>
            </p:txBody>
          </p:sp>
          <p:sp>
            <p:nvSpPr>
              <p:cNvPr id="15426" name="Rectangle 66"/>
              <p:cNvSpPr>
                <a:spLocks noChangeArrowheads="1"/>
              </p:cNvSpPr>
              <p:nvPr/>
            </p:nvSpPr>
            <p:spPr bwMode="auto">
              <a:xfrm>
                <a:off x="4372" y="1404"/>
                <a:ext cx="37" cy="13"/>
              </a:xfrm>
              <a:prstGeom prst="rect">
                <a:avLst/>
              </a:prstGeom>
              <a:solidFill>
                <a:srgbClr val="991919"/>
              </a:solidFill>
              <a:ln w="9525">
                <a:noFill/>
                <a:miter lim="800000"/>
                <a:headEnd/>
                <a:tailEnd/>
              </a:ln>
            </p:spPr>
            <p:txBody>
              <a:bodyPr/>
              <a:lstStyle/>
              <a:p>
                <a:endParaRPr lang="es-CO"/>
              </a:p>
            </p:txBody>
          </p:sp>
          <p:sp>
            <p:nvSpPr>
              <p:cNvPr id="15427" name="Rectangle 67"/>
              <p:cNvSpPr>
                <a:spLocks noChangeArrowheads="1"/>
              </p:cNvSpPr>
              <p:nvPr/>
            </p:nvSpPr>
            <p:spPr bwMode="auto">
              <a:xfrm>
                <a:off x="4372" y="1404"/>
                <a:ext cx="37" cy="13"/>
              </a:xfrm>
              <a:prstGeom prst="rect">
                <a:avLst/>
              </a:prstGeom>
              <a:noFill/>
              <a:ln w="0">
                <a:solidFill>
                  <a:srgbClr val="000000"/>
                </a:solidFill>
                <a:miter lim="800000"/>
                <a:headEnd/>
                <a:tailEnd/>
              </a:ln>
            </p:spPr>
            <p:txBody>
              <a:bodyPr/>
              <a:lstStyle/>
              <a:p>
                <a:endParaRPr lang="es-CO"/>
              </a:p>
            </p:txBody>
          </p:sp>
          <p:sp>
            <p:nvSpPr>
              <p:cNvPr id="15428" name="Rectangle 68"/>
              <p:cNvSpPr>
                <a:spLocks noChangeArrowheads="1"/>
              </p:cNvSpPr>
              <p:nvPr/>
            </p:nvSpPr>
            <p:spPr bwMode="auto">
              <a:xfrm>
                <a:off x="4313" y="1386"/>
                <a:ext cx="36" cy="13"/>
              </a:xfrm>
              <a:prstGeom prst="rect">
                <a:avLst/>
              </a:prstGeom>
              <a:solidFill>
                <a:srgbClr val="991919"/>
              </a:solidFill>
              <a:ln w="9525">
                <a:noFill/>
                <a:miter lim="800000"/>
                <a:headEnd/>
                <a:tailEnd/>
              </a:ln>
            </p:spPr>
            <p:txBody>
              <a:bodyPr/>
              <a:lstStyle/>
              <a:p>
                <a:endParaRPr lang="es-CO"/>
              </a:p>
            </p:txBody>
          </p:sp>
          <p:sp>
            <p:nvSpPr>
              <p:cNvPr id="15429" name="Rectangle 69"/>
              <p:cNvSpPr>
                <a:spLocks noChangeArrowheads="1"/>
              </p:cNvSpPr>
              <p:nvPr/>
            </p:nvSpPr>
            <p:spPr bwMode="auto">
              <a:xfrm>
                <a:off x="4313" y="1386"/>
                <a:ext cx="36" cy="13"/>
              </a:xfrm>
              <a:prstGeom prst="rect">
                <a:avLst/>
              </a:prstGeom>
              <a:noFill/>
              <a:ln w="0">
                <a:solidFill>
                  <a:srgbClr val="000000"/>
                </a:solidFill>
                <a:miter lim="800000"/>
                <a:headEnd/>
                <a:tailEnd/>
              </a:ln>
            </p:spPr>
            <p:txBody>
              <a:bodyPr/>
              <a:lstStyle/>
              <a:p>
                <a:endParaRPr lang="es-CO"/>
              </a:p>
            </p:txBody>
          </p:sp>
          <p:sp>
            <p:nvSpPr>
              <p:cNvPr id="15430" name="Rectangle 70"/>
              <p:cNvSpPr>
                <a:spLocks noChangeArrowheads="1"/>
              </p:cNvSpPr>
              <p:nvPr/>
            </p:nvSpPr>
            <p:spPr bwMode="auto">
              <a:xfrm>
                <a:off x="4356" y="1386"/>
                <a:ext cx="36" cy="13"/>
              </a:xfrm>
              <a:prstGeom prst="rect">
                <a:avLst/>
              </a:prstGeom>
              <a:solidFill>
                <a:srgbClr val="991919"/>
              </a:solidFill>
              <a:ln w="9525">
                <a:noFill/>
                <a:miter lim="800000"/>
                <a:headEnd/>
                <a:tailEnd/>
              </a:ln>
            </p:spPr>
            <p:txBody>
              <a:bodyPr/>
              <a:lstStyle/>
              <a:p>
                <a:endParaRPr lang="es-CO"/>
              </a:p>
            </p:txBody>
          </p:sp>
          <p:sp>
            <p:nvSpPr>
              <p:cNvPr id="15431" name="Rectangle 71"/>
              <p:cNvSpPr>
                <a:spLocks noChangeArrowheads="1"/>
              </p:cNvSpPr>
              <p:nvPr/>
            </p:nvSpPr>
            <p:spPr bwMode="auto">
              <a:xfrm>
                <a:off x="4356" y="1386"/>
                <a:ext cx="36" cy="13"/>
              </a:xfrm>
              <a:prstGeom prst="rect">
                <a:avLst/>
              </a:prstGeom>
              <a:noFill/>
              <a:ln w="0">
                <a:solidFill>
                  <a:srgbClr val="000000"/>
                </a:solidFill>
                <a:miter lim="800000"/>
                <a:headEnd/>
                <a:tailEnd/>
              </a:ln>
            </p:spPr>
            <p:txBody>
              <a:bodyPr/>
              <a:lstStyle/>
              <a:p>
                <a:endParaRPr lang="es-CO"/>
              </a:p>
            </p:txBody>
          </p:sp>
          <p:sp>
            <p:nvSpPr>
              <p:cNvPr id="15432" name="Rectangle 72"/>
              <p:cNvSpPr>
                <a:spLocks noChangeArrowheads="1"/>
              </p:cNvSpPr>
              <p:nvPr/>
            </p:nvSpPr>
            <p:spPr bwMode="auto">
              <a:xfrm>
                <a:off x="4398" y="1386"/>
                <a:ext cx="36" cy="13"/>
              </a:xfrm>
              <a:prstGeom prst="rect">
                <a:avLst/>
              </a:prstGeom>
              <a:solidFill>
                <a:srgbClr val="991919"/>
              </a:solidFill>
              <a:ln w="9525">
                <a:noFill/>
                <a:miter lim="800000"/>
                <a:headEnd/>
                <a:tailEnd/>
              </a:ln>
            </p:spPr>
            <p:txBody>
              <a:bodyPr/>
              <a:lstStyle/>
              <a:p>
                <a:endParaRPr lang="es-CO"/>
              </a:p>
            </p:txBody>
          </p:sp>
          <p:sp>
            <p:nvSpPr>
              <p:cNvPr id="15433" name="Rectangle 73"/>
              <p:cNvSpPr>
                <a:spLocks noChangeArrowheads="1"/>
              </p:cNvSpPr>
              <p:nvPr/>
            </p:nvSpPr>
            <p:spPr bwMode="auto">
              <a:xfrm>
                <a:off x="4398" y="1386"/>
                <a:ext cx="36" cy="13"/>
              </a:xfrm>
              <a:prstGeom prst="rect">
                <a:avLst/>
              </a:prstGeom>
              <a:noFill/>
              <a:ln w="0">
                <a:solidFill>
                  <a:srgbClr val="000000"/>
                </a:solidFill>
                <a:miter lim="800000"/>
                <a:headEnd/>
                <a:tailEnd/>
              </a:ln>
            </p:spPr>
            <p:txBody>
              <a:bodyPr/>
              <a:lstStyle/>
              <a:p>
                <a:endParaRPr lang="es-CO"/>
              </a:p>
            </p:txBody>
          </p:sp>
          <p:sp>
            <p:nvSpPr>
              <p:cNvPr id="15434" name="Rectangle 74"/>
              <p:cNvSpPr>
                <a:spLocks noChangeArrowheads="1"/>
              </p:cNvSpPr>
              <p:nvPr/>
            </p:nvSpPr>
            <p:spPr bwMode="auto">
              <a:xfrm>
                <a:off x="4288" y="1370"/>
                <a:ext cx="36" cy="13"/>
              </a:xfrm>
              <a:prstGeom prst="rect">
                <a:avLst/>
              </a:prstGeom>
              <a:solidFill>
                <a:srgbClr val="991919"/>
              </a:solidFill>
              <a:ln w="9525">
                <a:noFill/>
                <a:miter lim="800000"/>
                <a:headEnd/>
                <a:tailEnd/>
              </a:ln>
            </p:spPr>
            <p:txBody>
              <a:bodyPr/>
              <a:lstStyle/>
              <a:p>
                <a:endParaRPr lang="es-CO"/>
              </a:p>
            </p:txBody>
          </p:sp>
          <p:sp>
            <p:nvSpPr>
              <p:cNvPr id="15435" name="Rectangle 75"/>
              <p:cNvSpPr>
                <a:spLocks noChangeArrowheads="1"/>
              </p:cNvSpPr>
              <p:nvPr/>
            </p:nvSpPr>
            <p:spPr bwMode="auto">
              <a:xfrm>
                <a:off x="4288" y="1370"/>
                <a:ext cx="36" cy="13"/>
              </a:xfrm>
              <a:prstGeom prst="rect">
                <a:avLst/>
              </a:prstGeom>
              <a:noFill/>
              <a:ln w="0">
                <a:solidFill>
                  <a:srgbClr val="000000"/>
                </a:solidFill>
                <a:miter lim="800000"/>
                <a:headEnd/>
                <a:tailEnd/>
              </a:ln>
            </p:spPr>
            <p:txBody>
              <a:bodyPr/>
              <a:lstStyle/>
              <a:p>
                <a:endParaRPr lang="es-CO"/>
              </a:p>
            </p:txBody>
          </p:sp>
          <p:sp>
            <p:nvSpPr>
              <p:cNvPr id="15436" name="Rectangle 76"/>
              <p:cNvSpPr>
                <a:spLocks noChangeArrowheads="1"/>
              </p:cNvSpPr>
              <p:nvPr/>
            </p:nvSpPr>
            <p:spPr bwMode="auto">
              <a:xfrm>
                <a:off x="4330" y="1370"/>
                <a:ext cx="37" cy="13"/>
              </a:xfrm>
              <a:prstGeom prst="rect">
                <a:avLst/>
              </a:prstGeom>
              <a:solidFill>
                <a:srgbClr val="991919"/>
              </a:solidFill>
              <a:ln w="9525">
                <a:noFill/>
                <a:miter lim="800000"/>
                <a:headEnd/>
                <a:tailEnd/>
              </a:ln>
            </p:spPr>
            <p:txBody>
              <a:bodyPr/>
              <a:lstStyle/>
              <a:p>
                <a:endParaRPr lang="es-CO"/>
              </a:p>
            </p:txBody>
          </p:sp>
          <p:sp>
            <p:nvSpPr>
              <p:cNvPr id="15437" name="Rectangle 77"/>
              <p:cNvSpPr>
                <a:spLocks noChangeArrowheads="1"/>
              </p:cNvSpPr>
              <p:nvPr/>
            </p:nvSpPr>
            <p:spPr bwMode="auto">
              <a:xfrm>
                <a:off x="4330" y="1370"/>
                <a:ext cx="37" cy="13"/>
              </a:xfrm>
              <a:prstGeom prst="rect">
                <a:avLst/>
              </a:prstGeom>
              <a:noFill/>
              <a:ln w="0">
                <a:solidFill>
                  <a:srgbClr val="000000"/>
                </a:solidFill>
                <a:miter lim="800000"/>
                <a:headEnd/>
                <a:tailEnd/>
              </a:ln>
            </p:spPr>
            <p:txBody>
              <a:bodyPr/>
              <a:lstStyle/>
              <a:p>
                <a:endParaRPr lang="es-CO"/>
              </a:p>
            </p:txBody>
          </p:sp>
          <p:sp>
            <p:nvSpPr>
              <p:cNvPr id="15438" name="Rectangle 78"/>
              <p:cNvSpPr>
                <a:spLocks noChangeArrowheads="1"/>
              </p:cNvSpPr>
              <p:nvPr/>
            </p:nvSpPr>
            <p:spPr bwMode="auto">
              <a:xfrm>
                <a:off x="4372" y="1370"/>
                <a:ext cx="37" cy="13"/>
              </a:xfrm>
              <a:prstGeom prst="rect">
                <a:avLst/>
              </a:prstGeom>
              <a:solidFill>
                <a:srgbClr val="991919"/>
              </a:solidFill>
              <a:ln w="9525">
                <a:noFill/>
                <a:miter lim="800000"/>
                <a:headEnd/>
                <a:tailEnd/>
              </a:ln>
            </p:spPr>
            <p:txBody>
              <a:bodyPr/>
              <a:lstStyle/>
              <a:p>
                <a:endParaRPr lang="es-CO"/>
              </a:p>
            </p:txBody>
          </p:sp>
          <p:sp>
            <p:nvSpPr>
              <p:cNvPr id="15439" name="Rectangle 79"/>
              <p:cNvSpPr>
                <a:spLocks noChangeArrowheads="1"/>
              </p:cNvSpPr>
              <p:nvPr/>
            </p:nvSpPr>
            <p:spPr bwMode="auto">
              <a:xfrm>
                <a:off x="4372" y="1370"/>
                <a:ext cx="37" cy="13"/>
              </a:xfrm>
              <a:prstGeom prst="rect">
                <a:avLst/>
              </a:prstGeom>
              <a:noFill/>
              <a:ln w="0">
                <a:solidFill>
                  <a:srgbClr val="000000"/>
                </a:solidFill>
                <a:miter lim="800000"/>
                <a:headEnd/>
                <a:tailEnd/>
              </a:ln>
            </p:spPr>
            <p:txBody>
              <a:bodyPr/>
              <a:lstStyle/>
              <a:p>
                <a:endParaRPr lang="es-CO"/>
              </a:p>
            </p:txBody>
          </p:sp>
          <p:sp>
            <p:nvSpPr>
              <p:cNvPr id="15440" name="Rectangle 80"/>
              <p:cNvSpPr>
                <a:spLocks noChangeArrowheads="1"/>
              </p:cNvSpPr>
              <p:nvPr/>
            </p:nvSpPr>
            <p:spPr bwMode="auto">
              <a:xfrm>
                <a:off x="4289" y="1352"/>
                <a:ext cx="18" cy="14"/>
              </a:xfrm>
              <a:prstGeom prst="rect">
                <a:avLst/>
              </a:prstGeom>
              <a:solidFill>
                <a:srgbClr val="991919"/>
              </a:solidFill>
              <a:ln w="9525">
                <a:noFill/>
                <a:miter lim="800000"/>
                <a:headEnd/>
                <a:tailEnd/>
              </a:ln>
            </p:spPr>
            <p:txBody>
              <a:bodyPr/>
              <a:lstStyle/>
              <a:p>
                <a:endParaRPr lang="es-CO"/>
              </a:p>
            </p:txBody>
          </p:sp>
          <p:sp>
            <p:nvSpPr>
              <p:cNvPr id="15441" name="Rectangle 81"/>
              <p:cNvSpPr>
                <a:spLocks noChangeArrowheads="1"/>
              </p:cNvSpPr>
              <p:nvPr/>
            </p:nvSpPr>
            <p:spPr bwMode="auto">
              <a:xfrm>
                <a:off x="4289" y="1352"/>
                <a:ext cx="18" cy="14"/>
              </a:xfrm>
              <a:prstGeom prst="rect">
                <a:avLst/>
              </a:prstGeom>
              <a:noFill/>
              <a:ln w="0">
                <a:solidFill>
                  <a:srgbClr val="000000"/>
                </a:solidFill>
                <a:miter lim="800000"/>
                <a:headEnd/>
                <a:tailEnd/>
              </a:ln>
            </p:spPr>
            <p:txBody>
              <a:bodyPr/>
              <a:lstStyle/>
              <a:p>
                <a:endParaRPr lang="es-CO"/>
              </a:p>
            </p:txBody>
          </p:sp>
          <p:sp>
            <p:nvSpPr>
              <p:cNvPr id="15442" name="Rectangle 82"/>
              <p:cNvSpPr>
                <a:spLocks noChangeArrowheads="1"/>
              </p:cNvSpPr>
              <p:nvPr/>
            </p:nvSpPr>
            <p:spPr bwMode="auto">
              <a:xfrm>
                <a:off x="4313" y="1352"/>
                <a:ext cx="36" cy="14"/>
              </a:xfrm>
              <a:prstGeom prst="rect">
                <a:avLst/>
              </a:prstGeom>
              <a:solidFill>
                <a:srgbClr val="991919"/>
              </a:solidFill>
              <a:ln w="9525">
                <a:noFill/>
                <a:miter lim="800000"/>
                <a:headEnd/>
                <a:tailEnd/>
              </a:ln>
            </p:spPr>
            <p:txBody>
              <a:bodyPr/>
              <a:lstStyle/>
              <a:p>
                <a:endParaRPr lang="es-CO"/>
              </a:p>
            </p:txBody>
          </p:sp>
          <p:sp>
            <p:nvSpPr>
              <p:cNvPr id="15443" name="Rectangle 83"/>
              <p:cNvSpPr>
                <a:spLocks noChangeArrowheads="1"/>
              </p:cNvSpPr>
              <p:nvPr/>
            </p:nvSpPr>
            <p:spPr bwMode="auto">
              <a:xfrm>
                <a:off x="4313" y="1352"/>
                <a:ext cx="36" cy="14"/>
              </a:xfrm>
              <a:prstGeom prst="rect">
                <a:avLst/>
              </a:prstGeom>
              <a:noFill/>
              <a:ln w="0">
                <a:solidFill>
                  <a:srgbClr val="000000"/>
                </a:solidFill>
                <a:miter lim="800000"/>
                <a:headEnd/>
                <a:tailEnd/>
              </a:ln>
            </p:spPr>
            <p:txBody>
              <a:bodyPr/>
              <a:lstStyle/>
              <a:p>
                <a:endParaRPr lang="es-CO"/>
              </a:p>
            </p:txBody>
          </p:sp>
          <p:sp>
            <p:nvSpPr>
              <p:cNvPr id="15444" name="Rectangle 84"/>
              <p:cNvSpPr>
                <a:spLocks noChangeArrowheads="1"/>
              </p:cNvSpPr>
              <p:nvPr/>
            </p:nvSpPr>
            <p:spPr bwMode="auto">
              <a:xfrm>
                <a:off x="4356" y="1352"/>
                <a:ext cx="36" cy="14"/>
              </a:xfrm>
              <a:prstGeom prst="rect">
                <a:avLst/>
              </a:prstGeom>
              <a:solidFill>
                <a:srgbClr val="991919"/>
              </a:solidFill>
              <a:ln w="9525">
                <a:noFill/>
                <a:miter lim="800000"/>
                <a:headEnd/>
                <a:tailEnd/>
              </a:ln>
            </p:spPr>
            <p:txBody>
              <a:bodyPr/>
              <a:lstStyle/>
              <a:p>
                <a:endParaRPr lang="es-CO"/>
              </a:p>
            </p:txBody>
          </p:sp>
          <p:sp>
            <p:nvSpPr>
              <p:cNvPr id="15445" name="Rectangle 85"/>
              <p:cNvSpPr>
                <a:spLocks noChangeArrowheads="1"/>
              </p:cNvSpPr>
              <p:nvPr/>
            </p:nvSpPr>
            <p:spPr bwMode="auto">
              <a:xfrm>
                <a:off x="4356" y="1352"/>
                <a:ext cx="36" cy="14"/>
              </a:xfrm>
              <a:prstGeom prst="rect">
                <a:avLst/>
              </a:prstGeom>
              <a:noFill/>
              <a:ln w="0">
                <a:solidFill>
                  <a:srgbClr val="000000"/>
                </a:solidFill>
                <a:miter lim="800000"/>
                <a:headEnd/>
                <a:tailEnd/>
              </a:ln>
            </p:spPr>
            <p:txBody>
              <a:bodyPr/>
              <a:lstStyle/>
              <a:p>
                <a:endParaRPr lang="es-CO"/>
              </a:p>
            </p:txBody>
          </p:sp>
          <p:sp>
            <p:nvSpPr>
              <p:cNvPr id="15446" name="Rectangle 86"/>
              <p:cNvSpPr>
                <a:spLocks noChangeArrowheads="1"/>
              </p:cNvSpPr>
              <p:nvPr/>
            </p:nvSpPr>
            <p:spPr bwMode="auto">
              <a:xfrm>
                <a:off x="4398" y="1352"/>
                <a:ext cx="36" cy="14"/>
              </a:xfrm>
              <a:prstGeom prst="rect">
                <a:avLst/>
              </a:prstGeom>
              <a:solidFill>
                <a:srgbClr val="991919"/>
              </a:solidFill>
              <a:ln w="9525">
                <a:noFill/>
                <a:miter lim="800000"/>
                <a:headEnd/>
                <a:tailEnd/>
              </a:ln>
            </p:spPr>
            <p:txBody>
              <a:bodyPr/>
              <a:lstStyle/>
              <a:p>
                <a:endParaRPr lang="es-CO"/>
              </a:p>
            </p:txBody>
          </p:sp>
          <p:sp>
            <p:nvSpPr>
              <p:cNvPr id="15447" name="Rectangle 87"/>
              <p:cNvSpPr>
                <a:spLocks noChangeArrowheads="1"/>
              </p:cNvSpPr>
              <p:nvPr/>
            </p:nvSpPr>
            <p:spPr bwMode="auto">
              <a:xfrm>
                <a:off x="4398" y="1352"/>
                <a:ext cx="36" cy="14"/>
              </a:xfrm>
              <a:prstGeom prst="rect">
                <a:avLst/>
              </a:prstGeom>
              <a:noFill/>
              <a:ln w="0">
                <a:solidFill>
                  <a:srgbClr val="000000"/>
                </a:solidFill>
                <a:miter lim="800000"/>
                <a:headEnd/>
                <a:tailEnd/>
              </a:ln>
            </p:spPr>
            <p:txBody>
              <a:bodyPr/>
              <a:lstStyle/>
              <a:p>
                <a:endParaRPr lang="es-CO"/>
              </a:p>
            </p:txBody>
          </p:sp>
          <p:sp>
            <p:nvSpPr>
              <p:cNvPr id="15448" name="Rectangle 88"/>
              <p:cNvSpPr>
                <a:spLocks noChangeArrowheads="1"/>
              </p:cNvSpPr>
              <p:nvPr/>
            </p:nvSpPr>
            <p:spPr bwMode="auto">
              <a:xfrm>
                <a:off x="4289" y="1386"/>
                <a:ext cx="18" cy="13"/>
              </a:xfrm>
              <a:prstGeom prst="rect">
                <a:avLst/>
              </a:prstGeom>
              <a:solidFill>
                <a:srgbClr val="991919"/>
              </a:solidFill>
              <a:ln w="9525">
                <a:noFill/>
                <a:miter lim="800000"/>
                <a:headEnd/>
                <a:tailEnd/>
              </a:ln>
            </p:spPr>
            <p:txBody>
              <a:bodyPr/>
              <a:lstStyle/>
              <a:p>
                <a:endParaRPr lang="es-CO"/>
              </a:p>
            </p:txBody>
          </p:sp>
          <p:sp>
            <p:nvSpPr>
              <p:cNvPr id="15449" name="Rectangle 89"/>
              <p:cNvSpPr>
                <a:spLocks noChangeArrowheads="1"/>
              </p:cNvSpPr>
              <p:nvPr/>
            </p:nvSpPr>
            <p:spPr bwMode="auto">
              <a:xfrm>
                <a:off x="4289" y="1386"/>
                <a:ext cx="18" cy="13"/>
              </a:xfrm>
              <a:prstGeom prst="rect">
                <a:avLst/>
              </a:prstGeom>
              <a:noFill/>
              <a:ln w="0">
                <a:solidFill>
                  <a:srgbClr val="000000"/>
                </a:solidFill>
                <a:miter lim="800000"/>
                <a:headEnd/>
                <a:tailEnd/>
              </a:ln>
            </p:spPr>
            <p:txBody>
              <a:bodyPr/>
              <a:lstStyle/>
              <a:p>
                <a:endParaRPr lang="es-CO"/>
              </a:p>
            </p:txBody>
          </p:sp>
          <p:sp>
            <p:nvSpPr>
              <p:cNvPr id="15450" name="Rectangle 90"/>
              <p:cNvSpPr>
                <a:spLocks noChangeArrowheads="1"/>
              </p:cNvSpPr>
              <p:nvPr/>
            </p:nvSpPr>
            <p:spPr bwMode="auto">
              <a:xfrm>
                <a:off x="4414" y="1403"/>
                <a:ext cx="19" cy="13"/>
              </a:xfrm>
              <a:prstGeom prst="rect">
                <a:avLst/>
              </a:prstGeom>
              <a:solidFill>
                <a:srgbClr val="991919"/>
              </a:solidFill>
              <a:ln w="9525">
                <a:noFill/>
                <a:miter lim="800000"/>
                <a:headEnd/>
                <a:tailEnd/>
              </a:ln>
            </p:spPr>
            <p:txBody>
              <a:bodyPr/>
              <a:lstStyle/>
              <a:p>
                <a:endParaRPr lang="es-CO"/>
              </a:p>
            </p:txBody>
          </p:sp>
          <p:sp>
            <p:nvSpPr>
              <p:cNvPr id="15451" name="Rectangle 91"/>
              <p:cNvSpPr>
                <a:spLocks noChangeArrowheads="1"/>
              </p:cNvSpPr>
              <p:nvPr/>
            </p:nvSpPr>
            <p:spPr bwMode="auto">
              <a:xfrm>
                <a:off x="4414" y="1403"/>
                <a:ext cx="19" cy="13"/>
              </a:xfrm>
              <a:prstGeom prst="rect">
                <a:avLst/>
              </a:prstGeom>
              <a:noFill/>
              <a:ln w="0">
                <a:solidFill>
                  <a:srgbClr val="000000"/>
                </a:solidFill>
                <a:miter lim="800000"/>
                <a:headEnd/>
                <a:tailEnd/>
              </a:ln>
            </p:spPr>
            <p:txBody>
              <a:bodyPr/>
              <a:lstStyle/>
              <a:p>
                <a:endParaRPr lang="es-CO"/>
              </a:p>
            </p:txBody>
          </p:sp>
          <p:sp>
            <p:nvSpPr>
              <p:cNvPr id="15452" name="Rectangle 92"/>
              <p:cNvSpPr>
                <a:spLocks noChangeArrowheads="1"/>
              </p:cNvSpPr>
              <p:nvPr/>
            </p:nvSpPr>
            <p:spPr bwMode="auto">
              <a:xfrm>
                <a:off x="4414" y="1368"/>
                <a:ext cx="19" cy="14"/>
              </a:xfrm>
              <a:prstGeom prst="rect">
                <a:avLst/>
              </a:prstGeom>
              <a:solidFill>
                <a:srgbClr val="991919"/>
              </a:solidFill>
              <a:ln w="9525">
                <a:noFill/>
                <a:miter lim="800000"/>
                <a:headEnd/>
                <a:tailEnd/>
              </a:ln>
            </p:spPr>
            <p:txBody>
              <a:bodyPr/>
              <a:lstStyle/>
              <a:p>
                <a:endParaRPr lang="es-CO"/>
              </a:p>
            </p:txBody>
          </p:sp>
          <p:sp>
            <p:nvSpPr>
              <p:cNvPr id="15453" name="Rectangle 93"/>
              <p:cNvSpPr>
                <a:spLocks noChangeArrowheads="1"/>
              </p:cNvSpPr>
              <p:nvPr/>
            </p:nvSpPr>
            <p:spPr bwMode="auto">
              <a:xfrm>
                <a:off x="4414" y="1368"/>
                <a:ext cx="19" cy="14"/>
              </a:xfrm>
              <a:prstGeom prst="rect">
                <a:avLst/>
              </a:prstGeom>
              <a:noFill/>
              <a:ln w="0">
                <a:solidFill>
                  <a:srgbClr val="000000"/>
                </a:solidFill>
                <a:miter lim="800000"/>
                <a:headEnd/>
                <a:tailEnd/>
              </a:ln>
            </p:spPr>
            <p:txBody>
              <a:bodyPr/>
              <a:lstStyle/>
              <a:p>
                <a:endParaRPr lang="es-CO"/>
              </a:p>
            </p:txBody>
          </p:sp>
          <p:sp>
            <p:nvSpPr>
              <p:cNvPr id="15454" name="Rectangle 94"/>
              <p:cNvSpPr>
                <a:spLocks noChangeArrowheads="1"/>
              </p:cNvSpPr>
              <p:nvPr/>
            </p:nvSpPr>
            <p:spPr bwMode="auto">
              <a:xfrm>
                <a:off x="4234" y="1324"/>
                <a:ext cx="45" cy="93"/>
              </a:xfrm>
              <a:prstGeom prst="rect">
                <a:avLst/>
              </a:prstGeom>
              <a:solidFill>
                <a:srgbClr val="0099CC"/>
              </a:solidFill>
              <a:ln w="9525">
                <a:noFill/>
                <a:miter lim="800000"/>
                <a:headEnd/>
                <a:tailEnd/>
              </a:ln>
            </p:spPr>
            <p:txBody>
              <a:bodyPr/>
              <a:lstStyle/>
              <a:p>
                <a:endParaRPr lang="es-CO"/>
              </a:p>
            </p:txBody>
          </p:sp>
          <p:sp>
            <p:nvSpPr>
              <p:cNvPr id="15455" name="Rectangle 95"/>
              <p:cNvSpPr>
                <a:spLocks noChangeArrowheads="1"/>
              </p:cNvSpPr>
              <p:nvPr/>
            </p:nvSpPr>
            <p:spPr bwMode="auto">
              <a:xfrm>
                <a:off x="4234" y="1324"/>
                <a:ext cx="45" cy="93"/>
              </a:xfrm>
              <a:prstGeom prst="rect">
                <a:avLst/>
              </a:prstGeom>
              <a:noFill/>
              <a:ln w="0">
                <a:solidFill>
                  <a:srgbClr val="000000"/>
                </a:solidFill>
                <a:miter lim="800000"/>
                <a:headEnd/>
                <a:tailEnd/>
              </a:ln>
            </p:spPr>
            <p:txBody>
              <a:bodyPr/>
              <a:lstStyle/>
              <a:p>
                <a:endParaRPr lang="es-CO"/>
              </a:p>
            </p:txBody>
          </p:sp>
          <p:sp>
            <p:nvSpPr>
              <p:cNvPr id="15456" name="Freeform 96"/>
              <p:cNvSpPr>
                <a:spLocks/>
              </p:cNvSpPr>
              <p:nvPr/>
            </p:nvSpPr>
            <p:spPr bwMode="auto">
              <a:xfrm>
                <a:off x="4072" y="923"/>
                <a:ext cx="373" cy="423"/>
              </a:xfrm>
              <a:custGeom>
                <a:avLst/>
                <a:gdLst/>
                <a:ahLst/>
                <a:cxnLst>
                  <a:cxn ang="0">
                    <a:pos x="330" y="777"/>
                  </a:cxn>
                  <a:cxn ang="0">
                    <a:pos x="445" y="777"/>
                  </a:cxn>
                  <a:cxn ang="0">
                    <a:pos x="445" y="845"/>
                  </a:cxn>
                  <a:cxn ang="0">
                    <a:pos x="747" y="845"/>
                  </a:cxn>
                  <a:cxn ang="0">
                    <a:pos x="747" y="797"/>
                  </a:cxn>
                  <a:cxn ang="0">
                    <a:pos x="725" y="778"/>
                  </a:cxn>
                  <a:cxn ang="0">
                    <a:pos x="702" y="729"/>
                  </a:cxn>
                  <a:cxn ang="0">
                    <a:pos x="681" y="658"/>
                  </a:cxn>
                  <a:cxn ang="0">
                    <a:pos x="660" y="574"/>
                  </a:cxn>
                  <a:cxn ang="0">
                    <a:pos x="643" y="482"/>
                  </a:cxn>
                  <a:cxn ang="0">
                    <a:pos x="629" y="391"/>
                  </a:cxn>
                  <a:cxn ang="0">
                    <a:pos x="620" y="310"/>
                  </a:cxn>
                  <a:cxn ang="0">
                    <a:pos x="616" y="243"/>
                  </a:cxn>
                  <a:cxn ang="0">
                    <a:pos x="613" y="215"/>
                  </a:cxn>
                  <a:cxn ang="0">
                    <a:pos x="608" y="189"/>
                  </a:cxn>
                  <a:cxn ang="0">
                    <a:pos x="598" y="164"/>
                  </a:cxn>
                  <a:cxn ang="0">
                    <a:pos x="587" y="141"/>
                  </a:cxn>
                  <a:cxn ang="0">
                    <a:pos x="573" y="120"/>
                  </a:cxn>
                  <a:cxn ang="0">
                    <a:pos x="557" y="100"/>
                  </a:cxn>
                  <a:cxn ang="0">
                    <a:pos x="541" y="82"/>
                  </a:cxn>
                  <a:cxn ang="0">
                    <a:pos x="522" y="64"/>
                  </a:cxn>
                  <a:cxn ang="0">
                    <a:pos x="503" y="50"/>
                  </a:cxn>
                  <a:cxn ang="0">
                    <a:pos x="483" y="37"/>
                  </a:cxn>
                  <a:cxn ang="0">
                    <a:pos x="464" y="26"/>
                  </a:cxn>
                  <a:cxn ang="0">
                    <a:pos x="444" y="17"/>
                  </a:cxn>
                  <a:cxn ang="0">
                    <a:pos x="425" y="9"/>
                  </a:cxn>
                  <a:cxn ang="0">
                    <a:pos x="406" y="4"/>
                  </a:cxn>
                  <a:cxn ang="0">
                    <a:pos x="389" y="1"/>
                  </a:cxn>
                  <a:cxn ang="0">
                    <a:pos x="374" y="0"/>
                  </a:cxn>
                  <a:cxn ang="0">
                    <a:pos x="359" y="1"/>
                  </a:cxn>
                  <a:cxn ang="0">
                    <a:pos x="342" y="4"/>
                  </a:cxn>
                  <a:cxn ang="0">
                    <a:pos x="324" y="9"/>
                  </a:cxn>
                  <a:cxn ang="0">
                    <a:pos x="304" y="17"/>
                  </a:cxn>
                  <a:cxn ang="0">
                    <a:pos x="284" y="26"/>
                  </a:cxn>
                  <a:cxn ang="0">
                    <a:pos x="265" y="37"/>
                  </a:cxn>
                  <a:cxn ang="0">
                    <a:pos x="245" y="50"/>
                  </a:cxn>
                  <a:cxn ang="0">
                    <a:pos x="226" y="64"/>
                  </a:cxn>
                  <a:cxn ang="0">
                    <a:pos x="207" y="82"/>
                  </a:cxn>
                  <a:cxn ang="0">
                    <a:pos x="190" y="100"/>
                  </a:cxn>
                  <a:cxn ang="0">
                    <a:pos x="174" y="120"/>
                  </a:cxn>
                  <a:cxn ang="0">
                    <a:pos x="160" y="141"/>
                  </a:cxn>
                  <a:cxn ang="0">
                    <a:pos x="149" y="164"/>
                  </a:cxn>
                  <a:cxn ang="0">
                    <a:pos x="140" y="189"/>
                  </a:cxn>
                  <a:cxn ang="0">
                    <a:pos x="134" y="215"/>
                  </a:cxn>
                  <a:cxn ang="0">
                    <a:pos x="131" y="243"/>
                  </a:cxn>
                  <a:cxn ang="0">
                    <a:pos x="127" y="310"/>
                  </a:cxn>
                  <a:cxn ang="0">
                    <a:pos x="118" y="391"/>
                  </a:cxn>
                  <a:cxn ang="0">
                    <a:pos x="104" y="482"/>
                  </a:cxn>
                  <a:cxn ang="0">
                    <a:pos x="87" y="574"/>
                  </a:cxn>
                  <a:cxn ang="0">
                    <a:pos x="66" y="658"/>
                  </a:cxn>
                  <a:cxn ang="0">
                    <a:pos x="45" y="729"/>
                  </a:cxn>
                  <a:cxn ang="0">
                    <a:pos x="22" y="778"/>
                  </a:cxn>
                  <a:cxn ang="0">
                    <a:pos x="0" y="797"/>
                  </a:cxn>
                  <a:cxn ang="0">
                    <a:pos x="0" y="845"/>
                  </a:cxn>
                  <a:cxn ang="0">
                    <a:pos x="302" y="845"/>
                  </a:cxn>
                  <a:cxn ang="0">
                    <a:pos x="302" y="777"/>
                  </a:cxn>
                  <a:cxn ang="0">
                    <a:pos x="417" y="777"/>
                  </a:cxn>
                  <a:cxn ang="0">
                    <a:pos x="330" y="777"/>
                  </a:cxn>
                </a:cxnLst>
                <a:rect l="0" t="0" r="r" b="b"/>
                <a:pathLst>
                  <a:path w="747" h="845">
                    <a:moveTo>
                      <a:pt x="330" y="777"/>
                    </a:moveTo>
                    <a:lnTo>
                      <a:pt x="445" y="777"/>
                    </a:lnTo>
                    <a:lnTo>
                      <a:pt x="445" y="845"/>
                    </a:lnTo>
                    <a:lnTo>
                      <a:pt x="747" y="845"/>
                    </a:lnTo>
                    <a:lnTo>
                      <a:pt x="747" y="797"/>
                    </a:lnTo>
                    <a:lnTo>
                      <a:pt x="725" y="778"/>
                    </a:lnTo>
                    <a:lnTo>
                      <a:pt x="702" y="729"/>
                    </a:lnTo>
                    <a:lnTo>
                      <a:pt x="681" y="658"/>
                    </a:lnTo>
                    <a:lnTo>
                      <a:pt x="660" y="574"/>
                    </a:lnTo>
                    <a:lnTo>
                      <a:pt x="643" y="482"/>
                    </a:lnTo>
                    <a:lnTo>
                      <a:pt x="629" y="391"/>
                    </a:lnTo>
                    <a:lnTo>
                      <a:pt x="620" y="310"/>
                    </a:lnTo>
                    <a:lnTo>
                      <a:pt x="616" y="243"/>
                    </a:lnTo>
                    <a:lnTo>
                      <a:pt x="613" y="215"/>
                    </a:lnTo>
                    <a:lnTo>
                      <a:pt x="608" y="189"/>
                    </a:lnTo>
                    <a:lnTo>
                      <a:pt x="598" y="164"/>
                    </a:lnTo>
                    <a:lnTo>
                      <a:pt x="587" y="141"/>
                    </a:lnTo>
                    <a:lnTo>
                      <a:pt x="573" y="120"/>
                    </a:lnTo>
                    <a:lnTo>
                      <a:pt x="557" y="100"/>
                    </a:lnTo>
                    <a:lnTo>
                      <a:pt x="541" y="82"/>
                    </a:lnTo>
                    <a:lnTo>
                      <a:pt x="522" y="64"/>
                    </a:lnTo>
                    <a:lnTo>
                      <a:pt x="503" y="50"/>
                    </a:lnTo>
                    <a:lnTo>
                      <a:pt x="483" y="37"/>
                    </a:lnTo>
                    <a:lnTo>
                      <a:pt x="464" y="26"/>
                    </a:lnTo>
                    <a:lnTo>
                      <a:pt x="444" y="17"/>
                    </a:lnTo>
                    <a:lnTo>
                      <a:pt x="425" y="9"/>
                    </a:lnTo>
                    <a:lnTo>
                      <a:pt x="406" y="4"/>
                    </a:lnTo>
                    <a:lnTo>
                      <a:pt x="389" y="1"/>
                    </a:lnTo>
                    <a:lnTo>
                      <a:pt x="374" y="0"/>
                    </a:lnTo>
                    <a:lnTo>
                      <a:pt x="359" y="1"/>
                    </a:lnTo>
                    <a:lnTo>
                      <a:pt x="342" y="4"/>
                    </a:lnTo>
                    <a:lnTo>
                      <a:pt x="324" y="9"/>
                    </a:lnTo>
                    <a:lnTo>
                      <a:pt x="304" y="17"/>
                    </a:lnTo>
                    <a:lnTo>
                      <a:pt x="284" y="26"/>
                    </a:lnTo>
                    <a:lnTo>
                      <a:pt x="265" y="37"/>
                    </a:lnTo>
                    <a:lnTo>
                      <a:pt x="245" y="50"/>
                    </a:lnTo>
                    <a:lnTo>
                      <a:pt x="226" y="64"/>
                    </a:lnTo>
                    <a:lnTo>
                      <a:pt x="207" y="82"/>
                    </a:lnTo>
                    <a:lnTo>
                      <a:pt x="190" y="100"/>
                    </a:lnTo>
                    <a:lnTo>
                      <a:pt x="174" y="120"/>
                    </a:lnTo>
                    <a:lnTo>
                      <a:pt x="160" y="141"/>
                    </a:lnTo>
                    <a:lnTo>
                      <a:pt x="149" y="164"/>
                    </a:lnTo>
                    <a:lnTo>
                      <a:pt x="140" y="189"/>
                    </a:lnTo>
                    <a:lnTo>
                      <a:pt x="134" y="215"/>
                    </a:lnTo>
                    <a:lnTo>
                      <a:pt x="131" y="243"/>
                    </a:lnTo>
                    <a:lnTo>
                      <a:pt x="127" y="310"/>
                    </a:lnTo>
                    <a:lnTo>
                      <a:pt x="118" y="391"/>
                    </a:lnTo>
                    <a:lnTo>
                      <a:pt x="104" y="482"/>
                    </a:lnTo>
                    <a:lnTo>
                      <a:pt x="87" y="574"/>
                    </a:lnTo>
                    <a:lnTo>
                      <a:pt x="66" y="658"/>
                    </a:lnTo>
                    <a:lnTo>
                      <a:pt x="45" y="729"/>
                    </a:lnTo>
                    <a:lnTo>
                      <a:pt x="22" y="778"/>
                    </a:lnTo>
                    <a:lnTo>
                      <a:pt x="0" y="797"/>
                    </a:lnTo>
                    <a:lnTo>
                      <a:pt x="0" y="845"/>
                    </a:lnTo>
                    <a:lnTo>
                      <a:pt x="302" y="845"/>
                    </a:lnTo>
                    <a:lnTo>
                      <a:pt x="302" y="777"/>
                    </a:lnTo>
                    <a:lnTo>
                      <a:pt x="417" y="777"/>
                    </a:lnTo>
                    <a:lnTo>
                      <a:pt x="330" y="777"/>
                    </a:lnTo>
                    <a:close/>
                  </a:path>
                </a:pathLst>
              </a:custGeom>
              <a:solidFill>
                <a:srgbClr val="F2E5D8"/>
              </a:solidFill>
              <a:ln w="9525">
                <a:noFill/>
                <a:round/>
                <a:headEnd/>
                <a:tailEnd/>
              </a:ln>
            </p:spPr>
            <p:txBody>
              <a:bodyPr/>
              <a:lstStyle/>
              <a:p>
                <a:endParaRPr lang="es-CO"/>
              </a:p>
            </p:txBody>
          </p:sp>
          <p:sp>
            <p:nvSpPr>
              <p:cNvPr id="15457" name="Freeform 97"/>
              <p:cNvSpPr>
                <a:spLocks/>
              </p:cNvSpPr>
              <p:nvPr/>
            </p:nvSpPr>
            <p:spPr bwMode="auto">
              <a:xfrm>
                <a:off x="4072" y="923"/>
                <a:ext cx="373" cy="423"/>
              </a:xfrm>
              <a:custGeom>
                <a:avLst/>
                <a:gdLst/>
                <a:ahLst/>
                <a:cxnLst>
                  <a:cxn ang="0">
                    <a:pos x="330" y="777"/>
                  </a:cxn>
                  <a:cxn ang="0">
                    <a:pos x="445" y="777"/>
                  </a:cxn>
                  <a:cxn ang="0">
                    <a:pos x="445" y="845"/>
                  </a:cxn>
                  <a:cxn ang="0">
                    <a:pos x="747" y="845"/>
                  </a:cxn>
                  <a:cxn ang="0">
                    <a:pos x="747" y="797"/>
                  </a:cxn>
                  <a:cxn ang="0">
                    <a:pos x="747" y="797"/>
                  </a:cxn>
                  <a:cxn ang="0">
                    <a:pos x="725" y="778"/>
                  </a:cxn>
                  <a:cxn ang="0">
                    <a:pos x="702" y="729"/>
                  </a:cxn>
                  <a:cxn ang="0">
                    <a:pos x="681" y="658"/>
                  </a:cxn>
                  <a:cxn ang="0">
                    <a:pos x="660" y="574"/>
                  </a:cxn>
                  <a:cxn ang="0">
                    <a:pos x="643" y="482"/>
                  </a:cxn>
                  <a:cxn ang="0">
                    <a:pos x="629" y="391"/>
                  </a:cxn>
                  <a:cxn ang="0">
                    <a:pos x="620" y="310"/>
                  </a:cxn>
                  <a:cxn ang="0">
                    <a:pos x="616" y="243"/>
                  </a:cxn>
                  <a:cxn ang="0">
                    <a:pos x="616" y="243"/>
                  </a:cxn>
                  <a:cxn ang="0">
                    <a:pos x="613" y="215"/>
                  </a:cxn>
                  <a:cxn ang="0">
                    <a:pos x="608" y="189"/>
                  </a:cxn>
                  <a:cxn ang="0">
                    <a:pos x="598" y="164"/>
                  </a:cxn>
                  <a:cxn ang="0">
                    <a:pos x="587" y="141"/>
                  </a:cxn>
                  <a:cxn ang="0">
                    <a:pos x="573" y="120"/>
                  </a:cxn>
                  <a:cxn ang="0">
                    <a:pos x="557" y="100"/>
                  </a:cxn>
                  <a:cxn ang="0">
                    <a:pos x="541" y="82"/>
                  </a:cxn>
                  <a:cxn ang="0">
                    <a:pos x="522" y="64"/>
                  </a:cxn>
                  <a:cxn ang="0">
                    <a:pos x="503" y="50"/>
                  </a:cxn>
                  <a:cxn ang="0">
                    <a:pos x="483" y="37"/>
                  </a:cxn>
                  <a:cxn ang="0">
                    <a:pos x="464" y="26"/>
                  </a:cxn>
                  <a:cxn ang="0">
                    <a:pos x="444" y="17"/>
                  </a:cxn>
                  <a:cxn ang="0">
                    <a:pos x="425" y="9"/>
                  </a:cxn>
                  <a:cxn ang="0">
                    <a:pos x="406" y="4"/>
                  </a:cxn>
                  <a:cxn ang="0">
                    <a:pos x="389" y="1"/>
                  </a:cxn>
                  <a:cxn ang="0">
                    <a:pos x="374" y="0"/>
                  </a:cxn>
                  <a:cxn ang="0">
                    <a:pos x="374" y="0"/>
                  </a:cxn>
                  <a:cxn ang="0">
                    <a:pos x="359" y="1"/>
                  </a:cxn>
                  <a:cxn ang="0">
                    <a:pos x="342" y="4"/>
                  </a:cxn>
                  <a:cxn ang="0">
                    <a:pos x="324" y="9"/>
                  </a:cxn>
                  <a:cxn ang="0">
                    <a:pos x="304" y="17"/>
                  </a:cxn>
                  <a:cxn ang="0">
                    <a:pos x="284" y="26"/>
                  </a:cxn>
                  <a:cxn ang="0">
                    <a:pos x="265" y="37"/>
                  </a:cxn>
                  <a:cxn ang="0">
                    <a:pos x="245" y="50"/>
                  </a:cxn>
                  <a:cxn ang="0">
                    <a:pos x="226" y="64"/>
                  </a:cxn>
                  <a:cxn ang="0">
                    <a:pos x="207" y="82"/>
                  </a:cxn>
                  <a:cxn ang="0">
                    <a:pos x="190" y="100"/>
                  </a:cxn>
                  <a:cxn ang="0">
                    <a:pos x="174" y="120"/>
                  </a:cxn>
                  <a:cxn ang="0">
                    <a:pos x="160" y="141"/>
                  </a:cxn>
                  <a:cxn ang="0">
                    <a:pos x="149" y="164"/>
                  </a:cxn>
                  <a:cxn ang="0">
                    <a:pos x="140" y="189"/>
                  </a:cxn>
                  <a:cxn ang="0">
                    <a:pos x="134" y="215"/>
                  </a:cxn>
                  <a:cxn ang="0">
                    <a:pos x="131" y="243"/>
                  </a:cxn>
                  <a:cxn ang="0">
                    <a:pos x="131" y="243"/>
                  </a:cxn>
                  <a:cxn ang="0">
                    <a:pos x="127" y="310"/>
                  </a:cxn>
                  <a:cxn ang="0">
                    <a:pos x="118" y="391"/>
                  </a:cxn>
                  <a:cxn ang="0">
                    <a:pos x="104" y="482"/>
                  </a:cxn>
                  <a:cxn ang="0">
                    <a:pos x="87" y="574"/>
                  </a:cxn>
                  <a:cxn ang="0">
                    <a:pos x="66" y="658"/>
                  </a:cxn>
                  <a:cxn ang="0">
                    <a:pos x="45" y="729"/>
                  </a:cxn>
                  <a:cxn ang="0">
                    <a:pos x="22" y="778"/>
                  </a:cxn>
                  <a:cxn ang="0">
                    <a:pos x="0" y="797"/>
                  </a:cxn>
                  <a:cxn ang="0">
                    <a:pos x="0" y="845"/>
                  </a:cxn>
                  <a:cxn ang="0">
                    <a:pos x="302" y="845"/>
                  </a:cxn>
                  <a:cxn ang="0">
                    <a:pos x="302" y="777"/>
                  </a:cxn>
                  <a:cxn ang="0">
                    <a:pos x="417" y="777"/>
                  </a:cxn>
                </a:cxnLst>
                <a:rect l="0" t="0" r="r" b="b"/>
                <a:pathLst>
                  <a:path w="747" h="845">
                    <a:moveTo>
                      <a:pt x="330" y="777"/>
                    </a:moveTo>
                    <a:lnTo>
                      <a:pt x="445" y="777"/>
                    </a:lnTo>
                    <a:lnTo>
                      <a:pt x="445" y="845"/>
                    </a:lnTo>
                    <a:lnTo>
                      <a:pt x="747" y="845"/>
                    </a:lnTo>
                    <a:lnTo>
                      <a:pt x="747" y="797"/>
                    </a:lnTo>
                    <a:lnTo>
                      <a:pt x="747" y="797"/>
                    </a:lnTo>
                    <a:lnTo>
                      <a:pt x="725" y="778"/>
                    </a:lnTo>
                    <a:lnTo>
                      <a:pt x="702" y="729"/>
                    </a:lnTo>
                    <a:lnTo>
                      <a:pt x="681" y="658"/>
                    </a:lnTo>
                    <a:lnTo>
                      <a:pt x="660" y="574"/>
                    </a:lnTo>
                    <a:lnTo>
                      <a:pt x="643" y="482"/>
                    </a:lnTo>
                    <a:lnTo>
                      <a:pt x="629" y="391"/>
                    </a:lnTo>
                    <a:lnTo>
                      <a:pt x="620" y="310"/>
                    </a:lnTo>
                    <a:lnTo>
                      <a:pt x="616" y="243"/>
                    </a:lnTo>
                    <a:lnTo>
                      <a:pt x="616" y="243"/>
                    </a:lnTo>
                    <a:lnTo>
                      <a:pt x="613" y="215"/>
                    </a:lnTo>
                    <a:lnTo>
                      <a:pt x="608" y="189"/>
                    </a:lnTo>
                    <a:lnTo>
                      <a:pt x="598" y="164"/>
                    </a:lnTo>
                    <a:lnTo>
                      <a:pt x="587" y="141"/>
                    </a:lnTo>
                    <a:lnTo>
                      <a:pt x="573" y="120"/>
                    </a:lnTo>
                    <a:lnTo>
                      <a:pt x="557" y="100"/>
                    </a:lnTo>
                    <a:lnTo>
                      <a:pt x="541" y="82"/>
                    </a:lnTo>
                    <a:lnTo>
                      <a:pt x="522" y="64"/>
                    </a:lnTo>
                    <a:lnTo>
                      <a:pt x="503" y="50"/>
                    </a:lnTo>
                    <a:lnTo>
                      <a:pt x="483" y="37"/>
                    </a:lnTo>
                    <a:lnTo>
                      <a:pt x="464" y="26"/>
                    </a:lnTo>
                    <a:lnTo>
                      <a:pt x="444" y="17"/>
                    </a:lnTo>
                    <a:lnTo>
                      <a:pt x="425" y="9"/>
                    </a:lnTo>
                    <a:lnTo>
                      <a:pt x="406" y="4"/>
                    </a:lnTo>
                    <a:lnTo>
                      <a:pt x="389" y="1"/>
                    </a:lnTo>
                    <a:lnTo>
                      <a:pt x="374" y="0"/>
                    </a:lnTo>
                    <a:lnTo>
                      <a:pt x="374" y="0"/>
                    </a:lnTo>
                    <a:lnTo>
                      <a:pt x="359" y="1"/>
                    </a:lnTo>
                    <a:lnTo>
                      <a:pt x="342" y="4"/>
                    </a:lnTo>
                    <a:lnTo>
                      <a:pt x="324" y="9"/>
                    </a:lnTo>
                    <a:lnTo>
                      <a:pt x="304" y="17"/>
                    </a:lnTo>
                    <a:lnTo>
                      <a:pt x="284" y="26"/>
                    </a:lnTo>
                    <a:lnTo>
                      <a:pt x="265" y="37"/>
                    </a:lnTo>
                    <a:lnTo>
                      <a:pt x="245" y="50"/>
                    </a:lnTo>
                    <a:lnTo>
                      <a:pt x="226" y="64"/>
                    </a:lnTo>
                    <a:lnTo>
                      <a:pt x="207" y="82"/>
                    </a:lnTo>
                    <a:lnTo>
                      <a:pt x="190" y="100"/>
                    </a:lnTo>
                    <a:lnTo>
                      <a:pt x="174" y="120"/>
                    </a:lnTo>
                    <a:lnTo>
                      <a:pt x="160" y="141"/>
                    </a:lnTo>
                    <a:lnTo>
                      <a:pt x="149" y="164"/>
                    </a:lnTo>
                    <a:lnTo>
                      <a:pt x="140" y="189"/>
                    </a:lnTo>
                    <a:lnTo>
                      <a:pt x="134" y="215"/>
                    </a:lnTo>
                    <a:lnTo>
                      <a:pt x="131" y="243"/>
                    </a:lnTo>
                    <a:lnTo>
                      <a:pt x="131" y="243"/>
                    </a:lnTo>
                    <a:lnTo>
                      <a:pt x="127" y="310"/>
                    </a:lnTo>
                    <a:lnTo>
                      <a:pt x="118" y="391"/>
                    </a:lnTo>
                    <a:lnTo>
                      <a:pt x="104" y="482"/>
                    </a:lnTo>
                    <a:lnTo>
                      <a:pt x="87" y="574"/>
                    </a:lnTo>
                    <a:lnTo>
                      <a:pt x="66" y="658"/>
                    </a:lnTo>
                    <a:lnTo>
                      <a:pt x="45" y="729"/>
                    </a:lnTo>
                    <a:lnTo>
                      <a:pt x="22" y="778"/>
                    </a:lnTo>
                    <a:lnTo>
                      <a:pt x="0" y="797"/>
                    </a:lnTo>
                    <a:lnTo>
                      <a:pt x="0" y="845"/>
                    </a:lnTo>
                    <a:lnTo>
                      <a:pt x="302" y="845"/>
                    </a:lnTo>
                    <a:lnTo>
                      <a:pt x="302" y="777"/>
                    </a:lnTo>
                    <a:lnTo>
                      <a:pt x="417" y="777"/>
                    </a:lnTo>
                  </a:path>
                </a:pathLst>
              </a:custGeom>
              <a:noFill/>
              <a:ln w="0">
                <a:solidFill>
                  <a:srgbClr val="000000"/>
                </a:solidFill>
                <a:prstDash val="solid"/>
                <a:round/>
                <a:headEnd/>
                <a:tailEnd/>
              </a:ln>
            </p:spPr>
            <p:txBody>
              <a:bodyPr/>
              <a:lstStyle/>
              <a:p>
                <a:endParaRPr lang="es-CO"/>
              </a:p>
            </p:txBody>
          </p:sp>
          <p:sp>
            <p:nvSpPr>
              <p:cNvPr id="15458" name="Freeform 98"/>
              <p:cNvSpPr>
                <a:spLocks/>
              </p:cNvSpPr>
              <p:nvPr/>
            </p:nvSpPr>
            <p:spPr bwMode="auto">
              <a:xfrm>
                <a:off x="4277" y="1059"/>
                <a:ext cx="215" cy="215"/>
              </a:xfrm>
              <a:custGeom>
                <a:avLst/>
                <a:gdLst/>
                <a:ahLst/>
                <a:cxnLst>
                  <a:cxn ang="0">
                    <a:pos x="62" y="0"/>
                  </a:cxn>
                  <a:cxn ang="0">
                    <a:pos x="0" y="62"/>
                  </a:cxn>
                  <a:cxn ang="0">
                    <a:pos x="366" y="429"/>
                  </a:cxn>
                  <a:cxn ang="0">
                    <a:pos x="429" y="366"/>
                  </a:cxn>
                  <a:cxn ang="0">
                    <a:pos x="62" y="0"/>
                  </a:cxn>
                </a:cxnLst>
                <a:rect l="0" t="0" r="r" b="b"/>
                <a:pathLst>
                  <a:path w="429" h="429">
                    <a:moveTo>
                      <a:pt x="62" y="0"/>
                    </a:moveTo>
                    <a:lnTo>
                      <a:pt x="0" y="62"/>
                    </a:lnTo>
                    <a:lnTo>
                      <a:pt x="366" y="429"/>
                    </a:lnTo>
                    <a:lnTo>
                      <a:pt x="429" y="366"/>
                    </a:lnTo>
                    <a:lnTo>
                      <a:pt x="62" y="0"/>
                    </a:lnTo>
                    <a:close/>
                  </a:path>
                </a:pathLst>
              </a:custGeom>
              <a:solidFill>
                <a:srgbClr val="FFFFFF"/>
              </a:solidFill>
              <a:ln w="9525">
                <a:noFill/>
                <a:round/>
                <a:headEnd/>
                <a:tailEnd/>
              </a:ln>
            </p:spPr>
            <p:txBody>
              <a:bodyPr/>
              <a:lstStyle/>
              <a:p>
                <a:endParaRPr lang="es-CO"/>
              </a:p>
            </p:txBody>
          </p:sp>
          <p:sp>
            <p:nvSpPr>
              <p:cNvPr id="15459" name="Freeform 99"/>
              <p:cNvSpPr>
                <a:spLocks/>
              </p:cNvSpPr>
              <p:nvPr/>
            </p:nvSpPr>
            <p:spPr bwMode="auto">
              <a:xfrm>
                <a:off x="4277" y="1059"/>
                <a:ext cx="215" cy="215"/>
              </a:xfrm>
              <a:custGeom>
                <a:avLst/>
                <a:gdLst/>
                <a:ahLst/>
                <a:cxnLst>
                  <a:cxn ang="0">
                    <a:pos x="62" y="0"/>
                  </a:cxn>
                  <a:cxn ang="0">
                    <a:pos x="0" y="62"/>
                  </a:cxn>
                  <a:cxn ang="0">
                    <a:pos x="366" y="429"/>
                  </a:cxn>
                  <a:cxn ang="0">
                    <a:pos x="429" y="366"/>
                  </a:cxn>
                  <a:cxn ang="0">
                    <a:pos x="62" y="0"/>
                  </a:cxn>
                </a:cxnLst>
                <a:rect l="0" t="0" r="r" b="b"/>
                <a:pathLst>
                  <a:path w="429" h="429">
                    <a:moveTo>
                      <a:pt x="62" y="0"/>
                    </a:moveTo>
                    <a:lnTo>
                      <a:pt x="0" y="62"/>
                    </a:lnTo>
                    <a:lnTo>
                      <a:pt x="366" y="429"/>
                    </a:lnTo>
                    <a:lnTo>
                      <a:pt x="429" y="366"/>
                    </a:lnTo>
                    <a:lnTo>
                      <a:pt x="62" y="0"/>
                    </a:lnTo>
                  </a:path>
                </a:pathLst>
              </a:custGeom>
              <a:noFill/>
              <a:ln w="0">
                <a:solidFill>
                  <a:srgbClr val="000000"/>
                </a:solidFill>
                <a:prstDash val="solid"/>
                <a:round/>
                <a:headEnd/>
                <a:tailEnd/>
              </a:ln>
            </p:spPr>
            <p:txBody>
              <a:bodyPr/>
              <a:lstStyle/>
              <a:p>
                <a:endParaRPr lang="es-CO"/>
              </a:p>
            </p:txBody>
          </p:sp>
          <p:sp>
            <p:nvSpPr>
              <p:cNvPr id="15460" name="Freeform 100"/>
              <p:cNvSpPr>
                <a:spLocks/>
              </p:cNvSpPr>
              <p:nvPr/>
            </p:nvSpPr>
            <p:spPr bwMode="auto">
              <a:xfrm>
                <a:off x="4249" y="988"/>
                <a:ext cx="254" cy="254"/>
              </a:xfrm>
              <a:custGeom>
                <a:avLst/>
                <a:gdLst/>
                <a:ahLst/>
                <a:cxnLst>
                  <a:cxn ang="0">
                    <a:pos x="23" y="0"/>
                  </a:cxn>
                  <a:cxn ang="0">
                    <a:pos x="0" y="23"/>
                  </a:cxn>
                  <a:cxn ang="0">
                    <a:pos x="485" y="509"/>
                  </a:cxn>
                  <a:cxn ang="0">
                    <a:pos x="507" y="486"/>
                  </a:cxn>
                  <a:cxn ang="0">
                    <a:pos x="23" y="0"/>
                  </a:cxn>
                </a:cxnLst>
                <a:rect l="0" t="0" r="r" b="b"/>
                <a:pathLst>
                  <a:path w="507" h="509">
                    <a:moveTo>
                      <a:pt x="23" y="0"/>
                    </a:moveTo>
                    <a:lnTo>
                      <a:pt x="0" y="23"/>
                    </a:lnTo>
                    <a:lnTo>
                      <a:pt x="485" y="509"/>
                    </a:lnTo>
                    <a:lnTo>
                      <a:pt x="507" y="486"/>
                    </a:lnTo>
                    <a:lnTo>
                      <a:pt x="23" y="0"/>
                    </a:lnTo>
                    <a:close/>
                  </a:path>
                </a:pathLst>
              </a:custGeom>
              <a:solidFill>
                <a:srgbClr val="0099CC"/>
              </a:solidFill>
              <a:ln w="9525">
                <a:noFill/>
                <a:round/>
                <a:headEnd/>
                <a:tailEnd/>
              </a:ln>
            </p:spPr>
            <p:txBody>
              <a:bodyPr/>
              <a:lstStyle/>
              <a:p>
                <a:endParaRPr lang="es-CO"/>
              </a:p>
            </p:txBody>
          </p:sp>
          <p:sp>
            <p:nvSpPr>
              <p:cNvPr id="15461" name="Freeform 101"/>
              <p:cNvSpPr>
                <a:spLocks/>
              </p:cNvSpPr>
              <p:nvPr/>
            </p:nvSpPr>
            <p:spPr bwMode="auto">
              <a:xfrm>
                <a:off x="4249" y="988"/>
                <a:ext cx="254" cy="254"/>
              </a:xfrm>
              <a:custGeom>
                <a:avLst/>
                <a:gdLst/>
                <a:ahLst/>
                <a:cxnLst>
                  <a:cxn ang="0">
                    <a:pos x="23" y="0"/>
                  </a:cxn>
                  <a:cxn ang="0">
                    <a:pos x="0" y="23"/>
                  </a:cxn>
                  <a:cxn ang="0">
                    <a:pos x="485" y="509"/>
                  </a:cxn>
                  <a:cxn ang="0">
                    <a:pos x="507" y="486"/>
                  </a:cxn>
                  <a:cxn ang="0">
                    <a:pos x="23" y="0"/>
                  </a:cxn>
                </a:cxnLst>
                <a:rect l="0" t="0" r="r" b="b"/>
                <a:pathLst>
                  <a:path w="507" h="509">
                    <a:moveTo>
                      <a:pt x="23" y="0"/>
                    </a:moveTo>
                    <a:lnTo>
                      <a:pt x="0" y="23"/>
                    </a:lnTo>
                    <a:lnTo>
                      <a:pt x="485" y="509"/>
                    </a:lnTo>
                    <a:lnTo>
                      <a:pt x="507" y="486"/>
                    </a:lnTo>
                    <a:lnTo>
                      <a:pt x="23" y="0"/>
                    </a:lnTo>
                  </a:path>
                </a:pathLst>
              </a:custGeom>
              <a:noFill/>
              <a:ln w="0">
                <a:solidFill>
                  <a:srgbClr val="000000"/>
                </a:solidFill>
                <a:prstDash val="solid"/>
                <a:round/>
                <a:headEnd/>
                <a:tailEnd/>
              </a:ln>
            </p:spPr>
            <p:txBody>
              <a:bodyPr/>
              <a:lstStyle/>
              <a:p>
                <a:endParaRPr lang="es-CO"/>
              </a:p>
            </p:txBody>
          </p:sp>
          <p:sp>
            <p:nvSpPr>
              <p:cNvPr id="15462" name="Freeform 102"/>
              <p:cNvSpPr>
                <a:spLocks/>
              </p:cNvSpPr>
              <p:nvPr/>
            </p:nvSpPr>
            <p:spPr bwMode="auto">
              <a:xfrm>
                <a:off x="4452" y="1233"/>
                <a:ext cx="30" cy="29"/>
              </a:xfrm>
              <a:custGeom>
                <a:avLst/>
                <a:gdLst/>
                <a:ahLst/>
                <a:cxnLst>
                  <a:cxn ang="0">
                    <a:pos x="43" y="0"/>
                  </a:cxn>
                  <a:cxn ang="0">
                    <a:pos x="0" y="43"/>
                  </a:cxn>
                  <a:cxn ang="0">
                    <a:pos x="18" y="60"/>
                  </a:cxn>
                  <a:cxn ang="0">
                    <a:pos x="60" y="17"/>
                  </a:cxn>
                  <a:cxn ang="0">
                    <a:pos x="43" y="0"/>
                  </a:cxn>
                </a:cxnLst>
                <a:rect l="0" t="0" r="r" b="b"/>
                <a:pathLst>
                  <a:path w="60" h="60">
                    <a:moveTo>
                      <a:pt x="43" y="0"/>
                    </a:moveTo>
                    <a:lnTo>
                      <a:pt x="0" y="43"/>
                    </a:lnTo>
                    <a:lnTo>
                      <a:pt x="18" y="60"/>
                    </a:lnTo>
                    <a:lnTo>
                      <a:pt x="60" y="17"/>
                    </a:lnTo>
                    <a:lnTo>
                      <a:pt x="43" y="0"/>
                    </a:lnTo>
                    <a:close/>
                  </a:path>
                </a:pathLst>
              </a:custGeom>
              <a:solidFill>
                <a:srgbClr val="FFFFFF"/>
              </a:solidFill>
              <a:ln w="9525">
                <a:noFill/>
                <a:round/>
                <a:headEnd/>
                <a:tailEnd/>
              </a:ln>
            </p:spPr>
            <p:txBody>
              <a:bodyPr/>
              <a:lstStyle/>
              <a:p>
                <a:endParaRPr lang="es-CO"/>
              </a:p>
            </p:txBody>
          </p:sp>
          <p:sp>
            <p:nvSpPr>
              <p:cNvPr id="15463" name="Freeform 103"/>
              <p:cNvSpPr>
                <a:spLocks/>
              </p:cNvSpPr>
              <p:nvPr/>
            </p:nvSpPr>
            <p:spPr bwMode="auto">
              <a:xfrm>
                <a:off x="4452" y="1233"/>
                <a:ext cx="30" cy="29"/>
              </a:xfrm>
              <a:custGeom>
                <a:avLst/>
                <a:gdLst/>
                <a:ahLst/>
                <a:cxnLst>
                  <a:cxn ang="0">
                    <a:pos x="43" y="0"/>
                  </a:cxn>
                  <a:cxn ang="0">
                    <a:pos x="0" y="43"/>
                  </a:cxn>
                  <a:cxn ang="0">
                    <a:pos x="18" y="60"/>
                  </a:cxn>
                  <a:cxn ang="0">
                    <a:pos x="60" y="17"/>
                  </a:cxn>
                  <a:cxn ang="0">
                    <a:pos x="43" y="0"/>
                  </a:cxn>
                </a:cxnLst>
                <a:rect l="0" t="0" r="r" b="b"/>
                <a:pathLst>
                  <a:path w="60" h="60">
                    <a:moveTo>
                      <a:pt x="43" y="0"/>
                    </a:moveTo>
                    <a:lnTo>
                      <a:pt x="0" y="43"/>
                    </a:lnTo>
                    <a:lnTo>
                      <a:pt x="18" y="60"/>
                    </a:lnTo>
                    <a:lnTo>
                      <a:pt x="60" y="17"/>
                    </a:lnTo>
                    <a:lnTo>
                      <a:pt x="43" y="0"/>
                    </a:lnTo>
                  </a:path>
                </a:pathLst>
              </a:custGeom>
              <a:noFill/>
              <a:ln w="0">
                <a:solidFill>
                  <a:srgbClr val="000000"/>
                </a:solidFill>
                <a:prstDash val="solid"/>
                <a:round/>
                <a:headEnd/>
                <a:tailEnd/>
              </a:ln>
            </p:spPr>
            <p:txBody>
              <a:bodyPr/>
              <a:lstStyle/>
              <a:p>
                <a:endParaRPr lang="es-CO"/>
              </a:p>
            </p:txBody>
          </p:sp>
          <p:sp>
            <p:nvSpPr>
              <p:cNvPr id="15464" name="Freeform 104"/>
              <p:cNvSpPr>
                <a:spLocks/>
              </p:cNvSpPr>
              <p:nvPr/>
            </p:nvSpPr>
            <p:spPr bwMode="auto">
              <a:xfrm>
                <a:off x="4436" y="1216"/>
                <a:ext cx="30" cy="30"/>
              </a:xfrm>
              <a:custGeom>
                <a:avLst/>
                <a:gdLst/>
                <a:ahLst/>
                <a:cxnLst>
                  <a:cxn ang="0">
                    <a:pos x="43" y="0"/>
                  </a:cxn>
                  <a:cxn ang="0">
                    <a:pos x="0" y="44"/>
                  </a:cxn>
                  <a:cxn ang="0">
                    <a:pos x="18" y="60"/>
                  </a:cxn>
                  <a:cxn ang="0">
                    <a:pos x="60" y="17"/>
                  </a:cxn>
                  <a:cxn ang="0">
                    <a:pos x="43" y="0"/>
                  </a:cxn>
                </a:cxnLst>
                <a:rect l="0" t="0" r="r" b="b"/>
                <a:pathLst>
                  <a:path w="60" h="60">
                    <a:moveTo>
                      <a:pt x="43" y="0"/>
                    </a:moveTo>
                    <a:lnTo>
                      <a:pt x="0" y="44"/>
                    </a:lnTo>
                    <a:lnTo>
                      <a:pt x="18" y="60"/>
                    </a:lnTo>
                    <a:lnTo>
                      <a:pt x="60" y="17"/>
                    </a:lnTo>
                    <a:lnTo>
                      <a:pt x="43" y="0"/>
                    </a:lnTo>
                    <a:close/>
                  </a:path>
                </a:pathLst>
              </a:custGeom>
              <a:solidFill>
                <a:srgbClr val="FFFFFF"/>
              </a:solidFill>
              <a:ln w="9525">
                <a:noFill/>
                <a:round/>
                <a:headEnd/>
                <a:tailEnd/>
              </a:ln>
            </p:spPr>
            <p:txBody>
              <a:bodyPr/>
              <a:lstStyle/>
              <a:p>
                <a:endParaRPr lang="es-CO"/>
              </a:p>
            </p:txBody>
          </p:sp>
          <p:sp>
            <p:nvSpPr>
              <p:cNvPr id="15465" name="Freeform 105"/>
              <p:cNvSpPr>
                <a:spLocks/>
              </p:cNvSpPr>
              <p:nvPr/>
            </p:nvSpPr>
            <p:spPr bwMode="auto">
              <a:xfrm>
                <a:off x="4436" y="1216"/>
                <a:ext cx="30" cy="30"/>
              </a:xfrm>
              <a:custGeom>
                <a:avLst/>
                <a:gdLst/>
                <a:ahLst/>
                <a:cxnLst>
                  <a:cxn ang="0">
                    <a:pos x="43" y="0"/>
                  </a:cxn>
                  <a:cxn ang="0">
                    <a:pos x="0" y="44"/>
                  </a:cxn>
                  <a:cxn ang="0">
                    <a:pos x="18" y="60"/>
                  </a:cxn>
                  <a:cxn ang="0">
                    <a:pos x="60" y="17"/>
                  </a:cxn>
                  <a:cxn ang="0">
                    <a:pos x="43" y="0"/>
                  </a:cxn>
                </a:cxnLst>
                <a:rect l="0" t="0" r="r" b="b"/>
                <a:pathLst>
                  <a:path w="60" h="60">
                    <a:moveTo>
                      <a:pt x="43" y="0"/>
                    </a:moveTo>
                    <a:lnTo>
                      <a:pt x="0" y="44"/>
                    </a:lnTo>
                    <a:lnTo>
                      <a:pt x="18" y="60"/>
                    </a:lnTo>
                    <a:lnTo>
                      <a:pt x="60" y="17"/>
                    </a:lnTo>
                    <a:lnTo>
                      <a:pt x="43" y="0"/>
                    </a:lnTo>
                  </a:path>
                </a:pathLst>
              </a:custGeom>
              <a:noFill/>
              <a:ln w="0">
                <a:solidFill>
                  <a:srgbClr val="000000"/>
                </a:solidFill>
                <a:prstDash val="solid"/>
                <a:round/>
                <a:headEnd/>
                <a:tailEnd/>
              </a:ln>
            </p:spPr>
            <p:txBody>
              <a:bodyPr/>
              <a:lstStyle/>
              <a:p>
                <a:endParaRPr lang="es-CO"/>
              </a:p>
            </p:txBody>
          </p:sp>
          <p:sp>
            <p:nvSpPr>
              <p:cNvPr id="15466" name="Freeform 106"/>
              <p:cNvSpPr>
                <a:spLocks/>
              </p:cNvSpPr>
              <p:nvPr/>
            </p:nvSpPr>
            <p:spPr bwMode="auto">
              <a:xfrm>
                <a:off x="4420" y="1201"/>
                <a:ext cx="30" cy="30"/>
              </a:xfrm>
              <a:custGeom>
                <a:avLst/>
                <a:gdLst/>
                <a:ahLst/>
                <a:cxnLst>
                  <a:cxn ang="0">
                    <a:pos x="44" y="0"/>
                  </a:cxn>
                  <a:cxn ang="0">
                    <a:pos x="0" y="42"/>
                  </a:cxn>
                  <a:cxn ang="0">
                    <a:pos x="17" y="60"/>
                  </a:cxn>
                  <a:cxn ang="0">
                    <a:pos x="60" y="17"/>
                  </a:cxn>
                  <a:cxn ang="0">
                    <a:pos x="44" y="0"/>
                  </a:cxn>
                </a:cxnLst>
                <a:rect l="0" t="0" r="r" b="b"/>
                <a:pathLst>
                  <a:path w="60" h="60">
                    <a:moveTo>
                      <a:pt x="44" y="0"/>
                    </a:moveTo>
                    <a:lnTo>
                      <a:pt x="0" y="42"/>
                    </a:lnTo>
                    <a:lnTo>
                      <a:pt x="17" y="60"/>
                    </a:lnTo>
                    <a:lnTo>
                      <a:pt x="60" y="17"/>
                    </a:lnTo>
                    <a:lnTo>
                      <a:pt x="44" y="0"/>
                    </a:lnTo>
                    <a:close/>
                  </a:path>
                </a:pathLst>
              </a:custGeom>
              <a:solidFill>
                <a:srgbClr val="FFFFFF"/>
              </a:solidFill>
              <a:ln w="9525">
                <a:noFill/>
                <a:round/>
                <a:headEnd/>
                <a:tailEnd/>
              </a:ln>
            </p:spPr>
            <p:txBody>
              <a:bodyPr/>
              <a:lstStyle/>
              <a:p>
                <a:endParaRPr lang="es-CO"/>
              </a:p>
            </p:txBody>
          </p:sp>
          <p:sp>
            <p:nvSpPr>
              <p:cNvPr id="15467" name="Freeform 107"/>
              <p:cNvSpPr>
                <a:spLocks/>
              </p:cNvSpPr>
              <p:nvPr/>
            </p:nvSpPr>
            <p:spPr bwMode="auto">
              <a:xfrm>
                <a:off x="4420" y="1201"/>
                <a:ext cx="30" cy="30"/>
              </a:xfrm>
              <a:custGeom>
                <a:avLst/>
                <a:gdLst/>
                <a:ahLst/>
                <a:cxnLst>
                  <a:cxn ang="0">
                    <a:pos x="44" y="0"/>
                  </a:cxn>
                  <a:cxn ang="0">
                    <a:pos x="0" y="42"/>
                  </a:cxn>
                  <a:cxn ang="0">
                    <a:pos x="17" y="60"/>
                  </a:cxn>
                  <a:cxn ang="0">
                    <a:pos x="60" y="17"/>
                  </a:cxn>
                  <a:cxn ang="0">
                    <a:pos x="44" y="0"/>
                  </a:cxn>
                </a:cxnLst>
                <a:rect l="0" t="0" r="r" b="b"/>
                <a:pathLst>
                  <a:path w="60" h="60">
                    <a:moveTo>
                      <a:pt x="44" y="0"/>
                    </a:moveTo>
                    <a:lnTo>
                      <a:pt x="0" y="42"/>
                    </a:lnTo>
                    <a:lnTo>
                      <a:pt x="17" y="60"/>
                    </a:lnTo>
                    <a:lnTo>
                      <a:pt x="60" y="17"/>
                    </a:lnTo>
                    <a:lnTo>
                      <a:pt x="44" y="0"/>
                    </a:lnTo>
                  </a:path>
                </a:pathLst>
              </a:custGeom>
              <a:noFill/>
              <a:ln w="0">
                <a:solidFill>
                  <a:srgbClr val="000000"/>
                </a:solidFill>
                <a:prstDash val="solid"/>
                <a:round/>
                <a:headEnd/>
                <a:tailEnd/>
              </a:ln>
            </p:spPr>
            <p:txBody>
              <a:bodyPr/>
              <a:lstStyle/>
              <a:p>
                <a:endParaRPr lang="es-CO"/>
              </a:p>
            </p:txBody>
          </p:sp>
          <p:sp>
            <p:nvSpPr>
              <p:cNvPr id="15468" name="Freeform 108"/>
              <p:cNvSpPr>
                <a:spLocks/>
              </p:cNvSpPr>
              <p:nvPr/>
            </p:nvSpPr>
            <p:spPr bwMode="auto">
              <a:xfrm>
                <a:off x="4405" y="1185"/>
                <a:ext cx="29" cy="30"/>
              </a:xfrm>
              <a:custGeom>
                <a:avLst/>
                <a:gdLst/>
                <a:ahLst/>
                <a:cxnLst>
                  <a:cxn ang="0">
                    <a:pos x="43" y="0"/>
                  </a:cxn>
                  <a:cxn ang="0">
                    <a:pos x="0" y="42"/>
                  </a:cxn>
                  <a:cxn ang="0">
                    <a:pos x="17" y="60"/>
                  </a:cxn>
                  <a:cxn ang="0">
                    <a:pos x="60" y="16"/>
                  </a:cxn>
                  <a:cxn ang="0">
                    <a:pos x="43" y="0"/>
                  </a:cxn>
                </a:cxnLst>
                <a:rect l="0" t="0" r="r" b="b"/>
                <a:pathLst>
                  <a:path w="60" h="60">
                    <a:moveTo>
                      <a:pt x="43" y="0"/>
                    </a:moveTo>
                    <a:lnTo>
                      <a:pt x="0" y="42"/>
                    </a:lnTo>
                    <a:lnTo>
                      <a:pt x="17" y="60"/>
                    </a:lnTo>
                    <a:lnTo>
                      <a:pt x="60" y="16"/>
                    </a:lnTo>
                    <a:lnTo>
                      <a:pt x="43" y="0"/>
                    </a:lnTo>
                    <a:close/>
                  </a:path>
                </a:pathLst>
              </a:custGeom>
              <a:solidFill>
                <a:srgbClr val="FFFFFF"/>
              </a:solidFill>
              <a:ln w="9525">
                <a:noFill/>
                <a:round/>
                <a:headEnd/>
                <a:tailEnd/>
              </a:ln>
            </p:spPr>
            <p:txBody>
              <a:bodyPr/>
              <a:lstStyle/>
              <a:p>
                <a:endParaRPr lang="es-CO"/>
              </a:p>
            </p:txBody>
          </p:sp>
          <p:sp>
            <p:nvSpPr>
              <p:cNvPr id="15469" name="Freeform 109"/>
              <p:cNvSpPr>
                <a:spLocks/>
              </p:cNvSpPr>
              <p:nvPr/>
            </p:nvSpPr>
            <p:spPr bwMode="auto">
              <a:xfrm>
                <a:off x="4405" y="1185"/>
                <a:ext cx="29" cy="30"/>
              </a:xfrm>
              <a:custGeom>
                <a:avLst/>
                <a:gdLst/>
                <a:ahLst/>
                <a:cxnLst>
                  <a:cxn ang="0">
                    <a:pos x="43" y="0"/>
                  </a:cxn>
                  <a:cxn ang="0">
                    <a:pos x="0" y="42"/>
                  </a:cxn>
                  <a:cxn ang="0">
                    <a:pos x="17" y="60"/>
                  </a:cxn>
                  <a:cxn ang="0">
                    <a:pos x="60" y="16"/>
                  </a:cxn>
                  <a:cxn ang="0">
                    <a:pos x="43" y="0"/>
                  </a:cxn>
                </a:cxnLst>
                <a:rect l="0" t="0" r="r" b="b"/>
                <a:pathLst>
                  <a:path w="60" h="60">
                    <a:moveTo>
                      <a:pt x="43" y="0"/>
                    </a:moveTo>
                    <a:lnTo>
                      <a:pt x="0" y="42"/>
                    </a:lnTo>
                    <a:lnTo>
                      <a:pt x="17" y="60"/>
                    </a:lnTo>
                    <a:lnTo>
                      <a:pt x="60" y="16"/>
                    </a:lnTo>
                    <a:lnTo>
                      <a:pt x="43" y="0"/>
                    </a:lnTo>
                  </a:path>
                </a:pathLst>
              </a:custGeom>
              <a:noFill/>
              <a:ln w="0">
                <a:solidFill>
                  <a:srgbClr val="000000"/>
                </a:solidFill>
                <a:prstDash val="solid"/>
                <a:round/>
                <a:headEnd/>
                <a:tailEnd/>
              </a:ln>
            </p:spPr>
            <p:txBody>
              <a:bodyPr/>
              <a:lstStyle/>
              <a:p>
                <a:endParaRPr lang="es-CO"/>
              </a:p>
            </p:txBody>
          </p:sp>
          <p:sp>
            <p:nvSpPr>
              <p:cNvPr id="15470" name="Freeform 110"/>
              <p:cNvSpPr>
                <a:spLocks/>
              </p:cNvSpPr>
              <p:nvPr/>
            </p:nvSpPr>
            <p:spPr bwMode="auto">
              <a:xfrm>
                <a:off x="4389" y="1169"/>
                <a:ext cx="30" cy="30"/>
              </a:xfrm>
              <a:custGeom>
                <a:avLst/>
                <a:gdLst/>
                <a:ahLst/>
                <a:cxnLst>
                  <a:cxn ang="0">
                    <a:pos x="43" y="0"/>
                  </a:cxn>
                  <a:cxn ang="0">
                    <a:pos x="0" y="43"/>
                  </a:cxn>
                  <a:cxn ang="0">
                    <a:pos x="16" y="60"/>
                  </a:cxn>
                  <a:cxn ang="0">
                    <a:pos x="60" y="18"/>
                  </a:cxn>
                  <a:cxn ang="0">
                    <a:pos x="43" y="0"/>
                  </a:cxn>
                </a:cxnLst>
                <a:rect l="0" t="0" r="r" b="b"/>
                <a:pathLst>
                  <a:path w="60" h="60">
                    <a:moveTo>
                      <a:pt x="43" y="0"/>
                    </a:moveTo>
                    <a:lnTo>
                      <a:pt x="0" y="43"/>
                    </a:lnTo>
                    <a:lnTo>
                      <a:pt x="16" y="60"/>
                    </a:lnTo>
                    <a:lnTo>
                      <a:pt x="60" y="18"/>
                    </a:lnTo>
                    <a:lnTo>
                      <a:pt x="43" y="0"/>
                    </a:lnTo>
                    <a:close/>
                  </a:path>
                </a:pathLst>
              </a:custGeom>
              <a:solidFill>
                <a:srgbClr val="FFFFFF"/>
              </a:solidFill>
              <a:ln w="9525">
                <a:noFill/>
                <a:round/>
                <a:headEnd/>
                <a:tailEnd/>
              </a:ln>
            </p:spPr>
            <p:txBody>
              <a:bodyPr/>
              <a:lstStyle/>
              <a:p>
                <a:endParaRPr lang="es-CO"/>
              </a:p>
            </p:txBody>
          </p:sp>
          <p:sp>
            <p:nvSpPr>
              <p:cNvPr id="15471" name="Freeform 111"/>
              <p:cNvSpPr>
                <a:spLocks/>
              </p:cNvSpPr>
              <p:nvPr/>
            </p:nvSpPr>
            <p:spPr bwMode="auto">
              <a:xfrm>
                <a:off x="4389" y="1169"/>
                <a:ext cx="30" cy="30"/>
              </a:xfrm>
              <a:custGeom>
                <a:avLst/>
                <a:gdLst/>
                <a:ahLst/>
                <a:cxnLst>
                  <a:cxn ang="0">
                    <a:pos x="43" y="0"/>
                  </a:cxn>
                  <a:cxn ang="0">
                    <a:pos x="0" y="43"/>
                  </a:cxn>
                  <a:cxn ang="0">
                    <a:pos x="16" y="60"/>
                  </a:cxn>
                  <a:cxn ang="0">
                    <a:pos x="60" y="18"/>
                  </a:cxn>
                  <a:cxn ang="0">
                    <a:pos x="43" y="0"/>
                  </a:cxn>
                </a:cxnLst>
                <a:rect l="0" t="0" r="r" b="b"/>
                <a:pathLst>
                  <a:path w="60" h="60">
                    <a:moveTo>
                      <a:pt x="43" y="0"/>
                    </a:moveTo>
                    <a:lnTo>
                      <a:pt x="0" y="43"/>
                    </a:lnTo>
                    <a:lnTo>
                      <a:pt x="16" y="60"/>
                    </a:lnTo>
                    <a:lnTo>
                      <a:pt x="60" y="18"/>
                    </a:lnTo>
                    <a:lnTo>
                      <a:pt x="43" y="0"/>
                    </a:lnTo>
                  </a:path>
                </a:pathLst>
              </a:custGeom>
              <a:noFill/>
              <a:ln w="0">
                <a:solidFill>
                  <a:srgbClr val="000000"/>
                </a:solidFill>
                <a:prstDash val="solid"/>
                <a:round/>
                <a:headEnd/>
                <a:tailEnd/>
              </a:ln>
            </p:spPr>
            <p:txBody>
              <a:bodyPr/>
              <a:lstStyle/>
              <a:p>
                <a:endParaRPr lang="es-CO"/>
              </a:p>
            </p:txBody>
          </p:sp>
          <p:sp>
            <p:nvSpPr>
              <p:cNvPr id="15472" name="Freeform 112"/>
              <p:cNvSpPr>
                <a:spLocks/>
              </p:cNvSpPr>
              <p:nvPr/>
            </p:nvSpPr>
            <p:spPr bwMode="auto">
              <a:xfrm>
                <a:off x="4373" y="1154"/>
                <a:ext cx="30" cy="30"/>
              </a:xfrm>
              <a:custGeom>
                <a:avLst/>
                <a:gdLst/>
                <a:ahLst/>
                <a:cxnLst>
                  <a:cxn ang="0">
                    <a:pos x="44" y="0"/>
                  </a:cxn>
                  <a:cxn ang="0">
                    <a:pos x="0" y="43"/>
                  </a:cxn>
                  <a:cxn ang="0">
                    <a:pos x="17" y="60"/>
                  </a:cxn>
                  <a:cxn ang="0">
                    <a:pos x="60" y="18"/>
                  </a:cxn>
                  <a:cxn ang="0">
                    <a:pos x="44" y="0"/>
                  </a:cxn>
                </a:cxnLst>
                <a:rect l="0" t="0" r="r" b="b"/>
                <a:pathLst>
                  <a:path w="60" h="60">
                    <a:moveTo>
                      <a:pt x="44" y="0"/>
                    </a:moveTo>
                    <a:lnTo>
                      <a:pt x="0" y="43"/>
                    </a:lnTo>
                    <a:lnTo>
                      <a:pt x="17" y="60"/>
                    </a:lnTo>
                    <a:lnTo>
                      <a:pt x="60" y="18"/>
                    </a:lnTo>
                    <a:lnTo>
                      <a:pt x="44" y="0"/>
                    </a:lnTo>
                    <a:close/>
                  </a:path>
                </a:pathLst>
              </a:custGeom>
              <a:solidFill>
                <a:srgbClr val="FFFFFF"/>
              </a:solidFill>
              <a:ln w="9525">
                <a:noFill/>
                <a:round/>
                <a:headEnd/>
                <a:tailEnd/>
              </a:ln>
            </p:spPr>
            <p:txBody>
              <a:bodyPr/>
              <a:lstStyle/>
              <a:p>
                <a:endParaRPr lang="es-CO"/>
              </a:p>
            </p:txBody>
          </p:sp>
          <p:sp>
            <p:nvSpPr>
              <p:cNvPr id="15473" name="Freeform 113"/>
              <p:cNvSpPr>
                <a:spLocks/>
              </p:cNvSpPr>
              <p:nvPr/>
            </p:nvSpPr>
            <p:spPr bwMode="auto">
              <a:xfrm>
                <a:off x="4373" y="1154"/>
                <a:ext cx="30" cy="30"/>
              </a:xfrm>
              <a:custGeom>
                <a:avLst/>
                <a:gdLst/>
                <a:ahLst/>
                <a:cxnLst>
                  <a:cxn ang="0">
                    <a:pos x="44" y="0"/>
                  </a:cxn>
                  <a:cxn ang="0">
                    <a:pos x="0" y="43"/>
                  </a:cxn>
                  <a:cxn ang="0">
                    <a:pos x="17" y="60"/>
                  </a:cxn>
                  <a:cxn ang="0">
                    <a:pos x="60" y="18"/>
                  </a:cxn>
                  <a:cxn ang="0">
                    <a:pos x="44" y="0"/>
                  </a:cxn>
                </a:cxnLst>
                <a:rect l="0" t="0" r="r" b="b"/>
                <a:pathLst>
                  <a:path w="60" h="60">
                    <a:moveTo>
                      <a:pt x="44" y="0"/>
                    </a:moveTo>
                    <a:lnTo>
                      <a:pt x="0" y="43"/>
                    </a:lnTo>
                    <a:lnTo>
                      <a:pt x="17" y="60"/>
                    </a:lnTo>
                    <a:lnTo>
                      <a:pt x="60" y="18"/>
                    </a:lnTo>
                    <a:lnTo>
                      <a:pt x="44" y="0"/>
                    </a:lnTo>
                  </a:path>
                </a:pathLst>
              </a:custGeom>
              <a:noFill/>
              <a:ln w="0">
                <a:solidFill>
                  <a:srgbClr val="000000"/>
                </a:solidFill>
                <a:prstDash val="solid"/>
                <a:round/>
                <a:headEnd/>
                <a:tailEnd/>
              </a:ln>
            </p:spPr>
            <p:txBody>
              <a:bodyPr/>
              <a:lstStyle/>
              <a:p>
                <a:endParaRPr lang="es-CO"/>
              </a:p>
            </p:txBody>
          </p:sp>
          <p:sp>
            <p:nvSpPr>
              <p:cNvPr id="15474" name="Freeform 114"/>
              <p:cNvSpPr>
                <a:spLocks/>
              </p:cNvSpPr>
              <p:nvPr/>
            </p:nvSpPr>
            <p:spPr bwMode="auto">
              <a:xfrm>
                <a:off x="4357" y="1138"/>
                <a:ext cx="30" cy="30"/>
              </a:xfrm>
              <a:custGeom>
                <a:avLst/>
                <a:gdLst/>
                <a:ahLst/>
                <a:cxnLst>
                  <a:cxn ang="0">
                    <a:pos x="42" y="0"/>
                  </a:cxn>
                  <a:cxn ang="0">
                    <a:pos x="0" y="43"/>
                  </a:cxn>
                  <a:cxn ang="0">
                    <a:pos x="17" y="60"/>
                  </a:cxn>
                  <a:cxn ang="0">
                    <a:pos x="60" y="16"/>
                  </a:cxn>
                  <a:cxn ang="0">
                    <a:pos x="42" y="0"/>
                  </a:cxn>
                </a:cxnLst>
                <a:rect l="0" t="0" r="r" b="b"/>
                <a:pathLst>
                  <a:path w="60" h="60">
                    <a:moveTo>
                      <a:pt x="42" y="0"/>
                    </a:moveTo>
                    <a:lnTo>
                      <a:pt x="0" y="43"/>
                    </a:lnTo>
                    <a:lnTo>
                      <a:pt x="17" y="60"/>
                    </a:lnTo>
                    <a:lnTo>
                      <a:pt x="60" y="16"/>
                    </a:lnTo>
                    <a:lnTo>
                      <a:pt x="42" y="0"/>
                    </a:lnTo>
                    <a:close/>
                  </a:path>
                </a:pathLst>
              </a:custGeom>
              <a:solidFill>
                <a:srgbClr val="FFFFFF"/>
              </a:solidFill>
              <a:ln w="9525">
                <a:noFill/>
                <a:round/>
                <a:headEnd/>
                <a:tailEnd/>
              </a:ln>
            </p:spPr>
            <p:txBody>
              <a:bodyPr/>
              <a:lstStyle/>
              <a:p>
                <a:endParaRPr lang="es-CO"/>
              </a:p>
            </p:txBody>
          </p:sp>
          <p:sp>
            <p:nvSpPr>
              <p:cNvPr id="15475" name="Freeform 115"/>
              <p:cNvSpPr>
                <a:spLocks/>
              </p:cNvSpPr>
              <p:nvPr/>
            </p:nvSpPr>
            <p:spPr bwMode="auto">
              <a:xfrm>
                <a:off x="4357" y="1138"/>
                <a:ext cx="30" cy="30"/>
              </a:xfrm>
              <a:custGeom>
                <a:avLst/>
                <a:gdLst/>
                <a:ahLst/>
                <a:cxnLst>
                  <a:cxn ang="0">
                    <a:pos x="42" y="0"/>
                  </a:cxn>
                  <a:cxn ang="0">
                    <a:pos x="0" y="43"/>
                  </a:cxn>
                  <a:cxn ang="0">
                    <a:pos x="17" y="60"/>
                  </a:cxn>
                  <a:cxn ang="0">
                    <a:pos x="60" y="16"/>
                  </a:cxn>
                  <a:cxn ang="0">
                    <a:pos x="42" y="0"/>
                  </a:cxn>
                </a:cxnLst>
                <a:rect l="0" t="0" r="r" b="b"/>
                <a:pathLst>
                  <a:path w="60" h="60">
                    <a:moveTo>
                      <a:pt x="42" y="0"/>
                    </a:moveTo>
                    <a:lnTo>
                      <a:pt x="0" y="43"/>
                    </a:lnTo>
                    <a:lnTo>
                      <a:pt x="17" y="60"/>
                    </a:lnTo>
                    <a:lnTo>
                      <a:pt x="60" y="16"/>
                    </a:lnTo>
                    <a:lnTo>
                      <a:pt x="42" y="0"/>
                    </a:lnTo>
                  </a:path>
                </a:pathLst>
              </a:custGeom>
              <a:noFill/>
              <a:ln w="0">
                <a:solidFill>
                  <a:srgbClr val="000000"/>
                </a:solidFill>
                <a:prstDash val="solid"/>
                <a:round/>
                <a:headEnd/>
                <a:tailEnd/>
              </a:ln>
            </p:spPr>
            <p:txBody>
              <a:bodyPr/>
              <a:lstStyle/>
              <a:p>
                <a:endParaRPr lang="es-CO"/>
              </a:p>
            </p:txBody>
          </p:sp>
          <p:sp>
            <p:nvSpPr>
              <p:cNvPr id="15476" name="Freeform 116"/>
              <p:cNvSpPr>
                <a:spLocks/>
              </p:cNvSpPr>
              <p:nvPr/>
            </p:nvSpPr>
            <p:spPr bwMode="auto">
              <a:xfrm>
                <a:off x="4342" y="1122"/>
                <a:ext cx="30" cy="30"/>
              </a:xfrm>
              <a:custGeom>
                <a:avLst/>
                <a:gdLst/>
                <a:ahLst/>
                <a:cxnLst>
                  <a:cxn ang="0">
                    <a:pos x="42" y="0"/>
                  </a:cxn>
                  <a:cxn ang="0">
                    <a:pos x="0" y="43"/>
                  </a:cxn>
                  <a:cxn ang="0">
                    <a:pos x="16" y="60"/>
                  </a:cxn>
                  <a:cxn ang="0">
                    <a:pos x="60" y="17"/>
                  </a:cxn>
                  <a:cxn ang="0">
                    <a:pos x="42" y="0"/>
                  </a:cxn>
                </a:cxnLst>
                <a:rect l="0" t="0" r="r" b="b"/>
                <a:pathLst>
                  <a:path w="60" h="60">
                    <a:moveTo>
                      <a:pt x="42" y="0"/>
                    </a:moveTo>
                    <a:lnTo>
                      <a:pt x="0" y="43"/>
                    </a:lnTo>
                    <a:lnTo>
                      <a:pt x="16" y="60"/>
                    </a:lnTo>
                    <a:lnTo>
                      <a:pt x="60" y="17"/>
                    </a:lnTo>
                    <a:lnTo>
                      <a:pt x="42" y="0"/>
                    </a:lnTo>
                    <a:close/>
                  </a:path>
                </a:pathLst>
              </a:custGeom>
              <a:solidFill>
                <a:srgbClr val="FFFFFF"/>
              </a:solidFill>
              <a:ln w="9525">
                <a:noFill/>
                <a:round/>
                <a:headEnd/>
                <a:tailEnd/>
              </a:ln>
            </p:spPr>
            <p:txBody>
              <a:bodyPr/>
              <a:lstStyle/>
              <a:p>
                <a:endParaRPr lang="es-CO"/>
              </a:p>
            </p:txBody>
          </p:sp>
          <p:sp>
            <p:nvSpPr>
              <p:cNvPr id="15477" name="Freeform 117"/>
              <p:cNvSpPr>
                <a:spLocks/>
              </p:cNvSpPr>
              <p:nvPr/>
            </p:nvSpPr>
            <p:spPr bwMode="auto">
              <a:xfrm>
                <a:off x="4342" y="1122"/>
                <a:ext cx="30" cy="30"/>
              </a:xfrm>
              <a:custGeom>
                <a:avLst/>
                <a:gdLst/>
                <a:ahLst/>
                <a:cxnLst>
                  <a:cxn ang="0">
                    <a:pos x="42" y="0"/>
                  </a:cxn>
                  <a:cxn ang="0">
                    <a:pos x="0" y="43"/>
                  </a:cxn>
                  <a:cxn ang="0">
                    <a:pos x="16" y="60"/>
                  </a:cxn>
                  <a:cxn ang="0">
                    <a:pos x="60" y="17"/>
                  </a:cxn>
                  <a:cxn ang="0">
                    <a:pos x="42" y="0"/>
                  </a:cxn>
                </a:cxnLst>
                <a:rect l="0" t="0" r="r" b="b"/>
                <a:pathLst>
                  <a:path w="60" h="60">
                    <a:moveTo>
                      <a:pt x="42" y="0"/>
                    </a:moveTo>
                    <a:lnTo>
                      <a:pt x="0" y="43"/>
                    </a:lnTo>
                    <a:lnTo>
                      <a:pt x="16" y="60"/>
                    </a:lnTo>
                    <a:lnTo>
                      <a:pt x="60" y="17"/>
                    </a:lnTo>
                    <a:lnTo>
                      <a:pt x="42" y="0"/>
                    </a:lnTo>
                  </a:path>
                </a:pathLst>
              </a:custGeom>
              <a:noFill/>
              <a:ln w="0">
                <a:solidFill>
                  <a:srgbClr val="000000"/>
                </a:solidFill>
                <a:prstDash val="solid"/>
                <a:round/>
                <a:headEnd/>
                <a:tailEnd/>
              </a:ln>
            </p:spPr>
            <p:txBody>
              <a:bodyPr/>
              <a:lstStyle/>
              <a:p>
                <a:endParaRPr lang="es-CO"/>
              </a:p>
            </p:txBody>
          </p:sp>
          <p:sp>
            <p:nvSpPr>
              <p:cNvPr id="15478" name="Freeform 118"/>
              <p:cNvSpPr>
                <a:spLocks/>
              </p:cNvSpPr>
              <p:nvPr/>
            </p:nvSpPr>
            <p:spPr bwMode="auto">
              <a:xfrm>
                <a:off x="4326" y="1106"/>
                <a:ext cx="30" cy="30"/>
              </a:xfrm>
              <a:custGeom>
                <a:avLst/>
                <a:gdLst/>
                <a:ahLst/>
                <a:cxnLst>
                  <a:cxn ang="0">
                    <a:pos x="42" y="0"/>
                  </a:cxn>
                  <a:cxn ang="0">
                    <a:pos x="0" y="43"/>
                  </a:cxn>
                  <a:cxn ang="0">
                    <a:pos x="17" y="60"/>
                  </a:cxn>
                  <a:cxn ang="0">
                    <a:pos x="59" y="17"/>
                  </a:cxn>
                  <a:cxn ang="0">
                    <a:pos x="42" y="0"/>
                  </a:cxn>
                </a:cxnLst>
                <a:rect l="0" t="0" r="r" b="b"/>
                <a:pathLst>
                  <a:path w="59" h="60">
                    <a:moveTo>
                      <a:pt x="42" y="0"/>
                    </a:moveTo>
                    <a:lnTo>
                      <a:pt x="0" y="43"/>
                    </a:lnTo>
                    <a:lnTo>
                      <a:pt x="17" y="60"/>
                    </a:lnTo>
                    <a:lnTo>
                      <a:pt x="59" y="17"/>
                    </a:lnTo>
                    <a:lnTo>
                      <a:pt x="42" y="0"/>
                    </a:lnTo>
                    <a:close/>
                  </a:path>
                </a:pathLst>
              </a:custGeom>
              <a:solidFill>
                <a:srgbClr val="FFFFFF"/>
              </a:solidFill>
              <a:ln w="9525">
                <a:noFill/>
                <a:round/>
                <a:headEnd/>
                <a:tailEnd/>
              </a:ln>
            </p:spPr>
            <p:txBody>
              <a:bodyPr/>
              <a:lstStyle/>
              <a:p>
                <a:endParaRPr lang="es-CO"/>
              </a:p>
            </p:txBody>
          </p:sp>
          <p:sp>
            <p:nvSpPr>
              <p:cNvPr id="15479" name="Freeform 119"/>
              <p:cNvSpPr>
                <a:spLocks/>
              </p:cNvSpPr>
              <p:nvPr/>
            </p:nvSpPr>
            <p:spPr bwMode="auto">
              <a:xfrm>
                <a:off x="4326" y="1106"/>
                <a:ext cx="30" cy="30"/>
              </a:xfrm>
              <a:custGeom>
                <a:avLst/>
                <a:gdLst/>
                <a:ahLst/>
                <a:cxnLst>
                  <a:cxn ang="0">
                    <a:pos x="42" y="0"/>
                  </a:cxn>
                  <a:cxn ang="0">
                    <a:pos x="0" y="43"/>
                  </a:cxn>
                  <a:cxn ang="0">
                    <a:pos x="17" y="60"/>
                  </a:cxn>
                  <a:cxn ang="0">
                    <a:pos x="59" y="17"/>
                  </a:cxn>
                  <a:cxn ang="0">
                    <a:pos x="42" y="0"/>
                  </a:cxn>
                </a:cxnLst>
                <a:rect l="0" t="0" r="r" b="b"/>
                <a:pathLst>
                  <a:path w="59" h="60">
                    <a:moveTo>
                      <a:pt x="42" y="0"/>
                    </a:moveTo>
                    <a:lnTo>
                      <a:pt x="0" y="43"/>
                    </a:lnTo>
                    <a:lnTo>
                      <a:pt x="17" y="60"/>
                    </a:lnTo>
                    <a:lnTo>
                      <a:pt x="59" y="17"/>
                    </a:lnTo>
                    <a:lnTo>
                      <a:pt x="42" y="0"/>
                    </a:lnTo>
                  </a:path>
                </a:pathLst>
              </a:custGeom>
              <a:noFill/>
              <a:ln w="0">
                <a:solidFill>
                  <a:srgbClr val="000000"/>
                </a:solidFill>
                <a:prstDash val="solid"/>
                <a:round/>
                <a:headEnd/>
                <a:tailEnd/>
              </a:ln>
            </p:spPr>
            <p:txBody>
              <a:bodyPr/>
              <a:lstStyle/>
              <a:p>
                <a:endParaRPr lang="es-CO"/>
              </a:p>
            </p:txBody>
          </p:sp>
          <p:sp>
            <p:nvSpPr>
              <p:cNvPr id="15480" name="Freeform 120"/>
              <p:cNvSpPr>
                <a:spLocks/>
              </p:cNvSpPr>
              <p:nvPr/>
            </p:nvSpPr>
            <p:spPr bwMode="auto">
              <a:xfrm>
                <a:off x="4310" y="1090"/>
                <a:ext cx="30" cy="31"/>
              </a:xfrm>
              <a:custGeom>
                <a:avLst/>
                <a:gdLst/>
                <a:ahLst/>
                <a:cxnLst>
                  <a:cxn ang="0">
                    <a:pos x="43" y="0"/>
                  </a:cxn>
                  <a:cxn ang="0">
                    <a:pos x="0" y="43"/>
                  </a:cxn>
                  <a:cxn ang="0">
                    <a:pos x="18" y="61"/>
                  </a:cxn>
                  <a:cxn ang="0">
                    <a:pos x="60" y="17"/>
                  </a:cxn>
                  <a:cxn ang="0">
                    <a:pos x="43" y="0"/>
                  </a:cxn>
                </a:cxnLst>
                <a:rect l="0" t="0" r="r" b="b"/>
                <a:pathLst>
                  <a:path w="60" h="61">
                    <a:moveTo>
                      <a:pt x="43" y="0"/>
                    </a:moveTo>
                    <a:lnTo>
                      <a:pt x="0" y="43"/>
                    </a:lnTo>
                    <a:lnTo>
                      <a:pt x="18" y="61"/>
                    </a:lnTo>
                    <a:lnTo>
                      <a:pt x="60" y="17"/>
                    </a:lnTo>
                    <a:lnTo>
                      <a:pt x="43" y="0"/>
                    </a:lnTo>
                    <a:close/>
                  </a:path>
                </a:pathLst>
              </a:custGeom>
              <a:solidFill>
                <a:srgbClr val="FFFFFF"/>
              </a:solidFill>
              <a:ln w="9525">
                <a:noFill/>
                <a:round/>
                <a:headEnd/>
                <a:tailEnd/>
              </a:ln>
            </p:spPr>
            <p:txBody>
              <a:bodyPr/>
              <a:lstStyle/>
              <a:p>
                <a:endParaRPr lang="es-CO"/>
              </a:p>
            </p:txBody>
          </p:sp>
          <p:sp>
            <p:nvSpPr>
              <p:cNvPr id="15481" name="Freeform 121"/>
              <p:cNvSpPr>
                <a:spLocks/>
              </p:cNvSpPr>
              <p:nvPr/>
            </p:nvSpPr>
            <p:spPr bwMode="auto">
              <a:xfrm>
                <a:off x="4310" y="1090"/>
                <a:ext cx="30" cy="31"/>
              </a:xfrm>
              <a:custGeom>
                <a:avLst/>
                <a:gdLst/>
                <a:ahLst/>
                <a:cxnLst>
                  <a:cxn ang="0">
                    <a:pos x="43" y="0"/>
                  </a:cxn>
                  <a:cxn ang="0">
                    <a:pos x="0" y="43"/>
                  </a:cxn>
                  <a:cxn ang="0">
                    <a:pos x="18" y="61"/>
                  </a:cxn>
                  <a:cxn ang="0">
                    <a:pos x="60" y="17"/>
                  </a:cxn>
                  <a:cxn ang="0">
                    <a:pos x="43" y="0"/>
                  </a:cxn>
                </a:cxnLst>
                <a:rect l="0" t="0" r="r" b="b"/>
                <a:pathLst>
                  <a:path w="60" h="61">
                    <a:moveTo>
                      <a:pt x="43" y="0"/>
                    </a:moveTo>
                    <a:lnTo>
                      <a:pt x="0" y="43"/>
                    </a:lnTo>
                    <a:lnTo>
                      <a:pt x="18" y="61"/>
                    </a:lnTo>
                    <a:lnTo>
                      <a:pt x="60" y="17"/>
                    </a:lnTo>
                    <a:lnTo>
                      <a:pt x="43" y="0"/>
                    </a:lnTo>
                  </a:path>
                </a:pathLst>
              </a:custGeom>
              <a:noFill/>
              <a:ln w="0">
                <a:solidFill>
                  <a:srgbClr val="000000"/>
                </a:solidFill>
                <a:prstDash val="solid"/>
                <a:round/>
                <a:headEnd/>
                <a:tailEnd/>
              </a:ln>
            </p:spPr>
            <p:txBody>
              <a:bodyPr/>
              <a:lstStyle/>
              <a:p>
                <a:endParaRPr lang="es-CO"/>
              </a:p>
            </p:txBody>
          </p:sp>
          <p:sp>
            <p:nvSpPr>
              <p:cNvPr id="15482" name="Freeform 122"/>
              <p:cNvSpPr>
                <a:spLocks/>
              </p:cNvSpPr>
              <p:nvPr/>
            </p:nvSpPr>
            <p:spPr bwMode="auto">
              <a:xfrm>
                <a:off x="4294" y="1075"/>
                <a:ext cx="31" cy="30"/>
              </a:xfrm>
              <a:custGeom>
                <a:avLst/>
                <a:gdLst/>
                <a:ahLst/>
                <a:cxnLst>
                  <a:cxn ang="0">
                    <a:pos x="44" y="0"/>
                  </a:cxn>
                  <a:cxn ang="0">
                    <a:pos x="0" y="42"/>
                  </a:cxn>
                  <a:cxn ang="0">
                    <a:pos x="18" y="59"/>
                  </a:cxn>
                  <a:cxn ang="0">
                    <a:pos x="61" y="17"/>
                  </a:cxn>
                  <a:cxn ang="0">
                    <a:pos x="44" y="0"/>
                  </a:cxn>
                </a:cxnLst>
                <a:rect l="0" t="0" r="r" b="b"/>
                <a:pathLst>
                  <a:path w="61" h="59">
                    <a:moveTo>
                      <a:pt x="44" y="0"/>
                    </a:moveTo>
                    <a:lnTo>
                      <a:pt x="0" y="42"/>
                    </a:lnTo>
                    <a:lnTo>
                      <a:pt x="18" y="59"/>
                    </a:lnTo>
                    <a:lnTo>
                      <a:pt x="61" y="17"/>
                    </a:lnTo>
                    <a:lnTo>
                      <a:pt x="44" y="0"/>
                    </a:lnTo>
                    <a:close/>
                  </a:path>
                </a:pathLst>
              </a:custGeom>
              <a:solidFill>
                <a:srgbClr val="FFFFFF"/>
              </a:solidFill>
              <a:ln w="9525">
                <a:noFill/>
                <a:round/>
                <a:headEnd/>
                <a:tailEnd/>
              </a:ln>
            </p:spPr>
            <p:txBody>
              <a:bodyPr/>
              <a:lstStyle/>
              <a:p>
                <a:endParaRPr lang="es-CO"/>
              </a:p>
            </p:txBody>
          </p:sp>
          <p:sp>
            <p:nvSpPr>
              <p:cNvPr id="15483" name="Freeform 123"/>
              <p:cNvSpPr>
                <a:spLocks/>
              </p:cNvSpPr>
              <p:nvPr/>
            </p:nvSpPr>
            <p:spPr bwMode="auto">
              <a:xfrm>
                <a:off x="4294" y="1075"/>
                <a:ext cx="31" cy="30"/>
              </a:xfrm>
              <a:custGeom>
                <a:avLst/>
                <a:gdLst/>
                <a:ahLst/>
                <a:cxnLst>
                  <a:cxn ang="0">
                    <a:pos x="44" y="0"/>
                  </a:cxn>
                  <a:cxn ang="0">
                    <a:pos x="0" y="42"/>
                  </a:cxn>
                  <a:cxn ang="0">
                    <a:pos x="18" y="59"/>
                  </a:cxn>
                  <a:cxn ang="0">
                    <a:pos x="61" y="17"/>
                  </a:cxn>
                  <a:cxn ang="0">
                    <a:pos x="44" y="0"/>
                  </a:cxn>
                </a:cxnLst>
                <a:rect l="0" t="0" r="r" b="b"/>
                <a:pathLst>
                  <a:path w="61" h="59">
                    <a:moveTo>
                      <a:pt x="44" y="0"/>
                    </a:moveTo>
                    <a:lnTo>
                      <a:pt x="0" y="42"/>
                    </a:lnTo>
                    <a:lnTo>
                      <a:pt x="18" y="59"/>
                    </a:lnTo>
                    <a:lnTo>
                      <a:pt x="61" y="17"/>
                    </a:lnTo>
                    <a:lnTo>
                      <a:pt x="44" y="0"/>
                    </a:lnTo>
                  </a:path>
                </a:pathLst>
              </a:custGeom>
              <a:noFill/>
              <a:ln w="0">
                <a:solidFill>
                  <a:srgbClr val="000000"/>
                </a:solidFill>
                <a:prstDash val="solid"/>
                <a:round/>
                <a:headEnd/>
                <a:tailEnd/>
              </a:ln>
            </p:spPr>
            <p:txBody>
              <a:bodyPr/>
              <a:lstStyle/>
              <a:p>
                <a:endParaRPr lang="es-CO"/>
              </a:p>
            </p:txBody>
          </p:sp>
          <p:sp>
            <p:nvSpPr>
              <p:cNvPr id="15484" name="Freeform 124"/>
              <p:cNvSpPr>
                <a:spLocks/>
              </p:cNvSpPr>
              <p:nvPr/>
            </p:nvSpPr>
            <p:spPr bwMode="auto">
              <a:xfrm>
                <a:off x="4332" y="756"/>
                <a:ext cx="214" cy="215"/>
              </a:xfrm>
              <a:custGeom>
                <a:avLst/>
                <a:gdLst/>
                <a:ahLst/>
                <a:cxnLst>
                  <a:cxn ang="0">
                    <a:pos x="0" y="366"/>
                  </a:cxn>
                  <a:cxn ang="0">
                    <a:pos x="63" y="429"/>
                  </a:cxn>
                  <a:cxn ang="0">
                    <a:pos x="429" y="62"/>
                  </a:cxn>
                  <a:cxn ang="0">
                    <a:pos x="366" y="0"/>
                  </a:cxn>
                  <a:cxn ang="0">
                    <a:pos x="0" y="366"/>
                  </a:cxn>
                </a:cxnLst>
                <a:rect l="0" t="0" r="r" b="b"/>
                <a:pathLst>
                  <a:path w="429" h="429">
                    <a:moveTo>
                      <a:pt x="0" y="366"/>
                    </a:moveTo>
                    <a:lnTo>
                      <a:pt x="63" y="429"/>
                    </a:lnTo>
                    <a:lnTo>
                      <a:pt x="429" y="62"/>
                    </a:lnTo>
                    <a:lnTo>
                      <a:pt x="366" y="0"/>
                    </a:lnTo>
                    <a:lnTo>
                      <a:pt x="0" y="366"/>
                    </a:lnTo>
                    <a:close/>
                  </a:path>
                </a:pathLst>
              </a:custGeom>
              <a:solidFill>
                <a:srgbClr val="FFFFFF"/>
              </a:solidFill>
              <a:ln w="9525">
                <a:noFill/>
                <a:round/>
                <a:headEnd/>
                <a:tailEnd/>
              </a:ln>
            </p:spPr>
            <p:txBody>
              <a:bodyPr/>
              <a:lstStyle/>
              <a:p>
                <a:endParaRPr lang="es-CO"/>
              </a:p>
            </p:txBody>
          </p:sp>
          <p:sp>
            <p:nvSpPr>
              <p:cNvPr id="15485" name="Freeform 125"/>
              <p:cNvSpPr>
                <a:spLocks/>
              </p:cNvSpPr>
              <p:nvPr/>
            </p:nvSpPr>
            <p:spPr bwMode="auto">
              <a:xfrm>
                <a:off x="4332" y="756"/>
                <a:ext cx="214" cy="215"/>
              </a:xfrm>
              <a:custGeom>
                <a:avLst/>
                <a:gdLst/>
                <a:ahLst/>
                <a:cxnLst>
                  <a:cxn ang="0">
                    <a:pos x="0" y="366"/>
                  </a:cxn>
                  <a:cxn ang="0">
                    <a:pos x="63" y="429"/>
                  </a:cxn>
                  <a:cxn ang="0">
                    <a:pos x="429" y="62"/>
                  </a:cxn>
                  <a:cxn ang="0">
                    <a:pos x="366" y="0"/>
                  </a:cxn>
                  <a:cxn ang="0">
                    <a:pos x="0" y="366"/>
                  </a:cxn>
                </a:cxnLst>
                <a:rect l="0" t="0" r="r" b="b"/>
                <a:pathLst>
                  <a:path w="429" h="429">
                    <a:moveTo>
                      <a:pt x="0" y="366"/>
                    </a:moveTo>
                    <a:lnTo>
                      <a:pt x="63" y="429"/>
                    </a:lnTo>
                    <a:lnTo>
                      <a:pt x="429" y="62"/>
                    </a:lnTo>
                    <a:lnTo>
                      <a:pt x="366" y="0"/>
                    </a:lnTo>
                    <a:lnTo>
                      <a:pt x="0" y="366"/>
                    </a:lnTo>
                  </a:path>
                </a:pathLst>
              </a:custGeom>
              <a:noFill/>
              <a:ln w="0">
                <a:solidFill>
                  <a:srgbClr val="000000"/>
                </a:solidFill>
                <a:prstDash val="solid"/>
                <a:round/>
                <a:headEnd/>
                <a:tailEnd/>
              </a:ln>
            </p:spPr>
            <p:txBody>
              <a:bodyPr/>
              <a:lstStyle/>
              <a:p>
                <a:endParaRPr lang="es-CO"/>
              </a:p>
            </p:txBody>
          </p:sp>
          <p:sp>
            <p:nvSpPr>
              <p:cNvPr id="15486" name="Freeform 126"/>
              <p:cNvSpPr>
                <a:spLocks/>
              </p:cNvSpPr>
              <p:nvPr/>
            </p:nvSpPr>
            <p:spPr bwMode="auto">
              <a:xfrm>
                <a:off x="4261" y="745"/>
                <a:ext cx="253" cy="254"/>
              </a:xfrm>
              <a:custGeom>
                <a:avLst/>
                <a:gdLst/>
                <a:ahLst/>
                <a:cxnLst>
                  <a:cxn ang="0">
                    <a:pos x="0" y="486"/>
                  </a:cxn>
                  <a:cxn ang="0">
                    <a:pos x="21" y="509"/>
                  </a:cxn>
                  <a:cxn ang="0">
                    <a:pos x="507" y="23"/>
                  </a:cxn>
                  <a:cxn ang="0">
                    <a:pos x="484" y="0"/>
                  </a:cxn>
                  <a:cxn ang="0">
                    <a:pos x="0" y="486"/>
                  </a:cxn>
                </a:cxnLst>
                <a:rect l="0" t="0" r="r" b="b"/>
                <a:pathLst>
                  <a:path w="507" h="509">
                    <a:moveTo>
                      <a:pt x="0" y="486"/>
                    </a:moveTo>
                    <a:lnTo>
                      <a:pt x="21" y="509"/>
                    </a:lnTo>
                    <a:lnTo>
                      <a:pt x="507" y="23"/>
                    </a:lnTo>
                    <a:lnTo>
                      <a:pt x="484" y="0"/>
                    </a:lnTo>
                    <a:lnTo>
                      <a:pt x="0" y="486"/>
                    </a:lnTo>
                    <a:close/>
                  </a:path>
                </a:pathLst>
              </a:custGeom>
              <a:solidFill>
                <a:srgbClr val="0099CC"/>
              </a:solidFill>
              <a:ln w="9525">
                <a:noFill/>
                <a:round/>
                <a:headEnd/>
                <a:tailEnd/>
              </a:ln>
            </p:spPr>
            <p:txBody>
              <a:bodyPr/>
              <a:lstStyle/>
              <a:p>
                <a:endParaRPr lang="es-CO"/>
              </a:p>
            </p:txBody>
          </p:sp>
          <p:sp>
            <p:nvSpPr>
              <p:cNvPr id="15487" name="Freeform 127"/>
              <p:cNvSpPr>
                <a:spLocks/>
              </p:cNvSpPr>
              <p:nvPr/>
            </p:nvSpPr>
            <p:spPr bwMode="auto">
              <a:xfrm>
                <a:off x="4261" y="745"/>
                <a:ext cx="253" cy="254"/>
              </a:xfrm>
              <a:custGeom>
                <a:avLst/>
                <a:gdLst/>
                <a:ahLst/>
                <a:cxnLst>
                  <a:cxn ang="0">
                    <a:pos x="0" y="486"/>
                  </a:cxn>
                  <a:cxn ang="0">
                    <a:pos x="21" y="509"/>
                  </a:cxn>
                  <a:cxn ang="0">
                    <a:pos x="507" y="23"/>
                  </a:cxn>
                  <a:cxn ang="0">
                    <a:pos x="484" y="0"/>
                  </a:cxn>
                  <a:cxn ang="0">
                    <a:pos x="0" y="486"/>
                  </a:cxn>
                </a:cxnLst>
                <a:rect l="0" t="0" r="r" b="b"/>
                <a:pathLst>
                  <a:path w="507" h="509">
                    <a:moveTo>
                      <a:pt x="0" y="486"/>
                    </a:moveTo>
                    <a:lnTo>
                      <a:pt x="21" y="509"/>
                    </a:lnTo>
                    <a:lnTo>
                      <a:pt x="507" y="23"/>
                    </a:lnTo>
                    <a:lnTo>
                      <a:pt x="484" y="0"/>
                    </a:lnTo>
                    <a:lnTo>
                      <a:pt x="0" y="486"/>
                    </a:lnTo>
                  </a:path>
                </a:pathLst>
              </a:custGeom>
              <a:noFill/>
              <a:ln w="0">
                <a:solidFill>
                  <a:srgbClr val="000000"/>
                </a:solidFill>
                <a:prstDash val="solid"/>
                <a:round/>
                <a:headEnd/>
                <a:tailEnd/>
              </a:ln>
            </p:spPr>
            <p:txBody>
              <a:bodyPr/>
              <a:lstStyle/>
              <a:p>
                <a:endParaRPr lang="es-CO"/>
              </a:p>
            </p:txBody>
          </p:sp>
          <p:sp>
            <p:nvSpPr>
              <p:cNvPr id="15488" name="Freeform 128"/>
              <p:cNvSpPr>
                <a:spLocks/>
              </p:cNvSpPr>
              <p:nvPr/>
            </p:nvSpPr>
            <p:spPr bwMode="auto">
              <a:xfrm>
                <a:off x="4505" y="766"/>
                <a:ext cx="30" cy="30"/>
              </a:xfrm>
              <a:custGeom>
                <a:avLst/>
                <a:gdLst/>
                <a:ahLst/>
                <a:cxnLst>
                  <a:cxn ang="0">
                    <a:pos x="0" y="18"/>
                  </a:cxn>
                  <a:cxn ang="0">
                    <a:pos x="43" y="60"/>
                  </a:cxn>
                  <a:cxn ang="0">
                    <a:pos x="60" y="43"/>
                  </a:cxn>
                  <a:cxn ang="0">
                    <a:pos x="17" y="0"/>
                  </a:cxn>
                  <a:cxn ang="0">
                    <a:pos x="0" y="18"/>
                  </a:cxn>
                </a:cxnLst>
                <a:rect l="0" t="0" r="r" b="b"/>
                <a:pathLst>
                  <a:path w="60" h="60">
                    <a:moveTo>
                      <a:pt x="0" y="18"/>
                    </a:moveTo>
                    <a:lnTo>
                      <a:pt x="43" y="60"/>
                    </a:lnTo>
                    <a:lnTo>
                      <a:pt x="60" y="43"/>
                    </a:lnTo>
                    <a:lnTo>
                      <a:pt x="17" y="0"/>
                    </a:lnTo>
                    <a:lnTo>
                      <a:pt x="0" y="18"/>
                    </a:lnTo>
                    <a:close/>
                  </a:path>
                </a:pathLst>
              </a:custGeom>
              <a:solidFill>
                <a:srgbClr val="FFFFFF"/>
              </a:solidFill>
              <a:ln w="9525">
                <a:noFill/>
                <a:round/>
                <a:headEnd/>
                <a:tailEnd/>
              </a:ln>
            </p:spPr>
            <p:txBody>
              <a:bodyPr/>
              <a:lstStyle/>
              <a:p>
                <a:endParaRPr lang="es-CO"/>
              </a:p>
            </p:txBody>
          </p:sp>
          <p:sp>
            <p:nvSpPr>
              <p:cNvPr id="15489" name="Freeform 129"/>
              <p:cNvSpPr>
                <a:spLocks/>
              </p:cNvSpPr>
              <p:nvPr/>
            </p:nvSpPr>
            <p:spPr bwMode="auto">
              <a:xfrm>
                <a:off x="4505" y="766"/>
                <a:ext cx="30" cy="30"/>
              </a:xfrm>
              <a:custGeom>
                <a:avLst/>
                <a:gdLst/>
                <a:ahLst/>
                <a:cxnLst>
                  <a:cxn ang="0">
                    <a:pos x="0" y="18"/>
                  </a:cxn>
                  <a:cxn ang="0">
                    <a:pos x="43" y="60"/>
                  </a:cxn>
                  <a:cxn ang="0">
                    <a:pos x="60" y="43"/>
                  </a:cxn>
                  <a:cxn ang="0">
                    <a:pos x="17" y="0"/>
                  </a:cxn>
                  <a:cxn ang="0">
                    <a:pos x="0" y="18"/>
                  </a:cxn>
                </a:cxnLst>
                <a:rect l="0" t="0" r="r" b="b"/>
                <a:pathLst>
                  <a:path w="60" h="60">
                    <a:moveTo>
                      <a:pt x="0" y="18"/>
                    </a:moveTo>
                    <a:lnTo>
                      <a:pt x="43" y="60"/>
                    </a:lnTo>
                    <a:lnTo>
                      <a:pt x="60" y="43"/>
                    </a:lnTo>
                    <a:lnTo>
                      <a:pt x="17" y="0"/>
                    </a:lnTo>
                    <a:lnTo>
                      <a:pt x="0" y="18"/>
                    </a:lnTo>
                  </a:path>
                </a:pathLst>
              </a:custGeom>
              <a:noFill/>
              <a:ln w="0">
                <a:solidFill>
                  <a:srgbClr val="000000"/>
                </a:solidFill>
                <a:prstDash val="solid"/>
                <a:round/>
                <a:headEnd/>
                <a:tailEnd/>
              </a:ln>
            </p:spPr>
            <p:txBody>
              <a:bodyPr/>
              <a:lstStyle/>
              <a:p>
                <a:endParaRPr lang="es-CO"/>
              </a:p>
            </p:txBody>
          </p:sp>
          <p:sp>
            <p:nvSpPr>
              <p:cNvPr id="15490" name="Freeform 130"/>
              <p:cNvSpPr>
                <a:spLocks/>
              </p:cNvSpPr>
              <p:nvPr/>
            </p:nvSpPr>
            <p:spPr bwMode="auto">
              <a:xfrm>
                <a:off x="4489" y="782"/>
                <a:ext cx="30" cy="30"/>
              </a:xfrm>
              <a:custGeom>
                <a:avLst/>
                <a:gdLst/>
                <a:ahLst/>
                <a:cxnLst>
                  <a:cxn ang="0">
                    <a:pos x="0" y="16"/>
                  </a:cxn>
                  <a:cxn ang="0">
                    <a:pos x="43" y="60"/>
                  </a:cxn>
                  <a:cxn ang="0">
                    <a:pos x="60" y="42"/>
                  </a:cxn>
                  <a:cxn ang="0">
                    <a:pos x="17" y="0"/>
                  </a:cxn>
                  <a:cxn ang="0">
                    <a:pos x="0" y="16"/>
                  </a:cxn>
                </a:cxnLst>
                <a:rect l="0" t="0" r="r" b="b"/>
                <a:pathLst>
                  <a:path w="60" h="60">
                    <a:moveTo>
                      <a:pt x="0" y="16"/>
                    </a:moveTo>
                    <a:lnTo>
                      <a:pt x="43" y="60"/>
                    </a:lnTo>
                    <a:lnTo>
                      <a:pt x="60" y="42"/>
                    </a:lnTo>
                    <a:lnTo>
                      <a:pt x="17" y="0"/>
                    </a:lnTo>
                    <a:lnTo>
                      <a:pt x="0" y="16"/>
                    </a:lnTo>
                    <a:close/>
                  </a:path>
                </a:pathLst>
              </a:custGeom>
              <a:solidFill>
                <a:srgbClr val="FFFFFF"/>
              </a:solidFill>
              <a:ln w="9525">
                <a:noFill/>
                <a:round/>
                <a:headEnd/>
                <a:tailEnd/>
              </a:ln>
            </p:spPr>
            <p:txBody>
              <a:bodyPr/>
              <a:lstStyle/>
              <a:p>
                <a:endParaRPr lang="es-CO"/>
              </a:p>
            </p:txBody>
          </p:sp>
          <p:sp>
            <p:nvSpPr>
              <p:cNvPr id="15491" name="Freeform 131"/>
              <p:cNvSpPr>
                <a:spLocks/>
              </p:cNvSpPr>
              <p:nvPr/>
            </p:nvSpPr>
            <p:spPr bwMode="auto">
              <a:xfrm>
                <a:off x="4489" y="782"/>
                <a:ext cx="30" cy="30"/>
              </a:xfrm>
              <a:custGeom>
                <a:avLst/>
                <a:gdLst/>
                <a:ahLst/>
                <a:cxnLst>
                  <a:cxn ang="0">
                    <a:pos x="0" y="16"/>
                  </a:cxn>
                  <a:cxn ang="0">
                    <a:pos x="43" y="60"/>
                  </a:cxn>
                  <a:cxn ang="0">
                    <a:pos x="60" y="42"/>
                  </a:cxn>
                  <a:cxn ang="0">
                    <a:pos x="17" y="0"/>
                  </a:cxn>
                  <a:cxn ang="0">
                    <a:pos x="0" y="16"/>
                  </a:cxn>
                </a:cxnLst>
                <a:rect l="0" t="0" r="r" b="b"/>
                <a:pathLst>
                  <a:path w="60" h="60">
                    <a:moveTo>
                      <a:pt x="0" y="16"/>
                    </a:moveTo>
                    <a:lnTo>
                      <a:pt x="43" y="60"/>
                    </a:lnTo>
                    <a:lnTo>
                      <a:pt x="60" y="42"/>
                    </a:lnTo>
                    <a:lnTo>
                      <a:pt x="17" y="0"/>
                    </a:lnTo>
                    <a:lnTo>
                      <a:pt x="0" y="16"/>
                    </a:lnTo>
                  </a:path>
                </a:pathLst>
              </a:custGeom>
              <a:noFill/>
              <a:ln w="0">
                <a:solidFill>
                  <a:srgbClr val="000000"/>
                </a:solidFill>
                <a:prstDash val="solid"/>
                <a:round/>
                <a:headEnd/>
                <a:tailEnd/>
              </a:ln>
            </p:spPr>
            <p:txBody>
              <a:bodyPr/>
              <a:lstStyle/>
              <a:p>
                <a:endParaRPr lang="es-CO"/>
              </a:p>
            </p:txBody>
          </p:sp>
          <p:sp>
            <p:nvSpPr>
              <p:cNvPr id="15492" name="Freeform 132"/>
              <p:cNvSpPr>
                <a:spLocks/>
              </p:cNvSpPr>
              <p:nvPr/>
            </p:nvSpPr>
            <p:spPr bwMode="auto">
              <a:xfrm>
                <a:off x="4473" y="798"/>
                <a:ext cx="30" cy="30"/>
              </a:xfrm>
              <a:custGeom>
                <a:avLst/>
                <a:gdLst/>
                <a:ahLst/>
                <a:cxnLst>
                  <a:cxn ang="0">
                    <a:pos x="0" y="17"/>
                  </a:cxn>
                  <a:cxn ang="0">
                    <a:pos x="44" y="60"/>
                  </a:cxn>
                  <a:cxn ang="0">
                    <a:pos x="60" y="42"/>
                  </a:cxn>
                  <a:cxn ang="0">
                    <a:pos x="17" y="0"/>
                  </a:cxn>
                  <a:cxn ang="0">
                    <a:pos x="0" y="17"/>
                  </a:cxn>
                </a:cxnLst>
                <a:rect l="0" t="0" r="r" b="b"/>
                <a:pathLst>
                  <a:path w="60" h="60">
                    <a:moveTo>
                      <a:pt x="0" y="17"/>
                    </a:moveTo>
                    <a:lnTo>
                      <a:pt x="44" y="60"/>
                    </a:lnTo>
                    <a:lnTo>
                      <a:pt x="60" y="42"/>
                    </a:lnTo>
                    <a:lnTo>
                      <a:pt x="17" y="0"/>
                    </a:lnTo>
                    <a:lnTo>
                      <a:pt x="0" y="17"/>
                    </a:lnTo>
                    <a:close/>
                  </a:path>
                </a:pathLst>
              </a:custGeom>
              <a:solidFill>
                <a:srgbClr val="FFFFFF"/>
              </a:solidFill>
              <a:ln w="9525">
                <a:noFill/>
                <a:round/>
                <a:headEnd/>
                <a:tailEnd/>
              </a:ln>
            </p:spPr>
            <p:txBody>
              <a:bodyPr/>
              <a:lstStyle/>
              <a:p>
                <a:endParaRPr lang="es-CO"/>
              </a:p>
            </p:txBody>
          </p:sp>
          <p:sp>
            <p:nvSpPr>
              <p:cNvPr id="15493" name="Freeform 133"/>
              <p:cNvSpPr>
                <a:spLocks/>
              </p:cNvSpPr>
              <p:nvPr/>
            </p:nvSpPr>
            <p:spPr bwMode="auto">
              <a:xfrm>
                <a:off x="4473" y="798"/>
                <a:ext cx="30" cy="30"/>
              </a:xfrm>
              <a:custGeom>
                <a:avLst/>
                <a:gdLst/>
                <a:ahLst/>
                <a:cxnLst>
                  <a:cxn ang="0">
                    <a:pos x="0" y="17"/>
                  </a:cxn>
                  <a:cxn ang="0">
                    <a:pos x="44" y="60"/>
                  </a:cxn>
                  <a:cxn ang="0">
                    <a:pos x="60" y="42"/>
                  </a:cxn>
                  <a:cxn ang="0">
                    <a:pos x="17" y="0"/>
                  </a:cxn>
                  <a:cxn ang="0">
                    <a:pos x="0" y="17"/>
                  </a:cxn>
                </a:cxnLst>
                <a:rect l="0" t="0" r="r" b="b"/>
                <a:pathLst>
                  <a:path w="60" h="60">
                    <a:moveTo>
                      <a:pt x="0" y="17"/>
                    </a:moveTo>
                    <a:lnTo>
                      <a:pt x="44" y="60"/>
                    </a:lnTo>
                    <a:lnTo>
                      <a:pt x="60" y="42"/>
                    </a:lnTo>
                    <a:lnTo>
                      <a:pt x="17" y="0"/>
                    </a:lnTo>
                    <a:lnTo>
                      <a:pt x="0" y="17"/>
                    </a:lnTo>
                  </a:path>
                </a:pathLst>
              </a:custGeom>
              <a:noFill/>
              <a:ln w="0">
                <a:solidFill>
                  <a:srgbClr val="000000"/>
                </a:solidFill>
                <a:prstDash val="solid"/>
                <a:round/>
                <a:headEnd/>
                <a:tailEnd/>
              </a:ln>
            </p:spPr>
            <p:txBody>
              <a:bodyPr/>
              <a:lstStyle/>
              <a:p>
                <a:endParaRPr lang="es-CO"/>
              </a:p>
            </p:txBody>
          </p:sp>
          <p:sp>
            <p:nvSpPr>
              <p:cNvPr id="15494" name="Freeform 134"/>
              <p:cNvSpPr>
                <a:spLocks/>
              </p:cNvSpPr>
              <p:nvPr/>
            </p:nvSpPr>
            <p:spPr bwMode="auto">
              <a:xfrm>
                <a:off x="4457" y="813"/>
                <a:ext cx="30" cy="30"/>
              </a:xfrm>
              <a:custGeom>
                <a:avLst/>
                <a:gdLst/>
                <a:ahLst/>
                <a:cxnLst>
                  <a:cxn ang="0">
                    <a:pos x="0" y="17"/>
                  </a:cxn>
                  <a:cxn ang="0">
                    <a:pos x="42" y="60"/>
                  </a:cxn>
                  <a:cxn ang="0">
                    <a:pos x="60" y="42"/>
                  </a:cxn>
                  <a:cxn ang="0">
                    <a:pos x="17" y="0"/>
                  </a:cxn>
                  <a:cxn ang="0">
                    <a:pos x="0" y="17"/>
                  </a:cxn>
                </a:cxnLst>
                <a:rect l="0" t="0" r="r" b="b"/>
                <a:pathLst>
                  <a:path w="60" h="60">
                    <a:moveTo>
                      <a:pt x="0" y="17"/>
                    </a:moveTo>
                    <a:lnTo>
                      <a:pt x="42" y="60"/>
                    </a:lnTo>
                    <a:lnTo>
                      <a:pt x="60" y="42"/>
                    </a:lnTo>
                    <a:lnTo>
                      <a:pt x="17" y="0"/>
                    </a:lnTo>
                    <a:lnTo>
                      <a:pt x="0" y="17"/>
                    </a:lnTo>
                    <a:close/>
                  </a:path>
                </a:pathLst>
              </a:custGeom>
              <a:solidFill>
                <a:srgbClr val="FFFFFF"/>
              </a:solidFill>
              <a:ln w="9525">
                <a:noFill/>
                <a:round/>
                <a:headEnd/>
                <a:tailEnd/>
              </a:ln>
            </p:spPr>
            <p:txBody>
              <a:bodyPr/>
              <a:lstStyle/>
              <a:p>
                <a:endParaRPr lang="es-CO"/>
              </a:p>
            </p:txBody>
          </p:sp>
          <p:sp>
            <p:nvSpPr>
              <p:cNvPr id="15495" name="Freeform 135"/>
              <p:cNvSpPr>
                <a:spLocks/>
              </p:cNvSpPr>
              <p:nvPr/>
            </p:nvSpPr>
            <p:spPr bwMode="auto">
              <a:xfrm>
                <a:off x="4457" y="813"/>
                <a:ext cx="30" cy="30"/>
              </a:xfrm>
              <a:custGeom>
                <a:avLst/>
                <a:gdLst/>
                <a:ahLst/>
                <a:cxnLst>
                  <a:cxn ang="0">
                    <a:pos x="0" y="17"/>
                  </a:cxn>
                  <a:cxn ang="0">
                    <a:pos x="42" y="60"/>
                  </a:cxn>
                  <a:cxn ang="0">
                    <a:pos x="60" y="42"/>
                  </a:cxn>
                  <a:cxn ang="0">
                    <a:pos x="17" y="0"/>
                  </a:cxn>
                  <a:cxn ang="0">
                    <a:pos x="0" y="17"/>
                  </a:cxn>
                </a:cxnLst>
                <a:rect l="0" t="0" r="r" b="b"/>
                <a:pathLst>
                  <a:path w="60" h="60">
                    <a:moveTo>
                      <a:pt x="0" y="17"/>
                    </a:moveTo>
                    <a:lnTo>
                      <a:pt x="42" y="60"/>
                    </a:lnTo>
                    <a:lnTo>
                      <a:pt x="60" y="42"/>
                    </a:lnTo>
                    <a:lnTo>
                      <a:pt x="17" y="0"/>
                    </a:lnTo>
                    <a:lnTo>
                      <a:pt x="0" y="17"/>
                    </a:lnTo>
                  </a:path>
                </a:pathLst>
              </a:custGeom>
              <a:noFill/>
              <a:ln w="0">
                <a:solidFill>
                  <a:srgbClr val="000000"/>
                </a:solidFill>
                <a:prstDash val="solid"/>
                <a:round/>
                <a:headEnd/>
                <a:tailEnd/>
              </a:ln>
            </p:spPr>
            <p:txBody>
              <a:bodyPr/>
              <a:lstStyle/>
              <a:p>
                <a:endParaRPr lang="es-CO"/>
              </a:p>
            </p:txBody>
          </p:sp>
          <p:sp>
            <p:nvSpPr>
              <p:cNvPr id="15496" name="Freeform 136"/>
              <p:cNvSpPr>
                <a:spLocks/>
              </p:cNvSpPr>
              <p:nvPr/>
            </p:nvSpPr>
            <p:spPr bwMode="auto">
              <a:xfrm>
                <a:off x="4442" y="830"/>
                <a:ext cx="30" cy="29"/>
              </a:xfrm>
              <a:custGeom>
                <a:avLst/>
                <a:gdLst/>
                <a:ahLst/>
                <a:cxnLst>
                  <a:cxn ang="0">
                    <a:pos x="0" y="16"/>
                  </a:cxn>
                  <a:cxn ang="0">
                    <a:pos x="42" y="60"/>
                  </a:cxn>
                  <a:cxn ang="0">
                    <a:pos x="60" y="43"/>
                  </a:cxn>
                  <a:cxn ang="0">
                    <a:pos x="16" y="0"/>
                  </a:cxn>
                  <a:cxn ang="0">
                    <a:pos x="0" y="16"/>
                  </a:cxn>
                </a:cxnLst>
                <a:rect l="0" t="0" r="r" b="b"/>
                <a:pathLst>
                  <a:path w="60" h="60">
                    <a:moveTo>
                      <a:pt x="0" y="16"/>
                    </a:moveTo>
                    <a:lnTo>
                      <a:pt x="42" y="60"/>
                    </a:lnTo>
                    <a:lnTo>
                      <a:pt x="60" y="43"/>
                    </a:lnTo>
                    <a:lnTo>
                      <a:pt x="16" y="0"/>
                    </a:lnTo>
                    <a:lnTo>
                      <a:pt x="0" y="16"/>
                    </a:lnTo>
                    <a:close/>
                  </a:path>
                </a:pathLst>
              </a:custGeom>
              <a:solidFill>
                <a:srgbClr val="FFFFFF"/>
              </a:solidFill>
              <a:ln w="9525">
                <a:noFill/>
                <a:round/>
                <a:headEnd/>
                <a:tailEnd/>
              </a:ln>
            </p:spPr>
            <p:txBody>
              <a:bodyPr/>
              <a:lstStyle/>
              <a:p>
                <a:endParaRPr lang="es-CO"/>
              </a:p>
            </p:txBody>
          </p:sp>
          <p:sp>
            <p:nvSpPr>
              <p:cNvPr id="15497" name="Freeform 137"/>
              <p:cNvSpPr>
                <a:spLocks/>
              </p:cNvSpPr>
              <p:nvPr/>
            </p:nvSpPr>
            <p:spPr bwMode="auto">
              <a:xfrm>
                <a:off x="4442" y="830"/>
                <a:ext cx="30" cy="29"/>
              </a:xfrm>
              <a:custGeom>
                <a:avLst/>
                <a:gdLst/>
                <a:ahLst/>
                <a:cxnLst>
                  <a:cxn ang="0">
                    <a:pos x="0" y="16"/>
                  </a:cxn>
                  <a:cxn ang="0">
                    <a:pos x="42" y="60"/>
                  </a:cxn>
                  <a:cxn ang="0">
                    <a:pos x="60" y="43"/>
                  </a:cxn>
                  <a:cxn ang="0">
                    <a:pos x="16" y="0"/>
                  </a:cxn>
                  <a:cxn ang="0">
                    <a:pos x="0" y="16"/>
                  </a:cxn>
                </a:cxnLst>
                <a:rect l="0" t="0" r="r" b="b"/>
                <a:pathLst>
                  <a:path w="60" h="60">
                    <a:moveTo>
                      <a:pt x="0" y="16"/>
                    </a:moveTo>
                    <a:lnTo>
                      <a:pt x="42" y="60"/>
                    </a:lnTo>
                    <a:lnTo>
                      <a:pt x="60" y="43"/>
                    </a:lnTo>
                    <a:lnTo>
                      <a:pt x="16" y="0"/>
                    </a:lnTo>
                    <a:lnTo>
                      <a:pt x="0" y="16"/>
                    </a:lnTo>
                  </a:path>
                </a:pathLst>
              </a:custGeom>
              <a:noFill/>
              <a:ln w="0">
                <a:solidFill>
                  <a:srgbClr val="000000"/>
                </a:solidFill>
                <a:prstDash val="solid"/>
                <a:round/>
                <a:headEnd/>
                <a:tailEnd/>
              </a:ln>
            </p:spPr>
            <p:txBody>
              <a:bodyPr/>
              <a:lstStyle/>
              <a:p>
                <a:endParaRPr lang="es-CO"/>
              </a:p>
            </p:txBody>
          </p:sp>
          <p:sp>
            <p:nvSpPr>
              <p:cNvPr id="15498" name="Freeform 138"/>
              <p:cNvSpPr>
                <a:spLocks/>
              </p:cNvSpPr>
              <p:nvPr/>
            </p:nvSpPr>
            <p:spPr bwMode="auto">
              <a:xfrm>
                <a:off x="4426" y="845"/>
                <a:ext cx="30" cy="30"/>
              </a:xfrm>
              <a:custGeom>
                <a:avLst/>
                <a:gdLst/>
                <a:ahLst/>
                <a:cxnLst>
                  <a:cxn ang="0">
                    <a:pos x="0" y="17"/>
                  </a:cxn>
                  <a:cxn ang="0">
                    <a:pos x="42" y="60"/>
                  </a:cxn>
                  <a:cxn ang="0">
                    <a:pos x="59" y="43"/>
                  </a:cxn>
                  <a:cxn ang="0">
                    <a:pos x="17" y="0"/>
                  </a:cxn>
                  <a:cxn ang="0">
                    <a:pos x="0" y="17"/>
                  </a:cxn>
                </a:cxnLst>
                <a:rect l="0" t="0" r="r" b="b"/>
                <a:pathLst>
                  <a:path w="59" h="60">
                    <a:moveTo>
                      <a:pt x="0" y="17"/>
                    </a:moveTo>
                    <a:lnTo>
                      <a:pt x="42" y="60"/>
                    </a:lnTo>
                    <a:lnTo>
                      <a:pt x="59" y="43"/>
                    </a:lnTo>
                    <a:lnTo>
                      <a:pt x="17" y="0"/>
                    </a:lnTo>
                    <a:lnTo>
                      <a:pt x="0" y="17"/>
                    </a:lnTo>
                    <a:close/>
                  </a:path>
                </a:pathLst>
              </a:custGeom>
              <a:solidFill>
                <a:srgbClr val="FFFFFF"/>
              </a:solidFill>
              <a:ln w="9525">
                <a:noFill/>
                <a:round/>
                <a:headEnd/>
                <a:tailEnd/>
              </a:ln>
            </p:spPr>
            <p:txBody>
              <a:bodyPr/>
              <a:lstStyle/>
              <a:p>
                <a:endParaRPr lang="es-CO"/>
              </a:p>
            </p:txBody>
          </p:sp>
          <p:sp>
            <p:nvSpPr>
              <p:cNvPr id="15499" name="Freeform 139"/>
              <p:cNvSpPr>
                <a:spLocks/>
              </p:cNvSpPr>
              <p:nvPr/>
            </p:nvSpPr>
            <p:spPr bwMode="auto">
              <a:xfrm>
                <a:off x="4426" y="845"/>
                <a:ext cx="30" cy="30"/>
              </a:xfrm>
              <a:custGeom>
                <a:avLst/>
                <a:gdLst/>
                <a:ahLst/>
                <a:cxnLst>
                  <a:cxn ang="0">
                    <a:pos x="0" y="17"/>
                  </a:cxn>
                  <a:cxn ang="0">
                    <a:pos x="42" y="60"/>
                  </a:cxn>
                  <a:cxn ang="0">
                    <a:pos x="59" y="43"/>
                  </a:cxn>
                  <a:cxn ang="0">
                    <a:pos x="17" y="0"/>
                  </a:cxn>
                  <a:cxn ang="0">
                    <a:pos x="0" y="17"/>
                  </a:cxn>
                </a:cxnLst>
                <a:rect l="0" t="0" r="r" b="b"/>
                <a:pathLst>
                  <a:path w="59" h="60">
                    <a:moveTo>
                      <a:pt x="0" y="17"/>
                    </a:moveTo>
                    <a:lnTo>
                      <a:pt x="42" y="60"/>
                    </a:lnTo>
                    <a:lnTo>
                      <a:pt x="59" y="43"/>
                    </a:lnTo>
                    <a:lnTo>
                      <a:pt x="17" y="0"/>
                    </a:lnTo>
                    <a:lnTo>
                      <a:pt x="0" y="17"/>
                    </a:lnTo>
                  </a:path>
                </a:pathLst>
              </a:custGeom>
              <a:noFill/>
              <a:ln w="0">
                <a:solidFill>
                  <a:srgbClr val="000000"/>
                </a:solidFill>
                <a:prstDash val="solid"/>
                <a:round/>
                <a:headEnd/>
                <a:tailEnd/>
              </a:ln>
            </p:spPr>
            <p:txBody>
              <a:bodyPr/>
              <a:lstStyle/>
              <a:p>
                <a:endParaRPr lang="es-CO"/>
              </a:p>
            </p:txBody>
          </p:sp>
          <p:sp>
            <p:nvSpPr>
              <p:cNvPr id="15500" name="Freeform 140"/>
              <p:cNvSpPr>
                <a:spLocks/>
              </p:cNvSpPr>
              <p:nvPr/>
            </p:nvSpPr>
            <p:spPr bwMode="auto">
              <a:xfrm>
                <a:off x="4410" y="861"/>
                <a:ext cx="30" cy="30"/>
              </a:xfrm>
              <a:custGeom>
                <a:avLst/>
                <a:gdLst/>
                <a:ahLst/>
                <a:cxnLst>
                  <a:cxn ang="0">
                    <a:pos x="0" y="18"/>
                  </a:cxn>
                  <a:cxn ang="0">
                    <a:pos x="42" y="60"/>
                  </a:cxn>
                  <a:cxn ang="0">
                    <a:pos x="59" y="44"/>
                  </a:cxn>
                  <a:cxn ang="0">
                    <a:pos x="17" y="0"/>
                  </a:cxn>
                  <a:cxn ang="0">
                    <a:pos x="0" y="18"/>
                  </a:cxn>
                </a:cxnLst>
                <a:rect l="0" t="0" r="r" b="b"/>
                <a:pathLst>
                  <a:path w="59" h="60">
                    <a:moveTo>
                      <a:pt x="0" y="18"/>
                    </a:moveTo>
                    <a:lnTo>
                      <a:pt x="42" y="60"/>
                    </a:lnTo>
                    <a:lnTo>
                      <a:pt x="59" y="44"/>
                    </a:lnTo>
                    <a:lnTo>
                      <a:pt x="17" y="0"/>
                    </a:lnTo>
                    <a:lnTo>
                      <a:pt x="0" y="18"/>
                    </a:lnTo>
                    <a:close/>
                  </a:path>
                </a:pathLst>
              </a:custGeom>
              <a:solidFill>
                <a:srgbClr val="FFFFFF"/>
              </a:solidFill>
              <a:ln w="9525">
                <a:noFill/>
                <a:round/>
                <a:headEnd/>
                <a:tailEnd/>
              </a:ln>
            </p:spPr>
            <p:txBody>
              <a:bodyPr/>
              <a:lstStyle/>
              <a:p>
                <a:endParaRPr lang="es-CO"/>
              </a:p>
            </p:txBody>
          </p:sp>
          <p:sp>
            <p:nvSpPr>
              <p:cNvPr id="15501" name="Freeform 141"/>
              <p:cNvSpPr>
                <a:spLocks/>
              </p:cNvSpPr>
              <p:nvPr/>
            </p:nvSpPr>
            <p:spPr bwMode="auto">
              <a:xfrm>
                <a:off x="4410" y="861"/>
                <a:ext cx="30" cy="30"/>
              </a:xfrm>
              <a:custGeom>
                <a:avLst/>
                <a:gdLst/>
                <a:ahLst/>
                <a:cxnLst>
                  <a:cxn ang="0">
                    <a:pos x="0" y="18"/>
                  </a:cxn>
                  <a:cxn ang="0">
                    <a:pos x="42" y="60"/>
                  </a:cxn>
                  <a:cxn ang="0">
                    <a:pos x="59" y="44"/>
                  </a:cxn>
                  <a:cxn ang="0">
                    <a:pos x="17" y="0"/>
                  </a:cxn>
                  <a:cxn ang="0">
                    <a:pos x="0" y="18"/>
                  </a:cxn>
                </a:cxnLst>
                <a:rect l="0" t="0" r="r" b="b"/>
                <a:pathLst>
                  <a:path w="59" h="60">
                    <a:moveTo>
                      <a:pt x="0" y="18"/>
                    </a:moveTo>
                    <a:lnTo>
                      <a:pt x="42" y="60"/>
                    </a:lnTo>
                    <a:lnTo>
                      <a:pt x="59" y="44"/>
                    </a:lnTo>
                    <a:lnTo>
                      <a:pt x="17" y="0"/>
                    </a:lnTo>
                    <a:lnTo>
                      <a:pt x="0" y="18"/>
                    </a:lnTo>
                  </a:path>
                </a:pathLst>
              </a:custGeom>
              <a:noFill/>
              <a:ln w="0">
                <a:solidFill>
                  <a:srgbClr val="000000"/>
                </a:solidFill>
                <a:prstDash val="solid"/>
                <a:round/>
                <a:headEnd/>
                <a:tailEnd/>
              </a:ln>
            </p:spPr>
            <p:txBody>
              <a:bodyPr/>
              <a:lstStyle/>
              <a:p>
                <a:endParaRPr lang="es-CO"/>
              </a:p>
            </p:txBody>
          </p:sp>
          <p:sp>
            <p:nvSpPr>
              <p:cNvPr id="15502" name="Freeform 142"/>
              <p:cNvSpPr>
                <a:spLocks/>
              </p:cNvSpPr>
              <p:nvPr/>
            </p:nvSpPr>
            <p:spPr bwMode="auto">
              <a:xfrm>
                <a:off x="4395" y="877"/>
                <a:ext cx="30" cy="30"/>
              </a:xfrm>
              <a:custGeom>
                <a:avLst/>
                <a:gdLst/>
                <a:ahLst/>
                <a:cxnLst>
                  <a:cxn ang="0">
                    <a:pos x="0" y="17"/>
                  </a:cxn>
                  <a:cxn ang="0">
                    <a:pos x="42" y="59"/>
                  </a:cxn>
                  <a:cxn ang="0">
                    <a:pos x="59" y="42"/>
                  </a:cxn>
                  <a:cxn ang="0">
                    <a:pos x="16" y="0"/>
                  </a:cxn>
                  <a:cxn ang="0">
                    <a:pos x="0" y="17"/>
                  </a:cxn>
                </a:cxnLst>
                <a:rect l="0" t="0" r="r" b="b"/>
                <a:pathLst>
                  <a:path w="59" h="59">
                    <a:moveTo>
                      <a:pt x="0" y="17"/>
                    </a:moveTo>
                    <a:lnTo>
                      <a:pt x="42" y="59"/>
                    </a:lnTo>
                    <a:lnTo>
                      <a:pt x="59" y="42"/>
                    </a:lnTo>
                    <a:lnTo>
                      <a:pt x="16" y="0"/>
                    </a:lnTo>
                    <a:lnTo>
                      <a:pt x="0" y="17"/>
                    </a:lnTo>
                    <a:close/>
                  </a:path>
                </a:pathLst>
              </a:custGeom>
              <a:solidFill>
                <a:srgbClr val="FFFFFF"/>
              </a:solidFill>
              <a:ln w="9525">
                <a:noFill/>
                <a:round/>
                <a:headEnd/>
                <a:tailEnd/>
              </a:ln>
            </p:spPr>
            <p:txBody>
              <a:bodyPr/>
              <a:lstStyle/>
              <a:p>
                <a:endParaRPr lang="es-CO"/>
              </a:p>
            </p:txBody>
          </p:sp>
          <p:sp>
            <p:nvSpPr>
              <p:cNvPr id="15503" name="Freeform 143"/>
              <p:cNvSpPr>
                <a:spLocks/>
              </p:cNvSpPr>
              <p:nvPr/>
            </p:nvSpPr>
            <p:spPr bwMode="auto">
              <a:xfrm>
                <a:off x="4395" y="877"/>
                <a:ext cx="30" cy="30"/>
              </a:xfrm>
              <a:custGeom>
                <a:avLst/>
                <a:gdLst/>
                <a:ahLst/>
                <a:cxnLst>
                  <a:cxn ang="0">
                    <a:pos x="0" y="17"/>
                  </a:cxn>
                  <a:cxn ang="0">
                    <a:pos x="42" y="59"/>
                  </a:cxn>
                  <a:cxn ang="0">
                    <a:pos x="59" y="42"/>
                  </a:cxn>
                  <a:cxn ang="0">
                    <a:pos x="16" y="0"/>
                  </a:cxn>
                  <a:cxn ang="0">
                    <a:pos x="0" y="17"/>
                  </a:cxn>
                </a:cxnLst>
                <a:rect l="0" t="0" r="r" b="b"/>
                <a:pathLst>
                  <a:path w="59" h="59">
                    <a:moveTo>
                      <a:pt x="0" y="17"/>
                    </a:moveTo>
                    <a:lnTo>
                      <a:pt x="42" y="59"/>
                    </a:lnTo>
                    <a:lnTo>
                      <a:pt x="59" y="42"/>
                    </a:lnTo>
                    <a:lnTo>
                      <a:pt x="16" y="0"/>
                    </a:lnTo>
                    <a:lnTo>
                      <a:pt x="0" y="17"/>
                    </a:lnTo>
                  </a:path>
                </a:pathLst>
              </a:custGeom>
              <a:noFill/>
              <a:ln w="0">
                <a:solidFill>
                  <a:srgbClr val="000000"/>
                </a:solidFill>
                <a:prstDash val="solid"/>
                <a:round/>
                <a:headEnd/>
                <a:tailEnd/>
              </a:ln>
            </p:spPr>
            <p:txBody>
              <a:bodyPr/>
              <a:lstStyle/>
              <a:p>
                <a:endParaRPr lang="es-CO"/>
              </a:p>
            </p:txBody>
          </p:sp>
          <p:sp>
            <p:nvSpPr>
              <p:cNvPr id="15504" name="Freeform 144"/>
              <p:cNvSpPr>
                <a:spLocks/>
              </p:cNvSpPr>
              <p:nvPr/>
            </p:nvSpPr>
            <p:spPr bwMode="auto">
              <a:xfrm>
                <a:off x="4379" y="892"/>
                <a:ext cx="30" cy="30"/>
              </a:xfrm>
              <a:custGeom>
                <a:avLst/>
                <a:gdLst/>
                <a:ahLst/>
                <a:cxnLst>
                  <a:cxn ang="0">
                    <a:pos x="0" y="17"/>
                  </a:cxn>
                  <a:cxn ang="0">
                    <a:pos x="43" y="59"/>
                  </a:cxn>
                  <a:cxn ang="0">
                    <a:pos x="60" y="42"/>
                  </a:cxn>
                  <a:cxn ang="0">
                    <a:pos x="18" y="0"/>
                  </a:cxn>
                  <a:cxn ang="0">
                    <a:pos x="0" y="17"/>
                  </a:cxn>
                </a:cxnLst>
                <a:rect l="0" t="0" r="r" b="b"/>
                <a:pathLst>
                  <a:path w="60" h="59">
                    <a:moveTo>
                      <a:pt x="0" y="17"/>
                    </a:moveTo>
                    <a:lnTo>
                      <a:pt x="43" y="59"/>
                    </a:lnTo>
                    <a:lnTo>
                      <a:pt x="60" y="42"/>
                    </a:lnTo>
                    <a:lnTo>
                      <a:pt x="18" y="0"/>
                    </a:lnTo>
                    <a:lnTo>
                      <a:pt x="0" y="17"/>
                    </a:lnTo>
                    <a:close/>
                  </a:path>
                </a:pathLst>
              </a:custGeom>
              <a:solidFill>
                <a:srgbClr val="FFFFFF"/>
              </a:solidFill>
              <a:ln w="9525">
                <a:noFill/>
                <a:round/>
                <a:headEnd/>
                <a:tailEnd/>
              </a:ln>
            </p:spPr>
            <p:txBody>
              <a:bodyPr/>
              <a:lstStyle/>
              <a:p>
                <a:endParaRPr lang="es-CO"/>
              </a:p>
            </p:txBody>
          </p:sp>
          <p:sp>
            <p:nvSpPr>
              <p:cNvPr id="15505" name="Freeform 145"/>
              <p:cNvSpPr>
                <a:spLocks/>
              </p:cNvSpPr>
              <p:nvPr/>
            </p:nvSpPr>
            <p:spPr bwMode="auto">
              <a:xfrm>
                <a:off x="4379" y="892"/>
                <a:ext cx="30" cy="30"/>
              </a:xfrm>
              <a:custGeom>
                <a:avLst/>
                <a:gdLst/>
                <a:ahLst/>
                <a:cxnLst>
                  <a:cxn ang="0">
                    <a:pos x="0" y="17"/>
                  </a:cxn>
                  <a:cxn ang="0">
                    <a:pos x="43" y="59"/>
                  </a:cxn>
                  <a:cxn ang="0">
                    <a:pos x="60" y="42"/>
                  </a:cxn>
                  <a:cxn ang="0">
                    <a:pos x="18" y="0"/>
                  </a:cxn>
                  <a:cxn ang="0">
                    <a:pos x="0" y="17"/>
                  </a:cxn>
                </a:cxnLst>
                <a:rect l="0" t="0" r="r" b="b"/>
                <a:pathLst>
                  <a:path w="60" h="59">
                    <a:moveTo>
                      <a:pt x="0" y="17"/>
                    </a:moveTo>
                    <a:lnTo>
                      <a:pt x="43" y="59"/>
                    </a:lnTo>
                    <a:lnTo>
                      <a:pt x="60" y="42"/>
                    </a:lnTo>
                    <a:lnTo>
                      <a:pt x="18" y="0"/>
                    </a:lnTo>
                    <a:lnTo>
                      <a:pt x="0" y="17"/>
                    </a:lnTo>
                  </a:path>
                </a:pathLst>
              </a:custGeom>
              <a:noFill/>
              <a:ln w="0">
                <a:solidFill>
                  <a:srgbClr val="000000"/>
                </a:solidFill>
                <a:prstDash val="solid"/>
                <a:round/>
                <a:headEnd/>
                <a:tailEnd/>
              </a:ln>
            </p:spPr>
            <p:txBody>
              <a:bodyPr/>
              <a:lstStyle/>
              <a:p>
                <a:endParaRPr lang="es-CO"/>
              </a:p>
            </p:txBody>
          </p:sp>
          <p:sp>
            <p:nvSpPr>
              <p:cNvPr id="15506" name="Freeform 146"/>
              <p:cNvSpPr>
                <a:spLocks/>
              </p:cNvSpPr>
              <p:nvPr/>
            </p:nvSpPr>
            <p:spPr bwMode="auto">
              <a:xfrm>
                <a:off x="4363" y="908"/>
                <a:ext cx="30" cy="30"/>
              </a:xfrm>
              <a:custGeom>
                <a:avLst/>
                <a:gdLst/>
                <a:ahLst/>
                <a:cxnLst>
                  <a:cxn ang="0">
                    <a:pos x="0" y="17"/>
                  </a:cxn>
                  <a:cxn ang="0">
                    <a:pos x="43" y="60"/>
                  </a:cxn>
                  <a:cxn ang="0">
                    <a:pos x="60" y="43"/>
                  </a:cxn>
                  <a:cxn ang="0">
                    <a:pos x="18" y="0"/>
                  </a:cxn>
                  <a:cxn ang="0">
                    <a:pos x="0" y="17"/>
                  </a:cxn>
                </a:cxnLst>
                <a:rect l="0" t="0" r="r" b="b"/>
                <a:pathLst>
                  <a:path w="60" h="60">
                    <a:moveTo>
                      <a:pt x="0" y="17"/>
                    </a:moveTo>
                    <a:lnTo>
                      <a:pt x="43" y="60"/>
                    </a:lnTo>
                    <a:lnTo>
                      <a:pt x="60" y="43"/>
                    </a:lnTo>
                    <a:lnTo>
                      <a:pt x="18" y="0"/>
                    </a:lnTo>
                    <a:lnTo>
                      <a:pt x="0" y="17"/>
                    </a:lnTo>
                    <a:close/>
                  </a:path>
                </a:pathLst>
              </a:custGeom>
              <a:solidFill>
                <a:srgbClr val="FFFFFF"/>
              </a:solidFill>
              <a:ln w="9525">
                <a:noFill/>
                <a:round/>
                <a:headEnd/>
                <a:tailEnd/>
              </a:ln>
            </p:spPr>
            <p:txBody>
              <a:bodyPr/>
              <a:lstStyle/>
              <a:p>
                <a:endParaRPr lang="es-CO"/>
              </a:p>
            </p:txBody>
          </p:sp>
          <p:sp>
            <p:nvSpPr>
              <p:cNvPr id="15507" name="Freeform 147"/>
              <p:cNvSpPr>
                <a:spLocks/>
              </p:cNvSpPr>
              <p:nvPr/>
            </p:nvSpPr>
            <p:spPr bwMode="auto">
              <a:xfrm>
                <a:off x="4363" y="908"/>
                <a:ext cx="30" cy="30"/>
              </a:xfrm>
              <a:custGeom>
                <a:avLst/>
                <a:gdLst/>
                <a:ahLst/>
                <a:cxnLst>
                  <a:cxn ang="0">
                    <a:pos x="0" y="17"/>
                  </a:cxn>
                  <a:cxn ang="0">
                    <a:pos x="43" y="60"/>
                  </a:cxn>
                  <a:cxn ang="0">
                    <a:pos x="60" y="43"/>
                  </a:cxn>
                  <a:cxn ang="0">
                    <a:pos x="18" y="0"/>
                  </a:cxn>
                  <a:cxn ang="0">
                    <a:pos x="0" y="17"/>
                  </a:cxn>
                </a:cxnLst>
                <a:rect l="0" t="0" r="r" b="b"/>
                <a:pathLst>
                  <a:path w="60" h="60">
                    <a:moveTo>
                      <a:pt x="0" y="17"/>
                    </a:moveTo>
                    <a:lnTo>
                      <a:pt x="43" y="60"/>
                    </a:lnTo>
                    <a:lnTo>
                      <a:pt x="60" y="43"/>
                    </a:lnTo>
                    <a:lnTo>
                      <a:pt x="18" y="0"/>
                    </a:lnTo>
                    <a:lnTo>
                      <a:pt x="0" y="17"/>
                    </a:lnTo>
                  </a:path>
                </a:pathLst>
              </a:custGeom>
              <a:noFill/>
              <a:ln w="0">
                <a:solidFill>
                  <a:srgbClr val="000000"/>
                </a:solidFill>
                <a:prstDash val="solid"/>
                <a:round/>
                <a:headEnd/>
                <a:tailEnd/>
              </a:ln>
            </p:spPr>
            <p:txBody>
              <a:bodyPr/>
              <a:lstStyle/>
              <a:p>
                <a:endParaRPr lang="es-CO"/>
              </a:p>
            </p:txBody>
          </p:sp>
          <p:sp>
            <p:nvSpPr>
              <p:cNvPr id="15508" name="Freeform 148"/>
              <p:cNvSpPr>
                <a:spLocks/>
              </p:cNvSpPr>
              <p:nvPr/>
            </p:nvSpPr>
            <p:spPr bwMode="auto">
              <a:xfrm>
                <a:off x="4347" y="924"/>
                <a:ext cx="31" cy="30"/>
              </a:xfrm>
              <a:custGeom>
                <a:avLst/>
                <a:gdLst/>
                <a:ahLst/>
                <a:cxnLst>
                  <a:cxn ang="0">
                    <a:pos x="0" y="17"/>
                  </a:cxn>
                  <a:cxn ang="0">
                    <a:pos x="44" y="60"/>
                  </a:cxn>
                  <a:cxn ang="0">
                    <a:pos x="61" y="43"/>
                  </a:cxn>
                  <a:cxn ang="0">
                    <a:pos x="17" y="0"/>
                  </a:cxn>
                  <a:cxn ang="0">
                    <a:pos x="0" y="17"/>
                  </a:cxn>
                </a:cxnLst>
                <a:rect l="0" t="0" r="r" b="b"/>
                <a:pathLst>
                  <a:path w="61" h="60">
                    <a:moveTo>
                      <a:pt x="0" y="17"/>
                    </a:moveTo>
                    <a:lnTo>
                      <a:pt x="44" y="60"/>
                    </a:lnTo>
                    <a:lnTo>
                      <a:pt x="61" y="43"/>
                    </a:lnTo>
                    <a:lnTo>
                      <a:pt x="17" y="0"/>
                    </a:lnTo>
                    <a:lnTo>
                      <a:pt x="0" y="17"/>
                    </a:lnTo>
                    <a:close/>
                  </a:path>
                </a:pathLst>
              </a:custGeom>
              <a:solidFill>
                <a:srgbClr val="FFFFFF"/>
              </a:solidFill>
              <a:ln w="9525">
                <a:noFill/>
                <a:round/>
                <a:headEnd/>
                <a:tailEnd/>
              </a:ln>
            </p:spPr>
            <p:txBody>
              <a:bodyPr/>
              <a:lstStyle/>
              <a:p>
                <a:endParaRPr lang="es-CO"/>
              </a:p>
            </p:txBody>
          </p:sp>
          <p:sp>
            <p:nvSpPr>
              <p:cNvPr id="15509" name="Freeform 149"/>
              <p:cNvSpPr>
                <a:spLocks/>
              </p:cNvSpPr>
              <p:nvPr/>
            </p:nvSpPr>
            <p:spPr bwMode="auto">
              <a:xfrm>
                <a:off x="4347" y="924"/>
                <a:ext cx="31" cy="30"/>
              </a:xfrm>
              <a:custGeom>
                <a:avLst/>
                <a:gdLst/>
                <a:ahLst/>
                <a:cxnLst>
                  <a:cxn ang="0">
                    <a:pos x="0" y="17"/>
                  </a:cxn>
                  <a:cxn ang="0">
                    <a:pos x="44" y="60"/>
                  </a:cxn>
                  <a:cxn ang="0">
                    <a:pos x="61" y="43"/>
                  </a:cxn>
                  <a:cxn ang="0">
                    <a:pos x="17" y="0"/>
                  </a:cxn>
                  <a:cxn ang="0">
                    <a:pos x="0" y="17"/>
                  </a:cxn>
                </a:cxnLst>
                <a:rect l="0" t="0" r="r" b="b"/>
                <a:pathLst>
                  <a:path w="61" h="60">
                    <a:moveTo>
                      <a:pt x="0" y="17"/>
                    </a:moveTo>
                    <a:lnTo>
                      <a:pt x="44" y="60"/>
                    </a:lnTo>
                    <a:lnTo>
                      <a:pt x="61" y="43"/>
                    </a:lnTo>
                    <a:lnTo>
                      <a:pt x="17" y="0"/>
                    </a:lnTo>
                    <a:lnTo>
                      <a:pt x="0" y="17"/>
                    </a:lnTo>
                  </a:path>
                </a:pathLst>
              </a:custGeom>
              <a:noFill/>
              <a:ln w="0">
                <a:solidFill>
                  <a:srgbClr val="000000"/>
                </a:solidFill>
                <a:prstDash val="solid"/>
                <a:round/>
                <a:headEnd/>
                <a:tailEnd/>
              </a:ln>
            </p:spPr>
            <p:txBody>
              <a:bodyPr/>
              <a:lstStyle/>
              <a:p>
                <a:endParaRPr lang="es-CO"/>
              </a:p>
            </p:txBody>
          </p:sp>
          <p:sp>
            <p:nvSpPr>
              <p:cNvPr id="15510" name="Freeform 150"/>
              <p:cNvSpPr>
                <a:spLocks/>
              </p:cNvSpPr>
              <p:nvPr/>
            </p:nvSpPr>
            <p:spPr bwMode="auto">
              <a:xfrm>
                <a:off x="4029" y="702"/>
                <a:ext cx="215" cy="214"/>
              </a:xfrm>
              <a:custGeom>
                <a:avLst/>
                <a:gdLst/>
                <a:ahLst/>
                <a:cxnLst>
                  <a:cxn ang="0">
                    <a:pos x="366" y="429"/>
                  </a:cxn>
                  <a:cxn ang="0">
                    <a:pos x="429" y="366"/>
                  </a:cxn>
                  <a:cxn ang="0">
                    <a:pos x="63" y="0"/>
                  </a:cxn>
                  <a:cxn ang="0">
                    <a:pos x="0" y="63"/>
                  </a:cxn>
                  <a:cxn ang="0">
                    <a:pos x="366" y="429"/>
                  </a:cxn>
                </a:cxnLst>
                <a:rect l="0" t="0" r="r" b="b"/>
                <a:pathLst>
                  <a:path w="429" h="429">
                    <a:moveTo>
                      <a:pt x="366" y="429"/>
                    </a:moveTo>
                    <a:lnTo>
                      <a:pt x="429" y="366"/>
                    </a:lnTo>
                    <a:lnTo>
                      <a:pt x="63" y="0"/>
                    </a:lnTo>
                    <a:lnTo>
                      <a:pt x="0" y="63"/>
                    </a:lnTo>
                    <a:lnTo>
                      <a:pt x="366" y="429"/>
                    </a:lnTo>
                    <a:close/>
                  </a:path>
                </a:pathLst>
              </a:custGeom>
              <a:solidFill>
                <a:srgbClr val="FFFFFF"/>
              </a:solidFill>
              <a:ln w="9525">
                <a:noFill/>
                <a:round/>
                <a:headEnd/>
                <a:tailEnd/>
              </a:ln>
            </p:spPr>
            <p:txBody>
              <a:bodyPr/>
              <a:lstStyle/>
              <a:p>
                <a:endParaRPr lang="es-CO"/>
              </a:p>
            </p:txBody>
          </p:sp>
          <p:sp>
            <p:nvSpPr>
              <p:cNvPr id="15511" name="Freeform 151"/>
              <p:cNvSpPr>
                <a:spLocks/>
              </p:cNvSpPr>
              <p:nvPr/>
            </p:nvSpPr>
            <p:spPr bwMode="auto">
              <a:xfrm>
                <a:off x="4029" y="702"/>
                <a:ext cx="215" cy="214"/>
              </a:xfrm>
              <a:custGeom>
                <a:avLst/>
                <a:gdLst/>
                <a:ahLst/>
                <a:cxnLst>
                  <a:cxn ang="0">
                    <a:pos x="366" y="429"/>
                  </a:cxn>
                  <a:cxn ang="0">
                    <a:pos x="429" y="366"/>
                  </a:cxn>
                  <a:cxn ang="0">
                    <a:pos x="63" y="0"/>
                  </a:cxn>
                  <a:cxn ang="0">
                    <a:pos x="0" y="63"/>
                  </a:cxn>
                  <a:cxn ang="0">
                    <a:pos x="366" y="429"/>
                  </a:cxn>
                </a:cxnLst>
                <a:rect l="0" t="0" r="r" b="b"/>
                <a:pathLst>
                  <a:path w="429" h="429">
                    <a:moveTo>
                      <a:pt x="366" y="429"/>
                    </a:moveTo>
                    <a:lnTo>
                      <a:pt x="429" y="366"/>
                    </a:lnTo>
                    <a:lnTo>
                      <a:pt x="63" y="0"/>
                    </a:lnTo>
                    <a:lnTo>
                      <a:pt x="0" y="63"/>
                    </a:lnTo>
                    <a:lnTo>
                      <a:pt x="366" y="429"/>
                    </a:lnTo>
                  </a:path>
                </a:pathLst>
              </a:custGeom>
              <a:noFill/>
              <a:ln w="0">
                <a:solidFill>
                  <a:srgbClr val="000000"/>
                </a:solidFill>
                <a:prstDash val="solid"/>
                <a:round/>
                <a:headEnd/>
                <a:tailEnd/>
              </a:ln>
            </p:spPr>
            <p:txBody>
              <a:bodyPr/>
              <a:lstStyle/>
              <a:p>
                <a:endParaRPr lang="es-CO"/>
              </a:p>
            </p:txBody>
          </p:sp>
          <p:sp>
            <p:nvSpPr>
              <p:cNvPr id="15512" name="Freeform 152"/>
              <p:cNvSpPr>
                <a:spLocks/>
              </p:cNvSpPr>
              <p:nvPr/>
            </p:nvSpPr>
            <p:spPr bwMode="auto">
              <a:xfrm>
                <a:off x="4018" y="733"/>
                <a:ext cx="254" cy="255"/>
              </a:xfrm>
              <a:custGeom>
                <a:avLst/>
                <a:gdLst/>
                <a:ahLst/>
                <a:cxnLst>
                  <a:cxn ang="0">
                    <a:pos x="487" y="509"/>
                  </a:cxn>
                  <a:cxn ang="0">
                    <a:pos x="508" y="487"/>
                  </a:cxn>
                  <a:cxn ang="0">
                    <a:pos x="23" y="0"/>
                  </a:cxn>
                  <a:cxn ang="0">
                    <a:pos x="0" y="23"/>
                  </a:cxn>
                  <a:cxn ang="0">
                    <a:pos x="487" y="509"/>
                  </a:cxn>
                </a:cxnLst>
                <a:rect l="0" t="0" r="r" b="b"/>
                <a:pathLst>
                  <a:path w="508" h="509">
                    <a:moveTo>
                      <a:pt x="487" y="509"/>
                    </a:moveTo>
                    <a:lnTo>
                      <a:pt x="508" y="487"/>
                    </a:lnTo>
                    <a:lnTo>
                      <a:pt x="23" y="0"/>
                    </a:lnTo>
                    <a:lnTo>
                      <a:pt x="0" y="23"/>
                    </a:lnTo>
                    <a:lnTo>
                      <a:pt x="487" y="509"/>
                    </a:lnTo>
                    <a:close/>
                  </a:path>
                </a:pathLst>
              </a:custGeom>
              <a:solidFill>
                <a:srgbClr val="0099CC"/>
              </a:solidFill>
              <a:ln w="9525">
                <a:noFill/>
                <a:round/>
                <a:headEnd/>
                <a:tailEnd/>
              </a:ln>
            </p:spPr>
            <p:txBody>
              <a:bodyPr/>
              <a:lstStyle/>
              <a:p>
                <a:endParaRPr lang="es-CO"/>
              </a:p>
            </p:txBody>
          </p:sp>
          <p:sp>
            <p:nvSpPr>
              <p:cNvPr id="15513" name="Freeform 153"/>
              <p:cNvSpPr>
                <a:spLocks/>
              </p:cNvSpPr>
              <p:nvPr/>
            </p:nvSpPr>
            <p:spPr bwMode="auto">
              <a:xfrm>
                <a:off x="4018" y="733"/>
                <a:ext cx="254" cy="255"/>
              </a:xfrm>
              <a:custGeom>
                <a:avLst/>
                <a:gdLst/>
                <a:ahLst/>
                <a:cxnLst>
                  <a:cxn ang="0">
                    <a:pos x="487" y="509"/>
                  </a:cxn>
                  <a:cxn ang="0">
                    <a:pos x="508" y="487"/>
                  </a:cxn>
                  <a:cxn ang="0">
                    <a:pos x="23" y="0"/>
                  </a:cxn>
                  <a:cxn ang="0">
                    <a:pos x="0" y="23"/>
                  </a:cxn>
                  <a:cxn ang="0">
                    <a:pos x="487" y="509"/>
                  </a:cxn>
                </a:cxnLst>
                <a:rect l="0" t="0" r="r" b="b"/>
                <a:pathLst>
                  <a:path w="508" h="509">
                    <a:moveTo>
                      <a:pt x="487" y="509"/>
                    </a:moveTo>
                    <a:lnTo>
                      <a:pt x="508" y="487"/>
                    </a:lnTo>
                    <a:lnTo>
                      <a:pt x="23" y="0"/>
                    </a:lnTo>
                    <a:lnTo>
                      <a:pt x="0" y="23"/>
                    </a:lnTo>
                    <a:lnTo>
                      <a:pt x="487" y="509"/>
                    </a:lnTo>
                  </a:path>
                </a:pathLst>
              </a:custGeom>
              <a:noFill/>
              <a:ln w="0">
                <a:solidFill>
                  <a:srgbClr val="000000"/>
                </a:solidFill>
                <a:prstDash val="solid"/>
                <a:round/>
                <a:headEnd/>
                <a:tailEnd/>
              </a:ln>
            </p:spPr>
            <p:txBody>
              <a:bodyPr/>
              <a:lstStyle/>
              <a:p>
                <a:endParaRPr lang="es-CO"/>
              </a:p>
            </p:txBody>
          </p:sp>
          <p:sp>
            <p:nvSpPr>
              <p:cNvPr id="15514" name="Freeform 154"/>
              <p:cNvSpPr>
                <a:spLocks/>
              </p:cNvSpPr>
              <p:nvPr/>
            </p:nvSpPr>
            <p:spPr bwMode="auto">
              <a:xfrm>
                <a:off x="4039" y="713"/>
                <a:ext cx="30" cy="30"/>
              </a:xfrm>
              <a:custGeom>
                <a:avLst/>
                <a:gdLst/>
                <a:ahLst/>
                <a:cxnLst>
                  <a:cxn ang="0">
                    <a:pos x="16" y="59"/>
                  </a:cxn>
                  <a:cxn ang="0">
                    <a:pos x="60" y="17"/>
                  </a:cxn>
                  <a:cxn ang="0">
                    <a:pos x="42" y="0"/>
                  </a:cxn>
                  <a:cxn ang="0">
                    <a:pos x="0" y="42"/>
                  </a:cxn>
                  <a:cxn ang="0">
                    <a:pos x="16" y="59"/>
                  </a:cxn>
                </a:cxnLst>
                <a:rect l="0" t="0" r="r" b="b"/>
                <a:pathLst>
                  <a:path w="60" h="59">
                    <a:moveTo>
                      <a:pt x="16" y="59"/>
                    </a:moveTo>
                    <a:lnTo>
                      <a:pt x="60" y="17"/>
                    </a:lnTo>
                    <a:lnTo>
                      <a:pt x="42" y="0"/>
                    </a:lnTo>
                    <a:lnTo>
                      <a:pt x="0" y="42"/>
                    </a:lnTo>
                    <a:lnTo>
                      <a:pt x="16" y="59"/>
                    </a:lnTo>
                    <a:close/>
                  </a:path>
                </a:pathLst>
              </a:custGeom>
              <a:solidFill>
                <a:srgbClr val="FFFFFF"/>
              </a:solidFill>
              <a:ln w="9525">
                <a:noFill/>
                <a:round/>
                <a:headEnd/>
                <a:tailEnd/>
              </a:ln>
            </p:spPr>
            <p:txBody>
              <a:bodyPr/>
              <a:lstStyle/>
              <a:p>
                <a:endParaRPr lang="es-CO"/>
              </a:p>
            </p:txBody>
          </p:sp>
          <p:sp>
            <p:nvSpPr>
              <p:cNvPr id="15515" name="Freeform 155"/>
              <p:cNvSpPr>
                <a:spLocks/>
              </p:cNvSpPr>
              <p:nvPr/>
            </p:nvSpPr>
            <p:spPr bwMode="auto">
              <a:xfrm>
                <a:off x="4039" y="713"/>
                <a:ext cx="30" cy="30"/>
              </a:xfrm>
              <a:custGeom>
                <a:avLst/>
                <a:gdLst/>
                <a:ahLst/>
                <a:cxnLst>
                  <a:cxn ang="0">
                    <a:pos x="16" y="59"/>
                  </a:cxn>
                  <a:cxn ang="0">
                    <a:pos x="60" y="17"/>
                  </a:cxn>
                  <a:cxn ang="0">
                    <a:pos x="42" y="0"/>
                  </a:cxn>
                  <a:cxn ang="0">
                    <a:pos x="0" y="42"/>
                  </a:cxn>
                  <a:cxn ang="0">
                    <a:pos x="16" y="59"/>
                  </a:cxn>
                </a:cxnLst>
                <a:rect l="0" t="0" r="r" b="b"/>
                <a:pathLst>
                  <a:path w="60" h="59">
                    <a:moveTo>
                      <a:pt x="16" y="59"/>
                    </a:moveTo>
                    <a:lnTo>
                      <a:pt x="60" y="17"/>
                    </a:lnTo>
                    <a:lnTo>
                      <a:pt x="42" y="0"/>
                    </a:lnTo>
                    <a:lnTo>
                      <a:pt x="0" y="42"/>
                    </a:lnTo>
                    <a:lnTo>
                      <a:pt x="16" y="59"/>
                    </a:lnTo>
                  </a:path>
                </a:pathLst>
              </a:custGeom>
              <a:noFill/>
              <a:ln w="0">
                <a:solidFill>
                  <a:srgbClr val="000000"/>
                </a:solidFill>
                <a:prstDash val="solid"/>
                <a:round/>
                <a:headEnd/>
                <a:tailEnd/>
              </a:ln>
            </p:spPr>
            <p:txBody>
              <a:bodyPr/>
              <a:lstStyle/>
              <a:p>
                <a:endParaRPr lang="es-CO"/>
              </a:p>
            </p:txBody>
          </p:sp>
          <p:sp>
            <p:nvSpPr>
              <p:cNvPr id="15516" name="Freeform 156"/>
              <p:cNvSpPr>
                <a:spLocks/>
              </p:cNvSpPr>
              <p:nvPr/>
            </p:nvSpPr>
            <p:spPr bwMode="auto">
              <a:xfrm>
                <a:off x="4055" y="729"/>
                <a:ext cx="30" cy="30"/>
              </a:xfrm>
              <a:custGeom>
                <a:avLst/>
                <a:gdLst/>
                <a:ahLst/>
                <a:cxnLst>
                  <a:cxn ang="0">
                    <a:pos x="17" y="60"/>
                  </a:cxn>
                  <a:cxn ang="0">
                    <a:pos x="60" y="16"/>
                  </a:cxn>
                  <a:cxn ang="0">
                    <a:pos x="42" y="0"/>
                  </a:cxn>
                  <a:cxn ang="0">
                    <a:pos x="0" y="42"/>
                  </a:cxn>
                  <a:cxn ang="0">
                    <a:pos x="17" y="60"/>
                  </a:cxn>
                </a:cxnLst>
                <a:rect l="0" t="0" r="r" b="b"/>
                <a:pathLst>
                  <a:path w="60" h="60">
                    <a:moveTo>
                      <a:pt x="17" y="60"/>
                    </a:moveTo>
                    <a:lnTo>
                      <a:pt x="60" y="16"/>
                    </a:lnTo>
                    <a:lnTo>
                      <a:pt x="42" y="0"/>
                    </a:lnTo>
                    <a:lnTo>
                      <a:pt x="0" y="42"/>
                    </a:lnTo>
                    <a:lnTo>
                      <a:pt x="17" y="60"/>
                    </a:lnTo>
                    <a:close/>
                  </a:path>
                </a:pathLst>
              </a:custGeom>
              <a:solidFill>
                <a:srgbClr val="FFFFFF"/>
              </a:solidFill>
              <a:ln w="9525">
                <a:noFill/>
                <a:round/>
                <a:headEnd/>
                <a:tailEnd/>
              </a:ln>
            </p:spPr>
            <p:txBody>
              <a:bodyPr/>
              <a:lstStyle/>
              <a:p>
                <a:endParaRPr lang="es-CO"/>
              </a:p>
            </p:txBody>
          </p:sp>
          <p:sp>
            <p:nvSpPr>
              <p:cNvPr id="15517" name="Freeform 157"/>
              <p:cNvSpPr>
                <a:spLocks/>
              </p:cNvSpPr>
              <p:nvPr/>
            </p:nvSpPr>
            <p:spPr bwMode="auto">
              <a:xfrm>
                <a:off x="4055" y="729"/>
                <a:ext cx="30" cy="30"/>
              </a:xfrm>
              <a:custGeom>
                <a:avLst/>
                <a:gdLst/>
                <a:ahLst/>
                <a:cxnLst>
                  <a:cxn ang="0">
                    <a:pos x="17" y="60"/>
                  </a:cxn>
                  <a:cxn ang="0">
                    <a:pos x="60" y="16"/>
                  </a:cxn>
                  <a:cxn ang="0">
                    <a:pos x="42" y="0"/>
                  </a:cxn>
                  <a:cxn ang="0">
                    <a:pos x="0" y="42"/>
                  </a:cxn>
                  <a:cxn ang="0">
                    <a:pos x="17" y="60"/>
                  </a:cxn>
                </a:cxnLst>
                <a:rect l="0" t="0" r="r" b="b"/>
                <a:pathLst>
                  <a:path w="60" h="60">
                    <a:moveTo>
                      <a:pt x="17" y="60"/>
                    </a:moveTo>
                    <a:lnTo>
                      <a:pt x="60" y="16"/>
                    </a:lnTo>
                    <a:lnTo>
                      <a:pt x="42" y="0"/>
                    </a:lnTo>
                    <a:lnTo>
                      <a:pt x="0" y="42"/>
                    </a:lnTo>
                    <a:lnTo>
                      <a:pt x="17" y="60"/>
                    </a:lnTo>
                  </a:path>
                </a:pathLst>
              </a:custGeom>
              <a:noFill/>
              <a:ln w="0">
                <a:solidFill>
                  <a:srgbClr val="000000"/>
                </a:solidFill>
                <a:prstDash val="solid"/>
                <a:round/>
                <a:headEnd/>
                <a:tailEnd/>
              </a:ln>
            </p:spPr>
            <p:txBody>
              <a:bodyPr/>
              <a:lstStyle/>
              <a:p>
                <a:endParaRPr lang="es-CO"/>
              </a:p>
            </p:txBody>
          </p:sp>
          <p:sp>
            <p:nvSpPr>
              <p:cNvPr id="15518" name="Freeform 158"/>
              <p:cNvSpPr>
                <a:spLocks/>
              </p:cNvSpPr>
              <p:nvPr/>
            </p:nvSpPr>
            <p:spPr bwMode="auto">
              <a:xfrm>
                <a:off x="4070" y="745"/>
                <a:ext cx="30" cy="30"/>
              </a:xfrm>
              <a:custGeom>
                <a:avLst/>
                <a:gdLst/>
                <a:ahLst/>
                <a:cxnLst>
                  <a:cxn ang="0">
                    <a:pos x="17" y="60"/>
                  </a:cxn>
                  <a:cxn ang="0">
                    <a:pos x="60" y="17"/>
                  </a:cxn>
                  <a:cxn ang="0">
                    <a:pos x="42" y="0"/>
                  </a:cxn>
                  <a:cxn ang="0">
                    <a:pos x="0" y="42"/>
                  </a:cxn>
                  <a:cxn ang="0">
                    <a:pos x="17" y="60"/>
                  </a:cxn>
                </a:cxnLst>
                <a:rect l="0" t="0" r="r" b="b"/>
                <a:pathLst>
                  <a:path w="60" h="60">
                    <a:moveTo>
                      <a:pt x="17" y="60"/>
                    </a:moveTo>
                    <a:lnTo>
                      <a:pt x="60" y="17"/>
                    </a:lnTo>
                    <a:lnTo>
                      <a:pt x="42" y="0"/>
                    </a:lnTo>
                    <a:lnTo>
                      <a:pt x="0" y="42"/>
                    </a:lnTo>
                    <a:lnTo>
                      <a:pt x="17" y="60"/>
                    </a:lnTo>
                    <a:close/>
                  </a:path>
                </a:pathLst>
              </a:custGeom>
              <a:solidFill>
                <a:srgbClr val="FFFFFF"/>
              </a:solidFill>
              <a:ln w="9525">
                <a:noFill/>
                <a:round/>
                <a:headEnd/>
                <a:tailEnd/>
              </a:ln>
            </p:spPr>
            <p:txBody>
              <a:bodyPr/>
              <a:lstStyle/>
              <a:p>
                <a:endParaRPr lang="es-CO"/>
              </a:p>
            </p:txBody>
          </p:sp>
          <p:sp>
            <p:nvSpPr>
              <p:cNvPr id="15519" name="Freeform 159"/>
              <p:cNvSpPr>
                <a:spLocks/>
              </p:cNvSpPr>
              <p:nvPr/>
            </p:nvSpPr>
            <p:spPr bwMode="auto">
              <a:xfrm>
                <a:off x="4070" y="745"/>
                <a:ext cx="30" cy="30"/>
              </a:xfrm>
              <a:custGeom>
                <a:avLst/>
                <a:gdLst/>
                <a:ahLst/>
                <a:cxnLst>
                  <a:cxn ang="0">
                    <a:pos x="17" y="60"/>
                  </a:cxn>
                  <a:cxn ang="0">
                    <a:pos x="60" y="17"/>
                  </a:cxn>
                  <a:cxn ang="0">
                    <a:pos x="42" y="0"/>
                  </a:cxn>
                  <a:cxn ang="0">
                    <a:pos x="0" y="42"/>
                  </a:cxn>
                  <a:cxn ang="0">
                    <a:pos x="17" y="60"/>
                  </a:cxn>
                </a:cxnLst>
                <a:rect l="0" t="0" r="r" b="b"/>
                <a:pathLst>
                  <a:path w="60" h="60">
                    <a:moveTo>
                      <a:pt x="17" y="60"/>
                    </a:moveTo>
                    <a:lnTo>
                      <a:pt x="60" y="17"/>
                    </a:lnTo>
                    <a:lnTo>
                      <a:pt x="42" y="0"/>
                    </a:lnTo>
                    <a:lnTo>
                      <a:pt x="0" y="42"/>
                    </a:lnTo>
                    <a:lnTo>
                      <a:pt x="17" y="60"/>
                    </a:lnTo>
                  </a:path>
                </a:pathLst>
              </a:custGeom>
              <a:noFill/>
              <a:ln w="0">
                <a:solidFill>
                  <a:srgbClr val="000000"/>
                </a:solidFill>
                <a:prstDash val="solid"/>
                <a:round/>
                <a:headEnd/>
                <a:tailEnd/>
              </a:ln>
            </p:spPr>
            <p:txBody>
              <a:bodyPr/>
              <a:lstStyle/>
              <a:p>
                <a:endParaRPr lang="es-CO"/>
              </a:p>
            </p:txBody>
          </p:sp>
          <p:sp>
            <p:nvSpPr>
              <p:cNvPr id="15520" name="Freeform 160"/>
              <p:cNvSpPr>
                <a:spLocks/>
              </p:cNvSpPr>
              <p:nvPr/>
            </p:nvSpPr>
            <p:spPr bwMode="auto">
              <a:xfrm>
                <a:off x="4087" y="760"/>
                <a:ext cx="29" cy="30"/>
              </a:xfrm>
              <a:custGeom>
                <a:avLst/>
                <a:gdLst/>
                <a:ahLst/>
                <a:cxnLst>
                  <a:cxn ang="0">
                    <a:pos x="16" y="60"/>
                  </a:cxn>
                  <a:cxn ang="0">
                    <a:pos x="60" y="17"/>
                  </a:cxn>
                  <a:cxn ang="0">
                    <a:pos x="43" y="0"/>
                  </a:cxn>
                  <a:cxn ang="0">
                    <a:pos x="0" y="44"/>
                  </a:cxn>
                  <a:cxn ang="0">
                    <a:pos x="16" y="60"/>
                  </a:cxn>
                </a:cxnLst>
                <a:rect l="0" t="0" r="r" b="b"/>
                <a:pathLst>
                  <a:path w="60" h="60">
                    <a:moveTo>
                      <a:pt x="16" y="60"/>
                    </a:moveTo>
                    <a:lnTo>
                      <a:pt x="60" y="17"/>
                    </a:lnTo>
                    <a:lnTo>
                      <a:pt x="43" y="0"/>
                    </a:lnTo>
                    <a:lnTo>
                      <a:pt x="0" y="44"/>
                    </a:lnTo>
                    <a:lnTo>
                      <a:pt x="16" y="60"/>
                    </a:lnTo>
                    <a:close/>
                  </a:path>
                </a:pathLst>
              </a:custGeom>
              <a:solidFill>
                <a:srgbClr val="FFFFFF"/>
              </a:solidFill>
              <a:ln w="9525">
                <a:noFill/>
                <a:round/>
                <a:headEnd/>
                <a:tailEnd/>
              </a:ln>
            </p:spPr>
            <p:txBody>
              <a:bodyPr/>
              <a:lstStyle/>
              <a:p>
                <a:endParaRPr lang="es-CO"/>
              </a:p>
            </p:txBody>
          </p:sp>
          <p:sp>
            <p:nvSpPr>
              <p:cNvPr id="15521" name="Freeform 161"/>
              <p:cNvSpPr>
                <a:spLocks/>
              </p:cNvSpPr>
              <p:nvPr/>
            </p:nvSpPr>
            <p:spPr bwMode="auto">
              <a:xfrm>
                <a:off x="4087" y="760"/>
                <a:ext cx="29" cy="30"/>
              </a:xfrm>
              <a:custGeom>
                <a:avLst/>
                <a:gdLst/>
                <a:ahLst/>
                <a:cxnLst>
                  <a:cxn ang="0">
                    <a:pos x="16" y="60"/>
                  </a:cxn>
                  <a:cxn ang="0">
                    <a:pos x="60" y="17"/>
                  </a:cxn>
                  <a:cxn ang="0">
                    <a:pos x="43" y="0"/>
                  </a:cxn>
                  <a:cxn ang="0">
                    <a:pos x="0" y="44"/>
                  </a:cxn>
                  <a:cxn ang="0">
                    <a:pos x="16" y="60"/>
                  </a:cxn>
                </a:cxnLst>
                <a:rect l="0" t="0" r="r" b="b"/>
                <a:pathLst>
                  <a:path w="60" h="60">
                    <a:moveTo>
                      <a:pt x="16" y="60"/>
                    </a:moveTo>
                    <a:lnTo>
                      <a:pt x="60" y="17"/>
                    </a:lnTo>
                    <a:lnTo>
                      <a:pt x="43" y="0"/>
                    </a:lnTo>
                    <a:lnTo>
                      <a:pt x="0" y="44"/>
                    </a:lnTo>
                    <a:lnTo>
                      <a:pt x="16" y="60"/>
                    </a:lnTo>
                  </a:path>
                </a:pathLst>
              </a:custGeom>
              <a:noFill/>
              <a:ln w="0">
                <a:solidFill>
                  <a:srgbClr val="000000"/>
                </a:solidFill>
                <a:prstDash val="solid"/>
                <a:round/>
                <a:headEnd/>
                <a:tailEnd/>
              </a:ln>
            </p:spPr>
            <p:txBody>
              <a:bodyPr/>
              <a:lstStyle/>
              <a:p>
                <a:endParaRPr lang="es-CO"/>
              </a:p>
            </p:txBody>
          </p:sp>
          <p:sp>
            <p:nvSpPr>
              <p:cNvPr id="15522" name="Freeform 162"/>
              <p:cNvSpPr>
                <a:spLocks/>
              </p:cNvSpPr>
              <p:nvPr/>
            </p:nvSpPr>
            <p:spPr bwMode="auto">
              <a:xfrm>
                <a:off x="4102" y="777"/>
                <a:ext cx="30" cy="30"/>
              </a:xfrm>
              <a:custGeom>
                <a:avLst/>
                <a:gdLst/>
                <a:ahLst/>
                <a:cxnLst>
                  <a:cxn ang="0">
                    <a:pos x="17" y="60"/>
                  </a:cxn>
                  <a:cxn ang="0">
                    <a:pos x="60" y="16"/>
                  </a:cxn>
                  <a:cxn ang="0">
                    <a:pos x="43" y="0"/>
                  </a:cxn>
                  <a:cxn ang="0">
                    <a:pos x="0" y="43"/>
                  </a:cxn>
                  <a:cxn ang="0">
                    <a:pos x="17" y="60"/>
                  </a:cxn>
                </a:cxnLst>
                <a:rect l="0" t="0" r="r" b="b"/>
                <a:pathLst>
                  <a:path w="60" h="60">
                    <a:moveTo>
                      <a:pt x="17" y="60"/>
                    </a:moveTo>
                    <a:lnTo>
                      <a:pt x="60" y="16"/>
                    </a:lnTo>
                    <a:lnTo>
                      <a:pt x="43" y="0"/>
                    </a:lnTo>
                    <a:lnTo>
                      <a:pt x="0" y="43"/>
                    </a:lnTo>
                    <a:lnTo>
                      <a:pt x="17" y="60"/>
                    </a:lnTo>
                    <a:close/>
                  </a:path>
                </a:pathLst>
              </a:custGeom>
              <a:solidFill>
                <a:srgbClr val="FFFFFF"/>
              </a:solidFill>
              <a:ln w="9525">
                <a:noFill/>
                <a:round/>
                <a:headEnd/>
                <a:tailEnd/>
              </a:ln>
            </p:spPr>
            <p:txBody>
              <a:bodyPr/>
              <a:lstStyle/>
              <a:p>
                <a:endParaRPr lang="es-CO"/>
              </a:p>
            </p:txBody>
          </p:sp>
          <p:sp>
            <p:nvSpPr>
              <p:cNvPr id="15523" name="Freeform 163"/>
              <p:cNvSpPr>
                <a:spLocks/>
              </p:cNvSpPr>
              <p:nvPr/>
            </p:nvSpPr>
            <p:spPr bwMode="auto">
              <a:xfrm>
                <a:off x="4102" y="777"/>
                <a:ext cx="30" cy="30"/>
              </a:xfrm>
              <a:custGeom>
                <a:avLst/>
                <a:gdLst/>
                <a:ahLst/>
                <a:cxnLst>
                  <a:cxn ang="0">
                    <a:pos x="17" y="60"/>
                  </a:cxn>
                  <a:cxn ang="0">
                    <a:pos x="60" y="16"/>
                  </a:cxn>
                  <a:cxn ang="0">
                    <a:pos x="43" y="0"/>
                  </a:cxn>
                  <a:cxn ang="0">
                    <a:pos x="0" y="43"/>
                  </a:cxn>
                  <a:cxn ang="0">
                    <a:pos x="17" y="60"/>
                  </a:cxn>
                </a:cxnLst>
                <a:rect l="0" t="0" r="r" b="b"/>
                <a:pathLst>
                  <a:path w="60" h="60">
                    <a:moveTo>
                      <a:pt x="17" y="60"/>
                    </a:moveTo>
                    <a:lnTo>
                      <a:pt x="60" y="16"/>
                    </a:lnTo>
                    <a:lnTo>
                      <a:pt x="43" y="0"/>
                    </a:lnTo>
                    <a:lnTo>
                      <a:pt x="0" y="43"/>
                    </a:lnTo>
                    <a:lnTo>
                      <a:pt x="17" y="60"/>
                    </a:lnTo>
                  </a:path>
                </a:pathLst>
              </a:custGeom>
              <a:noFill/>
              <a:ln w="0">
                <a:solidFill>
                  <a:srgbClr val="000000"/>
                </a:solidFill>
                <a:prstDash val="solid"/>
                <a:round/>
                <a:headEnd/>
                <a:tailEnd/>
              </a:ln>
            </p:spPr>
            <p:txBody>
              <a:bodyPr/>
              <a:lstStyle/>
              <a:p>
                <a:endParaRPr lang="es-CO"/>
              </a:p>
            </p:txBody>
          </p:sp>
          <p:sp>
            <p:nvSpPr>
              <p:cNvPr id="15524" name="Freeform 164"/>
              <p:cNvSpPr>
                <a:spLocks/>
              </p:cNvSpPr>
              <p:nvPr/>
            </p:nvSpPr>
            <p:spPr bwMode="auto">
              <a:xfrm>
                <a:off x="4118" y="792"/>
                <a:ext cx="30" cy="30"/>
              </a:xfrm>
              <a:custGeom>
                <a:avLst/>
                <a:gdLst/>
                <a:ahLst/>
                <a:cxnLst>
                  <a:cxn ang="0">
                    <a:pos x="17" y="60"/>
                  </a:cxn>
                  <a:cxn ang="0">
                    <a:pos x="60" y="18"/>
                  </a:cxn>
                  <a:cxn ang="0">
                    <a:pos x="44" y="0"/>
                  </a:cxn>
                  <a:cxn ang="0">
                    <a:pos x="0" y="43"/>
                  </a:cxn>
                  <a:cxn ang="0">
                    <a:pos x="17" y="60"/>
                  </a:cxn>
                </a:cxnLst>
                <a:rect l="0" t="0" r="r" b="b"/>
                <a:pathLst>
                  <a:path w="60" h="60">
                    <a:moveTo>
                      <a:pt x="17" y="60"/>
                    </a:moveTo>
                    <a:lnTo>
                      <a:pt x="60" y="18"/>
                    </a:lnTo>
                    <a:lnTo>
                      <a:pt x="44" y="0"/>
                    </a:lnTo>
                    <a:lnTo>
                      <a:pt x="0" y="43"/>
                    </a:lnTo>
                    <a:lnTo>
                      <a:pt x="17" y="60"/>
                    </a:lnTo>
                    <a:close/>
                  </a:path>
                </a:pathLst>
              </a:custGeom>
              <a:solidFill>
                <a:srgbClr val="FFFFFF"/>
              </a:solidFill>
              <a:ln w="9525">
                <a:noFill/>
                <a:round/>
                <a:headEnd/>
                <a:tailEnd/>
              </a:ln>
            </p:spPr>
            <p:txBody>
              <a:bodyPr/>
              <a:lstStyle/>
              <a:p>
                <a:endParaRPr lang="es-CO"/>
              </a:p>
            </p:txBody>
          </p:sp>
          <p:sp>
            <p:nvSpPr>
              <p:cNvPr id="15525" name="Freeform 165"/>
              <p:cNvSpPr>
                <a:spLocks/>
              </p:cNvSpPr>
              <p:nvPr/>
            </p:nvSpPr>
            <p:spPr bwMode="auto">
              <a:xfrm>
                <a:off x="4118" y="792"/>
                <a:ext cx="30" cy="30"/>
              </a:xfrm>
              <a:custGeom>
                <a:avLst/>
                <a:gdLst/>
                <a:ahLst/>
                <a:cxnLst>
                  <a:cxn ang="0">
                    <a:pos x="17" y="60"/>
                  </a:cxn>
                  <a:cxn ang="0">
                    <a:pos x="60" y="18"/>
                  </a:cxn>
                  <a:cxn ang="0">
                    <a:pos x="44" y="0"/>
                  </a:cxn>
                  <a:cxn ang="0">
                    <a:pos x="0" y="43"/>
                  </a:cxn>
                  <a:cxn ang="0">
                    <a:pos x="17" y="60"/>
                  </a:cxn>
                </a:cxnLst>
                <a:rect l="0" t="0" r="r" b="b"/>
                <a:pathLst>
                  <a:path w="60" h="60">
                    <a:moveTo>
                      <a:pt x="17" y="60"/>
                    </a:moveTo>
                    <a:lnTo>
                      <a:pt x="60" y="18"/>
                    </a:lnTo>
                    <a:lnTo>
                      <a:pt x="44" y="0"/>
                    </a:lnTo>
                    <a:lnTo>
                      <a:pt x="0" y="43"/>
                    </a:lnTo>
                    <a:lnTo>
                      <a:pt x="17" y="60"/>
                    </a:lnTo>
                  </a:path>
                </a:pathLst>
              </a:custGeom>
              <a:noFill/>
              <a:ln w="0">
                <a:solidFill>
                  <a:srgbClr val="000000"/>
                </a:solidFill>
                <a:prstDash val="solid"/>
                <a:round/>
                <a:headEnd/>
                <a:tailEnd/>
              </a:ln>
            </p:spPr>
            <p:txBody>
              <a:bodyPr/>
              <a:lstStyle/>
              <a:p>
                <a:endParaRPr lang="es-CO"/>
              </a:p>
            </p:txBody>
          </p:sp>
          <p:sp>
            <p:nvSpPr>
              <p:cNvPr id="15526" name="Freeform 166"/>
              <p:cNvSpPr>
                <a:spLocks/>
              </p:cNvSpPr>
              <p:nvPr/>
            </p:nvSpPr>
            <p:spPr bwMode="auto">
              <a:xfrm>
                <a:off x="4134" y="808"/>
                <a:ext cx="30" cy="30"/>
              </a:xfrm>
              <a:custGeom>
                <a:avLst/>
                <a:gdLst/>
                <a:ahLst/>
                <a:cxnLst>
                  <a:cxn ang="0">
                    <a:pos x="17" y="60"/>
                  </a:cxn>
                  <a:cxn ang="0">
                    <a:pos x="60" y="18"/>
                  </a:cxn>
                  <a:cxn ang="0">
                    <a:pos x="43" y="0"/>
                  </a:cxn>
                  <a:cxn ang="0">
                    <a:pos x="0" y="44"/>
                  </a:cxn>
                  <a:cxn ang="0">
                    <a:pos x="17" y="60"/>
                  </a:cxn>
                </a:cxnLst>
                <a:rect l="0" t="0" r="r" b="b"/>
                <a:pathLst>
                  <a:path w="60" h="60">
                    <a:moveTo>
                      <a:pt x="17" y="60"/>
                    </a:moveTo>
                    <a:lnTo>
                      <a:pt x="60" y="18"/>
                    </a:lnTo>
                    <a:lnTo>
                      <a:pt x="43" y="0"/>
                    </a:lnTo>
                    <a:lnTo>
                      <a:pt x="0" y="44"/>
                    </a:lnTo>
                    <a:lnTo>
                      <a:pt x="17" y="60"/>
                    </a:lnTo>
                    <a:close/>
                  </a:path>
                </a:pathLst>
              </a:custGeom>
              <a:solidFill>
                <a:srgbClr val="FFFFFF"/>
              </a:solidFill>
              <a:ln w="9525">
                <a:noFill/>
                <a:round/>
                <a:headEnd/>
                <a:tailEnd/>
              </a:ln>
            </p:spPr>
            <p:txBody>
              <a:bodyPr/>
              <a:lstStyle/>
              <a:p>
                <a:endParaRPr lang="es-CO"/>
              </a:p>
            </p:txBody>
          </p:sp>
          <p:sp>
            <p:nvSpPr>
              <p:cNvPr id="15527" name="Freeform 167"/>
              <p:cNvSpPr>
                <a:spLocks/>
              </p:cNvSpPr>
              <p:nvPr/>
            </p:nvSpPr>
            <p:spPr bwMode="auto">
              <a:xfrm>
                <a:off x="4134" y="808"/>
                <a:ext cx="30" cy="30"/>
              </a:xfrm>
              <a:custGeom>
                <a:avLst/>
                <a:gdLst/>
                <a:ahLst/>
                <a:cxnLst>
                  <a:cxn ang="0">
                    <a:pos x="17" y="60"/>
                  </a:cxn>
                  <a:cxn ang="0">
                    <a:pos x="60" y="18"/>
                  </a:cxn>
                  <a:cxn ang="0">
                    <a:pos x="43" y="0"/>
                  </a:cxn>
                  <a:cxn ang="0">
                    <a:pos x="0" y="44"/>
                  </a:cxn>
                  <a:cxn ang="0">
                    <a:pos x="17" y="60"/>
                  </a:cxn>
                </a:cxnLst>
                <a:rect l="0" t="0" r="r" b="b"/>
                <a:pathLst>
                  <a:path w="60" h="60">
                    <a:moveTo>
                      <a:pt x="17" y="60"/>
                    </a:moveTo>
                    <a:lnTo>
                      <a:pt x="60" y="18"/>
                    </a:lnTo>
                    <a:lnTo>
                      <a:pt x="43" y="0"/>
                    </a:lnTo>
                    <a:lnTo>
                      <a:pt x="0" y="44"/>
                    </a:lnTo>
                    <a:lnTo>
                      <a:pt x="17" y="60"/>
                    </a:lnTo>
                  </a:path>
                </a:pathLst>
              </a:custGeom>
              <a:noFill/>
              <a:ln w="0">
                <a:solidFill>
                  <a:srgbClr val="000000"/>
                </a:solidFill>
                <a:prstDash val="solid"/>
                <a:round/>
                <a:headEnd/>
                <a:tailEnd/>
              </a:ln>
            </p:spPr>
            <p:txBody>
              <a:bodyPr/>
              <a:lstStyle/>
              <a:p>
                <a:endParaRPr lang="es-CO"/>
              </a:p>
            </p:txBody>
          </p:sp>
          <p:sp>
            <p:nvSpPr>
              <p:cNvPr id="15528" name="Freeform 168"/>
              <p:cNvSpPr>
                <a:spLocks/>
              </p:cNvSpPr>
              <p:nvPr/>
            </p:nvSpPr>
            <p:spPr bwMode="auto">
              <a:xfrm>
                <a:off x="4149" y="824"/>
                <a:ext cx="30" cy="30"/>
              </a:xfrm>
              <a:custGeom>
                <a:avLst/>
                <a:gdLst/>
                <a:ahLst/>
                <a:cxnLst>
                  <a:cxn ang="0">
                    <a:pos x="18" y="59"/>
                  </a:cxn>
                  <a:cxn ang="0">
                    <a:pos x="60" y="17"/>
                  </a:cxn>
                  <a:cxn ang="0">
                    <a:pos x="43" y="0"/>
                  </a:cxn>
                  <a:cxn ang="0">
                    <a:pos x="0" y="42"/>
                  </a:cxn>
                  <a:cxn ang="0">
                    <a:pos x="18" y="59"/>
                  </a:cxn>
                </a:cxnLst>
                <a:rect l="0" t="0" r="r" b="b"/>
                <a:pathLst>
                  <a:path w="60" h="59">
                    <a:moveTo>
                      <a:pt x="18" y="59"/>
                    </a:moveTo>
                    <a:lnTo>
                      <a:pt x="60" y="17"/>
                    </a:lnTo>
                    <a:lnTo>
                      <a:pt x="43" y="0"/>
                    </a:lnTo>
                    <a:lnTo>
                      <a:pt x="0" y="42"/>
                    </a:lnTo>
                    <a:lnTo>
                      <a:pt x="18" y="59"/>
                    </a:lnTo>
                    <a:close/>
                  </a:path>
                </a:pathLst>
              </a:custGeom>
              <a:solidFill>
                <a:srgbClr val="FFFFFF"/>
              </a:solidFill>
              <a:ln w="9525">
                <a:noFill/>
                <a:round/>
                <a:headEnd/>
                <a:tailEnd/>
              </a:ln>
            </p:spPr>
            <p:txBody>
              <a:bodyPr/>
              <a:lstStyle/>
              <a:p>
                <a:endParaRPr lang="es-CO"/>
              </a:p>
            </p:txBody>
          </p:sp>
          <p:sp>
            <p:nvSpPr>
              <p:cNvPr id="15529" name="Freeform 169"/>
              <p:cNvSpPr>
                <a:spLocks/>
              </p:cNvSpPr>
              <p:nvPr/>
            </p:nvSpPr>
            <p:spPr bwMode="auto">
              <a:xfrm>
                <a:off x="4149" y="824"/>
                <a:ext cx="30" cy="30"/>
              </a:xfrm>
              <a:custGeom>
                <a:avLst/>
                <a:gdLst/>
                <a:ahLst/>
                <a:cxnLst>
                  <a:cxn ang="0">
                    <a:pos x="18" y="59"/>
                  </a:cxn>
                  <a:cxn ang="0">
                    <a:pos x="60" y="17"/>
                  </a:cxn>
                  <a:cxn ang="0">
                    <a:pos x="43" y="0"/>
                  </a:cxn>
                  <a:cxn ang="0">
                    <a:pos x="0" y="42"/>
                  </a:cxn>
                  <a:cxn ang="0">
                    <a:pos x="18" y="59"/>
                  </a:cxn>
                </a:cxnLst>
                <a:rect l="0" t="0" r="r" b="b"/>
                <a:pathLst>
                  <a:path w="60" h="59">
                    <a:moveTo>
                      <a:pt x="18" y="59"/>
                    </a:moveTo>
                    <a:lnTo>
                      <a:pt x="60" y="17"/>
                    </a:lnTo>
                    <a:lnTo>
                      <a:pt x="43" y="0"/>
                    </a:lnTo>
                    <a:lnTo>
                      <a:pt x="0" y="42"/>
                    </a:lnTo>
                    <a:lnTo>
                      <a:pt x="18" y="59"/>
                    </a:lnTo>
                  </a:path>
                </a:pathLst>
              </a:custGeom>
              <a:noFill/>
              <a:ln w="0">
                <a:solidFill>
                  <a:srgbClr val="000000"/>
                </a:solidFill>
                <a:prstDash val="solid"/>
                <a:round/>
                <a:headEnd/>
                <a:tailEnd/>
              </a:ln>
            </p:spPr>
            <p:txBody>
              <a:bodyPr/>
              <a:lstStyle/>
              <a:p>
                <a:endParaRPr lang="es-CO"/>
              </a:p>
            </p:txBody>
          </p:sp>
          <p:sp>
            <p:nvSpPr>
              <p:cNvPr id="15530" name="Freeform 170"/>
              <p:cNvSpPr>
                <a:spLocks/>
              </p:cNvSpPr>
              <p:nvPr/>
            </p:nvSpPr>
            <p:spPr bwMode="auto">
              <a:xfrm>
                <a:off x="4165" y="839"/>
                <a:ext cx="30" cy="30"/>
              </a:xfrm>
              <a:custGeom>
                <a:avLst/>
                <a:gdLst/>
                <a:ahLst/>
                <a:cxnLst>
                  <a:cxn ang="0">
                    <a:pos x="17" y="60"/>
                  </a:cxn>
                  <a:cxn ang="0">
                    <a:pos x="59" y="17"/>
                  </a:cxn>
                  <a:cxn ang="0">
                    <a:pos x="43" y="0"/>
                  </a:cxn>
                  <a:cxn ang="0">
                    <a:pos x="0" y="42"/>
                  </a:cxn>
                  <a:cxn ang="0">
                    <a:pos x="17" y="60"/>
                  </a:cxn>
                </a:cxnLst>
                <a:rect l="0" t="0" r="r" b="b"/>
                <a:pathLst>
                  <a:path w="59" h="60">
                    <a:moveTo>
                      <a:pt x="17" y="60"/>
                    </a:moveTo>
                    <a:lnTo>
                      <a:pt x="59" y="17"/>
                    </a:lnTo>
                    <a:lnTo>
                      <a:pt x="43" y="0"/>
                    </a:lnTo>
                    <a:lnTo>
                      <a:pt x="0" y="42"/>
                    </a:lnTo>
                    <a:lnTo>
                      <a:pt x="17" y="60"/>
                    </a:lnTo>
                    <a:close/>
                  </a:path>
                </a:pathLst>
              </a:custGeom>
              <a:solidFill>
                <a:srgbClr val="FFFFFF"/>
              </a:solidFill>
              <a:ln w="9525">
                <a:noFill/>
                <a:round/>
                <a:headEnd/>
                <a:tailEnd/>
              </a:ln>
            </p:spPr>
            <p:txBody>
              <a:bodyPr/>
              <a:lstStyle/>
              <a:p>
                <a:endParaRPr lang="es-CO"/>
              </a:p>
            </p:txBody>
          </p:sp>
          <p:sp>
            <p:nvSpPr>
              <p:cNvPr id="15531" name="Freeform 171"/>
              <p:cNvSpPr>
                <a:spLocks/>
              </p:cNvSpPr>
              <p:nvPr/>
            </p:nvSpPr>
            <p:spPr bwMode="auto">
              <a:xfrm>
                <a:off x="4165" y="839"/>
                <a:ext cx="30" cy="30"/>
              </a:xfrm>
              <a:custGeom>
                <a:avLst/>
                <a:gdLst/>
                <a:ahLst/>
                <a:cxnLst>
                  <a:cxn ang="0">
                    <a:pos x="17" y="60"/>
                  </a:cxn>
                  <a:cxn ang="0">
                    <a:pos x="59" y="17"/>
                  </a:cxn>
                  <a:cxn ang="0">
                    <a:pos x="43" y="0"/>
                  </a:cxn>
                  <a:cxn ang="0">
                    <a:pos x="0" y="42"/>
                  </a:cxn>
                  <a:cxn ang="0">
                    <a:pos x="17" y="60"/>
                  </a:cxn>
                </a:cxnLst>
                <a:rect l="0" t="0" r="r" b="b"/>
                <a:pathLst>
                  <a:path w="59" h="60">
                    <a:moveTo>
                      <a:pt x="17" y="60"/>
                    </a:moveTo>
                    <a:lnTo>
                      <a:pt x="59" y="17"/>
                    </a:lnTo>
                    <a:lnTo>
                      <a:pt x="43" y="0"/>
                    </a:lnTo>
                    <a:lnTo>
                      <a:pt x="0" y="42"/>
                    </a:lnTo>
                    <a:lnTo>
                      <a:pt x="17" y="60"/>
                    </a:lnTo>
                  </a:path>
                </a:pathLst>
              </a:custGeom>
              <a:noFill/>
              <a:ln w="0">
                <a:solidFill>
                  <a:srgbClr val="000000"/>
                </a:solidFill>
                <a:prstDash val="solid"/>
                <a:round/>
                <a:headEnd/>
                <a:tailEnd/>
              </a:ln>
            </p:spPr>
            <p:txBody>
              <a:bodyPr/>
              <a:lstStyle/>
              <a:p>
                <a:endParaRPr lang="es-CO"/>
              </a:p>
            </p:txBody>
          </p:sp>
          <p:sp>
            <p:nvSpPr>
              <p:cNvPr id="15532" name="Freeform 172"/>
              <p:cNvSpPr>
                <a:spLocks/>
              </p:cNvSpPr>
              <p:nvPr/>
            </p:nvSpPr>
            <p:spPr bwMode="auto">
              <a:xfrm>
                <a:off x="4181" y="855"/>
                <a:ext cx="30" cy="30"/>
              </a:xfrm>
              <a:custGeom>
                <a:avLst/>
                <a:gdLst/>
                <a:ahLst/>
                <a:cxnLst>
                  <a:cxn ang="0">
                    <a:pos x="17" y="60"/>
                  </a:cxn>
                  <a:cxn ang="0">
                    <a:pos x="60" y="17"/>
                  </a:cxn>
                  <a:cxn ang="0">
                    <a:pos x="42" y="0"/>
                  </a:cxn>
                  <a:cxn ang="0">
                    <a:pos x="0" y="44"/>
                  </a:cxn>
                  <a:cxn ang="0">
                    <a:pos x="17" y="60"/>
                  </a:cxn>
                </a:cxnLst>
                <a:rect l="0" t="0" r="r" b="b"/>
                <a:pathLst>
                  <a:path w="60" h="60">
                    <a:moveTo>
                      <a:pt x="17" y="60"/>
                    </a:moveTo>
                    <a:lnTo>
                      <a:pt x="60" y="17"/>
                    </a:lnTo>
                    <a:lnTo>
                      <a:pt x="42" y="0"/>
                    </a:lnTo>
                    <a:lnTo>
                      <a:pt x="0" y="44"/>
                    </a:lnTo>
                    <a:lnTo>
                      <a:pt x="17" y="60"/>
                    </a:lnTo>
                    <a:close/>
                  </a:path>
                </a:pathLst>
              </a:custGeom>
              <a:solidFill>
                <a:srgbClr val="FFFFFF"/>
              </a:solidFill>
              <a:ln w="9525">
                <a:noFill/>
                <a:round/>
                <a:headEnd/>
                <a:tailEnd/>
              </a:ln>
            </p:spPr>
            <p:txBody>
              <a:bodyPr/>
              <a:lstStyle/>
              <a:p>
                <a:endParaRPr lang="es-CO"/>
              </a:p>
            </p:txBody>
          </p:sp>
          <p:sp>
            <p:nvSpPr>
              <p:cNvPr id="15533" name="Freeform 173"/>
              <p:cNvSpPr>
                <a:spLocks/>
              </p:cNvSpPr>
              <p:nvPr/>
            </p:nvSpPr>
            <p:spPr bwMode="auto">
              <a:xfrm>
                <a:off x="4181" y="855"/>
                <a:ext cx="30" cy="30"/>
              </a:xfrm>
              <a:custGeom>
                <a:avLst/>
                <a:gdLst/>
                <a:ahLst/>
                <a:cxnLst>
                  <a:cxn ang="0">
                    <a:pos x="17" y="60"/>
                  </a:cxn>
                  <a:cxn ang="0">
                    <a:pos x="60" y="17"/>
                  </a:cxn>
                  <a:cxn ang="0">
                    <a:pos x="42" y="0"/>
                  </a:cxn>
                  <a:cxn ang="0">
                    <a:pos x="0" y="44"/>
                  </a:cxn>
                  <a:cxn ang="0">
                    <a:pos x="17" y="60"/>
                  </a:cxn>
                </a:cxnLst>
                <a:rect l="0" t="0" r="r" b="b"/>
                <a:pathLst>
                  <a:path w="60" h="60">
                    <a:moveTo>
                      <a:pt x="17" y="60"/>
                    </a:moveTo>
                    <a:lnTo>
                      <a:pt x="60" y="17"/>
                    </a:lnTo>
                    <a:lnTo>
                      <a:pt x="42" y="0"/>
                    </a:lnTo>
                    <a:lnTo>
                      <a:pt x="0" y="44"/>
                    </a:lnTo>
                    <a:lnTo>
                      <a:pt x="17" y="60"/>
                    </a:lnTo>
                  </a:path>
                </a:pathLst>
              </a:custGeom>
              <a:noFill/>
              <a:ln w="0">
                <a:solidFill>
                  <a:srgbClr val="000000"/>
                </a:solidFill>
                <a:prstDash val="solid"/>
                <a:round/>
                <a:headEnd/>
                <a:tailEnd/>
              </a:ln>
            </p:spPr>
            <p:txBody>
              <a:bodyPr/>
              <a:lstStyle/>
              <a:p>
                <a:endParaRPr lang="es-CO"/>
              </a:p>
            </p:txBody>
          </p:sp>
          <p:sp>
            <p:nvSpPr>
              <p:cNvPr id="15534" name="Freeform 174"/>
              <p:cNvSpPr>
                <a:spLocks/>
              </p:cNvSpPr>
              <p:nvPr/>
            </p:nvSpPr>
            <p:spPr bwMode="auto">
              <a:xfrm>
                <a:off x="4196" y="871"/>
                <a:ext cx="30" cy="30"/>
              </a:xfrm>
              <a:custGeom>
                <a:avLst/>
                <a:gdLst/>
                <a:ahLst/>
                <a:cxnLst>
                  <a:cxn ang="0">
                    <a:pos x="17" y="60"/>
                  </a:cxn>
                  <a:cxn ang="0">
                    <a:pos x="60" y="17"/>
                  </a:cxn>
                  <a:cxn ang="0">
                    <a:pos x="42" y="0"/>
                  </a:cxn>
                  <a:cxn ang="0">
                    <a:pos x="0" y="43"/>
                  </a:cxn>
                  <a:cxn ang="0">
                    <a:pos x="17" y="60"/>
                  </a:cxn>
                </a:cxnLst>
                <a:rect l="0" t="0" r="r" b="b"/>
                <a:pathLst>
                  <a:path w="60" h="60">
                    <a:moveTo>
                      <a:pt x="17" y="60"/>
                    </a:moveTo>
                    <a:lnTo>
                      <a:pt x="60" y="17"/>
                    </a:lnTo>
                    <a:lnTo>
                      <a:pt x="42" y="0"/>
                    </a:lnTo>
                    <a:lnTo>
                      <a:pt x="0" y="43"/>
                    </a:lnTo>
                    <a:lnTo>
                      <a:pt x="17" y="60"/>
                    </a:lnTo>
                    <a:close/>
                  </a:path>
                </a:pathLst>
              </a:custGeom>
              <a:solidFill>
                <a:srgbClr val="FFFFFF"/>
              </a:solidFill>
              <a:ln w="9525">
                <a:noFill/>
                <a:round/>
                <a:headEnd/>
                <a:tailEnd/>
              </a:ln>
            </p:spPr>
            <p:txBody>
              <a:bodyPr/>
              <a:lstStyle/>
              <a:p>
                <a:endParaRPr lang="es-CO"/>
              </a:p>
            </p:txBody>
          </p:sp>
          <p:sp>
            <p:nvSpPr>
              <p:cNvPr id="15535" name="Freeform 175"/>
              <p:cNvSpPr>
                <a:spLocks/>
              </p:cNvSpPr>
              <p:nvPr/>
            </p:nvSpPr>
            <p:spPr bwMode="auto">
              <a:xfrm>
                <a:off x="4196" y="871"/>
                <a:ext cx="30" cy="30"/>
              </a:xfrm>
              <a:custGeom>
                <a:avLst/>
                <a:gdLst/>
                <a:ahLst/>
                <a:cxnLst>
                  <a:cxn ang="0">
                    <a:pos x="17" y="60"/>
                  </a:cxn>
                  <a:cxn ang="0">
                    <a:pos x="60" y="17"/>
                  </a:cxn>
                  <a:cxn ang="0">
                    <a:pos x="42" y="0"/>
                  </a:cxn>
                  <a:cxn ang="0">
                    <a:pos x="0" y="43"/>
                  </a:cxn>
                  <a:cxn ang="0">
                    <a:pos x="17" y="60"/>
                  </a:cxn>
                </a:cxnLst>
                <a:rect l="0" t="0" r="r" b="b"/>
                <a:pathLst>
                  <a:path w="60" h="60">
                    <a:moveTo>
                      <a:pt x="17" y="60"/>
                    </a:moveTo>
                    <a:lnTo>
                      <a:pt x="60" y="17"/>
                    </a:lnTo>
                    <a:lnTo>
                      <a:pt x="42" y="0"/>
                    </a:lnTo>
                    <a:lnTo>
                      <a:pt x="0" y="43"/>
                    </a:lnTo>
                    <a:lnTo>
                      <a:pt x="17" y="60"/>
                    </a:lnTo>
                  </a:path>
                </a:pathLst>
              </a:custGeom>
              <a:noFill/>
              <a:ln w="0">
                <a:solidFill>
                  <a:srgbClr val="000000"/>
                </a:solidFill>
                <a:prstDash val="solid"/>
                <a:round/>
                <a:headEnd/>
                <a:tailEnd/>
              </a:ln>
            </p:spPr>
            <p:txBody>
              <a:bodyPr/>
              <a:lstStyle/>
              <a:p>
                <a:endParaRPr lang="es-CO"/>
              </a:p>
            </p:txBody>
          </p:sp>
          <p:sp>
            <p:nvSpPr>
              <p:cNvPr id="15536" name="Freeform 176"/>
              <p:cNvSpPr>
                <a:spLocks/>
              </p:cNvSpPr>
              <p:nvPr/>
            </p:nvSpPr>
            <p:spPr bwMode="auto">
              <a:xfrm>
                <a:off x="3975" y="1005"/>
                <a:ext cx="214" cy="214"/>
              </a:xfrm>
              <a:custGeom>
                <a:avLst/>
                <a:gdLst/>
                <a:ahLst/>
                <a:cxnLst>
                  <a:cxn ang="0">
                    <a:pos x="429" y="64"/>
                  </a:cxn>
                  <a:cxn ang="0">
                    <a:pos x="366" y="0"/>
                  </a:cxn>
                  <a:cxn ang="0">
                    <a:pos x="0" y="366"/>
                  </a:cxn>
                  <a:cxn ang="0">
                    <a:pos x="62" y="429"/>
                  </a:cxn>
                  <a:cxn ang="0">
                    <a:pos x="429" y="64"/>
                  </a:cxn>
                </a:cxnLst>
                <a:rect l="0" t="0" r="r" b="b"/>
                <a:pathLst>
                  <a:path w="429" h="429">
                    <a:moveTo>
                      <a:pt x="429" y="64"/>
                    </a:moveTo>
                    <a:lnTo>
                      <a:pt x="366" y="0"/>
                    </a:lnTo>
                    <a:lnTo>
                      <a:pt x="0" y="366"/>
                    </a:lnTo>
                    <a:lnTo>
                      <a:pt x="62" y="429"/>
                    </a:lnTo>
                    <a:lnTo>
                      <a:pt x="429" y="64"/>
                    </a:lnTo>
                    <a:close/>
                  </a:path>
                </a:pathLst>
              </a:custGeom>
              <a:solidFill>
                <a:srgbClr val="FFFFFF"/>
              </a:solidFill>
              <a:ln w="9525">
                <a:noFill/>
                <a:round/>
                <a:headEnd/>
                <a:tailEnd/>
              </a:ln>
            </p:spPr>
            <p:txBody>
              <a:bodyPr/>
              <a:lstStyle/>
              <a:p>
                <a:endParaRPr lang="es-CO"/>
              </a:p>
            </p:txBody>
          </p:sp>
          <p:sp>
            <p:nvSpPr>
              <p:cNvPr id="15537" name="Freeform 177"/>
              <p:cNvSpPr>
                <a:spLocks/>
              </p:cNvSpPr>
              <p:nvPr/>
            </p:nvSpPr>
            <p:spPr bwMode="auto">
              <a:xfrm>
                <a:off x="3975" y="1005"/>
                <a:ext cx="214" cy="214"/>
              </a:xfrm>
              <a:custGeom>
                <a:avLst/>
                <a:gdLst/>
                <a:ahLst/>
                <a:cxnLst>
                  <a:cxn ang="0">
                    <a:pos x="429" y="64"/>
                  </a:cxn>
                  <a:cxn ang="0">
                    <a:pos x="366" y="0"/>
                  </a:cxn>
                  <a:cxn ang="0">
                    <a:pos x="0" y="366"/>
                  </a:cxn>
                  <a:cxn ang="0">
                    <a:pos x="62" y="429"/>
                  </a:cxn>
                  <a:cxn ang="0">
                    <a:pos x="429" y="64"/>
                  </a:cxn>
                </a:cxnLst>
                <a:rect l="0" t="0" r="r" b="b"/>
                <a:pathLst>
                  <a:path w="429" h="429">
                    <a:moveTo>
                      <a:pt x="429" y="64"/>
                    </a:moveTo>
                    <a:lnTo>
                      <a:pt x="366" y="0"/>
                    </a:lnTo>
                    <a:lnTo>
                      <a:pt x="0" y="366"/>
                    </a:lnTo>
                    <a:lnTo>
                      <a:pt x="62" y="429"/>
                    </a:lnTo>
                    <a:lnTo>
                      <a:pt x="429" y="64"/>
                    </a:lnTo>
                  </a:path>
                </a:pathLst>
              </a:custGeom>
              <a:noFill/>
              <a:ln w="0">
                <a:solidFill>
                  <a:srgbClr val="000000"/>
                </a:solidFill>
                <a:prstDash val="solid"/>
                <a:round/>
                <a:headEnd/>
                <a:tailEnd/>
              </a:ln>
            </p:spPr>
            <p:txBody>
              <a:bodyPr/>
              <a:lstStyle/>
              <a:p>
                <a:endParaRPr lang="es-CO"/>
              </a:p>
            </p:txBody>
          </p:sp>
          <p:sp>
            <p:nvSpPr>
              <p:cNvPr id="15538" name="Freeform 178"/>
              <p:cNvSpPr>
                <a:spLocks/>
              </p:cNvSpPr>
              <p:nvPr/>
            </p:nvSpPr>
            <p:spPr bwMode="auto">
              <a:xfrm>
                <a:off x="4006" y="977"/>
                <a:ext cx="255" cy="254"/>
              </a:xfrm>
              <a:custGeom>
                <a:avLst/>
                <a:gdLst/>
                <a:ahLst/>
                <a:cxnLst>
                  <a:cxn ang="0">
                    <a:pos x="510" y="22"/>
                  </a:cxn>
                  <a:cxn ang="0">
                    <a:pos x="487" y="0"/>
                  </a:cxn>
                  <a:cxn ang="0">
                    <a:pos x="0" y="485"/>
                  </a:cxn>
                  <a:cxn ang="0">
                    <a:pos x="23" y="508"/>
                  </a:cxn>
                  <a:cxn ang="0">
                    <a:pos x="510" y="22"/>
                  </a:cxn>
                </a:cxnLst>
                <a:rect l="0" t="0" r="r" b="b"/>
                <a:pathLst>
                  <a:path w="510" h="508">
                    <a:moveTo>
                      <a:pt x="510" y="22"/>
                    </a:moveTo>
                    <a:lnTo>
                      <a:pt x="487" y="0"/>
                    </a:lnTo>
                    <a:lnTo>
                      <a:pt x="0" y="485"/>
                    </a:lnTo>
                    <a:lnTo>
                      <a:pt x="23" y="508"/>
                    </a:lnTo>
                    <a:lnTo>
                      <a:pt x="510" y="22"/>
                    </a:lnTo>
                    <a:close/>
                  </a:path>
                </a:pathLst>
              </a:custGeom>
              <a:solidFill>
                <a:srgbClr val="0099CC"/>
              </a:solidFill>
              <a:ln w="9525">
                <a:noFill/>
                <a:round/>
                <a:headEnd/>
                <a:tailEnd/>
              </a:ln>
            </p:spPr>
            <p:txBody>
              <a:bodyPr/>
              <a:lstStyle/>
              <a:p>
                <a:endParaRPr lang="es-CO"/>
              </a:p>
            </p:txBody>
          </p:sp>
          <p:sp>
            <p:nvSpPr>
              <p:cNvPr id="15539" name="Freeform 179"/>
              <p:cNvSpPr>
                <a:spLocks/>
              </p:cNvSpPr>
              <p:nvPr/>
            </p:nvSpPr>
            <p:spPr bwMode="auto">
              <a:xfrm>
                <a:off x="4006" y="977"/>
                <a:ext cx="255" cy="254"/>
              </a:xfrm>
              <a:custGeom>
                <a:avLst/>
                <a:gdLst/>
                <a:ahLst/>
                <a:cxnLst>
                  <a:cxn ang="0">
                    <a:pos x="510" y="22"/>
                  </a:cxn>
                  <a:cxn ang="0">
                    <a:pos x="487" y="0"/>
                  </a:cxn>
                  <a:cxn ang="0">
                    <a:pos x="0" y="485"/>
                  </a:cxn>
                  <a:cxn ang="0">
                    <a:pos x="23" y="508"/>
                  </a:cxn>
                  <a:cxn ang="0">
                    <a:pos x="510" y="22"/>
                  </a:cxn>
                </a:cxnLst>
                <a:rect l="0" t="0" r="r" b="b"/>
                <a:pathLst>
                  <a:path w="510" h="508">
                    <a:moveTo>
                      <a:pt x="510" y="22"/>
                    </a:moveTo>
                    <a:lnTo>
                      <a:pt x="487" y="0"/>
                    </a:lnTo>
                    <a:lnTo>
                      <a:pt x="0" y="485"/>
                    </a:lnTo>
                    <a:lnTo>
                      <a:pt x="23" y="508"/>
                    </a:lnTo>
                    <a:lnTo>
                      <a:pt x="510" y="22"/>
                    </a:lnTo>
                  </a:path>
                </a:pathLst>
              </a:custGeom>
              <a:noFill/>
              <a:ln w="0">
                <a:solidFill>
                  <a:srgbClr val="000000"/>
                </a:solidFill>
                <a:prstDash val="solid"/>
                <a:round/>
                <a:headEnd/>
                <a:tailEnd/>
              </a:ln>
            </p:spPr>
            <p:txBody>
              <a:bodyPr/>
              <a:lstStyle/>
              <a:p>
                <a:endParaRPr lang="es-CO"/>
              </a:p>
            </p:txBody>
          </p:sp>
          <p:sp>
            <p:nvSpPr>
              <p:cNvPr id="15540" name="Freeform 180"/>
              <p:cNvSpPr>
                <a:spLocks/>
              </p:cNvSpPr>
              <p:nvPr/>
            </p:nvSpPr>
            <p:spPr bwMode="auto">
              <a:xfrm>
                <a:off x="3987" y="1180"/>
                <a:ext cx="29" cy="30"/>
              </a:xfrm>
              <a:custGeom>
                <a:avLst/>
                <a:gdLst/>
                <a:ahLst/>
                <a:cxnLst>
                  <a:cxn ang="0">
                    <a:pos x="60" y="43"/>
                  </a:cxn>
                  <a:cxn ang="0">
                    <a:pos x="16" y="0"/>
                  </a:cxn>
                  <a:cxn ang="0">
                    <a:pos x="0" y="17"/>
                  </a:cxn>
                  <a:cxn ang="0">
                    <a:pos x="43" y="60"/>
                  </a:cxn>
                  <a:cxn ang="0">
                    <a:pos x="60" y="43"/>
                  </a:cxn>
                </a:cxnLst>
                <a:rect l="0" t="0" r="r" b="b"/>
                <a:pathLst>
                  <a:path w="60" h="60">
                    <a:moveTo>
                      <a:pt x="60" y="43"/>
                    </a:moveTo>
                    <a:lnTo>
                      <a:pt x="16" y="0"/>
                    </a:lnTo>
                    <a:lnTo>
                      <a:pt x="0" y="17"/>
                    </a:lnTo>
                    <a:lnTo>
                      <a:pt x="43" y="60"/>
                    </a:lnTo>
                    <a:lnTo>
                      <a:pt x="60" y="43"/>
                    </a:lnTo>
                    <a:close/>
                  </a:path>
                </a:pathLst>
              </a:custGeom>
              <a:solidFill>
                <a:srgbClr val="FFFFFF"/>
              </a:solidFill>
              <a:ln w="9525">
                <a:noFill/>
                <a:round/>
                <a:headEnd/>
                <a:tailEnd/>
              </a:ln>
            </p:spPr>
            <p:txBody>
              <a:bodyPr/>
              <a:lstStyle/>
              <a:p>
                <a:endParaRPr lang="es-CO"/>
              </a:p>
            </p:txBody>
          </p:sp>
          <p:sp>
            <p:nvSpPr>
              <p:cNvPr id="15541" name="Freeform 181"/>
              <p:cNvSpPr>
                <a:spLocks/>
              </p:cNvSpPr>
              <p:nvPr/>
            </p:nvSpPr>
            <p:spPr bwMode="auto">
              <a:xfrm>
                <a:off x="3987" y="1180"/>
                <a:ext cx="29" cy="30"/>
              </a:xfrm>
              <a:custGeom>
                <a:avLst/>
                <a:gdLst/>
                <a:ahLst/>
                <a:cxnLst>
                  <a:cxn ang="0">
                    <a:pos x="60" y="43"/>
                  </a:cxn>
                  <a:cxn ang="0">
                    <a:pos x="16" y="0"/>
                  </a:cxn>
                  <a:cxn ang="0">
                    <a:pos x="0" y="17"/>
                  </a:cxn>
                  <a:cxn ang="0">
                    <a:pos x="43" y="60"/>
                  </a:cxn>
                  <a:cxn ang="0">
                    <a:pos x="60" y="43"/>
                  </a:cxn>
                </a:cxnLst>
                <a:rect l="0" t="0" r="r" b="b"/>
                <a:pathLst>
                  <a:path w="60" h="60">
                    <a:moveTo>
                      <a:pt x="60" y="43"/>
                    </a:moveTo>
                    <a:lnTo>
                      <a:pt x="16" y="0"/>
                    </a:lnTo>
                    <a:lnTo>
                      <a:pt x="0" y="17"/>
                    </a:lnTo>
                    <a:lnTo>
                      <a:pt x="43" y="60"/>
                    </a:lnTo>
                    <a:lnTo>
                      <a:pt x="60" y="43"/>
                    </a:lnTo>
                  </a:path>
                </a:pathLst>
              </a:custGeom>
              <a:noFill/>
              <a:ln w="0">
                <a:solidFill>
                  <a:srgbClr val="000000"/>
                </a:solidFill>
                <a:prstDash val="solid"/>
                <a:round/>
                <a:headEnd/>
                <a:tailEnd/>
              </a:ln>
            </p:spPr>
            <p:txBody>
              <a:bodyPr/>
              <a:lstStyle/>
              <a:p>
                <a:endParaRPr lang="es-CO"/>
              </a:p>
            </p:txBody>
          </p:sp>
          <p:sp>
            <p:nvSpPr>
              <p:cNvPr id="15542" name="Freeform 182"/>
              <p:cNvSpPr>
                <a:spLocks/>
              </p:cNvSpPr>
              <p:nvPr/>
            </p:nvSpPr>
            <p:spPr bwMode="auto">
              <a:xfrm>
                <a:off x="4002" y="1163"/>
                <a:ext cx="30" cy="30"/>
              </a:xfrm>
              <a:custGeom>
                <a:avLst/>
                <a:gdLst/>
                <a:ahLst/>
                <a:cxnLst>
                  <a:cxn ang="0">
                    <a:pos x="60" y="44"/>
                  </a:cxn>
                  <a:cxn ang="0">
                    <a:pos x="17" y="0"/>
                  </a:cxn>
                  <a:cxn ang="0">
                    <a:pos x="0" y="17"/>
                  </a:cxn>
                  <a:cxn ang="0">
                    <a:pos x="43" y="60"/>
                  </a:cxn>
                  <a:cxn ang="0">
                    <a:pos x="60" y="44"/>
                  </a:cxn>
                </a:cxnLst>
                <a:rect l="0" t="0" r="r" b="b"/>
                <a:pathLst>
                  <a:path w="60" h="60">
                    <a:moveTo>
                      <a:pt x="60" y="44"/>
                    </a:moveTo>
                    <a:lnTo>
                      <a:pt x="17" y="0"/>
                    </a:lnTo>
                    <a:lnTo>
                      <a:pt x="0" y="17"/>
                    </a:lnTo>
                    <a:lnTo>
                      <a:pt x="43" y="60"/>
                    </a:lnTo>
                    <a:lnTo>
                      <a:pt x="60" y="44"/>
                    </a:lnTo>
                    <a:close/>
                  </a:path>
                </a:pathLst>
              </a:custGeom>
              <a:solidFill>
                <a:srgbClr val="FFFFFF"/>
              </a:solidFill>
              <a:ln w="9525">
                <a:noFill/>
                <a:round/>
                <a:headEnd/>
                <a:tailEnd/>
              </a:ln>
            </p:spPr>
            <p:txBody>
              <a:bodyPr/>
              <a:lstStyle/>
              <a:p>
                <a:endParaRPr lang="es-CO"/>
              </a:p>
            </p:txBody>
          </p:sp>
          <p:sp>
            <p:nvSpPr>
              <p:cNvPr id="15543" name="Freeform 183"/>
              <p:cNvSpPr>
                <a:spLocks/>
              </p:cNvSpPr>
              <p:nvPr/>
            </p:nvSpPr>
            <p:spPr bwMode="auto">
              <a:xfrm>
                <a:off x="4002" y="1163"/>
                <a:ext cx="30" cy="30"/>
              </a:xfrm>
              <a:custGeom>
                <a:avLst/>
                <a:gdLst/>
                <a:ahLst/>
                <a:cxnLst>
                  <a:cxn ang="0">
                    <a:pos x="60" y="44"/>
                  </a:cxn>
                  <a:cxn ang="0">
                    <a:pos x="17" y="0"/>
                  </a:cxn>
                  <a:cxn ang="0">
                    <a:pos x="0" y="17"/>
                  </a:cxn>
                  <a:cxn ang="0">
                    <a:pos x="43" y="60"/>
                  </a:cxn>
                  <a:cxn ang="0">
                    <a:pos x="60" y="44"/>
                  </a:cxn>
                </a:cxnLst>
                <a:rect l="0" t="0" r="r" b="b"/>
                <a:pathLst>
                  <a:path w="60" h="60">
                    <a:moveTo>
                      <a:pt x="60" y="44"/>
                    </a:moveTo>
                    <a:lnTo>
                      <a:pt x="17" y="0"/>
                    </a:lnTo>
                    <a:lnTo>
                      <a:pt x="0" y="17"/>
                    </a:lnTo>
                    <a:lnTo>
                      <a:pt x="43" y="60"/>
                    </a:lnTo>
                    <a:lnTo>
                      <a:pt x="60" y="44"/>
                    </a:lnTo>
                  </a:path>
                </a:pathLst>
              </a:custGeom>
              <a:noFill/>
              <a:ln w="0">
                <a:solidFill>
                  <a:srgbClr val="000000"/>
                </a:solidFill>
                <a:prstDash val="solid"/>
                <a:round/>
                <a:headEnd/>
                <a:tailEnd/>
              </a:ln>
            </p:spPr>
            <p:txBody>
              <a:bodyPr/>
              <a:lstStyle/>
              <a:p>
                <a:endParaRPr lang="es-CO"/>
              </a:p>
            </p:txBody>
          </p:sp>
          <p:sp>
            <p:nvSpPr>
              <p:cNvPr id="15544" name="Freeform 184"/>
              <p:cNvSpPr>
                <a:spLocks/>
              </p:cNvSpPr>
              <p:nvPr/>
            </p:nvSpPr>
            <p:spPr bwMode="auto">
              <a:xfrm>
                <a:off x="4018" y="1148"/>
                <a:ext cx="29" cy="30"/>
              </a:xfrm>
              <a:custGeom>
                <a:avLst/>
                <a:gdLst/>
                <a:ahLst/>
                <a:cxnLst>
                  <a:cxn ang="0">
                    <a:pos x="60" y="42"/>
                  </a:cxn>
                  <a:cxn ang="0">
                    <a:pos x="17" y="0"/>
                  </a:cxn>
                  <a:cxn ang="0">
                    <a:pos x="0" y="17"/>
                  </a:cxn>
                  <a:cxn ang="0">
                    <a:pos x="44" y="60"/>
                  </a:cxn>
                  <a:cxn ang="0">
                    <a:pos x="60" y="42"/>
                  </a:cxn>
                </a:cxnLst>
                <a:rect l="0" t="0" r="r" b="b"/>
                <a:pathLst>
                  <a:path w="60" h="60">
                    <a:moveTo>
                      <a:pt x="60" y="42"/>
                    </a:moveTo>
                    <a:lnTo>
                      <a:pt x="17" y="0"/>
                    </a:lnTo>
                    <a:lnTo>
                      <a:pt x="0" y="17"/>
                    </a:lnTo>
                    <a:lnTo>
                      <a:pt x="44" y="60"/>
                    </a:lnTo>
                    <a:lnTo>
                      <a:pt x="60" y="42"/>
                    </a:lnTo>
                    <a:close/>
                  </a:path>
                </a:pathLst>
              </a:custGeom>
              <a:solidFill>
                <a:srgbClr val="FFFFFF"/>
              </a:solidFill>
              <a:ln w="9525">
                <a:noFill/>
                <a:round/>
                <a:headEnd/>
                <a:tailEnd/>
              </a:ln>
            </p:spPr>
            <p:txBody>
              <a:bodyPr/>
              <a:lstStyle/>
              <a:p>
                <a:endParaRPr lang="es-CO"/>
              </a:p>
            </p:txBody>
          </p:sp>
          <p:sp>
            <p:nvSpPr>
              <p:cNvPr id="15545" name="Freeform 185"/>
              <p:cNvSpPr>
                <a:spLocks/>
              </p:cNvSpPr>
              <p:nvPr/>
            </p:nvSpPr>
            <p:spPr bwMode="auto">
              <a:xfrm>
                <a:off x="4018" y="1148"/>
                <a:ext cx="29" cy="30"/>
              </a:xfrm>
              <a:custGeom>
                <a:avLst/>
                <a:gdLst/>
                <a:ahLst/>
                <a:cxnLst>
                  <a:cxn ang="0">
                    <a:pos x="60" y="42"/>
                  </a:cxn>
                  <a:cxn ang="0">
                    <a:pos x="17" y="0"/>
                  </a:cxn>
                  <a:cxn ang="0">
                    <a:pos x="0" y="17"/>
                  </a:cxn>
                  <a:cxn ang="0">
                    <a:pos x="44" y="60"/>
                  </a:cxn>
                  <a:cxn ang="0">
                    <a:pos x="60" y="42"/>
                  </a:cxn>
                </a:cxnLst>
                <a:rect l="0" t="0" r="r" b="b"/>
                <a:pathLst>
                  <a:path w="60" h="60">
                    <a:moveTo>
                      <a:pt x="60" y="42"/>
                    </a:moveTo>
                    <a:lnTo>
                      <a:pt x="17" y="0"/>
                    </a:lnTo>
                    <a:lnTo>
                      <a:pt x="0" y="17"/>
                    </a:lnTo>
                    <a:lnTo>
                      <a:pt x="44" y="60"/>
                    </a:lnTo>
                    <a:lnTo>
                      <a:pt x="60" y="42"/>
                    </a:lnTo>
                  </a:path>
                </a:pathLst>
              </a:custGeom>
              <a:noFill/>
              <a:ln w="0">
                <a:solidFill>
                  <a:srgbClr val="000000"/>
                </a:solidFill>
                <a:prstDash val="solid"/>
                <a:round/>
                <a:headEnd/>
                <a:tailEnd/>
              </a:ln>
            </p:spPr>
            <p:txBody>
              <a:bodyPr/>
              <a:lstStyle/>
              <a:p>
                <a:endParaRPr lang="es-CO"/>
              </a:p>
            </p:txBody>
          </p:sp>
          <p:sp>
            <p:nvSpPr>
              <p:cNvPr id="15546" name="Freeform 186"/>
              <p:cNvSpPr>
                <a:spLocks/>
              </p:cNvSpPr>
              <p:nvPr/>
            </p:nvSpPr>
            <p:spPr bwMode="auto">
              <a:xfrm>
                <a:off x="4034" y="1132"/>
                <a:ext cx="30" cy="30"/>
              </a:xfrm>
              <a:custGeom>
                <a:avLst/>
                <a:gdLst/>
                <a:ahLst/>
                <a:cxnLst>
                  <a:cxn ang="0">
                    <a:pos x="60" y="42"/>
                  </a:cxn>
                  <a:cxn ang="0">
                    <a:pos x="16" y="0"/>
                  </a:cxn>
                  <a:cxn ang="0">
                    <a:pos x="0" y="16"/>
                  </a:cxn>
                  <a:cxn ang="0">
                    <a:pos x="43" y="60"/>
                  </a:cxn>
                  <a:cxn ang="0">
                    <a:pos x="60" y="42"/>
                  </a:cxn>
                </a:cxnLst>
                <a:rect l="0" t="0" r="r" b="b"/>
                <a:pathLst>
                  <a:path w="60" h="60">
                    <a:moveTo>
                      <a:pt x="60" y="42"/>
                    </a:moveTo>
                    <a:lnTo>
                      <a:pt x="16" y="0"/>
                    </a:lnTo>
                    <a:lnTo>
                      <a:pt x="0" y="16"/>
                    </a:lnTo>
                    <a:lnTo>
                      <a:pt x="43" y="60"/>
                    </a:lnTo>
                    <a:lnTo>
                      <a:pt x="60" y="42"/>
                    </a:lnTo>
                    <a:close/>
                  </a:path>
                </a:pathLst>
              </a:custGeom>
              <a:solidFill>
                <a:srgbClr val="FFFFFF"/>
              </a:solidFill>
              <a:ln w="9525">
                <a:noFill/>
                <a:round/>
                <a:headEnd/>
                <a:tailEnd/>
              </a:ln>
            </p:spPr>
            <p:txBody>
              <a:bodyPr/>
              <a:lstStyle/>
              <a:p>
                <a:endParaRPr lang="es-CO"/>
              </a:p>
            </p:txBody>
          </p:sp>
          <p:sp>
            <p:nvSpPr>
              <p:cNvPr id="15547" name="Freeform 187"/>
              <p:cNvSpPr>
                <a:spLocks/>
              </p:cNvSpPr>
              <p:nvPr/>
            </p:nvSpPr>
            <p:spPr bwMode="auto">
              <a:xfrm>
                <a:off x="4034" y="1132"/>
                <a:ext cx="30" cy="30"/>
              </a:xfrm>
              <a:custGeom>
                <a:avLst/>
                <a:gdLst/>
                <a:ahLst/>
                <a:cxnLst>
                  <a:cxn ang="0">
                    <a:pos x="60" y="42"/>
                  </a:cxn>
                  <a:cxn ang="0">
                    <a:pos x="16" y="0"/>
                  </a:cxn>
                  <a:cxn ang="0">
                    <a:pos x="0" y="16"/>
                  </a:cxn>
                  <a:cxn ang="0">
                    <a:pos x="43" y="60"/>
                  </a:cxn>
                  <a:cxn ang="0">
                    <a:pos x="60" y="42"/>
                  </a:cxn>
                </a:cxnLst>
                <a:rect l="0" t="0" r="r" b="b"/>
                <a:pathLst>
                  <a:path w="60" h="60">
                    <a:moveTo>
                      <a:pt x="60" y="42"/>
                    </a:moveTo>
                    <a:lnTo>
                      <a:pt x="16" y="0"/>
                    </a:lnTo>
                    <a:lnTo>
                      <a:pt x="0" y="16"/>
                    </a:lnTo>
                    <a:lnTo>
                      <a:pt x="43" y="60"/>
                    </a:lnTo>
                    <a:lnTo>
                      <a:pt x="60" y="42"/>
                    </a:lnTo>
                  </a:path>
                </a:pathLst>
              </a:custGeom>
              <a:noFill/>
              <a:ln w="0">
                <a:solidFill>
                  <a:srgbClr val="000000"/>
                </a:solidFill>
                <a:prstDash val="solid"/>
                <a:round/>
                <a:headEnd/>
                <a:tailEnd/>
              </a:ln>
            </p:spPr>
            <p:txBody>
              <a:bodyPr/>
              <a:lstStyle/>
              <a:p>
                <a:endParaRPr lang="es-CO"/>
              </a:p>
            </p:txBody>
          </p:sp>
          <p:sp>
            <p:nvSpPr>
              <p:cNvPr id="15548" name="Freeform 188"/>
              <p:cNvSpPr>
                <a:spLocks/>
              </p:cNvSpPr>
              <p:nvPr/>
            </p:nvSpPr>
            <p:spPr bwMode="auto">
              <a:xfrm>
                <a:off x="4049" y="1116"/>
                <a:ext cx="30" cy="30"/>
              </a:xfrm>
              <a:custGeom>
                <a:avLst/>
                <a:gdLst/>
                <a:ahLst/>
                <a:cxnLst>
                  <a:cxn ang="0">
                    <a:pos x="60" y="44"/>
                  </a:cxn>
                  <a:cxn ang="0">
                    <a:pos x="18" y="0"/>
                  </a:cxn>
                  <a:cxn ang="0">
                    <a:pos x="0" y="18"/>
                  </a:cxn>
                  <a:cxn ang="0">
                    <a:pos x="43" y="60"/>
                  </a:cxn>
                  <a:cxn ang="0">
                    <a:pos x="60" y="44"/>
                  </a:cxn>
                </a:cxnLst>
                <a:rect l="0" t="0" r="r" b="b"/>
                <a:pathLst>
                  <a:path w="60" h="60">
                    <a:moveTo>
                      <a:pt x="60" y="44"/>
                    </a:moveTo>
                    <a:lnTo>
                      <a:pt x="18" y="0"/>
                    </a:lnTo>
                    <a:lnTo>
                      <a:pt x="0" y="18"/>
                    </a:lnTo>
                    <a:lnTo>
                      <a:pt x="43" y="60"/>
                    </a:lnTo>
                    <a:lnTo>
                      <a:pt x="60" y="44"/>
                    </a:lnTo>
                    <a:close/>
                  </a:path>
                </a:pathLst>
              </a:custGeom>
              <a:solidFill>
                <a:srgbClr val="FFFFFF"/>
              </a:solidFill>
              <a:ln w="9525">
                <a:noFill/>
                <a:round/>
                <a:headEnd/>
                <a:tailEnd/>
              </a:ln>
            </p:spPr>
            <p:txBody>
              <a:bodyPr/>
              <a:lstStyle/>
              <a:p>
                <a:endParaRPr lang="es-CO"/>
              </a:p>
            </p:txBody>
          </p:sp>
          <p:sp>
            <p:nvSpPr>
              <p:cNvPr id="15549" name="Freeform 189"/>
              <p:cNvSpPr>
                <a:spLocks/>
              </p:cNvSpPr>
              <p:nvPr/>
            </p:nvSpPr>
            <p:spPr bwMode="auto">
              <a:xfrm>
                <a:off x="4049" y="1116"/>
                <a:ext cx="30" cy="30"/>
              </a:xfrm>
              <a:custGeom>
                <a:avLst/>
                <a:gdLst/>
                <a:ahLst/>
                <a:cxnLst>
                  <a:cxn ang="0">
                    <a:pos x="60" y="44"/>
                  </a:cxn>
                  <a:cxn ang="0">
                    <a:pos x="18" y="0"/>
                  </a:cxn>
                  <a:cxn ang="0">
                    <a:pos x="0" y="18"/>
                  </a:cxn>
                  <a:cxn ang="0">
                    <a:pos x="43" y="60"/>
                  </a:cxn>
                  <a:cxn ang="0">
                    <a:pos x="60" y="44"/>
                  </a:cxn>
                </a:cxnLst>
                <a:rect l="0" t="0" r="r" b="b"/>
                <a:pathLst>
                  <a:path w="60" h="60">
                    <a:moveTo>
                      <a:pt x="60" y="44"/>
                    </a:moveTo>
                    <a:lnTo>
                      <a:pt x="18" y="0"/>
                    </a:lnTo>
                    <a:lnTo>
                      <a:pt x="0" y="18"/>
                    </a:lnTo>
                    <a:lnTo>
                      <a:pt x="43" y="60"/>
                    </a:lnTo>
                    <a:lnTo>
                      <a:pt x="60" y="44"/>
                    </a:lnTo>
                  </a:path>
                </a:pathLst>
              </a:custGeom>
              <a:noFill/>
              <a:ln w="0">
                <a:solidFill>
                  <a:srgbClr val="000000"/>
                </a:solidFill>
                <a:prstDash val="solid"/>
                <a:round/>
                <a:headEnd/>
                <a:tailEnd/>
              </a:ln>
            </p:spPr>
            <p:txBody>
              <a:bodyPr/>
              <a:lstStyle/>
              <a:p>
                <a:endParaRPr lang="es-CO"/>
              </a:p>
            </p:txBody>
          </p:sp>
          <p:sp>
            <p:nvSpPr>
              <p:cNvPr id="15550" name="Freeform 190"/>
              <p:cNvSpPr>
                <a:spLocks/>
              </p:cNvSpPr>
              <p:nvPr/>
            </p:nvSpPr>
            <p:spPr bwMode="auto">
              <a:xfrm>
                <a:off x="4065" y="1101"/>
                <a:ext cx="30" cy="30"/>
              </a:xfrm>
              <a:custGeom>
                <a:avLst/>
                <a:gdLst/>
                <a:ahLst/>
                <a:cxnLst>
                  <a:cxn ang="0">
                    <a:pos x="60" y="43"/>
                  </a:cxn>
                  <a:cxn ang="0">
                    <a:pos x="18" y="0"/>
                  </a:cxn>
                  <a:cxn ang="0">
                    <a:pos x="0" y="18"/>
                  </a:cxn>
                  <a:cxn ang="0">
                    <a:pos x="44" y="60"/>
                  </a:cxn>
                  <a:cxn ang="0">
                    <a:pos x="60" y="43"/>
                  </a:cxn>
                </a:cxnLst>
                <a:rect l="0" t="0" r="r" b="b"/>
                <a:pathLst>
                  <a:path w="60" h="60">
                    <a:moveTo>
                      <a:pt x="60" y="43"/>
                    </a:moveTo>
                    <a:lnTo>
                      <a:pt x="18" y="0"/>
                    </a:lnTo>
                    <a:lnTo>
                      <a:pt x="0" y="18"/>
                    </a:lnTo>
                    <a:lnTo>
                      <a:pt x="44" y="60"/>
                    </a:lnTo>
                    <a:lnTo>
                      <a:pt x="60" y="43"/>
                    </a:lnTo>
                    <a:close/>
                  </a:path>
                </a:pathLst>
              </a:custGeom>
              <a:solidFill>
                <a:srgbClr val="FFFFFF"/>
              </a:solidFill>
              <a:ln w="9525">
                <a:noFill/>
                <a:round/>
                <a:headEnd/>
                <a:tailEnd/>
              </a:ln>
            </p:spPr>
            <p:txBody>
              <a:bodyPr/>
              <a:lstStyle/>
              <a:p>
                <a:endParaRPr lang="es-CO"/>
              </a:p>
            </p:txBody>
          </p:sp>
          <p:sp>
            <p:nvSpPr>
              <p:cNvPr id="15551" name="Freeform 191"/>
              <p:cNvSpPr>
                <a:spLocks/>
              </p:cNvSpPr>
              <p:nvPr/>
            </p:nvSpPr>
            <p:spPr bwMode="auto">
              <a:xfrm>
                <a:off x="4065" y="1101"/>
                <a:ext cx="30" cy="30"/>
              </a:xfrm>
              <a:custGeom>
                <a:avLst/>
                <a:gdLst/>
                <a:ahLst/>
                <a:cxnLst>
                  <a:cxn ang="0">
                    <a:pos x="60" y="43"/>
                  </a:cxn>
                  <a:cxn ang="0">
                    <a:pos x="18" y="0"/>
                  </a:cxn>
                  <a:cxn ang="0">
                    <a:pos x="0" y="18"/>
                  </a:cxn>
                  <a:cxn ang="0">
                    <a:pos x="44" y="60"/>
                  </a:cxn>
                  <a:cxn ang="0">
                    <a:pos x="60" y="43"/>
                  </a:cxn>
                </a:cxnLst>
                <a:rect l="0" t="0" r="r" b="b"/>
                <a:pathLst>
                  <a:path w="60" h="60">
                    <a:moveTo>
                      <a:pt x="60" y="43"/>
                    </a:moveTo>
                    <a:lnTo>
                      <a:pt x="18" y="0"/>
                    </a:lnTo>
                    <a:lnTo>
                      <a:pt x="0" y="18"/>
                    </a:lnTo>
                    <a:lnTo>
                      <a:pt x="44" y="60"/>
                    </a:lnTo>
                    <a:lnTo>
                      <a:pt x="60" y="43"/>
                    </a:lnTo>
                  </a:path>
                </a:pathLst>
              </a:custGeom>
              <a:noFill/>
              <a:ln w="0">
                <a:solidFill>
                  <a:srgbClr val="000000"/>
                </a:solidFill>
                <a:prstDash val="solid"/>
                <a:round/>
                <a:headEnd/>
                <a:tailEnd/>
              </a:ln>
            </p:spPr>
            <p:txBody>
              <a:bodyPr/>
              <a:lstStyle/>
              <a:p>
                <a:endParaRPr lang="es-CO"/>
              </a:p>
            </p:txBody>
          </p:sp>
          <p:sp>
            <p:nvSpPr>
              <p:cNvPr id="15552" name="Freeform 192"/>
              <p:cNvSpPr>
                <a:spLocks/>
              </p:cNvSpPr>
              <p:nvPr/>
            </p:nvSpPr>
            <p:spPr bwMode="auto">
              <a:xfrm>
                <a:off x="4081" y="1085"/>
                <a:ext cx="30" cy="30"/>
              </a:xfrm>
              <a:custGeom>
                <a:avLst/>
                <a:gdLst/>
                <a:ahLst/>
                <a:cxnLst>
                  <a:cxn ang="0">
                    <a:pos x="59" y="43"/>
                  </a:cxn>
                  <a:cxn ang="0">
                    <a:pos x="17" y="0"/>
                  </a:cxn>
                  <a:cxn ang="0">
                    <a:pos x="0" y="16"/>
                  </a:cxn>
                  <a:cxn ang="0">
                    <a:pos x="42" y="60"/>
                  </a:cxn>
                  <a:cxn ang="0">
                    <a:pos x="59" y="43"/>
                  </a:cxn>
                </a:cxnLst>
                <a:rect l="0" t="0" r="r" b="b"/>
                <a:pathLst>
                  <a:path w="59" h="60">
                    <a:moveTo>
                      <a:pt x="59" y="43"/>
                    </a:moveTo>
                    <a:lnTo>
                      <a:pt x="17" y="0"/>
                    </a:lnTo>
                    <a:lnTo>
                      <a:pt x="0" y="16"/>
                    </a:lnTo>
                    <a:lnTo>
                      <a:pt x="42" y="60"/>
                    </a:lnTo>
                    <a:lnTo>
                      <a:pt x="59" y="43"/>
                    </a:lnTo>
                    <a:close/>
                  </a:path>
                </a:pathLst>
              </a:custGeom>
              <a:solidFill>
                <a:srgbClr val="FFFFFF"/>
              </a:solidFill>
              <a:ln w="9525">
                <a:noFill/>
                <a:round/>
                <a:headEnd/>
                <a:tailEnd/>
              </a:ln>
            </p:spPr>
            <p:txBody>
              <a:bodyPr/>
              <a:lstStyle/>
              <a:p>
                <a:endParaRPr lang="es-CO"/>
              </a:p>
            </p:txBody>
          </p:sp>
          <p:sp>
            <p:nvSpPr>
              <p:cNvPr id="15553" name="Freeform 193"/>
              <p:cNvSpPr>
                <a:spLocks/>
              </p:cNvSpPr>
              <p:nvPr/>
            </p:nvSpPr>
            <p:spPr bwMode="auto">
              <a:xfrm>
                <a:off x="4081" y="1085"/>
                <a:ext cx="30" cy="30"/>
              </a:xfrm>
              <a:custGeom>
                <a:avLst/>
                <a:gdLst/>
                <a:ahLst/>
                <a:cxnLst>
                  <a:cxn ang="0">
                    <a:pos x="59" y="43"/>
                  </a:cxn>
                  <a:cxn ang="0">
                    <a:pos x="17" y="0"/>
                  </a:cxn>
                  <a:cxn ang="0">
                    <a:pos x="0" y="16"/>
                  </a:cxn>
                  <a:cxn ang="0">
                    <a:pos x="42" y="60"/>
                  </a:cxn>
                  <a:cxn ang="0">
                    <a:pos x="59" y="43"/>
                  </a:cxn>
                </a:cxnLst>
                <a:rect l="0" t="0" r="r" b="b"/>
                <a:pathLst>
                  <a:path w="59" h="60">
                    <a:moveTo>
                      <a:pt x="59" y="43"/>
                    </a:moveTo>
                    <a:lnTo>
                      <a:pt x="17" y="0"/>
                    </a:lnTo>
                    <a:lnTo>
                      <a:pt x="0" y="16"/>
                    </a:lnTo>
                    <a:lnTo>
                      <a:pt x="42" y="60"/>
                    </a:lnTo>
                    <a:lnTo>
                      <a:pt x="59" y="43"/>
                    </a:lnTo>
                  </a:path>
                </a:pathLst>
              </a:custGeom>
              <a:noFill/>
              <a:ln w="0">
                <a:solidFill>
                  <a:srgbClr val="000000"/>
                </a:solidFill>
                <a:prstDash val="solid"/>
                <a:round/>
                <a:headEnd/>
                <a:tailEnd/>
              </a:ln>
            </p:spPr>
            <p:txBody>
              <a:bodyPr/>
              <a:lstStyle/>
              <a:p>
                <a:endParaRPr lang="es-CO"/>
              </a:p>
            </p:txBody>
          </p:sp>
          <p:sp>
            <p:nvSpPr>
              <p:cNvPr id="15554" name="Freeform 194"/>
              <p:cNvSpPr>
                <a:spLocks/>
              </p:cNvSpPr>
              <p:nvPr/>
            </p:nvSpPr>
            <p:spPr bwMode="auto">
              <a:xfrm>
                <a:off x="4096" y="1069"/>
                <a:ext cx="30" cy="30"/>
              </a:xfrm>
              <a:custGeom>
                <a:avLst/>
                <a:gdLst/>
                <a:ahLst/>
                <a:cxnLst>
                  <a:cxn ang="0">
                    <a:pos x="59" y="43"/>
                  </a:cxn>
                  <a:cxn ang="0">
                    <a:pos x="17" y="0"/>
                  </a:cxn>
                  <a:cxn ang="0">
                    <a:pos x="0" y="17"/>
                  </a:cxn>
                  <a:cxn ang="0">
                    <a:pos x="42" y="60"/>
                  </a:cxn>
                  <a:cxn ang="0">
                    <a:pos x="59" y="43"/>
                  </a:cxn>
                </a:cxnLst>
                <a:rect l="0" t="0" r="r" b="b"/>
                <a:pathLst>
                  <a:path w="59" h="60">
                    <a:moveTo>
                      <a:pt x="59" y="43"/>
                    </a:moveTo>
                    <a:lnTo>
                      <a:pt x="17" y="0"/>
                    </a:lnTo>
                    <a:lnTo>
                      <a:pt x="0" y="17"/>
                    </a:lnTo>
                    <a:lnTo>
                      <a:pt x="42" y="60"/>
                    </a:lnTo>
                    <a:lnTo>
                      <a:pt x="59" y="43"/>
                    </a:lnTo>
                    <a:close/>
                  </a:path>
                </a:pathLst>
              </a:custGeom>
              <a:solidFill>
                <a:srgbClr val="FFFFFF"/>
              </a:solidFill>
              <a:ln w="9525">
                <a:noFill/>
                <a:round/>
                <a:headEnd/>
                <a:tailEnd/>
              </a:ln>
            </p:spPr>
            <p:txBody>
              <a:bodyPr/>
              <a:lstStyle/>
              <a:p>
                <a:endParaRPr lang="es-CO"/>
              </a:p>
            </p:txBody>
          </p:sp>
          <p:sp>
            <p:nvSpPr>
              <p:cNvPr id="15555" name="Freeform 195"/>
              <p:cNvSpPr>
                <a:spLocks/>
              </p:cNvSpPr>
              <p:nvPr/>
            </p:nvSpPr>
            <p:spPr bwMode="auto">
              <a:xfrm>
                <a:off x="4096" y="1069"/>
                <a:ext cx="30" cy="30"/>
              </a:xfrm>
              <a:custGeom>
                <a:avLst/>
                <a:gdLst/>
                <a:ahLst/>
                <a:cxnLst>
                  <a:cxn ang="0">
                    <a:pos x="59" y="43"/>
                  </a:cxn>
                  <a:cxn ang="0">
                    <a:pos x="17" y="0"/>
                  </a:cxn>
                  <a:cxn ang="0">
                    <a:pos x="0" y="17"/>
                  </a:cxn>
                  <a:cxn ang="0">
                    <a:pos x="42" y="60"/>
                  </a:cxn>
                  <a:cxn ang="0">
                    <a:pos x="59" y="43"/>
                  </a:cxn>
                </a:cxnLst>
                <a:rect l="0" t="0" r="r" b="b"/>
                <a:pathLst>
                  <a:path w="59" h="60">
                    <a:moveTo>
                      <a:pt x="59" y="43"/>
                    </a:moveTo>
                    <a:lnTo>
                      <a:pt x="17" y="0"/>
                    </a:lnTo>
                    <a:lnTo>
                      <a:pt x="0" y="17"/>
                    </a:lnTo>
                    <a:lnTo>
                      <a:pt x="42" y="60"/>
                    </a:lnTo>
                    <a:lnTo>
                      <a:pt x="59" y="43"/>
                    </a:lnTo>
                  </a:path>
                </a:pathLst>
              </a:custGeom>
              <a:noFill/>
              <a:ln w="0">
                <a:solidFill>
                  <a:srgbClr val="000000"/>
                </a:solidFill>
                <a:prstDash val="solid"/>
                <a:round/>
                <a:headEnd/>
                <a:tailEnd/>
              </a:ln>
            </p:spPr>
            <p:txBody>
              <a:bodyPr/>
              <a:lstStyle/>
              <a:p>
                <a:endParaRPr lang="es-CO"/>
              </a:p>
            </p:txBody>
          </p:sp>
          <p:sp>
            <p:nvSpPr>
              <p:cNvPr id="15556" name="Freeform 196"/>
              <p:cNvSpPr>
                <a:spLocks/>
              </p:cNvSpPr>
              <p:nvPr/>
            </p:nvSpPr>
            <p:spPr bwMode="auto">
              <a:xfrm>
                <a:off x="4112" y="1054"/>
                <a:ext cx="30" cy="29"/>
              </a:xfrm>
              <a:custGeom>
                <a:avLst/>
                <a:gdLst/>
                <a:ahLst/>
                <a:cxnLst>
                  <a:cxn ang="0">
                    <a:pos x="60" y="42"/>
                  </a:cxn>
                  <a:cxn ang="0">
                    <a:pos x="17" y="0"/>
                  </a:cxn>
                  <a:cxn ang="0">
                    <a:pos x="0" y="16"/>
                  </a:cxn>
                  <a:cxn ang="0">
                    <a:pos x="43" y="59"/>
                  </a:cxn>
                  <a:cxn ang="0">
                    <a:pos x="60" y="42"/>
                  </a:cxn>
                </a:cxnLst>
                <a:rect l="0" t="0" r="r" b="b"/>
                <a:pathLst>
                  <a:path w="60" h="59">
                    <a:moveTo>
                      <a:pt x="60" y="42"/>
                    </a:moveTo>
                    <a:lnTo>
                      <a:pt x="17" y="0"/>
                    </a:lnTo>
                    <a:lnTo>
                      <a:pt x="0" y="16"/>
                    </a:lnTo>
                    <a:lnTo>
                      <a:pt x="43" y="59"/>
                    </a:lnTo>
                    <a:lnTo>
                      <a:pt x="60" y="42"/>
                    </a:lnTo>
                    <a:close/>
                  </a:path>
                </a:pathLst>
              </a:custGeom>
              <a:solidFill>
                <a:srgbClr val="FFFFFF"/>
              </a:solidFill>
              <a:ln w="9525">
                <a:noFill/>
                <a:round/>
                <a:headEnd/>
                <a:tailEnd/>
              </a:ln>
            </p:spPr>
            <p:txBody>
              <a:bodyPr/>
              <a:lstStyle/>
              <a:p>
                <a:endParaRPr lang="es-CO"/>
              </a:p>
            </p:txBody>
          </p:sp>
          <p:sp>
            <p:nvSpPr>
              <p:cNvPr id="15557" name="Freeform 197"/>
              <p:cNvSpPr>
                <a:spLocks/>
              </p:cNvSpPr>
              <p:nvPr/>
            </p:nvSpPr>
            <p:spPr bwMode="auto">
              <a:xfrm>
                <a:off x="4112" y="1054"/>
                <a:ext cx="30" cy="29"/>
              </a:xfrm>
              <a:custGeom>
                <a:avLst/>
                <a:gdLst/>
                <a:ahLst/>
                <a:cxnLst>
                  <a:cxn ang="0">
                    <a:pos x="60" y="42"/>
                  </a:cxn>
                  <a:cxn ang="0">
                    <a:pos x="17" y="0"/>
                  </a:cxn>
                  <a:cxn ang="0">
                    <a:pos x="0" y="16"/>
                  </a:cxn>
                  <a:cxn ang="0">
                    <a:pos x="43" y="59"/>
                  </a:cxn>
                  <a:cxn ang="0">
                    <a:pos x="60" y="42"/>
                  </a:cxn>
                </a:cxnLst>
                <a:rect l="0" t="0" r="r" b="b"/>
                <a:pathLst>
                  <a:path w="60" h="59">
                    <a:moveTo>
                      <a:pt x="60" y="42"/>
                    </a:moveTo>
                    <a:lnTo>
                      <a:pt x="17" y="0"/>
                    </a:lnTo>
                    <a:lnTo>
                      <a:pt x="0" y="16"/>
                    </a:lnTo>
                    <a:lnTo>
                      <a:pt x="43" y="59"/>
                    </a:lnTo>
                    <a:lnTo>
                      <a:pt x="60" y="42"/>
                    </a:lnTo>
                  </a:path>
                </a:pathLst>
              </a:custGeom>
              <a:noFill/>
              <a:ln w="0">
                <a:solidFill>
                  <a:srgbClr val="000000"/>
                </a:solidFill>
                <a:prstDash val="solid"/>
                <a:round/>
                <a:headEnd/>
                <a:tailEnd/>
              </a:ln>
            </p:spPr>
            <p:txBody>
              <a:bodyPr/>
              <a:lstStyle/>
              <a:p>
                <a:endParaRPr lang="es-CO"/>
              </a:p>
            </p:txBody>
          </p:sp>
          <p:sp>
            <p:nvSpPr>
              <p:cNvPr id="15558" name="Freeform 198"/>
              <p:cNvSpPr>
                <a:spLocks/>
              </p:cNvSpPr>
              <p:nvPr/>
            </p:nvSpPr>
            <p:spPr bwMode="auto">
              <a:xfrm>
                <a:off x="4128" y="1038"/>
                <a:ext cx="30" cy="30"/>
              </a:xfrm>
              <a:custGeom>
                <a:avLst/>
                <a:gdLst/>
                <a:ahLst/>
                <a:cxnLst>
                  <a:cxn ang="0">
                    <a:pos x="60" y="43"/>
                  </a:cxn>
                  <a:cxn ang="0">
                    <a:pos x="17" y="0"/>
                  </a:cxn>
                  <a:cxn ang="0">
                    <a:pos x="0" y="17"/>
                  </a:cxn>
                  <a:cxn ang="0">
                    <a:pos x="42" y="60"/>
                  </a:cxn>
                  <a:cxn ang="0">
                    <a:pos x="60" y="43"/>
                  </a:cxn>
                </a:cxnLst>
                <a:rect l="0" t="0" r="r" b="b"/>
                <a:pathLst>
                  <a:path w="60" h="60">
                    <a:moveTo>
                      <a:pt x="60" y="43"/>
                    </a:moveTo>
                    <a:lnTo>
                      <a:pt x="17" y="0"/>
                    </a:lnTo>
                    <a:lnTo>
                      <a:pt x="0" y="17"/>
                    </a:lnTo>
                    <a:lnTo>
                      <a:pt x="42" y="60"/>
                    </a:lnTo>
                    <a:lnTo>
                      <a:pt x="60" y="43"/>
                    </a:lnTo>
                    <a:close/>
                  </a:path>
                </a:pathLst>
              </a:custGeom>
              <a:solidFill>
                <a:srgbClr val="FFFFFF"/>
              </a:solidFill>
              <a:ln w="9525">
                <a:noFill/>
                <a:round/>
                <a:headEnd/>
                <a:tailEnd/>
              </a:ln>
            </p:spPr>
            <p:txBody>
              <a:bodyPr/>
              <a:lstStyle/>
              <a:p>
                <a:endParaRPr lang="es-CO"/>
              </a:p>
            </p:txBody>
          </p:sp>
          <p:sp>
            <p:nvSpPr>
              <p:cNvPr id="15559" name="Freeform 199"/>
              <p:cNvSpPr>
                <a:spLocks/>
              </p:cNvSpPr>
              <p:nvPr/>
            </p:nvSpPr>
            <p:spPr bwMode="auto">
              <a:xfrm>
                <a:off x="4128" y="1038"/>
                <a:ext cx="30" cy="30"/>
              </a:xfrm>
              <a:custGeom>
                <a:avLst/>
                <a:gdLst/>
                <a:ahLst/>
                <a:cxnLst>
                  <a:cxn ang="0">
                    <a:pos x="60" y="43"/>
                  </a:cxn>
                  <a:cxn ang="0">
                    <a:pos x="17" y="0"/>
                  </a:cxn>
                  <a:cxn ang="0">
                    <a:pos x="0" y="17"/>
                  </a:cxn>
                  <a:cxn ang="0">
                    <a:pos x="42" y="60"/>
                  </a:cxn>
                  <a:cxn ang="0">
                    <a:pos x="60" y="43"/>
                  </a:cxn>
                </a:cxnLst>
                <a:rect l="0" t="0" r="r" b="b"/>
                <a:pathLst>
                  <a:path w="60" h="60">
                    <a:moveTo>
                      <a:pt x="60" y="43"/>
                    </a:moveTo>
                    <a:lnTo>
                      <a:pt x="17" y="0"/>
                    </a:lnTo>
                    <a:lnTo>
                      <a:pt x="0" y="17"/>
                    </a:lnTo>
                    <a:lnTo>
                      <a:pt x="42" y="60"/>
                    </a:lnTo>
                    <a:lnTo>
                      <a:pt x="60" y="43"/>
                    </a:lnTo>
                  </a:path>
                </a:pathLst>
              </a:custGeom>
              <a:noFill/>
              <a:ln w="0">
                <a:solidFill>
                  <a:srgbClr val="000000"/>
                </a:solidFill>
                <a:prstDash val="solid"/>
                <a:round/>
                <a:headEnd/>
                <a:tailEnd/>
              </a:ln>
            </p:spPr>
            <p:txBody>
              <a:bodyPr/>
              <a:lstStyle/>
              <a:p>
                <a:endParaRPr lang="es-CO"/>
              </a:p>
            </p:txBody>
          </p:sp>
          <p:sp>
            <p:nvSpPr>
              <p:cNvPr id="15560" name="Freeform 200"/>
              <p:cNvSpPr>
                <a:spLocks/>
              </p:cNvSpPr>
              <p:nvPr/>
            </p:nvSpPr>
            <p:spPr bwMode="auto">
              <a:xfrm>
                <a:off x="4143" y="1022"/>
                <a:ext cx="30" cy="30"/>
              </a:xfrm>
              <a:custGeom>
                <a:avLst/>
                <a:gdLst/>
                <a:ahLst/>
                <a:cxnLst>
                  <a:cxn ang="0">
                    <a:pos x="60" y="42"/>
                  </a:cxn>
                  <a:cxn ang="0">
                    <a:pos x="17" y="0"/>
                  </a:cxn>
                  <a:cxn ang="0">
                    <a:pos x="0" y="17"/>
                  </a:cxn>
                  <a:cxn ang="0">
                    <a:pos x="43" y="60"/>
                  </a:cxn>
                  <a:cxn ang="0">
                    <a:pos x="60" y="42"/>
                  </a:cxn>
                </a:cxnLst>
                <a:rect l="0" t="0" r="r" b="b"/>
                <a:pathLst>
                  <a:path w="60" h="60">
                    <a:moveTo>
                      <a:pt x="60" y="42"/>
                    </a:moveTo>
                    <a:lnTo>
                      <a:pt x="17" y="0"/>
                    </a:lnTo>
                    <a:lnTo>
                      <a:pt x="0" y="17"/>
                    </a:lnTo>
                    <a:lnTo>
                      <a:pt x="43" y="60"/>
                    </a:lnTo>
                    <a:lnTo>
                      <a:pt x="60" y="42"/>
                    </a:lnTo>
                    <a:close/>
                  </a:path>
                </a:pathLst>
              </a:custGeom>
              <a:solidFill>
                <a:srgbClr val="FFFFFF"/>
              </a:solidFill>
              <a:ln w="9525">
                <a:noFill/>
                <a:round/>
                <a:headEnd/>
                <a:tailEnd/>
              </a:ln>
            </p:spPr>
            <p:txBody>
              <a:bodyPr/>
              <a:lstStyle/>
              <a:p>
                <a:endParaRPr lang="es-CO"/>
              </a:p>
            </p:txBody>
          </p:sp>
          <p:sp>
            <p:nvSpPr>
              <p:cNvPr id="15561" name="Freeform 201"/>
              <p:cNvSpPr>
                <a:spLocks/>
              </p:cNvSpPr>
              <p:nvPr/>
            </p:nvSpPr>
            <p:spPr bwMode="auto">
              <a:xfrm>
                <a:off x="4143" y="1022"/>
                <a:ext cx="30" cy="30"/>
              </a:xfrm>
              <a:custGeom>
                <a:avLst/>
                <a:gdLst/>
                <a:ahLst/>
                <a:cxnLst>
                  <a:cxn ang="0">
                    <a:pos x="60" y="42"/>
                  </a:cxn>
                  <a:cxn ang="0">
                    <a:pos x="17" y="0"/>
                  </a:cxn>
                  <a:cxn ang="0">
                    <a:pos x="0" y="17"/>
                  </a:cxn>
                  <a:cxn ang="0">
                    <a:pos x="43" y="60"/>
                  </a:cxn>
                  <a:cxn ang="0">
                    <a:pos x="60" y="42"/>
                  </a:cxn>
                </a:cxnLst>
                <a:rect l="0" t="0" r="r" b="b"/>
                <a:pathLst>
                  <a:path w="60" h="60">
                    <a:moveTo>
                      <a:pt x="60" y="42"/>
                    </a:moveTo>
                    <a:lnTo>
                      <a:pt x="17" y="0"/>
                    </a:lnTo>
                    <a:lnTo>
                      <a:pt x="0" y="17"/>
                    </a:lnTo>
                    <a:lnTo>
                      <a:pt x="43" y="60"/>
                    </a:lnTo>
                    <a:lnTo>
                      <a:pt x="60" y="42"/>
                    </a:lnTo>
                  </a:path>
                </a:pathLst>
              </a:custGeom>
              <a:noFill/>
              <a:ln w="0">
                <a:solidFill>
                  <a:srgbClr val="000000"/>
                </a:solidFill>
                <a:prstDash val="solid"/>
                <a:round/>
                <a:headEnd/>
                <a:tailEnd/>
              </a:ln>
            </p:spPr>
            <p:txBody>
              <a:bodyPr/>
              <a:lstStyle/>
              <a:p>
                <a:endParaRPr lang="es-CO"/>
              </a:p>
            </p:txBody>
          </p:sp>
          <p:sp>
            <p:nvSpPr>
              <p:cNvPr id="15562" name="Freeform 202"/>
              <p:cNvSpPr>
                <a:spLocks/>
              </p:cNvSpPr>
              <p:nvPr/>
            </p:nvSpPr>
            <p:spPr bwMode="auto">
              <a:xfrm>
                <a:off x="4224" y="1133"/>
                <a:ext cx="56" cy="58"/>
              </a:xfrm>
              <a:custGeom>
                <a:avLst/>
                <a:gdLst/>
                <a:ahLst/>
                <a:cxnLst>
                  <a:cxn ang="0">
                    <a:pos x="57" y="115"/>
                  </a:cxn>
                  <a:cxn ang="0">
                    <a:pos x="69" y="114"/>
                  </a:cxn>
                  <a:cxn ang="0">
                    <a:pos x="78" y="110"/>
                  </a:cxn>
                  <a:cxn ang="0">
                    <a:pos x="89" y="105"/>
                  </a:cxn>
                  <a:cxn ang="0">
                    <a:pos x="97" y="98"/>
                  </a:cxn>
                  <a:cxn ang="0">
                    <a:pos x="103" y="90"/>
                  </a:cxn>
                  <a:cxn ang="0">
                    <a:pos x="108" y="79"/>
                  </a:cxn>
                  <a:cxn ang="0">
                    <a:pos x="112" y="69"/>
                  </a:cxn>
                  <a:cxn ang="0">
                    <a:pos x="113" y="57"/>
                  </a:cxn>
                  <a:cxn ang="0">
                    <a:pos x="112" y="46"/>
                  </a:cxn>
                  <a:cxn ang="0">
                    <a:pos x="108" y="34"/>
                  </a:cxn>
                  <a:cxn ang="0">
                    <a:pos x="103" y="25"/>
                  </a:cxn>
                  <a:cxn ang="0">
                    <a:pos x="97" y="16"/>
                  </a:cxn>
                  <a:cxn ang="0">
                    <a:pos x="89" y="9"/>
                  </a:cxn>
                  <a:cxn ang="0">
                    <a:pos x="78" y="4"/>
                  </a:cxn>
                  <a:cxn ang="0">
                    <a:pos x="69" y="1"/>
                  </a:cxn>
                  <a:cxn ang="0">
                    <a:pos x="57" y="0"/>
                  </a:cxn>
                  <a:cxn ang="0">
                    <a:pos x="46" y="1"/>
                  </a:cxn>
                  <a:cxn ang="0">
                    <a:pos x="34" y="4"/>
                  </a:cxn>
                  <a:cxn ang="0">
                    <a:pos x="25" y="9"/>
                  </a:cxn>
                  <a:cxn ang="0">
                    <a:pos x="17" y="16"/>
                  </a:cxn>
                  <a:cxn ang="0">
                    <a:pos x="9" y="25"/>
                  </a:cxn>
                  <a:cxn ang="0">
                    <a:pos x="5" y="34"/>
                  </a:cxn>
                  <a:cxn ang="0">
                    <a:pos x="1" y="46"/>
                  </a:cxn>
                  <a:cxn ang="0">
                    <a:pos x="0" y="57"/>
                  </a:cxn>
                  <a:cxn ang="0">
                    <a:pos x="1" y="69"/>
                  </a:cxn>
                  <a:cxn ang="0">
                    <a:pos x="5" y="79"/>
                  </a:cxn>
                  <a:cxn ang="0">
                    <a:pos x="9" y="90"/>
                  </a:cxn>
                  <a:cxn ang="0">
                    <a:pos x="17" y="98"/>
                  </a:cxn>
                  <a:cxn ang="0">
                    <a:pos x="25" y="105"/>
                  </a:cxn>
                  <a:cxn ang="0">
                    <a:pos x="34" y="110"/>
                  </a:cxn>
                  <a:cxn ang="0">
                    <a:pos x="46" y="114"/>
                  </a:cxn>
                  <a:cxn ang="0">
                    <a:pos x="57" y="115"/>
                  </a:cxn>
                </a:cxnLst>
                <a:rect l="0" t="0" r="r" b="b"/>
                <a:pathLst>
                  <a:path w="113" h="115">
                    <a:moveTo>
                      <a:pt x="57" y="115"/>
                    </a:moveTo>
                    <a:lnTo>
                      <a:pt x="69" y="114"/>
                    </a:lnTo>
                    <a:lnTo>
                      <a:pt x="78" y="110"/>
                    </a:lnTo>
                    <a:lnTo>
                      <a:pt x="89" y="105"/>
                    </a:lnTo>
                    <a:lnTo>
                      <a:pt x="97" y="98"/>
                    </a:lnTo>
                    <a:lnTo>
                      <a:pt x="103" y="90"/>
                    </a:lnTo>
                    <a:lnTo>
                      <a:pt x="108" y="79"/>
                    </a:lnTo>
                    <a:lnTo>
                      <a:pt x="112" y="69"/>
                    </a:lnTo>
                    <a:lnTo>
                      <a:pt x="113" y="57"/>
                    </a:lnTo>
                    <a:lnTo>
                      <a:pt x="112" y="46"/>
                    </a:lnTo>
                    <a:lnTo>
                      <a:pt x="108" y="34"/>
                    </a:lnTo>
                    <a:lnTo>
                      <a:pt x="103" y="25"/>
                    </a:lnTo>
                    <a:lnTo>
                      <a:pt x="97" y="16"/>
                    </a:lnTo>
                    <a:lnTo>
                      <a:pt x="89" y="9"/>
                    </a:lnTo>
                    <a:lnTo>
                      <a:pt x="78" y="4"/>
                    </a:lnTo>
                    <a:lnTo>
                      <a:pt x="69" y="1"/>
                    </a:lnTo>
                    <a:lnTo>
                      <a:pt x="57" y="0"/>
                    </a:lnTo>
                    <a:lnTo>
                      <a:pt x="46" y="1"/>
                    </a:lnTo>
                    <a:lnTo>
                      <a:pt x="34" y="4"/>
                    </a:lnTo>
                    <a:lnTo>
                      <a:pt x="25" y="9"/>
                    </a:lnTo>
                    <a:lnTo>
                      <a:pt x="17" y="16"/>
                    </a:lnTo>
                    <a:lnTo>
                      <a:pt x="9" y="25"/>
                    </a:lnTo>
                    <a:lnTo>
                      <a:pt x="5" y="34"/>
                    </a:lnTo>
                    <a:lnTo>
                      <a:pt x="1" y="46"/>
                    </a:lnTo>
                    <a:lnTo>
                      <a:pt x="0" y="57"/>
                    </a:lnTo>
                    <a:lnTo>
                      <a:pt x="1" y="69"/>
                    </a:lnTo>
                    <a:lnTo>
                      <a:pt x="5" y="79"/>
                    </a:lnTo>
                    <a:lnTo>
                      <a:pt x="9" y="90"/>
                    </a:lnTo>
                    <a:lnTo>
                      <a:pt x="17" y="98"/>
                    </a:lnTo>
                    <a:lnTo>
                      <a:pt x="25" y="105"/>
                    </a:lnTo>
                    <a:lnTo>
                      <a:pt x="34" y="110"/>
                    </a:lnTo>
                    <a:lnTo>
                      <a:pt x="46" y="114"/>
                    </a:lnTo>
                    <a:lnTo>
                      <a:pt x="57" y="115"/>
                    </a:lnTo>
                    <a:close/>
                  </a:path>
                </a:pathLst>
              </a:custGeom>
              <a:solidFill>
                <a:srgbClr val="000000"/>
              </a:solidFill>
              <a:ln w="9525">
                <a:noFill/>
                <a:round/>
                <a:headEnd/>
                <a:tailEnd/>
              </a:ln>
            </p:spPr>
            <p:txBody>
              <a:bodyPr/>
              <a:lstStyle/>
              <a:p>
                <a:endParaRPr lang="es-CO"/>
              </a:p>
            </p:txBody>
          </p:sp>
          <p:sp>
            <p:nvSpPr>
              <p:cNvPr id="15563" name="Freeform 203"/>
              <p:cNvSpPr>
                <a:spLocks/>
              </p:cNvSpPr>
              <p:nvPr/>
            </p:nvSpPr>
            <p:spPr bwMode="auto">
              <a:xfrm>
                <a:off x="4253" y="1162"/>
                <a:ext cx="31" cy="32"/>
              </a:xfrm>
              <a:custGeom>
                <a:avLst/>
                <a:gdLst/>
                <a:ahLst/>
                <a:cxnLst>
                  <a:cxn ang="0">
                    <a:pos x="49" y="0"/>
                  </a:cxn>
                  <a:cxn ang="0">
                    <a:pos x="49" y="0"/>
                  </a:cxn>
                  <a:cxn ang="0">
                    <a:pos x="49" y="11"/>
                  </a:cxn>
                  <a:cxn ang="0">
                    <a:pos x="45" y="20"/>
                  </a:cxn>
                  <a:cxn ang="0">
                    <a:pos x="41" y="29"/>
                  </a:cxn>
                  <a:cxn ang="0">
                    <a:pos x="35" y="36"/>
                  </a:cxn>
                  <a:cxn ang="0">
                    <a:pos x="28" y="43"/>
                  </a:cxn>
                  <a:cxn ang="0">
                    <a:pos x="19" y="48"/>
                  </a:cxn>
                  <a:cxn ang="0">
                    <a:pos x="11" y="51"/>
                  </a:cxn>
                  <a:cxn ang="0">
                    <a:pos x="0" y="51"/>
                  </a:cxn>
                  <a:cxn ang="0">
                    <a:pos x="0" y="65"/>
                  </a:cxn>
                  <a:cxn ang="0">
                    <a:pos x="13" y="63"/>
                  </a:cxn>
                  <a:cxn ang="0">
                    <a:pos x="23" y="59"/>
                  </a:cxn>
                  <a:cxn ang="0">
                    <a:pos x="35" y="52"/>
                  </a:cxn>
                  <a:cxn ang="0">
                    <a:pos x="44" y="45"/>
                  </a:cxn>
                  <a:cxn ang="0">
                    <a:pos x="52" y="36"/>
                  </a:cxn>
                  <a:cxn ang="0">
                    <a:pos x="57" y="25"/>
                  </a:cxn>
                  <a:cxn ang="0">
                    <a:pos x="60" y="13"/>
                  </a:cxn>
                  <a:cxn ang="0">
                    <a:pos x="63" y="0"/>
                  </a:cxn>
                  <a:cxn ang="0">
                    <a:pos x="63" y="0"/>
                  </a:cxn>
                  <a:cxn ang="0">
                    <a:pos x="49" y="0"/>
                  </a:cxn>
                </a:cxnLst>
                <a:rect l="0" t="0" r="r" b="b"/>
                <a:pathLst>
                  <a:path w="63" h="65">
                    <a:moveTo>
                      <a:pt x="49" y="0"/>
                    </a:moveTo>
                    <a:lnTo>
                      <a:pt x="49" y="0"/>
                    </a:lnTo>
                    <a:lnTo>
                      <a:pt x="49" y="11"/>
                    </a:lnTo>
                    <a:lnTo>
                      <a:pt x="45" y="20"/>
                    </a:lnTo>
                    <a:lnTo>
                      <a:pt x="41" y="29"/>
                    </a:lnTo>
                    <a:lnTo>
                      <a:pt x="35" y="36"/>
                    </a:lnTo>
                    <a:lnTo>
                      <a:pt x="28" y="43"/>
                    </a:lnTo>
                    <a:lnTo>
                      <a:pt x="19" y="48"/>
                    </a:lnTo>
                    <a:lnTo>
                      <a:pt x="11" y="51"/>
                    </a:lnTo>
                    <a:lnTo>
                      <a:pt x="0" y="51"/>
                    </a:lnTo>
                    <a:lnTo>
                      <a:pt x="0" y="65"/>
                    </a:lnTo>
                    <a:lnTo>
                      <a:pt x="13" y="63"/>
                    </a:lnTo>
                    <a:lnTo>
                      <a:pt x="23" y="59"/>
                    </a:lnTo>
                    <a:lnTo>
                      <a:pt x="35" y="52"/>
                    </a:lnTo>
                    <a:lnTo>
                      <a:pt x="44" y="45"/>
                    </a:lnTo>
                    <a:lnTo>
                      <a:pt x="52" y="36"/>
                    </a:lnTo>
                    <a:lnTo>
                      <a:pt x="57" y="25"/>
                    </a:lnTo>
                    <a:lnTo>
                      <a:pt x="60" y="13"/>
                    </a:lnTo>
                    <a:lnTo>
                      <a:pt x="63" y="0"/>
                    </a:lnTo>
                    <a:lnTo>
                      <a:pt x="63" y="0"/>
                    </a:lnTo>
                    <a:lnTo>
                      <a:pt x="49" y="0"/>
                    </a:lnTo>
                    <a:close/>
                  </a:path>
                </a:pathLst>
              </a:custGeom>
              <a:solidFill>
                <a:srgbClr val="0099CC"/>
              </a:solidFill>
              <a:ln w="9525">
                <a:noFill/>
                <a:round/>
                <a:headEnd/>
                <a:tailEnd/>
              </a:ln>
            </p:spPr>
            <p:txBody>
              <a:bodyPr/>
              <a:lstStyle/>
              <a:p>
                <a:endParaRPr lang="es-CO"/>
              </a:p>
            </p:txBody>
          </p:sp>
          <p:sp>
            <p:nvSpPr>
              <p:cNvPr id="15564" name="Freeform 204"/>
              <p:cNvSpPr>
                <a:spLocks/>
              </p:cNvSpPr>
              <p:nvPr/>
            </p:nvSpPr>
            <p:spPr bwMode="auto">
              <a:xfrm>
                <a:off x="4253" y="1129"/>
                <a:ext cx="31" cy="33"/>
              </a:xfrm>
              <a:custGeom>
                <a:avLst/>
                <a:gdLst/>
                <a:ahLst/>
                <a:cxnLst>
                  <a:cxn ang="0">
                    <a:pos x="0" y="14"/>
                  </a:cxn>
                  <a:cxn ang="0">
                    <a:pos x="0" y="14"/>
                  </a:cxn>
                  <a:cxn ang="0">
                    <a:pos x="11" y="14"/>
                  </a:cxn>
                  <a:cxn ang="0">
                    <a:pos x="19" y="17"/>
                  </a:cxn>
                  <a:cxn ang="0">
                    <a:pos x="28" y="22"/>
                  </a:cxn>
                  <a:cxn ang="0">
                    <a:pos x="35" y="28"/>
                  </a:cxn>
                  <a:cxn ang="0">
                    <a:pos x="41" y="36"/>
                  </a:cxn>
                  <a:cxn ang="0">
                    <a:pos x="45" y="44"/>
                  </a:cxn>
                  <a:cxn ang="0">
                    <a:pos x="49" y="54"/>
                  </a:cxn>
                  <a:cxn ang="0">
                    <a:pos x="49" y="64"/>
                  </a:cxn>
                  <a:cxn ang="0">
                    <a:pos x="63" y="64"/>
                  </a:cxn>
                  <a:cxn ang="0">
                    <a:pos x="60" y="52"/>
                  </a:cxn>
                  <a:cxn ang="0">
                    <a:pos x="57" y="39"/>
                  </a:cxn>
                  <a:cxn ang="0">
                    <a:pos x="52" y="29"/>
                  </a:cxn>
                  <a:cxn ang="0">
                    <a:pos x="44" y="18"/>
                  </a:cxn>
                  <a:cxn ang="0">
                    <a:pos x="35" y="10"/>
                  </a:cxn>
                  <a:cxn ang="0">
                    <a:pos x="23" y="6"/>
                  </a:cxn>
                  <a:cxn ang="0">
                    <a:pos x="13" y="2"/>
                  </a:cxn>
                  <a:cxn ang="0">
                    <a:pos x="0" y="0"/>
                  </a:cxn>
                  <a:cxn ang="0">
                    <a:pos x="0" y="0"/>
                  </a:cxn>
                  <a:cxn ang="0">
                    <a:pos x="0" y="14"/>
                  </a:cxn>
                </a:cxnLst>
                <a:rect l="0" t="0" r="r" b="b"/>
                <a:pathLst>
                  <a:path w="63" h="64">
                    <a:moveTo>
                      <a:pt x="0" y="14"/>
                    </a:moveTo>
                    <a:lnTo>
                      <a:pt x="0" y="14"/>
                    </a:lnTo>
                    <a:lnTo>
                      <a:pt x="11" y="14"/>
                    </a:lnTo>
                    <a:lnTo>
                      <a:pt x="19" y="17"/>
                    </a:lnTo>
                    <a:lnTo>
                      <a:pt x="28" y="22"/>
                    </a:lnTo>
                    <a:lnTo>
                      <a:pt x="35" y="28"/>
                    </a:lnTo>
                    <a:lnTo>
                      <a:pt x="41" y="36"/>
                    </a:lnTo>
                    <a:lnTo>
                      <a:pt x="45" y="44"/>
                    </a:lnTo>
                    <a:lnTo>
                      <a:pt x="49" y="54"/>
                    </a:lnTo>
                    <a:lnTo>
                      <a:pt x="49" y="64"/>
                    </a:lnTo>
                    <a:lnTo>
                      <a:pt x="63" y="64"/>
                    </a:lnTo>
                    <a:lnTo>
                      <a:pt x="60" y="52"/>
                    </a:lnTo>
                    <a:lnTo>
                      <a:pt x="57" y="39"/>
                    </a:lnTo>
                    <a:lnTo>
                      <a:pt x="52" y="29"/>
                    </a:lnTo>
                    <a:lnTo>
                      <a:pt x="44" y="18"/>
                    </a:lnTo>
                    <a:lnTo>
                      <a:pt x="35" y="10"/>
                    </a:lnTo>
                    <a:lnTo>
                      <a:pt x="23" y="6"/>
                    </a:lnTo>
                    <a:lnTo>
                      <a:pt x="13" y="2"/>
                    </a:lnTo>
                    <a:lnTo>
                      <a:pt x="0" y="0"/>
                    </a:lnTo>
                    <a:lnTo>
                      <a:pt x="0" y="0"/>
                    </a:lnTo>
                    <a:lnTo>
                      <a:pt x="0" y="14"/>
                    </a:lnTo>
                    <a:close/>
                  </a:path>
                </a:pathLst>
              </a:custGeom>
              <a:solidFill>
                <a:srgbClr val="0099CC"/>
              </a:solidFill>
              <a:ln w="9525">
                <a:noFill/>
                <a:round/>
                <a:headEnd/>
                <a:tailEnd/>
              </a:ln>
            </p:spPr>
            <p:txBody>
              <a:bodyPr/>
              <a:lstStyle/>
              <a:p>
                <a:endParaRPr lang="es-CO"/>
              </a:p>
            </p:txBody>
          </p:sp>
          <p:sp>
            <p:nvSpPr>
              <p:cNvPr id="15565" name="Freeform 205"/>
              <p:cNvSpPr>
                <a:spLocks/>
              </p:cNvSpPr>
              <p:nvPr/>
            </p:nvSpPr>
            <p:spPr bwMode="auto">
              <a:xfrm>
                <a:off x="4221" y="1129"/>
                <a:ext cx="32" cy="33"/>
              </a:xfrm>
              <a:custGeom>
                <a:avLst/>
                <a:gdLst/>
                <a:ahLst/>
                <a:cxnLst>
                  <a:cxn ang="0">
                    <a:pos x="14" y="64"/>
                  </a:cxn>
                  <a:cxn ang="0">
                    <a:pos x="14" y="64"/>
                  </a:cxn>
                  <a:cxn ang="0">
                    <a:pos x="14" y="54"/>
                  </a:cxn>
                  <a:cxn ang="0">
                    <a:pos x="17" y="44"/>
                  </a:cxn>
                  <a:cxn ang="0">
                    <a:pos x="21" y="36"/>
                  </a:cxn>
                  <a:cxn ang="0">
                    <a:pos x="29" y="28"/>
                  </a:cxn>
                  <a:cxn ang="0">
                    <a:pos x="36" y="21"/>
                  </a:cxn>
                  <a:cxn ang="0">
                    <a:pos x="44" y="17"/>
                  </a:cxn>
                  <a:cxn ang="0">
                    <a:pos x="54" y="14"/>
                  </a:cxn>
                  <a:cxn ang="0">
                    <a:pos x="64" y="14"/>
                  </a:cxn>
                  <a:cxn ang="0">
                    <a:pos x="64" y="0"/>
                  </a:cxn>
                  <a:cxn ang="0">
                    <a:pos x="52" y="2"/>
                  </a:cxn>
                  <a:cxn ang="0">
                    <a:pos x="39" y="6"/>
                  </a:cxn>
                  <a:cxn ang="0">
                    <a:pos x="29" y="11"/>
                  </a:cxn>
                  <a:cxn ang="0">
                    <a:pos x="20" y="18"/>
                  </a:cxn>
                  <a:cxn ang="0">
                    <a:pos x="12" y="29"/>
                  </a:cxn>
                  <a:cxn ang="0">
                    <a:pos x="6" y="39"/>
                  </a:cxn>
                  <a:cxn ang="0">
                    <a:pos x="2" y="52"/>
                  </a:cxn>
                  <a:cxn ang="0">
                    <a:pos x="0" y="64"/>
                  </a:cxn>
                  <a:cxn ang="0">
                    <a:pos x="0" y="64"/>
                  </a:cxn>
                  <a:cxn ang="0">
                    <a:pos x="14" y="64"/>
                  </a:cxn>
                </a:cxnLst>
                <a:rect l="0" t="0" r="r" b="b"/>
                <a:pathLst>
                  <a:path w="64" h="64">
                    <a:moveTo>
                      <a:pt x="14" y="64"/>
                    </a:moveTo>
                    <a:lnTo>
                      <a:pt x="14" y="64"/>
                    </a:lnTo>
                    <a:lnTo>
                      <a:pt x="14" y="54"/>
                    </a:lnTo>
                    <a:lnTo>
                      <a:pt x="17" y="44"/>
                    </a:lnTo>
                    <a:lnTo>
                      <a:pt x="21" y="36"/>
                    </a:lnTo>
                    <a:lnTo>
                      <a:pt x="29" y="28"/>
                    </a:lnTo>
                    <a:lnTo>
                      <a:pt x="36" y="21"/>
                    </a:lnTo>
                    <a:lnTo>
                      <a:pt x="44" y="17"/>
                    </a:lnTo>
                    <a:lnTo>
                      <a:pt x="54" y="14"/>
                    </a:lnTo>
                    <a:lnTo>
                      <a:pt x="64" y="14"/>
                    </a:lnTo>
                    <a:lnTo>
                      <a:pt x="64" y="0"/>
                    </a:lnTo>
                    <a:lnTo>
                      <a:pt x="52" y="2"/>
                    </a:lnTo>
                    <a:lnTo>
                      <a:pt x="39" y="6"/>
                    </a:lnTo>
                    <a:lnTo>
                      <a:pt x="29" y="11"/>
                    </a:lnTo>
                    <a:lnTo>
                      <a:pt x="20" y="18"/>
                    </a:lnTo>
                    <a:lnTo>
                      <a:pt x="12" y="29"/>
                    </a:lnTo>
                    <a:lnTo>
                      <a:pt x="6" y="39"/>
                    </a:lnTo>
                    <a:lnTo>
                      <a:pt x="2" y="52"/>
                    </a:lnTo>
                    <a:lnTo>
                      <a:pt x="0" y="64"/>
                    </a:lnTo>
                    <a:lnTo>
                      <a:pt x="0" y="64"/>
                    </a:lnTo>
                    <a:lnTo>
                      <a:pt x="14" y="64"/>
                    </a:lnTo>
                    <a:close/>
                  </a:path>
                </a:pathLst>
              </a:custGeom>
              <a:solidFill>
                <a:srgbClr val="0099CC"/>
              </a:solidFill>
              <a:ln w="9525">
                <a:noFill/>
                <a:round/>
                <a:headEnd/>
                <a:tailEnd/>
              </a:ln>
            </p:spPr>
            <p:txBody>
              <a:bodyPr/>
              <a:lstStyle/>
              <a:p>
                <a:endParaRPr lang="es-CO"/>
              </a:p>
            </p:txBody>
          </p:sp>
          <p:sp>
            <p:nvSpPr>
              <p:cNvPr id="15566" name="Freeform 206"/>
              <p:cNvSpPr>
                <a:spLocks/>
              </p:cNvSpPr>
              <p:nvPr/>
            </p:nvSpPr>
            <p:spPr bwMode="auto">
              <a:xfrm>
                <a:off x="4221" y="1162"/>
                <a:ext cx="32" cy="32"/>
              </a:xfrm>
              <a:custGeom>
                <a:avLst/>
                <a:gdLst/>
                <a:ahLst/>
                <a:cxnLst>
                  <a:cxn ang="0">
                    <a:pos x="64" y="51"/>
                  </a:cxn>
                  <a:cxn ang="0">
                    <a:pos x="64" y="51"/>
                  </a:cxn>
                  <a:cxn ang="0">
                    <a:pos x="54" y="51"/>
                  </a:cxn>
                  <a:cxn ang="0">
                    <a:pos x="44" y="48"/>
                  </a:cxn>
                  <a:cxn ang="0">
                    <a:pos x="36" y="43"/>
                  </a:cxn>
                  <a:cxn ang="0">
                    <a:pos x="29" y="36"/>
                  </a:cxn>
                  <a:cxn ang="0">
                    <a:pos x="21" y="29"/>
                  </a:cxn>
                  <a:cxn ang="0">
                    <a:pos x="17" y="20"/>
                  </a:cxn>
                  <a:cxn ang="0">
                    <a:pos x="14" y="11"/>
                  </a:cxn>
                  <a:cxn ang="0">
                    <a:pos x="14" y="0"/>
                  </a:cxn>
                  <a:cxn ang="0">
                    <a:pos x="0" y="0"/>
                  </a:cxn>
                  <a:cxn ang="0">
                    <a:pos x="2" y="13"/>
                  </a:cxn>
                  <a:cxn ang="0">
                    <a:pos x="6" y="25"/>
                  </a:cxn>
                  <a:cxn ang="0">
                    <a:pos x="12" y="36"/>
                  </a:cxn>
                  <a:cxn ang="0">
                    <a:pos x="20" y="45"/>
                  </a:cxn>
                  <a:cxn ang="0">
                    <a:pos x="29" y="52"/>
                  </a:cxn>
                  <a:cxn ang="0">
                    <a:pos x="39" y="59"/>
                  </a:cxn>
                  <a:cxn ang="0">
                    <a:pos x="52" y="63"/>
                  </a:cxn>
                  <a:cxn ang="0">
                    <a:pos x="64" y="65"/>
                  </a:cxn>
                  <a:cxn ang="0">
                    <a:pos x="64" y="65"/>
                  </a:cxn>
                  <a:cxn ang="0">
                    <a:pos x="64" y="51"/>
                  </a:cxn>
                </a:cxnLst>
                <a:rect l="0" t="0" r="r" b="b"/>
                <a:pathLst>
                  <a:path w="64" h="65">
                    <a:moveTo>
                      <a:pt x="64" y="51"/>
                    </a:moveTo>
                    <a:lnTo>
                      <a:pt x="64" y="51"/>
                    </a:lnTo>
                    <a:lnTo>
                      <a:pt x="54" y="51"/>
                    </a:lnTo>
                    <a:lnTo>
                      <a:pt x="44" y="48"/>
                    </a:lnTo>
                    <a:lnTo>
                      <a:pt x="36" y="43"/>
                    </a:lnTo>
                    <a:lnTo>
                      <a:pt x="29" y="36"/>
                    </a:lnTo>
                    <a:lnTo>
                      <a:pt x="21" y="29"/>
                    </a:lnTo>
                    <a:lnTo>
                      <a:pt x="17" y="20"/>
                    </a:lnTo>
                    <a:lnTo>
                      <a:pt x="14" y="11"/>
                    </a:lnTo>
                    <a:lnTo>
                      <a:pt x="14" y="0"/>
                    </a:lnTo>
                    <a:lnTo>
                      <a:pt x="0" y="0"/>
                    </a:lnTo>
                    <a:lnTo>
                      <a:pt x="2" y="13"/>
                    </a:lnTo>
                    <a:lnTo>
                      <a:pt x="6" y="25"/>
                    </a:lnTo>
                    <a:lnTo>
                      <a:pt x="12" y="36"/>
                    </a:lnTo>
                    <a:lnTo>
                      <a:pt x="20" y="45"/>
                    </a:lnTo>
                    <a:lnTo>
                      <a:pt x="29" y="52"/>
                    </a:lnTo>
                    <a:lnTo>
                      <a:pt x="39" y="59"/>
                    </a:lnTo>
                    <a:lnTo>
                      <a:pt x="52" y="63"/>
                    </a:lnTo>
                    <a:lnTo>
                      <a:pt x="64" y="65"/>
                    </a:lnTo>
                    <a:lnTo>
                      <a:pt x="64" y="65"/>
                    </a:lnTo>
                    <a:lnTo>
                      <a:pt x="64" y="51"/>
                    </a:lnTo>
                    <a:close/>
                  </a:path>
                </a:pathLst>
              </a:custGeom>
              <a:solidFill>
                <a:srgbClr val="0099CC"/>
              </a:solidFill>
              <a:ln w="9525">
                <a:noFill/>
                <a:round/>
                <a:headEnd/>
                <a:tailEnd/>
              </a:ln>
            </p:spPr>
            <p:txBody>
              <a:bodyPr/>
              <a:lstStyle/>
              <a:p>
                <a:endParaRPr lang="es-CO"/>
              </a:p>
            </p:txBody>
          </p:sp>
          <p:sp>
            <p:nvSpPr>
              <p:cNvPr id="15567" name="Freeform 207"/>
              <p:cNvSpPr>
                <a:spLocks/>
              </p:cNvSpPr>
              <p:nvPr/>
            </p:nvSpPr>
            <p:spPr bwMode="auto">
              <a:xfrm>
                <a:off x="4222" y="1131"/>
                <a:ext cx="61" cy="62"/>
              </a:xfrm>
              <a:custGeom>
                <a:avLst/>
                <a:gdLst/>
                <a:ahLst/>
                <a:cxnLst>
                  <a:cxn ang="0">
                    <a:pos x="62" y="125"/>
                  </a:cxn>
                  <a:cxn ang="0">
                    <a:pos x="62" y="125"/>
                  </a:cxn>
                  <a:cxn ang="0">
                    <a:pos x="74" y="123"/>
                  </a:cxn>
                  <a:cxn ang="0">
                    <a:pos x="85" y="120"/>
                  </a:cxn>
                  <a:cxn ang="0">
                    <a:pos x="96" y="114"/>
                  </a:cxn>
                  <a:cxn ang="0">
                    <a:pos x="105" y="106"/>
                  </a:cxn>
                  <a:cxn ang="0">
                    <a:pos x="113" y="97"/>
                  </a:cxn>
                  <a:cxn ang="0">
                    <a:pos x="119" y="87"/>
                  </a:cxn>
                  <a:cxn ang="0">
                    <a:pos x="122" y="75"/>
                  </a:cxn>
                  <a:cxn ang="0">
                    <a:pos x="123" y="62"/>
                  </a:cxn>
                  <a:cxn ang="0">
                    <a:pos x="123" y="62"/>
                  </a:cxn>
                  <a:cxn ang="0">
                    <a:pos x="122" y="50"/>
                  </a:cxn>
                  <a:cxn ang="0">
                    <a:pos x="119" y="38"/>
                  </a:cxn>
                  <a:cxn ang="0">
                    <a:pos x="113" y="28"/>
                  </a:cxn>
                  <a:cxn ang="0">
                    <a:pos x="105" y="19"/>
                  </a:cxn>
                  <a:cxn ang="0">
                    <a:pos x="96" y="11"/>
                  </a:cxn>
                  <a:cxn ang="0">
                    <a:pos x="85" y="5"/>
                  </a:cxn>
                  <a:cxn ang="0">
                    <a:pos x="74" y="1"/>
                  </a:cxn>
                  <a:cxn ang="0">
                    <a:pos x="62" y="0"/>
                  </a:cxn>
                  <a:cxn ang="0">
                    <a:pos x="62" y="0"/>
                  </a:cxn>
                  <a:cxn ang="0">
                    <a:pos x="50" y="1"/>
                  </a:cxn>
                  <a:cxn ang="0">
                    <a:pos x="38" y="5"/>
                  </a:cxn>
                  <a:cxn ang="0">
                    <a:pos x="28" y="11"/>
                  </a:cxn>
                  <a:cxn ang="0">
                    <a:pos x="19" y="19"/>
                  </a:cxn>
                  <a:cxn ang="0">
                    <a:pos x="11" y="28"/>
                  </a:cxn>
                  <a:cxn ang="0">
                    <a:pos x="5" y="38"/>
                  </a:cxn>
                  <a:cxn ang="0">
                    <a:pos x="2" y="50"/>
                  </a:cxn>
                  <a:cxn ang="0">
                    <a:pos x="0" y="62"/>
                  </a:cxn>
                  <a:cxn ang="0">
                    <a:pos x="0" y="62"/>
                  </a:cxn>
                  <a:cxn ang="0">
                    <a:pos x="2" y="75"/>
                  </a:cxn>
                  <a:cxn ang="0">
                    <a:pos x="5" y="87"/>
                  </a:cxn>
                  <a:cxn ang="0">
                    <a:pos x="11" y="97"/>
                  </a:cxn>
                  <a:cxn ang="0">
                    <a:pos x="19" y="106"/>
                  </a:cxn>
                  <a:cxn ang="0">
                    <a:pos x="28" y="114"/>
                  </a:cxn>
                  <a:cxn ang="0">
                    <a:pos x="38" y="120"/>
                  </a:cxn>
                  <a:cxn ang="0">
                    <a:pos x="50" y="123"/>
                  </a:cxn>
                  <a:cxn ang="0">
                    <a:pos x="62" y="125"/>
                  </a:cxn>
                </a:cxnLst>
                <a:rect l="0" t="0" r="r" b="b"/>
                <a:pathLst>
                  <a:path w="123" h="125">
                    <a:moveTo>
                      <a:pt x="62" y="125"/>
                    </a:moveTo>
                    <a:lnTo>
                      <a:pt x="62" y="125"/>
                    </a:lnTo>
                    <a:lnTo>
                      <a:pt x="74" y="123"/>
                    </a:lnTo>
                    <a:lnTo>
                      <a:pt x="85" y="120"/>
                    </a:lnTo>
                    <a:lnTo>
                      <a:pt x="96" y="114"/>
                    </a:lnTo>
                    <a:lnTo>
                      <a:pt x="105" y="106"/>
                    </a:lnTo>
                    <a:lnTo>
                      <a:pt x="113" y="97"/>
                    </a:lnTo>
                    <a:lnTo>
                      <a:pt x="119" y="87"/>
                    </a:lnTo>
                    <a:lnTo>
                      <a:pt x="122" y="75"/>
                    </a:lnTo>
                    <a:lnTo>
                      <a:pt x="123" y="62"/>
                    </a:lnTo>
                    <a:lnTo>
                      <a:pt x="123" y="62"/>
                    </a:lnTo>
                    <a:lnTo>
                      <a:pt x="122" y="50"/>
                    </a:lnTo>
                    <a:lnTo>
                      <a:pt x="119" y="38"/>
                    </a:lnTo>
                    <a:lnTo>
                      <a:pt x="113" y="28"/>
                    </a:lnTo>
                    <a:lnTo>
                      <a:pt x="105" y="19"/>
                    </a:lnTo>
                    <a:lnTo>
                      <a:pt x="96" y="11"/>
                    </a:lnTo>
                    <a:lnTo>
                      <a:pt x="85" y="5"/>
                    </a:lnTo>
                    <a:lnTo>
                      <a:pt x="74" y="1"/>
                    </a:lnTo>
                    <a:lnTo>
                      <a:pt x="62" y="0"/>
                    </a:lnTo>
                    <a:lnTo>
                      <a:pt x="62" y="0"/>
                    </a:lnTo>
                    <a:lnTo>
                      <a:pt x="50" y="1"/>
                    </a:lnTo>
                    <a:lnTo>
                      <a:pt x="38" y="5"/>
                    </a:lnTo>
                    <a:lnTo>
                      <a:pt x="28" y="11"/>
                    </a:lnTo>
                    <a:lnTo>
                      <a:pt x="19" y="19"/>
                    </a:lnTo>
                    <a:lnTo>
                      <a:pt x="11" y="28"/>
                    </a:lnTo>
                    <a:lnTo>
                      <a:pt x="5" y="38"/>
                    </a:lnTo>
                    <a:lnTo>
                      <a:pt x="2" y="50"/>
                    </a:lnTo>
                    <a:lnTo>
                      <a:pt x="0" y="62"/>
                    </a:lnTo>
                    <a:lnTo>
                      <a:pt x="0" y="62"/>
                    </a:lnTo>
                    <a:lnTo>
                      <a:pt x="2" y="75"/>
                    </a:lnTo>
                    <a:lnTo>
                      <a:pt x="5" y="87"/>
                    </a:lnTo>
                    <a:lnTo>
                      <a:pt x="11" y="97"/>
                    </a:lnTo>
                    <a:lnTo>
                      <a:pt x="19" y="106"/>
                    </a:lnTo>
                    <a:lnTo>
                      <a:pt x="28" y="114"/>
                    </a:lnTo>
                    <a:lnTo>
                      <a:pt x="38" y="120"/>
                    </a:lnTo>
                    <a:lnTo>
                      <a:pt x="50" y="123"/>
                    </a:lnTo>
                    <a:lnTo>
                      <a:pt x="62" y="125"/>
                    </a:lnTo>
                  </a:path>
                </a:pathLst>
              </a:custGeom>
              <a:noFill/>
              <a:ln w="0">
                <a:solidFill>
                  <a:srgbClr val="000000"/>
                </a:solidFill>
                <a:prstDash val="solid"/>
                <a:round/>
                <a:headEnd/>
                <a:tailEnd/>
              </a:ln>
            </p:spPr>
            <p:txBody>
              <a:bodyPr/>
              <a:lstStyle/>
              <a:p>
                <a:endParaRPr lang="es-CO"/>
              </a:p>
            </p:txBody>
          </p:sp>
          <p:sp>
            <p:nvSpPr>
              <p:cNvPr id="15568" name="Freeform 208"/>
              <p:cNvSpPr>
                <a:spLocks/>
              </p:cNvSpPr>
              <p:nvPr/>
            </p:nvSpPr>
            <p:spPr bwMode="auto">
              <a:xfrm>
                <a:off x="4227" y="1136"/>
                <a:ext cx="51" cy="52"/>
              </a:xfrm>
              <a:custGeom>
                <a:avLst/>
                <a:gdLst/>
                <a:ahLst/>
                <a:cxnLst>
                  <a:cxn ang="0">
                    <a:pos x="51" y="103"/>
                  </a:cxn>
                  <a:cxn ang="0">
                    <a:pos x="51" y="103"/>
                  </a:cxn>
                  <a:cxn ang="0">
                    <a:pos x="62" y="102"/>
                  </a:cxn>
                  <a:cxn ang="0">
                    <a:pos x="71" y="99"/>
                  </a:cxn>
                  <a:cxn ang="0">
                    <a:pos x="79" y="94"/>
                  </a:cxn>
                  <a:cxn ang="0">
                    <a:pos x="87" y="88"/>
                  </a:cxn>
                  <a:cxn ang="0">
                    <a:pos x="93" y="80"/>
                  </a:cxn>
                  <a:cxn ang="0">
                    <a:pos x="99" y="72"/>
                  </a:cxn>
                  <a:cxn ang="0">
                    <a:pos x="101" y="62"/>
                  </a:cxn>
                  <a:cxn ang="0">
                    <a:pos x="102" y="51"/>
                  </a:cxn>
                  <a:cxn ang="0">
                    <a:pos x="102" y="51"/>
                  </a:cxn>
                  <a:cxn ang="0">
                    <a:pos x="101" y="41"/>
                  </a:cxn>
                  <a:cxn ang="0">
                    <a:pos x="99" y="31"/>
                  </a:cxn>
                  <a:cxn ang="0">
                    <a:pos x="93" y="23"/>
                  </a:cxn>
                  <a:cxn ang="0">
                    <a:pos x="87" y="15"/>
                  </a:cxn>
                  <a:cxn ang="0">
                    <a:pos x="79" y="9"/>
                  </a:cxn>
                  <a:cxn ang="0">
                    <a:pos x="71" y="4"/>
                  </a:cxn>
                  <a:cxn ang="0">
                    <a:pos x="62" y="1"/>
                  </a:cxn>
                  <a:cxn ang="0">
                    <a:pos x="51" y="0"/>
                  </a:cxn>
                  <a:cxn ang="0">
                    <a:pos x="51" y="0"/>
                  </a:cxn>
                  <a:cxn ang="0">
                    <a:pos x="41" y="1"/>
                  </a:cxn>
                  <a:cxn ang="0">
                    <a:pos x="31" y="4"/>
                  </a:cxn>
                  <a:cxn ang="0">
                    <a:pos x="23" y="9"/>
                  </a:cxn>
                  <a:cxn ang="0">
                    <a:pos x="15" y="15"/>
                  </a:cxn>
                  <a:cxn ang="0">
                    <a:pos x="9" y="23"/>
                  </a:cxn>
                  <a:cxn ang="0">
                    <a:pos x="4" y="31"/>
                  </a:cxn>
                  <a:cxn ang="0">
                    <a:pos x="1" y="41"/>
                  </a:cxn>
                  <a:cxn ang="0">
                    <a:pos x="0" y="51"/>
                  </a:cxn>
                  <a:cxn ang="0">
                    <a:pos x="0" y="51"/>
                  </a:cxn>
                  <a:cxn ang="0">
                    <a:pos x="1" y="62"/>
                  </a:cxn>
                  <a:cxn ang="0">
                    <a:pos x="4" y="72"/>
                  </a:cxn>
                  <a:cxn ang="0">
                    <a:pos x="9" y="80"/>
                  </a:cxn>
                  <a:cxn ang="0">
                    <a:pos x="15" y="88"/>
                  </a:cxn>
                  <a:cxn ang="0">
                    <a:pos x="23" y="94"/>
                  </a:cxn>
                  <a:cxn ang="0">
                    <a:pos x="31" y="99"/>
                  </a:cxn>
                  <a:cxn ang="0">
                    <a:pos x="41" y="102"/>
                  </a:cxn>
                  <a:cxn ang="0">
                    <a:pos x="51" y="103"/>
                  </a:cxn>
                </a:cxnLst>
                <a:rect l="0" t="0" r="r" b="b"/>
                <a:pathLst>
                  <a:path w="102" h="103">
                    <a:moveTo>
                      <a:pt x="51" y="103"/>
                    </a:moveTo>
                    <a:lnTo>
                      <a:pt x="51" y="103"/>
                    </a:lnTo>
                    <a:lnTo>
                      <a:pt x="62" y="102"/>
                    </a:lnTo>
                    <a:lnTo>
                      <a:pt x="71" y="99"/>
                    </a:lnTo>
                    <a:lnTo>
                      <a:pt x="79" y="94"/>
                    </a:lnTo>
                    <a:lnTo>
                      <a:pt x="87" y="88"/>
                    </a:lnTo>
                    <a:lnTo>
                      <a:pt x="93" y="80"/>
                    </a:lnTo>
                    <a:lnTo>
                      <a:pt x="99" y="72"/>
                    </a:lnTo>
                    <a:lnTo>
                      <a:pt x="101" y="62"/>
                    </a:lnTo>
                    <a:lnTo>
                      <a:pt x="102" y="51"/>
                    </a:lnTo>
                    <a:lnTo>
                      <a:pt x="102" y="51"/>
                    </a:lnTo>
                    <a:lnTo>
                      <a:pt x="101" y="41"/>
                    </a:lnTo>
                    <a:lnTo>
                      <a:pt x="99" y="31"/>
                    </a:lnTo>
                    <a:lnTo>
                      <a:pt x="93" y="23"/>
                    </a:lnTo>
                    <a:lnTo>
                      <a:pt x="87" y="15"/>
                    </a:lnTo>
                    <a:lnTo>
                      <a:pt x="79" y="9"/>
                    </a:lnTo>
                    <a:lnTo>
                      <a:pt x="71" y="4"/>
                    </a:lnTo>
                    <a:lnTo>
                      <a:pt x="62" y="1"/>
                    </a:lnTo>
                    <a:lnTo>
                      <a:pt x="51" y="0"/>
                    </a:lnTo>
                    <a:lnTo>
                      <a:pt x="51" y="0"/>
                    </a:lnTo>
                    <a:lnTo>
                      <a:pt x="41" y="1"/>
                    </a:lnTo>
                    <a:lnTo>
                      <a:pt x="31" y="4"/>
                    </a:lnTo>
                    <a:lnTo>
                      <a:pt x="23" y="9"/>
                    </a:lnTo>
                    <a:lnTo>
                      <a:pt x="15" y="15"/>
                    </a:lnTo>
                    <a:lnTo>
                      <a:pt x="9" y="23"/>
                    </a:lnTo>
                    <a:lnTo>
                      <a:pt x="4" y="31"/>
                    </a:lnTo>
                    <a:lnTo>
                      <a:pt x="1" y="41"/>
                    </a:lnTo>
                    <a:lnTo>
                      <a:pt x="0" y="51"/>
                    </a:lnTo>
                    <a:lnTo>
                      <a:pt x="0" y="51"/>
                    </a:lnTo>
                    <a:lnTo>
                      <a:pt x="1" y="62"/>
                    </a:lnTo>
                    <a:lnTo>
                      <a:pt x="4" y="72"/>
                    </a:lnTo>
                    <a:lnTo>
                      <a:pt x="9" y="80"/>
                    </a:lnTo>
                    <a:lnTo>
                      <a:pt x="15" y="88"/>
                    </a:lnTo>
                    <a:lnTo>
                      <a:pt x="23" y="94"/>
                    </a:lnTo>
                    <a:lnTo>
                      <a:pt x="31" y="99"/>
                    </a:lnTo>
                    <a:lnTo>
                      <a:pt x="41" y="102"/>
                    </a:lnTo>
                    <a:lnTo>
                      <a:pt x="51" y="103"/>
                    </a:lnTo>
                  </a:path>
                </a:pathLst>
              </a:custGeom>
              <a:noFill/>
              <a:ln w="0">
                <a:solidFill>
                  <a:srgbClr val="000000"/>
                </a:solidFill>
                <a:prstDash val="solid"/>
                <a:round/>
                <a:headEnd/>
                <a:tailEnd/>
              </a:ln>
            </p:spPr>
            <p:txBody>
              <a:bodyPr/>
              <a:lstStyle/>
              <a:p>
                <a:endParaRPr lang="es-CO"/>
              </a:p>
            </p:txBody>
          </p:sp>
          <p:sp>
            <p:nvSpPr>
              <p:cNvPr id="15569" name="Freeform 209"/>
              <p:cNvSpPr>
                <a:spLocks/>
              </p:cNvSpPr>
              <p:nvPr/>
            </p:nvSpPr>
            <p:spPr bwMode="auto">
              <a:xfrm>
                <a:off x="4245" y="972"/>
                <a:ext cx="31" cy="32"/>
              </a:xfrm>
              <a:custGeom>
                <a:avLst/>
                <a:gdLst/>
                <a:ahLst/>
                <a:cxnLst>
                  <a:cxn ang="0">
                    <a:pos x="31" y="63"/>
                  </a:cxn>
                  <a:cxn ang="0">
                    <a:pos x="42" y="61"/>
                  </a:cxn>
                  <a:cxn ang="0">
                    <a:pos x="51" y="54"/>
                  </a:cxn>
                  <a:cxn ang="0">
                    <a:pos x="58" y="43"/>
                  </a:cxn>
                  <a:cxn ang="0">
                    <a:pos x="60" y="31"/>
                  </a:cxn>
                  <a:cxn ang="0">
                    <a:pos x="58" y="18"/>
                  </a:cxn>
                  <a:cxn ang="0">
                    <a:pos x="51" y="9"/>
                  </a:cxn>
                  <a:cxn ang="0">
                    <a:pos x="42" y="2"/>
                  </a:cxn>
                  <a:cxn ang="0">
                    <a:pos x="31" y="0"/>
                  </a:cxn>
                  <a:cxn ang="0">
                    <a:pos x="18" y="2"/>
                  </a:cxn>
                  <a:cxn ang="0">
                    <a:pos x="9" y="9"/>
                  </a:cxn>
                  <a:cxn ang="0">
                    <a:pos x="2" y="18"/>
                  </a:cxn>
                  <a:cxn ang="0">
                    <a:pos x="0" y="31"/>
                  </a:cxn>
                  <a:cxn ang="0">
                    <a:pos x="2" y="43"/>
                  </a:cxn>
                  <a:cxn ang="0">
                    <a:pos x="9" y="54"/>
                  </a:cxn>
                  <a:cxn ang="0">
                    <a:pos x="18" y="61"/>
                  </a:cxn>
                  <a:cxn ang="0">
                    <a:pos x="31" y="63"/>
                  </a:cxn>
                </a:cxnLst>
                <a:rect l="0" t="0" r="r" b="b"/>
                <a:pathLst>
                  <a:path w="60" h="63">
                    <a:moveTo>
                      <a:pt x="31" y="63"/>
                    </a:moveTo>
                    <a:lnTo>
                      <a:pt x="42" y="61"/>
                    </a:lnTo>
                    <a:lnTo>
                      <a:pt x="51" y="54"/>
                    </a:lnTo>
                    <a:lnTo>
                      <a:pt x="58" y="43"/>
                    </a:lnTo>
                    <a:lnTo>
                      <a:pt x="60" y="31"/>
                    </a:lnTo>
                    <a:lnTo>
                      <a:pt x="58" y="18"/>
                    </a:lnTo>
                    <a:lnTo>
                      <a:pt x="51" y="9"/>
                    </a:lnTo>
                    <a:lnTo>
                      <a:pt x="42" y="2"/>
                    </a:lnTo>
                    <a:lnTo>
                      <a:pt x="31" y="0"/>
                    </a:lnTo>
                    <a:lnTo>
                      <a:pt x="18" y="2"/>
                    </a:lnTo>
                    <a:lnTo>
                      <a:pt x="9" y="9"/>
                    </a:lnTo>
                    <a:lnTo>
                      <a:pt x="2" y="18"/>
                    </a:lnTo>
                    <a:lnTo>
                      <a:pt x="0" y="31"/>
                    </a:lnTo>
                    <a:lnTo>
                      <a:pt x="2" y="43"/>
                    </a:lnTo>
                    <a:lnTo>
                      <a:pt x="9" y="54"/>
                    </a:lnTo>
                    <a:lnTo>
                      <a:pt x="18" y="61"/>
                    </a:lnTo>
                    <a:lnTo>
                      <a:pt x="31" y="63"/>
                    </a:lnTo>
                    <a:close/>
                  </a:path>
                </a:pathLst>
              </a:custGeom>
              <a:solidFill>
                <a:srgbClr val="CCCCCC"/>
              </a:solidFill>
              <a:ln w="9525">
                <a:noFill/>
                <a:round/>
                <a:headEnd/>
                <a:tailEnd/>
              </a:ln>
            </p:spPr>
            <p:txBody>
              <a:bodyPr/>
              <a:lstStyle/>
              <a:p>
                <a:endParaRPr lang="es-CO"/>
              </a:p>
            </p:txBody>
          </p:sp>
          <p:sp>
            <p:nvSpPr>
              <p:cNvPr id="15570" name="Freeform 210"/>
              <p:cNvSpPr>
                <a:spLocks/>
              </p:cNvSpPr>
              <p:nvPr/>
            </p:nvSpPr>
            <p:spPr bwMode="auto">
              <a:xfrm>
                <a:off x="4245" y="972"/>
                <a:ext cx="31" cy="32"/>
              </a:xfrm>
              <a:custGeom>
                <a:avLst/>
                <a:gdLst/>
                <a:ahLst/>
                <a:cxnLst>
                  <a:cxn ang="0">
                    <a:pos x="31" y="63"/>
                  </a:cxn>
                  <a:cxn ang="0">
                    <a:pos x="31" y="63"/>
                  </a:cxn>
                  <a:cxn ang="0">
                    <a:pos x="42" y="61"/>
                  </a:cxn>
                  <a:cxn ang="0">
                    <a:pos x="51" y="54"/>
                  </a:cxn>
                  <a:cxn ang="0">
                    <a:pos x="58" y="43"/>
                  </a:cxn>
                  <a:cxn ang="0">
                    <a:pos x="60" y="31"/>
                  </a:cxn>
                  <a:cxn ang="0">
                    <a:pos x="60" y="31"/>
                  </a:cxn>
                  <a:cxn ang="0">
                    <a:pos x="58" y="18"/>
                  </a:cxn>
                  <a:cxn ang="0">
                    <a:pos x="51" y="9"/>
                  </a:cxn>
                  <a:cxn ang="0">
                    <a:pos x="42" y="2"/>
                  </a:cxn>
                  <a:cxn ang="0">
                    <a:pos x="31" y="0"/>
                  </a:cxn>
                  <a:cxn ang="0">
                    <a:pos x="31" y="0"/>
                  </a:cxn>
                  <a:cxn ang="0">
                    <a:pos x="18" y="2"/>
                  </a:cxn>
                  <a:cxn ang="0">
                    <a:pos x="9" y="9"/>
                  </a:cxn>
                  <a:cxn ang="0">
                    <a:pos x="2" y="18"/>
                  </a:cxn>
                  <a:cxn ang="0">
                    <a:pos x="0" y="31"/>
                  </a:cxn>
                  <a:cxn ang="0">
                    <a:pos x="0" y="31"/>
                  </a:cxn>
                  <a:cxn ang="0">
                    <a:pos x="2" y="43"/>
                  </a:cxn>
                  <a:cxn ang="0">
                    <a:pos x="9" y="54"/>
                  </a:cxn>
                  <a:cxn ang="0">
                    <a:pos x="18" y="61"/>
                  </a:cxn>
                  <a:cxn ang="0">
                    <a:pos x="31" y="63"/>
                  </a:cxn>
                </a:cxnLst>
                <a:rect l="0" t="0" r="r" b="b"/>
                <a:pathLst>
                  <a:path w="60" h="63">
                    <a:moveTo>
                      <a:pt x="31" y="63"/>
                    </a:moveTo>
                    <a:lnTo>
                      <a:pt x="31" y="63"/>
                    </a:lnTo>
                    <a:lnTo>
                      <a:pt x="42" y="61"/>
                    </a:lnTo>
                    <a:lnTo>
                      <a:pt x="51" y="54"/>
                    </a:lnTo>
                    <a:lnTo>
                      <a:pt x="58" y="43"/>
                    </a:lnTo>
                    <a:lnTo>
                      <a:pt x="60" y="31"/>
                    </a:lnTo>
                    <a:lnTo>
                      <a:pt x="60" y="31"/>
                    </a:lnTo>
                    <a:lnTo>
                      <a:pt x="58" y="18"/>
                    </a:lnTo>
                    <a:lnTo>
                      <a:pt x="51" y="9"/>
                    </a:lnTo>
                    <a:lnTo>
                      <a:pt x="42" y="2"/>
                    </a:lnTo>
                    <a:lnTo>
                      <a:pt x="31" y="0"/>
                    </a:lnTo>
                    <a:lnTo>
                      <a:pt x="31" y="0"/>
                    </a:lnTo>
                    <a:lnTo>
                      <a:pt x="18" y="2"/>
                    </a:lnTo>
                    <a:lnTo>
                      <a:pt x="9" y="9"/>
                    </a:lnTo>
                    <a:lnTo>
                      <a:pt x="2" y="18"/>
                    </a:lnTo>
                    <a:lnTo>
                      <a:pt x="0" y="31"/>
                    </a:lnTo>
                    <a:lnTo>
                      <a:pt x="0" y="31"/>
                    </a:lnTo>
                    <a:lnTo>
                      <a:pt x="2" y="43"/>
                    </a:lnTo>
                    <a:lnTo>
                      <a:pt x="9" y="54"/>
                    </a:lnTo>
                    <a:lnTo>
                      <a:pt x="18" y="61"/>
                    </a:lnTo>
                    <a:lnTo>
                      <a:pt x="31" y="63"/>
                    </a:lnTo>
                  </a:path>
                </a:pathLst>
              </a:custGeom>
              <a:noFill/>
              <a:ln w="0">
                <a:solidFill>
                  <a:srgbClr val="000000"/>
                </a:solidFill>
                <a:prstDash val="solid"/>
                <a:round/>
                <a:headEnd/>
                <a:tailEnd/>
              </a:ln>
            </p:spPr>
            <p:txBody>
              <a:bodyPr/>
              <a:lstStyle/>
              <a:p>
                <a:endParaRPr lang="es-CO"/>
              </a:p>
            </p:txBody>
          </p:sp>
        </p:grpSp>
        <p:sp>
          <p:nvSpPr>
            <p:cNvPr id="15574" name="Rectangle 214"/>
            <p:cNvSpPr>
              <a:spLocks noChangeArrowheads="1"/>
            </p:cNvSpPr>
            <p:nvPr/>
          </p:nvSpPr>
          <p:spPr bwMode="auto">
            <a:xfrm>
              <a:off x="497" y="696"/>
              <a:ext cx="1735" cy="6"/>
            </a:xfrm>
            <a:prstGeom prst="rect">
              <a:avLst/>
            </a:prstGeom>
            <a:solidFill>
              <a:srgbClr val="000000"/>
            </a:solidFill>
            <a:ln w="9525">
              <a:noFill/>
              <a:miter lim="800000"/>
              <a:headEnd/>
              <a:tailEnd/>
            </a:ln>
          </p:spPr>
          <p:txBody>
            <a:bodyPr/>
            <a:lstStyle/>
            <a:p>
              <a:endParaRPr lang="es-CO"/>
            </a:p>
          </p:txBody>
        </p:sp>
        <p:sp>
          <p:nvSpPr>
            <p:cNvPr id="15575" name="Rectangle 215"/>
            <p:cNvSpPr>
              <a:spLocks noChangeArrowheads="1"/>
            </p:cNvSpPr>
            <p:nvPr/>
          </p:nvSpPr>
          <p:spPr bwMode="auto">
            <a:xfrm>
              <a:off x="2232" y="696"/>
              <a:ext cx="6" cy="6"/>
            </a:xfrm>
            <a:prstGeom prst="rect">
              <a:avLst/>
            </a:prstGeom>
            <a:solidFill>
              <a:srgbClr val="000000"/>
            </a:solidFill>
            <a:ln w="9525">
              <a:noFill/>
              <a:miter lim="800000"/>
              <a:headEnd/>
              <a:tailEnd/>
            </a:ln>
          </p:spPr>
          <p:txBody>
            <a:bodyPr/>
            <a:lstStyle/>
            <a:p>
              <a:endParaRPr lang="es-CO"/>
            </a:p>
          </p:txBody>
        </p:sp>
        <p:sp>
          <p:nvSpPr>
            <p:cNvPr id="15576" name="Rectangle 216"/>
            <p:cNvSpPr>
              <a:spLocks noChangeArrowheads="1"/>
            </p:cNvSpPr>
            <p:nvPr/>
          </p:nvSpPr>
          <p:spPr bwMode="auto">
            <a:xfrm>
              <a:off x="2238" y="696"/>
              <a:ext cx="1691" cy="6"/>
            </a:xfrm>
            <a:prstGeom prst="rect">
              <a:avLst/>
            </a:prstGeom>
            <a:solidFill>
              <a:srgbClr val="000000"/>
            </a:solidFill>
            <a:ln w="9525">
              <a:noFill/>
              <a:miter lim="800000"/>
              <a:headEnd/>
              <a:tailEnd/>
            </a:ln>
          </p:spPr>
          <p:txBody>
            <a:bodyPr/>
            <a:lstStyle/>
            <a:p>
              <a:endParaRPr lang="es-CO"/>
            </a:p>
          </p:txBody>
        </p:sp>
        <p:sp>
          <p:nvSpPr>
            <p:cNvPr id="15577" name="Rectangle 217"/>
            <p:cNvSpPr>
              <a:spLocks noChangeArrowheads="1"/>
            </p:cNvSpPr>
            <p:nvPr/>
          </p:nvSpPr>
          <p:spPr bwMode="auto">
            <a:xfrm>
              <a:off x="3929" y="696"/>
              <a:ext cx="6" cy="6"/>
            </a:xfrm>
            <a:prstGeom prst="rect">
              <a:avLst/>
            </a:prstGeom>
            <a:solidFill>
              <a:srgbClr val="000000"/>
            </a:solidFill>
            <a:ln w="9525">
              <a:noFill/>
              <a:miter lim="800000"/>
              <a:headEnd/>
              <a:tailEnd/>
            </a:ln>
          </p:spPr>
          <p:txBody>
            <a:bodyPr/>
            <a:lstStyle/>
            <a:p>
              <a:endParaRPr lang="es-CO"/>
            </a:p>
          </p:txBody>
        </p:sp>
        <p:sp>
          <p:nvSpPr>
            <p:cNvPr id="15578" name="Rectangle 218"/>
            <p:cNvSpPr>
              <a:spLocks noChangeArrowheads="1"/>
            </p:cNvSpPr>
            <p:nvPr/>
          </p:nvSpPr>
          <p:spPr bwMode="auto">
            <a:xfrm>
              <a:off x="3935" y="696"/>
              <a:ext cx="1466" cy="6"/>
            </a:xfrm>
            <a:prstGeom prst="rect">
              <a:avLst/>
            </a:prstGeom>
            <a:solidFill>
              <a:srgbClr val="000000"/>
            </a:solidFill>
            <a:ln w="9525">
              <a:noFill/>
              <a:miter lim="800000"/>
              <a:headEnd/>
              <a:tailEnd/>
            </a:ln>
          </p:spPr>
          <p:txBody>
            <a:bodyPr/>
            <a:lstStyle/>
            <a:p>
              <a:endParaRPr lang="es-CO"/>
            </a:p>
          </p:txBody>
        </p:sp>
        <p:sp>
          <p:nvSpPr>
            <p:cNvPr id="15579" name="Rectangle 219"/>
            <p:cNvSpPr>
              <a:spLocks noChangeArrowheads="1"/>
            </p:cNvSpPr>
            <p:nvPr/>
          </p:nvSpPr>
          <p:spPr bwMode="auto">
            <a:xfrm>
              <a:off x="5401" y="696"/>
              <a:ext cx="6" cy="6"/>
            </a:xfrm>
            <a:prstGeom prst="rect">
              <a:avLst/>
            </a:prstGeom>
            <a:solidFill>
              <a:srgbClr val="000000"/>
            </a:solidFill>
            <a:ln w="9525">
              <a:noFill/>
              <a:miter lim="800000"/>
              <a:headEnd/>
              <a:tailEnd/>
            </a:ln>
          </p:spPr>
          <p:txBody>
            <a:bodyPr/>
            <a:lstStyle/>
            <a:p>
              <a:endParaRPr lang="es-CO"/>
            </a:p>
          </p:txBody>
        </p:sp>
        <p:sp>
          <p:nvSpPr>
            <p:cNvPr id="15580" name="Rectangle 220"/>
            <p:cNvSpPr>
              <a:spLocks noChangeArrowheads="1"/>
            </p:cNvSpPr>
            <p:nvPr/>
          </p:nvSpPr>
          <p:spPr bwMode="auto">
            <a:xfrm>
              <a:off x="5401" y="696"/>
              <a:ext cx="6" cy="6"/>
            </a:xfrm>
            <a:prstGeom prst="rect">
              <a:avLst/>
            </a:prstGeom>
            <a:solidFill>
              <a:srgbClr val="000000"/>
            </a:solidFill>
            <a:ln w="9525">
              <a:noFill/>
              <a:miter lim="800000"/>
              <a:headEnd/>
              <a:tailEnd/>
            </a:ln>
          </p:spPr>
          <p:txBody>
            <a:bodyPr/>
            <a:lstStyle/>
            <a:p>
              <a:endParaRPr lang="es-CO"/>
            </a:p>
          </p:txBody>
        </p:sp>
        <p:grpSp>
          <p:nvGrpSpPr>
            <p:cNvPr id="4" name="Group 532"/>
            <p:cNvGrpSpPr>
              <a:grpSpLocks/>
            </p:cNvGrpSpPr>
            <p:nvPr/>
          </p:nvGrpSpPr>
          <p:grpSpPr bwMode="auto">
            <a:xfrm>
              <a:off x="538" y="702"/>
              <a:ext cx="3257" cy="715"/>
              <a:chOff x="538" y="702"/>
              <a:chExt cx="3257" cy="715"/>
            </a:xfrm>
          </p:grpSpPr>
          <p:sp>
            <p:nvSpPr>
              <p:cNvPr id="15382" name="Rectangle 22"/>
              <p:cNvSpPr>
                <a:spLocks noChangeArrowheads="1"/>
              </p:cNvSpPr>
              <p:nvPr/>
            </p:nvSpPr>
            <p:spPr bwMode="auto">
              <a:xfrm>
                <a:off x="538" y="706"/>
                <a:ext cx="1438"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1. Hacia insumos</a:t>
                </a:r>
                <a:endParaRPr lang="es-ES_tradnl"/>
              </a:p>
            </p:txBody>
          </p:sp>
          <p:sp>
            <p:nvSpPr>
              <p:cNvPr id="15384" name="Rectangle 24"/>
              <p:cNvSpPr>
                <a:spLocks noChangeArrowheads="1"/>
              </p:cNvSpPr>
              <p:nvPr/>
            </p:nvSpPr>
            <p:spPr bwMode="auto">
              <a:xfrm>
                <a:off x="2359" y="715"/>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385" name="Rectangle 25"/>
              <p:cNvSpPr>
                <a:spLocks noChangeArrowheads="1"/>
              </p:cNvSpPr>
              <p:nvPr/>
            </p:nvSpPr>
            <p:spPr bwMode="auto">
              <a:xfrm>
                <a:off x="2422" y="717"/>
                <a:ext cx="1373"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Fábrica de papel de</a:t>
                </a:r>
                <a:endParaRPr lang="es-ES_tradnl"/>
              </a:p>
            </p:txBody>
          </p:sp>
          <p:sp>
            <p:nvSpPr>
              <p:cNvPr id="15386" name="Rectangle 26"/>
              <p:cNvSpPr>
                <a:spLocks noChangeArrowheads="1"/>
              </p:cNvSpPr>
              <p:nvPr/>
            </p:nvSpPr>
            <p:spPr bwMode="auto">
              <a:xfrm>
                <a:off x="2422" y="920"/>
                <a:ext cx="1074"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bagazo de caña</a:t>
                </a:r>
                <a:endParaRPr lang="es-ES_tradnl"/>
              </a:p>
            </p:txBody>
          </p:sp>
          <p:sp>
            <p:nvSpPr>
              <p:cNvPr id="15387" name="Rectangle 27"/>
              <p:cNvSpPr>
                <a:spLocks noChangeArrowheads="1"/>
              </p:cNvSpPr>
              <p:nvPr/>
            </p:nvSpPr>
            <p:spPr bwMode="auto">
              <a:xfrm>
                <a:off x="2278" y="1116"/>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388" name="Rectangle 28"/>
              <p:cNvSpPr>
                <a:spLocks noChangeArrowheads="1"/>
              </p:cNvSpPr>
              <p:nvPr/>
            </p:nvSpPr>
            <p:spPr bwMode="auto">
              <a:xfrm>
                <a:off x="2359" y="1133"/>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389" name="Rectangle 29"/>
              <p:cNvSpPr>
                <a:spLocks noChangeArrowheads="1"/>
              </p:cNvSpPr>
              <p:nvPr/>
            </p:nvSpPr>
            <p:spPr bwMode="auto">
              <a:xfrm>
                <a:off x="2422" y="1135"/>
                <a:ext cx="812"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Siderúrgica</a:t>
                </a:r>
                <a:endParaRPr lang="es-ES_tradnl"/>
              </a:p>
            </p:txBody>
          </p:sp>
          <p:sp>
            <p:nvSpPr>
              <p:cNvPr id="15582" name="Rectangle 222"/>
              <p:cNvSpPr>
                <a:spLocks noChangeArrowheads="1"/>
              </p:cNvSpPr>
              <p:nvPr/>
            </p:nvSpPr>
            <p:spPr bwMode="auto">
              <a:xfrm>
                <a:off x="2232" y="702"/>
                <a:ext cx="6" cy="715"/>
              </a:xfrm>
              <a:prstGeom prst="rect">
                <a:avLst/>
              </a:prstGeom>
              <a:solidFill>
                <a:srgbClr val="000000"/>
              </a:solidFill>
              <a:ln w="9525">
                <a:noFill/>
                <a:miter lim="800000"/>
                <a:headEnd/>
                <a:tailEnd/>
              </a:ln>
            </p:spPr>
            <p:txBody>
              <a:bodyPr/>
              <a:lstStyle/>
              <a:p>
                <a:endParaRPr lang="es-CO"/>
              </a:p>
            </p:txBody>
          </p:sp>
        </p:grpSp>
        <p:sp>
          <p:nvSpPr>
            <p:cNvPr id="15583" name="Rectangle 223"/>
            <p:cNvSpPr>
              <a:spLocks noChangeArrowheads="1"/>
            </p:cNvSpPr>
            <p:nvPr/>
          </p:nvSpPr>
          <p:spPr bwMode="auto">
            <a:xfrm>
              <a:off x="3929" y="702"/>
              <a:ext cx="6" cy="715"/>
            </a:xfrm>
            <a:prstGeom prst="rect">
              <a:avLst/>
            </a:prstGeom>
            <a:solidFill>
              <a:srgbClr val="000000"/>
            </a:solidFill>
            <a:ln w="9525">
              <a:noFill/>
              <a:miter lim="800000"/>
              <a:headEnd/>
              <a:tailEnd/>
            </a:ln>
          </p:spPr>
          <p:txBody>
            <a:bodyPr/>
            <a:lstStyle/>
            <a:p>
              <a:endParaRPr lang="es-CO"/>
            </a:p>
          </p:txBody>
        </p:sp>
        <p:sp>
          <p:nvSpPr>
            <p:cNvPr id="15584" name="Rectangle 224"/>
            <p:cNvSpPr>
              <a:spLocks noChangeArrowheads="1"/>
            </p:cNvSpPr>
            <p:nvPr/>
          </p:nvSpPr>
          <p:spPr bwMode="auto">
            <a:xfrm>
              <a:off x="5401" y="702"/>
              <a:ext cx="6" cy="715"/>
            </a:xfrm>
            <a:prstGeom prst="rect">
              <a:avLst/>
            </a:prstGeom>
            <a:solidFill>
              <a:srgbClr val="000000"/>
            </a:solidFill>
            <a:ln w="9525">
              <a:noFill/>
              <a:miter lim="800000"/>
              <a:headEnd/>
              <a:tailEnd/>
            </a:ln>
          </p:spPr>
          <p:txBody>
            <a:bodyPr/>
            <a:lstStyle/>
            <a:p>
              <a:endParaRPr lang="es-CO"/>
            </a:p>
          </p:txBody>
        </p:sp>
        <p:sp>
          <p:nvSpPr>
            <p:cNvPr id="15609" name="Rectangle 249"/>
            <p:cNvSpPr>
              <a:spLocks noChangeArrowheads="1"/>
            </p:cNvSpPr>
            <p:nvPr/>
          </p:nvSpPr>
          <p:spPr bwMode="auto">
            <a:xfrm>
              <a:off x="497" y="1417"/>
              <a:ext cx="1735" cy="6"/>
            </a:xfrm>
            <a:prstGeom prst="rect">
              <a:avLst/>
            </a:prstGeom>
            <a:solidFill>
              <a:srgbClr val="000000"/>
            </a:solidFill>
            <a:ln w="9525">
              <a:noFill/>
              <a:miter lim="800000"/>
              <a:headEnd/>
              <a:tailEnd/>
            </a:ln>
          </p:spPr>
          <p:txBody>
            <a:bodyPr/>
            <a:lstStyle/>
            <a:p>
              <a:endParaRPr lang="es-CO"/>
            </a:p>
          </p:txBody>
        </p:sp>
        <p:sp>
          <p:nvSpPr>
            <p:cNvPr id="15610" name="Rectangle 250"/>
            <p:cNvSpPr>
              <a:spLocks noChangeArrowheads="1"/>
            </p:cNvSpPr>
            <p:nvPr/>
          </p:nvSpPr>
          <p:spPr bwMode="auto">
            <a:xfrm>
              <a:off x="2232" y="1417"/>
              <a:ext cx="6" cy="6"/>
            </a:xfrm>
            <a:prstGeom prst="rect">
              <a:avLst/>
            </a:prstGeom>
            <a:solidFill>
              <a:srgbClr val="000000"/>
            </a:solidFill>
            <a:ln w="9525">
              <a:noFill/>
              <a:miter lim="800000"/>
              <a:headEnd/>
              <a:tailEnd/>
            </a:ln>
          </p:spPr>
          <p:txBody>
            <a:bodyPr/>
            <a:lstStyle/>
            <a:p>
              <a:endParaRPr lang="es-CO"/>
            </a:p>
          </p:txBody>
        </p:sp>
        <p:sp>
          <p:nvSpPr>
            <p:cNvPr id="15611" name="Rectangle 251"/>
            <p:cNvSpPr>
              <a:spLocks noChangeArrowheads="1"/>
            </p:cNvSpPr>
            <p:nvPr/>
          </p:nvSpPr>
          <p:spPr bwMode="auto">
            <a:xfrm>
              <a:off x="2238" y="1417"/>
              <a:ext cx="1691" cy="6"/>
            </a:xfrm>
            <a:prstGeom prst="rect">
              <a:avLst/>
            </a:prstGeom>
            <a:solidFill>
              <a:srgbClr val="000000"/>
            </a:solidFill>
            <a:ln w="9525">
              <a:noFill/>
              <a:miter lim="800000"/>
              <a:headEnd/>
              <a:tailEnd/>
            </a:ln>
          </p:spPr>
          <p:txBody>
            <a:bodyPr/>
            <a:lstStyle/>
            <a:p>
              <a:endParaRPr lang="es-CO"/>
            </a:p>
          </p:txBody>
        </p:sp>
        <p:sp>
          <p:nvSpPr>
            <p:cNvPr id="15612" name="Rectangle 252"/>
            <p:cNvSpPr>
              <a:spLocks noChangeArrowheads="1"/>
            </p:cNvSpPr>
            <p:nvPr/>
          </p:nvSpPr>
          <p:spPr bwMode="auto">
            <a:xfrm>
              <a:off x="3929" y="1417"/>
              <a:ext cx="6" cy="6"/>
            </a:xfrm>
            <a:prstGeom prst="rect">
              <a:avLst/>
            </a:prstGeom>
            <a:solidFill>
              <a:srgbClr val="000000"/>
            </a:solidFill>
            <a:ln w="9525">
              <a:noFill/>
              <a:miter lim="800000"/>
              <a:headEnd/>
              <a:tailEnd/>
            </a:ln>
          </p:spPr>
          <p:txBody>
            <a:bodyPr/>
            <a:lstStyle/>
            <a:p>
              <a:endParaRPr lang="es-CO"/>
            </a:p>
          </p:txBody>
        </p:sp>
        <p:sp>
          <p:nvSpPr>
            <p:cNvPr id="15613" name="Rectangle 253"/>
            <p:cNvSpPr>
              <a:spLocks noChangeArrowheads="1"/>
            </p:cNvSpPr>
            <p:nvPr/>
          </p:nvSpPr>
          <p:spPr bwMode="auto">
            <a:xfrm>
              <a:off x="3935" y="1417"/>
              <a:ext cx="1466" cy="6"/>
            </a:xfrm>
            <a:prstGeom prst="rect">
              <a:avLst/>
            </a:prstGeom>
            <a:solidFill>
              <a:srgbClr val="000000"/>
            </a:solidFill>
            <a:ln w="9525">
              <a:noFill/>
              <a:miter lim="800000"/>
              <a:headEnd/>
              <a:tailEnd/>
            </a:ln>
          </p:spPr>
          <p:txBody>
            <a:bodyPr/>
            <a:lstStyle/>
            <a:p>
              <a:endParaRPr lang="es-CO"/>
            </a:p>
          </p:txBody>
        </p:sp>
        <p:sp>
          <p:nvSpPr>
            <p:cNvPr id="15614" name="Rectangle 254"/>
            <p:cNvSpPr>
              <a:spLocks noChangeArrowheads="1"/>
            </p:cNvSpPr>
            <p:nvPr/>
          </p:nvSpPr>
          <p:spPr bwMode="auto">
            <a:xfrm>
              <a:off x="5401" y="1417"/>
              <a:ext cx="6" cy="6"/>
            </a:xfrm>
            <a:prstGeom prst="rect">
              <a:avLst/>
            </a:prstGeom>
            <a:solidFill>
              <a:srgbClr val="000000"/>
            </a:solidFill>
            <a:ln w="9525">
              <a:noFill/>
              <a:miter lim="800000"/>
              <a:headEnd/>
              <a:tailEnd/>
            </a:ln>
          </p:spPr>
          <p:txBody>
            <a:bodyPr/>
            <a:lstStyle/>
            <a:p>
              <a:endParaRPr lang="es-CO"/>
            </a:p>
          </p:txBody>
        </p:sp>
      </p:grpSp>
      <p:sp>
        <p:nvSpPr>
          <p:cNvPr id="15615" name="Rectangle 255"/>
          <p:cNvSpPr>
            <a:spLocks noChangeArrowheads="1"/>
          </p:cNvSpPr>
          <p:nvPr/>
        </p:nvSpPr>
        <p:spPr bwMode="auto">
          <a:xfrm>
            <a:off x="781050" y="2259013"/>
            <a:ext cx="7938" cy="1250950"/>
          </a:xfrm>
          <a:prstGeom prst="rect">
            <a:avLst/>
          </a:prstGeom>
          <a:solidFill>
            <a:srgbClr val="000000"/>
          </a:solidFill>
          <a:ln w="9525">
            <a:noFill/>
            <a:miter lim="800000"/>
            <a:headEnd/>
            <a:tailEnd/>
          </a:ln>
        </p:spPr>
        <p:txBody>
          <a:bodyPr/>
          <a:lstStyle/>
          <a:p>
            <a:endParaRPr lang="es-CO"/>
          </a:p>
        </p:txBody>
      </p:sp>
      <p:sp>
        <p:nvSpPr>
          <p:cNvPr id="15661" name="Rectangle 301"/>
          <p:cNvSpPr>
            <a:spLocks noChangeArrowheads="1"/>
          </p:cNvSpPr>
          <p:nvPr/>
        </p:nvSpPr>
        <p:spPr bwMode="auto">
          <a:xfrm>
            <a:off x="781050" y="3509963"/>
            <a:ext cx="7938" cy="7937"/>
          </a:xfrm>
          <a:prstGeom prst="rect">
            <a:avLst/>
          </a:prstGeom>
          <a:solidFill>
            <a:srgbClr val="000000"/>
          </a:solidFill>
          <a:ln w="9525">
            <a:noFill/>
            <a:miter lim="800000"/>
            <a:headEnd/>
            <a:tailEnd/>
          </a:ln>
        </p:spPr>
        <p:txBody>
          <a:bodyPr/>
          <a:lstStyle/>
          <a:p>
            <a:endParaRPr lang="es-CO"/>
          </a:p>
        </p:txBody>
      </p:sp>
      <p:grpSp>
        <p:nvGrpSpPr>
          <p:cNvPr id="5" name="Group 534"/>
          <p:cNvGrpSpPr>
            <a:grpSpLocks/>
          </p:cNvGrpSpPr>
          <p:nvPr/>
        </p:nvGrpSpPr>
        <p:grpSpPr bwMode="auto">
          <a:xfrm>
            <a:off x="865188" y="2100263"/>
            <a:ext cx="7794625" cy="1265237"/>
            <a:chOff x="497" y="1419"/>
            <a:chExt cx="4910" cy="797"/>
          </a:xfrm>
        </p:grpSpPr>
        <p:sp>
          <p:nvSpPr>
            <p:cNvPr id="15585" name="Rectangle 225"/>
            <p:cNvSpPr>
              <a:spLocks noChangeArrowheads="1"/>
            </p:cNvSpPr>
            <p:nvPr/>
          </p:nvSpPr>
          <p:spPr bwMode="auto">
            <a:xfrm>
              <a:off x="538" y="1425"/>
              <a:ext cx="1564"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2. Hacia población</a:t>
              </a:r>
              <a:endParaRPr lang="es-ES_tradnl"/>
            </a:p>
          </p:txBody>
        </p:sp>
        <p:sp>
          <p:nvSpPr>
            <p:cNvPr id="15586" name="Rectangle 226"/>
            <p:cNvSpPr>
              <a:spLocks noChangeArrowheads="1"/>
            </p:cNvSpPr>
            <p:nvPr/>
          </p:nvSpPr>
          <p:spPr bwMode="auto">
            <a:xfrm>
              <a:off x="538" y="1664"/>
              <a:ext cx="1074"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consumidora</a:t>
              </a:r>
              <a:endParaRPr lang="es-ES_tradnl"/>
            </a:p>
          </p:txBody>
        </p:sp>
        <p:grpSp>
          <p:nvGrpSpPr>
            <p:cNvPr id="6" name="Group 241"/>
            <p:cNvGrpSpPr>
              <a:grpSpLocks/>
            </p:cNvGrpSpPr>
            <p:nvPr/>
          </p:nvGrpSpPr>
          <p:grpSpPr bwMode="auto">
            <a:xfrm>
              <a:off x="2282" y="1423"/>
              <a:ext cx="644" cy="789"/>
              <a:chOff x="2282" y="1423"/>
              <a:chExt cx="644" cy="789"/>
            </a:xfrm>
          </p:grpSpPr>
          <p:sp>
            <p:nvSpPr>
              <p:cNvPr id="15587" name="Freeform 227"/>
              <p:cNvSpPr>
                <a:spLocks/>
              </p:cNvSpPr>
              <p:nvPr/>
            </p:nvSpPr>
            <p:spPr bwMode="auto">
              <a:xfrm>
                <a:off x="2282" y="1423"/>
                <a:ext cx="644" cy="789"/>
              </a:xfrm>
              <a:custGeom>
                <a:avLst/>
                <a:gdLst/>
                <a:ahLst/>
                <a:cxnLst>
                  <a:cxn ang="0">
                    <a:pos x="561" y="122"/>
                  </a:cxn>
                  <a:cxn ang="0">
                    <a:pos x="480" y="219"/>
                  </a:cxn>
                  <a:cxn ang="0">
                    <a:pos x="327" y="179"/>
                  </a:cxn>
                  <a:cxn ang="0">
                    <a:pos x="284" y="165"/>
                  </a:cxn>
                  <a:cxn ang="0">
                    <a:pos x="208" y="187"/>
                  </a:cxn>
                  <a:cxn ang="0">
                    <a:pos x="157" y="278"/>
                  </a:cxn>
                  <a:cxn ang="0">
                    <a:pos x="220" y="429"/>
                  </a:cxn>
                  <a:cxn ang="0">
                    <a:pos x="354" y="667"/>
                  </a:cxn>
                  <a:cxn ang="0">
                    <a:pos x="359" y="969"/>
                  </a:cxn>
                  <a:cxn ang="0">
                    <a:pos x="322" y="1254"/>
                  </a:cxn>
                  <a:cxn ang="0">
                    <a:pos x="512" y="1398"/>
                  </a:cxn>
                  <a:cxn ang="0">
                    <a:pos x="725" y="1367"/>
                  </a:cxn>
                  <a:cxn ang="0">
                    <a:pos x="849" y="1210"/>
                  </a:cxn>
                  <a:cxn ang="0">
                    <a:pos x="813" y="860"/>
                  </a:cxn>
                  <a:cxn ang="0">
                    <a:pos x="1110" y="353"/>
                  </a:cxn>
                  <a:cxn ang="0">
                    <a:pos x="1100" y="268"/>
                  </a:cxn>
                  <a:cxn ang="0">
                    <a:pos x="1011" y="212"/>
                  </a:cxn>
                  <a:cxn ang="0">
                    <a:pos x="907" y="229"/>
                  </a:cxn>
                  <a:cxn ang="0">
                    <a:pos x="803" y="241"/>
                  </a:cxn>
                  <a:cxn ang="0">
                    <a:pos x="742" y="200"/>
                  </a:cxn>
                  <a:cxn ang="0">
                    <a:pos x="728" y="120"/>
                  </a:cxn>
                  <a:cxn ang="0">
                    <a:pos x="755" y="47"/>
                  </a:cxn>
                  <a:cxn ang="0">
                    <a:pos x="814" y="19"/>
                  </a:cxn>
                  <a:cxn ang="0">
                    <a:pos x="914" y="42"/>
                  </a:cxn>
                  <a:cxn ang="0">
                    <a:pos x="969" y="69"/>
                  </a:cxn>
                  <a:cxn ang="0">
                    <a:pos x="980" y="77"/>
                  </a:cxn>
                  <a:cxn ang="0">
                    <a:pos x="1202" y="133"/>
                  </a:cxn>
                  <a:cxn ang="0">
                    <a:pos x="1182" y="514"/>
                  </a:cxn>
                  <a:cxn ang="0">
                    <a:pos x="988" y="1048"/>
                  </a:cxn>
                  <a:cxn ang="0">
                    <a:pos x="919" y="1766"/>
                  </a:cxn>
                  <a:cxn ang="0">
                    <a:pos x="696" y="1998"/>
                  </a:cxn>
                  <a:cxn ang="0">
                    <a:pos x="578" y="2148"/>
                  </a:cxn>
                  <a:cxn ang="0">
                    <a:pos x="643" y="2861"/>
                  </a:cxn>
                  <a:cxn ang="0">
                    <a:pos x="1063" y="3019"/>
                  </a:cxn>
                  <a:cxn ang="0">
                    <a:pos x="1348" y="2891"/>
                  </a:cxn>
                  <a:cxn ang="0">
                    <a:pos x="1484" y="2625"/>
                  </a:cxn>
                  <a:cxn ang="0">
                    <a:pos x="1423" y="1658"/>
                  </a:cxn>
                  <a:cxn ang="0">
                    <a:pos x="1343" y="1483"/>
                  </a:cxn>
                  <a:cxn ang="0">
                    <a:pos x="1400" y="1314"/>
                  </a:cxn>
                  <a:cxn ang="0">
                    <a:pos x="1575" y="1206"/>
                  </a:cxn>
                  <a:cxn ang="0">
                    <a:pos x="1784" y="1235"/>
                  </a:cxn>
                  <a:cxn ang="0">
                    <a:pos x="1922" y="1396"/>
                  </a:cxn>
                  <a:cxn ang="0">
                    <a:pos x="1912" y="1568"/>
                  </a:cxn>
                  <a:cxn ang="0">
                    <a:pos x="1815" y="1691"/>
                  </a:cxn>
                  <a:cxn ang="0">
                    <a:pos x="1692" y="1745"/>
                  </a:cxn>
                  <a:cxn ang="0">
                    <a:pos x="1645" y="2428"/>
                  </a:cxn>
                  <a:cxn ang="0">
                    <a:pos x="1524" y="2900"/>
                  </a:cxn>
                  <a:cxn ang="0">
                    <a:pos x="1121" y="3147"/>
                  </a:cxn>
                  <a:cxn ang="0">
                    <a:pos x="686" y="3067"/>
                  </a:cxn>
                  <a:cxn ang="0">
                    <a:pos x="408" y="2653"/>
                  </a:cxn>
                  <a:cxn ang="0">
                    <a:pos x="442" y="2032"/>
                  </a:cxn>
                  <a:cxn ang="0">
                    <a:pos x="134" y="1653"/>
                  </a:cxn>
                  <a:cxn ang="0">
                    <a:pos x="128" y="1202"/>
                  </a:cxn>
                  <a:cxn ang="0">
                    <a:pos x="239" y="811"/>
                  </a:cxn>
                  <a:cxn ang="0">
                    <a:pos x="74" y="455"/>
                  </a:cxn>
                  <a:cxn ang="0">
                    <a:pos x="1" y="229"/>
                  </a:cxn>
                  <a:cxn ang="0">
                    <a:pos x="92" y="69"/>
                  </a:cxn>
                  <a:cxn ang="0">
                    <a:pos x="301" y="31"/>
                  </a:cxn>
                  <a:cxn ang="0">
                    <a:pos x="392" y="12"/>
                  </a:cxn>
                  <a:cxn ang="0">
                    <a:pos x="471" y="0"/>
                  </a:cxn>
                  <a:cxn ang="0">
                    <a:pos x="538" y="27"/>
                  </a:cxn>
                </a:cxnLst>
                <a:rect l="0" t="0" r="r" b="b"/>
                <a:pathLst>
                  <a:path w="1933" h="3153">
                    <a:moveTo>
                      <a:pt x="536" y="27"/>
                    </a:moveTo>
                    <a:lnTo>
                      <a:pt x="549" y="41"/>
                    </a:lnTo>
                    <a:lnTo>
                      <a:pt x="556" y="54"/>
                    </a:lnTo>
                    <a:lnTo>
                      <a:pt x="561" y="70"/>
                    </a:lnTo>
                    <a:lnTo>
                      <a:pt x="562" y="88"/>
                    </a:lnTo>
                    <a:lnTo>
                      <a:pt x="562" y="105"/>
                    </a:lnTo>
                    <a:lnTo>
                      <a:pt x="561" y="122"/>
                    </a:lnTo>
                    <a:lnTo>
                      <a:pt x="557" y="139"/>
                    </a:lnTo>
                    <a:lnTo>
                      <a:pt x="552" y="157"/>
                    </a:lnTo>
                    <a:lnTo>
                      <a:pt x="546" y="172"/>
                    </a:lnTo>
                    <a:lnTo>
                      <a:pt x="540" y="185"/>
                    </a:lnTo>
                    <a:lnTo>
                      <a:pt x="520" y="203"/>
                    </a:lnTo>
                    <a:lnTo>
                      <a:pt x="501" y="213"/>
                    </a:lnTo>
                    <a:lnTo>
                      <a:pt x="480" y="219"/>
                    </a:lnTo>
                    <a:lnTo>
                      <a:pt x="458" y="219"/>
                    </a:lnTo>
                    <a:lnTo>
                      <a:pt x="435" y="217"/>
                    </a:lnTo>
                    <a:lnTo>
                      <a:pt x="413" y="211"/>
                    </a:lnTo>
                    <a:lnTo>
                      <a:pt x="391" y="203"/>
                    </a:lnTo>
                    <a:lnTo>
                      <a:pt x="369" y="195"/>
                    </a:lnTo>
                    <a:lnTo>
                      <a:pt x="348" y="187"/>
                    </a:lnTo>
                    <a:lnTo>
                      <a:pt x="327" y="179"/>
                    </a:lnTo>
                    <a:lnTo>
                      <a:pt x="323" y="173"/>
                    </a:lnTo>
                    <a:lnTo>
                      <a:pt x="319" y="169"/>
                    </a:lnTo>
                    <a:lnTo>
                      <a:pt x="314" y="167"/>
                    </a:lnTo>
                    <a:lnTo>
                      <a:pt x="306" y="165"/>
                    </a:lnTo>
                    <a:lnTo>
                      <a:pt x="299" y="165"/>
                    </a:lnTo>
                    <a:lnTo>
                      <a:pt x="291" y="165"/>
                    </a:lnTo>
                    <a:lnTo>
                      <a:pt x="284" y="165"/>
                    </a:lnTo>
                    <a:lnTo>
                      <a:pt x="275" y="166"/>
                    </a:lnTo>
                    <a:lnTo>
                      <a:pt x="268" y="166"/>
                    </a:lnTo>
                    <a:lnTo>
                      <a:pt x="261" y="167"/>
                    </a:lnTo>
                    <a:lnTo>
                      <a:pt x="247" y="169"/>
                    </a:lnTo>
                    <a:lnTo>
                      <a:pt x="234" y="174"/>
                    </a:lnTo>
                    <a:lnTo>
                      <a:pt x="220" y="180"/>
                    </a:lnTo>
                    <a:lnTo>
                      <a:pt x="208" y="187"/>
                    </a:lnTo>
                    <a:lnTo>
                      <a:pt x="197" y="196"/>
                    </a:lnTo>
                    <a:lnTo>
                      <a:pt x="186" y="205"/>
                    </a:lnTo>
                    <a:lnTo>
                      <a:pt x="176" y="215"/>
                    </a:lnTo>
                    <a:lnTo>
                      <a:pt x="168" y="227"/>
                    </a:lnTo>
                    <a:lnTo>
                      <a:pt x="162" y="240"/>
                    </a:lnTo>
                    <a:lnTo>
                      <a:pt x="157" y="252"/>
                    </a:lnTo>
                    <a:lnTo>
                      <a:pt x="157" y="278"/>
                    </a:lnTo>
                    <a:lnTo>
                      <a:pt x="160" y="302"/>
                    </a:lnTo>
                    <a:lnTo>
                      <a:pt x="166" y="325"/>
                    </a:lnTo>
                    <a:lnTo>
                      <a:pt x="175" y="347"/>
                    </a:lnTo>
                    <a:lnTo>
                      <a:pt x="184" y="367"/>
                    </a:lnTo>
                    <a:lnTo>
                      <a:pt x="195" y="388"/>
                    </a:lnTo>
                    <a:lnTo>
                      <a:pt x="208" y="409"/>
                    </a:lnTo>
                    <a:lnTo>
                      <a:pt x="220" y="429"/>
                    </a:lnTo>
                    <a:lnTo>
                      <a:pt x="232" y="449"/>
                    </a:lnTo>
                    <a:lnTo>
                      <a:pt x="243" y="471"/>
                    </a:lnTo>
                    <a:lnTo>
                      <a:pt x="264" y="510"/>
                    </a:lnTo>
                    <a:lnTo>
                      <a:pt x="288" y="549"/>
                    </a:lnTo>
                    <a:lnTo>
                      <a:pt x="311" y="588"/>
                    </a:lnTo>
                    <a:lnTo>
                      <a:pt x="333" y="627"/>
                    </a:lnTo>
                    <a:lnTo>
                      <a:pt x="354" y="667"/>
                    </a:lnTo>
                    <a:lnTo>
                      <a:pt x="373" y="709"/>
                    </a:lnTo>
                    <a:lnTo>
                      <a:pt x="385" y="751"/>
                    </a:lnTo>
                    <a:lnTo>
                      <a:pt x="391" y="795"/>
                    </a:lnTo>
                    <a:lnTo>
                      <a:pt x="390" y="841"/>
                    </a:lnTo>
                    <a:lnTo>
                      <a:pt x="381" y="888"/>
                    </a:lnTo>
                    <a:lnTo>
                      <a:pt x="371" y="929"/>
                    </a:lnTo>
                    <a:lnTo>
                      <a:pt x="359" y="969"/>
                    </a:lnTo>
                    <a:lnTo>
                      <a:pt x="343" y="1009"/>
                    </a:lnTo>
                    <a:lnTo>
                      <a:pt x="328" y="1051"/>
                    </a:lnTo>
                    <a:lnTo>
                      <a:pt x="315" y="1092"/>
                    </a:lnTo>
                    <a:lnTo>
                      <a:pt x="306" y="1133"/>
                    </a:lnTo>
                    <a:lnTo>
                      <a:pt x="303" y="1174"/>
                    </a:lnTo>
                    <a:lnTo>
                      <a:pt x="307" y="1214"/>
                    </a:lnTo>
                    <a:lnTo>
                      <a:pt x="322" y="1254"/>
                    </a:lnTo>
                    <a:lnTo>
                      <a:pt x="349" y="1293"/>
                    </a:lnTo>
                    <a:lnTo>
                      <a:pt x="371" y="1319"/>
                    </a:lnTo>
                    <a:lnTo>
                      <a:pt x="396" y="1342"/>
                    </a:lnTo>
                    <a:lnTo>
                      <a:pt x="423" y="1361"/>
                    </a:lnTo>
                    <a:lnTo>
                      <a:pt x="450" y="1376"/>
                    </a:lnTo>
                    <a:lnTo>
                      <a:pt x="481" y="1389"/>
                    </a:lnTo>
                    <a:lnTo>
                      <a:pt x="512" y="1398"/>
                    </a:lnTo>
                    <a:lnTo>
                      <a:pt x="544" y="1404"/>
                    </a:lnTo>
                    <a:lnTo>
                      <a:pt x="577" y="1406"/>
                    </a:lnTo>
                    <a:lnTo>
                      <a:pt x="610" y="1406"/>
                    </a:lnTo>
                    <a:lnTo>
                      <a:pt x="643" y="1401"/>
                    </a:lnTo>
                    <a:lnTo>
                      <a:pt x="672" y="1393"/>
                    </a:lnTo>
                    <a:lnTo>
                      <a:pt x="699" y="1382"/>
                    </a:lnTo>
                    <a:lnTo>
                      <a:pt x="725" y="1367"/>
                    </a:lnTo>
                    <a:lnTo>
                      <a:pt x="749" y="1350"/>
                    </a:lnTo>
                    <a:lnTo>
                      <a:pt x="773" y="1330"/>
                    </a:lnTo>
                    <a:lnTo>
                      <a:pt x="793" y="1309"/>
                    </a:lnTo>
                    <a:lnTo>
                      <a:pt x="812" y="1285"/>
                    </a:lnTo>
                    <a:lnTo>
                      <a:pt x="827" y="1261"/>
                    </a:lnTo>
                    <a:lnTo>
                      <a:pt x="840" y="1236"/>
                    </a:lnTo>
                    <a:lnTo>
                      <a:pt x="849" y="1210"/>
                    </a:lnTo>
                    <a:lnTo>
                      <a:pt x="851" y="1160"/>
                    </a:lnTo>
                    <a:lnTo>
                      <a:pt x="849" y="1110"/>
                    </a:lnTo>
                    <a:lnTo>
                      <a:pt x="841" y="1060"/>
                    </a:lnTo>
                    <a:lnTo>
                      <a:pt x="832" y="1009"/>
                    </a:lnTo>
                    <a:lnTo>
                      <a:pt x="823" y="960"/>
                    </a:lnTo>
                    <a:lnTo>
                      <a:pt x="816" y="909"/>
                    </a:lnTo>
                    <a:lnTo>
                      <a:pt x="813" y="860"/>
                    </a:lnTo>
                    <a:lnTo>
                      <a:pt x="817" y="811"/>
                    </a:lnTo>
                    <a:lnTo>
                      <a:pt x="829" y="763"/>
                    </a:lnTo>
                    <a:lnTo>
                      <a:pt x="851" y="716"/>
                    </a:lnTo>
                    <a:lnTo>
                      <a:pt x="1096" y="388"/>
                    </a:lnTo>
                    <a:lnTo>
                      <a:pt x="1102" y="376"/>
                    </a:lnTo>
                    <a:lnTo>
                      <a:pt x="1106" y="366"/>
                    </a:lnTo>
                    <a:lnTo>
                      <a:pt x="1110" y="353"/>
                    </a:lnTo>
                    <a:lnTo>
                      <a:pt x="1112" y="341"/>
                    </a:lnTo>
                    <a:lnTo>
                      <a:pt x="1113" y="328"/>
                    </a:lnTo>
                    <a:lnTo>
                      <a:pt x="1113" y="315"/>
                    </a:lnTo>
                    <a:lnTo>
                      <a:pt x="1112" y="303"/>
                    </a:lnTo>
                    <a:lnTo>
                      <a:pt x="1110" y="291"/>
                    </a:lnTo>
                    <a:lnTo>
                      <a:pt x="1106" y="280"/>
                    </a:lnTo>
                    <a:lnTo>
                      <a:pt x="1100" y="268"/>
                    </a:lnTo>
                    <a:lnTo>
                      <a:pt x="1090" y="256"/>
                    </a:lnTo>
                    <a:lnTo>
                      <a:pt x="1080" y="244"/>
                    </a:lnTo>
                    <a:lnTo>
                      <a:pt x="1068" y="235"/>
                    </a:lnTo>
                    <a:lnTo>
                      <a:pt x="1056" y="227"/>
                    </a:lnTo>
                    <a:lnTo>
                      <a:pt x="1042" y="220"/>
                    </a:lnTo>
                    <a:lnTo>
                      <a:pt x="1027" y="215"/>
                    </a:lnTo>
                    <a:lnTo>
                      <a:pt x="1011" y="212"/>
                    </a:lnTo>
                    <a:lnTo>
                      <a:pt x="995" y="210"/>
                    </a:lnTo>
                    <a:lnTo>
                      <a:pt x="979" y="208"/>
                    </a:lnTo>
                    <a:lnTo>
                      <a:pt x="962" y="210"/>
                    </a:lnTo>
                    <a:lnTo>
                      <a:pt x="948" y="214"/>
                    </a:lnTo>
                    <a:lnTo>
                      <a:pt x="935" y="219"/>
                    </a:lnTo>
                    <a:lnTo>
                      <a:pt x="921" y="225"/>
                    </a:lnTo>
                    <a:lnTo>
                      <a:pt x="907" y="229"/>
                    </a:lnTo>
                    <a:lnTo>
                      <a:pt x="892" y="233"/>
                    </a:lnTo>
                    <a:lnTo>
                      <a:pt x="877" y="237"/>
                    </a:lnTo>
                    <a:lnTo>
                      <a:pt x="862" y="240"/>
                    </a:lnTo>
                    <a:lnTo>
                      <a:pt x="846" y="242"/>
                    </a:lnTo>
                    <a:lnTo>
                      <a:pt x="830" y="243"/>
                    </a:lnTo>
                    <a:lnTo>
                      <a:pt x="813" y="243"/>
                    </a:lnTo>
                    <a:lnTo>
                      <a:pt x="803" y="241"/>
                    </a:lnTo>
                    <a:lnTo>
                      <a:pt x="793" y="237"/>
                    </a:lnTo>
                    <a:lnTo>
                      <a:pt x="782" y="233"/>
                    </a:lnTo>
                    <a:lnTo>
                      <a:pt x="774" y="228"/>
                    </a:lnTo>
                    <a:lnTo>
                      <a:pt x="764" y="222"/>
                    </a:lnTo>
                    <a:lnTo>
                      <a:pt x="757" y="215"/>
                    </a:lnTo>
                    <a:lnTo>
                      <a:pt x="748" y="208"/>
                    </a:lnTo>
                    <a:lnTo>
                      <a:pt x="742" y="200"/>
                    </a:lnTo>
                    <a:lnTo>
                      <a:pt x="737" y="192"/>
                    </a:lnTo>
                    <a:lnTo>
                      <a:pt x="732" y="183"/>
                    </a:lnTo>
                    <a:lnTo>
                      <a:pt x="731" y="171"/>
                    </a:lnTo>
                    <a:lnTo>
                      <a:pt x="729" y="158"/>
                    </a:lnTo>
                    <a:lnTo>
                      <a:pt x="728" y="145"/>
                    </a:lnTo>
                    <a:lnTo>
                      <a:pt x="728" y="133"/>
                    </a:lnTo>
                    <a:lnTo>
                      <a:pt x="728" y="120"/>
                    </a:lnTo>
                    <a:lnTo>
                      <a:pt x="728" y="107"/>
                    </a:lnTo>
                    <a:lnTo>
                      <a:pt x="731" y="95"/>
                    </a:lnTo>
                    <a:lnTo>
                      <a:pt x="733" y="82"/>
                    </a:lnTo>
                    <a:lnTo>
                      <a:pt x="737" y="70"/>
                    </a:lnTo>
                    <a:lnTo>
                      <a:pt x="743" y="60"/>
                    </a:lnTo>
                    <a:lnTo>
                      <a:pt x="749" y="53"/>
                    </a:lnTo>
                    <a:lnTo>
                      <a:pt x="755" y="47"/>
                    </a:lnTo>
                    <a:lnTo>
                      <a:pt x="763" y="41"/>
                    </a:lnTo>
                    <a:lnTo>
                      <a:pt x="770" y="36"/>
                    </a:lnTo>
                    <a:lnTo>
                      <a:pt x="779" y="30"/>
                    </a:lnTo>
                    <a:lnTo>
                      <a:pt x="787" y="27"/>
                    </a:lnTo>
                    <a:lnTo>
                      <a:pt x="796" y="23"/>
                    </a:lnTo>
                    <a:lnTo>
                      <a:pt x="805" y="20"/>
                    </a:lnTo>
                    <a:lnTo>
                      <a:pt x="814" y="19"/>
                    </a:lnTo>
                    <a:lnTo>
                      <a:pt x="824" y="18"/>
                    </a:lnTo>
                    <a:lnTo>
                      <a:pt x="840" y="19"/>
                    </a:lnTo>
                    <a:lnTo>
                      <a:pt x="855" y="21"/>
                    </a:lnTo>
                    <a:lnTo>
                      <a:pt x="870" y="26"/>
                    </a:lnTo>
                    <a:lnTo>
                      <a:pt x="885" y="30"/>
                    </a:lnTo>
                    <a:lnTo>
                      <a:pt x="899" y="36"/>
                    </a:lnTo>
                    <a:lnTo>
                      <a:pt x="914" y="42"/>
                    </a:lnTo>
                    <a:lnTo>
                      <a:pt x="928" y="49"/>
                    </a:lnTo>
                    <a:lnTo>
                      <a:pt x="941" y="54"/>
                    </a:lnTo>
                    <a:lnTo>
                      <a:pt x="956" y="59"/>
                    </a:lnTo>
                    <a:lnTo>
                      <a:pt x="969" y="64"/>
                    </a:lnTo>
                    <a:lnTo>
                      <a:pt x="969" y="66"/>
                    </a:lnTo>
                    <a:lnTo>
                      <a:pt x="968" y="67"/>
                    </a:lnTo>
                    <a:lnTo>
                      <a:pt x="969" y="69"/>
                    </a:lnTo>
                    <a:lnTo>
                      <a:pt x="969" y="70"/>
                    </a:lnTo>
                    <a:lnTo>
                      <a:pt x="971" y="73"/>
                    </a:lnTo>
                    <a:lnTo>
                      <a:pt x="973" y="74"/>
                    </a:lnTo>
                    <a:lnTo>
                      <a:pt x="974" y="75"/>
                    </a:lnTo>
                    <a:lnTo>
                      <a:pt x="977" y="75"/>
                    </a:lnTo>
                    <a:lnTo>
                      <a:pt x="978" y="76"/>
                    </a:lnTo>
                    <a:lnTo>
                      <a:pt x="980" y="77"/>
                    </a:lnTo>
                    <a:lnTo>
                      <a:pt x="1012" y="78"/>
                    </a:lnTo>
                    <a:lnTo>
                      <a:pt x="1047" y="81"/>
                    </a:lnTo>
                    <a:lnTo>
                      <a:pt x="1080" y="87"/>
                    </a:lnTo>
                    <a:lnTo>
                      <a:pt x="1113" y="93"/>
                    </a:lnTo>
                    <a:lnTo>
                      <a:pt x="1144" y="103"/>
                    </a:lnTo>
                    <a:lnTo>
                      <a:pt x="1175" y="116"/>
                    </a:lnTo>
                    <a:lnTo>
                      <a:pt x="1202" y="133"/>
                    </a:lnTo>
                    <a:lnTo>
                      <a:pt x="1227" y="154"/>
                    </a:lnTo>
                    <a:lnTo>
                      <a:pt x="1247" y="180"/>
                    </a:lnTo>
                    <a:lnTo>
                      <a:pt x="1263" y="210"/>
                    </a:lnTo>
                    <a:lnTo>
                      <a:pt x="1273" y="295"/>
                    </a:lnTo>
                    <a:lnTo>
                      <a:pt x="1260" y="373"/>
                    </a:lnTo>
                    <a:lnTo>
                      <a:pt x="1228" y="445"/>
                    </a:lnTo>
                    <a:lnTo>
                      <a:pt x="1182" y="514"/>
                    </a:lnTo>
                    <a:lnTo>
                      <a:pt x="1131" y="581"/>
                    </a:lnTo>
                    <a:lnTo>
                      <a:pt x="1078" y="648"/>
                    </a:lnTo>
                    <a:lnTo>
                      <a:pt x="1028" y="716"/>
                    </a:lnTo>
                    <a:lnTo>
                      <a:pt x="989" y="787"/>
                    </a:lnTo>
                    <a:lnTo>
                      <a:pt x="964" y="864"/>
                    </a:lnTo>
                    <a:lnTo>
                      <a:pt x="962" y="948"/>
                    </a:lnTo>
                    <a:lnTo>
                      <a:pt x="988" y="1048"/>
                    </a:lnTo>
                    <a:lnTo>
                      <a:pt x="1008" y="1152"/>
                    </a:lnTo>
                    <a:lnTo>
                      <a:pt x="1017" y="1258"/>
                    </a:lnTo>
                    <a:lnTo>
                      <a:pt x="1019" y="1363"/>
                    </a:lnTo>
                    <a:lnTo>
                      <a:pt x="1011" y="1469"/>
                    </a:lnTo>
                    <a:lnTo>
                      <a:pt x="992" y="1572"/>
                    </a:lnTo>
                    <a:lnTo>
                      <a:pt x="962" y="1672"/>
                    </a:lnTo>
                    <a:lnTo>
                      <a:pt x="919" y="1766"/>
                    </a:lnTo>
                    <a:lnTo>
                      <a:pt x="862" y="1854"/>
                    </a:lnTo>
                    <a:lnTo>
                      <a:pt x="792" y="1932"/>
                    </a:lnTo>
                    <a:lnTo>
                      <a:pt x="774" y="1947"/>
                    </a:lnTo>
                    <a:lnTo>
                      <a:pt x="755" y="1960"/>
                    </a:lnTo>
                    <a:lnTo>
                      <a:pt x="736" y="1974"/>
                    </a:lnTo>
                    <a:lnTo>
                      <a:pt x="716" y="1987"/>
                    </a:lnTo>
                    <a:lnTo>
                      <a:pt x="696" y="1998"/>
                    </a:lnTo>
                    <a:lnTo>
                      <a:pt x="675" y="2009"/>
                    </a:lnTo>
                    <a:lnTo>
                      <a:pt x="654" y="2018"/>
                    </a:lnTo>
                    <a:lnTo>
                      <a:pt x="632" y="2025"/>
                    </a:lnTo>
                    <a:lnTo>
                      <a:pt x="609" y="2031"/>
                    </a:lnTo>
                    <a:lnTo>
                      <a:pt x="586" y="2034"/>
                    </a:lnTo>
                    <a:lnTo>
                      <a:pt x="581" y="2043"/>
                    </a:lnTo>
                    <a:lnTo>
                      <a:pt x="578" y="2148"/>
                    </a:lnTo>
                    <a:lnTo>
                      <a:pt x="570" y="2256"/>
                    </a:lnTo>
                    <a:lnTo>
                      <a:pt x="558" y="2365"/>
                    </a:lnTo>
                    <a:lnTo>
                      <a:pt x="550" y="2475"/>
                    </a:lnTo>
                    <a:lnTo>
                      <a:pt x="549" y="2582"/>
                    </a:lnTo>
                    <a:lnTo>
                      <a:pt x="561" y="2683"/>
                    </a:lnTo>
                    <a:lnTo>
                      <a:pt x="590" y="2777"/>
                    </a:lnTo>
                    <a:lnTo>
                      <a:pt x="643" y="2861"/>
                    </a:lnTo>
                    <a:lnTo>
                      <a:pt x="725" y="2934"/>
                    </a:lnTo>
                    <a:lnTo>
                      <a:pt x="839" y="2992"/>
                    </a:lnTo>
                    <a:lnTo>
                      <a:pt x="881" y="3006"/>
                    </a:lnTo>
                    <a:lnTo>
                      <a:pt x="924" y="3017"/>
                    </a:lnTo>
                    <a:lnTo>
                      <a:pt x="971" y="3021"/>
                    </a:lnTo>
                    <a:lnTo>
                      <a:pt x="1016" y="3022"/>
                    </a:lnTo>
                    <a:lnTo>
                      <a:pt x="1063" y="3019"/>
                    </a:lnTo>
                    <a:lnTo>
                      <a:pt x="1108" y="3012"/>
                    </a:lnTo>
                    <a:lnTo>
                      <a:pt x="1154" y="3002"/>
                    </a:lnTo>
                    <a:lnTo>
                      <a:pt x="1196" y="2988"/>
                    </a:lnTo>
                    <a:lnTo>
                      <a:pt x="1236" y="2969"/>
                    </a:lnTo>
                    <a:lnTo>
                      <a:pt x="1273" y="2950"/>
                    </a:lnTo>
                    <a:lnTo>
                      <a:pt x="1313" y="2921"/>
                    </a:lnTo>
                    <a:lnTo>
                      <a:pt x="1348" y="2891"/>
                    </a:lnTo>
                    <a:lnTo>
                      <a:pt x="1380" y="2859"/>
                    </a:lnTo>
                    <a:lnTo>
                      <a:pt x="1407" y="2824"/>
                    </a:lnTo>
                    <a:lnTo>
                      <a:pt x="1431" y="2788"/>
                    </a:lnTo>
                    <a:lnTo>
                      <a:pt x="1450" y="2750"/>
                    </a:lnTo>
                    <a:lnTo>
                      <a:pt x="1466" y="2709"/>
                    </a:lnTo>
                    <a:lnTo>
                      <a:pt x="1478" y="2668"/>
                    </a:lnTo>
                    <a:lnTo>
                      <a:pt x="1484" y="2625"/>
                    </a:lnTo>
                    <a:lnTo>
                      <a:pt x="1486" y="2581"/>
                    </a:lnTo>
                    <a:lnTo>
                      <a:pt x="1546" y="1733"/>
                    </a:lnTo>
                    <a:lnTo>
                      <a:pt x="1521" y="1724"/>
                    </a:lnTo>
                    <a:lnTo>
                      <a:pt x="1495" y="1710"/>
                    </a:lnTo>
                    <a:lnTo>
                      <a:pt x="1469" y="1695"/>
                    </a:lnTo>
                    <a:lnTo>
                      <a:pt x="1446" y="1678"/>
                    </a:lnTo>
                    <a:lnTo>
                      <a:pt x="1423" y="1658"/>
                    </a:lnTo>
                    <a:lnTo>
                      <a:pt x="1404" y="1636"/>
                    </a:lnTo>
                    <a:lnTo>
                      <a:pt x="1386" y="1613"/>
                    </a:lnTo>
                    <a:lnTo>
                      <a:pt x="1372" y="1589"/>
                    </a:lnTo>
                    <a:lnTo>
                      <a:pt x="1361" y="1564"/>
                    </a:lnTo>
                    <a:lnTo>
                      <a:pt x="1352" y="1537"/>
                    </a:lnTo>
                    <a:lnTo>
                      <a:pt x="1346" y="1511"/>
                    </a:lnTo>
                    <a:lnTo>
                      <a:pt x="1343" y="1483"/>
                    </a:lnTo>
                    <a:lnTo>
                      <a:pt x="1345" y="1458"/>
                    </a:lnTo>
                    <a:lnTo>
                      <a:pt x="1347" y="1431"/>
                    </a:lnTo>
                    <a:lnTo>
                      <a:pt x="1355" y="1407"/>
                    </a:lnTo>
                    <a:lnTo>
                      <a:pt x="1363" y="1383"/>
                    </a:lnTo>
                    <a:lnTo>
                      <a:pt x="1373" y="1359"/>
                    </a:lnTo>
                    <a:lnTo>
                      <a:pt x="1386" y="1336"/>
                    </a:lnTo>
                    <a:lnTo>
                      <a:pt x="1400" y="1314"/>
                    </a:lnTo>
                    <a:lnTo>
                      <a:pt x="1416" y="1293"/>
                    </a:lnTo>
                    <a:lnTo>
                      <a:pt x="1438" y="1273"/>
                    </a:lnTo>
                    <a:lnTo>
                      <a:pt x="1464" y="1254"/>
                    </a:lnTo>
                    <a:lnTo>
                      <a:pt x="1490" y="1238"/>
                    </a:lnTo>
                    <a:lnTo>
                      <a:pt x="1517" y="1224"/>
                    </a:lnTo>
                    <a:lnTo>
                      <a:pt x="1545" y="1214"/>
                    </a:lnTo>
                    <a:lnTo>
                      <a:pt x="1575" y="1206"/>
                    </a:lnTo>
                    <a:lnTo>
                      <a:pt x="1604" y="1200"/>
                    </a:lnTo>
                    <a:lnTo>
                      <a:pt x="1635" y="1198"/>
                    </a:lnTo>
                    <a:lnTo>
                      <a:pt x="1666" y="1199"/>
                    </a:lnTo>
                    <a:lnTo>
                      <a:pt x="1697" y="1204"/>
                    </a:lnTo>
                    <a:lnTo>
                      <a:pt x="1726" y="1210"/>
                    </a:lnTo>
                    <a:lnTo>
                      <a:pt x="1756" y="1221"/>
                    </a:lnTo>
                    <a:lnTo>
                      <a:pt x="1784" y="1235"/>
                    </a:lnTo>
                    <a:lnTo>
                      <a:pt x="1811" y="1251"/>
                    </a:lnTo>
                    <a:lnTo>
                      <a:pt x="1837" y="1270"/>
                    </a:lnTo>
                    <a:lnTo>
                      <a:pt x="1860" y="1292"/>
                    </a:lnTo>
                    <a:lnTo>
                      <a:pt x="1881" y="1315"/>
                    </a:lnTo>
                    <a:lnTo>
                      <a:pt x="1898" y="1340"/>
                    </a:lnTo>
                    <a:lnTo>
                      <a:pt x="1912" y="1367"/>
                    </a:lnTo>
                    <a:lnTo>
                      <a:pt x="1922" y="1396"/>
                    </a:lnTo>
                    <a:lnTo>
                      <a:pt x="1929" y="1421"/>
                    </a:lnTo>
                    <a:lnTo>
                      <a:pt x="1932" y="1446"/>
                    </a:lnTo>
                    <a:lnTo>
                      <a:pt x="1933" y="1472"/>
                    </a:lnTo>
                    <a:lnTo>
                      <a:pt x="1932" y="1496"/>
                    </a:lnTo>
                    <a:lnTo>
                      <a:pt x="1927" y="1521"/>
                    </a:lnTo>
                    <a:lnTo>
                      <a:pt x="1920" y="1545"/>
                    </a:lnTo>
                    <a:lnTo>
                      <a:pt x="1912" y="1568"/>
                    </a:lnTo>
                    <a:lnTo>
                      <a:pt x="1902" y="1591"/>
                    </a:lnTo>
                    <a:lnTo>
                      <a:pt x="1890" y="1613"/>
                    </a:lnTo>
                    <a:lnTo>
                      <a:pt x="1876" y="1634"/>
                    </a:lnTo>
                    <a:lnTo>
                      <a:pt x="1863" y="1651"/>
                    </a:lnTo>
                    <a:lnTo>
                      <a:pt x="1847" y="1666"/>
                    </a:lnTo>
                    <a:lnTo>
                      <a:pt x="1831" y="1680"/>
                    </a:lnTo>
                    <a:lnTo>
                      <a:pt x="1815" y="1691"/>
                    </a:lnTo>
                    <a:lnTo>
                      <a:pt x="1796" y="1703"/>
                    </a:lnTo>
                    <a:lnTo>
                      <a:pt x="1778" y="1712"/>
                    </a:lnTo>
                    <a:lnTo>
                      <a:pt x="1759" y="1720"/>
                    </a:lnTo>
                    <a:lnTo>
                      <a:pt x="1740" y="1727"/>
                    </a:lnTo>
                    <a:lnTo>
                      <a:pt x="1720" y="1732"/>
                    </a:lnTo>
                    <a:lnTo>
                      <a:pt x="1699" y="1736"/>
                    </a:lnTo>
                    <a:lnTo>
                      <a:pt x="1692" y="1745"/>
                    </a:lnTo>
                    <a:lnTo>
                      <a:pt x="1671" y="2057"/>
                    </a:lnTo>
                    <a:lnTo>
                      <a:pt x="1663" y="2064"/>
                    </a:lnTo>
                    <a:lnTo>
                      <a:pt x="1658" y="2137"/>
                    </a:lnTo>
                    <a:lnTo>
                      <a:pt x="1653" y="2208"/>
                    </a:lnTo>
                    <a:lnTo>
                      <a:pt x="1651" y="2281"/>
                    </a:lnTo>
                    <a:lnTo>
                      <a:pt x="1647" y="2355"/>
                    </a:lnTo>
                    <a:lnTo>
                      <a:pt x="1645" y="2428"/>
                    </a:lnTo>
                    <a:lnTo>
                      <a:pt x="1640" y="2501"/>
                    </a:lnTo>
                    <a:lnTo>
                      <a:pt x="1633" y="2574"/>
                    </a:lnTo>
                    <a:lnTo>
                      <a:pt x="1623" y="2645"/>
                    </a:lnTo>
                    <a:lnTo>
                      <a:pt x="1608" y="2715"/>
                    </a:lnTo>
                    <a:lnTo>
                      <a:pt x="1590" y="2784"/>
                    </a:lnTo>
                    <a:lnTo>
                      <a:pt x="1561" y="2844"/>
                    </a:lnTo>
                    <a:lnTo>
                      <a:pt x="1524" y="2900"/>
                    </a:lnTo>
                    <a:lnTo>
                      <a:pt x="1481" y="2953"/>
                    </a:lnTo>
                    <a:lnTo>
                      <a:pt x="1432" y="3000"/>
                    </a:lnTo>
                    <a:lnTo>
                      <a:pt x="1377" y="3042"/>
                    </a:lnTo>
                    <a:lnTo>
                      <a:pt x="1318" y="3079"/>
                    </a:lnTo>
                    <a:lnTo>
                      <a:pt x="1255" y="3109"/>
                    </a:lnTo>
                    <a:lnTo>
                      <a:pt x="1190" y="3130"/>
                    </a:lnTo>
                    <a:lnTo>
                      <a:pt x="1121" y="3147"/>
                    </a:lnTo>
                    <a:lnTo>
                      <a:pt x="1051" y="3153"/>
                    </a:lnTo>
                    <a:lnTo>
                      <a:pt x="990" y="3153"/>
                    </a:lnTo>
                    <a:lnTo>
                      <a:pt x="928" y="3148"/>
                    </a:lnTo>
                    <a:lnTo>
                      <a:pt x="865" y="3136"/>
                    </a:lnTo>
                    <a:lnTo>
                      <a:pt x="803" y="3119"/>
                    </a:lnTo>
                    <a:lnTo>
                      <a:pt x="744" y="3096"/>
                    </a:lnTo>
                    <a:lnTo>
                      <a:pt x="686" y="3067"/>
                    </a:lnTo>
                    <a:lnTo>
                      <a:pt x="632" y="3033"/>
                    </a:lnTo>
                    <a:lnTo>
                      <a:pt x="582" y="2992"/>
                    </a:lnTo>
                    <a:lnTo>
                      <a:pt x="536" y="2945"/>
                    </a:lnTo>
                    <a:lnTo>
                      <a:pt x="497" y="2892"/>
                    </a:lnTo>
                    <a:lnTo>
                      <a:pt x="453" y="2816"/>
                    </a:lnTo>
                    <a:lnTo>
                      <a:pt x="423" y="2736"/>
                    </a:lnTo>
                    <a:lnTo>
                      <a:pt x="408" y="2653"/>
                    </a:lnTo>
                    <a:lnTo>
                      <a:pt x="403" y="2566"/>
                    </a:lnTo>
                    <a:lnTo>
                      <a:pt x="406" y="2477"/>
                    </a:lnTo>
                    <a:lnTo>
                      <a:pt x="413" y="2387"/>
                    </a:lnTo>
                    <a:lnTo>
                      <a:pt x="423" y="2298"/>
                    </a:lnTo>
                    <a:lnTo>
                      <a:pt x="433" y="2207"/>
                    </a:lnTo>
                    <a:lnTo>
                      <a:pt x="440" y="2118"/>
                    </a:lnTo>
                    <a:lnTo>
                      <a:pt x="442" y="2032"/>
                    </a:lnTo>
                    <a:lnTo>
                      <a:pt x="370" y="1997"/>
                    </a:lnTo>
                    <a:lnTo>
                      <a:pt x="310" y="1955"/>
                    </a:lnTo>
                    <a:lnTo>
                      <a:pt x="258" y="1904"/>
                    </a:lnTo>
                    <a:lnTo>
                      <a:pt x="216" y="1848"/>
                    </a:lnTo>
                    <a:lnTo>
                      <a:pt x="182" y="1787"/>
                    </a:lnTo>
                    <a:lnTo>
                      <a:pt x="155" y="1721"/>
                    </a:lnTo>
                    <a:lnTo>
                      <a:pt x="134" y="1653"/>
                    </a:lnTo>
                    <a:lnTo>
                      <a:pt x="118" y="1583"/>
                    </a:lnTo>
                    <a:lnTo>
                      <a:pt x="108" y="1513"/>
                    </a:lnTo>
                    <a:lnTo>
                      <a:pt x="102" y="1442"/>
                    </a:lnTo>
                    <a:lnTo>
                      <a:pt x="102" y="1380"/>
                    </a:lnTo>
                    <a:lnTo>
                      <a:pt x="106" y="1320"/>
                    </a:lnTo>
                    <a:lnTo>
                      <a:pt x="116" y="1260"/>
                    </a:lnTo>
                    <a:lnTo>
                      <a:pt x="128" y="1202"/>
                    </a:lnTo>
                    <a:lnTo>
                      <a:pt x="143" y="1147"/>
                    </a:lnTo>
                    <a:lnTo>
                      <a:pt x="160" y="1091"/>
                    </a:lnTo>
                    <a:lnTo>
                      <a:pt x="178" y="1036"/>
                    </a:lnTo>
                    <a:lnTo>
                      <a:pt x="197" y="982"/>
                    </a:lnTo>
                    <a:lnTo>
                      <a:pt x="216" y="926"/>
                    </a:lnTo>
                    <a:lnTo>
                      <a:pt x="236" y="872"/>
                    </a:lnTo>
                    <a:lnTo>
                      <a:pt x="239" y="811"/>
                    </a:lnTo>
                    <a:lnTo>
                      <a:pt x="231" y="755"/>
                    </a:lnTo>
                    <a:lnTo>
                      <a:pt x="215" y="702"/>
                    </a:lnTo>
                    <a:lnTo>
                      <a:pt x="193" y="650"/>
                    </a:lnTo>
                    <a:lnTo>
                      <a:pt x="166" y="601"/>
                    </a:lnTo>
                    <a:lnTo>
                      <a:pt x="135" y="552"/>
                    </a:lnTo>
                    <a:lnTo>
                      <a:pt x="104" y="504"/>
                    </a:lnTo>
                    <a:lnTo>
                      <a:pt x="74" y="455"/>
                    </a:lnTo>
                    <a:lnTo>
                      <a:pt x="47" y="405"/>
                    </a:lnTo>
                    <a:lnTo>
                      <a:pt x="23" y="355"/>
                    </a:lnTo>
                    <a:lnTo>
                      <a:pt x="13" y="330"/>
                    </a:lnTo>
                    <a:lnTo>
                      <a:pt x="7" y="306"/>
                    </a:lnTo>
                    <a:lnTo>
                      <a:pt x="2" y="281"/>
                    </a:lnTo>
                    <a:lnTo>
                      <a:pt x="0" y="256"/>
                    </a:lnTo>
                    <a:lnTo>
                      <a:pt x="1" y="229"/>
                    </a:lnTo>
                    <a:lnTo>
                      <a:pt x="5" y="204"/>
                    </a:lnTo>
                    <a:lnTo>
                      <a:pt x="10" y="179"/>
                    </a:lnTo>
                    <a:lnTo>
                      <a:pt x="18" y="154"/>
                    </a:lnTo>
                    <a:lnTo>
                      <a:pt x="29" y="131"/>
                    </a:lnTo>
                    <a:lnTo>
                      <a:pt x="44" y="110"/>
                    </a:lnTo>
                    <a:lnTo>
                      <a:pt x="66" y="88"/>
                    </a:lnTo>
                    <a:lnTo>
                      <a:pt x="92" y="69"/>
                    </a:lnTo>
                    <a:lnTo>
                      <a:pt x="119" y="54"/>
                    </a:lnTo>
                    <a:lnTo>
                      <a:pt x="148" y="44"/>
                    </a:lnTo>
                    <a:lnTo>
                      <a:pt x="177" y="37"/>
                    </a:lnTo>
                    <a:lnTo>
                      <a:pt x="208" y="32"/>
                    </a:lnTo>
                    <a:lnTo>
                      <a:pt x="240" y="30"/>
                    </a:lnTo>
                    <a:lnTo>
                      <a:pt x="271" y="30"/>
                    </a:lnTo>
                    <a:lnTo>
                      <a:pt x="301" y="31"/>
                    </a:lnTo>
                    <a:lnTo>
                      <a:pt x="332" y="34"/>
                    </a:lnTo>
                    <a:lnTo>
                      <a:pt x="339" y="28"/>
                    </a:lnTo>
                    <a:lnTo>
                      <a:pt x="349" y="23"/>
                    </a:lnTo>
                    <a:lnTo>
                      <a:pt x="359" y="19"/>
                    </a:lnTo>
                    <a:lnTo>
                      <a:pt x="370" y="16"/>
                    </a:lnTo>
                    <a:lnTo>
                      <a:pt x="381" y="14"/>
                    </a:lnTo>
                    <a:lnTo>
                      <a:pt x="392" y="12"/>
                    </a:lnTo>
                    <a:lnTo>
                      <a:pt x="405" y="9"/>
                    </a:lnTo>
                    <a:lnTo>
                      <a:pt x="417" y="7"/>
                    </a:lnTo>
                    <a:lnTo>
                      <a:pt x="428" y="5"/>
                    </a:lnTo>
                    <a:lnTo>
                      <a:pt x="438" y="1"/>
                    </a:lnTo>
                    <a:lnTo>
                      <a:pt x="449" y="0"/>
                    </a:lnTo>
                    <a:lnTo>
                      <a:pt x="460" y="0"/>
                    </a:lnTo>
                    <a:lnTo>
                      <a:pt x="471" y="0"/>
                    </a:lnTo>
                    <a:lnTo>
                      <a:pt x="482" y="1"/>
                    </a:lnTo>
                    <a:lnTo>
                      <a:pt x="493" y="3"/>
                    </a:lnTo>
                    <a:lnTo>
                      <a:pt x="503" y="6"/>
                    </a:lnTo>
                    <a:lnTo>
                      <a:pt x="513" y="9"/>
                    </a:lnTo>
                    <a:lnTo>
                      <a:pt x="522" y="14"/>
                    </a:lnTo>
                    <a:lnTo>
                      <a:pt x="530" y="20"/>
                    </a:lnTo>
                    <a:lnTo>
                      <a:pt x="538" y="27"/>
                    </a:lnTo>
                    <a:lnTo>
                      <a:pt x="538" y="27"/>
                    </a:lnTo>
                    <a:lnTo>
                      <a:pt x="536" y="27"/>
                    </a:lnTo>
                    <a:close/>
                  </a:path>
                </a:pathLst>
              </a:custGeom>
              <a:solidFill>
                <a:srgbClr val="000640"/>
              </a:solidFill>
              <a:ln w="9525">
                <a:noFill/>
                <a:round/>
                <a:headEnd/>
                <a:tailEnd/>
              </a:ln>
            </p:spPr>
            <p:txBody>
              <a:bodyPr/>
              <a:lstStyle/>
              <a:p>
                <a:endParaRPr lang="es-CO"/>
              </a:p>
            </p:txBody>
          </p:sp>
          <p:sp>
            <p:nvSpPr>
              <p:cNvPr id="15588" name="Freeform 228"/>
              <p:cNvSpPr>
                <a:spLocks/>
              </p:cNvSpPr>
              <p:nvPr/>
            </p:nvSpPr>
            <p:spPr bwMode="auto">
              <a:xfrm>
                <a:off x="2406" y="1432"/>
                <a:ext cx="45" cy="36"/>
              </a:xfrm>
              <a:custGeom>
                <a:avLst/>
                <a:gdLst/>
                <a:ahLst/>
                <a:cxnLst>
                  <a:cxn ang="0">
                    <a:pos x="135" y="37"/>
                  </a:cxn>
                  <a:cxn ang="0">
                    <a:pos x="135" y="48"/>
                  </a:cxn>
                  <a:cxn ang="0">
                    <a:pos x="135" y="61"/>
                  </a:cxn>
                  <a:cxn ang="0">
                    <a:pos x="135" y="72"/>
                  </a:cxn>
                  <a:cxn ang="0">
                    <a:pos x="134" y="85"/>
                  </a:cxn>
                  <a:cxn ang="0">
                    <a:pos x="133" y="97"/>
                  </a:cxn>
                  <a:cxn ang="0">
                    <a:pos x="130" y="108"/>
                  </a:cxn>
                  <a:cxn ang="0">
                    <a:pos x="125" y="117"/>
                  </a:cxn>
                  <a:cxn ang="0">
                    <a:pos x="119" y="126"/>
                  </a:cxn>
                  <a:cxn ang="0">
                    <a:pos x="111" y="135"/>
                  </a:cxn>
                  <a:cxn ang="0">
                    <a:pos x="100" y="140"/>
                  </a:cxn>
                  <a:cxn ang="0">
                    <a:pos x="90" y="141"/>
                  </a:cxn>
                  <a:cxn ang="0">
                    <a:pos x="80" y="141"/>
                  </a:cxn>
                  <a:cxn ang="0">
                    <a:pos x="70" y="140"/>
                  </a:cxn>
                  <a:cxn ang="0">
                    <a:pos x="60" y="138"/>
                  </a:cxn>
                  <a:cxn ang="0">
                    <a:pos x="50" y="136"/>
                  </a:cxn>
                  <a:cxn ang="0">
                    <a:pos x="40" y="132"/>
                  </a:cxn>
                  <a:cxn ang="0">
                    <a:pos x="31" y="129"/>
                  </a:cxn>
                  <a:cxn ang="0">
                    <a:pos x="22" y="124"/>
                  </a:cxn>
                  <a:cxn ang="0">
                    <a:pos x="12" y="121"/>
                  </a:cxn>
                  <a:cxn ang="0">
                    <a:pos x="4" y="117"/>
                  </a:cxn>
                  <a:cxn ang="0">
                    <a:pos x="4" y="105"/>
                  </a:cxn>
                  <a:cxn ang="0">
                    <a:pos x="2" y="90"/>
                  </a:cxn>
                  <a:cxn ang="0">
                    <a:pos x="1" y="74"/>
                  </a:cxn>
                  <a:cxn ang="0">
                    <a:pos x="0" y="56"/>
                  </a:cxn>
                  <a:cxn ang="0">
                    <a:pos x="0" y="40"/>
                  </a:cxn>
                  <a:cxn ang="0">
                    <a:pos x="4" y="26"/>
                  </a:cxn>
                  <a:cxn ang="0">
                    <a:pos x="10" y="14"/>
                  </a:cxn>
                  <a:cxn ang="0">
                    <a:pos x="20" y="6"/>
                  </a:cxn>
                  <a:cxn ang="0">
                    <a:pos x="36" y="2"/>
                  </a:cxn>
                  <a:cxn ang="0">
                    <a:pos x="56" y="3"/>
                  </a:cxn>
                  <a:cxn ang="0">
                    <a:pos x="66" y="1"/>
                  </a:cxn>
                  <a:cxn ang="0">
                    <a:pos x="76" y="0"/>
                  </a:cxn>
                  <a:cxn ang="0">
                    <a:pos x="85" y="0"/>
                  </a:cxn>
                  <a:cxn ang="0">
                    <a:pos x="93" y="2"/>
                  </a:cxn>
                  <a:cxn ang="0">
                    <a:pos x="103" y="5"/>
                  </a:cxn>
                  <a:cxn ang="0">
                    <a:pos x="111" y="9"/>
                  </a:cxn>
                  <a:cxn ang="0">
                    <a:pos x="118" y="15"/>
                  </a:cxn>
                  <a:cxn ang="0">
                    <a:pos x="125" y="22"/>
                  </a:cxn>
                  <a:cxn ang="0">
                    <a:pos x="130" y="29"/>
                  </a:cxn>
                  <a:cxn ang="0">
                    <a:pos x="135" y="37"/>
                  </a:cxn>
                  <a:cxn ang="0">
                    <a:pos x="135" y="37"/>
                  </a:cxn>
                </a:cxnLst>
                <a:rect l="0" t="0" r="r" b="b"/>
                <a:pathLst>
                  <a:path w="135" h="141">
                    <a:moveTo>
                      <a:pt x="135" y="37"/>
                    </a:moveTo>
                    <a:lnTo>
                      <a:pt x="135" y="48"/>
                    </a:lnTo>
                    <a:lnTo>
                      <a:pt x="135" y="61"/>
                    </a:lnTo>
                    <a:lnTo>
                      <a:pt x="135" y="72"/>
                    </a:lnTo>
                    <a:lnTo>
                      <a:pt x="134" y="85"/>
                    </a:lnTo>
                    <a:lnTo>
                      <a:pt x="133" y="97"/>
                    </a:lnTo>
                    <a:lnTo>
                      <a:pt x="130" y="108"/>
                    </a:lnTo>
                    <a:lnTo>
                      <a:pt x="125" y="117"/>
                    </a:lnTo>
                    <a:lnTo>
                      <a:pt x="119" y="126"/>
                    </a:lnTo>
                    <a:lnTo>
                      <a:pt x="111" y="135"/>
                    </a:lnTo>
                    <a:lnTo>
                      <a:pt x="100" y="140"/>
                    </a:lnTo>
                    <a:lnTo>
                      <a:pt x="90" y="141"/>
                    </a:lnTo>
                    <a:lnTo>
                      <a:pt x="80" y="141"/>
                    </a:lnTo>
                    <a:lnTo>
                      <a:pt x="70" y="140"/>
                    </a:lnTo>
                    <a:lnTo>
                      <a:pt x="60" y="138"/>
                    </a:lnTo>
                    <a:lnTo>
                      <a:pt x="50" y="136"/>
                    </a:lnTo>
                    <a:lnTo>
                      <a:pt x="40" y="132"/>
                    </a:lnTo>
                    <a:lnTo>
                      <a:pt x="31" y="129"/>
                    </a:lnTo>
                    <a:lnTo>
                      <a:pt x="22" y="124"/>
                    </a:lnTo>
                    <a:lnTo>
                      <a:pt x="12" y="121"/>
                    </a:lnTo>
                    <a:lnTo>
                      <a:pt x="4" y="117"/>
                    </a:lnTo>
                    <a:lnTo>
                      <a:pt x="4" y="105"/>
                    </a:lnTo>
                    <a:lnTo>
                      <a:pt x="2" y="90"/>
                    </a:lnTo>
                    <a:lnTo>
                      <a:pt x="1" y="74"/>
                    </a:lnTo>
                    <a:lnTo>
                      <a:pt x="0" y="56"/>
                    </a:lnTo>
                    <a:lnTo>
                      <a:pt x="0" y="40"/>
                    </a:lnTo>
                    <a:lnTo>
                      <a:pt x="4" y="26"/>
                    </a:lnTo>
                    <a:lnTo>
                      <a:pt x="10" y="14"/>
                    </a:lnTo>
                    <a:lnTo>
                      <a:pt x="20" y="6"/>
                    </a:lnTo>
                    <a:lnTo>
                      <a:pt x="36" y="2"/>
                    </a:lnTo>
                    <a:lnTo>
                      <a:pt x="56" y="3"/>
                    </a:lnTo>
                    <a:lnTo>
                      <a:pt x="66" y="1"/>
                    </a:lnTo>
                    <a:lnTo>
                      <a:pt x="76" y="0"/>
                    </a:lnTo>
                    <a:lnTo>
                      <a:pt x="85" y="0"/>
                    </a:lnTo>
                    <a:lnTo>
                      <a:pt x="93" y="2"/>
                    </a:lnTo>
                    <a:lnTo>
                      <a:pt x="103" y="5"/>
                    </a:lnTo>
                    <a:lnTo>
                      <a:pt x="111" y="9"/>
                    </a:lnTo>
                    <a:lnTo>
                      <a:pt x="118" y="15"/>
                    </a:lnTo>
                    <a:lnTo>
                      <a:pt x="125" y="22"/>
                    </a:lnTo>
                    <a:lnTo>
                      <a:pt x="130" y="29"/>
                    </a:lnTo>
                    <a:lnTo>
                      <a:pt x="135" y="37"/>
                    </a:lnTo>
                    <a:lnTo>
                      <a:pt x="135" y="37"/>
                    </a:lnTo>
                    <a:close/>
                  </a:path>
                </a:pathLst>
              </a:custGeom>
              <a:solidFill>
                <a:srgbClr val="FF66FF"/>
              </a:solidFill>
              <a:ln w="9525">
                <a:noFill/>
                <a:round/>
                <a:headEnd/>
                <a:tailEnd/>
              </a:ln>
            </p:spPr>
            <p:txBody>
              <a:bodyPr/>
              <a:lstStyle/>
              <a:p>
                <a:endParaRPr lang="es-CO"/>
              </a:p>
            </p:txBody>
          </p:sp>
          <p:sp>
            <p:nvSpPr>
              <p:cNvPr id="15589" name="Freeform 229"/>
              <p:cNvSpPr>
                <a:spLocks/>
              </p:cNvSpPr>
              <p:nvPr/>
            </p:nvSpPr>
            <p:spPr bwMode="auto">
              <a:xfrm>
                <a:off x="2541" y="1438"/>
                <a:ext cx="48" cy="36"/>
              </a:xfrm>
              <a:custGeom>
                <a:avLst/>
                <a:gdLst/>
                <a:ahLst/>
                <a:cxnLst>
                  <a:cxn ang="0">
                    <a:pos x="142" y="27"/>
                  </a:cxn>
                  <a:cxn ang="0">
                    <a:pos x="144" y="35"/>
                  </a:cxn>
                  <a:cxn ang="0">
                    <a:pos x="144" y="44"/>
                  </a:cxn>
                  <a:cxn ang="0">
                    <a:pos x="144" y="53"/>
                  </a:cxn>
                  <a:cxn ang="0">
                    <a:pos x="144" y="63"/>
                  </a:cxn>
                  <a:cxn ang="0">
                    <a:pos x="144" y="74"/>
                  </a:cxn>
                  <a:cxn ang="0">
                    <a:pos x="144" y="83"/>
                  </a:cxn>
                  <a:cxn ang="0">
                    <a:pos x="144" y="93"/>
                  </a:cxn>
                  <a:cxn ang="0">
                    <a:pos x="142" y="104"/>
                  </a:cxn>
                  <a:cxn ang="0">
                    <a:pos x="141" y="113"/>
                  </a:cxn>
                  <a:cxn ang="0">
                    <a:pos x="140" y="123"/>
                  </a:cxn>
                  <a:cxn ang="0">
                    <a:pos x="126" y="123"/>
                  </a:cxn>
                  <a:cxn ang="0">
                    <a:pos x="112" y="127"/>
                  </a:cxn>
                  <a:cxn ang="0">
                    <a:pos x="97" y="131"/>
                  </a:cxn>
                  <a:cxn ang="0">
                    <a:pos x="82" y="136"/>
                  </a:cxn>
                  <a:cxn ang="0">
                    <a:pos x="67" y="139"/>
                  </a:cxn>
                  <a:cxn ang="0">
                    <a:pos x="54" y="143"/>
                  </a:cxn>
                  <a:cxn ang="0">
                    <a:pos x="40" y="142"/>
                  </a:cxn>
                  <a:cxn ang="0">
                    <a:pos x="28" y="138"/>
                  </a:cxn>
                  <a:cxn ang="0">
                    <a:pos x="16" y="130"/>
                  </a:cxn>
                  <a:cxn ang="0">
                    <a:pos x="6" y="116"/>
                  </a:cxn>
                  <a:cxn ang="0">
                    <a:pos x="2" y="107"/>
                  </a:cxn>
                  <a:cxn ang="0">
                    <a:pos x="0" y="98"/>
                  </a:cxn>
                  <a:cxn ang="0">
                    <a:pos x="0" y="88"/>
                  </a:cxn>
                  <a:cxn ang="0">
                    <a:pos x="0" y="78"/>
                  </a:cxn>
                  <a:cxn ang="0">
                    <a:pos x="0" y="68"/>
                  </a:cxn>
                  <a:cxn ang="0">
                    <a:pos x="1" y="58"/>
                  </a:cxn>
                  <a:cxn ang="0">
                    <a:pos x="3" y="48"/>
                  </a:cxn>
                  <a:cxn ang="0">
                    <a:pos x="5" y="38"/>
                  </a:cxn>
                  <a:cxn ang="0">
                    <a:pos x="7" y="29"/>
                  </a:cxn>
                  <a:cxn ang="0">
                    <a:pos x="10" y="20"/>
                  </a:cxn>
                  <a:cxn ang="0">
                    <a:pos x="21" y="9"/>
                  </a:cxn>
                  <a:cxn ang="0">
                    <a:pos x="34" y="4"/>
                  </a:cxn>
                  <a:cxn ang="0">
                    <a:pos x="48" y="0"/>
                  </a:cxn>
                  <a:cxn ang="0">
                    <a:pos x="61" y="0"/>
                  </a:cxn>
                  <a:cxn ang="0">
                    <a:pos x="76" y="2"/>
                  </a:cxn>
                  <a:cxn ang="0">
                    <a:pos x="90" y="7"/>
                  </a:cxn>
                  <a:cxn ang="0">
                    <a:pos x="104" y="12"/>
                  </a:cxn>
                  <a:cxn ang="0">
                    <a:pos x="118" y="17"/>
                  </a:cxn>
                  <a:cxn ang="0">
                    <a:pos x="131" y="22"/>
                  </a:cxn>
                  <a:cxn ang="0">
                    <a:pos x="144" y="27"/>
                  </a:cxn>
                  <a:cxn ang="0">
                    <a:pos x="144" y="27"/>
                  </a:cxn>
                  <a:cxn ang="0">
                    <a:pos x="142" y="27"/>
                  </a:cxn>
                </a:cxnLst>
                <a:rect l="0" t="0" r="r" b="b"/>
                <a:pathLst>
                  <a:path w="144" h="143">
                    <a:moveTo>
                      <a:pt x="142" y="27"/>
                    </a:moveTo>
                    <a:lnTo>
                      <a:pt x="144" y="35"/>
                    </a:lnTo>
                    <a:lnTo>
                      <a:pt x="144" y="44"/>
                    </a:lnTo>
                    <a:lnTo>
                      <a:pt x="144" y="53"/>
                    </a:lnTo>
                    <a:lnTo>
                      <a:pt x="144" y="63"/>
                    </a:lnTo>
                    <a:lnTo>
                      <a:pt x="144" y="74"/>
                    </a:lnTo>
                    <a:lnTo>
                      <a:pt x="144" y="83"/>
                    </a:lnTo>
                    <a:lnTo>
                      <a:pt x="144" y="93"/>
                    </a:lnTo>
                    <a:lnTo>
                      <a:pt x="142" y="104"/>
                    </a:lnTo>
                    <a:lnTo>
                      <a:pt x="141" y="113"/>
                    </a:lnTo>
                    <a:lnTo>
                      <a:pt x="140" y="123"/>
                    </a:lnTo>
                    <a:lnTo>
                      <a:pt x="126" y="123"/>
                    </a:lnTo>
                    <a:lnTo>
                      <a:pt x="112" y="127"/>
                    </a:lnTo>
                    <a:lnTo>
                      <a:pt x="97" y="131"/>
                    </a:lnTo>
                    <a:lnTo>
                      <a:pt x="82" y="136"/>
                    </a:lnTo>
                    <a:lnTo>
                      <a:pt x="67" y="139"/>
                    </a:lnTo>
                    <a:lnTo>
                      <a:pt x="54" y="143"/>
                    </a:lnTo>
                    <a:lnTo>
                      <a:pt x="40" y="142"/>
                    </a:lnTo>
                    <a:lnTo>
                      <a:pt x="28" y="138"/>
                    </a:lnTo>
                    <a:lnTo>
                      <a:pt x="16" y="130"/>
                    </a:lnTo>
                    <a:lnTo>
                      <a:pt x="6" y="116"/>
                    </a:lnTo>
                    <a:lnTo>
                      <a:pt x="2" y="107"/>
                    </a:lnTo>
                    <a:lnTo>
                      <a:pt x="0" y="98"/>
                    </a:lnTo>
                    <a:lnTo>
                      <a:pt x="0" y="88"/>
                    </a:lnTo>
                    <a:lnTo>
                      <a:pt x="0" y="78"/>
                    </a:lnTo>
                    <a:lnTo>
                      <a:pt x="0" y="68"/>
                    </a:lnTo>
                    <a:lnTo>
                      <a:pt x="1" y="58"/>
                    </a:lnTo>
                    <a:lnTo>
                      <a:pt x="3" y="48"/>
                    </a:lnTo>
                    <a:lnTo>
                      <a:pt x="5" y="38"/>
                    </a:lnTo>
                    <a:lnTo>
                      <a:pt x="7" y="29"/>
                    </a:lnTo>
                    <a:lnTo>
                      <a:pt x="10" y="20"/>
                    </a:lnTo>
                    <a:lnTo>
                      <a:pt x="21" y="9"/>
                    </a:lnTo>
                    <a:lnTo>
                      <a:pt x="34" y="4"/>
                    </a:lnTo>
                    <a:lnTo>
                      <a:pt x="48" y="0"/>
                    </a:lnTo>
                    <a:lnTo>
                      <a:pt x="61" y="0"/>
                    </a:lnTo>
                    <a:lnTo>
                      <a:pt x="76" y="2"/>
                    </a:lnTo>
                    <a:lnTo>
                      <a:pt x="90" y="7"/>
                    </a:lnTo>
                    <a:lnTo>
                      <a:pt x="104" y="12"/>
                    </a:lnTo>
                    <a:lnTo>
                      <a:pt x="118" y="17"/>
                    </a:lnTo>
                    <a:lnTo>
                      <a:pt x="131" y="22"/>
                    </a:lnTo>
                    <a:lnTo>
                      <a:pt x="144" y="27"/>
                    </a:lnTo>
                    <a:lnTo>
                      <a:pt x="144" y="27"/>
                    </a:lnTo>
                    <a:lnTo>
                      <a:pt x="142" y="27"/>
                    </a:lnTo>
                    <a:close/>
                  </a:path>
                </a:pathLst>
              </a:custGeom>
              <a:solidFill>
                <a:srgbClr val="FF66FF"/>
              </a:solidFill>
              <a:ln w="9525">
                <a:noFill/>
                <a:round/>
                <a:headEnd/>
                <a:tailEnd/>
              </a:ln>
            </p:spPr>
            <p:txBody>
              <a:bodyPr/>
              <a:lstStyle/>
              <a:p>
                <a:endParaRPr lang="es-CO"/>
              </a:p>
            </p:txBody>
          </p:sp>
          <p:sp>
            <p:nvSpPr>
              <p:cNvPr id="15590" name="Freeform 230"/>
              <p:cNvSpPr>
                <a:spLocks/>
              </p:cNvSpPr>
              <p:nvPr/>
            </p:nvSpPr>
            <p:spPr bwMode="auto">
              <a:xfrm>
                <a:off x="2297" y="1440"/>
                <a:ext cx="106" cy="249"/>
              </a:xfrm>
              <a:custGeom>
                <a:avLst/>
                <a:gdLst/>
                <a:ahLst/>
                <a:cxnLst>
                  <a:cxn ang="0">
                    <a:pos x="317" y="15"/>
                  </a:cxn>
                  <a:cxn ang="0">
                    <a:pos x="316" y="26"/>
                  </a:cxn>
                  <a:cxn ang="0">
                    <a:pos x="315" y="36"/>
                  </a:cxn>
                  <a:cxn ang="0">
                    <a:pos x="312" y="46"/>
                  </a:cxn>
                  <a:cxn ang="0">
                    <a:pos x="312" y="56"/>
                  </a:cxn>
                  <a:cxn ang="0">
                    <a:pos x="294" y="61"/>
                  </a:cxn>
                  <a:cxn ang="0">
                    <a:pos x="256" y="59"/>
                  </a:cxn>
                  <a:cxn ang="0">
                    <a:pos x="220" y="61"/>
                  </a:cxn>
                  <a:cxn ang="0">
                    <a:pos x="185" y="67"/>
                  </a:cxn>
                  <a:cxn ang="0">
                    <a:pos x="152" y="78"/>
                  </a:cxn>
                  <a:cxn ang="0">
                    <a:pos x="121" y="98"/>
                  </a:cxn>
                  <a:cxn ang="0">
                    <a:pos x="97" y="124"/>
                  </a:cxn>
                  <a:cxn ang="0">
                    <a:pos x="78" y="155"/>
                  </a:cxn>
                  <a:cxn ang="0">
                    <a:pos x="67" y="188"/>
                  </a:cxn>
                  <a:cxn ang="0">
                    <a:pos x="65" y="223"/>
                  </a:cxn>
                  <a:cxn ang="0">
                    <a:pos x="85" y="281"/>
                  </a:cxn>
                  <a:cxn ang="0">
                    <a:pos x="121" y="357"/>
                  </a:cxn>
                  <a:cxn ang="0">
                    <a:pos x="163" y="431"/>
                  </a:cxn>
                  <a:cxn ang="0">
                    <a:pos x="208" y="506"/>
                  </a:cxn>
                  <a:cxn ang="0">
                    <a:pos x="252" y="579"/>
                  </a:cxn>
                  <a:cxn ang="0">
                    <a:pos x="288" y="653"/>
                  </a:cxn>
                  <a:cxn ang="0">
                    <a:pos x="299" y="730"/>
                  </a:cxn>
                  <a:cxn ang="0">
                    <a:pos x="290" y="809"/>
                  </a:cxn>
                  <a:cxn ang="0">
                    <a:pos x="270" y="885"/>
                  </a:cxn>
                  <a:cxn ang="0">
                    <a:pos x="244" y="958"/>
                  </a:cxn>
                  <a:cxn ang="0">
                    <a:pos x="226" y="995"/>
                  </a:cxn>
                  <a:cxn ang="0">
                    <a:pos x="214" y="993"/>
                  </a:cxn>
                  <a:cxn ang="0">
                    <a:pos x="203" y="988"/>
                  </a:cxn>
                  <a:cxn ang="0">
                    <a:pos x="192" y="982"/>
                  </a:cxn>
                  <a:cxn ang="0">
                    <a:pos x="180" y="979"/>
                  </a:cxn>
                  <a:cxn ang="0">
                    <a:pos x="200" y="929"/>
                  </a:cxn>
                  <a:cxn ang="0">
                    <a:pos x="230" y="826"/>
                  </a:cxn>
                  <a:cxn ang="0">
                    <a:pos x="231" y="718"/>
                  </a:cxn>
                  <a:cxn ang="0">
                    <a:pos x="206" y="613"/>
                  </a:cxn>
                  <a:cxn ang="0">
                    <a:pos x="158" y="517"/>
                  </a:cxn>
                  <a:cxn ang="0">
                    <a:pos x="104" y="436"/>
                  </a:cxn>
                  <a:cxn ang="0">
                    <a:pos x="59" y="359"/>
                  </a:cxn>
                  <a:cxn ang="0">
                    <a:pos x="19" y="277"/>
                  </a:cxn>
                  <a:cxn ang="0">
                    <a:pos x="0" y="193"/>
                  </a:cxn>
                  <a:cxn ang="0">
                    <a:pos x="13" y="108"/>
                  </a:cxn>
                  <a:cxn ang="0">
                    <a:pos x="60" y="45"/>
                  </a:cxn>
                  <a:cxn ang="0">
                    <a:pos x="109" y="16"/>
                  </a:cxn>
                  <a:cxn ang="0">
                    <a:pos x="164" y="2"/>
                  </a:cxn>
                  <a:cxn ang="0">
                    <a:pos x="224" y="0"/>
                  </a:cxn>
                  <a:cxn ang="0">
                    <a:pos x="285" y="6"/>
                  </a:cxn>
                  <a:cxn ang="0">
                    <a:pos x="316" y="10"/>
                  </a:cxn>
                </a:cxnLst>
                <a:rect l="0" t="0" r="r" b="b"/>
                <a:pathLst>
                  <a:path w="317" h="995">
                    <a:moveTo>
                      <a:pt x="316" y="9"/>
                    </a:moveTo>
                    <a:lnTo>
                      <a:pt x="317" y="15"/>
                    </a:lnTo>
                    <a:lnTo>
                      <a:pt x="317" y="21"/>
                    </a:lnTo>
                    <a:lnTo>
                      <a:pt x="316" y="26"/>
                    </a:lnTo>
                    <a:lnTo>
                      <a:pt x="316" y="31"/>
                    </a:lnTo>
                    <a:lnTo>
                      <a:pt x="315" y="36"/>
                    </a:lnTo>
                    <a:lnTo>
                      <a:pt x="313" y="41"/>
                    </a:lnTo>
                    <a:lnTo>
                      <a:pt x="312" y="46"/>
                    </a:lnTo>
                    <a:lnTo>
                      <a:pt x="312" y="52"/>
                    </a:lnTo>
                    <a:lnTo>
                      <a:pt x="312" y="56"/>
                    </a:lnTo>
                    <a:lnTo>
                      <a:pt x="313" y="62"/>
                    </a:lnTo>
                    <a:lnTo>
                      <a:pt x="294" y="61"/>
                    </a:lnTo>
                    <a:lnTo>
                      <a:pt x="274" y="60"/>
                    </a:lnTo>
                    <a:lnTo>
                      <a:pt x="256" y="59"/>
                    </a:lnTo>
                    <a:lnTo>
                      <a:pt x="237" y="60"/>
                    </a:lnTo>
                    <a:lnTo>
                      <a:pt x="220" y="61"/>
                    </a:lnTo>
                    <a:lnTo>
                      <a:pt x="203" y="63"/>
                    </a:lnTo>
                    <a:lnTo>
                      <a:pt x="185" y="67"/>
                    </a:lnTo>
                    <a:lnTo>
                      <a:pt x="169" y="72"/>
                    </a:lnTo>
                    <a:lnTo>
                      <a:pt x="152" y="78"/>
                    </a:lnTo>
                    <a:lnTo>
                      <a:pt x="136" y="86"/>
                    </a:lnTo>
                    <a:lnTo>
                      <a:pt x="121" y="98"/>
                    </a:lnTo>
                    <a:lnTo>
                      <a:pt x="108" y="110"/>
                    </a:lnTo>
                    <a:lnTo>
                      <a:pt x="97" y="124"/>
                    </a:lnTo>
                    <a:lnTo>
                      <a:pt x="87" y="139"/>
                    </a:lnTo>
                    <a:lnTo>
                      <a:pt x="78" y="155"/>
                    </a:lnTo>
                    <a:lnTo>
                      <a:pt x="72" y="171"/>
                    </a:lnTo>
                    <a:lnTo>
                      <a:pt x="67" y="188"/>
                    </a:lnTo>
                    <a:lnTo>
                      <a:pt x="65" y="205"/>
                    </a:lnTo>
                    <a:lnTo>
                      <a:pt x="65" y="223"/>
                    </a:lnTo>
                    <a:lnTo>
                      <a:pt x="69" y="242"/>
                    </a:lnTo>
                    <a:lnTo>
                      <a:pt x="85" y="281"/>
                    </a:lnTo>
                    <a:lnTo>
                      <a:pt x="103" y="319"/>
                    </a:lnTo>
                    <a:lnTo>
                      <a:pt x="121" y="357"/>
                    </a:lnTo>
                    <a:lnTo>
                      <a:pt x="142" y="395"/>
                    </a:lnTo>
                    <a:lnTo>
                      <a:pt x="163" y="431"/>
                    </a:lnTo>
                    <a:lnTo>
                      <a:pt x="185" y="469"/>
                    </a:lnTo>
                    <a:lnTo>
                      <a:pt x="208" y="506"/>
                    </a:lnTo>
                    <a:lnTo>
                      <a:pt x="230" y="542"/>
                    </a:lnTo>
                    <a:lnTo>
                      <a:pt x="252" y="579"/>
                    </a:lnTo>
                    <a:lnTo>
                      <a:pt x="273" y="615"/>
                    </a:lnTo>
                    <a:lnTo>
                      <a:pt x="288" y="653"/>
                    </a:lnTo>
                    <a:lnTo>
                      <a:pt x="296" y="693"/>
                    </a:lnTo>
                    <a:lnTo>
                      <a:pt x="299" y="730"/>
                    </a:lnTo>
                    <a:lnTo>
                      <a:pt x="296" y="770"/>
                    </a:lnTo>
                    <a:lnTo>
                      <a:pt x="290" y="809"/>
                    </a:lnTo>
                    <a:lnTo>
                      <a:pt x="281" y="847"/>
                    </a:lnTo>
                    <a:lnTo>
                      <a:pt x="270" y="885"/>
                    </a:lnTo>
                    <a:lnTo>
                      <a:pt x="257" y="923"/>
                    </a:lnTo>
                    <a:lnTo>
                      <a:pt x="244" y="958"/>
                    </a:lnTo>
                    <a:lnTo>
                      <a:pt x="232" y="994"/>
                    </a:lnTo>
                    <a:lnTo>
                      <a:pt x="226" y="995"/>
                    </a:lnTo>
                    <a:lnTo>
                      <a:pt x="220" y="995"/>
                    </a:lnTo>
                    <a:lnTo>
                      <a:pt x="214" y="993"/>
                    </a:lnTo>
                    <a:lnTo>
                      <a:pt x="209" y="990"/>
                    </a:lnTo>
                    <a:lnTo>
                      <a:pt x="203" y="988"/>
                    </a:lnTo>
                    <a:lnTo>
                      <a:pt x="198" y="986"/>
                    </a:lnTo>
                    <a:lnTo>
                      <a:pt x="192" y="982"/>
                    </a:lnTo>
                    <a:lnTo>
                      <a:pt x="187" y="980"/>
                    </a:lnTo>
                    <a:lnTo>
                      <a:pt x="180" y="979"/>
                    </a:lnTo>
                    <a:lnTo>
                      <a:pt x="174" y="978"/>
                    </a:lnTo>
                    <a:lnTo>
                      <a:pt x="200" y="929"/>
                    </a:lnTo>
                    <a:lnTo>
                      <a:pt x="219" y="878"/>
                    </a:lnTo>
                    <a:lnTo>
                      <a:pt x="230" y="826"/>
                    </a:lnTo>
                    <a:lnTo>
                      <a:pt x="233" y="772"/>
                    </a:lnTo>
                    <a:lnTo>
                      <a:pt x="231" y="718"/>
                    </a:lnTo>
                    <a:lnTo>
                      <a:pt x="221" y="665"/>
                    </a:lnTo>
                    <a:lnTo>
                      <a:pt x="206" y="613"/>
                    </a:lnTo>
                    <a:lnTo>
                      <a:pt x="185" y="564"/>
                    </a:lnTo>
                    <a:lnTo>
                      <a:pt x="158" y="517"/>
                    </a:lnTo>
                    <a:lnTo>
                      <a:pt x="125" y="474"/>
                    </a:lnTo>
                    <a:lnTo>
                      <a:pt x="104" y="436"/>
                    </a:lnTo>
                    <a:lnTo>
                      <a:pt x="81" y="398"/>
                    </a:lnTo>
                    <a:lnTo>
                      <a:pt x="59" y="359"/>
                    </a:lnTo>
                    <a:lnTo>
                      <a:pt x="37" y="317"/>
                    </a:lnTo>
                    <a:lnTo>
                      <a:pt x="19" y="277"/>
                    </a:lnTo>
                    <a:lnTo>
                      <a:pt x="6" y="235"/>
                    </a:lnTo>
                    <a:lnTo>
                      <a:pt x="0" y="193"/>
                    </a:lnTo>
                    <a:lnTo>
                      <a:pt x="2" y="151"/>
                    </a:lnTo>
                    <a:lnTo>
                      <a:pt x="13" y="108"/>
                    </a:lnTo>
                    <a:lnTo>
                      <a:pt x="37" y="67"/>
                    </a:lnTo>
                    <a:lnTo>
                      <a:pt x="60" y="45"/>
                    </a:lnTo>
                    <a:lnTo>
                      <a:pt x="83" y="29"/>
                    </a:lnTo>
                    <a:lnTo>
                      <a:pt x="109" y="16"/>
                    </a:lnTo>
                    <a:lnTo>
                      <a:pt x="136" y="8"/>
                    </a:lnTo>
                    <a:lnTo>
                      <a:pt x="164" y="2"/>
                    </a:lnTo>
                    <a:lnTo>
                      <a:pt x="193" y="0"/>
                    </a:lnTo>
                    <a:lnTo>
                      <a:pt x="224" y="0"/>
                    </a:lnTo>
                    <a:lnTo>
                      <a:pt x="253" y="2"/>
                    </a:lnTo>
                    <a:lnTo>
                      <a:pt x="285" y="6"/>
                    </a:lnTo>
                    <a:lnTo>
                      <a:pt x="316" y="10"/>
                    </a:lnTo>
                    <a:lnTo>
                      <a:pt x="316" y="10"/>
                    </a:lnTo>
                    <a:lnTo>
                      <a:pt x="316" y="9"/>
                    </a:lnTo>
                    <a:close/>
                  </a:path>
                </a:pathLst>
              </a:custGeom>
              <a:solidFill>
                <a:srgbClr val="D1E8FC"/>
              </a:solidFill>
              <a:ln w="9525">
                <a:noFill/>
                <a:round/>
                <a:headEnd/>
                <a:tailEnd/>
              </a:ln>
            </p:spPr>
            <p:txBody>
              <a:bodyPr/>
              <a:lstStyle/>
              <a:p>
                <a:endParaRPr lang="es-CO"/>
              </a:p>
            </p:txBody>
          </p:sp>
          <p:sp>
            <p:nvSpPr>
              <p:cNvPr id="15591" name="Freeform 231"/>
              <p:cNvSpPr>
                <a:spLocks/>
              </p:cNvSpPr>
              <p:nvPr/>
            </p:nvSpPr>
            <p:spPr bwMode="auto">
              <a:xfrm>
                <a:off x="2567" y="1452"/>
                <a:ext cx="126" cy="246"/>
              </a:xfrm>
              <a:custGeom>
                <a:avLst/>
                <a:gdLst/>
                <a:ahLst/>
                <a:cxnLst>
                  <a:cxn ang="0">
                    <a:pos x="366" y="105"/>
                  </a:cxn>
                  <a:cxn ang="0">
                    <a:pos x="378" y="153"/>
                  </a:cxn>
                  <a:cxn ang="0">
                    <a:pos x="376" y="202"/>
                  </a:cxn>
                  <a:cxn ang="0">
                    <a:pos x="363" y="252"/>
                  </a:cxn>
                  <a:cxn ang="0">
                    <a:pos x="342" y="298"/>
                  </a:cxn>
                  <a:cxn ang="0">
                    <a:pos x="299" y="369"/>
                  </a:cxn>
                  <a:cxn ang="0">
                    <a:pos x="223" y="466"/>
                  </a:cxn>
                  <a:cxn ang="0">
                    <a:pos x="147" y="563"/>
                  </a:cxn>
                  <a:cxn ang="0">
                    <a:pos x="85" y="664"/>
                  </a:cxn>
                  <a:cxn ang="0">
                    <a:pos x="58" y="779"/>
                  </a:cxn>
                  <a:cxn ang="0">
                    <a:pos x="88" y="977"/>
                  </a:cxn>
                  <a:cxn ang="0">
                    <a:pos x="77" y="979"/>
                  </a:cxn>
                  <a:cxn ang="0">
                    <a:pos x="67" y="981"/>
                  </a:cxn>
                  <a:cxn ang="0">
                    <a:pos x="56" y="984"/>
                  </a:cxn>
                  <a:cxn ang="0">
                    <a:pos x="45" y="985"/>
                  </a:cxn>
                  <a:cxn ang="0">
                    <a:pos x="35" y="987"/>
                  </a:cxn>
                  <a:cxn ang="0">
                    <a:pos x="10" y="894"/>
                  </a:cxn>
                  <a:cxn ang="0">
                    <a:pos x="0" y="796"/>
                  </a:cxn>
                  <a:cxn ang="0">
                    <a:pos x="9" y="698"/>
                  </a:cxn>
                  <a:cxn ang="0">
                    <a:pos x="40" y="607"/>
                  </a:cxn>
                  <a:cxn ang="0">
                    <a:pos x="98" y="530"/>
                  </a:cxn>
                  <a:cxn ang="0">
                    <a:pos x="153" y="454"/>
                  </a:cxn>
                  <a:cxn ang="0">
                    <a:pos x="219" y="380"/>
                  </a:cxn>
                  <a:cxn ang="0">
                    <a:pos x="276" y="301"/>
                  </a:cxn>
                  <a:cxn ang="0">
                    <a:pos x="302" y="216"/>
                  </a:cxn>
                  <a:cxn ang="0">
                    <a:pos x="279" y="123"/>
                  </a:cxn>
                  <a:cxn ang="0">
                    <a:pos x="247" y="94"/>
                  </a:cxn>
                  <a:cxn ang="0">
                    <a:pos x="211" y="74"/>
                  </a:cxn>
                  <a:cxn ang="0">
                    <a:pos x="170" y="60"/>
                  </a:cxn>
                  <a:cxn ang="0">
                    <a:pos x="127" y="53"/>
                  </a:cxn>
                  <a:cxn ang="0">
                    <a:pos x="80" y="54"/>
                  </a:cxn>
                  <a:cxn ang="0">
                    <a:pos x="111" y="2"/>
                  </a:cxn>
                  <a:cxn ang="0">
                    <a:pos x="171" y="6"/>
                  </a:cxn>
                  <a:cxn ang="0">
                    <a:pos x="231" y="13"/>
                  </a:cxn>
                  <a:cxn ang="0">
                    <a:pos x="286" y="28"/>
                  </a:cxn>
                  <a:cxn ang="0">
                    <a:pos x="334" y="60"/>
                  </a:cxn>
                  <a:cxn ang="0">
                    <a:pos x="354" y="83"/>
                  </a:cxn>
                </a:cxnLst>
                <a:rect l="0" t="0" r="r" b="b"/>
                <a:pathLst>
                  <a:path w="378" h="987">
                    <a:moveTo>
                      <a:pt x="352" y="82"/>
                    </a:moveTo>
                    <a:lnTo>
                      <a:pt x="366" y="105"/>
                    </a:lnTo>
                    <a:lnTo>
                      <a:pt x="373" y="128"/>
                    </a:lnTo>
                    <a:lnTo>
                      <a:pt x="378" y="153"/>
                    </a:lnTo>
                    <a:lnTo>
                      <a:pt x="378" y="177"/>
                    </a:lnTo>
                    <a:lnTo>
                      <a:pt x="376" y="202"/>
                    </a:lnTo>
                    <a:lnTo>
                      <a:pt x="371" y="228"/>
                    </a:lnTo>
                    <a:lnTo>
                      <a:pt x="363" y="252"/>
                    </a:lnTo>
                    <a:lnTo>
                      <a:pt x="354" y="275"/>
                    </a:lnTo>
                    <a:lnTo>
                      <a:pt x="342" y="298"/>
                    </a:lnTo>
                    <a:lnTo>
                      <a:pt x="331" y="319"/>
                    </a:lnTo>
                    <a:lnTo>
                      <a:pt x="299" y="369"/>
                    </a:lnTo>
                    <a:lnTo>
                      <a:pt x="263" y="418"/>
                    </a:lnTo>
                    <a:lnTo>
                      <a:pt x="223" y="466"/>
                    </a:lnTo>
                    <a:lnTo>
                      <a:pt x="184" y="513"/>
                    </a:lnTo>
                    <a:lnTo>
                      <a:pt x="147" y="563"/>
                    </a:lnTo>
                    <a:lnTo>
                      <a:pt x="114" y="612"/>
                    </a:lnTo>
                    <a:lnTo>
                      <a:pt x="85" y="664"/>
                    </a:lnTo>
                    <a:lnTo>
                      <a:pt x="67" y="719"/>
                    </a:lnTo>
                    <a:lnTo>
                      <a:pt x="58" y="779"/>
                    </a:lnTo>
                    <a:lnTo>
                      <a:pt x="62" y="842"/>
                    </a:lnTo>
                    <a:lnTo>
                      <a:pt x="88" y="977"/>
                    </a:lnTo>
                    <a:lnTo>
                      <a:pt x="83" y="978"/>
                    </a:lnTo>
                    <a:lnTo>
                      <a:pt x="77" y="979"/>
                    </a:lnTo>
                    <a:lnTo>
                      <a:pt x="72" y="980"/>
                    </a:lnTo>
                    <a:lnTo>
                      <a:pt x="67" y="981"/>
                    </a:lnTo>
                    <a:lnTo>
                      <a:pt x="61" y="982"/>
                    </a:lnTo>
                    <a:lnTo>
                      <a:pt x="56" y="984"/>
                    </a:lnTo>
                    <a:lnTo>
                      <a:pt x="51" y="985"/>
                    </a:lnTo>
                    <a:lnTo>
                      <a:pt x="45" y="985"/>
                    </a:lnTo>
                    <a:lnTo>
                      <a:pt x="40" y="986"/>
                    </a:lnTo>
                    <a:lnTo>
                      <a:pt x="35" y="987"/>
                    </a:lnTo>
                    <a:lnTo>
                      <a:pt x="21" y="941"/>
                    </a:lnTo>
                    <a:lnTo>
                      <a:pt x="10" y="894"/>
                    </a:lnTo>
                    <a:lnTo>
                      <a:pt x="4" y="846"/>
                    </a:lnTo>
                    <a:lnTo>
                      <a:pt x="0" y="796"/>
                    </a:lnTo>
                    <a:lnTo>
                      <a:pt x="2" y="747"/>
                    </a:lnTo>
                    <a:lnTo>
                      <a:pt x="9" y="698"/>
                    </a:lnTo>
                    <a:lnTo>
                      <a:pt x="21" y="651"/>
                    </a:lnTo>
                    <a:lnTo>
                      <a:pt x="40" y="607"/>
                    </a:lnTo>
                    <a:lnTo>
                      <a:pt x="66" y="566"/>
                    </a:lnTo>
                    <a:lnTo>
                      <a:pt x="98" y="530"/>
                    </a:lnTo>
                    <a:lnTo>
                      <a:pt x="122" y="491"/>
                    </a:lnTo>
                    <a:lnTo>
                      <a:pt x="153" y="454"/>
                    </a:lnTo>
                    <a:lnTo>
                      <a:pt x="186" y="416"/>
                    </a:lnTo>
                    <a:lnTo>
                      <a:pt x="219" y="380"/>
                    </a:lnTo>
                    <a:lnTo>
                      <a:pt x="250" y="341"/>
                    </a:lnTo>
                    <a:lnTo>
                      <a:pt x="276" y="301"/>
                    </a:lnTo>
                    <a:lnTo>
                      <a:pt x="294" y="260"/>
                    </a:lnTo>
                    <a:lnTo>
                      <a:pt x="302" y="216"/>
                    </a:lnTo>
                    <a:lnTo>
                      <a:pt x="298" y="171"/>
                    </a:lnTo>
                    <a:lnTo>
                      <a:pt x="279" y="123"/>
                    </a:lnTo>
                    <a:lnTo>
                      <a:pt x="263" y="108"/>
                    </a:lnTo>
                    <a:lnTo>
                      <a:pt x="247" y="94"/>
                    </a:lnTo>
                    <a:lnTo>
                      <a:pt x="229" y="83"/>
                    </a:lnTo>
                    <a:lnTo>
                      <a:pt x="211" y="74"/>
                    </a:lnTo>
                    <a:lnTo>
                      <a:pt x="191" y="66"/>
                    </a:lnTo>
                    <a:lnTo>
                      <a:pt x="170" y="60"/>
                    </a:lnTo>
                    <a:lnTo>
                      <a:pt x="149" y="55"/>
                    </a:lnTo>
                    <a:lnTo>
                      <a:pt x="127" y="53"/>
                    </a:lnTo>
                    <a:lnTo>
                      <a:pt x="104" y="52"/>
                    </a:lnTo>
                    <a:lnTo>
                      <a:pt x="80" y="54"/>
                    </a:lnTo>
                    <a:lnTo>
                      <a:pt x="83" y="0"/>
                    </a:lnTo>
                    <a:lnTo>
                      <a:pt x="111" y="2"/>
                    </a:lnTo>
                    <a:lnTo>
                      <a:pt x="141" y="3"/>
                    </a:lnTo>
                    <a:lnTo>
                      <a:pt x="171" y="6"/>
                    </a:lnTo>
                    <a:lnTo>
                      <a:pt x="201" y="8"/>
                    </a:lnTo>
                    <a:lnTo>
                      <a:pt x="231" y="13"/>
                    </a:lnTo>
                    <a:lnTo>
                      <a:pt x="259" y="18"/>
                    </a:lnTo>
                    <a:lnTo>
                      <a:pt x="286" y="28"/>
                    </a:lnTo>
                    <a:lnTo>
                      <a:pt x="310" y="41"/>
                    </a:lnTo>
                    <a:lnTo>
                      <a:pt x="334" y="60"/>
                    </a:lnTo>
                    <a:lnTo>
                      <a:pt x="354" y="83"/>
                    </a:lnTo>
                    <a:lnTo>
                      <a:pt x="354" y="83"/>
                    </a:lnTo>
                    <a:lnTo>
                      <a:pt x="352" y="82"/>
                    </a:lnTo>
                    <a:close/>
                  </a:path>
                </a:pathLst>
              </a:custGeom>
              <a:solidFill>
                <a:srgbClr val="D1E8FC"/>
              </a:solidFill>
              <a:ln w="9525">
                <a:noFill/>
                <a:round/>
                <a:headEnd/>
                <a:tailEnd/>
              </a:ln>
            </p:spPr>
            <p:txBody>
              <a:bodyPr/>
              <a:lstStyle/>
              <a:p>
                <a:endParaRPr lang="es-CO"/>
              </a:p>
            </p:txBody>
          </p:sp>
          <p:sp>
            <p:nvSpPr>
              <p:cNvPr id="15592" name="Freeform 232"/>
              <p:cNvSpPr>
                <a:spLocks/>
              </p:cNvSpPr>
              <p:nvPr/>
            </p:nvSpPr>
            <p:spPr bwMode="auto">
              <a:xfrm>
                <a:off x="2372" y="1726"/>
                <a:ext cx="201" cy="60"/>
              </a:xfrm>
              <a:custGeom>
                <a:avLst/>
                <a:gdLst/>
                <a:ahLst/>
                <a:cxnLst>
                  <a:cxn ang="0">
                    <a:pos x="225" y="222"/>
                  </a:cxn>
                  <a:cxn ang="0">
                    <a:pos x="262" y="228"/>
                  </a:cxn>
                  <a:cxn ang="0">
                    <a:pos x="299" y="229"/>
                  </a:cxn>
                  <a:cxn ang="0">
                    <a:pos x="336" y="228"/>
                  </a:cxn>
                  <a:cxn ang="0">
                    <a:pos x="373" y="222"/>
                  </a:cxn>
                  <a:cxn ang="0">
                    <a:pos x="407" y="213"/>
                  </a:cxn>
                  <a:cxn ang="0">
                    <a:pos x="441" y="200"/>
                  </a:cxn>
                  <a:cxn ang="0">
                    <a:pos x="473" y="184"/>
                  </a:cxn>
                  <a:cxn ang="0">
                    <a:pos x="503" y="164"/>
                  </a:cxn>
                  <a:cxn ang="0">
                    <a:pos x="531" y="142"/>
                  </a:cxn>
                  <a:cxn ang="0">
                    <a:pos x="556" y="116"/>
                  </a:cxn>
                  <a:cxn ang="0">
                    <a:pos x="601" y="47"/>
                  </a:cxn>
                  <a:cxn ang="0">
                    <a:pos x="598" y="66"/>
                  </a:cxn>
                  <a:cxn ang="0">
                    <a:pos x="590" y="85"/>
                  </a:cxn>
                  <a:cxn ang="0">
                    <a:pos x="581" y="101"/>
                  </a:cxn>
                  <a:cxn ang="0">
                    <a:pos x="568" y="118"/>
                  </a:cxn>
                  <a:cxn ang="0">
                    <a:pos x="555" y="133"/>
                  </a:cxn>
                  <a:cxn ang="0">
                    <a:pos x="539" y="148"/>
                  </a:cxn>
                  <a:cxn ang="0">
                    <a:pos x="523" y="161"/>
                  </a:cxn>
                  <a:cxn ang="0">
                    <a:pos x="507" y="175"/>
                  </a:cxn>
                  <a:cxn ang="0">
                    <a:pos x="489" y="187"/>
                  </a:cxn>
                  <a:cxn ang="0">
                    <a:pos x="473" y="199"/>
                  </a:cxn>
                  <a:cxn ang="0">
                    <a:pos x="439" y="214"/>
                  </a:cxn>
                  <a:cxn ang="0">
                    <a:pos x="405" y="225"/>
                  </a:cxn>
                  <a:cxn ang="0">
                    <a:pos x="369" y="233"/>
                  </a:cxn>
                  <a:cxn ang="0">
                    <a:pos x="332" y="238"/>
                  </a:cxn>
                  <a:cxn ang="0">
                    <a:pos x="296" y="238"/>
                  </a:cxn>
                  <a:cxn ang="0">
                    <a:pos x="261" y="236"/>
                  </a:cxn>
                  <a:cxn ang="0">
                    <a:pos x="225" y="230"/>
                  </a:cxn>
                  <a:cxn ang="0">
                    <a:pos x="189" y="219"/>
                  </a:cxn>
                  <a:cxn ang="0">
                    <a:pos x="156" y="206"/>
                  </a:cxn>
                  <a:cxn ang="0">
                    <a:pos x="123" y="188"/>
                  </a:cxn>
                  <a:cxn ang="0">
                    <a:pos x="103" y="175"/>
                  </a:cxn>
                  <a:cxn ang="0">
                    <a:pos x="83" y="159"/>
                  </a:cxn>
                  <a:cxn ang="0">
                    <a:pos x="65" y="142"/>
                  </a:cxn>
                  <a:cxn ang="0">
                    <a:pos x="49" y="124"/>
                  </a:cxn>
                  <a:cxn ang="0">
                    <a:pos x="35" y="106"/>
                  </a:cxn>
                  <a:cxn ang="0">
                    <a:pos x="23" y="86"/>
                  </a:cxn>
                  <a:cxn ang="0">
                    <a:pos x="13" y="65"/>
                  </a:cxn>
                  <a:cxn ang="0">
                    <a:pos x="6" y="43"/>
                  </a:cxn>
                  <a:cxn ang="0">
                    <a:pos x="1" y="22"/>
                  </a:cxn>
                  <a:cxn ang="0">
                    <a:pos x="0" y="0"/>
                  </a:cxn>
                  <a:cxn ang="0">
                    <a:pos x="7" y="30"/>
                  </a:cxn>
                  <a:cxn ang="0">
                    <a:pos x="19" y="60"/>
                  </a:cxn>
                  <a:cxn ang="0">
                    <a:pos x="37" y="87"/>
                  </a:cxn>
                  <a:cxn ang="0">
                    <a:pos x="56" y="114"/>
                  </a:cxn>
                  <a:cxn ang="0">
                    <a:pos x="80" y="139"/>
                  </a:cxn>
                  <a:cxn ang="0">
                    <a:pos x="107" y="161"/>
                  </a:cxn>
                  <a:cxn ang="0">
                    <a:pos x="135" y="180"/>
                  </a:cxn>
                  <a:cxn ang="0">
                    <a:pos x="165" y="198"/>
                  </a:cxn>
                  <a:cxn ang="0">
                    <a:pos x="194" y="211"/>
                  </a:cxn>
                  <a:cxn ang="0">
                    <a:pos x="225" y="222"/>
                  </a:cxn>
                  <a:cxn ang="0">
                    <a:pos x="225" y="222"/>
                  </a:cxn>
                </a:cxnLst>
                <a:rect l="0" t="0" r="r" b="b"/>
                <a:pathLst>
                  <a:path w="601" h="238">
                    <a:moveTo>
                      <a:pt x="225" y="222"/>
                    </a:moveTo>
                    <a:lnTo>
                      <a:pt x="262" y="228"/>
                    </a:lnTo>
                    <a:lnTo>
                      <a:pt x="299" y="229"/>
                    </a:lnTo>
                    <a:lnTo>
                      <a:pt x="336" y="228"/>
                    </a:lnTo>
                    <a:lnTo>
                      <a:pt x="373" y="222"/>
                    </a:lnTo>
                    <a:lnTo>
                      <a:pt x="407" y="213"/>
                    </a:lnTo>
                    <a:lnTo>
                      <a:pt x="441" y="200"/>
                    </a:lnTo>
                    <a:lnTo>
                      <a:pt x="473" y="184"/>
                    </a:lnTo>
                    <a:lnTo>
                      <a:pt x="503" y="164"/>
                    </a:lnTo>
                    <a:lnTo>
                      <a:pt x="531" y="142"/>
                    </a:lnTo>
                    <a:lnTo>
                      <a:pt x="556" y="116"/>
                    </a:lnTo>
                    <a:lnTo>
                      <a:pt x="601" y="47"/>
                    </a:lnTo>
                    <a:lnTo>
                      <a:pt x="598" y="66"/>
                    </a:lnTo>
                    <a:lnTo>
                      <a:pt x="590" y="85"/>
                    </a:lnTo>
                    <a:lnTo>
                      <a:pt x="581" y="101"/>
                    </a:lnTo>
                    <a:lnTo>
                      <a:pt x="568" y="118"/>
                    </a:lnTo>
                    <a:lnTo>
                      <a:pt x="555" y="133"/>
                    </a:lnTo>
                    <a:lnTo>
                      <a:pt x="539" y="148"/>
                    </a:lnTo>
                    <a:lnTo>
                      <a:pt x="523" y="161"/>
                    </a:lnTo>
                    <a:lnTo>
                      <a:pt x="507" y="175"/>
                    </a:lnTo>
                    <a:lnTo>
                      <a:pt x="489" y="187"/>
                    </a:lnTo>
                    <a:lnTo>
                      <a:pt x="473" y="199"/>
                    </a:lnTo>
                    <a:lnTo>
                      <a:pt x="439" y="214"/>
                    </a:lnTo>
                    <a:lnTo>
                      <a:pt x="405" y="225"/>
                    </a:lnTo>
                    <a:lnTo>
                      <a:pt x="369" y="233"/>
                    </a:lnTo>
                    <a:lnTo>
                      <a:pt x="332" y="238"/>
                    </a:lnTo>
                    <a:lnTo>
                      <a:pt x="296" y="238"/>
                    </a:lnTo>
                    <a:lnTo>
                      <a:pt x="261" y="236"/>
                    </a:lnTo>
                    <a:lnTo>
                      <a:pt x="225" y="230"/>
                    </a:lnTo>
                    <a:lnTo>
                      <a:pt x="189" y="219"/>
                    </a:lnTo>
                    <a:lnTo>
                      <a:pt x="156" y="206"/>
                    </a:lnTo>
                    <a:lnTo>
                      <a:pt x="123" y="188"/>
                    </a:lnTo>
                    <a:lnTo>
                      <a:pt x="103" y="175"/>
                    </a:lnTo>
                    <a:lnTo>
                      <a:pt x="83" y="159"/>
                    </a:lnTo>
                    <a:lnTo>
                      <a:pt x="65" y="142"/>
                    </a:lnTo>
                    <a:lnTo>
                      <a:pt x="49" y="124"/>
                    </a:lnTo>
                    <a:lnTo>
                      <a:pt x="35" y="106"/>
                    </a:lnTo>
                    <a:lnTo>
                      <a:pt x="23" y="86"/>
                    </a:lnTo>
                    <a:lnTo>
                      <a:pt x="13" y="65"/>
                    </a:lnTo>
                    <a:lnTo>
                      <a:pt x="6" y="43"/>
                    </a:lnTo>
                    <a:lnTo>
                      <a:pt x="1" y="22"/>
                    </a:lnTo>
                    <a:lnTo>
                      <a:pt x="0" y="0"/>
                    </a:lnTo>
                    <a:lnTo>
                      <a:pt x="7" y="30"/>
                    </a:lnTo>
                    <a:lnTo>
                      <a:pt x="19" y="60"/>
                    </a:lnTo>
                    <a:lnTo>
                      <a:pt x="37" y="87"/>
                    </a:lnTo>
                    <a:lnTo>
                      <a:pt x="56" y="114"/>
                    </a:lnTo>
                    <a:lnTo>
                      <a:pt x="80" y="139"/>
                    </a:lnTo>
                    <a:lnTo>
                      <a:pt x="107" y="161"/>
                    </a:lnTo>
                    <a:lnTo>
                      <a:pt x="135" y="180"/>
                    </a:lnTo>
                    <a:lnTo>
                      <a:pt x="165" y="198"/>
                    </a:lnTo>
                    <a:lnTo>
                      <a:pt x="194" y="211"/>
                    </a:lnTo>
                    <a:lnTo>
                      <a:pt x="225" y="222"/>
                    </a:lnTo>
                    <a:lnTo>
                      <a:pt x="225" y="222"/>
                    </a:lnTo>
                    <a:close/>
                  </a:path>
                </a:pathLst>
              </a:custGeom>
              <a:solidFill>
                <a:srgbClr val="FF66FF"/>
              </a:solidFill>
              <a:ln w="9525">
                <a:noFill/>
                <a:round/>
                <a:headEnd/>
                <a:tailEnd/>
              </a:ln>
            </p:spPr>
            <p:txBody>
              <a:bodyPr/>
              <a:lstStyle/>
              <a:p>
                <a:endParaRPr lang="es-CO"/>
              </a:p>
            </p:txBody>
          </p:sp>
          <p:sp>
            <p:nvSpPr>
              <p:cNvPr id="15593" name="Freeform 233"/>
              <p:cNvSpPr>
                <a:spLocks/>
              </p:cNvSpPr>
              <p:nvPr/>
            </p:nvSpPr>
            <p:spPr bwMode="auto">
              <a:xfrm>
                <a:off x="2745" y="1733"/>
                <a:ext cx="167" cy="116"/>
              </a:xfrm>
              <a:custGeom>
                <a:avLst/>
                <a:gdLst/>
                <a:ahLst/>
                <a:cxnLst>
                  <a:cxn ang="0">
                    <a:pos x="448" y="86"/>
                  </a:cxn>
                  <a:cxn ang="0">
                    <a:pos x="463" y="106"/>
                  </a:cxn>
                  <a:cxn ang="0">
                    <a:pos x="475" y="126"/>
                  </a:cxn>
                  <a:cxn ang="0">
                    <a:pos x="485" y="147"/>
                  </a:cxn>
                  <a:cxn ang="0">
                    <a:pos x="492" y="169"/>
                  </a:cxn>
                  <a:cxn ang="0">
                    <a:pos x="498" y="192"/>
                  </a:cxn>
                  <a:cxn ang="0">
                    <a:pos x="501" y="215"/>
                  </a:cxn>
                  <a:cxn ang="0">
                    <a:pos x="502" y="239"/>
                  </a:cxn>
                  <a:cxn ang="0">
                    <a:pos x="499" y="262"/>
                  </a:cxn>
                  <a:cxn ang="0">
                    <a:pos x="495" y="286"/>
                  </a:cxn>
                  <a:cxn ang="0">
                    <a:pos x="487" y="307"/>
                  </a:cxn>
                  <a:cxn ang="0">
                    <a:pos x="479" y="332"/>
                  </a:cxn>
                  <a:cxn ang="0">
                    <a:pos x="468" y="353"/>
                  </a:cxn>
                  <a:cxn ang="0">
                    <a:pos x="452" y="374"/>
                  </a:cxn>
                  <a:cxn ang="0">
                    <a:pos x="433" y="394"/>
                  </a:cxn>
                  <a:cxn ang="0">
                    <a:pos x="412" y="410"/>
                  </a:cxn>
                  <a:cxn ang="0">
                    <a:pos x="390" y="426"/>
                  </a:cxn>
                  <a:cxn ang="0">
                    <a:pos x="367" y="439"/>
                  </a:cxn>
                  <a:cxn ang="0">
                    <a:pos x="342" y="449"/>
                  </a:cxn>
                  <a:cxn ang="0">
                    <a:pos x="317" y="458"/>
                  </a:cxn>
                  <a:cxn ang="0">
                    <a:pos x="293" y="464"/>
                  </a:cxn>
                  <a:cxn ang="0">
                    <a:pos x="261" y="465"/>
                  </a:cxn>
                  <a:cxn ang="0">
                    <a:pos x="230" y="464"/>
                  </a:cxn>
                  <a:cxn ang="0">
                    <a:pos x="201" y="460"/>
                  </a:cxn>
                  <a:cxn ang="0">
                    <a:pos x="171" y="453"/>
                  </a:cxn>
                  <a:cxn ang="0">
                    <a:pos x="144" y="444"/>
                  </a:cxn>
                  <a:cxn ang="0">
                    <a:pos x="118" y="432"/>
                  </a:cxn>
                  <a:cxn ang="0">
                    <a:pos x="93" y="417"/>
                  </a:cxn>
                  <a:cxn ang="0">
                    <a:pos x="71" y="398"/>
                  </a:cxn>
                  <a:cxn ang="0">
                    <a:pos x="52" y="376"/>
                  </a:cxn>
                  <a:cxn ang="0">
                    <a:pos x="34" y="352"/>
                  </a:cxn>
                  <a:cxn ang="0">
                    <a:pos x="20" y="326"/>
                  </a:cxn>
                  <a:cxn ang="0">
                    <a:pos x="10" y="298"/>
                  </a:cxn>
                  <a:cxn ang="0">
                    <a:pos x="2" y="269"/>
                  </a:cxn>
                  <a:cxn ang="0">
                    <a:pos x="0" y="241"/>
                  </a:cxn>
                  <a:cxn ang="0">
                    <a:pos x="1" y="212"/>
                  </a:cxn>
                  <a:cxn ang="0">
                    <a:pos x="5" y="183"/>
                  </a:cxn>
                  <a:cxn ang="0">
                    <a:pos x="13" y="156"/>
                  </a:cxn>
                  <a:cxn ang="0">
                    <a:pos x="25" y="129"/>
                  </a:cxn>
                  <a:cxn ang="0">
                    <a:pos x="41" y="104"/>
                  </a:cxn>
                  <a:cxn ang="0">
                    <a:pos x="59" y="81"/>
                  </a:cxn>
                  <a:cxn ang="0">
                    <a:pos x="81" y="60"/>
                  </a:cxn>
                  <a:cxn ang="0">
                    <a:pos x="105" y="43"/>
                  </a:cxn>
                  <a:cxn ang="0">
                    <a:pos x="132" y="28"/>
                  </a:cxn>
                  <a:cxn ang="0">
                    <a:pos x="159" y="16"/>
                  </a:cxn>
                  <a:cxn ang="0">
                    <a:pos x="188" y="8"/>
                  </a:cxn>
                  <a:cxn ang="0">
                    <a:pos x="218" y="3"/>
                  </a:cxn>
                  <a:cxn ang="0">
                    <a:pos x="248" y="0"/>
                  </a:cxn>
                  <a:cxn ang="0">
                    <a:pos x="279" y="1"/>
                  </a:cxn>
                  <a:cxn ang="0">
                    <a:pos x="309" y="6"/>
                  </a:cxn>
                  <a:cxn ang="0">
                    <a:pos x="338" y="14"/>
                  </a:cxn>
                  <a:cxn ang="0">
                    <a:pos x="351" y="19"/>
                  </a:cxn>
                  <a:cxn ang="0">
                    <a:pos x="363" y="23"/>
                  </a:cxn>
                  <a:cxn ang="0">
                    <a:pos x="374" y="29"/>
                  </a:cxn>
                  <a:cxn ang="0">
                    <a:pos x="385" y="35"/>
                  </a:cxn>
                  <a:cxn ang="0">
                    <a:pos x="397" y="43"/>
                  </a:cxn>
                  <a:cxn ang="0">
                    <a:pos x="407" y="50"/>
                  </a:cxn>
                  <a:cxn ang="0">
                    <a:pos x="418" y="58"/>
                  </a:cxn>
                  <a:cxn ang="0">
                    <a:pos x="429" y="67"/>
                  </a:cxn>
                  <a:cxn ang="0">
                    <a:pos x="439" y="76"/>
                  </a:cxn>
                  <a:cxn ang="0">
                    <a:pos x="449" y="88"/>
                  </a:cxn>
                  <a:cxn ang="0">
                    <a:pos x="449" y="88"/>
                  </a:cxn>
                  <a:cxn ang="0">
                    <a:pos x="448" y="86"/>
                  </a:cxn>
                </a:cxnLst>
                <a:rect l="0" t="0" r="r" b="b"/>
                <a:pathLst>
                  <a:path w="502" h="465">
                    <a:moveTo>
                      <a:pt x="448" y="86"/>
                    </a:moveTo>
                    <a:lnTo>
                      <a:pt x="463" y="106"/>
                    </a:lnTo>
                    <a:lnTo>
                      <a:pt x="475" y="126"/>
                    </a:lnTo>
                    <a:lnTo>
                      <a:pt x="485" y="147"/>
                    </a:lnTo>
                    <a:lnTo>
                      <a:pt x="492" y="169"/>
                    </a:lnTo>
                    <a:lnTo>
                      <a:pt x="498" y="192"/>
                    </a:lnTo>
                    <a:lnTo>
                      <a:pt x="501" y="215"/>
                    </a:lnTo>
                    <a:lnTo>
                      <a:pt x="502" y="239"/>
                    </a:lnTo>
                    <a:lnTo>
                      <a:pt x="499" y="262"/>
                    </a:lnTo>
                    <a:lnTo>
                      <a:pt x="495" y="286"/>
                    </a:lnTo>
                    <a:lnTo>
                      <a:pt x="487" y="307"/>
                    </a:lnTo>
                    <a:lnTo>
                      <a:pt x="479" y="332"/>
                    </a:lnTo>
                    <a:lnTo>
                      <a:pt x="468" y="353"/>
                    </a:lnTo>
                    <a:lnTo>
                      <a:pt x="452" y="374"/>
                    </a:lnTo>
                    <a:lnTo>
                      <a:pt x="433" y="394"/>
                    </a:lnTo>
                    <a:lnTo>
                      <a:pt x="412" y="410"/>
                    </a:lnTo>
                    <a:lnTo>
                      <a:pt x="390" y="426"/>
                    </a:lnTo>
                    <a:lnTo>
                      <a:pt x="367" y="439"/>
                    </a:lnTo>
                    <a:lnTo>
                      <a:pt x="342" y="449"/>
                    </a:lnTo>
                    <a:lnTo>
                      <a:pt x="317" y="458"/>
                    </a:lnTo>
                    <a:lnTo>
                      <a:pt x="293" y="464"/>
                    </a:lnTo>
                    <a:lnTo>
                      <a:pt x="261" y="465"/>
                    </a:lnTo>
                    <a:lnTo>
                      <a:pt x="230" y="464"/>
                    </a:lnTo>
                    <a:lnTo>
                      <a:pt x="201" y="460"/>
                    </a:lnTo>
                    <a:lnTo>
                      <a:pt x="171" y="453"/>
                    </a:lnTo>
                    <a:lnTo>
                      <a:pt x="144" y="444"/>
                    </a:lnTo>
                    <a:lnTo>
                      <a:pt x="118" y="432"/>
                    </a:lnTo>
                    <a:lnTo>
                      <a:pt x="93" y="417"/>
                    </a:lnTo>
                    <a:lnTo>
                      <a:pt x="71" y="398"/>
                    </a:lnTo>
                    <a:lnTo>
                      <a:pt x="52" y="376"/>
                    </a:lnTo>
                    <a:lnTo>
                      <a:pt x="34" y="352"/>
                    </a:lnTo>
                    <a:lnTo>
                      <a:pt x="20" y="326"/>
                    </a:lnTo>
                    <a:lnTo>
                      <a:pt x="10" y="298"/>
                    </a:lnTo>
                    <a:lnTo>
                      <a:pt x="2" y="269"/>
                    </a:lnTo>
                    <a:lnTo>
                      <a:pt x="0" y="241"/>
                    </a:lnTo>
                    <a:lnTo>
                      <a:pt x="1" y="212"/>
                    </a:lnTo>
                    <a:lnTo>
                      <a:pt x="5" y="183"/>
                    </a:lnTo>
                    <a:lnTo>
                      <a:pt x="13" y="156"/>
                    </a:lnTo>
                    <a:lnTo>
                      <a:pt x="25" y="129"/>
                    </a:lnTo>
                    <a:lnTo>
                      <a:pt x="41" y="104"/>
                    </a:lnTo>
                    <a:lnTo>
                      <a:pt x="59" y="81"/>
                    </a:lnTo>
                    <a:lnTo>
                      <a:pt x="81" y="60"/>
                    </a:lnTo>
                    <a:lnTo>
                      <a:pt x="105" y="43"/>
                    </a:lnTo>
                    <a:lnTo>
                      <a:pt x="132" y="28"/>
                    </a:lnTo>
                    <a:lnTo>
                      <a:pt x="159" y="16"/>
                    </a:lnTo>
                    <a:lnTo>
                      <a:pt x="188" y="8"/>
                    </a:lnTo>
                    <a:lnTo>
                      <a:pt x="218" y="3"/>
                    </a:lnTo>
                    <a:lnTo>
                      <a:pt x="248" y="0"/>
                    </a:lnTo>
                    <a:lnTo>
                      <a:pt x="279" y="1"/>
                    </a:lnTo>
                    <a:lnTo>
                      <a:pt x="309" y="6"/>
                    </a:lnTo>
                    <a:lnTo>
                      <a:pt x="338" y="14"/>
                    </a:lnTo>
                    <a:lnTo>
                      <a:pt x="351" y="19"/>
                    </a:lnTo>
                    <a:lnTo>
                      <a:pt x="363" y="23"/>
                    </a:lnTo>
                    <a:lnTo>
                      <a:pt x="374" y="29"/>
                    </a:lnTo>
                    <a:lnTo>
                      <a:pt x="385" y="35"/>
                    </a:lnTo>
                    <a:lnTo>
                      <a:pt x="397" y="43"/>
                    </a:lnTo>
                    <a:lnTo>
                      <a:pt x="407" y="50"/>
                    </a:lnTo>
                    <a:lnTo>
                      <a:pt x="418" y="58"/>
                    </a:lnTo>
                    <a:lnTo>
                      <a:pt x="429" y="67"/>
                    </a:lnTo>
                    <a:lnTo>
                      <a:pt x="439" y="76"/>
                    </a:lnTo>
                    <a:lnTo>
                      <a:pt x="449" y="88"/>
                    </a:lnTo>
                    <a:lnTo>
                      <a:pt x="449" y="88"/>
                    </a:lnTo>
                    <a:lnTo>
                      <a:pt x="448" y="86"/>
                    </a:lnTo>
                    <a:close/>
                  </a:path>
                </a:pathLst>
              </a:custGeom>
              <a:solidFill>
                <a:srgbClr val="FFFF00"/>
              </a:solidFill>
              <a:ln w="9525">
                <a:noFill/>
                <a:round/>
                <a:headEnd/>
                <a:tailEnd/>
              </a:ln>
            </p:spPr>
            <p:txBody>
              <a:bodyPr/>
              <a:lstStyle/>
              <a:p>
                <a:endParaRPr lang="es-CO"/>
              </a:p>
            </p:txBody>
          </p:sp>
          <p:sp>
            <p:nvSpPr>
              <p:cNvPr id="15594" name="Freeform 234"/>
              <p:cNvSpPr>
                <a:spLocks/>
              </p:cNvSpPr>
              <p:nvPr/>
            </p:nvSpPr>
            <p:spPr bwMode="auto">
              <a:xfrm>
                <a:off x="2365" y="1751"/>
                <a:ext cx="209" cy="145"/>
              </a:xfrm>
              <a:custGeom>
                <a:avLst/>
                <a:gdLst/>
                <a:ahLst/>
                <a:cxnLst>
                  <a:cxn ang="0">
                    <a:pos x="382" y="176"/>
                  </a:cxn>
                  <a:cxn ang="0">
                    <a:pos x="412" y="171"/>
                  </a:cxn>
                  <a:cxn ang="0">
                    <a:pos x="439" y="164"/>
                  </a:cxn>
                  <a:cxn ang="0">
                    <a:pos x="466" y="156"/>
                  </a:cxn>
                  <a:cxn ang="0">
                    <a:pos x="492" y="145"/>
                  </a:cxn>
                  <a:cxn ang="0">
                    <a:pos x="516" y="132"/>
                  </a:cxn>
                  <a:cxn ang="0">
                    <a:pos x="541" y="117"/>
                  </a:cxn>
                  <a:cxn ang="0">
                    <a:pos x="563" y="100"/>
                  </a:cxn>
                  <a:cxn ang="0">
                    <a:pos x="585" y="81"/>
                  </a:cxn>
                  <a:cxn ang="0">
                    <a:pos x="606" y="62"/>
                  </a:cxn>
                  <a:cxn ang="0">
                    <a:pos x="627" y="40"/>
                  </a:cxn>
                  <a:cxn ang="0">
                    <a:pos x="623" y="102"/>
                  </a:cxn>
                  <a:cxn ang="0">
                    <a:pos x="616" y="163"/>
                  </a:cxn>
                  <a:cxn ang="0">
                    <a:pos x="604" y="225"/>
                  </a:cxn>
                  <a:cxn ang="0">
                    <a:pos x="588" y="285"/>
                  </a:cxn>
                  <a:cxn ang="0">
                    <a:pos x="566" y="342"/>
                  </a:cxn>
                  <a:cxn ang="0">
                    <a:pos x="539" y="398"/>
                  </a:cxn>
                  <a:cxn ang="0">
                    <a:pos x="504" y="448"/>
                  </a:cxn>
                  <a:cxn ang="0">
                    <a:pos x="463" y="495"/>
                  </a:cxn>
                  <a:cxn ang="0">
                    <a:pos x="414" y="536"/>
                  </a:cxn>
                  <a:cxn ang="0">
                    <a:pos x="358" y="570"/>
                  </a:cxn>
                  <a:cxn ang="0">
                    <a:pos x="342" y="575"/>
                  </a:cxn>
                  <a:cxn ang="0">
                    <a:pos x="324" y="578"/>
                  </a:cxn>
                  <a:cxn ang="0">
                    <a:pos x="307" y="579"/>
                  </a:cxn>
                  <a:cxn ang="0">
                    <a:pos x="290" y="581"/>
                  </a:cxn>
                  <a:cxn ang="0">
                    <a:pos x="273" y="581"/>
                  </a:cxn>
                  <a:cxn ang="0">
                    <a:pos x="256" y="579"/>
                  </a:cxn>
                  <a:cxn ang="0">
                    <a:pos x="240" y="576"/>
                  </a:cxn>
                  <a:cxn ang="0">
                    <a:pos x="222" y="573"/>
                  </a:cxn>
                  <a:cxn ang="0">
                    <a:pos x="206" y="567"/>
                  </a:cxn>
                  <a:cxn ang="0">
                    <a:pos x="192" y="561"/>
                  </a:cxn>
                  <a:cxn ang="0">
                    <a:pos x="139" y="519"/>
                  </a:cxn>
                  <a:cxn ang="0">
                    <a:pos x="97" y="471"/>
                  </a:cxn>
                  <a:cxn ang="0">
                    <a:pos x="64" y="421"/>
                  </a:cxn>
                  <a:cxn ang="0">
                    <a:pos x="38" y="366"/>
                  </a:cxn>
                  <a:cxn ang="0">
                    <a:pos x="21" y="307"/>
                  </a:cxn>
                  <a:cxn ang="0">
                    <a:pos x="8" y="247"/>
                  </a:cxn>
                  <a:cxn ang="0">
                    <a:pos x="1" y="186"/>
                  </a:cxn>
                  <a:cxn ang="0">
                    <a:pos x="0" y="124"/>
                  </a:cxn>
                  <a:cxn ang="0">
                    <a:pos x="0" y="62"/>
                  </a:cxn>
                  <a:cxn ang="0">
                    <a:pos x="3" y="0"/>
                  </a:cxn>
                  <a:cxn ang="0">
                    <a:pos x="29" y="37"/>
                  </a:cxn>
                  <a:cxn ang="0">
                    <a:pos x="57" y="70"/>
                  </a:cxn>
                  <a:cxn ang="0">
                    <a:pos x="89" y="99"/>
                  </a:cxn>
                  <a:cxn ang="0">
                    <a:pos x="124" y="124"/>
                  </a:cxn>
                  <a:cxn ang="0">
                    <a:pos x="162" y="145"/>
                  </a:cxn>
                  <a:cxn ang="0">
                    <a:pos x="203" y="161"/>
                  </a:cxn>
                  <a:cxn ang="0">
                    <a:pos x="246" y="172"/>
                  </a:cxn>
                  <a:cxn ang="0">
                    <a:pos x="290" y="179"/>
                  </a:cxn>
                  <a:cxn ang="0">
                    <a:pos x="336" y="180"/>
                  </a:cxn>
                  <a:cxn ang="0">
                    <a:pos x="384" y="176"/>
                  </a:cxn>
                  <a:cxn ang="0">
                    <a:pos x="384" y="176"/>
                  </a:cxn>
                  <a:cxn ang="0">
                    <a:pos x="382" y="176"/>
                  </a:cxn>
                </a:cxnLst>
                <a:rect l="0" t="0" r="r" b="b"/>
                <a:pathLst>
                  <a:path w="627" h="581">
                    <a:moveTo>
                      <a:pt x="382" y="176"/>
                    </a:moveTo>
                    <a:lnTo>
                      <a:pt x="412" y="171"/>
                    </a:lnTo>
                    <a:lnTo>
                      <a:pt x="439" y="164"/>
                    </a:lnTo>
                    <a:lnTo>
                      <a:pt x="466" y="156"/>
                    </a:lnTo>
                    <a:lnTo>
                      <a:pt x="492" y="145"/>
                    </a:lnTo>
                    <a:lnTo>
                      <a:pt x="516" y="132"/>
                    </a:lnTo>
                    <a:lnTo>
                      <a:pt x="541" y="117"/>
                    </a:lnTo>
                    <a:lnTo>
                      <a:pt x="563" y="100"/>
                    </a:lnTo>
                    <a:lnTo>
                      <a:pt x="585" y="81"/>
                    </a:lnTo>
                    <a:lnTo>
                      <a:pt x="606" y="62"/>
                    </a:lnTo>
                    <a:lnTo>
                      <a:pt x="627" y="40"/>
                    </a:lnTo>
                    <a:lnTo>
                      <a:pt x="623" y="102"/>
                    </a:lnTo>
                    <a:lnTo>
                      <a:pt x="616" y="163"/>
                    </a:lnTo>
                    <a:lnTo>
                      <a:pt x="604" y="225"/>
                    </a:lnTo>
                    <a:lnTo>
                      <a:pt x="588" y="285"/>
                    </a:lnTo>
                    <a:lnTo>
                      <a:pt x="566" y="342"/>
                    </a:lnTo>
                    <a:lnTo>
                      <a:pt x="539" y="398"/>
                    </a:lnTo>
                    <a:lnTo>
                      <a:pt x="504" y="448"/>
                    </a:lnTo>
                    <a:lnTo>
                      <a:pt x="463" y="495"/>
                    </a:lnTo>
                    <a:lnTo>
                      <a:pt x="414" y="536"/>
                    </a:lnTo>
                    <a:lnTo>
                      <a:pt x="358" y="570"/>
                    </a:lnTo>
                    <a:lnTo>
                      <a:pt x="342" y="575"/>
                    </a:lnTo>
                    <a:lnTo>
                      <a:pt x="324" y="578"/>
                    </a:lnTo>
                    <a:lnTo>
                      <a:pt x="307" y="579"/>
                    </a:lnTo>
                    <a:lnTo>
                      <a:pt x="290" y="581"/>
                    </a:lnTo>
                    <a:lnTo>
                      <a:pt x="273" y="581"/>
                    </a:lnTo>
                    <a:lnTo>
                      <a:pt x="256" y="579"/>
                    </a:lnTo>
                    <a:lnTo>
                      <a:pt x="240" y="576"/>
                    </a:lnTo>
                    <a:lnTo>
                      <a:pt x="222" y="573"/>
                    </a:lnTo>
                    <a:lnTo>
                      <a:pt x="206" y="567"/>
                    </a:lnTo>
                    <a:lnTo>
                      <a:pt x="192" y="561"/>
                    </a:lnTo>
                    <a:lnTo>
                      <a:pt x="139" y="519"/>
                    </a:lnTo>
                    <a:lnTo>
                      <a:pt x="97" y="471"/>
                    </a:lnTo>
                    <a:lnTo>
                      <a:pt x="64" y="421"/>
                    </a:lnTo>
                    <a:lnTo>
                      <a:pt x="38" y="366"/>
                    </a:lnTo>
                    <a:lnTo>
                      <a:pt x="21" y="307"/>
                    </a:lnTo>
                    <a:lnTo>
                      <a:pt x="8" y="247"/>
                    </a:lnTo>
                    <a:lnTo>
                      <a:pt x="1" y="186"/>
                    </a:lnTo>
                    <a:lnTo>
                      <a:pt x="0" y="124"/>
                    </a:lnTo>
                    <a:lnTo>
                      <a:pt x="0" y="62"/>
                    </a:lnTo>
                    <a:lnTo>
                      <a:pt x="3" y="0"/>
                    </a:lnTo>
                    <a:lnTo>
                      <a:pt x="29" y="37"/>
                    </a:lnTo>
                    <a:lnTo>
                      <a:pt x="57" y="70"/>
                    </a:lnTo>
                    <a:lnTo>
                      <a:pt x="89" y="99"/>
                    </a:lnTo>
                    <a:lnTo>
                      <a:pt x="124" y="124"/>
                    </a:lnTo>
                    <a:lnTo>
                      <a:pt x="162" y="145"/>
                    </a:lnTo>
                    <a:lnTo>
                      <a:pt x="203" y="161"/>
                    </a:lnTo>
                    <a:lnTo>
                      <a:pt x="246" y="172"/>
                    </a:lnTo>
                    <a:lnTo>
                      <a:pt x="290" y="179"/>
                    </a:lnTo>
                    <a:lnTo>
                      <a:pt x="336" y="180"/>
                    </a:lnTo>
                    <a:lnTo>
                      <a:pt x="384" y="176"/>
                    </a:lnTo>
                    <a:lnTo>
                      <a:pt x="384" y="176"/>
                    </a:lnTo>
                    <a:lnTo>
                      <a:pt x="382" y="176"/>
                    </a:lnTo>
                    <a:close/>
                  </a:path>
                </a:pathLst>
              </a:custGeom>
              <a:solidFill>
                <a:srgbClr val="FFFFFF"/>
              </a:solidFill>
              <a:ln w="9525">
                <a:noFill/>
                <a:round/>
                <a:headEnd/>
                <a:tailEnd/>
              </a:ln>
            </p:spPr>
            <p:txBody>
              <a:bodyPr/>
              <a:lstStyle/>
              <a:p>
                <a:endParaRPr lang="es-CO"/>
              </a:p>
            </p:txBody>
          </p:sp>
          <p:sp>
            <p:nvSpPr>
              <p:cNvPr id="15595" name="Freeform 235"/>
              <p:cNvSpPr>
                <a:spLocks/>
              </p:cNvSpPr>
              <p:nvPr/>
            </p:nvSpPr>
            <p:spPr bwMode="auto">
              <a:xfrm>
                <a:off x="2750" y="1787"/>
                <a:ext cx="156" cy="58"/>
              </a:xfrm>
              <a:custGeom>
                <a:avLst/>
                <a:gdLst/>
                <a:ahLst/>
                <a:cxnLst>
                  <a:cxn ang="0">
                    <a:pos x="173" y="222"/>
                  </a:cxn>
                  <a:cxn ang="0">
                    <a:pos x="224" y="229"/>
                  </a:cxn>
                  <a:cxn ang="0">
                    <a:pos x="274" y="226"/>
                  </a:cxn>
                  <a:cxn ang="0">
                    <a:pos x="322" y="213"/>
                  </a:cxn>
                  <a:cxn ang="0">
                    <a:pos x="367" y="190"/>
                  </a:cxn>
                  <a:cxn ang="0">
                    <a:pos x="400" y="164"/>
                  </a:cxn>
                  <a:cxn ang="0">
                    <a:pos x="422" y="137"/>
                  </a:cxn>
                  <a:cxn ang="0">
                    <a:pos x="439" y="108"/>
                  </a:cxn>
                  <a:cxn ang="0">
                    <a:pos x="452" y="79"/>
                  </a:cxn>
                  <a:cxn ang="0">
                    <a:pos x="460" y="46"/>
                  </a:cxn>
                  <a:cxn ang="0">
                    <a:pos x="469" y="30"/>
                  </a:cxn>
                  <a:cxn ang="0">
                    <a:pos x="463" y="71"/>
                  </a:cxn>
                  <a:cxn ang="0">
                    <a:pos x="448" y="108"/>
                  </a:cxn>
                  <a:cxn ang="0">
                    <a:pos x="426" y="144"/>
                  </a:cxn>
                  <a:cxn ang="0">
                    <a:pos x="397" y="176"/>
                  </a:cxn>
                  <a:cxn ang="0">
                    <a:pos x="362" y="203"/>
                  </a:cxn>
                  <a:cxn ang="0">
                    <a:pos x="319" y="221"/>
                  </a:cxn>
                  <a:cxn ang="0">
                    <a:pos x="271" y="232"/>
                  </a:cxn>
                  <a:cxn ang="0">
                    <a:pos x="221" y="234"/>
                  </a:cxn>
                  <a:cxn ang="0">
                    <a:pos x="173" y="228"/>
                  </a:cxn>
                  <a:cxn ang="0">
                    <a:pos x="127" y="213"/>
                  </a:cxn>
                  <a:cxn ang="0">
                    <a:pos x="85" y="186"/>
                  </a:cxn>
                  <a:cxn ang="0">
                    <a:pos x="50" y="151"/>
                  </a:cxn>
                  <a:cxn ang="0">
                    <a:pos x="23" y="110"/>
                  </a:cxn>
                  <a:cxn ang="0">
                    <a:pos x="6" y="64"/>
                  </a:cxn>
                  <a:cxn ang="0">
                    <a:pos x="0" y="14"/>
                  </a:cxn>
                  <a:cxn ang="0">
                    <a:pos x="4" y="28"/>
                  </a:cxn>
                  <a:cxn ang="0">
                    <a:pos x="16" y="81"/>
                  </a:cxn>
                  <a:cxn ang="0">
                    <a:pos x="42" y="128"/>
                  </a:cxn>
                  <a:cxn ang="0">
                    <a:pos x="77" y="169"/>
                  </a:cxn>
                  <a:cxn ang="0">
                    <a:pos x="124" y="203"/>
                  </a:cxn>
                  <a:cxn ang="0">
                    <a:pos x="149" y="215"/>
                  </a:cxn>
                </a:cxnLst>
                <a:rect l="0" t="0" r="r" b="b"/>
                <a:pathLst>
                  <a:path w="469" h="234">
                    <a:moveTo>
                      <a:pt x="149" y="215"/>
                    </a:moveTo>
                    <a:lnTo>
                      <a:pt x="173" y="222"/>
                    </a:lnTo>
                    <a:lnTo>
                      <a:pt x="198" y="227"/>
                    </a:lnTo>
                    <a:lnTo>
                      <a:pt x="224" y="229"/>
                    </a:lnTo>
                    <a:lnTo>
                      <a:pt x="248" y="228"/>
                    </a:lnTo>
                    <a:lnTo>
                      <a:pt x="274" y="226"/>
                    </a:lnTo>
                    <a:lnTo>
                      <a:pt x="299" y="221"/>
                    </a:lnTo>
                    <a:lnTo>
                      <a:pt x="322" y="213"/>
                    </a:lnTo>
                    <a:lnTo>
                      <a:pt x="346" y="203"/>
                    </a:lnTo>
                    <a:lnTo>
                      <a:pt x="367" y="190"/>
                    </a:lnTo>
                    <a:lnTo>
                      <a:pt x="385" y="175"/>
                    </a:lnTo>
                    <a:lnTo>
                      <a:pt x="400" y="164"/>
                    </a:lnTo>
                    <a:lnTo>
                      <a:pt x="412" y="151"/>
                    </a:lnTo>
                    <a:lnTo>
                      <a:pt x="422" y="137"/>
                    </a:lnTo>
                    <a:lnTo>
                      <a:pt x="432" y="123"/>
                    </a:lnTo>
                    <a:lnTo>
                      <a:pt x="439" y="108"/>
                    </a:lnTo>
                    <a:lnTo>
                      <a:pt x="445" y="94"/>
                    </a:lnTo>
                    <a:lnTo>
                      <a:pt x="452" y="79"/>
                    </a:lnTo>
                    <a:lnTo>
                      <a:pt x="456" y="62"/>
                    </a:lnTo>
                    <a:lnTo>
                      <a:pt x="460" y="46"/>
                    </a:lnTo>
                    <a:lnTo>
                      <a:pt x="464" y="30"/>
                    </a:lnTo>
                    <a:lnTo>
                      <a:pt x="469" y="30"/>
                    </a:lnTo>
                    <a:lnTo>
                      <a:pt x="466" y="51"/>
                    </a:lnTo>
                    <a:lnTo>
                      <a:pt x="463" y="71"/>
                    </a:lnTo>
                    <a:lnTo>
                      <a:pt x="456" y="89"/>
                    </a:lnTo>
                    <a:lnTo>
                      <a:pt x="448" y="108"/>
                    </a:lnTo>
                    <a:lnTo>
                      <a:pt x="438" y="127"/>
                    </a:lnTo>
                    <a:lnTo>
                      <a:pt x="426" y="144"/>
                    </a:lnTo>
                    <a:lnTo>
                      <a:pt x="412" y="160"/>
                    </a:lnTo>
                    <a:lnTo>
                      <a:pt x="397" y="176"/>
                    </a:lnTo>
                    <a:lnTo>
                      <a:pt x="380" y="190"/>
                    </a:lnTo>
                    <a:lnTo>
                      <a:pt x="362" y="203"/>
                    </a:lnTo>
                    <a:lnTo>
                      <a:pt x="341" y="213"/>
                    </a:lnTo>
                    <a:lnTo>
                      <a:pt x="319" y="221"/>
                    </a:lnTo>
                    <a:lnTo>
                      <a:pt x="295" y="228"/>
                    </a:lnTo>
                    <a:lnTo>
                      <a:pt x="271" y="232"/>
                    </a:lnTo>
                    <a:lnTo>
                      <a:pt x="246" y="234"/>
                    </a:lnTo>
                    <a:lnTo>
                      <a:pt x="221" y="234"/>
                    </a:lnTo>
                    <a:lnTo>
                      <a:pt x="197" y="232"/>
                    </a:lnTo>
                    <a:lnTo>
                      <a:pt x="173" y="228"/>
                    </a:lnTo>
                    <a:lnTo>
                      <a:pt x="150" y="221"/>
                    </a:lnTo>
                    <a:lnTo>
                      <a:pt x="127" y="213"/>
                    </a:lnTo>
                    <a:lnTo>
                      <a:pt x="106" y="200"/>
                    </a:lnTo>
                    <a:lnTo>
                      <a:pt x="85" y="186"/>
                    </a:lnTo>
                    <a:lnTo>
                      <a:pt x="66" y="169"/>
                    </a:lnTo>
                    <a:lnTo>
                      <a:pt x="50" y="151"/>
                    </a:lnTo>
                    <a:lnTo>
                      <a:pt x="36" y="131"/>
                    </a:lnTo>
                    <a:lnTo>
                      <a:pt x="23" y="110"/>
                    </a:lnTo>
                    <a:lnTo>
                      <a:pt x="13" y="88"/>
                    </a:lnTo>
                    <a:lnTo>
                      <a:pt x="6" y="64"/>
                    </a:lnTo>
                    <a:lnTo>
                      <a:pt x="2" y="39"/>
                    </a:lnTo>
                    <a:lnTo>
                      <a:pt x="0" y="14"/>
                    </a:lnTo>
                    <a:lnTo>
                      <a:pt x="4" y="0"/>
                    </a:lnTo>
                    <a:lnTo>
                      <a:pt x="4" y="28"/>
                    </a:lnTo>
                    <a:lnTo>
                      <a:pt x="9" y="54"/>
                    </a:lnTo>
                    <a:lnTo>
                      <a:pt x="16" y="81"/>
                    </a:lnTo>
                    <a:lnTo>
                      <a:pt x="27" y="105"/>
                    </a:lnTo>
                    <a:lnTo>
                      <a:pt x="42" y="128"/>
                    </a:lnTo>
                    <a:lnTo>
                      <a:pt x="59" y="150"/>
                    </a:lnTo>
                    <a:lnTo>
                      <a:pt x="77" y="169"/>
                    </a:lnTo>
                    <a:lnTo>
                      <a:pt x="100" y="188"/>
                    </a:lnTo>
                    <a:lnTo>
                      <a:pt x="124" y="203"/>
                    </a:lnTo>
                    <a:lnTo>
                      <a:pt x="149" y="215"/>
                    </a:lnTo>
                    <a:lnTo>
                      <a:pt x="149" y="215"/>
                    </a:lnTo>
                    <a:close/>
                  </a:path>
                </a:pathLst>
              </a:custGeom>
              <a:solidFill>
                <a:srgbClr val="000640"/>
              </a:solidFill>
              <a:ln w="9525">
                <a:noFill/>
                <a:round/>
                <a:headEnd/>
                <a:tailEnd/>
              </a:ln>
            </p:spPr>
            <p:txBody>
              <a:bodyPr/>
              <a:lstStyle/>
              <a:p>
                <a:endParaRPr lang="es-CO"/>
              </a:p>
            </p:txBody>
          </p:sp>
          <p:sp>
            <p:nvSpPr>
              <p:cNvPr id="15596" name="Freeform 236"/>
              <p:cNvSpPr>
                <a:spLocks/>
              </p:cNvSpPr>
              <p:nvPr/>
            </p:nvSpPr>
            <p:spPr bwMode="auto">
              <a:xfrm>
                <a:off x="2758" y="1788"/>
                <a:ext cx="141" cy="52"/>
              </a:xfrm>
              <a:custGeom>
                <a:avLst/>
                <a:gdLst/>
                <a:ahLst/>
                <a:cxnLst>
                  <a:cxn ang="0">
                    <a:pos x="94" y="170"/>
                  </a:cxn>
                  <a:cxn ang="0">
                    <a:pos x="114" y="182"/>
                  </a:cxn>
                  <a:cxn ang="0">
                    <a:pos x="134" y="190"/>
                  </a:cxn>
                  <a:cxn ang="0">
                    <a:pos x="153" y="197"/>
                  </a:cxn>
                  <a:cxn ang="0">
                    <a:pos x="174" y="200"/>
                  </a:cxn>
                  <a:cxn ang="0">
                    <a:pos x="195" y="202"/>
                  </a:cxn>
                  <a:cxn ang="0">
                    <a:pos x="217" y="202"/>
                  </a:cxn>
                  <a:cxn ang="0">
                    <a:pos x="238" y="201"/>
                  </a:cxn>
                  <a:cxn ang="0">
                    <a:pos x="259" y="197"/>
                  </a:cxn>
                  <a:cxn ang="0">
                    <a:pos x="280" y="192"/>
                  </a:cxn>
                  <a:cxn ang="0">
                    <a:pos x="301" y="184"/>
                  </a:cxn>
                  <a:cxn ang="0">
                    <a:pos x="321" y="174"/>
                  </a:cxn>
                  <a:cxn ang="0">
                    <a:pos x="338" y="162"/>
                  </a:cxn>
                  <a:cxn ang="0">
                    <a:pos x="355" y="148"/>
                  </a:cxn>
                  <a:cxn ang="0">
                    <a:pos x="369" y="133"/>
                  </a:cxn>
                  <a:cxn ang="0">
                    <a:pos x="381" y="116"/>
                  </a:cxn>
                  <a:cxn ang="0">
                    <a:pos x="392" y="99"/>
                  </a:cxn>
                  <a:cxn ang="0">
                    <a:pos x="401" y="80"/>
                  </a:cxn>
                  <a:cxn ang="0">
                    <a:pos x="407" y="62"/>
                  </a:cxn>
                  <a:cxn ang="0">
                    <a:pos x="412" y="41"/>
                  </a:cxn>
                  <a:cxn ang="0">
                    <a:pos x="414" y="22"/>
                  </a:cxn>
                  <a:cxn ang="0">
                    <a:pos x="422" y="22"/>
                  </a:cxn>
                  <a:cxn ang="0">
                    <a:pos x="418" y="45"/>
                  </a:cxn>
                  <a:cxn ang="0">
                    <a:pos x="412" y="67"/>
                  </a:cxn>
                  <a:cxn ang="0">
                    <a:pos x="403" y="89"/>
                  </a:cxn>
                  <a:cxn ang="0">
                    <a:pos x="393" y="109"/>
                  </a:cxn>
                  <a:cxn ang="0">
                    <a:pos x="380" y="128"/>
                  </a:cxn>
                  <a:cxn ang="0">
                    <a:pos x="365" y="146"/>
                  </a:cxn>
                  <a:cxn ang="0">
                    <a:pos x="348" y="162"/>
                  </a:cxn>
                  <a:cxn ang="0">
                    <a:pos x="329" y="176"/>
                  </a:cxn>
                  <a:cxn ang="0">
                    <a:pos x="310" y="189"/>
                  </a:cxn>
                  <a:cxn ang="0">
                    <a:pos x="286" y="198"/>
                  </a:cxn>
                  <a:cxn ang="0">
                    <a:pos x="270" y="202"/>
                  </a:cxn>
                  <a:cxn ang="0">
                    <a:pos x="253" y="205"/>
                  </a:cxn>
                  <a:cxn ang="0">
                    <a:pos x="236" y="207"/>
                  </a:cxn>
                  <a:cxn ang="0">
                    <a:pos x="217" y="208"/>
                  </a:cxn>
                  <a:cxn ang="0">
                    <a:pos x="200" y="208"/>
                  </a:cxn>
                  <a:cxn ang="0">
                    <a:pos x="183" y="207"/>
                  </a:cxn>
                  <a:cxn ang="0">
                    <a:pos x="166" y="206"/>
                  </a:cxn>
                  <a:cxn ang="0">
                    <a:pos x="150" y="202"/>
                  </a:cxn>
                  <a:cxn ang="0">
                    <a:pos x="132" y="198"/>
                  </a:cxn>
                  <a:cxn ang="0">
                    <a:pos x="116" y="191"/>
                  </a:cxn>
                  <a:cxn ang="0">
                    <a:pos x="96" y="179"/>
                  </a:cxn>
                  <a:cxn ang="0">
                    <a:pos x="76" y="166"/>
                  </a:cxn>
                  <a:cxn ang="0">
                    <a:pos x="57" y="149"/>
                  </a:cxn>
                  <a:cxn ang="0">
                    <a:pos x="41" y="132"/>
                  </a:cxn>
                  <a:cxn ang="0">
                    <a:pos x="28" y="113"/>
                  </a:cxn>
                  <a:cxn ang="0">
                    <a:pos x="17" y="92"/>
                  </a:cxn>
                  <a:cxn ang="0">
                    <a:pos x="8" y="70"/>
                  </a:cxn>
                  <a:cxn ang="0">
                    <a:pos x="2" y="47"/>
                  </a:cxn>
                  <a:cxn ang="0">
                    <a:pos x="0" y="24"/>
                  </a:cxn>
                  <a:cxn ang="0">
                    <a:pos x="1" y="0"/>
                  </a:cxn>
                  <a:cxn ang="0">
                    <a:pos x="1" y="19"/>
                  </a:cxn>
                  <a:cxn ang="0">
                    <a:pos x="3" y="39"/>
                  </a:cxn>
                  <a:cxn ang="0">
                    <a:pos x="8" y="59"/>
                  </a:cxn>
                  <a:cxn ang="0">
                    <a:pos x="16" y="77"/>
                  </a:cxn>
                  <a:cxn ang="0">
                    <a:pos x="25" y="95"/>
                  </a:cxn>
                  <a:cxn ang="0">
                    <a:pos x="36" y="113"/>
                  </a:cxn>
                  <a:cxn ang="0">
                    <a:pos x="49" y="129"/>
                  </a:cxn>
                  <a:cxn ang="0">
                    <a:pos x="62" y="144"/>
                  </a:cxn>
                  <a:cxn ang="0">
                    <a:pos x="78" y="158"/>
                  </a:cxn>
                  <a:cxn ang="0">
                    <a:pos x="94" y="170"/>
                  </a:cxn>
                  <a:cxn ang="0">
                    <a:pos x="94" y="170"/>
                  </a:cxn>
                </a:cxnLst>
                <a:rect l="0" t="0" r="r" b="b"/>
                <a:pathLst>
                  <a:path w="422" h="208">
                    <a:moveTo>
                      <a:pt x="94" y="170"/>
                    </a:moveTo>
                    <a:lnTo>
                      <a:pt x="114" y="182"/>
                    </a:lnTo>
                    <a:lnTo>
                      <a:pt x="134" y="190"/>
                    </a:lnTo>
                    <a:lnTo>
                      <a:pt x="153" y="197"/>
                    </a:lnTo>
                    <a:lnTo>
                      <a:pt x="174" y="200"/>
                    </a:lnTo>
                    <a:lnTo>
                      <a:pt x="195" y="202"/>
                    </a:lnTo>
                    <a:lnTo>
                      <a:pt x="217" y="202"/>
                    </a:lnTo>
                    <a:lnTo>
                      <a:pt x="238" y="201"/>
                    </a:lnTo>
                    <a:lnTo>
                      <a:pt x="259" y="197"/>
                    </a:lnTo>
                    <a:lnTo>
                      <a:pt x="280" y="192"/>
                    </a:lnTo>
                    <a:lnTo>
                      <a:pt x="301" y="184"/>
                    </a:lnTo>
                    <a:lnTo>
                      <a:pt x="321" y="174"/>
                    </a:lnTo>
                    <a:lnTo>
                      <a:pt x="338" y="162"/>
                    </a:lnTo>
                    <a:lnTo>
                      <a:pt x="355" y="148"/>
                    </a:lnTo>
                    <a:lnTo>
                      <a:pt x="369" y="133"/>
                    </a:lnTo>
                    <a:lnTo>
                      <a:pt x="381" y="116"/>
                    </a:lnTo>
                    <a:lnTo>
                      <a:pt x="392" y="99"/>
                    </a:lnTo>
                    <a:lnTo>
                      <a:pt x="401" y="80"/>
                    </a:lnTo>
                    <a:lnTo>
                      <a:pt x="407" y="62"/>
                    </a:lnTo>
                    <a:lnTo>
                      <a:pt x="412" y="41"/>
                    </a:lnTo>
                    <a:lnTo>
                      <a:pt x="414" y="22"/>
                    </a:lnTo>
                    <a:lnTo>
                      <a:pt x="422" y="22"/>
                    </a:lnTo>
                    <a:lnTo>
                      <a:pt x="418" y="45"/>
                    </a:lnTo>
                    <a:lnTo>
                      <a:pt x="412" y="67"/>
                    </a:lnTo>
                    <a:lnTo>
                      <a:pt x="403" y="89"/>
                    </a:lnTo>
                    <a:lnTo>
                      <a:pt x="393" y="109"/>
                    </a:lnTo>
                    <a:lnTo>
                      <a:pt x="380" y="128"/>
                    </a:lnTo>
                    <a:lnTo>
                      <a:pt x="365" y="146"/>
                    </a:lnTo>
                    <a:lnTo>
                      <a:pt x="348" y="162"/>
                    </a:lnTo>
                    <a:lnTo>
                      <a:pt x="329" y="176"/>
                    </a:lnTo>
                    <a:lnTo>
                      <a:pt x="310" y="189"/>
                    </a:lnTo>
                    <a:lnTo>
                      <a:pt x="286" y="198"/>
                    </a:lnTo>
                    <a:lnTo>
                      <a:pt x="270" y="202"/>
                    </a:lnTo>
                    <a:lnTo>
                      <a:pt x="253" y="205"/>
                    </a:lnTo>
                    <a:lnTo>
                      <a:pt x="236" y="207"/>
                    </a:lnTo>
                    <a:lnTo>
                      <a:pt x="217" y="208"/>
                    </a:lnTo>
                    <a:lnTo>
                      <a:pt x="200" y="208"/>
                    </a:lnTo>
                    <a:lnTo>
                      <a:pt x="183" y="207"/>
                    </a:lnTo>
                    <a:lnTo>
                      <a:pt x="166" y="206"/>
                    </a:lnTo>
                    <a:lnTo>
                      <a:pt x="150" y="202"/>
                    </a:lnTo>
                    <a:lnTo>
                      <a:pt x="132" y="198"/>
                    </a:lnTo>
                    <a:lnTo>
                      <a:pt x="116" y="191"/>
                    </a:lnTo>
                    <a:lnTo>
                      <a:pt x="96" y="179"/>
                    </a:lnTo>
                    <a:lnTo>
                      <a:pt x="76" y="166"/>
                    </a:lnTo>
                    <a:lnTo>
                      <a:pt x="57" y="149"/>
                    </a:lnTo>
                    <a:lnTo>
                      <a:pt x="41" y="132"/>
                    </a:lnTo>
                    <a:lnTo>
                      <a:pt x="28" y="113"/>
                    </a:lnTo>
                    <a:lnTo>
                      <a:pt x="17" y="92"/>
                    </a:lnTo>
                    <a:lnTo>
                      <a:pt x="8" y="70"/>
                    </a:lnTo>
                    <a:lnTo>
                      <a:pt x="2" y="47"/>
                    </a:lnTo>
                    <a:lnTo>
                      <a:pt x="0" y="24"/>
                    </a:lnTo>
                    <a:lnTo>
                      <a:pt x="1" y="0"/>
                    </a:lnTo>
                    <a:lnTo>
                      <a:pt x="1" y="19"/>
                    </a:lnTo>
                    <a:lnTo>
                      <a:pt x="3" y="39"/>
                    </a:lnTo>
                    <a:lnTo>
                      <a:pt x="8" y="59"/>
                    </a:lnTo>
                    <a:lnTo>
                      <a:pt x="16" y="77"/>
                    </a:lnTo>
                    <a:lnTo>
                      <a:pt x="25" y="95"/>
                    </a:lnTo>
                    <a:lnTo>
                      <a:pt x="36" y="113"/>
                    </a:lnTo>
                    <a:lnTo>
                      <a:pt x="49" y="129"/>
                    </a:lnTo>
                    <a:lnTo>
                      <a:pt x="62" y="144"/>
                    </a:lnTo>
                    <a:lnTo>
                      <a:pt x="78" y="158"/>
                    </a:lnTo>
                    <a:lnTo>
                      <a:pt x="94" y="170"/>
                    </a:lnTo>
                    <a:lnTo>
                      <a:pt x="94" y="170"/>
                    </a:lnTo>
                    <a:close/>
                  </a:path>
                </a:pathLst>
              </a:custGeom>
              <a:solidFill>
                <a:srgbClr val="000640"/>
              </a:solidFill>
              <a:ln w="9525">
                <a:noFill/>
                <a:round/>
                <a:headEnd/>
                <a:tailEnd/>
              </a:ln>
            </p:spPr>
            <p:txBody>
              <a:bodyPr/>
              <a:lstStyle/>
              <a:p>
                <a:endParaRPr lang="es-CO"/>
              </a:p>
            </p:txBody>
          </p:sp>
          <p:sp>
            <p:nvSpPr>
              <p:cNvPr id="15597" name="Freeform 237"/>
              <p:cNvSpPr>
                <a:spLocks/>
              </p:cNvSpPr>
              <p:nvPr/>
            </p:nvSpPr>
            <p:spPr bwMode="auto">
              <a:xfrm>
                <a:off x="2766" y="1788"/>
                <a:ext cx="123" cy="47"/>
              </a:xfrm>
              <a:custGeom>
                <a:avLst/>
                <a:gdLst/>
                <a:ahLst/>
                <a:cxnLst>
                  <a:cxn ang="0">
                    <a:pos x="100" y="161"/>
                  </a:cxn>
                  <a:cxn ang="0">
                    <a:pos x="118" y="170"/>
                  </a:cxn>
                  <a:cxn ang="0">
                    <a:pos x="137" y="176"/>
                  </a:cxn>
                  <a:cxn ang="0">
                    <a:pos x="156" y="181"/>
                  </a:cxn>
                  <a:cxn ang="0">
                    <a:pos x="177" y="182"/>
                  </a:cxn>
                  <a:cxn ang="0">
                    <a:pos x="199" y="181"/>
                  </a:cxn>
                  <a:cxn ang="0">
                    <a:pos x="220" y="178"/>
                  </a:cxn>
                  <a:cxn ang="0">
                    <a:pos x="241" y="174"/>
                  </a:cxn>
                  <a:cxn ang="0">
                    <a:pos x="261" y="167"/>
                  </a:cxn>
                  <a:cxn ang="0">
                    <a:pos x="278" y="159"/>
                  </a:cxn>
                  <a:cxn ang="0">
                    <a:pos x="295" y="148"/>
                  </a:cxn>
                  <a:cxn ang="0">
                    <a:pos x="308" y="138"/>
                  </a:cxn>
                  <a:cxn ang="0">
                    <a:pos x="320" y="128"/>
                  </a:cxn>
                  <a:cxn ang="0">
                    <a:pos x="330" y="116"/>
                  </a:cxn>
                  <a:cxn ang="0">
                    <a:pos x="340" y="103"/>
                  </a:cxn>
                  <a:cxn ang="0">
                    <a:pos x="347" y="91"/>
                  </a:cxn>
                  <a:cxn ang="0">
                    <a:pos x="353" y="78"/>
                  </a:cxn>
                  <a:cxn ang="0">
                    <a:pos x="359" y="64"/>
                  </a:cxn>
                  <a:cxn ang="0">
                    <a:pos x="363" y="51"/>
                  </a:cxn>
                  <a:cxn ang="0">
                    <a:pos x="367" y="37"/>
                  </a:cxn>
                  <a:cxn ang="0">
                    <a:pos x="369" y="22"/>
                  </a:cxn>
                  <a:cxn ang="0">
                    <a:pos x="369" y="39"/>
                  </a:cxn>
                  <a:cxn ang="0">
                    <a:pos x="366" y="56"/>
                  </a:cxn>
                  <a:cxn ang="0">
                    <a:pos x="361" y="72"/>
                  </a:cxn>
                  <a:cxn ang="0">
                    <a:pos x="353" y="90"/>
                  </a:cxn>
                  <a:cxn ang="0">
                    <a:pos x="345" y="106"/>
                  </a:cxn>
                  <a:cxn ang="0">
                    <a:pos x="334" y="121"/>
                  </a:cxn>
                  <a:cxn ang="0">
                    <a:pos x="320" y="135"/>
                  </a:cxn>
                  <a:cxn ang="0">
                    <a:pos x="307" y="147"/>
                  </a:cxn>
                  <a:cxn ang="0">
                    <a:pos x="291" y="159"/>
                  </a:cxn>
                  <a:cxn ang="0">
                    <a:pos x="273" y="168"/>
                  </a:cxn>
                  <a:cxn ang="0">
                    <a:pos x="261" y="174"/>
                  </a:cxn>
                  <a:cxn ang="0">
                    <a:pos x="247" y="178"/>
                  </a:cxn>
                  <a:cxn ang="0">
                    <a:pos x="234" y="182"/>
                  </a:cxn>
                  <a:cxn ang="0">
                    <a:pos x="219" y="185"/>
                  </a:cxn>
                  <a:cxn ang="0">
                    <a:pos x="204" y="186"/>
                  </a:cxn>
                  <a:cxn ang="0">
                    <a:pos x="190" y="187"/>
                  </a:cxn>
                  <a:cxn ang="0">
                    <a:pos x="175" y="187"/>
                  </a:cxn>
                  <a:cxn ang="0">
                    <a:pos x="160" y="187"/>
                  </a:cxn>
                  <a:cxn ang="0">
                    <a:pos x="145" y="185"/>
                  </a:cxn>
                  <a:cxn ang="0">
                    <a:pos x="132" y="182"/>
                  </a:cxn>
                  <a:cxn ang="0">
                    <a:pos x="112" y="175"/>
                  </a:cxn>
                  <a:cxn ang="0">
                    <a:pos x="94" y="166"/>
                  </a:cxn>
                  <a:cxn ang="0">
                    <a:pos x="76" y="154"/>
                  </a:cxn>
                  <a:cxn ang="0">
                    <a:pos x="60" y="143"/>
                  </a:cxn>
                  <a:cxn ang="0">
                    <a:pos x="46" y="128"/>
                  </a:cxn>
                  <a:cxn ang="0">
                    <a:pos x="33" y="113"/>
                  </a:cxn>
                  <a:cxn ang="0">
                    <a:pos x="22" y="97"/>
                  </a:cxn>
                  <a:cxn ang="0">
                    <a:pos x="12" y="79"/>
                  </a:cxn>
                  <a:cxn ang="0">
                    <a:pos x="5" y="61"/>
                  </a:cxn>
                  <a:cxn ang="0">
                    <a:pos x="0" y="42"/>
                  </a:cxn>
                  <a:cxn ang="0">
                    <a:pos x="0" y="0"/>
                  </a:cxn>
                  <a:cxn ang="0">
                    <a:pos x="1" y="18"/>
                  </a:cxn>
                  <a:cxn ang="0">
                    <a:pos x="4" y="38"/>
                  </a:cxn>
                  <a:cxn ang="0">
                    <a:pos x="9" y="56"/>
                  </a:cxn>
                  <a:cxn ang="0">
                    <a:pos x="16" y="75"/>
                  </a:cxn>
                  <a:cxn ang="0">
                    <a:pos x="25" y="92"/>
                  </a:cxn>
                  <a:cxn ang="0">
                    <a:pos x="36" y="109"/>
                  </a:cxn>
                  <a:cxn ang="0">
                    <a:pos x="49" y="124"/>
                  </a:cxn>
                  <a:cxn ang="0">
                    <a:pos x="64" y="138"/>
                  </a:cxn>
                  <a:cxn ang="0">
                    <a:pos x="81" y="151"/>
                  </a:cxn>
                  <a:cxn ang="0">
                    <a:pos x="100" y="161"/>
                  </a:cxn>
                  <a:cxn ang="0">
                    <a:pos x="100" y="161"/>
                  </a:cxn>
                </a:cxnLst>
                <a:rect l="0" t="0" r="r" b="b"/>
                <a:pathLst>
                  <a:path w="369" h="187">
                    <a:moveTo>
                      <a:pt x="100" y="161"/>
                    </a:moveTo>
                    <a:lnTo>
                      <a:pt x="118" y="170"/>
                    </a:lnTo>
                    <a:lnTo>
                      <a:pt x="137" y="176"/>
                    </a:lnTo>
                    <a:lnTo>
                      <a:pt x="156" y="181"/>
                    </a:lnTo>
                    <a:lnTo>
                      <a:pt x="177" y="182"/>
                    </a:lnTo>
                    <a:lnTo>
                      <a:pt x="199" y="181"/>
                    </a:lnTo>
                    <a:lnTo>
                      <a:pt x="220" y="178"/>
                    </a:lnTo>
                    <a:lnTo>
                      <a:pt x="241" y="174"/>
                    </a:lnTo>
                    <a:lnTo>
                      <a:pt x="261" y="167"/>
                    </a:lnTo>
                    <a:lnTo>
                      <a:pt x="278" y="159"/>
                    </a:lnTo>
                    <a:lnTo>
                      <a:pt x="295" y="148"/>
                    </a:lnTo>
                    <a:lnTo>
                      <a:pt x="308" y="138"/>
                    </a:lnTo>
                    <a:lnTo>
                      <a:pt x="320" y="128"/>
                    </a:lnTo>
                    <a:lnTo>
                      <a:pt x="330" y="116"/>
                    </a:lnTo>
                    <a:lnTo>
                      <a:pt x="340" y="103"/>
                    </a:lnTo>
                    <a:lnTo>
                      <a:pt x="347" y="91"/>
                    </a:lnTo>
                    <a:lnTo>
                      <a:pt x="353" y="78"/>
                    </a:lnTo>
                    <a:lnTo>
                      <a:pt x="359" y="64"/>
                    </a:lnTo>
                    <a:lnTo>
                      <a:pt x="363" y="51"/>
                    </a:lnTo>
                    <a:lnTo>
                      <a:pt x="367" y="37"/>
                    </a:lnTo>
                    <a:lnTo>
                      <a:pt x="369" y="22"/>
                    </a:lnTo>
                    <a:lnTo>
                      <a:pt x="369" y="39"/>
                    </a:lnTo>
                    <a:lnTo>
                      <a:pt x="366" y="56"/>
                    </a:lnTo>
                    <a:lnTo>
                      <a:pt x="361" y="72"/>
                    </a:lnTo>
                    <a:lnTo>
                      <a:pt x="353" y="90"/>
                    </a:lnTo>
                    <a:lnTo>
                      <a:pt x="345" y="106"/>
                    </a:lnTo>
                    <a:lnTo>
                      <a:pt x="334" y="121"/>
                    </a:lnTo>
                    <a:lnTo>
                      <a:pt x="320" y="135"/>
                    </a:lnTo>
                    <a:lnTo>
                      <a:pt x="307" y="147"/>
                    </a:lnTo>
                    <a:lnTo>
                      <a:pt x="291" y="159"/>
                    </a:lnTo>
                    <a:lnTo>
                      <a:pt x="273" y="168"/>
                    </a:lnTo>
                    <a:lnTo>
                      <a:pt x="261" y="174"/>
                    </a:lnTo>
                    <a:lnTo>
                      <a:pt x="247" y="178"/>
                    </a:lnTo>
                    <a:lnTo>
                      <a:pt x="234" y="182"/>
                    </a:lnTo>
                    <a:lnTo>
                      <a:pt x="219" y="185"/>
                    </a:lnTo>
                    <a:lnTo>
                      <a:pt x="204" y="186"/>
                    </a:lnTo>
                    <a:lnTo>
                      <a:pt x="190" y="187"/>
                    </a:lnTo>
                    <a:lnTo>
                      <a:pt x="175" y="187"/>
                    </a:lnTo>
                    <a:lnTo>
                      <a:pt x="160" y="187"/>
                    </a:lnTo>
                    <a:lnTo>
                      <a:pt x="145" y="185"/>
                    </a:lnTo>
                    <a:lnTo>
                      <a:pt x="132" y="182"/>
                    </a:lnTo>
                    <a:lnTo>
                      <a:pt x="112" y="175"/>
                    </a:lnTo>
                    <a:lnTo>
                      <a:pt x="94" y="166"/>
                    </a:lnTo>
                    <a:lnTo>
                      <a:pt x="76" y="154"/>
                    </a:lnTo>
                    <a:lnTo>
                      <a:pt x="60" y="143"/>
                    </a:lnTo>
                    <a:lnTo>
                      <a:pt x="46" y="128"/>
                    </a:lnTo>
                    <a:lnTo>
                      <a:pt x="33" y="113"/>
                    </a:lnTo>
                    <a:lnTo>
                      <a:pt x="22" y="97"/>
                    </a:lnTo>
                    <a:lnTo>
                      <a:pt x="12" y="79"/>
                    </a:lnTo>
                    <a:lnTo>
                      <a:pt x="5" y="61"/>
                    </a:lnTo>
                    <a:lnTo>
                      <a:pt x="0" y="42"/>
                    </a:lnTo>
                    <a:lnTo>
                      <a:pt x="0" y="0"/>
                    </a:lnTo>
                    <a:lnTo>
                      <a:pt x="1" y="18"/>
                    </a:lnTo>
                    <a:lnTo>
                      <a:pt x="4" y="38"/>
                    </a:lnTo>
                    <a:lnTo>
                      <a:pt x="9" y="56"/>
                    </a:lnTo>
                    <a:lnTo>
                      <a:pt x="16" y="75"/>
                    </a:lnTo>
                    <a:lnTo>
                      <a:pt x="25" y="92"/>
                    </a:lnTo>
                    <a:lnTo>
                      <a:pt x="36" y="109"/>
                    </a:lnTo>
                    <a:lnTo>
                      <a:pt x="49" y="124"/>
                    </a:lnTo>
                    <a:lnTo>
                      <a:pt x="64" y="138"/>
                    </a:lnTo>
                    <a:lnTo>
                      <a:pt x="81" y="151"/>
                    </a:lnTo>
                    <a:lnTo>
                      <a:pt x="100" y="161"/>
                    </a:lnTo>
                    <a:lnTo>
                      <a:pt x="100" y="161"/>
                    </a:lnTo>
                    <a:close/>
                  </a:path>
                </a:pathLst>
              </a:custGeom>
              <a:solidFill>
                <a:srgbClr val="000640"/>
              </a:solidFill>
              <a:ln w="9525">
                <a:noFill/>
                <a:round/>
                <a:headEnd/>
                <a:tailEnd/>
              </a:ln>
            </p:spPr>
            <p:txBody>
              <a:bodyPr/>
              <a:lstStyle/>
              <a:p>
                <a:endParaRPr lang="es-CO"/>
              </a:p>
            </p:txBody>
          </p:sp>
          <p:sp>
            <p:nvSpPr>
              <p:cNvPr id="15598" name="Freeform 238"/>
              <p:cNvSpPr>
                <a:spLocks/>
              </p:cNvSpPr>
              <p:nvPr/>
            </p:nvSpPr>
            <p:spPr bwMode="auto">
              <a:xfrm>
                <a:off x="2775" y="1788"/>
                <a:ext cx="107" cy="40"/>
              </a:xfrm>
              <a:custGeom>
                <a:avLst/>
                <a:gdLst/>
                <a:ahLst/>
                <a:cxnLst>
                  <a:cxn ang="0">
                    <a:pos x="112" y="151"/>
                  </a:cxn>
                  <a:cxn ang="0">
                    <a:pos x="149" y="158"/>
                  </a:cxn>
                  <a:cxn ang="0">
                    <a:pos x="186" y="155"/>
                  </a:cxn>
                  <a:cxn ang="0">
                    <a:pos x="223" y="145"/>
                  </a:cxn>
                  <a:cxn ang="0">
                    <a:pos x="255" y="129"/>
                  </a:cxn>
                  <a:cxn ang="0">
                    <a:pos x="277" y="110"/>
                  </a:cxn>
                  <a:cxn ang="0">
                    <a:pos x="292" y="92"/>
                  </a:cxn>
                  <a:cxn ang="0">
                    <a:pos x="301" y="74"/>
                  </a:cxn>
                  <a:cxn ang="0">
                    <a:pos x="309" y="54"/>
                  </a:cxn>
                  <a:cxn ang="0">
                    <a:pos x="314" y="32"/>
                  </a:cxn>
                  <a:cxn ang="0">
                    <a:pos x="322" y="22"/>
                  </a:cxn>
                  <a:cxn ang="0">
                    <a:pos x="315" y="57"/>
                  </a:cxn>
                  <a:cxn ang="0">
                    <a:pos x="298" y="91"/>
                  </a:cxn>
                  <a:cxn ang="0">
                    <a:pos x="273" y="120"/>
                  </a:cxn>
                  <a:cxn ang="0">
                    <a:pos x="244" y="143"/>
                  </a:cxn>
                  <a:cxn ang="0">
                    <a:pos x="209" y="159"/>
                  </a:cxn>
                  <a:cxn ang="0">
                    <a:pos x="178" y="161"/>
                  </a:cxn>
                  <a:cxn ang="0">
                    <a:pos x="146" y="161"/>
                  </a:cxn>
                  <a:cxn ang="0">
                    <a:pos x="114" y="158"/>
                  </a:cxn>
                  <a:cxn ang="0">
                    <a:pos x="85" y="148"/>
                  </a:cxn>
                  <a:cxn ang="0">
                    <a:pos x="59" y="132"/>
                  </a:cxn>
                  <a:cxn ang="0">
                    <a:pos x="37" y="109"/>
                  </a:cxn>
                  <a:cxn ang="0">
                    <a:pos x="18" y="85"/>
                  </a:cxn>
                  <a:cxn ang="0">
                    <a:pos x="6" y="57"/>
                  </a:cxn>
                  <a:cxn ang="0">
                    <a:pos x="0" y="30"/>
                  </a:cxn>
                  <a:cxn ang="0">
                    <a:pos x="4" y="0"/>
                  </a:cxn>
                  <a:cxn ang="0">
                    <a:pos x="6" y="34"/>
                  </a:cxn>
                  <a:cxn ang="0">
                    <a:pos x="16" y="68"/>
                  </a:cxn>
                  <a:cxn ang="0">
                    <a:pos x="34" y="100"/>
                  </a:cxn>
                  <a:cxn ang="0">
                    <a:pos x="62" y="125"/>
                  </a:cxn>
                  <a:cxn ang="0">
                    <a:pos x="95" y="145"/>
                  </a:cxn>
                  <a:cxn ang="0">
                    <a:pos x="95" y="144"/>
                  </a:cxn>
                </a:cxnLst>
                <a:rect l="0" t="0" r="r" b="b"/>
                <a:pathLst>
                  <a:path w="322" h="161">
                    <a:moveTo>
                      <a:pt x="95" y="144"/>
                    </a:moveTo>
                    <a:lnTo>
                      <a:pt x="112" y="151"/>
                    </a:lnTo>
                    <a:lnTo>
                      <a:pt x="130" y="155"/>
                    </a:lnTo>
                    <a:lnTo>
                      <a:pt x="149" y="158"/>
                    </a:lnTo>
                    <a:lnTo>
                      <a:pt x="167" y="158"/>
                    </a:lnTo>
                    <a:lnTo>
                      <a:pt x="186" y="155"/>
                    </a:lnTo>
                    <a:lnTo>
                      <a:pt x="204" y="151"/>
                    </a:lnTo>
                    <a:lnTo>
                      <a:pt x="223" y="145"/>
                    </a:lnTo>
                    <a:lnTo>
                      <a:pt x="239" y="138"/>
                    </a:lnTo>
                    <a:lnTo>
                      <a:pt x="255" y="129"/>
                    </a:lnTo>
                    <a:lnTo>
                      <a:pt x="269" y="118"/>
                    </a:lnTo>
                    <a:lnTo>
                      <a:pt x="277" y="110"/>
                    </a:lnTo>
                    <a:lnTo>
                      <a:pt x="284" y="101"/>
                    </a:lnTo>
                    <a:lnTo>
                      <a:pt x="292" y="92"/>
                    </a:lnTo>
                    <a:lnTo>
                      <a:pt x="297" y="83"/>
                    </a:lnTo>
                    <a:lnTo>
                      <a:pt x="301" y="74"/>
                    </a:lnTo>
                    <a:lnTo>
                      <a:pt x="306" y="64"/>
                    </a:lnTo>
                    <a:lnTo>
                      <a:pt x="309" y="54"/>
                    </a:lnTo>
                    <a:lnTo>
                      <a:pt x="311" y="44"/>
                    </a:lnTo>
                    <a:lnTo>
                      <a:pt x="314" y="32"/>
                    </a:lnTo>
                    <a:lnTo>
                      <a:pt x="315" y="22"/>
                    </a:lnTo>
                    <a:lnTo>
                      <a:pt x="322" y="22"/>
                    </a:lnTo>
                    <a:lnTo>
                      <a:pt x="320" y="39"/>
                    </a:lnTo>
                    <a:lnTo>
                      <a:pt x="315" y="57"/>
                    </a:lnTo>
                    <a:lnTo>
                      <a:pt x="308" y="74"/>
                    </a:lnTo>
                    <a:lnTo>
                      <a:pt x="298" y="91"/>
                    </a:lnTo>
                    <a:lnTo>
                      <a:pt x="287" y="106"/>
                    </a:lnTo>
                    <a:lnTo>
                      <a:pt x="273" y="120"/>
                    </a:lnTo>
                    <a:lnTo>
                      <a:pt x="260" y="132"/>
                    </a:lnTo>
                    <a:lnTo>
                      <a:pt x="244" y="143"/>
                    </a:lnTo>
                    <a:lnTo>
                      <a:pt x="226" y="152"/>
                    </a:lnTo>
                    <a:lnTo>
                      <a:pt x="209" y="159"/>
                    </a:lnTo>
                    <a:lnTo>
                      <a:pt x="194" y="160"/>
                    </a:lnTo>
                    <a:lnTo>
                      <a:pt x="178" y="161"/>
                    </a:lnTo>
                    <a:lnTo>
                      <a:pt x="162" y="161"/>
                    </a:lnTo>
                    <a:lnTo>
                      <a:pt x="146" y="161"/>
                    </a:lnTo>
                    <a:lnTo>
                      <a:pt x="130" y="160"/>
                    </a:lnTo>
                    <a:lnTo>
                      <a:pt x="114" y="158"/>
                    </a:lnTo>
                    <a:lnTo>
                      <a:pt x="100" y="153"/>
                    </a:lnTo>
                    <a:lnTo>
                      <a:pt x="85" y="148"/>
                    </a:lnTo>
                    <a:lnTo>
                      <a:pt x="71" y="141"/>
                    </a:lnTo>
                    <a:lnTo>
                      <a:pt x="59" y="132"/>
                    </a:lnTo>
                    <a:lnTo>
                      <a:pt x="48" y="121"/>
                    </a:lnTo>
                    <a:lnTo>
                      <a:pt x="37" y="109"/>
                    </a:lnTo>
                    <a:lnTo>
                      <a:pt x="27" y="98"/>
                    </a:lnTo>
                    <a:lnTo>
                      <a:pt x="18" y="85"/>
                    </a:lnTo>
                    <a:lnTo>
                      <a:pt x="11" y="71"/>
                    </a:lnTo>
                    <a:lnTo>
                      <a:pt x="6" y="57"/>
                    </a:lnTo>
                    <a:lnTo>
                      <a:pt x="2" y="44"/>
                    </a:lnTo>
                    <a:lnTo>
                      <a:pt x="0" y="30"/>
                    </a:lnTo>
                    <a:lnTo>
                      <a:pt x="1" y="15"/>
                    </a:lnTo>
                    <a:lnTo>
                      <a:pt x="4" y="0"/>
                    </a:lnTo>
                    <a:lnTo>
                      <a:pt x="4" y="17"/>
                    </a:lnTo>
                    <a:lnTo>
                      <a:pt x="6" y="34"/>
                    </a:lnTo>
                    <a:lnTo>
                      <a:pt x="10" y="52"/>
                    </a:lnTo>
                    <a:lnTo>
                      <a:pt x="16" y="68"/>
                    </a:lnTo>
                    <a:lnTo>
                      <a:pt x="25" y="85"/>
                    </a:lnTo>
                    <a:lnTo>
                      <a:pt x="34" y="100"/>
                    </a:lnTo>
                    <a:lnTo>
                      <a:pt x="47" y="114"/>
                    </a:lnTo>
                    <a:lnTo>
                      <a:pt x="62" y="125"/>
                    </a:lnTo>
                    <a:lnTo>
                      <a:pt x="78" y="137"/>
                    </a:lnTo>
                    <a:lnTo>
                      <a:pt x="95" y="145"/>
                    </a:lnTo>
                    <a:lnTo>
                      <a:pt x="95" y="145"/>
                    </a:lnTo>
                    <a:lnTo>
                      <a:pt x="95" y="144"/>
                    </a:lnTo>
                    <a:close/>
                  </a:path>
                </a:pathLst>
              </a:custGeom>
              <a:solidFill>
                <a:srgbClr val="000640"/>
              </a:solidFill>
              <a:ln w="9525">
                <a:noFill/>
                <a:round/>
                <a:headEnd/>
                <a:tailEnd/>
              </a:ln>
            </p:spPr>
            <p:txBody>
              <a:bodyPr/>
              <a:lstStyle/>
              <a:p>
                <a:endParaRPr lang="es-CO"/>
              </a:p>
            </p:txBody>
          </p:sp>
          <p:sp>
            <p:nvSpPr>
              <p:cNvPr id="15599" name="Freeform 239"/>
              <p:cNvSpPr>
                <a:spLocks/>
              </p:cNvSpPr>
              <p:nvPr/>
            </p:nvSpPr>
            <p:spPr bwMode="auto">
              <a:xfrm>
                <a:off x="2813" y="1851"/>
                <a:ext cx="18" cy="10"/>
              </a:xfrm>
              <a:custGeom>
                <a:avLst/>
                <a:gdLst/>
                <a:ahLst/>
                <a:cxnLst>
                  <a:cxn ang="0">
                    <a:pos x="56" y="5"/>
                  </a:cxn>
                  <a:cxn ang="0">
                    <a:pos x="53" y="40"/>
                  </a:cxn>
                  <a:cxn ang="0">
                    <a:pos x="0" y="38"/>
                  </a:cxn>
                  <a:cxn ang="0">
                    <a:pos x="0" y="0"/>
                  </a:cxn>
                  <a:cxn ang="0">
                    <a:pos x="6" y="1"/>
                  </a:cxn>
                  <a:cxn ang="0">
                    <a:pos x="11" y="2"/>
                  </a:cxn>
                  <a:cxn ang="0">
                    <a:pos x="17" y="3"/>
                  </a:cxn>
                  <a:cxn ang="0">
                    <a:pos x="22" y="3"/>
                  </a:cxn>
                  <a:cxn ang="0">
                    <a:pos x="27" y="5"/>
                  </a:cxn>
                  <a:cxn ang="0">
                    <a:pos x="32" y="5"/>
                  </a:cxn>
                  <a:cxn ang="0">
                    <a:pos x="38" y="5"/>
                  </a:cxn>
                  <a:cxn ang="0">
                    <a:pos x="43" y="5"/>
                  </a:cxn>
                  <a:cxn ang="0">
                    <a:pos x="49" y="5"/>
                  </a:cxn>
                  <a:cxn ang="0">
                    <a:pos x="56" y="5"/>
                  </a:cxn>
                  <a:cxn ang="0">
                    <a:pos x="56" y="5"/>
                  </a:cxn>
                </a:cxnLst>
                <a:rect l="0" t="0" r="r" b="b"/>
                <a:pathLst>
                  <a:path w="56" h="40">
                    <a:moveTo>
                      <a:pt x="56" y="5"/>
                    </a:moveTo>
                    <a:lnTo>
                      <a:pt x="53" y="40"/>
                    </a:lnTo>
                    <a:lnTo>
                      <a:pt x="0" y="38"/>
                    </a:lnTo>
                    <a:lnTo>
                      <a:pt x="0" y="0"/>
                    </a:lnTo>
                    <a:lnTo>
                      <a:pt x="6" y="1"/>
                    </a:lnTo>
                    <a:lnTo>
                      <a:pt x="11" y="2"/>
                    </a:lnTo>
                    <a:lnTo>
                      <a:pt x="17" y="3"/>
                    </a:lnTo>
                    <a:lnTo>
                      <a:pt x="22" y="3"/>
                    </a:lnTo>
                    <a:lnTo>
                      <a:pt x="27" y="5"/>
                    </a:lnTo>
                    <a:lnTo>
                      <a:pt x="32" y="5"/>
                    </a:lnTo>
                    <a:lnTo>
                      <a:pt x="38" y="5"/>
                    </a:lnTo>
                    <a:lnTo>
                      <a:pt x="43" y="5"/>
                    </a:lnTo>
                    <a:lnTo>
                      <a:pt x="49" y="5"/>
                    </a:lnTo>
                    <a:lnTo>
                      <a:pt x="56" y="5"/>
                    </a:lnTo>
                    <a:lnTo>
                      <a:pt x="56" y="5"/>
                    </a:lnTo>
                    <a:close/>
                  </a:path>
                </a:pathLst>
              </a:custGeom>
              <a:solidFill>
                <a:srgbClr val="B3D9FA"/>
              </a:solidFill>
              <a:ln w="9525">
                <a:noFill/>
                <a:round/>
                <a:headEnd/>
                <a:tailEnd/>
              </a:ln>
            </p:spPr>
            <p:txBody>
              <a:bodyPr/>
              <a:lstStyle/>
              <a:p>
                <a:endParaRPr lang="es-CO"/>
              </a:p>
            </p:txBody>
          </p:sp>
          <p:sp>
            <p:nvSpPr>
              <p:cNvPr id="15600" name="Freeform 240"/>
              <p:cNvSpPr>
                <a:spLocks/>
              </p:cNvSpPr>
              <p:nvPr/>
            </p:nvSpPr>
            <p:spPr bwMode="auto">
              <a:xfrm>
                <a:off x="2400" y="1896"/>
                <a:ext cx="109" cy="55"/>
              </a:xfrm>
              <a:custGeom>
                <a:avLst/>
                <a:gdLst/>
                <a:ahLst/>
                <a:cxnLst>
                  <a:cxn ang="0">
                    <a:pos x="283" y="23"/>
                  </a:cxn>
                  <a:cxn ang="0">
                    <a:pos x="299" y="14"/>
                  </a:cxn>
                  <a:cxn ang="0">
                    <a:pos x="326" y="65"/>
                  </a:cxn>
                  <a:cxn ang="0">
                    <a:pos x="314" y="73"/>
                  </a:cxn>
                  <a:cxn ang="0">
                    <a:pos x="302" y="80"/>
                  </a:cxn>
                  <a:cxn ang="0">
                    <a:pos x="288" y="87"/>
                  </a:cxn>
                  <a:cxn ang="0">
                    <a:pos x="274" y="93"/>
                  </a:cxn>
                  <a:cxn ang="0">
                    <a:pos x="260" y="97"/>
                  </a:cxn>
                  <a:cxn ang="0">
                    <a:pos x="245" y="102"/>
                  </a:cxn>
                  <a:cxn ang="0">
                    <a:pos x="232" y="105"/>
                  </a:cxn>
                  <a:cxn ang="0">
                    <a:pos x="217" y="109"/>
                  </a:cxn>
                  <a:cxn ang="0">
                    <a:pos x="203" y="112"/>
                  </a:cxn>
                  <a:cxn ang="0">
                    <a:pos x="190" y="114"/>
                  </a:cxn>
                  <a:cxn ang="0">
                    <a:pos x="178" y="219"/>
                  </a:cxn>
                  <a:cxn ang="0">
                    <a:pos x="122" y="217"/>
                  </a:cxn>
                  <a:cxn ang="0">
                    <a:pos x="121" y="204"/>
                  </a:cxn>
                  <a:cxn ang="0">
                    <a:pos x="122" y="190"/>
                  </a:cxn>
                  <a:cxn ang="0">
                    <a:pos x="125" y="176"/>
                  </a:cxn>
                  <a:cxn ang="0">
                    <a:pos x="127" y="163"/>
                  </a:cxn>
                  <a:cxn ang="0">
                    <a:pos x="130" y="149"/>
                  </a:cxn>
                  <a:cxn ang="0">
                    <a:pos x="130" y="135"/>
                  </a:cxn>
                  <a:cxn ang="0">
                    <a:pos x="128" y="124"/>
                  </a:cxn>
                  <a:cxn ang="0">
                    <a:pos x="123" y="113"/>
                  </a:cxn>
                  <a:cxn ang="0">
                    <a:pos x="115" y="105"/>
                  </a:cxn>
                  <a:cxn ang="0">
                    <a:pos x="101" y="101"/>
                  </a:cxn>
                  <a:cxn ang="0">
                    <a:pos x="90" y="97"/>
                  </a:cxn>
                  <a:cxn ang="0">
                    <a:pos x="79" y="94"/>
                  </a:cxn>
                  <a:cxn ang="0">
                    <a:pos x="69" y="89"/>
                  </a:cxn>
                  <a:cxn ang="0">
                    <a:pos x="58" y="84"/>
                  </a:cxn>
                  <a:cxn ang="0">
                    <a:pos x="48" y="80"/>
                  </a:cxn>
                  <a:cxn ang="0">
                    <a:pos x="39" y="74"/>
                  </a:cxn>
                  <a:cxn ang="0">
                    <a:pos x="29" y="68"/>
                  </a:cxn>
                  <a:cxn ang="0">
                    <a:pos x="19" y="61"/>
                  </a:cxn>
                  <a:cxn ang="0">
                    <a:pos x="10" y="56"/>
                  </a:cxn>
                  <a:cxn ang="0">
                    <a:pos x="0" y="48"/>
                  </a:cxn>
                  <a:cxn ang="0">
                    <a:pos x="2" y="43"/>
                  </a:cxn>
                  <a:cxn ang="0">
                    <a:pos x="3" y="38"/>
                  </a:cxn>
                  <a:cxn ang="0">
                    <a:pos x="5" y="34"/>
                  </a:cxn>
                  <a:cxn ang="0">
                    <a:pos x="9" y="29"/>
                  </a:cxn>
                  <a:cxn ang="0">
                    <a:pos x="13" y="23"/>
                  </a:cxn>
                  <a:cxn ang="0">
                    <a:pos x="18" y="19"/>
                  </a:cxn>
                  <a:cxn ang="0">
                    <a:pos x="21" y="14"/>
                  </a:cxn>
                  <a:cxn ang="0">
                    <a:pos x="26" y="10"/>
                  </a:cxn>
                  <a:cxn ang="0">
                    <a:pos x="30" y="5"/>
                  </a:cxn>
                  <a:cxn ang="0">
                    <a:pos x="34" y="0"/>
                  </a:cxn>
                  <a:cxn ang="0">
                    <a:pos x="55" y="14"/>
                  </a:cxn>
                  <a:cxn ang="0">
                    <a:pos x="78" y="26"/>
                  </a:cxn>
                  <a:cxn ang="0">
                    <a:pos x="103" y="35"/>
                  </a:cxn>
                  <a:cxn ang="0">
                    <a:pos x="128" y="42"/>
                  </a:cxn>
                  <a:cxn ang="0">
                    <a:pos x="155" y="45"/>
                  </a:cxn>
                  <a:cxn ang="0">
                    <a:pos x="183" y="48"/>
                  </a:cxn>
                  <a:cxn ang="0">
                    <a:pos x="210" y="46"/>
                  </a:cxn>
                  <a:cxn ang="0">
                    <a:pos x="235" y="43"/>
                  </a:cxn>
                  <a:cxn ang="0">
                    <a:pos x="260" y="35"/>
                  </a:cxn>
                  <a:cxn ang="0">
                    <a:pos x="283" y="25"/>
                  </a:cxn>
                  <a:cxn ang="0">
                    <a:pos x="283" y="25"/>
                  </a:cxn>
                  <a:cxn ang="0">
                    <a:pos x="283" y="23"/>
                  </a:cxn>
                </a:cxnLst>
                <a:rect l="0" t="0" r="r" b="b"/>
                <a:pathLst>
                  <a:path w="326" h="219">
                    <a:moveTo>
                      <a:pt x="283" y="23"/>
                    </a:moveTo>
                    <a:lnTo>
                      <a:pt x="299" y="14"/>
                    </a:lnTo>
                    <a:lnTo>
                      <a:pt x="326" y="65"/>
                    </a:lnTo>
                    <a:lnTo>
                      <a:pt x="314" y="73"/>
                    </a:lnTo>
                    <a:lnTo>
                      <a:pt x="302" y="80"/>
                    </a:lnTo>
                    <a:lnTo>
                      <a:pt x="288" y="87"/>
                    </a:lnTo>
                    <a:lnTo>
                      <a:pt x="274" y="93"/>
                    </a:lnTo>
                    <a:lnTo>
                      <a:pt x="260" y="97"/>
                    </a:lnTo>
                    <a:lnTo>
                      <a:pt x="245" y="102"/>
                    </a:lnTo>
                    <a:lnTo>
                      <a:pt x="232" y="105"/>
                    </a:lnTo>
                    <a:lnTo>
                      <a:pt x="217" y="109"/>
                    </a:lnTo>
                    <a:lnTo>
                      <a:pt x="203" y="112"/>
                    </a:lnTo>
                    <a:lnTo>
                      <a:pt x="190" y="114"/>
                    </a:lnTo>
                    <a:lnTo>
                      <a:pt x="178" y="219"/>
                    </a:lnTo>
                    <a:lnTo>
                      <a:pt x="122" y="217"/>
                    </a:lnTo>
                    <a:lnTo>
                      <a:pt x="121" y="204"/>
                    </a:lnTo>
                    <a:lnTo>
                      <a:pt x="122" y="190"/>
                    </a:lnTo>
                    <a:lnTo>
                      <a:pt x="125" y="176"/>
                    </a:lnTo>
                    <a:lnTo>
                      <a:pt x="127" y="163"/>
                    </a:lnTo>
                    <a:lnTo>
                      <a:pt x="130" y="149"/>
                    </a:lnTo>
                    <a:lnTo>
                      <a:pt x="130" y="135"/>
                    </a:lnTo>
                    <a:lnTo>
                      <a:pt x="128" y="124"/>
                    </a:lnTo>
                    <a:lnTo>
                      <a:pt x="123" y="113"/>
                    </a:lnTo>
                    <a:lnTo>
                      <a:pt x="115" y="105"/>
                    </a:lnTo>
                    <a:lnTo>
                      <a:pt x="101" y="101"/>
                    </a:lnTo>
                    <a:lnTo>
                      <a:pt x="90" y="97"/>
                    </a:lnTo>
                    <a:lnTo>
                      <a:pt x="79" y="94"/>
                    </a:lnTo>
                    <a:lnTo>
                      <a:pt x="69" y="89"/>
                    </a:lnTo>
                    <a:lnTo>
                      <a:pt x="58" y="84"/>
                    </a:lnTo>
                    <a:lnTo>
                      <a:pt x="48" y="80"/>
                    </a:lnTo>
                    <a:lnTo>
                      <a:pt x="39" y="74"/>
                    </a:lnTo>
                    <a:lnTo>
                      <a:pt x="29" y="68"/>
                    </a:lnTo>
                    <a:lnTo>
                      <a:pt x="19" y="61"/>
                    </a:lnTo>
                    <a:lnTo>
                      <a:pt x="10" y="56"/>
                    </a:lnTo>
                    <a:lnTo>
                      <a:pt x="0" y="48"/>
                    </a:lnTo>
                    <a:lnTo>
                      <a:pt x="2" y="43"/>
                    </a:lnTo>
                    <a:lnTo>
                      <a:pt x="3" y="38"/>
                    </a:lnTo>
                    <a:lnTo>
                      <a:pt x="5" y="34"/>
                    </a:lnTo>
                    <a:lnTo>
                      <a:pt x="9" y="29"/>
                    </a:lnTo>
                    <a:lnTo>
                      <a:pt x="13" y="23"/>
                    </a:lnTo>
                    <a:lnTo>
                      <a:pt x="18" y="19"/>
                    </a:lnTo>
                    <a:lnTo>
                      <a:pt x="21" y="14"/>
                    </a:lnTo>
                    <a:lnTo>
                      <a:pt x="26" y="10"/>
                    </a:lnTo>
                    <a:lnTo>
                      <a:pt x="30" y="5"/>
                    </a:lnTo>
                    <a:lnTo>
                      <a:pt x="34" y="0"/>
                    </a:lnTo>
                    <a:lnTo>
                      <a:pt x="55" y="14"/>
                    </a:lnTo>
                    <a:lnTo>
                      <a:pt x="78" y="26"/>
                    </a:lnTo>
                    <a:lnTo>
                      <a:pt x="103" y="35"/>
                    </a:lnTo>
                    <a:lnTo>
                      <a:pt x="128" y="42"/>
                    </a:lnTo>
                    <a:lnTo>
                      <a:pt x="155" y="45"/>
                    </a:lnTo>
                    <a:lnTo>
                      <a:pt x="183" y="48"/>
                    </a:lnTo>
                    <a:lnTo>
                      <a:pt x="210" y="46"/>
                    </a:lnTo>
                    <a:lnTo>
                      <a:pt x="235" y="43"/>
                    </a:lnTo>
                    <a:lnTo>
                      <a:pt x="260" y="35"/>
                    </a:lnTo>
                    <a:lnTo>
                      <a:pt x="283" y="25"/>
                    </a:lnTo>
                    <a:lnTo>
                      <a:pt x="283" y="25"/>
                    </a:lnTo>
                    <a:lnTo>
                      <a:pt x="283" y="23"/>
                    </a:lnTo>
                    <a:close/>
                  </a:path>
                </a:pathLst>
              </a:custGeom>
              <a:solidFill>
                <a:srgbClr val="D1E8FC"/>
              </a:solidFill>
              <a:ln w="9525">
                <a:noFill/>
                <a:round/>
                <a:headEnd/>
                <a:tailEnd/>
              </a:ln>
            </p:spPr>
            <p:txBody>
              <a:bodyPr/>
              <a:lstStyle/>
              <a:p>
                <a:endParaRPr lang="es-CO"/>
              </a:p>
            </p:txBody>
          </p:sp>
        </p:grpSp>
        <p:sp>
          <p:nvSpPr>
            <p:cNvPr id="15602" name="Rectangle 242"/>
            <p:cNvSpPr>
              <a:spLocks noChangeArrowheads="1"/>
            </p:cNvSpPr>
            <p:nvPr/>
          </p:nvSpPr>
          <p:spPr bwMode="auto">
            <a:xfrm>
              <a:off x="3977" y="1419"/>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603" name="Rectangle 243"/>
            <p:cNvSpPr>
              <a:spLocks noChangeArrowheads="1"/>
            </p:cNvSpPr>
            <p:nvPr/>
          </p:nvSpPr>
          <p:spPr bwMode="auto">
            <a:xfrm>
              <a:off x="4057" y="1436"/>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604" name="Rectangle 244"/>
            <p:cNvSpPr>
              <a:spLocks noChangeArrowheads="1"/>
            </p:cNvSpPr>
            <p:nvPr/>
          </p:nvSpPr>
          <p:spPr bwMode="auto">
            <a:xfrm>
              <a:off x="4120" y="1438"/>
              <a:ext cx="1094"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Puesto de salud</a:t>
              </a:r>
              <a:endParaRPr lang="es-ES_tradnl"/>
            </a:p>
          </p:txBody>
        </p:sp>
        <p:sp>
          <p:nvSpPr>
            <p:cNvPr id="15605" name="Rectangle 245"/>
            <p:cNvSpPr>
              <a:spLocks noChangeArrowheads="1"/>
            </p:cNvSpPr>
            <p:nvPr/>
          </p:nvSpPr>
          <p:spPr bwMode="auto">
            <a:xfrm>
              <a:off x="3977" y="1634"/>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606" name="Rectangle 246"/>
            <p:cNvSpPr>
              <a:spLocks noChangeArrowheads="1"/>
            </p:cNvSpPr>
            <p:nvPr/>
          </p:nvSpPr>
          <p:spPr bwMode="auto">
            <a:xfrm>
              <a:off x="4057" y="1651"/>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607" name="Rectangle 247"/>
            <p:cNvSpPr>
              <a:spLocks noChangeArrowheads="1"/>
            </p:cNvSpPr>
            <p:nvPr/>
          </p:nvSpPr>
          <p:spPr bwMode="auto">
            <a:xfrm>
              <a:off x="4120" y="1653"/>
              <a:ext cx="625"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Mercado</a:t>
              </a:r>
              <a:endParaRPr lang="es-ES_tradnl"/>
            </a:p>
          </p:txBody>
        </p:sp>
        <p:sp>
          <p:nvSpPr>
            <p:cNvPr id="15616" name="Rectangle 256"/>
            <p:cNvSpPr>
              <a:spLocks noChangeArrowheads="1"/>
            </p:cNvSpPr>
            <p:nvPr/>
          </p:nvSpPr>
          <p:spPr bwMode="auto">
            <a:xfrm>
              <a:off x="2232" y="1423"/>
              <a:ext cx="6" cy="788"/>
            </a:xfrm>
            <a:prstGeom prst="rect">
              <a:avLst/>
            </a:prstGeom>
            <a:solidFill>
              <a:srgbClr val="000000"/>
            </a:solidFill>
            <a:ln w="9525">
              <a:noFill/>
              <a:miter lim="800000"/>
              <a:headEnd/>
              <a:tailEnd/>
            </a:ln>
          </p:spPr>
          <p:txBody>
            <a:bodyPr/>
            <a:lstStyle/>
            <a:p>
              <a:endParaRPr lang="es-CO"/>
            </a:p>
          </p:txBody>
        </p:sp>
        <p:sp>
          <p:nvSpPr>
            <p:cNvPr id="15617" name="Rectangle 257"/>
            <p:cNvSpPr>
              <a:spLocks noChangeArrowheads="1"/>
            </p:cNvSpPr>
            <p:nvPr/>
          </p:nvSpPr>
          <p:spPr bwMode="auto">
            <a:xfrm>
              <a:off x="3929" y="1423"/>
              <a:ext cx="6" cy="788"/>
            </a:xfrm>
            <a:prstGeom prst="rect">
              <a:avLst/>
            </a:prstGeom>
            <a:solidFill>
              <a:srgbClr val="000000"/>
            </a:solidFill>
            <a:ln w="9525">
              <a:noFill/>
              <a:miter lim="800000"/>
              <a:headEnd/>
              <a:tailEnd/>
            </a:ln>
          </p:spPr>
          <p:txBody>
            <a:bodyPr/>
            <a:lstStyle/>
            <a:p>
              <a:endParaRPr lang="es-CO"/>
            </a:p>
          </p:txBody>
        </p:sp>
        <p:sp>
          <p:nvSpPr>
            <p:cNvPr id="15618" name="Rectangle 258"/>
            <p:cNvSpPr>
              <a:spLocks noChangeArrowheads="1"/>
            </p:cNvSpPr>
            <p:nvPr/>
          </p:nvSpPr>
          <p:spPr bwMode="auto">
            <a:xfrm>
              <a:off x="5401" y="1423"/>
              <a:ext cx="6" cy="788"/>
            </a:xfrm>
            <a:prstGeom prst="rect">
              <a:avLst/>
            </a:prstGeom>
            <a:solidFill>
              <a:srgbClr val="000000"/>
            </a:solidFill>
            <a:ln w="9525">
              <a:noFill/>
              <a:miter lim="800000"/>
              <a:headEnd/>
              <a:tailEnd/>
            </a:ln>
          </p:spPr>
          <p:txBody>
            <a:bodyPr/>
            <a:lstStyle/>
            <a:p>
              <a:endParaRPr lang="es-CO"/>
            </a:p>
          </p:txBody>
        </p:sp>
        <p:sp>
          <p:nvSpPr>
            <p:cNvPr id="15662" name="Rectangle 302"/>
            <p:cNvSpPr>
              <a:spLocks noChangeArrowheads="1"/>
            </p:cNvSpPr>
            <p:nvPr/>
          </p:nvSpPr>
          <p:spPr bwMode="auto">
            <a:xfrm>
              <a:off x="497" y="2211"/>
              <a:ext cx="1735" cy="5"/>
            </a:xfrm>
            <a:prstGeom prst="rect">
              <a:avLst/>
            </a:prstGeom>
            <a:solidFill>
              <a:srgbClr val="000000"/>
            </a:solidFill>
            <a:ln w="9525">
              <a:noFill/>
              <a:miter lim="800000"/>
              <a:headEnd/>
              <a:tailEnd/>
            </a:ln>
          </p:spPr>
          <p:txBody>
            <a:bodyPr/>
            <a:lstStyle/>
            <a:p>
              <a:endParaRPr lang="es-CO"/>
            </a:p>
          </p:txBody>
        </p:sp>
        <p:sp>
          <p:nvSpPr>
            <p:cNvPr id="15663" name="Rectangle 303"/>
            <p:cNvSpPr>
              <a:spLocks noChangeArrowheads="1"/>
            </p:cNvSpPr>
            <p:nvPr/>
          </p:nvSpPr>
          <p:spPr bwMode="auto">
            <a:xfrm>
              <a:off x="2232" y="2211"/>
              <a:ext cx="6" cy="5"/>
            </a:xfrm>
            <a:prstGeom prst="rect">
              <a:avLst/>
            </a:prstGeom>
            <a:solidFill>
              <a:srgbClr val="000000"/>
            </a:solidFill>
            <a:ln w="9525">
              <a:noFill/>
              <a:miter lim="800000"/>
              <a:headEnd/>
              <a:tailEnd/>
            </a:ln>
          </p:spPr>
          <p:txBody>
            <a:bodyPr/>
            <a:lstStyle/>
            <a:p>
              <a:endParaRPr lang="es-CO"/>
            </a:p>
          </p:txBody>
        </p:sp>
        <p:sp>
          <p:nvSpPr>
            <p:cNvPr id="15664" name="Rectangle 304"/>
            <p:cNvSpPr>
              <a:spLocks noChangeArrowheads="1"/>
            </p:cNvSpPr>
            <p:nvPr/>
          </p:nvSpPr>
          <p:spPr bwMode="auto">
            <a:xfrm>
              <a:off x="2238" y="2211"/>
              <a:ext cx="1691" cy="5"/>
            </a:xfrm>
            <a:prstGeom prst="rect">
              <a:avLst/>
            </a:prstGeom>
            <a:solidFill>
              <a:srgbClr val="000000"/>
            </a:solidFill>
            <a:ln w="9525">
              <a:noFill/>
              <a:miter lim="800000"/>
              <a:headEnd/>
              <a:tailEnd/>
            </a:ln>
          </p:spPr>
          <p:txBody>
            <a:bodyPr/>
            <a:lstStyle/>
            <a:p>
              <a:endParaRPr lang="es-CO"/>
            </a:p>
          </p:txBody>
        </p:sp>
        <p:sp>
          <p:nvSpPr>
            <p:cNvPr id="15665" name="Rectangle 305"/>
            <p:cNvSpPr>
              <a:spLocks noChangeArrowheads="1"/>
            </p:cNvSpPr>
            <p:nvPr/>
          </p:nvSpPr>
          <p:spPr bwMode="auto">
            <a:xfrm>
              <a:off x="3929" y="2211"/>
              <a:ext cx="6" cy="5"/>
            </a:xfrm>
            <a:prstGeom prst="rect">
              <a:avLst/>
            </a:prstGeom>
            <a:solidFill>
              <a:srgbClr val="000000"/>
            </a:solidFill>
            <a:ln w="9525">
              <a:noFill/>
              <a:miter lim="800000"/>
              <a:headEnd/>
              <a:tailEnd/>
            </a:ln>
          </p:spPr>
          <p:txBody>
            <a:bodyPr/>
            <a:lstStyle/>
            <a:p>
              <a:endParaRPr lang="es-CO"/>
            </a:p>
          </p:txBody>
        </p:sp>
        <p:sp>
          <p:nvSpPr>
            <p:cNvPr id="15666" name="Rectangle 306"/>
            <p:cNvSpPr>
              <a:spLocks noChangeArrowheads="1"/>
            </p:cNvSpPr>
            <p:nvPr/>
          </p:nvSpPr>
          <p:spPr bwMode="auto">
            <a:xfrm>
              <a:off x="3935" y="2211"/>
              <a:ext cx="1466" cy="5"/>
            </a:xfrm>
            <a:prstGeom prst="rect">
              <a:avLst/>
            </a:prstGeom>
            <a:solidFill>
              <a:srgbClr val="000000"/>
            </a:solidFill>
            <a:ln w="9525">
              <a:noFill/>
              <a:miter lim="800000"/>
              <a:headEnd/>
              <a:tailEnd/>
            </a:ln>
          </p:spPr>
          <p:txBody>
            <a:bodyPr/>
            <a:lstStyle/>
            <a:p>
              <a:endParaRPr lang="es-CO"/>
            </a:p>
          </p:txBody>
        </p:sp>
        <p:sp>
          <p:nvSpPr>
            <p:cNvPr id="15667" name="Rectangle 307"/>
            <p:cNvSpPr>
              <a:spLocks noChangeArrowheads="1"/>
            </p:cNvSpPr>
            <p:nvPr/>
          </p:nvSpPr>
          <p:spPr bwMode="auto">
            <a:xfrm>
              <a:off x="5401" y="2211"/>
              <a:ext cx="6" cy="5"/>
            </a:xfrm>
            <a:prstGeom prst="rect">
              <a:avLst/>
            </a:prstGeom>
            <a:solidFill>
              <a:srgbClr val="000000"/>
            </a:solidFill>
            <a:ln w="9525">
              <a:noFill/>
              <a:miter lim="800000"/>
              <a:headEnd/>
              <a:tailEnd/>
            </a:ln>
          </p:spPr>
          <p:txBody>
            <a:bodyPr/>
            <a:lstStyle/>
            <a:p>
              <a:endParaRPr lang="es-CO"/>
            </a:p>
          </p:txBody>
        </p:sp>
      </p:grpSp>
      <p:sp>
        <p:nvSpPr>
          <p:cNvPr id="15668" name="Rectangle 308"/>
          <p:cNvSpPr>
            <a:spLocks noChangeArrowheads="1"/>
          </p:cNvSpPr>
          <p:nvPr/>
        </p:nvSpPr>
        <p:spPr bwMode="auto">
          <a:xfrm>
            <a:off x="781050" y="3517900"/>
            <a:ext cx="7938" cy="1108075"/>
          </a:xfrm>
          <a:prstGeom prst="rect">
            <a:avLst/>
          </a:prstGeom>
          <a:solidFill>
            <a:srgbClr val="000000"/>
          </a:solidFill>
          <a:ln w="9525">
            <a:noFill/>
            <a:miter lim="800000"/>
            <a:headEnd/>
            <a:tailEnd/>
          </a:ln>
        </p:spPr>
        <p:txBody>
          <a:bodyPr/>
          <a:lstStyle/>
          <a:p>
            <a:endParaRPr lang="es-CO"/>
          </a:p>
        </p:txBody>
      </p:sp>
      <p:grpSp>
        <p:nvGrpSpPr>
          <p:cNvPr id="7" name="Group 535"/>
          <p:cNvGrpSpPr>
            <a:grpSpLocks/>
          </p:cNvGrpSpPr>
          <p:nvPr/>
        </p:nvGrpSpPr>
        <p:grpSpPr bwMode="auto">
          <a:xfrm>
            <a:off x="930275" y="3360738"/>
            <a:ext cx="7729538" cy="1114425"/>
            <a:chOff x="538" y="2213"/>
            <a:chExt cx="4869" cy="702"/>
          </a:xfrm>
        </p:grpSpPr>
        <p:sp>
          <p:nvSpPr>
            <p:cNvPr id="15619" name="Rectangle 259"/>
            <p:cNvSpPr>
              <a:spLocks noChangeArrowheads="1"/>
            </p:cNvSpPr>
            <p:nvPr/>
          </p:nvSpPr>
          <p:spPr bwMode="auto">
            <a:xfrm>
              <a:off x="538" y="2220"/>
              <a:ext cx="1108"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3. Intermedia</a:t>
              </a:r>
              <a:endParaRPr lang="es-ES_tradnl"/>
            </a:p>
          </p:txBody>
        </p:sp>
        <p:sp>
          <p:nvSpPr>
            <p:cNvPr id="15620" name="Rectangle 260"/>
            <p:cNvSpPr>
              <a:spLocks noChangeArrowheads="1"/>
            </p:cNvSpPr>
            <p:nvPr/>
          </p:nvSpPr>
          <p:spPr bwMode="auto">
            <a:xfrm>
              <a:off x="2278" y="2213"/>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621" name="Rectangle 261"/>
            <p:cNvSpPr>
              <a:spLocks noChangeArrowheads="1"/>
            </p:cNvSpPr>
            <p:nvPr/>
          </p:nvSpPr>
          <p:spPr bwMode="auto">
            <a:xfrm>
              <a:off x="2359" y="2230"/>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622" name="Rectangle 262"/>
            <p:cNvSpPr>
              <a:spLocks noChangeArrowheads="1"/>
            </p:cNvSpPr>
            <p:nvPr/>
          </p:nvSpPr>
          <p:spPr bwMode="auto">
            <a:xfrm>
              <a:off x="2422" y="2232"/>
              <a:ext cx="674"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Matadero</a:t>
              </a:r>
              <a:endParaRPr lang="es-ES_tradnl"/>
            </a:p>
          </p:txBody>
        </p:sp>
        <p:sp>
          <p:nvSpPr>
            <p:cNvPr id="15623" name="Rectangle 263"/>
            <p:cNvSpPr>
              <a:spLocks noChangeArrowheads="1"/>
            </p:cNvSpPr>
            <p:nvPr/>
          </p:nvSpPr>
          <p:spPr bwMode="auto">
            <a:xfrm>
              <a:off x="2278" y="2427"/>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624" name="Rectangle 264"/>
            <p:cNvSpPr>
              <a:spLocks noChangeArrowheads="1"/>
            </p:cNvSpPr>
            <p:nvPr/>
          </p:nvSpPr>
          <p:spPr bwMode="auto">
            <a:xfrm>
              <a:off x="2359" y="2445"/>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625" name="Rectangle 265"/>
            <p:cNvSpPr>
              <a:spLocks noChangeArrowheads="1"/>
            </p:cNvSpPr>
            <p:nvPr/>
          </p:nvSpPr>
          <p:spPr bwMode="auto">
            <a:xfrm>
              <a:off x="2422" y="2446"/>
              <a:ext cx="1290"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Central de Acopio</a:t>
              </a:r>
              <a:endParaRPr lang="es-ES_tradnl"/>
            </a:p>
          </p:txBody>
        </p:sp>
        <p:grpSp>
          <p:nvGrpSpPr>
            <p:cNvPr id="8" name="Group 300"/>
            <p:cNvGrpSpPr>
              <a:grpSpLocks/>
            </p:cNvGrpSpPr>
            <p:nvPr/>
          </p:nvGrpSpPr>
          <p:grpSpPr bwMode="auto">
            <a:xfrm>
              <a:off x="3978" y="2220"/>
              <a:ext cx="697" cy="695"/>
              <a:chOff x="3978" y="2220"/>
              <a:chExt cx="697" cy="695"/>
            </a:xfrm>
          </p:grpSpPr>
          <p:sp>
            <p:nvSpPr>
              <p:cNvPr id="15626" name="Freeform 266"/>
              <p:cNvSpPr>
                <a:spLocks/>
              </p:cNvSpPr>
              <p:nvPr/>
            </p:nvSpPr>
            <p:spPr bwMode="auto">
              <a:xfrm>
                <a:off x="3978" y="2220"/>
                <a:ext cx="697" cy="695"/>
              </a:xfrm>
              <a:custGeom>
                <a:avLst/>
                <a:gdLst/>
                <a:ahLst/>
                <a:cxnLst>
                  <a:cxn ang="0">
                    <a:pos x="1395" y="1389"/>
                  </a:cxn>
                  <a:cxn ang="0">
                    <a:pos x="1395" y="0"/>
                  </a:cxn>
                  <a:cxn ang="0">
                    <a:pos x="0" y="0"/>
                  </a:cxn>
                  <a:cxn ang="0">
                    <a:pos x="0" y="1389"/>
                  </a:cxn>
                  <a:cxn ang="0">
                    <a:pos x="1395" y="1389"/>
                  </a:cxn>
                  <a:cxn ang="0">
                    <a:pos x="1395" y="1389"/>
                  </a:cxn>
                </a:cxnLst>
                <a:rect l="0" t="0" r="r" b="b"/>
                <a:pathLst>
                  <a:path w="1395" h="1389">
                    <a:moveTo>
                      <a:pt x="1395" y="1389"/>
                    </a:moveTo>
                    <a:lnTo>
                      <a:pt x="1395" y="0"/>
                    </a:lnTo>
                    <a:lnTo>
                      <a:pt x="0" y="0"/>
                    </a:lnTo>
                    <a:lnTo>
                      <a:pt x="0" y="1389"/>
                    </a:lnTo>
                    <a:lnTo>
                      <a:pt x="1395" y="1389"/>
                    </a:lnTo>
                    <a:lnTo>
                      <a:pt x="1395" y="1389"/>
                    </a:lnTo>
                    <a:close/>
                  </a:path>
                </a:pathLst>
              </a:custGeom>
              <a:solidFill>
                <a:srgbClr val="000640"/>
              </a:solidFill>
              <a:ln w="9525">
                <a:noFill/>
                <a:round/>
                <a:headEnd/>
                <a:tailEnd/>
              </a:ln>
            </p:spPr>
            <p:txBody>
              <a:bodyPr/>
              <a:lstStyle/>
              <a:p>
                <a:endParaRPr lang="es-CO"/>
              </a:p>
            </p:txBody>
          </p:sp>
          <p:sp>
            <p:nvSpPr>
              <p:cNvPr id="15627" name="Freeform 267"/>
              <p:cNvSpPr>
                <a:spLocks/>
              </p:cNvSpPr>
              <p:nvPr/>
            </p:nvSpPr>
            <p:spPr bwMode="auto">
              <a:xfrm>
                <a:off x="4415" y="2261"/>
                <a:ext cx="169" cy="44"/>
              </a:xfrm>
              <a:custGeom>
                <a:avLst/>
                <a:gdLst/>
                <a:ahLst/>
                <a:cxnLst>
                  <a:cxn ang="0">
                    <a:pos x="325" y="38"/>
                  </a:cxn>
                  <a:cxn ang="0">
                    <a:pos x="326" y="43"/>
                  </a:cxn>
                  <a:cxn ang="0">
                    <a:pos x="329" y="48"/>
                  </a:cxn>
                  <a:cxn ang="0">
                    <a:pos x="332" y="53"/>
                  </a:cxn>
                  <a:cxn ang="0">
                    <a:pos x="333" y="59"/>
                  </a:cxn>
                  <a:cxn ang="0">
                    <a:pos x="335" y="64"/>
                  </a:cxn>
                  <a:cxn ang="0">
                    <a:pos x="335" y="69"/>
                  </a:cxn>
                  <a:cxn ang="0">
                    <a:pos x="337" y="73"/>
                  </a:cxn>
                  <a:cxn ang="0">
                    <a:pos x="335" y="78"/>
                  </a:cxn>
                  <a:cxn ang="0">
                    <a:pos x="334" y="83"/>
                  </a:cxn>
                  <a:cxn ang="0">
                    <a:pos x="332" y="88"/>
                  </a:cxn>
                  <a:cxn ang="0">
                    <a:pos x="2" y="87"/>
                  </a:cxn>
                  <a:cxn ang="0">
                    <a:pos x="1" y="81"/>
                  </a:cxn>
                  <a:cxn ang="0">
                    <a:pos x="0" y="75"/>
                  </a:cxn>
                  <a:cxn ang="0">
                    <a:pos x="1" y="69"/>
                  </a:cxn>
                  <a:cxn ang="0">
                    <a:pos x="2" y="62"/>
                  </a:cxn>
                  <a:cxn ang="0">
                    <a:pos x="3" y="56"/>
                  </a:cxn>
                  <a:cxn ang="0">
                    <a:pos x="6" y="49"/>
                  </a:cxn>
                  <a:cxn ang="0">
                    <a:pos x="9" y="43"/>
                  </a:cxn>
                  <a:cxn ang="0">
                    <a:pos x="11" y="38"/>
                  </a:cxn>
                  <a:cxn ang="0">
                    <a:pos x="15" y="33"/>
                  </a:cxn>
                  <a:cxn ang="0">
                    <a:pos x="19" y="28"/>
                  </a:cxn>
                  <a:cxn ang="0">
                    <a:pos x="48" y="16"/>
                  </a:cxn>
                  <a:cxn ang="0">
                    <a:pos x="79" y="7"/>
                  </a:cxn>
                  <a:cxn ang="0">
                    <a:pos x="110" y="2"/>
                  </a:cxn>
                  <a:cxn ang="0">
                    <a:pos x="141" y="0"/>
                  </a:cxn>
                  <a:cxn ang="0">
                    <a:pos x="172" y="2"/>
                  </a:cxn>
                  <a:cxn ang="0">
                    <a:pos x="204" y="6"/>
                  </a:cxn>
                  <a:cxn ang="0">
                    <a:pos x="236" y="11"/>
                  </a:cxn>
                  <a:cxn ang="0">
                    <a:pos x="267" y="18"/>
                  </a:cxn>
                  <a:cxn ang="0">
                    <a:pos x="297" y="28"/>
                  </a:cxn>
                  <a:cxn ang="0">
                    <a:pos x="325" y="39"/>
                  </a:cxn>
                  <a:cxn ang="0">
                    <a:pos x="325" y="39"/>
                  </a:cxn>
                  <a:cxn ang="0">
                    <a:pos x="325" y="38"/>
                  </a:cxn>
                </a:cxnLst>
                <a:rect l="0" t="0" r="r" b="b"/>
                <a:pathLst>
                  <a:path w="337" h="88">
                    <a:moveTo>
                      <a:pt x="325" y="38"/>
                    </a:moveTo>
                    <a:lnTo>
                      <a:pt x="326" y="43"/>
                    </a:lnTo>
                    <a:lnTo>
                      <a:pt x="329" y="48"/>
                    </a:lnTo>
                    <a:lnTo>
                      <a:pt x="332" y="53"/>
                    </a:lnTo>
                    <a:lnTo>
                      <a:pt x="333" y="59"/>
                    </a:lnTo>
                    <a:lnTo>
                      <a:pt x="335" y="64"/>
                    </a:lnTo>
                    <a:lnTo>
                      <a:pt x="335" y="69"/>
                    </a:lnTo>
                    <a:lnTo>
                      <a:pt x="337" y="73"/>
                    </a:lnTo>
                    <a:lnTo>
                      <a:pt x="335" y="78"/>
                    </a:lnTo>
                    <a:lnTo>
                      <a:pt x="334" y="83"/>
                    </a:lnTo>
                    <a:lnTo>
                      <a:pt x="332" y="88"/>
                    </a:lnTo>
                    <a:lnTo>
                      <a:pt x="2" y="87"/>
                    </a:lnTo>
                    <a:lnTo>
                      <a:pt x="1" y="81"/>
                    </a:lnTo>
                    <a:lnTo>
                      <a:pt x="0" y="75"/>
                    </a:lnTo>
                    <a:lnTo>
                      <a:pt x="1" y="69"/>
                    </a:lnTo>
                    <a:lnTo>
                      <a:pt x="2" y="62"/>
                    </a:lnTo>
                    <a:lnTo>
                      <a:pt x="3" y="56"/>
                    </a:lnTo>
                    <a:lnTo>
                      <a:pt x="6" y="49"/>
                    </a:lnTo>
                    <a:lnTo>
                      <a:pt x="9" y="43"/>
                    </a:lnTo>
                    <a:lnTo>
                      <a:pt x="11" y="38"/>
                    </a:lnTo>
                    <a:lnTo>
                      <a:pt x="15" y="33"/>
                    </a:lnTo>
                    <a:lnTo>
                      <a:pt x="19" y="28"/>
                    </a:lnTo>
                    <a:lnTo>
                      <a:pt x="48" y="16"/>
                    </a:lnTo>
                    <a:lnTo>
                      <a:pt x="79" y="7"/>
                    </a:lnTo>
                    <a:lnTo>
                      <a:pt x="110" y="2"/>
                    </a:lnTo>
                    <a:lnTo>
                      <a:pt x="141" y="0"/>
                    </a:lnTo>
                    <a:lnTo>
                      <a:pt x="172" y="2"/>
                    </a:lnTo>
                    <a:lnTo>
                      <a:pt x="204" y="6"/>
                    </a:lnTo>
                    <a:lnTo>
                      <a:pt x="236" y="11"/>
                    </a:lnTo>
                    <a:lnTo>
                      <a:pt x="267" y="18"/>
                    </a:lnTo>
                    <a:lnTo>
                      <a:pt x="297" y="28"/>
                    </a:lnTo>
                    <a:lnTo>
                      <a:pt x="325" y="39"/>
                    </a:lnTo>
                    <a:lnTo>
                      <a:pt x="325" y="39"/>
                    </a:lnTo>
                    <a:lnTo>
                      <a:pt x="325" y="38"/>
                    </a:lnTo>
                    <a:close/>
                  </a:path>
                </a:pathLst>
              </a:custGeom>
              <a:solidFill>
                <a:srgbClr val="FF6666"/>
              </a:solidFill>
              <a:ln w="9525">
                <a:noFill/>
                <a:round/>
                <a:headEnd/>
                <a:tailEnd/>
              </a:ln>
            </p:spPr>
            <p:txBody>
              <a:bodyPr/>
              <a:lstStyle/>
              <a:p>
                <a:endParaRPr lang="es-CO"/>
              </a:p>
            </p:txBody>
          </p:sp>
          <p:sp>
            <p:nvSpPr>
              <p:cNvPr id="15628" name="Freeform 268"/>
              <p:cNvSpPr>
                <a:spLocks/>
              </p:cNvSpPr>
              <p:nvPr/>
            </p:nvSpPr>
            <p:spPr bwMode="auto">
              <a:xfrm>
                <a:off x="4119" y="2270"/>
                <a:ext cx="36" cy="22"/>
              </a:xfrm>
              <a:custGeom>
                <a:avLst/>
                <a:gdLst/>
                <a:ahLst/>
                <a:cxnLst>
                  <a:cxn ang="0">
                    <a:pos x="71" y="0"/>
                  </a:cxn>
                  <a:cxn ang="0">
                    <a:pos x="71" y="4"/>
                  </a:cxn>
                  <a:cxn ang="0">
                    <a:pos x="68" y="8"/>
                  </a:cxn>
                  <a:cxn ang="0">
                    <a:pos x="65" y="10"/>
                  </a:cxn>
                  <a:cxn ang="0">
                    <a:pos x="61" y="14"/>
                  </a:cxn>
                  <a:cxn ang="0">
                    <a:pos x="57" y="18"/>
                  </a:cxn>
                  <a:cxn ang="0">
                    <a:pos x="53" y="22"/>
                  </a:cxn>
                  <a:cxn ang="0">
                    <a:pos x="50" y="27"/>
                  </a:cxn>
                  <a:cxn ang="0">
                    <a:pos x="49" y="32"/>
                  </a:cxn>
                  <a:cxn ang="0">
                    <a:pos x="48" y="37"/>
                  </a:cxn>
                  <a:cxn ang="0">
                    <a:pos x="49" y="44"/>
                  </a:cxn>
                  <a:cxn ang="0">
                    <a:pos x="0" y="40"/>
                  </a:cxn>
                  <a:cxn ang="0">
                    <a:pos x="1" y="31"/>
                  </a:cxn>
                  <a:cxn ang="0">
                    <a:pos x="4" y="24"/>
                  </a:cxn>
                  <a:cxn ang="0">
                    <a:pos x="7" y="20"/>
                  </a:cxn>
                  <a:cxn ang="0">
                    <a:pos x="14" y="17"/>
                  </a:cxn>
                  <a:cxn ang="0">
                    <a:pos x="20" y="13"/>
                  </a:cxn>
                  <a:cxn ang="0">
                    <a:pos x="27" y="11"/>
                  </a:cxn>
                  <a:cxn ang="0">
                    <a:pos x="35" y="9"/>
                  </a:cxn>
                  <a:cxn ang="0">
                    <a:pos x="41" y="6"/>
                  </a:cxn>
                  <a:cxn ang="0">
                    <a:pos x="48" y="4"/>
                  </a:cxn>
                  <a:cxn ang="0">
                    <a:pos x="54" y="0"/>
                  </a:cxn>
                  <a:cxn ang="0">
                    <a:pos x="72" y="0"/>
                  </a:cxn>
                  <a:cxn ang="0">
                    <a:pos x="72" y="0"/>
                  </a:cxn>
                  <a:cxn ang="0">
                    <a:pos x="71" y="0"/>
                  </a:cxn>
                </a:cxnLst>
                <a:rect l="0" t="0" r="r" b="b"/>
                <a:pathLst>
                  <a:path w="72" h="44">
                    <a:moveTo>
                      <a:pt x="71" y="0"/>
                    </a:moveTo>
                    <a:lnTo>
                      <a:pt x="71" y="4"/>
                    </a:lnTo>
                    <a:lnTo>
                      <a:pt x="68" y="8"/>
                    </a:lnTo>
                    <a:lnTo>
                      <a:pt x="65" y="10"/>
                    </a:lnTo>
                    <a:lnTo>
                      <a:pt x="61" y="14"/>
                    </a:lnTo>
                    <a:lnTo>
                      <a:pt x="57" y="18"/>
                    </a:lnTo>
                    <a:lnTo>
                      <a:pt x="53" y="22"/>
                    </a:lnTo>
                    <a:lnTo>
                      <a:pt x="50" y="27"/>
                    </a:lnTo>
                    <a:lnTo>
                      <a:pt x="49" y="32"/>
                    </a:lnTo>
                    <a:lnTo>
                      <a:pt x="48" y="37"/>
                    </a:lnTo>
                    <a:lnTo>
                      <a:pt x="49" y="44"/>
                    </a:lnTo>
                    <a:lnTo>
                      <a:pt x="0" y="40"/>
                    </a:lnTo>
                    <a:lnTo>
                      <a:pt x="1" y="31"/>
                    </a:lnTo>
                    <a:lnTo>
                      <a:pt x="4" y="24"/>
                    </a:lnTo>
                    <a:lnTo>
                      <a:pt x="7" y="20"/>
                    </a:lnTo>
                    <a:lnTo>
                      <a:pt x="14" y="17"/>
                    </a:lnTo>
                    <a:lnTo>
                      <a:pt x="20" y="13"/>
                    </a:lnTo>
                    <a:lnTo>
                      <a:pt x="27" y="11"/>
                    </a:lnTo>
                    <a:lnTo>
                      <a:pt x="35" y="9"/>
                    </a:lnTo>
                    <a:lnTo>
                      <a:pt x="41" y="6"/>
                    </a:lnTo>
                    <a:lnTo>
                      <a:pt x="48" y="4"/>
                    </a:lnTo>
                    <a:lnTo>
                      <a:pt x="54" y="0"/>
                    </a:lnTo>
                    <a:lnTo>
                      <a:pt x="72" y="0"/>
                    </a:lnTo>
                    <a:lnTo>
                      <a:pt x="72" y="0"/>
                    </a:lnTo>
                    <a:lnTo>
                      <a:pt x="71" y="0"/>
                    </a:lnTo>
                    <a:close/>
                  </a:path>
                </a:pathLst>
              </a:custGeom>
              <a:solidFill>
                <a:srgbClr val="990000"/>
              </a:solidFill>
              <a:ln w="9525">
                <a:noFill/>
                <a:round/>
                <a:headEnd/>
                <a:tailEnd/>
              </a:ln>
            </p:spPr>
            <p:txBody>
              <a:bodyPr/>
              <a:lstStyle/>
              <a:p>
                <a:endParaRPr lang="es-CO"/>
              </a:p>
            </p:txBody>
          </p:sp>
          <p:sp>
            <p:nvSpPr>
              <p:cNvPr id="15629" name="Freeform 269"/>
              <p:cNvSpPr>
                <a:spLocks/>
              </p:cNvSpPr>
              <p:nvPr/>
            </p:nvSpPr>
            <p:spPr bwMode="auto">
              <a:xfrm>
                <a:off x="4151" y="2277"/>
                <a:ext cx="27" cy="70"/>
              </a:xfrm>
              <a:custGeom>
                <a:avLst/>
                <a:gdLst/>
                <a:ahLst/>
                <a:cxnLst>
                  <a:cxn ang="0">
                    <a:pos x="55" y="27"/>
                  </a:cxn>
                  <a:cxn ang="0">
                    <a:pos x="46" y="37"/>
                  </a:cxn>
                  <a:cxn ang="0">
                    <a:pos x="30" y="44"/>
                  </a:cxn>
                  <a:cxn ang="0">
                    <a:pos x="18" y="50"/>
                  </a:cxn>
                  <a:cxn ang="0">
                    <a:pos x="17" y="62"/>
                  </a:cxn>
                  <a:cxn ang="0">
                    <a:pos x="29" y="73"/>
                  </a:cxn>
                  <a:cxn ang="0">
                    <a:pos x="39" y="79"/>
                  </a:cxn>
                  <a:cxn ang="0">
                    <a:pos x="48" y="84"/>
                  </a:cxn>
                  <a:cxn ang="0">
                    <a:pos x="53" y="93"/>
                  </a:cxn>
                  <a:cxn ang="0">
                    <a:pos x="55" y="103"/>
                  </a:cxn>
                  <a:cxn ang="0">
                    <a:pos x="55" y="117"/>
                  </a:cxn>
                  <a:cxn ang="0">
                    <a:pos x="47" y="125"/>
                  </a:cxn>
                  <a:cxn ang="0">
                    <a:pos x="37" y="126"/>
                  </a:cxn>
                  <a:cxn ang="0">
                    <a:pos x="25" y="128"/>
                  </a:cxn>
                  <a:cxn ang="0">
                    <a:pos x="13" y="133"/>
                  </a:cxn>
                  <a:cxn ang="0">
                    <a:pos x="5" y="135"/>
                  </a:cxn>
                  <a:cxn ang="0">
                    <a:pos x="3" y="125"/>
                  </a:cxn>
                  <a:cxn ang="0">
                    <a:pos x="4" y="113"/>
                  </a:cxn>
                  <a:cxn ang="0">
                    <a:pos x="5" y="102"/>
                  </a:cxn>
                  <a:cxn ang="0">
                    <a:pos x="4" y="90"/>
                  </a:cxn>
                  <a:cxn ang="0">
                    <a:pos x="4" y="81"/>
                  </a:cxn>
                  <a:cxn ang="0">
                    <a:pos x="8" y="72"/>
                  </a:cxn>
                  <a:cxn ang="0">
                    <a:pos x="9" y="60"/>
                  </a:cxn>
                  <a:cxn ang="0">
                    <a:pos x="8" y="48"/>
                  </a:cxn>
                  <a:cxn ang="0">
                    <a:pos x="5" y="36"/>
                  </a:cxn>
                  <a:cxn ang="0">
                    <a:pos x="2" y="31"/>
                  </a:cxn>
                  <a:cxn ang="0">
                    <a:pos x="5" y="24"/>
                  </a:cxn>
                  <a:cxn ang="0">
                    <a:pos x="11" y="19"/>
                  </a:cxn>
                  <a:cxn ang="0">
                    <a:pos x="16" y="14"/>
                  </a:cxn>
                  <a:cxn ang="0">
                    <a:pos x="21" y="7"/>
                  </a:cxn>
                  <a:cxn ang="0">
                    <a:pos x="22" y="0"/>
                  </a:cxn>
                  <a:cxn ang="0">
                    <a:pos x="30" y="1"/>
                  </a:cxn>
                  <a:cxn ang="0">
                    <a:pos x="38" y="2"/>
                  </a:cxn>
                  <a:cxn ang="0">
                    <a:pos x="44" y="5"/>
                  </a:cxn>
                  <a:cxn ang="0">
                    <a:pos x="50" y="10"/>
                  </a:cxn>
                  <a:cxn ang="0">
                    <a:pos x="53" y="18"/>
                  </a:cxn>
                  <a:cxn ang="0">
                    <a:pos x="53" y="16"/>
                  </a:cxn>
                </a:cxnLst>
                <a:rect l="0" t="0" r="r" b="b"/>
                <a:pathLst>
                  <a:path w="55" h="139">
                    <a:moveTo>
                      <a:pt x="53" y="16"/>
                    </a:moveTo>
                    <a:lnTo>
                      <a:pt x="55" y="27"/>
                    </a:lnTo>
                    <a:lnTo>
                      <a:pt x="52" y="33"/>
                    </a:lnTo>
                    <a:lnTo>
                      <a:pt x="46" y="37"/>
                    </a:lnTo>
                    <a:lnTo>
                      <a:pt x="38" y="41"/>
                    </a:lnTo>
                    <a:lnTo>
                      <a:pt x="30" y="44"/>
                    </a:lnTo>
                    <a:lnTo>
                      <a:pt x="24" y="46"/>
                    </a:lnTo>
                    <a:lnTo>
                      <a:pt x="18" y="50"/>
                    </a:lnTo>
                    <a:lnTo>
                      <a:pt x="16" y="55"/>
                    </a:lnTo>
                    <a:lnTo>
                      <a:pt x="17" y="62"/>
                    </a:lnTo>
                    <a:lnTo>
                      <a:pt x="24" y="72"/>
                    </a:lnTo>
                    <a:lnTo>
                      <a:pt x="29" y="73"/>
                    </a:lnTo>
                    <a:lnTo>
                      <a:pt x="35" y="76"/>
                    </a:lnTo>
                    <a:lnTo>
                      <a:pt x="39" y="79"/>
                    </a:lnTo>
                    <a:lnTo>
                      <a:pt x="44" y="81"/>
                    </a:lnTo>
                    <a:lnTo>
                      <a:pt x="48" y="84"/>
                    </a:lnTo>
                    <a:lnTo>
                      <a:pt x="51" y="88"/>
                    </a:lnTo>
                    <a:lnTo>
                      <a:pt x="53" y="93"/>
                    </a:lnTo>
                    <a:lnTo>
                      <a:pt x="55" y="98"/>
                    </a:lnTo>
                    <a:lnTo>
                      <a:pt x="55" y="103"/>
                    </a:lnTo>
                    <a:lnTo>
                      <a:pt x="55" y="111"/>
                    </a:lnTo>
                    <a:lnTo>
                      <a:pt x="55" y="117"/>
                    </a:lnTo>
                    <a:lnTo>
                      <a:pt x="52" y="122"/>
                    </a:lnTo>
                    <a:lnTo>
                      <a:pt x="47" y="125"/>
                    </a:lnTo>
                    <a:lnTo>
                      <a:pt x="43" y="126"/>
                    </a:lnTo>
                    <a:lnTo>
                      <a:pt x="37" y="126"/>
                    </a:lnTo>
                    <a:lnTo>
                      <a:pt x="30" y="126"/>
                    </a:lnTo>
                    <a:lnTo>
                      <a:pt x="25" y="128"/>
                    </a:lnTo>
                    <a:lnTo>
                      <a:pt x="18" y="129"/>
                    </a:lnTo>
                    <a:lnTo>
                      <a:pt x="13" y="133"/>
                    </a:lnTo>
                    <a:lnTo>
                      <a:pt x="8" y="139"/>
                    </a:lnTo>
                    <a:lnTo>
                      <a:pt x="5" y="135"/>
                    </a:lnTo>
                    <a:lnTo>
                      <a:pt x="3" y="130"/>
                    </a:lnTo>
                    <a:lnTo>
                      <a:pt x="3" y="125"/>
                    </a:lnTo>
                    <a:lnTo>
                      <a:pt x="3" y="119"/>
                    </a:lnTo>
                    <a:lnTo>
                      <a:pt x="4" y="113"/>
                    </a:lnTo>
                    <a:lnTo>
                      <a:pt x="5" y="107"/>
                    </a:lnTo>
                    <a:lnTo>
                      <a:pt x="5" y="102"/>
                    </a:lnTo>
                    <a:lnTo>
                      <a:pt x="5" y="95"/>
                    </a:lnTo>
                    <a:lnTo>
                      <a:pt x="4" y="90"/>
                    </a:lnTo>
                    <a:lnTo>
                      <a:pt x="0" y="85"/>
                    </a:lnTo>
                    <a:lnTo>
                      <a:pt x="4" y="81"/>
                    </a:lnTo>
                    <a:lnTo>
                      <a:pt x="7" y="77"/>
                    </a:lnTo>
                    <a:lnTo>
                      <a:pt x="8" y="72"/>
                    </a:lnTo>
                    <a:lnTo>
                      <a:pt x="9" y="66"/>
                    </a:lnTo>
                    <a:lnTo>
                      <a:pt x="9" y="60"/>
                    </a:lnTo>
                    <a:lnTo>
                      <a:pt x="8" y="54"/>
                    </a:lnTo>
                    <a:lnTo>
                      <a:pt x="8" y="48"/>
                    </a:lnTo>
                    <a:lnTo>
                      <a:pt x="7" y="41"/>
                    </a:lnTo>
                    <a:lnTo>
                      <a:pt x="5" y="36"/>
                    </a:lnTo>
                    <a:lnTo>
                      <a:pt x="4" y="31"/>
                    </a:lnTo>
                    <a:lnTo>
                      <a:pt x="2" y="31"/>
                    </a:lnTo>
                    <a:lnTo>
                      <a:pt x="3" y="27"/>
                    </a:lnTo>
                    <a:lnTo>
                      <a:pt x="5" y="24"/>
                    </a:lnTo>
                    <a:lnTo>
                      <a:pt x="8" y="22"/>
                    </a:lnTo>
                    <a:lnTo>
                      <a:pt x="11" y="19"/>
                    </a:lnTo>
                    <a:lnTo>
                      <a:pt x="13" y="16"/>
                    </a:lnTo>
                    <a:lnTo>
                      <a:pt x="16" y="14"/>
                    </a:lnTo>
                    <a:lnTo>
                      <a:pt x="18" y="11"/>
                    </a:lnTo>
                    <a:lnTo>
                      <a:pt x="21" y="7"/>
                    </a:lnTo>
                    <a:lnTo>
                      <a:pt x="22" y="4"/>
                    </a:lnTo>
                    <a:lnTo>
                      <a:pt x="22" y="0"/>
                    </a:lnTo>
                    <a:lnTo>
                      <a:pt x="26" y="0"/>
                    </a:lnTo>
                    <a:lnTo>
                      <a:pt x="30" y="1"/>
                    </a:lnTo>
                    <a:lnTo>
                      <a:pt x="34" y="1"/>
                    </a:lnTo>
                    <a:lnTo>
                      <a:pt x="38" y="2"/>
                    </a:lnTo>
                    <a:lnTo>
                      <a:pt x="40" y="4"/>
                    </a:lnTo>
                    <a:lnTo>
                      <a:pt x="44" y="5"/>
                    </a:lnTo>
                    <a:lnTo>
                      <a:pt x="47" y="7"/>
                    </a:lnTo>
                    <a:lnTo>
                      <a:pt x="50" y="10"/>
                    </a:lnTo>
                    <a:lnTo>
                      <a:pt x="52" y="13"/>
                    </a:lnTo>
                    <a:lnTo>
                      <a:pt x="53" y="18"/>
                    </a:lnTo>
                    <a:lnTo>
                      <a:pt x="53" y="18"/>
                    </a:lnTo>
                    <a:lnTo>
                      <a:pt x="53" y="16"/>
                    </a:lnTo>
                    <a:close/>
                  </a:path>
                </a:pathLst>
              </a:custGeom>
              <a:solidFill>
                <a:srgbClr val="FF6666"/>
              </a:solidFill>
              <a:ln w="9525">
                <a:noFill/>
                <a:round/>
                <a:headEnd/>
                <a:tailEnd/>
              </a:ln>
            </p:spPr>
            <p:txBody>
              <a:bodyPr/>
              <a:lstStyle/>
              <a:p>
                <a:endParaRPr lang="es-CO"/>
              </a:p>
            </p:txBody>
          </p:sp>
          <p:sp>
            <p:nvSpPr>
              <p:cNvPr id="15630" name="Freeform 270"/>
              <p:cNvSpPr>
                <a:spLocks/>
              </p:cNvSpPr>
              <p:nvPr/>
            </p:nvSpPr>
            <p:spPr bwMode="auto">
              <a:xfrm>
                <a:off x="4114" y="2300"/>
                <a:ext cx="33" cy="60"/>
              </a:xfrm>
              <a:custGeom>
                <a:avLst/>
                <a:gdLst/>
                <a:ahLst/>
                <a:cxnLst>
                  <a:cxn ang="0">
                    <a:pos x="46" y="119"/>
                  </a:cxn>
                  <a:cxn ang="0">
                    <a:pos x="0" y="110"/>
                  </a:cxn>
                  <a:cxn ang="0">
                    <a:pos x="3" y="100"/>
                  </a:cxn>
                  <a:cxn ang="0">
                    <a:pos x="5" y="89"/>
                  </a:cxn>
                  <a:cxn ang="0">
                    <a:pos x="8" y="79"/>
                  </a:cxn>
                  <a:cxn ang="0">
                    <a:pos x="9" y="67"/>
                  </a:cxn>
                  <a:cxn ang="0">
                    <a:pos x="11" y="57"/>
                  </a:cxn>
                  <a:cxn ang="0">
                    <a:pos x="13" y="47"/>
                  </a:cxn>
                  <a:cxn ang="0">
                    <a:pos x="17" y="36"/>
                  </a:cxn>
                  <a:cxn ang="0">
                    <a:pos x="22" y="29"/>
                  </a:cxn>
                  <a:cxn ang="0">
                    <a:pos x="31" y="21"/>
                  </a:cxn>
                  <a:cxn ang="0">
                    <a:pos x="43" y="17"/>
                  </a:cxn>
                  <a:cxn ang="0">
                    <a:pos x="37" y="2"/>
                  </a:cxn>
                  <a:cxn ang="0">
                    <a:pos x="68" y="0"/>
                  </a:cxn>
                  <a:cxn ang="0">
                    <a:pos x="47" y="119"/>
                  </a:cxn>
                  <a:cxn ang="0">
                    <a:pos x="47" y="119"/>
                  </a:cxn>
                  <a:cxn ang="0">
                    <a:pos x="46" y="119"/>
                  </a:cxn>
                </a:cxnLst>
                <a:rect l="0" t="0" r="r" b="b"/>
                <a:pathLst>
                  <a:path w="68" h="119">
                    <a:moveTo>
                      <a:pt x="46" y="119"/>
                    </a:moveTo>
                    <a:lnTo>
                      <a:pt x="0" y="110"/>
                    </a:lnTo>
                    <a:lnTo>
                      <a:pt x="3" y="100"/>
                    </a:lnTo>
                    <a:lnTo>
                      <a:pt x="5" y="89"/>
                    </a:lnTo>
                    <a:lnTo>
                      <a:pt x="8" y="79"/>
                    </a:lnTo>
                    <a:lnTo>
                      <a:pt x="9" y="67"/>
                    </a:lnTo>
                    <a:lnTo>
                      <a:pt x="11" y="57"/>
                    </a:lnTo>
                    <a:lnTo>
                      <a:pt x="13" y="47"/>
                    </a:lnTo>
                    <a:lnTo>
                      <a:pt x="17" y="36"/>
                    </a:lnTo>
                    <a:lnTo>
                      <a:pt x="22" y="29"/>
                    </a:lnTo>
                    <a:lnTo>
                      <a:pt x="31" y="21"/>
                    </a:lnTo>
                    <a:lnTo>
                      <a:pt x="43" y="17"/>
                    </a:lnTo>
                    <a:lnTo>
                      <a:pt x="37" y="2"/>
                    </a:lnTo>
                    <a:lnTo>
                      <a:pt x="68" y="0"/>
                    </a:lnTo>
                    <a:lnTo>
                      <a:pt x="47" y="119"/>
                    </a:lnTo>
                    <a:lnTo>
                      <a:pt x="47" y="119"/>
                    </a:lnTo>
                    <a:lnTo>
                      <a:pt x="46" y="119"/>
                    </a:lnTo>
                    <a:close/>
                  </a:path>
                </a:pathLst>
              </a:custGeom>
              <a:solidFill>
                <a:srgbClr val="C24E4E"/>
              </a:solidFill>
              <a:ln w="9525">
                <a:noFill/>
                <a:round/>
                <a:headEnd/>
                <a:tailEnd/>
              </a:ln>
            </p:spPr>
            <p:txBody>
              <a:bodyPr/>
              <a:lstStyle/>
              <a:p>
                <a:endParaRPr lang="es-CO"/>
              </a:p>
            </p:txBody>
          </p:sp>
          <p:sp>
            <p:nvSpPr>
              <p:cNvPr id="15631" name="Freeform 271"/>
              <p:cNvSpPr>
                <a:spLocks/>
              </p:cNvSpPr>
              <p:nvPr/>
            </p:nvSpPr>
            <p:spPr bwMode="auto">
              <a:xfrm>
                <a:off x="4430" y="2322"/>
                <a:ext cx="132" cy="387"/>
              </a:xfrm>
              <a:custGeom>
                <a:avLst/>
                <a:gdLst/>
                <a:ahLst/>
                <a:cxnLst>
                  <a:cxn ang="0">
                    <a:pos x="263" y="84"/>
                  </a:cxn>
                  <a:cxn ang="0">
                    <a:pos x="266" y="235"/>
                  </a:cxn>
                  <a:cxn ang="0">
                    <a:pos x="266" y="385"/>
                  </a:cxn>
                  <a:cxn ang="0">
                    <a:pos x="265" y="534"/>
                  </a:cxn>
                  <a:cxn ang="0">
                    <a:pos x="262" y="685"/>
                  </a:cxn>
                  <a:cxn ang="0">
                    <a:pos x="253" y="764"/>
                  </a:cxn>
                  <a:cxn ang="0">
                    <a:pos x="235" y="768"/>
                  </a:cxn>
                  <a:cxn ang="0">
                    <a:pos x="217" y="771"/>
                  </a:cxn>
                  <a:cxn ang="0">
                    <a:pos x="197" y="772"/>
                  </a:cxn>
                  <a:cxn ang="0">
                    <a:pos x="179" y="773"/>
                  </a:cxn>
                  <a:cxn ang="0">
                    <a:pos x="169" y="756"/>
                  </a:cxn>
                  <a:cxn ang="0">
                    <a:pos x="165" y="723"/>
                  </a:cxn>
                  <a:cxn ang="0">
                    <a:pos x="163" y="690"/>
                  </a:cxn>
                  <a:cxn ang="0">
                    <a:pos x="165" y="658"/>
                  </a:cxn>
                  <a:cxn ang="0">
                    <a:pos x="170" y="628"/>
                  </a:cxn>
                  <a:cxn ang="0">
                    <a:pos x="179" y="612"/>
                  </a:cxn>
                  <a:cxn ang="0">
                    <a:pos x="187" y="613"/>
                  </a:cxn>
                  <a:cxn ang="0">
                    <a:pos x="193" y="617"/>
                  </a:cxn>
                  <a:cxn ang="0">
                    <a:pos x="200" y="619"/>
                  </a:cxn>
                  <a:cxn ang="0">
                    <a:pos x="205" y="617"/>
                  </a:cxn>
                  <a:cxn ang="0">
                    <a:pos x="208" y="596"/>
                  </a:cxn>
                  <a:cxn ang="0">
                    <a:pos x="204" y="564"/>
                  </a:cxn>
                  <a:cxn ang="0">
                    <a:pos x="196" y="533"/>
                  </a:cxn>
                  <a:cxn ang="0">
                    <a:pos x="189" y="500"/>
                  </a:cxn>
                  <a:cxn ang="0">
                    <a:pos x="183" y="467"/>
                  </a:cxn>
                  <a:cxn ang="0">
                    <a:pos x="174" y="423"/>
                  </a:cxn>
                  <a:cxn ang="0">
                    <a:pos x="165" y="369"/>
                  </a:cxn>
                  <a:cxn ang="0">
                    <a:pos x="156" y="314"/>
                  </a:cxn>
                  <a:cxn ang="0">
                    <a:pos x="138" y="266"/>
                  </a:cxn>
                  <a:cxn ang="0">
                    <a:pos x="100" y="229"/>
                  </a:cxn>
                  <a:cxn ang="0">
                    <a:pos x="64" y="208"/>
                  </a:cxn>
                  <a:cxn ang="0">
                    <a:pos x="44" y="193"/>
                  </a:cxn>
                  <a:cxn ang="0">
                    <a:pos x="21" y="179"/>
                  </a:cxn>
                  <a:cxn ang="0">
                    <a:pos x="3" y="164"/>
                  </a:cxn>
                  <a:cxn ang="0">
                    <a:pos x="0" y="145"/>
                  </a:cxn>
                  <a:cxn ang="0">
                    <a:pos x="7" y="122"/>
                  </a:cxn>
                  <a:cxn ang="0">
                    <a:pos x="5" y="93"/>
                  </a:cxn>
                  <a:cxn ang="0">
                    <a:pos x="7" y="65"/>
                  </a:cxn>
                  <a:cxn ang="0">
                    <a:pos x="8" y="38"/>
                  </a:cxn>
                  <a:cxn ang="0">
                    <a:pos x="10" y="12"/>
                  </a:cxn>
                  <a:cxn ang="0">
                    <a:pos x="259" y="7"/>
                  </a:cxn>
                </a:cxnLst>
                <a:rect l="0" t="0" r="r" b="b"/>
                <a:pathLst>
                  <a:path w="266" h="773">
                    <a:moveTo>
                      <a:pt x="259" y="7"/>
                    </a:moveTo>
                    <a:lnTo>
                      <a:pt x="263" y="84"/>
                    </a:lnTo>
                    <a:lnTo>
                      <a:pt x="265" y="160"/>
                    </a:lnTo>
                    <a:lnTo>
                      <a:pt x="266" y="235"/>
                    </a:lnTo>
                    <a:lnTo>
                      <a:pt x="266" y="310"/>
                    </a:lnTo>
                    <a:lnTo>
                      <a:pt x="266" y="385"/>
                    </a:lnTo>
                    <a:lnTo>
                      <a:pt x="265" y="460"/>
                    </a:lnTo>
                    <a:lnTo>
                      <a:pt x="265" y="534"/>
                    </a:lnTo>
                    <a:lnTo>
                      <a:pt x="263" y="610"/>
                    </a:lnTo>
                    <a:lnTo>
                      <a:pt x="262" y="685"/>
                    </a:lnTo>
                    <a:lnTo>
                      <a:pt x="262" y="762"/>
                    </a:lnTo>
                    <a:lnTo>
                      <a:pt x="253" y="764"/>
                    </a:lnTo>
                    <a:lnTo>
                      <a:pt x="244" y="767"/>
                    </a:lnTo>
                    <a:lnTo>
                      <a:pt x="235" y="768"/>
                    </a:lnTo>
                    <a:lnTo>
                      <a:pt x="226" y="769"/>
                    </a:lnTo>
                    <a:lnTo>
                      <a:pt x="217" y="771"/>
                    </a:lnTo>
                    <a:lnTo>
                      <a:pt x="206" y="771"/>
                    </a:lnTo>
                    <a:lnTo>
                      <a:pt x="197" y="772"/>
                    </a:lnTo>
                    <a:lnTo>
                      <a:pt x="188" y="772"/>
                    </a:lnTo>
                    <a:lnTo>
                      <a:pt x="179" y="773"/>
                    </a:lnTo>
                    <a:lnTo>
                      <a:pt x="170" y="773"/>
                    </a:lnTo>
                    <a:lnTo>
                      <a:pt x="169" y="756"/>
                    </a:lnTo>
                    <a:lnTo>
                      <a:pt x="166" y="740"/>
                    </a:lnTo>
                    <a:lnTo>
                      <a:pt x="165" y="723"/>
                    </a:lnTo>
                    <a:lnTo>
                      <a:pt x="163" y="707"/>
                    </a:lnTo>
                    <a:lnTo>
                      <a:pt x="163" y="690"/>
                    </a:lnTo>
                    <a:lnTo>
                      <a:pt x="163" y="675"/>
                    </a:lnTo>
                    <a:lnTo>
                      <a:pt x="165" y="658"/>
                    </a:lnTo>
                    <a:lnTo>
                      <a:pt x="166" y="643"/>
                    </a:lnTo>
                    <a:lnTo>
                      <a:pt x="170" y="628"/>
                    </a:lnTo>
                    <a:lnTo>
                      <a:pt x="175" y="613"/>
                    </a:lnTo>
                    <a:lnTo>
                      <a:pt x="179" y="612"/>
                    </a:lnTo>
                    <a:lnTo>
                      <a:pt x="183" y="612"/>
                    </a:lnTo>
                    <a:lnTo>
                      <a:pt x="187" y="613"/>
                    </a:lnTo>
                    <a:lnTo>
                      <a:pt x="191" y="614"/>
                    </a:lnTo>
                    <a:lnTo>
                      <a:pt x="193" y="617"/>
                    </a:lnTo>
                    <a:lnTo>
                      <a:pt x="197" y="618"/>
                    </a:lnTo>
                    <a:lnTo>
                      <a:pt x="200" y="619"/>
                    </a:lnTo>
                    <a:lnTo>
                      <a:pt x="202" y="619"/>
                    </a:lnTo>
                    <a:lnTo>
                      <a:pt x="205" y="617"/>
                    </a:lnTo>
                    <a:lnTo>
                      <a:pt x="209" y="613"/>
                    </a:lnTo>
                    <a:lnTo>
                      <a:pt x="208" y="596"/>
                    </a:lnTo>
                    <a:lnTo>
                      <a:pt x="206" y="581"/>
                    </a:lnTo>
                    <a:lnTo>
                      <a:pt x="204" y="564"/>
                    </a:lnTo>
                    <a:lnTo>
                      <a:pt x="200" y="548"/>
                    </a:lnTo>
                    <a:lnTo>
                      <a:pt x="196" y="533"/>
                    </a:lnTo>
                    <a:lnTo>
                      <a:pt x="192" y="516"/>
                    </a:lnTo>
                    <a:lnTo>
                      <a:pt x="189" y="500"/>
                    </a:lnTo>
                    <a:lnTo>
                      <a:pt x="186" y="484"/>
                    </a:lnTo>
                    <a:lnTo>
                      <a:pt x="183" y="467"/>
                    </a:lnTo>
                    <a:lnTo>
                      <a:pt x="180" y="450"/>
                    </a:lnTo>
                    <a:lnTo>
                      <a:pt x="174" y="423"/>
                    </a:lnTo>
                    <a:lnTo>
                      <a:pt x="169" y="396"/>
                    </a:lnTo>
                    <a:lnTo>
                      <a:pt x="165" y="369"/>
                    </a:lnTo>
                    <a:lnTo>
                      <a:pt x="161" y="340"/>
                    </a:lnTo>
                    <a:lnTo>
                      <a:pt x="156" y="314"/>
                    </a:lnTo>
                    <a:lnTo>
                      <a:pt x="149" y="290"/>
                    </a:lnTo>
                    <a:lnTo>
                      <a:pt x="138" y="266"/>
                    </a:lnTo>
                    <a:lnTo>
                      <a:pt x="122" y="247"/>
                    </a:lnTo>
                    <a:lnTo>
                      <a:pt x="100" y="229"/>
                    </a:lnTo>
                    <a:lnTo>
                      <a:pt x="70" y="216"/>
                    </a:lnTo>
                    <a:lnTo>
                      <a:pt x="64" y="208"/>
                    </a:lnTo>
                    <a:lnTo>
                      <a:pt x="55" y="199"/>
                    </a:lnTo>
                    <a:lnTo>
                      <a:pt x="44" y="193"/>
                    </a:lnTo>
                    <a:lnTo>
                      <a:pt x="31" y="185"/>
                    </a:lnTo>
                    <a:lnTo>
                      <a:pt x="21" y="179"/>
                    </a:lnTo>
                    <a:lnTo>
                      <a:pt x="10" y="171"/>
                    </a:lnTo>
                    <a:lnTo>
                      <a:pt x="3" y="164"/>
                    </a:lnTo>
                    <a:lnTo>
                      <a:pt x="0" y="155"/>
                    </a:lnTo>
                    <a:lnTo>
                      <a:pt x="0" y="145"/>
                    </a:lnTo>
                    <a:lnTo>
                      <a:pt x="7" y="135"/>
                    </a:lnTo>
                    <a:lnTo>
                      <a:pt x="7" y="122"/>
                    </a:lnTo>
                    <a:lnTo>
                      <a:pt x="5" y="107"/>
                    </a:lnTo>
                    <a:lnTo>
                      <a:pt x="5" y="93"/>
                    </a:lnTo>
                    <a:lnTo>
                      <a:pt x="5" y="79"/>
                    </a:lnTo>
                    <a:lnTo>
                      <a:pt x="7" y="65"/>
                    </a:lnTo>
                    <a:lnTo>
                      <a:pt x="7" y="52"/>
                    </a:lnTo>
                    <a:lnTo>
                      <a:pt x="8" y="38"/>
                    </a:lnTo>
                    <a:lnTo>
                      <a:pt x="9" y="25"/>
                    </a:lnTo>
                    <a:lnTo>
                      <a:pt x="10" y="12"/>
                    </a:lnTo>
                    <a:lnTo>
                      <a:pt x="13" y="0"/>
                    </a:lnTo>
                    <a:lnTo>
                      <a:pt x="259" y="7"/>
                    </a:lnTo>
                    <a:lnTo>
                      <a:pt x="259" y="7"/>
                    </a:lnTo>
                    <a:close/>
                  </a:path>
                </a:pathLst>
              </a:custGeom>
              <a:solidFill>
                <a:srgbClr val="FF8000"/>
              </a:solidFill>
              <a:ln w="9525">
                <a:noFill/>
                <a:round/>
                <a:headEnd/>
                <a:tailEnd/>
              </a:ln>
            </p:spPr>
            <p:txBody>
              <a:bodyPr/>
              <a:lstStyle/>
              <a:p>
                <a:endParaRPr lang="es-CO"/>
              </a:p>
            </p:txBody>
          </p:sp>
          <p:sp>
            <p:nvSpPr>
              <p:cNvPr id="15632" name="Freeform 272"/>
              <p:cNvSpPr>
                <a:spLocks/>
              </p:cNvSpPr>
              <p:nvPr/>
            </p:nvSpPr>
            <p:spPr bwMode="auto">
              <a:xfrm>
                <a:off x="4598" y="2323"/>
                <a:ext cx="7" cy="6"/>
              </a:xfrm>
              <a:custGeom>
                <a:avLst/>
                <a:gdLst/>
                <a:ahLst/>
                <a:cxnLst>
                  <a:cxn ang="0">
                    <a:pos x="14" y="5"/>
                  </a:cxn>
                  <a:cxn ang="0">
                    <a:pos x="14" y="10"/>
                  </a:cxn>
                  <a:cxn ang="0">
                    <a:pos x="1" y="10"/>
                  </a:cxn>
                  <a:cxn ang="0">
                    <a:pos x="0" y="8"/>
                  </a:cxn>
                  <a:cxn ang="0">
                    <a:pos x="0" y="6"/>
                  </a:cxn>
                  <a:cxn ang="0">
                    <a:pos x="1" y="4"/>
                  </a:cxn>
                  <a:cxn ang="0">
                    <a:pos x="3" y="1"/>
                  </a:cxn>
                  <a:cxn ang="0">
                    <a:pos x="4" y="0"/>
                  </a:cxn>
                  <a:cxn ang="0">
                    <a:pos x="7" y="0"/>
                  </a:cxn>
                  <a:cxn ang="0">
                    <a:pos x="8" y="0"/>
                  </a:cxn>
                  <a:cxn ang="0">
                    <a:pos x="10" y="0"/>
                  </a:cxn>
                  <a:cxn ang="0">
                    <a:pos x="13" y="2"/>
                  </a:cxn>
                  <a:cxn ang="0">
                    <a:pos x="14" y="5"/>
                  </a:cxn>
                  <a:cxn ang="0">
                    <a:pos x="14" y="5"/>
                  </a:cxn>
                </a:cxnLst>
                <a:rect l="0" t="0" r="r" b="b"/>
                <a:pathLst>
                  <a:path w="14" h="10">
                    <a:moveTo>
                      <a:pt x="14" y="5"/>
                    </a:moveTo>
                    <a:lnTo>
                      <a:pt x="14" y="10"/>
                    </a:lnTo>
                    <a:lnTo>
                      <a:pt x="1" y="10"/>
                    </a:lnTo>
                    <a:lnTo>
                      <a:pt x="0" y="8"/>
                    </a:lnTo>
                    <a:lnTo>
                      <a:pt x="0" y="6"/>
                    </a:lnTo>
                    <a:lnTo>
                      <a:pt x="1" y="4"/>
                    </a:lnTo>
                    <a:lnTo>
                      <a:pt x="3" y="1"/>
                    </a:lnTo>
                    <a:lnTo>
                      <a:pt x="4" y="0"/>
                    </a:lnTo>
                    <a:lnTo>
                      <a:pt x="7" y="0"/>
                    </a:lnTo>
                    <a:lnTo>
                      <a:pt x="8" y="0"/>
                    </a:lnTo>
                    <a:lnTo>
                      <a:pt x="10" y="0"/>
                    </a:lnTo>
                    <a:lnTo>
                      <a:pt x="13" y="2"/>
                    </a:lnTo>
                    <a:lnTo>
                      <a:pt x="14" y="5"/>
                    </a:lnTo>
                    <a:lnTo>
                      <a:pt x="14" y="5"/>
                    </a:lnTo>
                    <a:close/>
                  </a:path>
                </a:pathLst>
              </a:custGeom>
              <a:solidFill>
                <a:srgbClr val="00FF59"/>
              </a:solidFill>
              <a:ln w="9525">
                <a:noFill/>
                <a:round/>
                <a:headEnd/>
                <a:tailEnd/>
              </a:ln>
            </p:spPr>
            <p:txBody>
              <a:bodyPr/>
              <a:lstStyle/>
              <a:p>
                <a:endParaRPr lang="es-CO"/>
              </a:p>
            </p:txBody>
          </p:sp>
          <p:sp>
            <p:nvSpPr>
              <p:cNvPr id="15633" name="Freeform 273"/>
              <p:cNvSpPr>
                <a:spLocks/>
              </p:cNvSpPr>
              <p:nvPr/>
            </p:nvSpPr>
            <p:spPr bwMode="auto">
              <a:xfrm>
                <a:off x="3991" y="2338"/>
                <a:ext cx="387" cy="151"/>
              </a:xfrm>
              <a:custGeom>
                <a:avLst/>
                <a:gdLst/>
                <a:ahLst/>
                <a:cxnLst>
                  <a:cxn ang="0">
                    <a:pos x="219" y="20"/>
                  </a:cxn>
                  <a:cxn ang="0">
                    <a:pos x="221" y="38"/>
                  </a:cxn>
                  <a:cxn ang="0">
                    <a:pos x="231" y="52"/>
                  </a:cxn>
                  <a:cxn ang="0">
                    <a:pos x="247" y="61"/>
                  </a:cxn>
                  <a:cxn ang="0">
                    <a:pos x="265" y="65"/>
                  </a:cxn>
                  <a:cxn ang="0">
                    <a:pos x="284" y="70"/>
                  </a:cxn>
                  <a:cxn ang="0">
                    <a:pos x="302" y="69"/>
                  </a:cxn>
                  <a:cxn ang="0">
                    <a:pos x="317" y="58"/>
                  </a:cxn>
                  <a:cxn ang="0">
                    <a:pos x="330" y="43"/>
                  </a:cxn>
                  <a:cxn ang="0">
                    <a:pos x="345" y="29"/>
                  </a:cxn>
                  <a:cxn ang="0">
                    <a:pos x="393" y="26"/>
                  </a:cxn>
                  <a:cxn ang="0">
                    <a:pos x="479" y="30"/>
                  </a:cxn>
                  <a:cxn ang="0">
                    <a:pos x="566" y="33"/>
                  </a:cxn>
                  <a:cxn ang="0">
                    <a:pos x="653" y="34"/>
                  </a:cxn>
                  <a:cxn ang="0">
                    <a:pos x="736" y="39"/>
                  </a:cxn>
                  <a:cxn ang="0">
                    <a:pos x="762" y="49"/>
                  </a:cxn>
                  <a:cxn ang="0">
                    <a:pos x="733" y="62"/>
                  </a:cxn>
                  <a:cxn ang="0">
                    <a:pos x="701" y="75"/>
                  </a:cxn>
                  <a:cxn ang="0">
                    <a:pos x="668" y="89"/>
                  </a:cxn>
                  <a:cxn ang="0">
                    <a:pos x="636" y="102"/>
                  </a:cxn>
                  <a:cxn ang="0">
                    <a:pos x="618" y="117"/>
                  </a:cxn>
                  <a:cxn ang="0">
                    <a:pos x="610" y="124"/>
                  </a:cxn>
                  <a:cxn ang="0">
                    <a:pos x="599" y="129"/>
                  </a:cxn>
                  <a:cxn ang="0">
                    <a:pos x="588" y="135"/>
                  </a:cxn>
                  <a:cxn ang="0">
                    <a:pos x="577" y="140"/>
                  </a:cxn>
                  <a:cxn ang="0">
                    <a:pos x="554" y="158"/>
                  </a:cxn>
                  <a:cxn ang="0">
                    <a:pos x="515" y="188"/>
                  </a:cxn>
                  <a:cxn ang="0">
                    <a:pos x="479" y="220"/>
                  </a:cxn>
                  <a:cxn ang="0">
                    <a:pos x="444" y="254"/>
                  </a:cxn>
                  <a:cxn ang="0">
                    <a:pos x="409" y="287"/>
                  </a:cxn>
                  <a:cxn ang="0">
                    <a:pos x="371" y="301"/>
                  </a:cxn>
                  <a:cxn ang="0">
                    <a:pos x="328" y="297"/>
                  </a:cxn>
                  <a:cxn ang="0">
                    <a:pos x="286" y="295"/>
                  </a:cxn>
                  <a:cxn ang="0">
                    <a:pos x="243" y="291"/>
                  </a:cxn>
                  <a:cxn ang="0">
                    <a:pos x="200" y="287"/>
                  </a:cxn>
                  <a:cxn ang="0">
                    <a:pos x="197" y="266"/>
                  </a:cxn>
                  <a:cxn ang="0">
                    <a:pos x="235" y="232"/>
                  </a:cxn>
                  <a:cxn ang="0">
                    <a:pos x="274" y="199"/>
                  </a:cxn>
                  <a:cxn ang="0">
                    <a:pos x="313" y="168"/>
                  </a:cxn>
                  <a:cxn ang="0">
                    <a:pos x="353" y="141"/>
                  </a:cxn>
                  <a:cxn ang="0">
                    <a:pos x="375" y="127"/>
                  </a:cxn>
                  <a:cxn ang="0">
                    <a:pos x="379" y="120"/>
                  </a:cxn>
                  <a:cxn ang="0">
                    <a:pos x="381" y="114"/>
                  </a:cxn>
                  <a:cxn ang="0">
                    <a:pos x="381" y="109"/>
                  </a:cxn>
                  <a:cxn ang="0">
                    <a:pos x="379" y="102"/>
                  </a:cxn>
                  <a:cxn ang="0">
                    <a:pos x="369" y="100"/>
                  </a:cxn>
                  <a:cxn ang="0">
                    <a:pos x="354" y="102"/>
                  </a:cxn>
                  <a:cxn ang="0">
                    <a:pos x="340" y="106"/>
                  </a:cxn>
                  <a:cxn ang="0">
                    <a:pos x="326" y="114"/>
                  </a:cxn>
                  <a:cxn ang="0">
                    <a:pos x="314" y="124"/>
                  </a:cxn>
                  <a:cxn ang="0">
                    <a:pos x="292" y="132"/>
                  </a:cxn>
                  <a:cxn ang="0">
                    <a:pos x="261" y="144"/>
                  </a:cxn>
                  <a:cxn ang="0">
                    <a:pos x="232" y="158"/>
                  </a:cxn>
                  <a:cxn ang="0">
                    <a:pos x="204" y="175"/>
                  </a:cxn>
                  <a:cxn ang="0">
                    <a:pos x="174" y="190"/>
                  </a:cxn>
                  <a:cxn ang="0">
                    <a:pos x="13" y="181"/>
                  </a:cxn>
                  <a:cxn ang="0">
                    <a:pos x="1" y="151"/>
                  </a:cxn>
                  <a:cxn ang="0">
                    <a:pos x="3" y="118"/>
                  </a:cxn>
                  <a:cxn ang="0">
                    <a:pos x="3" y="83"/>
                  </a:cxn>
                  <a:cxn ang="0">
                    <a:pos x="3" y="48"/>
                  </a:cxn>
                  <a:cxn ang="0">
                    <a:pos x="5" y="16"/>
                  </a:cxn>
                  <a:cxn ang="0">
                    <a:pos x="221" y="9"/>
                  </a:cxn>
                </a:cxnLst>
                <a:rect l="0" t="0" r="r" b="b"/>
                <a:pathLst>
                  <a:path w="775" h="304">
                    <a:moveTo>
                      <a:pt x="221" y="9"/>
                    </a:moveTo>
                    <a:lnTo>
                      <a:pt x="219" y="20"/>
                    </a:lnTo>
                    <a:lnTo>
                      <a:pt x="219" y="30"/>
                    </a:lnTo>
                    <a:lnTo>
                      <a:pt x="221" y="38"/>
                    </a:lnTo>
                    <a:lnTo>
                      <a:pt x="226" y="45"/>
                    </a:lnTo>
                    <a:lnTo>
                      <a:pt x="231" y="52"/>
                    </a:lnTo>
                    <a:lnTo>
                      <a:pt x="239" y="57"/>
                    </a:lnTo>
                    <a:lnTo>
                      <a:pt x="247" y="61"/>
                    </a:lnTo>
                    <a:lnTo>
                      <a:pt x="256" y="64"/>
                    </a:lnTo>
                    <a:lnTo>
                      <a:pt x="265" y="65"/>
                    </a:lnTo>
                    <a:lnTo>
                      <a:pt x="274" y="66"/>
                    </a:lnTo>
                    <a:lnTo>
                      <a:pt x="284" y="70"/>
                    </a:lnTo>
                    <a:lnTo>
                      <a:pt x="295" y="71"/>
                    </a:lnTo>
                    <a:lnTo>
                      <a:pt x="302" y="69"/>
                    </a:lnTo>
                    <a:lnTo>
                      <a:pt x="310" y="65"/>
                    </a:lnTo>
                    <a:lnTo>
                      <a:pt x="317" y="58"/>
                    </a:lnTo>
                    <a:lnTo>
                      <a:pt x="323" y="51"/>
                    </a:lnTo>
                    <a:lnTo>
                      <a:pt x="330" y="43"/>
                    </a:lnTo>
                    <a:lnTo>
                      <a:pt x="337" y="35"/>
                    </a:lnTo>
                    <a:lnTo>
                      <a:pt x="345" y="29"/>
                    </a:lnTo>
                    <a:lnTo>
                      <a:pt x="354" y="23"/>
                    </a:lnTo>
                    <a:lnTo>
                      <a:pt x="393" y="26"/>
                    </a:lnTo>
                    <a:lnTo>
                      <a:pt x="435" y="29"/>
                    </a:lnTo>
                    <a:lnTo>
                      <a:pt x="479" y="30"/>
                    </a:lnTo>
                    <a:lnTo>
                      <a:pt x="522" y="31"/>
                    </a:lnTo>
                    <a:lnTo>
                      <a:pt x="566" y="33"/>
                    </a:lnTo>
                    <a:lnTo>
                      <a:pt x="610" y="33"/>
                    </a:lnTo>
                    <a:lnTo>
                      <a:pt x="653" y="34"/>
                    </a:lnTo>
                    <a:lnTo>
                      <a:pt x="695" y="36"/>
                    </a:lnTo>
                    <a:lnTo>
                      <a:pt x="736" y="39"/>
                    </a:lnTo>
                    <a:lnTo>
                      <a:pt x="775" y="43"/>
                    </a:lnTo>
                    <a:lnTo>
                      <a:pt x="762" y="49"/>
                    </a:lnTo>
                    <a:lnTo>
                      <a:pt x="747" y="56"/>
                    </a:lnTo>
                    <a:lnTo>
                      <a:pt x="733" y="62"/>
                    </a:lnTo>
                    <a:lnTo>
                      <a:pt x="717" y="69"/>
                    </a:lnTo>
                    <a:lnTo>
                      <a:pt x="701" y="75"/>
                    </a:lnTo>
                    <a:lnTo>
                      <a:pt x="685" y="82"/>
                    </a:lnTo>
                    <a:lnTo>
                      <a:pt x="668" y="89"/>
                    </a:lnTo>
                    <a:lnTo>
                      <a:pt x="651" y="96"/>
                    </a:lnTo>
                    <a:lnTo>
                      <a:pt x="636" y="102"/>
                    </a:lnTo>
                    <a:lnTo>
                      <a:pt x="620" y="110"/>
                    </a:lnTo>
                    <a:lnTo>
                      <a:pt x="618" y="117"/>
                    </a:lnTo>
                    <a:lnTo>
                      <a:pt x="614" y="120"/>
                    </a:lnTo>
                    <a:lnTo>
                      <a:pt x="610" y="124"/>
                    </a:lnTo>
                    <a:lnTo>
                      <a:pt x="605" y="127"/>
                    </a:lnTo>
                    <a:lnTo>
                      <a:pt x="599" y="129"/>
                    </a:lnTo>
                    <a:lnTo>
                      <a:pt x="594" y="132"/>
                    </a:lnTo>
                    <a:lnTo>
                      <a:pt x="588" y="135"/>
                    </a:lnTo>
                    <a:lnTo>
                      <a:pt x="583" y="137"/>
                    </a:lnTo>
                    <a:lnTo>
                      <a:pt x="577" y="140"/>
                    </a:lnTo>
                    <a:lnTo>
                      <a:pt x="573" y="144"/>
                    </a:lnTo>
                    <a:lnTo>
                      <a:pt x="554" y="158"/>
                    </a:lnTo>
                    <a:lnTo>
                      <a:pt x="535" y="173"/>
                    </a:lnTo>
                    <a:lnTo>
                      <a:pt x="515" y="188"/>
                    </a:lnTo>
                    <a:lnTo>
                      <a:pt x="497" y="204"/>
                    </a:lnTo>
                    <a:lnTo>
                      <a:pt x="479" y="220"/>
                    </a:lnTo>
                    <a:lnTo>
                      <a:pt x="462" y="237"/>
                    </a:lnTo>
                    <a:lnTo>
                      <a:pt x="444" y="254"/>
                    </a:lnTo>
                    <a:lnTo>
                      <a:pt x="427" y="270"/>
                    </a:lnTo>
                    <a:lnTo>
                      <a:pt x="409" y="287"/>
                    </a:lnTo>
                    <a:lnTo>
                      <a:pt x="392" y="304"/>
                    </a:lnTo>
                    <a:lnTo>
                      <a:pt x="371" y="301"/>
                    </a:lnTo>
                    <a:lnTo>
                      <a:pt x="350" y="299"/>
                    </a:lnTo>
                    <a:lnTo>
                      <a:pt x="328" y="297"/>
                    </a:lnTo>
                    <a:lnTo>
                      <a:pt x="308" y="296"/>
                    </a:lnTo>
                    <a:lnTo>
                      <a:pt x="286" y="295"/>
                    </a:lnTo>
                    <a:lnTo>
                      <a:pt x="265" y="294"/>
                    </a:lnTo>
                    <a:lnTo>
                      <a:pt x="243" y="291"/>
                    </a:lnTo>
                    <a:lnTo>
                      <a:pt x="221" y="290"/>
                    </a:lnTo>
                    <a:lnTo>
                      <a:pt x="200" y="287"/>
                    </a:lnTo>
                    <a:lnTo>
                      <a:pt x="178" y="285"/>
                    </a:lnTo>
                    <a:lnTo>
                      <a:pt x="197" y="266"/>
                    </a:lnTo>
                    <a:lnTo>
                      <a:pt x="217" y="248"/>
                    </a:lnTo>
                    <a:lnTo>
                      <a:pt x="235" y="232"/>
                    </a:lnTo>
                    <a:lnTo>
                      <a:pt x="254" y="215"/>
                    </a:lnTo>
                    <a:lnTo>
                      <a:pt x="274" y="199"/>
                    </a:lnTo>
                    <a:lnTo>
                      <a:pt x="293" y="184"/>
                    </a:lnTo>
                    <a:lnTo>
                      <a:pt x="313" y="168"/>
                    </a:lnTo>
                    <a:lnTo>
                      <a:pt x="332" y="154"/>
                    </a:lnTo>
                    <a:lnTo>
                      <a:pt x="353" y="141"/>
                    </a:lnTo>
                    <a:lnTo>
                      <a:pt x="374" y="129"/>
                    </a:lnTo>
                    <a:lnTo>
                      <a:pt x="375" y="127"/>
                    </a:lnTo>
                    <a:lnTo>
                      <a:pt x="376" y="124"/>
                    </a:lnTo>
                    <a:lnTo>
                      <a:pt x="379" y="120"/>
                    </a:lnTo>
                    <a:lnTo>
                      <a:pt x="380" y="118"/>
                    </a:lnTo>
                    <a:lnTo>
                      <a:pt x="381" y="114"/>
                    </a:lnTo>
                    <a:lnTo>
                      <a:pt x="381" y="111"/>
                    </a:lnTo>
                    <a:lnTo>
                      <a:pt x="381" y="109"/>
                    </a:lnTo>
                    <a:lnTo>
                      <a:pt x="380" y="106"/>
                    </a:lnTo>
                    <a:lnTo>
                      <a:pt x="379" y="102"/>
                    </a:lnTo>
                    <a:lnTo>
                      <a:pt x="375" y="101"/>
                    </a:lnTo>
                    <a:lnTo>
                      <a:pt x="369" y="100"/>
                    </a:lnTo>
                    <a:lnTo>
                      <a:pt x="362" y="101"/>
                    </a:lnTo>
                    <a:lnTo>
                      <a:pt x="354" y="102"/>
                    </a:lnTo>
                    <a:lnTo>
                      <a:pt x="348" y="104"/>
                    </a:lnTo>
                    <a:lnTo>
                      <a:pt x="340" y="106"/>
                    </a:lnTo>
                    <a:lnTo>
                      <a:pt x="332" y="110"/>
                    </a:lnTo>
                    <a:lnTo>
                      <a:pt x="326" y="114"/>
                    </a:lnTo>
                    <a:lnTo>
                      <a:pt x="319" y="119"/>
                    </a:lnTo>
                    <a:lnTo>
                      <a:pt x="314" y="124"/>
                    </a:lnTo>
                    <a:lnTo>
                      <a:pt x="309" y="129"/>
                    </a:lnTo>
                    <a:lnTo>
                      <a:pt x="292" y="132"/>
                    </a:lnTo>
                    <a:lnTo>
                      <a:pt x="276" y="137"/>
                    </a:lnTo>
                    <a:lnTo>
                      <a:pt x="261" y="144"/>
                    </a:lnTo>
                    <a:lnTo>
                      <a:pt x="247" y="150"/>
                    </a:lnTo>
                    <a:lnTo>
                      <a:pt x="232" y="158"/>
                    </a:lnTo>
                    <a:lnTo>
                      <a:pt x="218" y="167"/>
                    </a:lnTo>
                    <a:lnTo>
                      <a:pt x="204" y="175"/>
                    </a:lnTo>
                    <a:lnTo>
                      <a:pt x="188" y="182"/>
                    </a:lnTo>
                    <a:lnTo>
                      <a:pt x="174" y="190"/>
                    </a:lnTo>
                    <a:lnTo>
                      <a:pt x="158" y="197"/>
                    </a:lnTo>
                    <a:lnTo>
                      <a:pt x="13" y="181"/>
                    </a:lnTo>
                    <a:lnTo>
                      <a:pt x="0" y="168"/>
                    </a:lnTo>
                    <a:lnTo>
                      <a:pt x="1" y="151"/>
                    </a:lnTo>
                    <a:lnTo>
                      <a:pt x="3" y="135"/>
                    </a:lnTo>
                    <a:lnTo>
                      <a:pt x="3" y="118"/>
                    </a:lnTo>
                    <a:lnTo>
                      <a:pt x="3" y="100"/>
                    </a:lnTo>
                    <a:lnTo>
                      <a:pt x="3" y="83"/>
                    </a:lnTo>
                    <a:lnTo>
                      <a:pt x="3" y="66"/>
                    </a:lnTo>
                    <a:lnTo>
                      <a:pt x="3" y="48"/>
                    </a:lnTo>
                    <a:lnTo>
                      <a:pt x="4" y="31"/>
                    </a:lnTo>
                    <a:lnTo>
                      <a:pt x="5" y="16"/>
                    </a:lnTo>
                    <a:lnTo>
                      <a:pt x="8" y="0"/>
                    </a:lnTo>
                    <a:lnTo>
                      <a:pt x="221" y="9"/>
                    </a:lnTo>
                    <a:lnTo>
                      <a:pt x="221" y="9"/>
                    </a:lnTo>
                    <a:close/>
                  </a:path>
                </a:pathLst>
              </a:custGeom>
              <a:solidFill>
                <a:srgbClr val="990000"/>
              </a:solidFill>
              <a:ln w="9525">
                <a:noFill/>
                <a:round/>
                <a:headEnd/>
                <a:tailEnd/>
              </a:ln>
            </p:spPr>
            <p:txBody>
              <a:bodyPr/>
              <a:lstStyle/>
              <a:p>
                <a:endParaRPr lang="es-CO"/>
              </a:p>
            </p:txBody>
          </p:sp>
          <p:sp>
            <p:nvSpPr>
              <p:cNvPr id="15634" name="Freeform 274"/>
              <p:cNvSpPr>
                <a:spLocks/>
              </p:cNvSpPr>
              <p:nvPr/>
            </p:nvSpPr>
            <p:spPr bwMode="auto">
              <a:xfrm>
                <a:off x="4159" y="2371"/>
                <a:ext cx="343" cy="408"/>
              </a:xfrm>
              <a:custGeom>
                <a:avLst/>
                <a:gdLst/>
                <a:ahLst/>
                <a:cxnLst>
                  <a:cxn ang="0">
                    <a:pos x="538" y="116"/>
                  </a:cxn>
                  <a:cxn ang="0">
                    <a:pos x="625" y="184"/>
                  </a:cxn>
                  <a:cxn ang="0">
                    <a:pos x="660" y="283"/>
                  </a:cxn>
                  <a:cxn ang="0">
                    <a:pos x="679" y="389"/>
                  </a:cxn>
                  <a:cxn ang="0">
                    <a:pos x="684" y="494"/>
                  </a:cxn>
                  <a:cxn ang="0">
                    <a:pos x="658" y="730"/>
                  </a:cxn>
                  <a:cxn ang="0">
                    <a:pos x="609" y="737"/>
                  </a:cxn>
                  <a:cxn ang="0">
                    <a:pos x="561" y="741"/>
                  </a:cxn>
                  <a:cxn ang="0">
                    <a:pos x="579" y="694"/>
                  </a:cxn>
                  <a:cxn ang="0">
                    <a:pos x="610" y="688"/>
                  </a:cxn>
                  <a:cxn ang="0">
                    <a:pos x="612" y="649"/>
                  </a:cxn>
                  <a:cxn ang="0">
                    <a:pos x="618" y="596"/>
                  </a:cxn>
                  <a:cxn ang="0">
                    <a:pos x="612" y="544"/>
                  </a:cxn>
                  <a:cxn ang="0">
                    <a:pos x="585" y="531"/>
                  </a:cxn>
                  <a:cxn ang="0">
                    <a:pos x="559" y="540"/>
                  </a:cxn>
                  <a:cxn ang="0">
                    <a:pos x="554" y="570"/>
                  </a:cxn>
                  <a:cxn ang="0">
                    <a:pos x="555" y="615"/>
                  </a:cxn>
                  <a:cxn ang="0">
                    <a:pos x="546" y="657"/>
                  </a:cxn>
                  <a:cxn ang="0">
                    <a:pos x="454" y="509"/>
                  </a:cxn>
                  <a:cxn ang="0">
                    <a:pos x="247" y="582"/>
                  </a:cxn>
                  <a:cxn ang="0">
                    <a:pos x="249" y="658"/>
                  </a:cxn>
                  <a:cxn ang="0">
                    <a:pos x="245" y="804"/>
                  </a:cxn>
                  <a:cxn ang="0">
                    <a:pos x="165" y="816"/>
                  </a:cxn>
                  <a:cxn ang="0">
                    <a:pos x="88" y="798"/>
                  </a:cxn>
                  <a:cxn ang="0">
                    <a:pos x="45" y="782"/>
                  </a:cxn>
                  <a:cxn ang="0">
                    <a:pos x="38" y="774"/>
                  </a:cxn>
                  <a:cxn ang="0">
                    <a:pos x="36" y="761"/>
                  </a:cxn>
                  <a:cxn ang="0">
                    <a:pos x="25" y="583"/>
                  </a:cxn>
                  <a:cxn ang="0">
                    <a:pos x="12" y="578"/>
                  </a:cxn>
                  <a:cxn ang="0">
                    <a:pos x="9" y="546"/>
                  </a:cxn>
                  <a:cxn ang="0">
                    <a:pos x="42" y="412"/>
                  </a:cxn>
                  <a:cxn ang="0">
                    <a:pos x="70" y="279"/>
                  </a:cxn>
                  <a:cxn ang="0">
                    <a:pos x="289" y="93"/>
                  </a:cxn>
                  <a:cxn ang="0">
                    <a:pos x="288" y="133"/>
                  </a:cxn>
                  <a:cxn ang="0">
                    <a:pos x="291" y="176"/>
                  </a:cxn>
                  <a:cxn ang="0">
                    <a:pos x="278" y="181"/>
                  </a:cxn>
                  <a:cxn ang="0">
                    <a:pos x="265" y="191"/>
                  </a:cxn>
                  <a:cxn ang="0">
                    <a:pos x="266" y="210"/>
                  </a:cxn>
                  <a:cxn ang="0">
                    <a:pos x="269" y="217"/>
                  </a:cxn>
                  <a:cxn ang="0">
                    <a:pos x="275" y="222"/>
                  </a:cxn>
                  <a:cxn ang="0">
                    <a:pos x="435" y="194"/>
                  </a:cxn>
                  <a:cxn ang="0">
                    <a:pos x="437" y="180"/>
                  </a:cxn>
                  <a:cxn ang="0">
                    <a:pos x="437" y="167"/>
                  </a:cxn>
                  <a:cxn ang="0">
                    <a:pos x="429" y="166"/>
                  </a:cxn>
                  <a:cxn ang="0">
                    <a:pos x="420" y="166"/>
                  </a:cxn>
                  <a:cxn ang="0">
                    <a:pos x="455" y="7"/>
                  </a:cxn>
                  <a:cxn ang="0">
                    <a:pos x="471" y="29"/>
                  </a:cxn>
                  <a:cxn ang="0">
                    <a:pos x="479" y="53"/>
                  </a:cxn>
                </a:cxnLst>
                <a:rect l="0" t="0" r="r" b="b"/>
                <a:pathLst>
                  <a:path w="685" h="817">
                    <a:moveTo>
                      <a:pt x="475" y="61"/>
                    </a:moveTo>
                    <a:lnTo>
                      <a:pt x="494" y="82"/>
                    </a:lnTo>
                    <a:lnTo>
                      <a:pt x="515" y="100"/>
                    </a:lnTo>
                    <a:lnTo>
                      <a:pt x="538" y="116"/>
                    </a:lnTo>
                    <a:lnTo>
                      <a:pt x="562" y="133"/>
                    </a:lnTo>
                    <a:lnTo>
                      <a:pt x="584" y="149"/>
                    </a:lnTo>
                    <a:lnTo>
                      <a:pt x="606" y="166"/>
                    </a:lnTo>
                    <a:lnTo>
                      <a:pt x="625" y="184"/>
                    </a:lnTo>
                    <a:lnTo>
                      <a:pt x="641" y="204"/>
                    </a:lnTo>
                    <a:lnTo>
                      <a:pt x="651" y="229"/>
                    </a:lnTo>
                    <a:lnTo>
                      <a:pt x="658" y="256"/>
                    </a:lnTo>
                    <a:lnTo>
                      <a:pt x="660" y="283"/>
                    </a:lnTo>
                    <a:lnTo>
                      <a:pt x="664" y="310"/>
                    </a:lnTo>
                    <a:lnTo>
                      <a:pt x="669" y="336"/>
                    </a:lnTo>
                    <a:lnTo>
                      <a:pt x="673" y="362"/>
                    </a:lnTo>
                    <a:lnTo>
                      <a:pt x="679" y="389"/>
                    </a:lnTo>
                    <a:lnTo>
                      <a:pt x="682" y="415"/>
                    </a:lnTo>
                    <a:lnTo>
                      <a:pt x="685" y="441"/>
                    </a:lnTo>
                    <a:lnTo>
                      <a:pt x="685" y="467"/>
                    </a:lnTo>
                    <a:lnTo>
                      <a:pt x="684" y="494"/>
                    </a:lnTo>
                    <a:lnTo>
                      <a:pt x="680" y="522"/>
                    </a:lnTo>
                    <a:lnTo>
                      <a:pt x="680" y="721"/>
                    </a:lnTo>
                    <a:lnTo>
                      <a:pt x="669" y="727"/>
                    </a:lnTo>
                    <a:lnTo>
                      <a:pt x="658" y="730"/>
                    </a:lnTo>
                    <a:lnTo>
                      <a:pt x="646" y="733"/>
                    </a:lnTo>
                    <a:lnTo>
                      <a:pt x="634" y="736"/>
                    </a:lnTo>
                    <a:lnTo>
                      <a:pt x="621" y="737"/>
                    </a:lnTo>
                    <a:lnTo>
                      <a:pt x="609" y="737"/>
                    </a:lnTo>
                    <a:lnTo>
                      <a:pt x="597" y="738"/>
                    </a:lnTo>
                    <a:lnTo>
                      <a:pt x="584" y="738"/>
                    </a:lnTo>
                    <a:lnTo>
                      <a:pt x="572" y="739"/>
                    </a:lnTo>
                    <a:lnTo>
                      <a:pt x="561" y="741"/>
                    </a:lnTo>
                    <a:lnTo>
                      <a:pt x="558" y="697"/>
                    </a:lnTo>
                    <a:lnTo>
                      <a:pt x="563" y="696"/>
                    </a:lnTo>
                    <a:lnTo>
                      <a:pt x="571" y="694"/>
                    </a:lnTo>
                    <a:lnTo>
                      <a:pt x="579" y="694"/>
                    </a:lnTo>
                    <a:lnTo>
                      <a:pt x="588" y="694"/>
                    </a:lnTo>
                    <a:lnTo>
                      <a:pt x="597" y="693"/>
                    </a:lnTo>
                    <a:lnTo>
                      <a:pt x="605" y="690"/>
                    </a:lnTo>
                    <a:lnTo>
                      <a:pt x="610" y="688"/>
                    </a:lnTo>
                    <a:lnTo>
                      <a:pt x="614" y="681"/>
                    </a:lnTo>
                    <a:lnTo>
                      <a:pt x="615" y="674"/>
                    </a:lnTo>
                    <a:lnTo>
                      <a:pt x="611" y="662"/>
                    </a:lnTo>
                    <a:lnTo>
                      <a:pt x="612" y="649"/>
                    </a:lnTo>
                    <a:lnTo>
                      <a:pt x="612" y="636"/>
                    </a:lnTo>
                    <a:lnTo>
                      <a:pt x="615" y="622"/>
                    </a:lnTo>
                    <a:lnTo>
                      <a:pt x="616" y="609"/>
                    </a:lnTo>
                    <a:lnTo>
                      <a:pt x="618" y="596"/>
                    </a:lnTo>
                    <a:lnTo>
                      <a:pt x="618" y="583"/>
                    </a:lnTo>
                    <a:lnTo>
                      <a:pt x="618" y="570"/>
                    </a:lnTo>
                    <a:lnTo>
                      <a:pt x="616" y="557"/>
                    </a:lnTo>
                    <a:lnTo>
                      <a:pt x="612" y="544"/>
                    </a:lnTo>
                    <a:lnTo>
                      <a:pt x="607" y="533"/>
                    </a:lnTo>
                    <a:lnTo>
                      <a:pt x="599" y="533"/>
                    </a:lnTo>
                    <a:lnTo>
                      <a:pt x="592" y="533"/>
                    </a:lnTo>
                    <a:lnTo>
                      <a:pt x="585" y="531"/>
                    </a:lnTo>
                    <a:lnTo>
                      <a:pt x="577" y="533"/>
                    </a:lnTo>
                    <a:lnTo>
                      <a:pt x="570" y="534"/>
                    </a:lnTo>
                    <a:lnTo>
                      <a:pt x="564" y="537"/>
                    </a:lnTo>
                    <a:lnTo>
                      <a:pt x="559" y="540"/>
                    </a:lnTo>
                    <a:lnTo>
                      <a:pt x="555" y="544"/>
                    </a:lnTo>
                    <a:lnTo>
                      <a:pt x="553" y="551"/>
                    </a:lnTo>
                    <a:lnTo>
                      <a:pt x="553" y="560"/>
                    </a:lnTo>
                    <a:lnTo>
                      <a:pt x="554" y="570"/>
                    </a:lnTo>
                    <a:lnTo>
                      <a:pt x="555" y="582"/>
                    </a:lnTo>
                    <a:lnTo>
                      <a:pt x="555" y="593"/>
                    </a:lnTo>
                    <a:lnTo>
                      <a:pt x="555" y="605"/>
                    </a:lnTo>
                    <a:lnTo>
                      <a:pt x="555" y="615"/>
                    </a:lnTo>
                    <a:lnTo>
                      <a:pt x="554" y="627"/>
                    </a:lnTo>
                    <a:lnTo>
                      <a:pt x="553" y="637"/>
                    </a:lnTo>
                    <a:lnTo>
                      <a:pt x="550" y="648"/>
                    </a:lnTo>
                    <a:lnTo>
                      <a:pt x="546" y="657"/>
                    </a:lnTo>
                    <a:lnTo>
                      <a:pt x="541" y="666"/>
                    </a:lnTo>
                    <a:lnTo>
                      <a:pt x="479" y="659"/>
                    </a:lnTo>
                    <a:lnTo>
                      <a:pt x="477" y="520"/>
                    </a:lnTo>
                    <a:lnTo>
                      <a:pt x="454" y="509"/>
                    </a:lnTo>
                    <a:lnTo>
                      <a:pt x="252" y="527"/>
                    </a:lnTo>
                    <a:lnTo>
                      <a:pt x="249" y="546"/>
                    </a:lnTo>
                    <a:lnTo>
                      <a:pt x="248" y="564"/>
                    </a:lnTo>
                    <a:lnTo>
                      <a:pt x="247" y="582"/>
                    </a:lnTo>
                    <a:lnTo>
                      <a:pt x="247" y="601"/>
                    </a:lnTo>
                    <a:lnTo>
                      <a:pt x="248" y="619"/>
                    </a:lnTo>
                    <a:lnTo>
                      <a:pt x="248" y="639"/>
                    </a:lnTo>
                    <a:lnTo>
                      <a:pt x="249" y="658"/>
                    </a:lnTo>
                    <a:lnTo>
                      <a:pt x="249" y="677"/>
                    </a:lnTo>
                    <a:lnTo>
                      <a:pt x="249" y="697"/>
                    </a:lnTo>
                    <a:lnTo>
                      <a:pt x="249" y="716"/>
                    </a:lnTo>
                    <a:lnTo>
                      <a:pt x="245" y="804"/>
                    </a:lnTo>
                    <a:lnTo>
                      <a:pt x="226" y="811"/>
                    </a:lnTo>
                    <a:lnTo>
                      <a:pt x="205" y="814"/>
                    </a:lnTo>
                    <a:lnTo>
                      <a:pt x="186" y="817"/>
                    </a:lnTo>
                    <a:lnTo>
                      <a:pt x="165" y="816"/>
                    </a:lnTo>
                    <a:lnTo>
                      <a:pt x="145" y="813"/>
                    </a:lnTo>
                    <a:lnTo>
                      <a:pt x="126" y="809"/>
                    </a:lnTo>
                    <a:lnTo>
                      <a:pt x="106" y="804"/>
                    </a:lnTo>
                    <a:lnTo>
                      <a:pt x="88" y="798"/>
                    </a:lnTo>
                    <a:lnTo>
                      <a:pt x="70" y="790"/>
                    </a:lnTo>
                    <a:lnTo>
                      <a:pt x="53" y="781"/>
                    </a:lnTo>
                    <a:lnTo>
                      <a:pt x="49" y="782"/>
                    </a:lnTo>
                    <a:lnTo>
                      <a:pt x="45" y="782"/>
                    </a:lnTo>
                    <a:lnTo>
                      <a:pt x="43" y="781"/>
                    </a:lnTo>
                    <a:lnTo>
                      <a:pt x="42" y="780"/>
                    </a:lnTo>
                    <a:lnTo>
                      <a:pt x="39" y="777"/>
                    </a:lnTo>
                    <a:lnTo>
                      <a:pt x="38" y="774"/>
                    </a:lnTo>
                    <a:lnTo>
                      <a:pt x="36" y="770"/>
                    </a:lnTo>
                    <a:lnTo>
                      <a:pt x="36" y="768"/>
                    </a:lnTo>
                    <a:lnTo>
                      <a:pt x="36" y="764"/>
                    </a:lnTo>
                    <a:lnTo>
                      <a:pt x="36" y="761"/>
                    </a:lnTo>
                    <a:lnTo>
                      <a:pt x="33" y="591"/>
                    </a:lnTo>
                    <a:lnTo>
                      <a:pt x="30" y="587"/>
                    </a:lnTo>
                    <a:lnTo>
                      <a:pt x="27" y="584"/>
                    </a:lnTo>
                    <a:lnTo>
                      <a:pt x="25" y="583"/>
                    </a:lnTo>
                    <a:lnTo>
                      <a:pt x="21" y="580"/>
                    </a:lnTo>
                    <a:lnTo>
                      <a:pt x="18" y="579"/>
                    </a:lnTo>
                    <a:lnTo>
                      <a:pt x="14" y="578"/>
                    </a:lnTo>
                    <a:lnTo>
                      <a:pt x="12" y="578"/>
                    </a:lnTo>
                    <a:lnTo>
                      <a:pt x="8" y="577"/>
                    </a:lnTo>
                    <a:lnTo>
                      <a:pt x="4" y="578"/>
                    </a:lnTo>
                    <a:lnTo>
                      <a:pt x="0" y="578"/>
                    </a:lnTo>
                    <a:lnTo>
                      <a:pt x="9" y="546"/>
                    </a:lnTo>
                    <a:lnTo>
                      <a:pt x="18" y="512"/>
                    </a:lnTo>
                    <a:lnTo>
                      <a:pt x="26" y="480"/>
                    </a:lnTo>
                    <a:lnTo>
                      <a:pt x="34" y="446"/>
                    </a:lnTo>
                    <a:lnTo>
                      <a:pt x="42" y="412"/>
                    </a:lnTo>
                    <a:lnTo>
                      <a:pt x="49" y="380"/>
                    </a:lnTo>
                    <a:lnTo>
                      <a:pt x="56" y="347"/>
                    </a:lnTo>
                    <a:lnTo>
                      <a:pt x="62" y="313"/>
                    </a:lnTo>
                    <a:lnTo>
                      <a:pt x="70" y="279"/>
                    </a:lnTo>
                    <a:lnTo>
                      <a:pt x="77" y="246"/>
                    </a:lnTo>
                    <a:lnTo>
                      <a:pt x="284" y="75"/>
                    </a:lnTo>
                    <a:lnTo>
                      <a:pt x="288" y="84"/>
                    </a:lnTo>
                    <a:lnTo>
                      <a:pt x="289" y="93"/>
                    </a:lnTo>
                    <a:lnTo>
                      <a:pt x="291" y="102"/>
                    </a:lnTo>
                    <a:lnTo>
                      <a:pt x="291" y="113"/>
                    </a:lnTo>
                    <a:lnTo>
                      <a:pt x="289" y="123"/>
                    </a:lnTo>
                    <a:lnTo>
                      <a:pt x="288" y="133"/>
                    </a:lnTo>
                    <a:lnTo>
                      <a:pt x="287" y="145"/>
                    </a:lnTo>
                    <a:lnTo>
                      <a:pt x="287" y="155"/>
                    </a:lnTo>
                    <a:lnTo>
                      <a:pt x="288" y="166"/>
                    </a:lnTo>
                    <a:lnTo>
                      <a:pt x="291" y="176"/>
                    </a:lnTo>
                    <a:lnTo>
                      <a:pt x="289" y="177"/>
                    </a:lnTo>
                    <a:lnTo>
                      <a:pt x="285" y="178"/>
                    </a:lnTo>
                    <a:lnTo>
                      <a:pt x="282" y="180"/>
                    </a:lnTo>
                    <a:lnTo>
                      <a:pt x="278" y="181"/>
                    </a:lnTo>
                    <a:lnTo>
                      <a:pt x="274" y="182"/>
                    </a:lnTo>
                    <a:lnTo>
                      <a:pt x="270" y="185"/>
                    </a:lnTo>
                    <a:lnTo>
                      <a:pt x="266" y="188"/>
                    </a:lnTo>
                    <a:lnTo>
                      <a:pt x="265" y="191"/>
                    </a:lnTo>
                    <a:lnTo>
                      <a:pt x="265" y="198"/>
                    </a:lnTo>
                    <a:lnTo>
                      <a:pt x="267" y="204"/>
                    </a:lnTo>
                    <a:lnTo>
                      <a:pt x="266" y="207"/>
                    </a:lnTo>
                    <a:lnTo>
                      <a:pt x="266" y="210"/>
                    </a:lnTo>
                    <a:lnTo>
                      <a:pt x="266" y="212"/>
                    </a:lnTo>
                    <a:lnTo>
                      <a:pt x="267" y="213"/>
                    </a:lnTo>
                    <a:lnTo>
                      <a:pt x="267" y="216"/>
                    </a:lnTo>
                    <a:lnTo>
                      <a:pt x="269" y="217"/>
                    </a:lnTo>
                    <a:lnTo>
                      <a:pt x="271" y="219"/>
                    </a:lnTo>
                    <a:lnTo>
                      <a:pt x="273" y="220"/>
                    </a:lnTo>
                    <a:lnTo>
                      <a:pt x="274" y="221"/>
                    </a:lnTo>
                    <a:lnTo>
                      <a:pt x="275" y="222"/>
                    </a:lnTo>
                    <a:lnTo>
                      <a:pt x="428" y="202"/>
                    </a:lnTo>
                    <a:lnTo>
                      <a:pt x="431" y="199"/>
                    </a:lnTo>
                    <a:lnTo>
                      <a:pt x="432" y="197"/>
                    </a:lnTo>
                    <a:lnTo>
                      <a:pt x="435" y="194"/>
                    </a:lnTo>
                    <a:lnTo>
                      <a:pt x="436" y="190"/>
                    </a:lnTo>
                    <a:lnTo>
                      <a:pt x="436" y="188"/>
                    </a:lnTo>
                    <a:lnTo>
                      <a:pt x="437" y="184"/>
                    </a:lnTo>
                    <a:lnTo>
                      <a:pt x="437" y="180"/>
                    </a:lnTo>
                    <a:lnTo>
                      <a:pt x="439" y="176"/>
                    </a:lnTo>
                    <a:lnTo>
                      <a:pt x="439" y="172"/>
                    </a:lnTo>
                    <a:lnTo>
                      <a:pt x="439" y="168"/>
                    </a:lnTo>
                    <a:lnTo>
                      <a:pt x="437" y="167"/>
                    </a:lnTo>
                    <a:lnTo>
                      <a:pt x="435" y="166"/>
                    </a:lnTo>
                    <a:lnTo>
                      <a:pt x="433" y="166"/>
                    </a:lnTo>
                    <a:lnTo>
                      <a:pt x="431" y="166"/>
                    </a:lnTo>
                    <a:lnTo>
                      <a:pt x="429" y="166"/>
                    </a:lnTo>
                    <a:lnTo>
                      <a:pt x="427" y="166"/>
                    </a:lnTo>
                    <a:lnTo>
                      <a:pt x="424" y="166"/>
                    </a:lnTo>
                    <a:lnTo>
                      <a:pt x="422" y="166"/>
                    </a:lnTo>
                    <a:lnTo>
                      <a:pt x="420" y="166"/>
                    </a:lnTo>
                    <a:lnTo>
                      <a:pt x="418" y="166"/>
                    </a:lnTo>
                    <a:lnTo>
                      <a:pt x="420" y="18"/>
                    </a:lnTo>
                    <a:lnTo>
                      <a:pt x="454" y="0"/>
                    </a:lnTo>
                    <a:lnTo>
                      <a:pt x="455" y="7"/>
                    </a:lnTo>
                    <a:lnTo>
                      <a:pt x="459" y="12"/>
                    </a:lnTo>
                    <a:lnTo>
                      <a:pt x="462" y="17"/>
                    </a:lnTo>
                    <a:lnTo>
                      <a:pt x="467" y="22"/>
                    </a:lnTo>
                    <a:lnTo>
                      <a:pt x="471" y="29"/>
                    </a:lnTo>
                    <a:lnTo>
                      <a:pt x="475" y="34"/>
                    </a:lnTo>
                    <a:lnTo>
                      <a:pt x="477" y="40"/>
                    </a:lnTo>
                    <a:lnTo>
                      <a:pt x="479" y="47"/>
                    </a:lnTo>
                    <a:lnTo>
                      <a:pt x="479" y="53"/>
                    </a:lnTo>
                    <a:lnTo>
                      <a:pt x="476" y="62"/>
                    </a:lnTo>
                    <a:lnTo>
                      <a:pt x="476" y="62"/>
                    </a:lnTo>
                    <a:lnTo>
                      <a:pt x="475" y="61"/>
                    </a:lnTo>
                    <a:close/>
                  </a:path>
                </a:pathLst>
              </a:custGeom>
              <a:solidFill>
                <a:srgbClr val="FFFF66"/>
              </a:solidFill>
              <a:ln w="9525">
                <a:noFill/>
                <a:round/>
                <a:headEnd/>
                <a:tailEnd/>
              </a:ln>
            </p:spPr>
            <p:txBody>
              <a:bodyPr/>
              <a:lstStyle/>
              <a:p>
                <a:endParaRPr lang="es-CO"/>
              </a:p>
            </p:txBody>
          </p:sp>
          <p:sp>
            <p:nvSpPr>
              <p:cNvPr id="15635" name="Freeform 275"/>
              <p:cNvSpPr>
                <a:spLocks/>
              </p:cNvSpPr>
              <p:nvPr/>
            </p:nvSpPr>
            <p:spPr bwMode="auto">
              <a:xfrm>
                <a:off x="3993" y="2441"/>
                <a:ext cx="71" cy="36"/>
              </a:xfrm>
              <a:custGeom>
                <a:avLst/>
                <a:gdLst/>
                <a:ahLst/>
                <a:cxnLst>
                  <a:cxn ang="0">
                    <a:pos x="140" y="70"/>
                  </a:cxn>
                  <a:cxn ang="0">
                    <a:pos x="126" y="71"/>
                  </a:cxn>
                  <a:cxn ang="0">
                    <a:pos x="113" y="72"/>
                  </a:cxn>
                  <a:cxn ang="0">
                    <a:pos x="99" y="71"/>
                  </a:cxn>
                  <a:cxn ang="0">
                    <a:pos x="84" y="70"/>
                  </a:cxn>
                  <a:cxn ang="0">
                    <a:pos x="70" y="69"/>
                  </a:cxn>
                  <a:cxn ang="0">
                    <a:pos x="56" y="66"/>
                  </a:cxn>
                  <a:cxn ang="0">
                    <a:pos x="42" y="63"/>
                  </a:cxn>
                  <a:cxn ang="0">
                    <a:pos x="27" y="61"/>
                  </a:cxn>
                  <a:cxn ang="0">
                    <a:pos x="13" y="58"/>
                  </a:cxn>
                  <a:cxn ang="0">
                    <a:pos x="0" y="57"/>
                  </a:cxn>
                  <a:cxn ang="0">
                    <a:pos x="0" y="3"/>
                  </a:cxn>
                  <a:cxn ang="0">
                    <a:pos x="13" y="0"/>
                  </a:cxn>
                  <a:cxn ang="0">
                    <a:pos x="27" y="0"/>
                  </a:cxn>
                  <a:cxn ang="0">
                    <a:pos x="42" y="0"/>
                  </a:cxn>
                  <a:cxn ang="0">
                    <a:pos x="56" y="1"/>
                  </a:cxn>
                  <a:cxn ang="0">
                    <a:pos x="70" y="3"/>
                  </a:cxn>
                  <a:cxn ang="0">
                    <a:pos x="84" y="5"/>
                  </a:cxn>
                  <a:cxn ang="0">
                    <a:pos x="99" y="6"/>
                  </a:cxn>
                  <a:cxn ang="0">
                    <a:pos x="113" y="8"/>
                  </a:cxn>
                  <a:cxn ang="0">
                    <a:pos x="127" y="8"/>
                  </a:cxn>
                  <a:cxn ang="0">
                    <a:pos x="143" y="8"/>
                  </a:cxn>
                  <a:cxn ang="0">
                    <a:pos x="140" y="70"/>
                  </a:cxn>
                  <a:cxn ang="0">
                    <a:pos x="140" y="70"/>
                  </a:cxn>
                </a:cxnLst>
                <a:rect l="0" t="0" r="r" b="b"/>
                <a:pathLst>
                  <a:path w="143" h="72">
                    <a:moveTo>
                      <a:pt x="140" y="70"/>
                    </a:moveTo>
                    <a:lnTo>
                      <a:pt x="126" y="71"/>
                    </a:lnTo>
                    <a:lnTo>
                      <a:pt x="113" y="72"/>
                    </a:lnTo>
                    <a:lnTo>
                      <a:pt x="99" y="71"/>
                    </a:lnTo>
                    <a:lnTo>
                      <a:pt x="84" y="70"/>
                    </a:lnTo>
                    <a:lnTo>
                      <a:pt x="70" y="69"/>
                    </a:lnTo>
                    <a:lnTo>
                      <a:pt x="56" y="66"/>
                    </a:lnTo>
                    <a:lnTo>
                      <a:pt x="42" y="63"/>
                    </a:lnTo>
                    <a:lnTo>
                      <a:pt x="27" y="61"/>
                    </a:lnTo>
                    <a:lnTo>
                      <a:pt x="13" y="58"/>
                    </a:lnTo>
                    <a:lnTo>
                      <a:pt x="0" y="57"/>
                    </a:lnTo>
                    <a:lnTo>
                      <a:pt x="0" y="3"/>
                    </a:lnTo>
                    <a:lnTo>
                      <a:pt x="13" y="0"/>
                    </a:lnTo>
                    <a:lnTo>
                      <a:pt x="27" y="0"/>
                    </a:lnTo>
                    <a:lnTo>
                      <a:pt x="42" y="0"/>
                    </a:lnTo>
                    <a:lnTo>
                      <a:pt x="56" y="1"/>
                    </a:lnTo>
                    <a:lnTo>
                      <a:pt x="70" y="3"/>
                    </a:lnTo>
                    <a:lnTo>
                      <a:pt x="84" y="5"/>
                    </a:lnTo>
                    <a:lnTo>
                      <a:pt x="99" y="6"/>
                    </a:lnTo>
                    <a:lnTo>
                      <a:pt x="113" y="8"/>
                    </a:lnTo>
                    <a:lnTo>
                      <a:pt x="127" y="8"/>
                    </a:lnTo>
                    <a:lnTo>
                      <a:pt x="143" y="8"/>
                    </a:lnTo>
                    <a:lnTo>
                      <a:pt x="140" y="70"/>
                    </a:lnTo>
                    <a:lnTo>
                      <a:pt x="140" y="70"/>
                    </a:lnTo>
                    <a:close/>
                  </a:path>
                </a:pathLst>
              </a:custGeom>
              <a:solidFill>
                <a:srgbClr val="C24E4E"/>
              </a:solidFill>
              <a:ln w="9525">
                <a:noFill/>
                <a:round/>
                <a:headEnd/>
                <a:tailEnd/>
              </a:ln>
            </p:spPr>
            <p:txBody>
              <a:bodyPr/>
              <a:lstStyle/>
              <a:p>
                <a:endParaRPr lang="es-CO"/>
              </a:p>
            </p:txBody>
          </p:sp>
          <p:sp>
            <p:nvSpPr>
              <p:cNvPr id="15636" name="Freeform 276"/>
              <p:cNvSpPr>
                <a:spLocks/>
              </p:cNvSpPr>
              <p:nvPr/>
            </p:nvSpPr>
            <p:spPr bwMode="auto">
              <a:xfrm>
                <a:off x="4298" y="2457"/>
                <a:ext cx="72" cy="12"/>
              </a:xfrm>
              <a:custGeom>
                <a:avLst/>
                <a:gdLst/>
                <a:ahLst/>
                <a:cxnLst>
                  <a:cxn ang="0">
                    <a:pos x="145" y="0"/>
                  </a:cxn>
                  <a:cxn ang="0">
                    <a:pos x="132" y="7"/>
                  </a:cxn>
                  <a:cxn ang="0">
                    <a:pos x="119" y="11"/>
                  </a:cxn>
                  <a:cxn ang="0">
                    <a:pos x="105" y="13"/>
                  </a:cxn>
                  <a:cxn ang="0">
                    <a:pos x="91" y="16"/>
                  </a:cxn>
                  <a:cxn ang="0">
                    <a:pos x="76" y="17"/>
                  </a:cxn>
                  <a:cxn ang="0">
                    <a:pos x="62" y="18"/>
                  </a:cxn>
                  <a:cxn ang="0">
                    <a:pos x="46" y="18"/>
                  </a:cxn>
                  <a:cxn ang="0">
                    <a:pos x="31" y="20"/>
                  </a:cxn>
                  <a:cxn ang="0">
                    <a:pos x="15" y="21"/>
                  </a:cxn>
                  <a:cxn ang="0">
                    <a:pos x="0" y="24"/>
                  </a:cxn>
                  <a:cxn ang="0">
                    <a:pos x="11" y="20"/>
                  </a:cxn>
                  <a:cxn ang="0">
                    <a:pos x="24" y="16"/>
                  </a:cxn>
                  <a:cxn ang="0">
                    <a:pos x="39" y="13"/>
                  </a:cxn>
                  <a:cxn ang="0">
                    <a:pos x="53" y="12"/>
                  </a:cxn>
                  <a:cxn ang="0">
                    <a:pos x="67" y="11"/>
                  </a:cxn>
                  <a:cxn ang="0">
                    <a:pos x="83" y="9"/>
                  </a:cxn>
                  <a:cxn ang="0">
                    <a:pos x="98" y="8"/>
                  </a:cxn>
                  <a:cxn ang="0">
                    <a:pos x="114" y="5"/>
                  </a:cxn>
                  <a:cxn ang="0">
                    <a:pos x="129" y="4"/>
                  </a:cxn>
                  <a:cxn ang="0">
                    <a:pos x="145" y="0"/>
                  </a:cxn>
                  <a:cxn ang="0">
                    <a:pos x="145" y="0"/>
                  </a:cxn>
                </a:cxnLst>
                <a:rect l="0" t="0" r="r" b="b"/>
                <a:pathLst>
                  <a:path w="145" h="24">
                    <a:moveTo>
                      <a:pt x="145" y="0"/>
                    </a:moveTo>
                    <a:lnTo>
                      <a:pt x="132" y="7"/>
                    </a:lnTo>
                    <a:lnTo>
                      <a:pt x="119" y="11"/>
                    </a:lnTo>
                    <a:lnTo>
                      <a:pt x="105" y="13"/>
                    </a:lnTo>
                    <a:lnTo>
                      <a:pt x="91" y="16"/>
                    </a:lnTo>
                    <a:lnTo>
                      <a:pt x="76" y="17"/>
                    </a:lnTo>
                    <a:lnTo>
                      <a:pt x="62" y="18"/>
                    </a:lnTo>
                    <a:lnTo>
                      <a:pt x="46" y="18"/>
                    </a:lnTo>
                    <a:lnTo>
                      <a:pt x="31" y="20"/>
                    </a:lnTo>
                    <a:lnTo>
                      <a:pt x="15" y="21"/>
                    </a:lnTo>
                    <a:lnTo>
                      <a:pt x="0" y="24"/>
                    </a:lnTo>
                    <a:lnTo>
                      <a:pt x="11" y="20"/>
                    </a:lnTo>
                    <a:lnTo>
                      <a:pt x="24" y="16"/>
                    </a:lnTo>
                    <a:lnTo>
                      <a:pt x="39" y="13"/>
                    </a:lnTo>
                    <a:lnTo>
                      <a:pt x="53" y="12"/>
                    </a:lnTo>
                    <a:lnTo>
                      <a:pt x="67" y="11"/>
                    </a:lnTo>
                    <a:lnTo>
                      <a:pt x="83" y="9"/>
                    </a:lnTo>
                    <a:lnTo>
                      <a:pt x="98" y="8"/>
                    </a:lnTo>
                    <a:lnTo>
                      <a:pt x="114" y="5"/>
                    </a:lnTo>
                    <a:lnTo>
                      <a:pt x="129" y="4"/>
                    </a:lnTo>
                    <a:lnTo>
                      <a:pt x="145" y="0"/>
                    </a:lnTo>
                    <a:lnTo>
                      <a:pt x="145" y="0"/>
                    </a:lnTo>
                    <a:close/>
                  </a:path>
                </a:pathLst>
              </a:custGeom>
              <a:solidFill>
                <a:srgbClr val="B34700"/>
              </a:solidFill>
              <a:ln w="9525">
                <a:noFill/>
                <a:round/>
                <a:headEnd/>
                <a:tailEnd/>
              </a:ln>
            </p:spPr>
            <p:txBody>
              <a:bodyPr/>
              <a:lstStyle/>
              <a:p>
                <a:endParaRPr lang="es-CO"/>
              </a:p>
            </p:txBody>
          </p:sp>
          <p:sp>
            <p:nvSpPr>
              <p:cNvPr id="15637" name="Freeform 277"/>
              <p:cNvSpPr>
                <a:spLocks/>
              </p:cNvSpPr>
              <p:nvPr/>
            </p:nvSpPr>
            <p:spPr bwMode="auto">
              <a:xfrm>
                <a:off x="4412" y="2502"/>
                <a:ext cx="34" cy="70"/>
              </a:xfrm>
              <a:custGeom>
                <a:avLst/>
                <a:gdLst/>
                <a:ahLst/>
                <a:cxnLst>
                  <a:cxn ang="0">
                    <a:pos x="67" y="119"/>
                  </a:cxn>
                  <a:cxn ang="0">
                    <a:pos x="67" y="126"/>
                  </a:cxn>
                  <a:cxn ang="0">
                    <a:pos x="66" y="130"/>
                  </a:cxn>
                  <a:cxn ang="0">
                    <a:pos x="62" y="133"/>
                  </a:cxn>
                  <a:cxn ang="0">
                    <a:pos x="57" y="136"/>
                  </a:cxn>
                  <a:cxn ang="0">
                    <a:pos x="52" y="136"/>
                  </a:cxn>
                  <a:cxn ang="0">
                    <a:pos x="45" y="136"/>
                  </a:cxn>
                  <a:cxn ang="0">
                    <a:pos x="39" y="136"/>
                  </a:cxn>
                  <a:cxn ang="0">
                    <a:pos x="32" y="136"/>
                  </a:cxn>
                  <a:cxn ang="0">
                    <a:pos x="26" y="137"/>
                  </a:cxn>
                  <a:cxn ang="0">
                    <a:pos x="21" y="138"/>
                  </a:cxn>
                  <a:cxn ang="0">
                    <a:pos x="0" y="136"/>
                  </a:cxn>
                  <a:cxn ang="0">
                    <a:pos x="0" y="107"/>
                  </a:cxn>
                  <a:cxn ang="0">
                    <a:pos x="5" y="107"/>
                  </a:cxn>
                  <a:cxn ang="0">
                    <a:pos x="14" y="6"/>
                  </a:cxn>
                  <a:cxn ang="0">
                    <a:pos x="19" y="5"/>
                  </a:cxn>
                  <a:cxn ang="0">
                    <a:pos x="23" y="4"/>
                  </a:cxn>
                  <a:cxn ang="0">
                    <a:pos x="29" y="2"/>
                  </a:cxn>
                  <a:cxn ang="0">
                    <a:pos x="32" y="1"/>
                  </a:cxn>
                  <a:cxn ang="0">
                    <a:pos x="38" y="1"/>
                  </a:cxn>
                  <a:cxn ang="0">
                    <a:pos x="43" y="0"/>
                  </a:cxn>
                  <a:cxn ang="0">
                    <a:pos x="47" y="0"/>
                  </a:cxn>
                  <a:cxn ang="0">
                    <a:pos x="52" y="1"/>
                  </a:cxn>
                  <a:cxn ang="0">
                    <a:pos x="56" y="2"/>
                  </a:cxn>
                  <a:cxn ang="0">
                    <a:pos x="61" y="6"/>
                  </a:cxn>
                  <a:cxn ang="0">
                    <a:pos x="64" y="17"/>
                  </a:cxn>
                  <a:cxn ang="0">
                    <a:pos x="65" y="28"/>
                  </a:cxn>
                  <a:cxn ang="0">
                    <a:pos x="65" y="40"/>
                  </a:cxn>
                  <a:cxn ang="0">
                    <a:pos x="64" y="52"/>
                  </a:cxn>
                  <a:cxn ang="0">
                    <a:pos x="62" y="63"/>
                  </a:cxn>
                  <a:cxn ang="0">
                    <a:pos x="61" y="75"/>
                  </a:cxn>
                  <a:cxn ang="0">
                    <a:pos x="61" y="86"/>
                  </a:cxn>
                  <a:cxn ang="0">
                    <a:pos x="62" y="98"/>
                  </a:cxn>
                  <a:cxn ang="0">
                    <a:pos x="64" y="108"/>
                  </a:cxn>
                  <a:cxn ang="0">
                    <a:pos x="67" y="120"/>
                  </a:cxn>
                  <a:cxn ang="0">
                    <a:pos x="67" y="120"/>
                  </a:cxn>
                  <a:cxn ang="0">
                    <a:pos x="67" y="119"/>
                  </a:cxn>
                </a:cxnLst>
                <a:rect l="0" t="0" r="r" b="b"/>
                <a:pathLst>
                  <a:path w="67" h="138">
                    <a:moveTo>
                      <a:pt x="67" y="119"/>
                    </a:moveTo>
                    <a:lnTo>
                      <a:pt x="67" y="126"/>
                    </a:lnTo>
                    <a:lnTo>
                      <a:pt x="66" y="130"/>
                    </a:lnTo>
                    <a:lnTo>
                      <a:pt x="62" y="133"/>
                    </a:lnTo>
                    <a:lnTo>
                      <a:pt x="57" y="136"/>
                    </a:lnTo>
                    <a:lnTo>
                      <a:pt x="52" y="136"/>
                    </a:lnTo>
                    <a:lnTo>
                      <a:pt x="45" y="136"/>
                    </a:lnTo>
                    <a:lnTo>
                      <a:pt x="39" y="136"/>
                    </a:lnTo>
                    <a:lnTo>
                      <a:pt x="32" y="136"/>
                    </a:lnTo>
                    <a:lnTo>
                      <a:pt x="26" y="137"/>
                    </a:lnTo>
                    <a:lnTo>
                      <a:pt x="21" y="138"/>
                    </a:lnTo>
                    <a:lnTo>
                      <a:pt x="0" y="136"/>
                    </a:lnTo>
                    <a:lnTo>
                      <a:pt x="0" y="107"/>
                    </a:lnTo>
                    <a:lnTo>
                      <a:pt x="5" y="107"/>
                    </a:lnTo>
                    <a:lnTo>
                      <a:pt x="14" y="6"/>
                    </a:lnTo>
                    <a:lnTo>
                      <a:pt x="19" y="5"/>
                    </a:lnTo>
                    <a:lnTo>
                      <a:pt x="23" y="4"/>
                    </a:lnTo>
                    <a:lnTo>
                      <a:pt x="29" y="2"/>
                    </a:lnTo>
                    <a:lnTo>
                      <a:pt x="32" y="1"/>
                    </a:lnTo>
                    <a:lnTo>
                      <a:pt x="38" y="1"/>
                    </a:lnTo>
                    <a:lnTo>
                      <a:pt x="43" y="0"/>
                    </a:lnTo>
                    <a:lnTo>
                      <a:pt x="47" y="0"/>
                    </a:lnTo>
                    <a:lnTo>
                      <a:pt x="52" y="1"/>
                    </a:lnTo>
                    <a:lnTo>
                      <a:pt x="56" y="2"/>
                    </a:lnTo>
                    <a:lnTo>
                      <a:pt x="61" y="6"/>
                    </a:lnTo>
                    <a:lnTo>
                      <a:pt x="64" y="17"/>
                    </a:lnTo>
                    <a:lnTo>
                      <a:pt x="65" y="28"/>
                    </a:lnTo>
                    <a:lnTo>
                      <a:pt x="65" y="40"/>
                    </a:lnTo>
                    <a:lnTo>
                      <a:pt x="64" y="52"/>
                    </a:lnTo>
                    <a:lnTo>
                      <a:pt x="62" y="63"/>
                    </a:lnTo>
                    <a:lnTo>
                      <a:pt x="61" y="75"/>
                    </a:lnTo>
                    <a:lnTo>
                      <a:pt x="61" y="86"/>
                    </a:lnTo>
                    <a:lnTo>
                      <a:pt x="62" y="98"/>
                    </a:lnTo>
                    <a:lnTo>
                      <a:pt x="64" y="108"/>
                    </a:lnTo>
                    <a:lnTo>
                      <a:pt x="67" y="120"/>
                    </a:lnTo>
                    <a:lnTo>
                      <a:pt x="67" y="120"/>
                    </a:lnTo>
                    <a:lnTo>
                      <a:pt x="67" y="119"/>
                    </a:lnTo>
                    <a:close/>
                  </a:path>
                </a:pathLst>
              </a:custGeom>
              <a:solidFill>
                <a:srgbClr val="360F00"/>
              </a:solidFill>
              <a:ln w="9525">
                <a:noFill/>
                <a:round/>
                <a:headEnd/>
                <a:tailEnd/>
              </a:ln>
            </p:spPr>
            <p:txBody>
              <a:bodyPr/>
              <a:lstStyle/>
              <a:p>
                <a:endParaRPr lang="es-CO"/>
              </a:p>
            </p:txBody>
          </p:sp>
          <p:sp>
            <p:nvSpPr>
              <p:cNvPr id="15638" name="Freeform 278"/>
              <p:cNvSpPr>
                <a:spLocks/>
              </p:cNvSpPr>
              <p:nvPr/>
            </p:nvSpPr>
            <p:spPr bwMode="auto">
              <a:xfrm>
                <a:off x="4225" y="2517"/>
                <a:ext cx="28" cy="79"/>
              </a:xfrm>
              <a:custGeom>
                <a:avLst/>
                <a:gdLst/>
                <a:ahLst/>
                <a:cxnLst>
                  <a:cxn ang="0">
                    <a:pos x="55" y="5"/>
                  </a:cxn>
                  <a:cxn ang="0">
                    <a:pos x="53" y="19"/>
                  </a:cxn>
                  <a:cxn ang="0">
                    <a:pos x="52" y="33"/>
                  </a:cxn>
                  <a:cxn ang="0">
                    <a:pos x="52" y="47"/>
                  </a:cxn>
                  <a:cxn ang="0">
                    <a:pos x="53" y="63"/>
                  </a:cxn>
                  <a:cxn ang="0">
                    <a:pos x="55" y="78"/>
                  </a:cxn>
                  <a:cxn ang="0">
                    <a:pos x="56" y="94"/>
                  </a:cxn>
                  <a:cxn ang="0">
                    <a:pos x="57" y="108"/>
                  </a:cxn>
                  <a:cxn ang="0">
                    <a:pos x="57" y="122"/>
                  </a:cxn>
                  <a:cxn ang="0">
                    <a:pos x="57" y="135"/>
                  </a:cxn>
                  <a:cxn ang="0">
                    <a:pos x="55" y="147"/>
                  </a:cxn>
                  <a:cxn ang="0">
                    <a:pos x="51" y="149"/>
                  </a:cxn>
                  <a:cxn ang="0">
                    <a:pos x="46" y="152"/>
                  </a:cxn>
                  <a:cxn ang="0">
                    <a:pos x="42" y="153"/>
                  </a:cxn>
                  <a:cxn ang="0">
                    <a:pos x="36" y="155"/>
                  </a:cxn>
                  <a:cxn ang="0">
                    <a:pos x="31" y="156"/>
                  </a:cxn>
                  <a:cxn ang="0">
                    <a:pos x="26" y="157"/>
                  </a:cxn>
                  <a:cxn ang="0">
                    <a:pos x="21" y="157"/>
                  </a:cxn>
                  <a:cxn ang="0">
                    <a:pos x="16" y="157"/>
                  </a:cxn>
                  <a:cxn ang="0">
                    <a:pos x="10" y="155"/>
                  </a:cxn>
                  <a:cxn ang="0">
                    <a:pos x="5" y="153"/>
                  </a:cxn>
                  <a:cxn ang="0">
                    <a:pos x="3" y="147"/>
                  </a:cxn>
                  <a:cxn ang="0">
                    <a:pos x="0" y="142"/>
                  </a:cxn>
                  <a:cxn ang="0">
                    <a:pos x="0" y="135"/>
                  </a:cxn>
                  <a:cxn ang="0">
                    <a:pos x="1" y="130"/>
                  </a:cxn>
                  <a:cxn ang="0">
                    <a:pos x="1" y="124"/>
                  </a:cxn>
                  <a:cxn ang="0">
                    <a:pos x="3" y="117"/>
                  </a:cxn>
                  <a:cxn ang="0">
                    <a:pos x="4" y="111"/>
                  </a:cxn>
                  <a:cxn ang="0">
                    <a:pos x="5" y="104"/>
                  </a:cxn>
                  <a:cxn ang="0">
                    <a:pos x="5" y="98"/>
                  </a:cxn>
                  <a:cxn ang="0">
                    <a:pos x="4" y="91"/>
                  </a:cxn>
                  <a:cxn ang="0">
                    <a:pos x="5" y="81"/>
                  </a:cxn>
                  <a:cxn ang="0">
                    <a:pos x="5" y="69"/>
                  </a:cxn>
                  <a:cxn ang="0">
                    <a:pos x="4" y="58"/>
                  </a:cxn>
                  <a:cxn ang="0">
                    <a:pos x="3" y="46"/>
                  </a:cxn>
                  <a:cxn ang="0">
                    <a:pos x="1" y="34"/>
                  </a:cxn>
                  <a:cxn ang="0">
                    <a:pos x="3" y="23"/>
                  </a:cxn>
                  <a:cxn ang="0">
                    <a:pos x="4" y="14"/>
                  </a:cxn>
                  <a:cxn ang="0">
                    <a:pos x="9" y="6"/>
                  </a:cxn>
                  <a:cxn ang="0">
                    <a:pos x="17" y="2"/>
                  </a:cxn>
                  <a:cxn ang="0">
                    <a:pos x="29" y="0"/>
                  </a:cxn>
                  <a:cxn ang="0">
                    <a:pos x="55" y="5"/>
                  </a:cxn>
                  <a:cxn ang="0">
                    <a:pos x="55" y="5"/>
                  </a:cxn>
                </a:cxnLst>
                <a:rect l="0" t="0" r="r" b="b"/>
                <a:pathLst>
                  <a:path w="57" h="157">
                    <a:moveTo>
                      <a:pt x="55" y="5"/>
                    </a:moveTo>
                    <a:lnTo>
                      <a:pt x="53" y="19"/>
                    </a:lnTo>
                    <a:lnTo>
                      <a:pt x="52" y="33"/>
                    </a:lnTo>
                    <a:lnTo>
                      <a:pt x="52" y="47"/>
                    </a:lnTo>
                    <a:lnTo>
                      <a:pt x="53" y="63"/>
                    </a:lnTo>
                    <a:lnTo>
                      <a:pt x="55" y="78"/>
                    </a:lnTo>
                    <a:lnTo>
                      <a:pt x="56" y="94"/>
                    </a:lnTo>
                    <a:lnTo>
                      <a:pt x="57" y="108"/>
                    </a:lnTo>
                    <a:lnTo>
                      <a:pt x="57" y="122"/>
                    </a:lnTo>
                    <a:lnTo>
                      <a:pt x="57" y="135"/>
                    </a:lnTo>
                    <a:lnTo>
                      <a:pt x="55" y="147"/>
                    </a:lnTo>
                    <a:lnTo>
                      <a:pt x="51" y="149"/>
                    </a:lnTo>
                    <a:lnTo>
                      <a:pt x="46" y="152"/>
                    </a:lnTo>
                    <a:lnTo>
                      <a:pt x="42" y="153"/>
                    </a:lnTo>
                    <a:lnTo>
                      <a:pt x="36" y="155"/>
                    </a:lnTo>
                    <a:lnTo>
                      <a:pt x="31" y="156"/>
                    </a:lnTo>
                    <a:lnTo>
                      <a:pt x="26" y="157"/>
                    </a:lnTo>
                    <a:lnTo>
                      <a:pt x="21" y="157"/>
                    </a:lnTo>
                    <a:lnTo>
                      <a:pt x="16" y="157"/>
                    </a:lnTo>
                    <a:lnTo>
                      <a:pt x="10" y="155"/>
                    </a:lnTo>
                    <a:lnTo>
                      <a:pt x="5" y="153"/>
                    </a:lnTo>
                    <a:lnTo>
                      <a:pt x="3" y="147"/>
                    </a:lnTo>
                    <a:lnTo>
                      <a:pt x="0" y="142"/>
                    </a:lnTo>
                    <a:lnTo>
                      <a:pt x="0" y="135"/>
                    </a:lnTo>
                    <a:lnTo>
                      <a:pt x="1" y="130"/>
                    </a:lnTo>
                    <a:lnTo>
                      <a:pt x="1" y="124"/>
                    </a:lnTo>
                    <a:lnTo>
                      <a:pt x="3" y="117"/>
                    </a:lnTo>
                    <a:lnTo>
                      <a:pt x="4" y="111"/>
                    </a:lnTo>
                    <a:lnTo>
                      <a:pt x="5" y="104"/>
                    </a:lnTo>
                    <a:lnTo>
                      <a:pt x="5" y="98"/>
                    </a:lnTo>
                    <a:lnTo>
                      <a:pt x="4" y="91"/>
                    </a:lnTo>
                    <a:lnTo>
                      <a:pt x="5" y="81"/>
                    </a:lnTo>
                    <a:lnTo>
                      <a:pt x="5" y="69"/>
                    </a:lnTo>
                    <a:lnTo>
                      <a:pt x="4" y="58"/>
                    </a:lnTo>
                    <a:lnTo>
                      <a:pt x="3" y="46"/>
                    </a:lnTo>
                    <a:lnTo>
                      <a:pt x="1" y="34"/>
                    </a:lnTo>
                    <a:lnTo>
                      <a:pt x="3" y="23"/>
                    </a:lnTo>
                    <a:lnTo>
                      <a:pt x="4" y="14"/>
                    </a:lnTo>
                    <a:lnTo>
                      <a:pt x="9" y="6"/>
                    </a:lnTo>
                    <a:lnTo>
                      <a:pt x="17" y="2"/>
                    </a:lnTo>
                    <a:lnTo>
                      <a:pt x="29" y="0"/>
                    </a:lnTo>
                    <a:lnTo>
                      <a:pt x="55" y="5"/>
                    </a:lnTo>
                    <a:lnTo>
                      <a:pt x="55" y="5"/>
                    </a:lnTo>
                    <a:close/>
                  </a:path>
                </a:pathLst>
              </a:custGeom>
              <a:solidFill>
                <a:srgbClr val="360F00"/>
              </a:solidFill>
              <a:ln w="9525">
                <a:noFill/>
                <a:round/>
                <a:headEnd/>
                <a:tailEnd/>
              </a:ln>
            </p:spPr>
            <p:txBody>
              <a:bodyPr/>
              <a:lstStyle/>
              <a:p>
                <a:endParaRPr lang="es-CO"/>
              </a:p>
            </p:txBody>
          </p:sp>
          <p:sp>
            <p:nvSpPr>
              <p:cNvPr id="15639" name="Freeform 279"/>
              <p:cNvSpPr>
                <a:spLocks/>
              </p:cNvSpPr>
              <p:nvPr/>
            </p:nvSpPr>
            <p:spPr bwMode="auto">
              <a:xfrm>
                <a:off x="4435" y="2518"/>
                <a:ext cx="226" cy="381"/>
              </a:xfrm>
              <a:custGeom>
                <a:avLst/>
                <a:gdLst/>
                <a:ahLst/>
                <a:cxnLst>
                  <a:cxn ang="0">
                    <a:pos x="447" y="0"/>
                  </a:cxn>
                  <a:cxn ang="0">
                    <a:pos x="451" y="761"/>
                  </a:cxn>
                  <a:cxn ang="0">
                    <a:pos x="215" y="761"/>
                  </a:cxn>
                  <a:cxn ang="0">
                    <a:pos x="211" y="760"/>
                  </a:cxn>
                  <a:cxn ang="0">
                    <a:pos x="198" y="756"/>
                  </a:cxn>
                  <a:cxn ang="0">
                    <a:pos x="181" y="751"/>
                  </a:cxn>
                  <a:cxn ang="0">
                    <a:pos x="158" y="743"/>
                  </a:cxn>
                  <a:cxn ang="0">
                    <a:pos x="132" y="734"/>
                  </a:cxn>
                  <a:cxn ang="0">
                    <a:pos x="105" y="722"/>
                  </a:cxn>
                  <a:cxn ang="0">
                    <a:pos x="76" y="711"/>
                  </a:cxn>
                  <a:cxn ang="0">
                    <a:pos x="48" y="699"/>
                  </a:cxn>
                  <a:cxn ang="0">
                    <a:pos x="23" y="686"/>
                  </a:cxn>
                  <a:cxn ang="0">
                    <a:pos x="1" y="673"/>
                  </a:cxn>
                  <a:cxn ang="0">
                    <a:pos x="0" y="653"/>
                  </a:cxn>
                  <a:cxn ang="0">
                    <a:pos x="0" y="633"/>
                  </a:cxn>
                  <a:cxn ang="0">
                    <a:pos x="0" y="613"/>
                  </a:cxn>
                  <a:cxn ang="0">
                    <a:pos x="1" y="593"/>
                  </a:cxn>
                  <a:cxn ang="0">
                    <a:pos x="1" y="572"/>
                  </a:cxn>
                  <a:cxn ang="0">
                    <a:pos x="2" y="553"/>
                  </a:cxn>
                  <a:cxn ang="0">
                    <a:pos x="4" y="534"/>
                  </a:cxn>
                  <a:cxn ang="0">
                    <a:pos x="4" y="514"/>
                  </a:cxn>
                  <a:cxn ang="0">
                    <a:pos x="5" y="495"/>
                  </a:cxn>
                  <a:cxn ang="0">
                    <a:pos x="6" y="477"/>
                  </a:cxn>
                  <a:cxn ang="0">
                    <a:pos x="14" y="474"/>
                  </a:cxn>
                  <a:cxn ang="0">
                    <a:pos x="23" y="472"/>
                  </a:cxn>
                  <a:cxn ang="0">
                    <a:pos x="32" y="470"/>
                  </a:cxn>
                  <a:cxn ang="0">
                    <a:pos x="41" y="469"/>
                  </a:cxn>
                  <a:cxn ang="0">
                    <a:pos x="52" y="468"/>
                  </a:cxn>
                  <a:cxn ang="0">
                    <a:pos x="62" y="468"/>
                  </a:cxn>
                  <a:cxn ang="0">
                    <a:pos x="72" y="466"/>
                  </a:cxn>
                  <a:cxn ang="0">
                    <a:pos x="81" y="465"/>
                  </a:cxn>
                  <a:cxn ang="0">
                    <a:pos x="92" y="463"/>
                  </a:cxn>
                  <a:cxn ang="0">
                    <a:pos x="101" y="460"/>
                  </a:cxn>
                  <a:cxn ang="0">
                    <a:pos x="109" y="457"/>
                  </a:cxn>
                  <a:cxn ang="0">
                    <a:pos x="115" y="455"/>
                  </a:cxn>
                  <a:cxn ang="0">
                    <a:pos x="123" y="451"/>
                  </a:cxn>
                  <a:cxn ang="0">
                    <a:pos x="131" y="447"/>
                  </a:cxn>
                  <a:cxn ang="0">
                    <a:pos x="137" y="443"/>
                  </a:cxn>
                  <a:cxn ang="0">
                    <a:pos x="144" y="438"/>
                  </a:cxn>
                  <a:cxn ang="0">
                    <a:pos x="149" y="432"/>
                  </a:cxn>
                  <a:cxn ang="0">
                    <a:pos x="153" y="425"/>
                  </a:cxn>
                  <a:cxn ang="0">
                    <a:pos x="154" y="417"/>
                  </a:cxn>
                  <a:cxn ang="0">
                    <a:pos x="153" y="407"/>
                  </a:cxn>
                  <a:cxn ang="0">
                    <a:pos x="164" y="406"/>
                  </a:cxn>
                  <a:cxn ang="0">
                    <a:pos x="177" y="404"/>
                  </a:cxn>
                  <a:cxn ang="0">
                    <a:pos x="192" y="403"/>
                  </a:cxn>
                  <a:cxn ang="0">
                    <a:pos x="205" y="402"/>
                  </a:cxn>
                  <a:cxn ang="0">
                    <a:pos x="219" y="399"/>
                  </a:cxn>
                  <a:cxn ang="0">
                    <a:pos x="233" y="397"/>
                  </a:cxn>
                  <a:cxn ang="0">
                    <a:pos x="246" y="391"/>
                  </a:cxn>
                  <a:cxn ang="0">
                    <a:pos x="259" y="385"/>
                  </a:cxn>
                  <a:cxn ang="0">
                    <a:pos x="271" y="377"/>
                  </a:cxn>
                  <a:cxn ang="0">
                    <a:pos x="281" y="367"/>
                  </a:cxn>
                  <a:cxn ang="0">
                    <a:pos x="279" y="2"/>
                  </a:cxn>
                  <a:cxn ang="0">
                    <a:pos x="447" y="0"/>
                  </a:cxn>
                  <a:cxn ang="0">
                    <a:pos x="447" y="0"/>
                  </a:cxn>
                </a:cxnLst>
                <a:rect l="0" t="0" r="r" b="b"/>
                <a:pathLst>
                  <a:path w="451" h="761">
                    <a:moveTo>
                      <a:pt x="447" y="0"/>
                    </a:moveTo>
                    <a:lnTo>
                      <a:pt x="451" y="761"/>
                    </a:lnTo>
                    <a:lnTo>
                      <a:pt x="215" y="761"/>
                    </a:lnTo>
                    <a:lnTo>
                      <a:pt x="211" y="760"/>
                    </a:lnTo>
                    <a:lnTo>
                      <a:pt x="198" y="756"/>
                    </a:lnTo>
                    <a:lnTo>
                      <a:pt x="181" y="751"/>
                    </a:lnTo>
                    <a:lnTo>
                      <a:pt x="158" y="743"/>
                    </a:lnTo>
                    <a:lnTo>
                      <a:pt x="132" y="734"/>
                    </a:lnTo>
                    <a:lnTo>
                      <a:pt x="105" y="722"/>
                    </a:lnTo>
                    <a:lnTo>
                      <a:pt x="76" y="711"/>
                    </a:lnTo>
                    <a:lnTo>
                      <a:pt x="48" y="699"/>
                    </a:lnTo>
                    <a:lnTo>
                      <a:pt x="23" y="686"/>
                    </a:lnTo>
                    <a:lnTo>
                      <a:pt x="1" y="673"/>
                    </a:lnTo>
                    <a:lnTo>
                      <a:pt x="0" y="653"/>
                    </a:lnTo>
                    <a:lnTo>
                      <a:pt x="0" y="633"/>
                    </a:lnTo>
                    <a:lnTo>
                      <a:pt x="0" y="613"/>
                    </a:lnTo>
                    <a:lnTo>
                      <a:pt x="1" y="593"/>
                    </a:lnTo>
                    <a:lnTo>
                      <a:pt x="1" y="572"/>
                    </a:lnTo>
                    <a:lnTo>
                      <a:pt x="2" y="553"/>
                    </a:lnTo>
                    <a:lnTo>
                      <a:pt x="4" y="534"/>
                    </a:lnTo>
                    <a:lnTo>
                      <a:pt x="4" y="514"/>
                    </a:lnTo>
                    <a:lnTo>
                      <a:pt x="5" y="495"/>
                    </a:lnTo>
                    <a:lnTo>
                      <a:pt x="6" y="477"/>
                    </a:lnTo>
                    <a:lnTo>
                      <a:pt x="14" y="474"/>
                    </a:lnTo>
                    <a:lnTo>
                      <a:pt x="23" y="472"/>
                    </a:lnTo>
                    <a:lnTo>
                      <a:pt x="32" y="470"/>
                    </a:lnTo>
                    <a:lnTo>
                      <a:pt x="41" y="469"/>
                    </a:lnTo>
                    <a:lnTo>
                      <a:pt x="52" y="468"/>
                    </a:lnTo>
                    <a:lnTo>
                      <a:pt x="62" y="468"/>
                    </a:lnTo>
                    <a:lnTo>
                      <a:pt x="72" y="466"/>
                    </a:lnTo>
                    <a:lnTo>
                      <a:pt x="81" y="465"/>
                    </a:lnTo>
                    <a:lnTo>
                      <a:pt x="92" y="463"/>
                    </a:lnTo>
                    <a:lnTo>
                      <a:pt x="101" y="460"/>
                    </a:lnTo>
                    <a:lnTo>
                      <a:pt x="109" y="457"/>
                    </a:lnTo>
                    <a:lnTo>
                      <a:pt x="115" y="455"/>
                    </a:lnTo>
                    <a:lnTo>
                      <a:pt x="123" y="451"/>
                    </a:lnTo>
                    <a:lnTo>
                      <a:pt x="131" y="447"/>
                    </a:lnTo>
                    <a:lnTo>
                      <a:pt x="137" y="443"/>
                    </a:lnTo>
                    <a:lnTo>
                      <a:pt x="144" y="438"/>
                    </a:lnTo>
                    <a:lnTo>
                      <a:pt x="149" y="432"/>
                    </a:lnTo>
                    <a:lnTo>
                      <a:pt x="153" y="425"/>
                    </a:lnTo>
                    <a:lnTo>
                      <a:pt x="154" y="417"/>
                    </a:lnTo>
                    <a:lnTo>
                      <a:pt x="153" y="407"/>
                    </a:lnTo>
                    <a:lnTo>
                      <a:pt x="164" y="406"/>
                    </a:lnTo>
                    <a:lnTo>
                      <a:pt x="177" y="404"/>
                    </a:lnTo>
                    <a:lnTo>
                      <a:pt x="192" y="403"/>
                    </a:lnTo>
                    <a:lnTo>
                      <a:pt x="205" y="402"/>
                    </a:lnTo>
                    <a:lnTo>
                      <a:pt x="219" y="399"/>
                    </a:lnTo>
                    <a:lnTo>
                      <a:pt x="233" y="397"/>
                    </a:lnTo>
                    <a:lnTo>
                      <a:pt x="246" y="391"/>
                    </a:lnTo>
                    <a:lnTo>
                      <a:pt x="259" y="385"/>
                    </a:lnTo>
                    <a:lnTo>
                      <a:pt x="271" y="377"/>
                    </a:lnTo>
                    <a:lnTo>
                      <a:pt x="281" y="367"/>
                    </a:lnTo>
                    <a:lnTo>
                      <a:pt x="279" y="2"/>
                    </a:lnTo>
                    <a:lnTo>
                      <a:pt x="447" y="0"/>
                    </a:lnTo>
                    <a:lnTo>
                      <a:pt x="447" y="0"/>
                    </a:lnTo>
                    <a:close/>
                  </a:path>
                </a:pathLst>
              </a:custGeom>
              <a:solidFill>
                <a:srgbClr val="00FF00"/>
              </a:solidFill>
              <a:ln w="9525">
                <a:noFill/>
                <a:round/>
                <a:headEnd/>
                <a:tailEnd/>
              </a:ln>
            </p:spPr>
            <p:txBody>
              <a:bodyPr/>
              <a:lstStyle/>
              <a:p>
                <a:endParaRPr lang="es-CO"/>
              </a:p>
            </p:txBody>
          </p:sp>
          <p:sp>
            <p:nvSpPr>
              <p:cNvPr id="15640" name="Freeform 280"/>
              <p:cNvSpPr>
                <a:spLocks/>
              </p:cNvSpPr>
              <p:nvPr/>
            </p:nvSpPr>
            <p:spPr bwMode="auto">
              <a:xfrm>
                <a:off x="4430" y="2560"/>
                <a:ext cx="9" cy="3"/>
              </a:xfrm>
              <a:custGeom>
                <a:avLst/>
                <a:gdLst/>
                <a:ahLst/>
                <a:cxnLst>
                  <a:cxn ang="0">
                    <a:pos x="0" y="5"/>
                  </a:cxn>
                  <a:cxn ang="0">
                    <a:pos x="19" y="0"/>
                  </a:cxn>
                  <a:cxn ang="0">
                    <a:pos x="19" y="5"/>
                  </a:cxn>
                  <a:cxn ang="0">
                    <a:pos x="0" y="5"/>
                  </a:cxn>
                  <a:cxn ang="0">
                    <a:pos x="0" y="5"/>
                  </a:cxn>
                </a:cxnLst>
                <a:rect l="0" t="0" r="r" b="b"/>
                <a:pathLst>
                  <a:path w="19" h="5">
                    <a:moveTo>
                      <a:pt x="0" y="5"/>
                    </a:moveTo>
                    <a:lnTo>
                      <a:pt x="19" y="0"/>
                    </a:lnTo>
                    <a:lnTo>
                      <a:pt x="19" y="5"/>
                    </a:lnTo>
                    <a:lnTo>
                      <a:pt x="0" y="5"/>
                    </a:lnTo>
                    <a:lnTo>
                      <a:pt x="0" y="5"/>
                    </a:lnTo>
                    <a:close/>
                  </a:path>
                </a:pathLst>
              </a:custGeom>
              <a:solidFill>
                <a:srgbClr val="B34700"/>
              </a:solidFill>
              <a:ln w="9525">
                <a:noFill/>
                <a:round/>
                <a:headEnd/>
                <a:tailEnd/>
              </a:ln>
            </p:spPr>
            <p:txBody>
              <a:bodyPr/>
              <a:lstStyle/>
              <a:p>
                <a:endParaRPr lang="es-CO"/>
              </a:p>
            </p:txBody>
          </p:sp>
          <p:sp>
            <p:nvSpPr>
              <p:cNvPr id="15641" name="Freeform 281"/>
              <p:cNvSpPr>
                <a:spLocks/>
              </p:cNvSpPr>
              <p:nvPr/>
            </p:nvSpPr>
            <p:spPr bwMode="auto">
              <a:xfrm>
                <a:off x="4416" y="2561"/>
                <a:ext cx="8" cy="4"/>
              </a:xfrm>
              <a:custGeom>
                <a:avLst/>
                <a:gdLst/>
                <a:ahLst/>
                <a:cxnLst>
                  <a:cxn ang="0">
                    <a:pos x="5" y="8"/>
                  </a:cxn>
                  <a:cxn ang="0">
                    <a:pos x="0" y="0"/>
                  </a:cxn>
                  <a:cxn ang="0">
                    <a:pos x="15" y="3"/>
                  </a:cxn>
                  <a:cxn ang="0">
                    <a:pos x="5" y="8"/>
                  </a:cxn>
                  <a:cxn ang="0">
                    <a:pos x="5" y="8"/>
                  </a:cxn>
                </a:cxnLst>
                <a:rect l="0" t="0" r="r" b="b"/>
                <a:pathLst>
                  <a:path w="15" h="8">
                    <a:moveTo>
                      <a:pt x="5" y="8"/>
                    </a:moveTo>
                    <a:lnTo>
                      <a:pt x="0" y="0"/>
                    </a:lnTo>
                    <a:lnTo>
                      <a:pt x="15" y="3"/>
                    </a:lnTo>
                    <a:lnTo>
                      <a:pt x="5" y="8"/>
                    </a:lnTo>
                    <a:lnTo>
                      <a:pt x="5" y="8"/>
                    </a:lnTo>
                    <a:close/>
                  </a:path>
                </a:pathLst>
              </a:custGeom>
              <a:solidFill>
                <a:srgbClr val="B34700"/>
              </a:solidFill>
              <a:ln w="9525">
                <a:noFill/>
                <a:round/>
                <a:headEnd/>
                <a:tailEnd/>
              </a:ln>
            </p:spPr>
            <p:txBody>
              <a:bodyPr/>
              <a:lstStyle/>
              <a:p>
                <a:endParaRPr lang="es-CO"/>
              </a:p>
            </p:txBody>
          </p:sp>
          <p:sp>
            <p:nvSpPr>
              <p:cNvPr id="15642" name="Freeform 282"/>
              <p:cNvSpPr>
                <a:spLocks/>
              </p:cNvSpPr>
              <p:nvPr/>
            </p:nvSpPr>
            <p:spPr bwMode="auto">
              <a:xfrm>
                <a:off x="4232" y="2583"/>
                <a:ext cx="16" cy="4"/>
              </a:xfrm>
              <a:custGeom>
                <a:avLst/>
                <a:gdLst/>
                <a:ahLst/>
                <a:cxnLst>
                  <a:cxn ang="0">
                    <a:pos x="30" y="6"/>
                  </a:cxn>
                  <a:cxn ang="0">
                    <a:pos x="0" y="8"/>
                  </a:cxn>
                  <a:cxn ang="0">
                    <a:pos x="0" y="0"/>
                  </a:cxn>
                  <a:cxn ang="0">
                    <a:pos x="2" y="3"/>
                  </a:cxn>
                  <a:cxn ang="0">
                    <a:pos x="5" y="4"/>
                  </a:cxn>
                  <a:cxn ang="0">
                    <a:pos x="7" y="4"/>
                  </a:cxn>
                  <a:cxn ang="0">
                    <a:pos x="11" y="6"/>
                  </a:cxn>
                  <a:cxn ang="0">
                    <a:pos x="14" y="6"/>
                  </a:cxn>
                  <a:cxn ang="0">
                    <a:pos x="18" y="6"/>
                  </a:cxn>
                  <a:cxn ang="0">
                    <a:pos x="20" y="6"/>
                  </a:cxn>
                  <a:cxn ang="0">
                    <a:pos x="24" y="6"/>
                  </a:cxn>
                  <a:cxn ang="0">
                    <a:pos x="27" y="6"/>
                  </a:cxn>
                  <a:cxn ang="0">
                    <a:pos x="31" y="6"/>
                  </a:cxn>
                  <a:cxn ang="0">
                    <a:pos x="31" y="6"/>
                  </a:cxn>
                  <a:cxn ang="0">
                    <a:pos x="30" y="6"/>
                  </a:cxn>
                </a:cxnLst>
                <a:rect l="0" t="0" r="r" b="b"/>
                <a:pathLst>
                  <a:path w="31" h="8">
                    <a:moveTo>
                      <a:pt x="30" y="6"/>
                    </a:moveTo>
                    <a:lnTo>
                      <a:pt x="0" y="8"/>
                    </a:lnTo>
                    <a:lnTo>
                      <a:pt x="0" y="0"/>
                    </a:lnTo>
                    <a:lnTo>
                      <a:pt x="2" y="3"/>
                    </a:lnTo>
                    <a:lnTo>
                      <a:pt x="5" y="4"/>
                    </a:lnTo>
                    <a:lnTo>
                      <a:pt x="7" y="4"/>
                    </a:lnTo>
                    <a:lnTo>
                      <a:pt x="11" y="6"/>
                    </a:lnTo>
                    <a:lnTo>
                      <a:pt x="14" y="6"/>
                    </a:lnTo>
                    <a:lnTo>
                      <a:pt x="18" y="6"/>
                    </a:lnTo>
                    <a:lnTo>
                      <a:pt x="20" y="6"/>
                    </a:lnTo>
                    <a:lnTo>
                      <a:pt x="24" y="6"/>
                    </a:lnTo>
                    <a:lnTo>
                      <a:pt x="27" y="6"/>
                    </a:lnTo>
                    <a:lnTo>
                      <a:pt x="31" y="6"/>
                    </a:lnTo>
                    <a:lnTo>
                      <a:pt x="31" y="6"/>
                    </a:lnTo>
                    <a:lnTo>
                      <a:pt x="30" y="6"/>
                    </a:lnTo>
                    <a:close/>
                  </a:path>
                </a:pathLst>
              </a:custGeom>
              <a:solidFill>
                <a:srgbClr val="B34700"/>
              </a:solidFill>
              <a:ln w="9525">
                <a:noFill/>
                <a:round/>
                <a:headEnd/>
                <a:tailEnd/>
              </a:ln>
            </p:spPr>
            <p:txBody>
              <a:bodyPr/>
              <a:lstStyle/>
              <a:p>
                <a:endParaRPr lang="es-CO"/>
              </a:p>
            </p:txBody>
          </p:sp>
          <p:sp>
            <p:nvSpPr>
              <p:cNvPr id="15643" name="Freeform 283"/>
              <p:cNvSpPr>
                <a:spLocks/>
              </p:cNvSpPr>
              <p:nvPr/>
            </p:nvSpPr>
            <p:spPr bwMode="auto">
              <a:xfrm>
                <a:off x="4290" y="2636"/>
                <a:ext cx="101" cy="14"/>
              </a:xfrm>
              <a:custGeom>
                <a:avLst/>
                <a:gdLst/>
                <a:ahLst/>
                <a:cxnLst>
                  <a:cxn ang="0">
                    <a:pos x="203" y="10"/>
                  </a:cxn>
                  <a:cxn ang="0">
                    <a:pos x="182" y="9"/>
                  </a:cxn>
                  <a:cxn ang="0">
                    <a:pos x="161" y="9"/>
                  </a:cxn>
                  <a:cxn ang="0">
                    <a:pos x="140" y="10"/>
                  </a:cxn>
                  <a:cxn ang="0">
                    <a:pos x="119" y="13"/>
                  </a:cxn>
                  <a:cxn ang="0">
                    <a:pos x="100" y="16"/>
                  </a:cxn>
                  <a:cxn ang="0">
                    <a:pos x="79" y="18"/>
                  </a:cxn>
                  <a:cxn ang="0">
                    <a:pos x="59" y="22"/>
                  </a:cxn>
                  <a:cxn ang="0">
                    <a:pos x="39" y="25"/>
                  </a:cxn>
                  <a:cxn ang="0">
                    <a:pos x="20" y="27"/>
                  </a:cxn>
                  <a:cxn ang="0">
                    <a:pos x="0" y="29"/>
                  </a:cxn>
                  <a:cxn ang="0">
                    <a:pos x="0" y="18"/>
                  </a:cxn>
                  <a:cxn ang="0">
                    <a:pos x="20" y="18"/>
                  </a:cxn>
                  <a:cxn ang="0">
                    <a:pos x="40" y="17"/>
                  </a:cxn>
                  <a:cxn ang="0">
                    <a:pos x="61" y="16"/>
                  </a:cxn>
                  <a:cxn ang="0">
                    <a:pos x="83" y="14"/>
                  </a:cxn>
                  <a:cxn ang="0">
                    <a:pos x="104" y="12"/>
                  </a:cxn>
                  <a:cxn ang="0">
                    <a:pos x="125" y="10"/>
                  </a:cxn>
                  <a:cxn ang="0">
                    <a:pos x="145" y="8"/>
                  </a:cxn>
                  <a:cxn ang="0">
                    <a:pos x="166" y="5"/>
                  </a:cxn>
                  <a:cxn ang="0">
                    <a:pos x="184" y="3"/>
                  </a:cxn>
                  <a:cxn ang="0">
                    <a:pos x="203" y="0"/>
                  </a:cxn>
                  <a:cxn ang="0">
                    <a:pos x="203" y="10"/>
                  </a:cxn>
                  <a:cxn ang="0">
                    <a:pos x="203" y="10"/>
                  </a:cxn>
                </a:cxnLst>
                <a:rect l="0" t="0" r="r" b="b"/>
                <a:pathLst>
                  <a:path w="203" h="29">
                    <a:moveTo>
                      <a:pt x="203" y="10"/>
                    </a:moveTo>
                    <a:lnTo>
                      <a:pt x="182" y="9"/>
                    </a:lnTo>
                    <a:lnTo>
                      <a:pt x="161" y="9"/>
                    </a:lnTo>
                    <a:lnTo>
                      <a:pt x="140" y="10"/>
                    </a:lnTo>
                    <a:lnTo>
                      <a:pt x="119" y="13"/>
                    </a:lnTo>
                    <a:lnTo>
                      <a:pt x="100" y="16"/>
                    </a:lnTo>
                    <a:lnTo>
                      <a:pt x="79" y="18"/>
                    </a:lnTo>
                    <a:lnTo>
                      <a:pt x="59" y="22"/>
                    </a:lnTo>
                    <a:lnTo>
                      <a:pt x="39" y="25"/>
                    </a:lnTo>
                    <a:lnTo>
                      <a:pt x="20" y="27"/>
                    </a:lnTo>
                    <a:lnTo>
                      <a:pt x="0" y="29"/>
                    </a:lnTo>
                    <a:lnTo>
                      <a:pt x="0" y="18"/>
                    </a:lnTo>
                    <a:lnTo>
                      <a:pt x="20" y="18"/>
                    </a:lnTo>
                    <a:lnTo>
                      <a:pt x="40" y="17"/>
                    </a:lnTo>
                    <a:lnTo>
                      <a:pt x="61" y="16"/>
                    </a:lnTo>
                    <a:lnTo>
                      <a:pt x="83" y="14"/>
                    </a:lnTo>
                    <a:lnTo>
                      <a:pt x="104" y="12"/>
                    </a:lnTo>
                    <a:lnTo>
                      <a:pt x="125" y="10"/>
                    </a:lnTo>
                    <a:lnTo>
                      <a:pt x="145" y="8"/>
                    </a:lnTo>
                    <a:lnTo>
                      <a:pt x="166" y="5"/>
                    </a:lnTo>
                    <a:lnTo>
                      <a:pt x="184" y="3"/>
                    </a:lnTo>
                    <a:lnTo>
                      <a:pt x="203" y="0"/>
                    </a:lnTo>
                    <a:lnTo>
                      <a:pt x="203" y="10"/>
                    </a:lnTo>
                    <a:lnTo>
                      <a:pt x="203" y="10"/>
                    </a:lnTo>
                    <a:close/>
                  </a:path>
                </a:pathLst>
              </a:custGeom>
              <a:solidFill>
                <a:srgbClr val="B34700"/>
              </a:solidFill>
              <a:ln w="9525">
                <a:noFill/>
                <a:round/>
                <a:headEnd/>
                <a:tailEnd/>
              </a:ln>
            </p:spPr>
            <p:txBody>
              <a:bodyPr/>
              <a:lstStyle/>
              <a:p>
                <a:endParaRPr lang="es-CO"/>
              </a:p>
            </p:txBody>
          </p:sp>
          <p:sp>
            <p:nvSpPr>
              <p:cNvPr id="15644" name="Freeform 284"/>
              <p:cNvSpPr>
                <a:spLocks/>
              </p:cNvSpPr>
              <p:nvPr/>
            </p:nvSpPr>
            <p:spPr bwMode="auto">
              <a:xfrm>
                <a:off x="4031" y="2645"/>
                <a:ext cx="28" cy="4"/>
              </a:xfrm>
              <a:custGeom>
                <a:avLst/>
                <a:gdLst/>
                <a:ahLst/>
                <a:cxnLst>
                  <a:cxn ang="0">
                    <a:pos x="57" y="4"/>
                  </a:cxn>
                  <a:cxn ang="0">
                    <a:pos x="52" y="8"/>
                  </a:cxn>
                  <a:cxn ang="0">
                    <a:pos x="47" y="9"/>
                  </a:cxn>
                  <a:cxn ang="0">
                    <a:pos x="40" y="9"/>
                  </a:cxn>
                  <a:cxn ang="0">
                    <a:pos x="35" y="8"/>
                  </a:cxn>
                  <a:cxn ang="0">
                    <a:pos x="30" y="7"/>
                  </a:cxn>
                  <a:cxn ang="0">
                    <a:pos x="24" y="4"/>
                  </a:cxn>
                  <a:cxn ang="0">
                    <a:pos x="18" y="3"/>
                  </a:cxn>
                  <a:cxn ang="0">
                    <a:pos x="12" y="0"/>
                  </a:cxn>
                  <a:cxn ang="0">
                    <a:pos x="7" y="0"/>
                  </a:cxn>
                  <a:cxn ang="0">
                    <a:pos x="0" y="0"/>
                  </a:cxn>
                  <a:cxn ang="0">
                    <a:pos x="57" y="4"/>
                  </a:cxn>
                  <a:cxn ang="0">
                    <a:pos x="57" y="4"/>
                  </a:cxn>
                </a:cxnLst>
                <a:rect l="0" t="0" r="r" b="b"/>
                <a:pathLst>
                  <a:path w="57" h="9">
                    <a:moveTo>
                      <a:pt x="57" y="4"/>
                    </a:moveTo>
                    <a:lnTo>
                      <a:pt x="52" y="8"/>
                    </a:lnTo>
                    <a:lnTo>
                      <a:pt x="47" y="9"/>
                    </a:lnTo>
                    <a:lnTo>
                      <a:pt x="40" y="9"/>
                    </a:lnTo>
                    <a:lnTo>
                      <a:pt x="35" y="8"/>
                    </a:lnTo>
                    <a:lnTo>
                      <a:pt x="30" y="7"/>
                    </a:lnTo>
                    <a:lnTo>
                      <a:pt x="24" y="4"/>
                    </a:lnTo>
                    <a:lnTo>
                      <a:pt x="18" y="3"/>
                    </a:lnTo>
                    <a:lnTo>
                      <a:pt x="12" y="0"/>
                    </a:lnTo>
                    <a:lnTo>
                      <a:pt x="7" y="0"/>
                    </a:lnTo>
                    <a:lnTo>
                      <a:pt x="0" y="0"/>
                    </a:lnTo>
                    <a:lnTo>
                      <a:pt x="57" y="4"/>
                    </a:lnTo>
                    <a:lnTo>
                      <a:pt x="57" y="4"/>
                    </a:lnTo>
                    <a:close/>
                  </a:path>
                </a:pathLst>
              </a:custGeom>
              <a:solidFill>
                <a:srgbClr val="B34700"/>
              </a:solidFill>
              <a:ln w="9525">
                <a:noFill/>
                <a:round/>
                <a:headEnd/>
                <a:tailEnd/>
              </a:ln>
            </p:spPr>
            <p:txBody>
              <a:bodyPr/>
              <a:lstStyle/>
              <a:p>
                <a:endParaRPr lang="es-CO"/>
              </a:p>
            </p:txBody>
          </p:sp>
          <p:sp>
            <p:nvSpPr>
              <p:cNvPr id="15645" name="Freeform 285"/>
              <p:cNvSpPr>
                <a:spLocks/>
              </p:cNvSpPr>
              <p:nvPr/>
            </p:nvSpPr>
            <p:spPr bwMode="auto">
              <a:xfrm>
                <a:off x="4070" y="2648"/>
                <a:ext cx="28" cy="5"/>
              </a:xfrm>
              <a:custGeom>
                <a:avLst/>
                <a:gdLst/>
                <a:ahLst/>
                <a:cxnLst>
                  <a:cxn ang="0">
                    <a:pos x="57" y="9"/>
                  </a:cxn>
                  <a:cxn ang="0">
                    <a:pos x="52" y="10"/>
                  </a:cxn>
                  <a:cxn ang="0">
                    <a:pos x="47" y="10"/>
                  </a:cxn>
                  <a:cxn ang="0">
                    <a:pos x="42" y="10"/>
                  </a:cxn>
                  <a:cxn ang="0">
                    <a:pos x="35" y="9"/>
                  </a:cxn>
                  <a:cxn ang="0">
                    <a:pos x="29" y="9"/>
                  </a:cxn>
                  <a:cxn ang="0">
                    <a:pos x="22" y="7"/>
                  </a:cxn>
                  <a:cxn ang="0">
                    <a:pos x="17" y="6"/>
                  </a:cxn>
                  <a:cxn ang="0">
                    <a:pos x="10" y="4"/>
                  </a:cxn>
                  <a:cxn ang="0">
                    <a:pos x="5" y="2"/>
                  </a:cxn>
                  <a:cxn ang="0">
                    <a:pos x="0" y="0"/>
                  </a:cxn>
                  <a:cxn ang="0">
                    <a:pos x="57" y="9"/>
                  </a:cxn>
                  <a:cxn ang="0">
                    <a:pos x="57" y="9"/>
                  </a:cxn>
                </a:cxnLst>
                <a:rect l="0" t="0" r="r" b="b"/>
                <a:pathLst>
                  <a:path w="57" h="10">
                    <a:moveTo>
                      <a:pt x="57" y="9"/>
                    </a:moveTo>
                    <a:lnTo>
                      <a:pt x="52" y="10"/>
                    </a:lnTo>
                    <a:lnTo>
                      <a:pt x="47" y="10"/>
                    </a:lnTo>
                    <a:lnTo>
                      <a:pt x="42" y="10"/>
                    </a:lnTo>
                    <a:lnTo>
                      <a:pt x="35" y="9"/>
                    </a:lnTo>
                    <a:lnTo>
                      <a:pt x="29" y="9"/>
                    </a:lnTo>
                    <a:lnTo>
                      <a:pt x="22" y="7"/>
                    </a:lnTo>
                    <a:lnTo>
                      <a:pt x="17" y="6"/>
                    </a:lnTo>
                    <a:lnTo>
                      <a:pt x="10" y="4"/>
                    </a:lnTo>
                    <a:lnTo>
                      <a:pt x="5" y="2"/>
                    </a:lnTo>
                    <a:lnTo>
                      <a:pt x="0" y="0"/>
                    </a:lnTo>
                    <a:lnTo>
                      <a:pt x="57" y="9"/>
                    </a:lnTo>
                    <a:lnTo>
                      <a:pt x="57" y="9"/>
                    </a:lnTo>
                    <a:close/>
                  </a:path>
                </a:pathLst>
              </a:custGeom>
              <a:solidFill>
                <a:srgbClr val="B34700"/>
              </a:solidFill>
              <a:ln w="9525">
                <a:noFill/>
                <a:round/>
                <a:headEnd/>
                <a:tailEnd/>
              </a:ln>
            </p:spPr>
            <p:txBody>
              <a:bodyPr/>
              <a:lstStyle/>
              <a:p>
                <a:endParaRPr lang="es-CO"/>
              </a:p>
            </p:txBody>
          </p:sp>
          <p:sp>
            <p:nvSpPr>
              <p:cNvPr id="15646" name="Freeform 286"/>
              <p:cNvSpPr>
                <a:spLocks/>
              </p:cNvSpPr>
              <p:nvPr/>
            </p:nvSpPr>
            <p:spPr bwMode="auto">
              <a:xfrm>
                <a:off x="3990" y="2660"/>
                <a:ext cx="176" cy="117"/>
              </a:xfrm>
              <a:custGeom>
                <a:avLst/>
                <a:gdLst/>
                <a:ahLst/>
                <a:cxnLst>
                  <a:cxn ang="0">
                    <a:pos x="27" y="12"/>
                  </a:cxn>
                  <a:cxn ang="0">
                    <a:pos x="27" y="38"/>
                  </a:cxn>
                  <a:cxn ang="0">
                    <a:pos x="26" y="66"/>
                  </a:cxn>
                  <a:cxn ang="0">
                    <a:pos x="24" y="95"/>
                  </a:cxn>
                  <a:cxn ang="0">
                    <a:pos x="31" y="120"/>
                  </a:cxn>
                  <a:cxn ang="0">
                    <a:pos x="44" y="131"/>
                  </a:cxn>
                  <a:cxn ang="0">
                    <a:pos x="56" y="133"/>
                  </a:cxn>
                  <a:cxn ang="0">
                    <a:pos x="67" y="138"/>
                  </a:cxn>
                  <a:cxn ang="0">
                    <a:pos x="76" y="140"/>
                  </a:cxn>
                  <a:cxn ang="0">
                    <a:pos x="83" y="132"/>
                  </a:cxn>
                  <a:cxn ang="0">
                    <a:pos x="87" y="111"/>
                  </a:cxn>
                  <a:cxn ang="0">
                    <a:pos x="88" y="88"/>
                  </a:cxn>
                  <a:cxn ang="0">
                    <a:pos x="87" y="65"/>
                  </a:cxn>
                  <a:cxn ang="0">
                    <a:pos x="88" y="42"/>
                  </a:cxn>
                  <a:cxn ang="0">
                    <a:pos x="92" y="17"/>
                  </a:cxn>
                  <a:cxn ang="0">
                    <a:pos x="104" y="12"/>
                  </a:cxn>
                  <a:cxn ang="0">
                    <a:pos x="122" y="17"/>
                  </a:cxn>
                  <a:cxn ang="0">
                    <a:pos x="141" y="17"/>
                  </a:cxn>
                  <a:cxn ang="0">
                    <a:pos x="158" y="17"/>
                  </a:cxn>
                  <a:cxn ang="0">
                    <a:pos x="172" y="25"/>
                  </a:cxn>
                  <a:cxn ang="0">
                    <a:pos x="179" y="44"/>
                  </a:cxn>
                  <a:cxn ang="0">
                    <a:pos x="178" y="69"/>
                  </a:cxn>
                  <a:cxn ang="0">
                    <a:pos x="176" y="96"/>
                  </a:cxn>
                  <a:cxn ang="0">
                    <a:pos x="175" y="120"/>
                  </a:cxn>
                  <a:cxn ang="0">
                    <a:pos x="176" y="145"/>
                  </a:cxn>
                  <a:cxn ang="0">
                    <a:pos x="185" y="157"/>
                  </a:cxn>
                  <a:cxn ang="0">
                    <a:pos x="201" y="159"/>
                  </a:cxn>
                  <a:cxn ang="0">
                    <a:pos x="216" y="159"/>
                  </a:cxn>
                  <a:cxn ang="0">
                    <a:pos x="231" y="155"/>
                  </a:cxn>
                  <a:cxn ang="0">
                    <a:pos x="239" y="144"/>
                  </a:cxn>
                  <a:cxn ang="0">
                    <a:pos x="242" y="31"/>
                  </a:cxn>
                  <a:cxn ang="0">
                    <a:pos x="347" y="57"/>
                  </a:cxn>
                  <a:cxn ang="0">
                    <a:pos x="349" y="87"/>
                  </a:cxn>
                  <a:cxn ang="0">
                    <a:pos x="349" y="117"/>
                  </a:cxn>
                  <a:cxn ang="0">
                    <a:pos x="349" y="146"/>
                  </a:cxn>
                  <a:cxn ang="0">
                    <a:pos x="350" y="173"/>
                  </a:cxn>
                  <a:cxn ang="0">
                    <a:pos x="344" y="189"/>
                  </a:cxn>
                  <a:cxn ang="0">
                    <a:pos x="333" y="186"/>
                  </a:cxn>
                  <a:cxn ang="0">
                    <a:pos x="325" y="180"/>
                  </a:cxn>
                  <a:cxn ang="0">
                    <a:pos x="318" y="172"/>
                  </a:cxn>
                  <a:cxn ang="0">
                    <a:pos x="307" y="167"/>
                  </a:cxn>
                  <a:cxn ang="0">
                    <a:pos x="281" y="155"/>
                  </a:cxn>
                  <a:cxn ang="0">
                    <a:pos x="249" y="154"/>
                  </a:cxn>
                  <a:cxn ang="0">
                    <a:pos x="220" y="171"/>
                  </a:cxn>
                  <a:cxn ang="0">
                    <a:pos x="196" y="198"/>
                  </a:cxn>
                  <a:cxn ang="0">
                    <a:pos x="170" y="224"/>
                  </a:cxn>
                  <a:cxn ang="0">
                    <a:pos x="143" y="233"/>
                  </a:cxn>
                  <a:cxn ang="0">
                    <a:pos x="113" y="226"/>
                  </a:cxn>
                  <a:cxn ang="0">
                    <a:pos x="84" y="219"/>
                  </a:cxn>
                  <a:cxn ang="0">
                    <a:pos x="54" y="211"/>
                  </a:cxn>
                  <a:cxn ang="0">
                    <a:pos x="26" y="206"/>
                  </a:cxn>
                  <a:cxn ang="0">
                    <a:pos x="9" y="186"/>
                  </a:cxn>
                  <a:cxn ang="0">
                    <a:pos x="4" y="146"/>
                  </a:cxn>
                  <a:cxn ang="0">
                    <a:pos x="1" y="104"/>
                  </a:cxn>
                  <a:cxn ang="0">
                    <a:pos x="0" y="62"/>
                  </a:cxn>
                  <a:cxn ang="0">
                    <a:pos x="1" y="21"/>
                  </a:cxn>
                  <a:cxn ang="0">
                    <a:pos x="23" y="0"/>
                  </a:cxn>
                </a:cxnLst>
                <a:rect l="0" t="0" r="r" b="b"/>
                <a:pathLst>
                  <a:path w="350" h="234">
                    <a:moveTo>
                      <a:pt x="23" y="0"/>
                    </a:moveTo>
                    <a:lnTo>
                      <a:pt x="27" y="12"/>
                    </a:lnTo>
                    <a:lnTo>
                      <a:pt x="27" y="25"/>
                    </a:lnTo>
                    <a:lnTo>
                      <a:pt x="27" y="38"/>
                    </a:lnTo>
                    <a:lnTo>
                      <a:pt x="26" y="52"/>
                    </a:lnTo>
                    <a:lnTo>
                      <a:pt x="26" y="66"/>
                    </a:lnTo>
                    <a:lnTo>
                      <a:pt x="24" y="80"/>
                    </a:lnTo>
                    <a:lnTo>
                      <a:pt x="24" y="95"/>
                    </a:lnTo>
                    <a:lnTo>
                      <a:pt x="27" y="107"/>
                    </a:lnTo>
                    <a:lnTo>
                      <a:pt x="31" y="120"/>
                    </a:lnTo>
                    <a:lnTo>
                      <a:pt x="39" y="132"/>
                    </a:lnTo>
                    <a:lnTo>
                      <a:pt x="44" y="131"/>
                    </a:lnTo>
                    <a:lnTo>
                      <a:pt x="50" y="132"/>
                    </a:lnTo>
                    <a:lnTo>
                      <a:pt x="56" y="133"/>
                    </a:lnTo>
                    <a:lnTo>
                      <a:pt x="61" y="136"/>
                    </a:lnTo>
                    <a:lnTo>
                      <a:pt x="67" y="138"/>
                    </a:lnTo>
                    <a:lnTo>
                      <a:pt x="72" y="140"/>
                    </a:lnTo>
                    <a:lnTo>
                      <a:pt x="76" y="140"/>
                    </a:lnTo>
                    <a:lnTo>
                      <a:pt x="80" y="137"/>
                    </a:lnTo>
                    <a:lnTo>
                      <a:pt x="83" y="132"/>
                    </a:lnTo>
                    <a:lnTo>
                      <a:pt x="85" y="124"/>
                    </a:lnTo>
                    <a:lnTo>
                      <a:pt x="87" y="111"/>
                    </a:lnTo>
                    <a:lnTo>
                      <a:pt x="87" y="100"/>
                    </a:lnTo>
                    <a:lnTo>
                      <a:pt x="88" y="88"/>
                    </a:lnTo>
                    <a:lnTo>
                      <a:pt x="87" y="76"/>
                    </a:lnTo>
                    <a:lnTo>
                      <a:pt x="87" y="65"/>
                    </a:lnTo>
                    <a:lnTo>
                      <a:pt x="87" y="53"/>
                    </a:lnTo>
                    <a:lnTo>
                      <a:pt x="88" y="42"/>
                    </a:lnTo>
                    <a:lnTo>
                      <a:pt x="89" y="30"/>
                    </a:lnTo>
                    <a:lnTo>
                      <a:pt x="92" y="17"/>
                    </a:lnTo>
                    <a:lnTo>
                      <a:pt x="96" y="5"/>
                    </a:lnTo>
                    <a:lnTo>
                      <a:pt x="104" y="12"/>
                    </a:lnTo>
                    <a:lnTo>
                      <a:pt x="113" y="16"/>
                    </a:lnTo>
                    <a:lnTo>
                      <a:pt x="122" y="17"/>
                    </a:lnTo>
                    <a:lnTo>
                      <a:pt x="131" y="17"/>
                    </a:lnTo>
                    <a:lnTo>
                      <a:pt x="141" y="17"/>
                    </a:lnTo>
                    <a:lnTo>
                      <a:pt x="150" y="16"/>
                    </a:lnTo>
                    <a:lnTo>
                      <a:pt x="158" y="17"/>
                    </a:lnTo>
                    <a:lnTo>
                      <a:pt x="166" y="20"/>
                    </a:lnTo>
                    <a:lnTo>
                      <a:pt x="172" y="25"/>
                    </a:lnTo>
                    <a:lnTo>
                      <a:pt x="178" y="33"/>
                    </a:lnTo>
                    <a:lnTo>
                      <a:pt x="179" y="44"/>
                    </a:lnTo>
                    <a:lnTo>
                      <a:pt x="179" y="57"/>
                    </a:lnTo>
                    <a:lnTo>
                      <a:pt x="178" y="69"/>
                    </a:lnTo>
                    <a:lnTo>
                      <a:pt x="178" y="82"/>
                    </a:lnTo>
                    <a:lnTo>
                      <a:pt x="176" y="96"/>
                    </a:lnTo>
                    <a:lnTo>
                      <a:pt x="175" y="109"/>
                    </a:lnTo>
                    <a:lnTo>
                      <a:pt x="175" y="120"/>
                    </a:lnTo>
                    <a:lnTo>
                      <a:pt x="175" y="133"/>
                    </a:lnTo>
                    <a:lnTo>
                      <a:pt x="176" y="145"/>
                    </a:lnTo>
                    <a:lnTo>
                      <a:pt x="179" y="157"/>
                    </a:lnTo>
                    <a:lnTo>
                      <a:pt x="185" y="157"/>
                    </a:lnTo>
                    <a:lnTo>
                      <a:pt x="192" y="158"/>
                    </a:lnTo>
                    <a:lnTo>
                      <a:pt x="201" y="159"/>
                    </a:lnTo>
                    <a:lnTo>
                      <a:pt x="209" y="159"/>
                    </a:lnTo>
                    <a:lnTo>
                      <a:pt x="216" y="159"/>
                    </a:lnTo>
                    <a:lnTo>
                      <a:pt x="224" y="158"/>
                    </a:lnTo>
                    <a:lnTo>
                      <a:pt x="231" y="155"/>
                    </a:lnTo>
                    <a:lnTo>
                      <a:pt x="235" y="150"/>
                    </a:lnTo>
                    <a:lnTo>
                      <a:pt x="239" y="144"/>
                    </a:lnTo>
                    <a:lnTo>
                      <a:pt x="239" y="135"/>
                    </a:lnTo>
                    <a:lnTo>
                      <a:pt x="242" y="31"/>
                    </a:lnTo>
                    <a:lnTo>
                      <a:pt x="346" y="43"/>
                    </a:lnTo>
                    <a:lnTo>
                      <a:pt x="347" y="57"/>
                    </a:lnTo>
                    <a:lnTo>
                      <a:pt x="349" y="71"/>
                    </a:lnTo>
                    <a:lnTo>
                      <a:pt x="349" y="87"/>
                    </a:lnTo>
                    <a:lnTo>
                      <a:pt x="349" y="101"/>
                    </a:lnTo>
                    <a:lnTo>
                      <a:pt x="349" y="117"/>
                    </a:lnTo>
                    <a:lnTo>
                      <a:pt x="349" y="131"/>
                    </a:lnTo>
                    <a:lnTo>
                      <a:pt x="349" y="146"/>
                    </a:lnTo>
                    <a:lnTo>
                      <a:pt x="350" y="160"/>
                    </a:lnTo>
                    <a:lnTo>
                      <a:pt x="350" y="173"/>
                    </a:lnTo>
                    <a:lnTo>
                      <a:pt x="350" y="188"/>
                    </a:lnTo>
                    <a:lnTo>
                      <a:pt x="344" y="189"/>
                    </a:lnTo>
                    <a:lnTo>
                      <a:pt x="338" y="188"/>
                    </a:lnTo>
                    <a:lnTo>
                      <a:pt x="333" y="186"/>
                    </a:lnTo>
                    <a:lnTo>
                      <a:pt x="329" y="184"/>
                    </a:lnTo>
                    <a:lnTo>
                      <a:pt x="325" y="180"/>
                    </a:lnTo>
                    <a:lnTo>
                      <a:pt x="322" y="176"/>
                    </a:lnTo>
                    <a:lnTo>
                      <a:pt x="318" y="172"/>
                    </a:lnTo>
                    <a:lnTo>
                      <a:pt x="312" y="170"/>
                    </a:lnTo>
                    <a:lnTo>
                      <a:pt x="307" y="167"/>
                    </a:lnTo>
                    <a:lnTo>
                      <a:pt x="301" y="167"/>
                    </a:lnTo>
                    <a:lnTo>
                      <a:pt x="281" y="155"/>
                    </a:lnTo>
                    <a:lnTo>
                      <a:pt x="264" y="151"/>
                    </a:lnTo>
                    <a:lnTo>
                      <a:pt x="249" y="154"/>
                    </a:lnTo>
                    <a:lnTo>
                      <a:pt x="235" y="160"/>
                    </a:lnTo>
                    <a:lnTo>
                      <a:pt x="220" y="171"/>
                    </a:lnTo>
                    <a:lnTo>
                      <a:pt x="207" y="184"/>
                    </a:lnTo>
                    <a:lnTo>
                      <a:pt x="196" y="198"/>
                    </a:lnTo>
                    <a:lnTo>
                      <a:pt x="183" y="212"/>
                    </a:lnTo>
                    <a:lnTo>
                      <a:pt x="170" y="224"/>
                    </a:lnTo>
                    <a:lnTo>
                      <a:pt x="157" y="234"/>
                    </a:lnTo>
                    <a:lnTo>
                      <a:pt x="143" y="233"/>
                    </a:lnTo>
                    <a:lnTo>
                      <a:pt x="127" y="230"/>
                    </a:lnTo>
                    <a:lnTo>
                      <a:pt x="113" y="226"/>
                    </a:lnTo>
                    <a:lnTo>
                      <a:pt x="98" y="223"/>
                    </a:lnTo>
                    <a:lnTo>
                      <a:pt x="84" y="219"/>
                    </a:lnTo>
                    <a:lnTo>
                      <a:pt x="70" y="215"/>
                    </a:lnTo>
                    <a:lnTo>
                      <a:pt x="54" y="211"/>
                    </a:lnTo>
                    <a:lnTo>
                      <a:pt x="40" y="208"/>
                    </a:lnTo>
                    <a:lnTo>
                      <a:pt x="26" y="206"/>
                    </a:lnTo>
                    <a:lnTo>
                      <a:pt x="11" y="206"/>
                    </a:lnTo>
                    <a:lnTo>
                      <a:pt x="9" y="186"/>
                    </a:lnTo>
                    <a:lnTo>
                      <a:pt x="6" y="167"/>
                    </a:lnTo>
                    <a:lnTo>
                      <a:pt x="4" y="146"/>
                    </a:lnTo>
                    <a:lnTo>
                      <a:pt x="2" y="126"/>
                    </a:lnTo>
                    <a:lnTo>
                      <a:pt x="1" y="104"/>
                    </a:lnTo>
                    <a:lnTo>
                      <a:pt x="0" y="83"/>
                    </a:lnTo>
                    <a:lnTo>
                      <a:pt x="0" y="62"/>
                    </a:lnTo>
                    <a:lnTo>
                      <a:pt x="0" y="42"/>
                    </a:lnTo>
                    <a:lnTo>
                      <a:pt x="1" y="21"/>
                    </a:lnTo>
                    <a:lnTo>
                      <a:pt x="2" y="1"/>
                    </a:lnTo>
                    <a:lnTo>
                      <a:pt x="23" y="0"/>
                    </a:lnTo>
                    <a:lnTo>
                      <a:pt x="23" y="0"/>
                    </a:lnTo>
                    <a:close/>
                  </a:path>
                </a:pathLst>
              </a:custGeom>
              <a:solidFill>
                <a:srgbClr val="E35BA9"/>
              </a:solidFill>
              <a:ln w="9525">
                <a:noFill/>
                <a:round/>
                <a:headEnd/>
                <a:tailEnd/>
              </a:ln>
            </p:spPr>
            <p:txBody>
              <a:bodyPr/>
              <a:lstStyle/>
              <a:p>
                <a:endParaRPr lang="es-CO"/>
              </a:p>
            </p:txBody>
          </p:sp>
          <p:sp>
            <p:nvSpPr>
              <p:cNvPr id="15647" name="Freeform 287"/>
              <p:cNvSpPr>
                <a:spLocks/>
              </p:cNvSpPr>
              <p:nvPr/>
            </p:nvSpPr>
            <p:spPr bwMode="auto">
              <a:xfrm>
                <a:off x="4204" y="2667"/>
                <a:ext cx="32" cy="76"/>
              </a:xfrm>
              <a:custGeom>
                <a:avLst/>
                <a:gdLst/>
                <a:ahLst/>
                <a:cxnLst>
                  <a:cxn ang="0">
                    <a:pos x="61" y="31"/>
                  </a:cxn>
                  <a:cxn ang="0">
                    <a:pos x="60" y="44"/>
                  </a:cxn>
                  <a:cxn ang="0">
                    <a:pos x="60" y="56"/>
                  </a:cxn>
                  <a:cxn ang="0">
                    <a:pos x="58" y="68"/>
                  </a:cxn>
                  <a:cxn ang="0">
                    <a:pos x="58" y="79"/>
                  </a:cxn>
                  <a:cxn ang="0">
                    <a:pos x="58" y="91"/>
                  </a:cxn>
                  <a:cxn ang="0">
                    <a:pos x="58" y="103"/>
                  </a:cxn>
                  <a:cxn ang="0">
                    <a:pos x="57" y="114"/>
                  </a:cxn>
                  <a:cxn ang="0">
                    <a:pos x="56" y="126"/>
                  </a:cxn>
                  <a:cxn ang="0">
                    <a:pos x="54" y="136"/>
                  </a:cxn>
                  <a:cxn ang="0">
                    <a:pos x="52" y="148"/>
                  </a:cxn>
                  <a:cxn ang="0">
                    <a:pos x="48" y="150"/>
                  </a:cxn>
                  <a:cxn ang="0">
                    <a:pos x="43" y="150"/>
                  </a:cxn>
                  <a:cxn ang="0">
                    <a:pos x="38" y="152"/>
                  </a:cxn>
                  <a:cxn ang="0">
                    <a:pos x="32" y="152"/>
                  </a:cxn>
                  <a:cxn ang="0">
                    <a:pos x="27" y="152"/>
                  </a:cxn>
                  <a:cxn ang="0">
                    <a:pos x="22" y="152"/>
                  </a:cxn>
                  <a:cxn ang="0">
                    <a:pos x="17" y="152"/>
                  </a:cxn>
                  <a:cxn ang="0">
                    <a:pos x="12" y="152"/>
                  </a:cxn>
                  <a:cxn ang="0">
                    <a:pos x="5" y="152"/>
                  </a:cxn>
                  <a:cxn ang="0">
                    <a:pos x="0" y="152"/>
                  </a:cxn>
                  <a:cxn ang="0">
                    <a:pos x="2" y="140"/>
                  </a:cxn>
                  <a:cxn ang="0">
                    <a:pos x="4" y="128"/>
                  </a:cxn>
                  <a:cxn ang="0">
                    <a:pos x="5" y="115"/>
                  </a:cxn>
                  <a:cxn ang="0">
                    <a:pos x="5" y="101"/>
                  </a:cxn>
                  <a:cxn ang="0">
                    <a:pos x="5" y="87"/>
                  </a:cxn>
                  <a:cxn ang="0">
                    <a:pos x="4" y="73"/>
                  </a:cxn>
                  <a:cxn ang="0">
                    <a:pos x="4" y="57"/>
                  </a:cxn>
                  <a:cxn ang="0">
                    <a:pos x="4" y="43"/>
                  </a:cxn>
                  <a:cxn ang="0">
                    <a:pos x="4" y="29"/>
                  </a:cxn>
                  <a:cxn ang="0">
                    <a:pos x="4" y="15"/>
                  </a:cxn>
                  <a:cxn ang="0">
                    <a:pos x="9" y="9"/>
                  </a:cxn>
                  <a:cxn ang="0">
                    <a:pos x="17" y="6"/>
                  </a:cxn>
                  <a:cxn ang="0">
                    <a:pos x="26" y="2"/>
                  </a:cxn>
                  <a:cxn ang="0">
                    <a:pos x="35" y="0"/>
                  </a:cxn>
                  <a:cxn ang="0">
                    <a:pos x="44" y="0"/>
                  </a:cxn>
                  <a:cxn ang="0">
                    <a:pos x="53" y="2"/>
                  </a:cxn>
                  <a:cxn ang="0">
                    <a:pos x="60" y="6"/>
                  </a:cxn>
                  <a:cxn ang="0">
                    <a:pos x="63" y="11"/>
                  </a:cxn>
                  <a:cxn ang="0">
                    <a:pos x="63" y="20"/>
                  </a:cxn>
                  <a:cxn ang="0">
                    <a:pos x="61" y="31"/>
                  </a:cxn>
                  <a:cxn ang="0">
                    <a:pos x="61" y="31"/>
                  </a:cxn>
                </a:cxnLst>
                <a:rect l="0" t="0" r="r" b="b"/>
                <a:pathLst>
                  <a:path w="63" h="152">
                    <a:moveTo>
                      <a:pt x="61" y="31"/>
                    </a:moveTo>
                    <a:lnTo>
                      <a:pt x="60" y="44"/>
                    </a:lnTo>
                    <a:lnTo>
                      <a:pt x="60" y="56"/>
                    </a:lnTo>
                    <a:lnTo>
                      <a:pt x="58" y="68"/>
                    </a:lnTo>
                    <a:lnTo>
                      <a:pt x="58" y="79"/>
                    </a:lnTo>
                    <a:lnTo>
                      <a:pt x="58" y="91"/>
                    </a:lnTo>
                    <a:lnTo>
                      <a:pt x="58" y="103"/>
                    </a:lnTo>
                    <a:lnTo>
                      <a:pt x="57" y="114"/>
                    </a:lnTo>
                    <a:lnTo>
                      <a:pt x="56" y="126"/>
                    </a:lnTo>
                    <a:lnTo>
                      <a:pt x="54" y="136"/>
                    </a:lnTo>
                    <a:lnTo>
                      <a:pt x="52" y="148"/>
                    </a:lnTo>
                    <a:lnTo>
                      <a:pt x="48" y="150"/>
                    </a:lnTo>
                    <a:lnTo>
                      <a:pt x="43" y="150"/>
                    </a:lnTo>
                    <a:lnTo>
                      <a:pt x="38" y="152"/>
                    </a:lnTo>
                    <a:lnTo>
                      <a:pt x="32" y="152"/>
                    </a:lnTo>
                    <a:lnTo>
                      <a:pt x="27" y="152"/>
                    </a:lnTo>
                    <a:lnTo>
                      <a:pt x="22" y="152"/>
                    </a:lnTo>
                    <a:lnTo>
                      <a:pt x="17" y="152"/>
                    </a:lnTo>
                    <a:lnTo>
                      <a:pt x="12" y="152"/>
                    </a:lnTo>
                    <a:lnTo>
                      <a:pt x="5" y="152"/>
                    </a:lnTo>
                    <a:lnTo>
                      <a:pt x="0" y="152"/>
                    </a:lnTo>
                    <a:lnTo>
                      <a:pt x="2" y="140"/>
                    </a:lnTo>
                    <a:lnTo>
                      <a:pt x="4" y="128"/>
                    </a:lnTo>
                    <a:lnTo>
                      <a:pt x="5" y="115"/>
                    </a:lnTo>
                    <a:lnTo>
                      <a:pt x="5" y="101"/>
                    </a:lnTo>
                    <a:lnTo>
                      <a:pt x="5" y="87"/>
                    </a:lnTo>
                    <a:lnTo>
                      <a:pt x="4" y="73"/>
                    </a:lnTo>
                    <a:lnTo>
                      <a:pt x="4" y="57"/>
                    </a:lnTo>
                    <a:lnTo>
                      <a:pt x="4" y="43"/>
                    </a:lnTo>
                    <a:lnTo>
                      <a:pt x="4" y="29"/>
                    </a:lnTo>
                    <a:lnTo>
                      <a:pt x="4" y="15"/>
                    </a:lnTo>
                    <a:lnTo>
                      <a:pt x="9" y="9"/>
                    </a:lnTo>
                    <a:lnTo>
                      <a:pt x="17" y="6"/>
                    </a:lnTo>
                    <a:lnTo>
                      <a:pt x="26" y="2"/>
                    </a:lnTo>
                    <a:lnTo>
                      <a:pt x="35" y="0"/>
                    </a:lnTo>
                    <a:lnTo>
                      <a:pt x="44" y="0"/>
                    </a:lnTo>
                    <a:lnTo>
                      <a:pt x="53" y="2"/>
                    </a:lnTo>
                    <a:lnTo>
                      <a:pt x="60" y="6"/>
                    </a:lnTo>
                    <a:lnTo>
                      <a:pt x="63" y="11"/>
                    </a:lnTo>
                    <a:lnTo>
                      <a:pt x="63" y="20"/>
                    </a:lnTo>
                    <a:lnTo>
                      <a:pt x="61" y="31"/>
                    </a:lnTo>
                    <a:lnTo>
                      <a:pt x="61" y="31"/>
                    </a:lnTo>
                    <a:close/>
                  </a:path>
                </a:pathLst>
              </a:custGeom>
              <a:solidFill>
                <a:srgbClr val="360F00"/>
              </a:solidFill>
              <a:ln w="9525">
                <a:noFill/>
                <a:round/>
                <a:headEnd/>
                <a:tailEnd/>
              </a:ln>
            </p:spPr>
            <p:txBody>
              <a:bodyPr/>
              <a:lstStyle/>
              <a:p>
                <a:endParaRPr lang="es-CO"/>
              </a:p>
            </p:txBody>
          </p:sp>
          <p:sp>
            <p:nvSpPr>
              <p:cNvPr id="15648" name="Freeform 288"/>
              <p:cNvSpPr>
                <a:spLocks/>
              </p:cNvSpPr>
              <p:nvPr/>
            </p:nvSpPr>
            <p:spPr bwMode="auto">
              <a:xfrm>
                <a:off x="4440" y="2702"/>
                <a:ext cx="19" cy="3"/>
              </a:xfrm>
              <a:custGeom>
                <a:avLst/>
                <a:gdLst/>
                <a:ahLst/>
                <a:cxnLst>
                  <a:cxn ang="0">
                    <a:pos x="0" y="4"/>
                  </a:cxn>
                  <a:cxn ang="0">
                    <a:pos x="0" y="0"/>
                  </a:cxn>
                  <a:cxn ang="0">
                    <a:pos x="39" y="2"/>
                  </a:cxn>
                  <a:cxn ang="0">
                    <a:pos x="0" y="5"/>
                  </a:cxn>
                  <a:cxn ang="0">
                    <a:pos x="0" y="5"/>
                  </a:cxn>
                  <a:cxn ang="0">
                    <a:pos x="0" y="4"/>
                  </a:cxn>
                </a:cxnLst>
                <a:rect l="0" t="0" r="r" b="b"/>
                <a:pathLst>
                  <a:path w="39" h="5">
                    <a:moveTo>
                      <a:pt x="0" y="4"/>
                    </a:moveTo>
                    <a:lnTo>
                      <a:pt x="0" y="0"/>
                    </a:lnTo>
                    <a:lnTo>
                      <a:pt x="39" y="2"/>
                    </a:lnTo>
                    <a:lnTo>
                      <a:pt x="0" y="5"/>
                    </a:lnTo>
                    <a:lnTo>
                      <a:pt x="0" y="5"/>
                    </a:lnTo>
                    <a:lnTo>
                      <a:pt x="0" y="4"/>
                    </a:lnTo>
                    <a:close/>
                  </a:path>
                </a:pathLst>
              </a:custGeom>
              <a:solidFill>
                <a:srgbClr val="B34700"/>
              </a:solidFill>
              <a:ln w="9525">
                <a:noFill/>
                <a:round/>
                <a:headEnd/>
                <a:tailEnd/>
              </a:ln>
            </p:spPr>
            <p:txBody>
              <a:bodyPr/>
              <a:lstStyle/>
              <a:p>
                <a:endParaRPr lang="es-CO"/>
              </a:p>
            </p:txBody>
          </p:sp>
          <p:sp>
            <p:nvSpPr>
              <p:cNvPr id="15649" name="Freeform 289"/>
              <p:cNvSpPr>
                <a:spLocks/>
              </p:cNvSpPr>
              <p:nvPr/>
            </p:nvSpPr>
            <p:spPr bwMode="auto">
              <a:xfrm>
                <a:off x="4383" y="2706"/>
                <a:ext cx="41" cy="10"/>
              </a:xfrm>
              <a:custGeom>
                <a:avLst/>
                <a:gdLst/>
                <a:ahLst/>
                <a:cxnLst>
                  <a:cxn ang="0">
                    <a:pos x="79" y="8"/>
                  </a:cxn>
                  <a:cxn ang="0">
                    <a:pos x="75" y="10"/>
                  </a:cxn>
                  <a:cxn ang="0">
                    <a:pos x="70" y="13"/>
                  </a:cxn>
                  <a:cxn ang="0">
                    <a:pos x="64" y="15"/>
                  </a:cxn>
                  <a:cxn ang="0">
                    <a:pos x="56" y="17"/>
                  </a:cxn>
                  <a:cxn ang="0">
                    <a:pos x="48" y="18"/>
                  </a:cxn>
                  <a:cxn ang="0">
                    <a:pos x="39" y="18"/>
                  </a:cxn>
                  <a:cxn ang="0">
                    <a:pos x="31" y="19"/>
                  </a:cxn>
                  <a:cxn ang="0">
                    <a:pos x="22" y="19"/>
                  </a:cxn>
                  <a:cxn ang="0">
                    <a:pos x="14" y="19"/>
                  </a:cxn>
                  <a:cxn ang="0">
                    <a:pos x="8" y="19"/>
                  </a:cxn>
                  <a:cxn ang="0">
                    <a:pos x="0" y="9"/>
                  </a:cxn>
                  <a:cxn ang="0">
                    <a:pos x="4" y="6"/>
                  </a:cxn>
                  <a:cxn ang="0">
                    <a:pos x="8" y="5"/>
                  </a:cxn>
                  <a:cxn ang="0">
                    <a:pos x="13" y="3"/>
                  </a:cxn>
                  <a:cxn ang="0">
                    <a:pos x="18" y="1"/>
                  </a:cxn>
                  <a:cxn ang="0">
                    <a:pos x="23" y="0"/>
                  </a:cxn>
                  <a:cxn ang="0">
                    <a:pos x="28" y="0"/>
                  </a:cxn>
                  <a:cxn ang="0">
                    <a:pos x="34" y="0"/>
                  </a:cxn>
                  <a:cxn ang="0">
                    <a:pos x="39" y="0"/>
                  </a:cxn>
                  <a:cxn ang="0">
                    <a:pos x="44" y="1"/>
                  </a:cxn>
                  <a:cxn ang="0">
                    <a:pos x="48" y="4"/>
                  </a:cxn>
                  <a:cxn ang="0">
                    <a:pos x="49" y="6"/>
                  </a:cxn>
                  <a:cxn ang="0">
                    <a:pos x="52" y="8"/>
                  </a:cxn>
                  <a:cxn ang="0">
                    <a:pos x="54" y="9"/>
                  </a:cxn>
                  <a:cxn ang="0">
                    <a:pos x="58" y="9"/>
                  </a:cxn>
                  <a:cxn ang="0">
                    <a:pos x="61" y="9"/>
                  </a:cxn>
                  <a:cxn ang="0">
                    <a:pos x="65" y="8"/>
                  </a:cxn>
                  <a:cxn ang="0">
                    <a:pos x="69" y="8"/>
                  </a:cxn>
                  <a:cxn ang="0">
                    <a:pos x="73" y="8"/>
                  </a:cxn>
                  <a:cxn ang="0">
                    <a:pos x="76" y="8"/>
                  </a:cxn>
                  <a:cxn ang="0">
                    <a:pos x="80" y="8"/>
                  </a:cxn>
                  <a:cxn ang="0">
                    <a:pos x="80" y="8"/>
                  </a:cxn>
                  <a:cxn ang="0">
                    <a:pos x="79" y="8"/>
                  </a:cxn>
                </a:cxnLst>
                <a:rect l="0" t="0" r="r" b="b"/>
                <a:pathLst>
                  <a:path w="80" h="19">
                    <a:moveTo>
                      <a:pt x="79" y="8"/>
                    </a:moveTo>
                    <a:lnTo>
                      <a:pt x="75" y="10"/>
                    </a:lnTo>
                    <a:lnTo>
                      <a:pt x="70" y="13"/>
                    </a:lnTo>
                    <a:lnTo>
                      <a:pt x="64" y="15"/>
                    </a:lnTo>
                    <a:lnTo>
                      <a:pt x="56" y="17"/>
                    </a:lnTo>
                    <a:lnTo>
                      <a:pt x="48" y="18"/>
                    </a:lnTo>
                    <a:lnTo>
                      <a:pt x="39" y="18"/>
                    </a:lnTo>
                    <a:lnTo>
                      <a:pt x="31" y="19"/>
                    </a:lnTo>
                    <a:lnTo>
                      <a:pt x="22" y="19"/>
                    </a:lnTo>
                    <a:lnTo>
                      <a:pt x="14" y="19"/>
                    </a:lnTo>
                    <a:lnTo>
                      <a:pt x="8" y="19"/>
                    </a:lnTo>
                    <a:lnTo>
                      <a:pt x="0" y="9"/>
                    </a:lnTo>
                    <a:lnTo>
                      <a:pt x="4" y="6"/>
                    </a:lnTo>
                    <a:lnTo>
                      <a:pt x="8" y="5"/>
                    </a:lnTo>
                    <a:lnTo>
                      <a:pt x="13" y="3"/>
                    </a:lnTo>
                    <a:lnTo>
                      <a:pt x="18" y="1"/>
                    </a:lnTo>
                    <a:lnTo>
                      <a:pt x="23" y="0"/>
                    </a:lnTo>
                    <a:lnTo>
                      <a:pt x="28" y="0"/>
                    </a:lnTo>
                    <a:lnTo>
                      <a:pt x="34" y="0"/>
                    </a:lnTo>
                    <a:lnTo>
                      <a:pt x="39" y="0"/>
                    </a:lnTo>
                    <a:lnTo>
                      <a:pt x="44" y="1"/>
                    </a:lnTo>
                    <a:lnTo>
                      <a:pt x="48" y="4"/>
                    </a:lnTo>
                    <a:lnTo>
                      <a:pt x="49" y="6"/>
                    </a:lnTo>
                    <a:lnTo>
                      <a:pt x="52" y="8"/>
                    </a:lnTo>
                    <a:lnTo>
                      <a:pt x="54" y="9"/>
                    </a:lnTo>
                    <a:lnTo>
                      <a:pt x="58" y="9"/>
                    </a:lnTo>
                    <a:lnTo>
                      <a:pt x="61" y="9"/>
                    </a:lnTo>
                    <a:lnTo>
                      <a:pt x="65" y="8"/>
                    </a:lnTo>
                    <a:lnTo>
                      <a:pt x="69" y="8"/>
                    </a:lnTo>
                    <a:lnTo>
                      <a:pt x="73" y="8"/>
                    </a:lnTo>
                    <a:lnTo>
                      <a:pt x="76" y="8"/>
                    </a:lnTo>
                    <a:lnTo>
                      <a:pt x="80" y="8"/>
                    </a:lnTo>
                    <a:lnTo>
                      <a:pt x="80" y="8"/>
                    </a:lnTo>
                    <a:lnTo>
                      <a:pt x="79" y="8"/>
                    </a:lnTo>
                    <a:close/>
                  </a:path>
                </a:pathLst>
              </a:custGeom>
              <a:solidFill>
                <a:srgbClr val="C24E4E"/>
              </a:solidFill>
              <a:ln w="9525">
                <a:noFill/>
                <a:round/>
                <a:headEnd/>
                <a:tailEnd/>
              </a:ln>
            </p:spPr>
            <p:txBody>
              <a:bodyPr/>
              <a:lstStyle/>
              <a:p>
                <a:endParaRPr lang="es-CO"/>
              </a:p>
            </p:txBody>
          </p:sp>
          <p:sp>
            <p:nvSpPr>
              <p:cNvPr id="15650" name="Freeform 290"/>
              <p:cNvSpPr>
                <a:spLocks/>
              </p:cNvSpPr>
              <p:nvPr/>
            </p:nvSpPr>
            <p:spPr bwMode="auto">
              <a:xfrm>
                <a:off x="4351" y="2712"/>
                <a:ext cx="36" cy="24"/>
              </a:xfrm>
              <a:custGeom>
                <a:avLst/>
                <a:gdLst/>
                <a:ahLst/>
                <a:cxnLst>
                  <a:cxn ang="0">
                    <a:pos x="71" y="22"/>
                  </a:cxn>
                  <a:cxn ang="0">
                    <a:pos x="68" y="45"/>
                  </a:cxn>
                  <a:cxn ang="0">
                    <a:pos x="61" y="46"/>
                  </a:cxn>
                  <a:cxn ang="0">
                    <a:pos x="55" y="45"/>
                  </a:cxn>
                  <a:cxn ang="0">
                    <a:pos x="47" y="44"/>
                  </a:cxn>
                  <a:cxn ang="0">
                    <a:pos x="40" y="41"/>
                  </a:cxn>
                  <a:cxn ang="0">
                    <a:pos x="34" y="37"/>
                  </a:cxn>
                  <a:cxn ang="0">
                    <a:pos x="27" y="35"/>
                  </a:cxn>
                  <a:cxn ang="0">
                    <a:pos x="21" y="31"/>
                  </a:cxn>
                  <a:cxn ang="0">
                    <a:pos x="13" y="27"/>
                  </a:cxn>
                  <a:cxn ang="0">
                    <a:pos x="7" y="24"/>
                  </a:cxn>
                  <a:cxn ang="0">
                    <a:pos x="0" y="23"/>
                  </a:cxn>
                  <a:cxn ang="0">
                    <a:pos x="3" y="0"/>
                  </a:cxn>
                  <a:cxn ang="0">
                    <a:pos x="9" y="0"/>
                  </a:cxn>
                  <a:cxn ang="0">
                    <a:pos x="17" y="1"/>
                  </a:cxn>
                  <a:cxn ang="0">
                    <a:pos x="23" y="2"/>
                  </a:cxn>
                  <a:cxn ang="0">
                    <a:pos x="31" y="5"/>
                  </a:cxn>
                  <a:cxn ang="0">
                    <a:pos x="38" y="8"/>
                  </a:cxn>
                  <a:cxn ang="0">
                    <a:pos x="45" y="10"/>
                  </a:cxn>
                  <a:cxn ang="0">
                    <a:pos x="52" y="14"/>
                  </a:cxn>
                  <a:cxn ang="0">
                    <a:pos x="60" y="17"/>
                  </a:cxn>
                  <a:cxn ang="0">
                    <a:pos x="66" y="19"/>
                  </a:cxn>
                  <a:cxn ang="0">
                    <a:pos x="73" y="22"/>
                  </a:cxn>
                  <a:cxn ang="0">
                    <a:pos x="73" y="22"/>
                  </a:cxn>
                  <a:cxn ang="0">
                    <a:pos x="71" y="22"/>
                  </a:cxn>
                </a:cxnLst>
                <a:rect l="0" t="0" r="r" b="b"/>
                <a:pathLst>
                  <a:path w="73" h="46">
                    <a:moveTo>
                      <a:pt x="71" y="22"/>
                    </a:moveTo>
                    <a:lnTo>
                      <a:pt x="68" y="45"/>
                    </a:lnTo>
                    <a:lnTo>
                      <a:pt x="61" y="46"/>
                    </a:lnTo>
                    <a:lnTo>
                      <a:pt x="55" y="45"/>
                    </a:lnTo>
                    <a:lnTo>
                      <a:pt x="47" y="44"/>
                    </a:lnTo>
                    <a:lnTo>
                      <a:pt x="40" y="41"/>
                    </a:lnTo>
                    <a:lnTo>
                      <a:pt x="34" y="37"/>
                    </a:lnTo>
                    <a:lnTo>
                      <a:pt x="27" y="35"/>
                    </a:lnTo>
                    <a:lnTo>
                      <a:pt x="21" y="31"/>
                    </a:lnTo>
                    <a:lnTo>
                      <a:pt x="13" y="27"/>
                    </a:lnTo>
                    <a:lnTo>
                      <a:pt x="7" y="24"/>
                    </a:lnTo>
                    <a:lnTo>
                      <a:pt x="0" y="23"/>
                    </a:lnTo>
                    <a:lnTo>
                      <a:pt x="3" y="0"/>
                    </a:lnTo>
                    <a:lnTo>
                      <a:pt x="9" y="0"/>
                    </a:lnTo>
                    <a:lnTo>
                      <a:pt x="17" y="1"/>
                    </a:lnTo>
                    <a:lnTo>
                      <a:pt x="23" y="2"/>
                    </a:lnTo>
                    <a:lnTo>
                      <a:pt x="31" y="5"/>
                    </a:lnTo>
                    <a:lnTo>
                      <a:pt x="38" y="8"/>
                    </a:lnTo>
                    <a:lnTo>
                      <a:pt x="45" y="10"/>
                    </a:lnTo>
                    <a:lnTo>
                      <a:pt x="52" y="14"/>
                    </a:lnTo>
                    <a:lnTo>
                      <a:pt x="60" y="17"/>
                    </a:lnTo>
                    <a:lnTo>
                      <a:pt x="66" y="19"/>
                    </a:lnTo>
                    <a:lnTo>
                      <a:pt x="73" y="22"/>
                    </a:lnTo>
                    <a:lnTo>
                      <a:pt x="73" y="22"/>
                    </a:lnTo>
                    <a:lnTo>
                      <a:pt x="71" y="22"/>
                    </a:lnTo>
                    <a:close/>
                  </a:path>
                </a:pathLst>
              </a:custGeom>
              <a:solidFill>
                <a:srgbClr val="990000"/>
              </a:solidFill>
              <a:ln w="9525">
                <a:noFill/>
                <a:round/>
                <a:headEnd/>
                <a:tailEnd/>
              </a:ln>
            </p:spPr>
            <p:txBody>
              <a:bodyPr/>
              <a:lstStyle/>
              <a:p>
                <a:endParaRPr lang="es-CO"/>
              </a:p>
            </p:txBody>
          </p:sp>
          <p:sp>
            <p:nvSpPr>
              <p:cNvPr id="15651" name="Freeform 291"/>
              <p:cNvSpPr>
                <a:spLocks/>
              </p:cNvSpPr>
              <p:nvPr/>
            </p:nvSpPr>
            <p:spPr bwMode="auto">
              <a:xfrm>
                <a:off x="4349" y="2736"/>
                <a:ext cx="40" cy="148"/>
              </a:xfrm>
              <a:custGeom>
                <a:avLst/>
                <a:gdLst/>
                <a:ahLst/>
                <a:cxnLst>
                  <a:cxn ang="0">
                    <a:pos x="74" y="64"/>
                  </a:cxn>
                  <a:cxn ang="0">
                    <a:pos x="74" y="90"/>
                  </a:cxn>
                  <a:cxn ang="0">
                    <a:pos x="74" y="114"/>
                  </a:cxn>
                  <a:cxn ang="0">
                    <a:pos x="74" y="137"/>
                  </a:cxn>
                  <a:cxn ang="0">
                    <a:pos x="74" y="161"/>
                  </a:cxn>
                  <a:cxn ang="0">
                    <a:pos x="75" y="183"/>
                  </a:cxn>
                  <a:cxn ang="0">
                    <a:pos x="75" y="205"/>
                  </a:cxn>
                  <a:cxn ang="0">
                    <a:pos x="74" y="228"/>
                  </a:cxn>
                  <a:cxn ang="0">
                    <a:pos x="72" y="250"/>
                  </a:cxn>
                  <a:cxn ang="0">
                    <a:pos x="69" y="273"/>
                  </a:cxn>
                  <a:cxn ang="0">
                    <a:pos x="62" y="296"/>
                  </a:cxn>
                  <a:cxn ang="0">
                    <a:pos x="0" y="274"/>
                  </a:cxn>
                  <a:cxn ang="0">
                    <a:pos x="0" y="220"/>
                  </a:cxn>
                  <a:cxn ang="0">
                    <a:pos x="4" y="221"/>
                  </a:cxn>
                  <a:cxn ang="0">
                    <a:pos x="8" y="224"/>
                  </a:cxn>
                  <a:cxn ang="0">
                    <a:pos x="12" y="227"/>
                  </a:cxn>
                  <a:cxn ang="0">
                    <a:pos x="16" y="229"/>
                  </a:cxn>
                  <a:cxn ang="0">
                    <a:pos x="20" y="232"/>
                  </a:cxn>
                  <a:cxn ang="0">
                    <a:pos x="24" y="234"/>
                  </a:cxn>
                  <a:cxn ang="0">
                    <a:pos x="27" y="236"/>
                  </a:cxn>
                  <a:cxn ang="0">
                    <a:pos x="33" y="236"/>
                  </a:cxn>
                  <a:cxn ang="0">
                    <a:pos x="37" y="234"/>
                  </a:cxn>
                  <a:cxn ang="0">
                    <a:pos x="42" y="232"/>
                  </a:cxn>
                  <a:cxn ang="0">
                    <a:pos x="44" y="229"/>
                  </a:cxn>
                  <a:cxn ang="0">
                    <a:pos x="46" y="227"/>
                  </a:cxn>
                  <a:cxn ang="0">
                    <a:pos x="46" y="224"/>
                  </a:cxn>
                  <a:cxn ang="0">
                    <a:pos x="46" y="221"/>
                  </a:cxn>
                  <a:cxn ang="0">
                    <a:pos x="46" y="218"/>
                  </a:cxn>
                  <a:cxn ang="0">
                    <a:pos x="44" y="215"/>
                  </a:cxn>
                  <a:cxn ang="0">
                    <a:pos x="43" y="212"/>
                  </a:cxn>
                  <a:cxn ang="0">
                    <a:pos x="42" y="209"/>
                  </a:cxn>
                  <a:cxn ang="0">
                    <a:pos x="40" y="206"/>
                  </a:cxn>
                  <a:cxn ang="0">
                    <a:pos x="38" y="203"/>
                  </a:cxn>
                  <a:cxn ang="0">
                    <a:pos x="35" y="201"/>
                  </a:cxn>
                  <a:cxn ang="0">
                    <a:pos x="33" y="198"/>
                  </a:cxn>
                  <a:cxn ang="0">
                    <a:pos x="30" y="196"/>
                  </a:cxn>
                  <a:cxn ang="0">
                    <a:pos x="26" y="196"/>
                  </a:cxn>
                  <a:cxn ang="0">
                    <a:pos x="22" y="194"/>
                  </a:cxn>
                  <a:cxn ang="0">
                    <a:pos x="20" y="194"/>
                  </a:cxn>
                  <a:cxn ang="0">
                    <a:pos x="16" y="194"/>
                  </a:cxn>
                  <a:cxn ang="0">
                    <a:pos x="12" y="196"/>
                  </a:cxn>
                  <a:cxn ang="0">
                    <a:pos x="9" y="196"/>
                  </a:cxn>
                  <a:cxn ang="0">
                    <a:pos x="7" y="197"/>
                  </a:cxn>
                  <a:cxn ang="0">
                    <a:pos x="4" y="0"/>
                  </a:cxn>
                  <a:cxn ang="0">
                    <a:pos x="13" y="6"/>
                  </a:cxn>
                  <a:cxn ang="0">
                    <a:pos x="24" y="9"/>
                  </a:cxn>
                  <a:cxn ang="0">
                    <a:pos x="35" y="12"/>
                  </a:cxn>
                  <a:cxn ang="0">
                    <a:pos x="47" y="15"/>
                  </a:cxn>
                  <a:cxn ang="0">
                    <a:pos x="57" y="17"/>
                  </a:cxn>
                  <a:cxn ang="0">
                    <a:pos x="66" y="21"/>
                  </a:cxn>
                  <a:cxn ang="0">
                    <a:pos x="74" y="28"/>
                  </a:cxn>
                  <a:cxn ang="0">
                    <a:pos x="78" y="37"/>
                  </a:cxn>
                  <a:cxn ang="0">
                    <a:pos x="79" y="48"/>
                  </a:cxn>
                  <a:cxn ang="0">
                    <a:pos x="75" y="64"/>
                  </a:cxn>
                  <a:cxn ang="0">
                    <a:pos x="75" y="64"/>
                  </a:cxn>
                  <a:cxn ang="0">
                    <a:pos x="74" y="64"/>
                  </a:cxn>
                </a:cxnLst>
                <a:rect l="0" t="0" r="r" b="b"/>
                <a:pathLst>
                  <a:path w="79" h="296">
                    <a:moveTo>
                      <a:pt x="74" y="64"/>
                    </a:moveTo>
                    <a:lnTo>
                      <a:pt x="74" y="90"/>
                    </a:lnTo>
                    <a:lnTo>
                      <a:pt x="74" y="114"/>
                    </a:lnTo>
                    <a:lnTo>
                      <a:pt x="74" y="137"/>
                    </a:lnTo>
                    <a:lnTo>
                      <a:pt x="74" y="161"/>
                    </a:lnTo>
                    <a:lnTo>
                      <a:pt x="75" y="183"/>
                    </a:lnTo>
                    <a:lnTo>
                      <a:pt x="75" y="205"/>
                    </a:lnTo>
                    <a:lnTo>
                      <a:pt x="74" y="228"/>
                    </a:lnTo>
                    <a:lnTo>
                      <a:pt x="72" y="250"/>
                    </a:lnTo>
                    <a:lnTo>
                      <a:pt x="69" y="273"/>
                    </a:lnTo>
                    <a:lnTo>
                      <a:pt x="62" y="296"/>
                    </a:lnTo>
                    <a:lnTo>
                      <a:pt x="0" y="274"/>
                    </a:lnTo>
                    <a:lnTo>
                      <a:pt x="0" y="220"/>
                    </a:lnTo>
                    <a:lnTo>
                      <a:pt x="4" y="221"/>
                    </a:lnTo>
                    <a:lnTo>
                      <a:pt x="8" y="224"/>
                    </a:lnTo>
                    <a:lnTo>
                      <a:pt x="12" y="227"/>
                    </a:lnTo>
                    <a:lnTo>
                      <a:pt x="16" y="229"/>
                    </a:lnTo>
                    <a:lnTo>
                      <a:pt x="20" y="232"/>
                    </a:lnTo>
                    <a:lnTo>
                      <a:pt x="24" y="234"/>
                    </a:lnTo>
                    <a:lnTo>
                      <a:pt x="27" y="236"/>
                    </a:lnTo>
                    <a:lnTo>
                      <a:pt x="33" y="236"/>
                    </a:lnTo>
                    <a:lnTo>
                      <a:pt x="37" y="234"/>
                    </a:lnTo>
                    <a:lnTo>
                      <a:pt x="42" y="232"/>
                    </a:lnTo>
                    <a:lnTo>
                      <a:pt x="44" y="229"/>
                    </a:lnTo>
                    <a:lnTo>
                      <a:pt x="46" y="227"/>
                    </a:lnTo>
                    <a:lnTo>
                      <a:pt x="46" y="224"/>
                    </a:lnTo>
                    <a:lnTo>
                      <a:pt x="46" y="221"/>
                    </a:lnTo>
                    <a:lnTo>
                      <a:pt x="46" y="218"/>
                    </a:lnTo>
                    <a:lnTo>
                      <a:pt x="44" y="215"/>
                    </a:lnTo>
                    <a:lnTo>
                      <a:pt x="43" y="212"/>
                    </a:lnTo>
                    <a:lnTo>
                      <a:pt x="42" y="209"/>
                    </a:lnTo>
                    <a:lnTo>
                      <a:pt x="40" y="206"/>
                    </a:lnTo>
                    <a:lnTo>
                      <a:pt x="38" y="203"/>
                    </a:lnTo>
                    <a:lnTo>
                      <a:pt x="35" y="201"/>
                    </a:lnTo>
                    <a:lnTo>
                      <a:pt x="33" y="198"/>
                    </a:lnTo>
                    <a:lnTo>
                      <a:pt x="30" y="196"/>
                    </a:lnTo>
                    <a:lnTo>
                      <a:pt x="26" y="196"/>
                    </a:lnTo>
                    <a:lnTo>
                      <a:pt x="22" y="194"/>
                    </a:lnTo>
                    <a:lnTo>
                      <a:pt x="20" y="194"/>
                    </a:lnTo>
                    <a:lnTo>
                      <a:pt x="16" y="194"/>
                    </a:lnTo>
                    <a:lnTo>
                      <a:pt x="12" y="196"/>
                    </a:lnTo>
                    <a:lnTo>
                      <a:pt x="9" y="196"/>
                    </a:lnTo>
                    <a:lnTo>
                      <a:pt x="7" y="197"/>
                    </a:lnTo>
                    <a:lnTo>
                      <a:pt x="4" y="0"/>
                    </a:lnTo>
                    <a:lnTo>
                      <a:pt x="13" y="6"/>
                    </a:lnTo>
                    <a:lnTo>
                      <a:pt x="24" y="9"/>
                    </a:lnTo>
                    <a:lnTo>
                      <a:pt x="35" y="12"/>
                    </a:lnTo>
                    <a:lnTo>
                      <a:pt x="47" y="15"/>
                    </a:lnTo>
                    <a:lnTo>
                      <a:pt x="57" y="17"/>
                    </a:lnTo>
                    <a:lnTo>
                      <a:pt x="66" y="21"/>
                    </a:lnTo>
                    <a:lnTo>
                      <a:pt x="74" y="28"/>
                    </a:lnTo>
                    <a:lnTo>
                      <a:pt x="78" y="37"/>
                    </a:lnTo>
                    <a:lnTo>
                      <a:pt x="79" y="48"/>
                    </a:lnTo>
                    <a:lnTo>
                      <a:pt x="75" y="64"/>
                    </a:lnTo>
                    <a:lnTo>
                      <a:pt x="75" y="64"/>
                    </a:lnTo>
                    <a:lnTo>
                      <a:pt x="74" y="64"/>
                    </a:lnTo>
                    <a:close/>
                  </a:path>
                </a:pathLst>
              </a:custGeom>
              <a:solidFill>
                <a:srgbClr val="C24E4E"/>
              </a:solidFill>
              <a:ln w="9525">
                <a:noFill/>
                <a:round/>
                <a:headEnd/>
                <a:tailEnd/>
              </a:ln>
            </p:spPr>
            <p:txBody>
              <a:bodyPr/>
              <a:lstStyle/>
              <a:p>
                <a:endParaRPr lang="es-CO"/>
              </a:p>
            </p:txBody>
          </p:sp>
          <p:sp>
            <p:nvSpPr>
              <p:cNvPr id="15652" name="Freeform 292"/>
              <p:cNvSpPr>
                <a:spLocks/>
              </p:cNvSpPr>
              <p:nvPr/>
            </p:nvSpPr>
            <p:spPr bwMode="auto">
              <a:xfrm>
                <a:off x="4516" y="2737"/>
                <a:ext cx="121" cy="76"/>
              </a:xfrm>
              <a:custGeom>
                <a:avLst/>
                <a:gdLst/>
                <a:ahLst/>
                <a:cxnLst>
                  <a:cxn ang="0">
                    <a:pos x="202" y="59"/>
                  </a:cxn>
                  <a:cxn ang="0">
                    <a:pos x="218" y="79"/>
                  </a:cxn>
                  <a:cxn ang="0">
                    <a:pos x="233" y="98"/>
                  </a:cxn>
                  <a:cxn ang="0">
                    <a:pos x="242" y="119"/>
                  </a:cxn>
                  <a:cxn ang="0">
                    <a:pos x="240" y="141"/>
                  </a:cxn>
                  <a:cxn ang="0">
                    <a:pos x="225" y="149"/>
                  </a:cxn>
                  <a:cxn ang="0">
                    <a:pos x="212" y="138"/>
                  </a:cxn>
                  <a:cxn ang="0">
                    <a:pos x="201" y="127"/>
                  </a:cxn>
                  <a:cxn ang="0">
                    <a:pos x="188" y="115"/>
                  </a:cxn>
                  <a:cxn ang="0">
                    <a:pos x="172" y="110"/>
                  </a:cxn>
                  <a:cxn ang="0">
                    <a:pos x="160" y="116"/>
                  </a:cxn>
                  <a:cxn ang="0">
                    <a:pos x="154" y="127"/>
                  </a:cxn>
                  <a:cxn ang="0">
                    <a:pos x="145" y="133"/>
                  </a:cxn>
                  <a:cxn ang="0">
                    <a:pos x="136" y="137"/>
                  </a:cxn>
                  <a:cxn ang="0">
                    <a:pos x="127" y="141"/>
                  </a:cxn>
                  <a:cxn ang="0">
                    <a:pos x="114" y="143"/>
                  </a:cxn>
                  <a:cxn ang="0">
                    <a:pos x="112" y="132"/>
                  </a:cxn>
                  <a:cxn ang="0">
                    <a:pos x="112" y="118"/>
                  </a:cxn>
                  <a:cxn ang="0">
                    <a:pos x="112" y="103"/>
                  </a:cxn>
                  <a:cxn ang="0">
                    <a:pos x="110" y="89"/>
                  </a:cxn>
                  <a:cxn ang="0">
                    <a:pos x="102" y="79"/>
                  </a:cxn>
                  <a:cxn ang="0">
                    <a:pos x="94" y="83"/>
                  </a:cxn>
                  <a:cxn ang="0">
                    <a:pos x="85" y="81"/>
                  </a:cxn>
                  <a:cxn ang="0">
                    <a:pos x="76" y="79"/>
                  </a:cxn>
                  <a:cxn ang="0">
                    <a:pos x="67" y="80"/>
                  </a:cxn>
                  <a:cxn ang="0">
                    <a:pos x="61" y="88"/>
                  </a:cxn>
                  <a:cxn ang="0">
                    <a:pos x="62" y="97"/>
                  </a:cxn>
                  <a:cxn ang="0">
                    <a:pos x="64" y="106"/>
                  </a:cxn>
                  <a:cxn ang="0">
                    <a:pos x="68" y="114"/>
                  </a:cxn>
                  <a:cxn ang="0">
                    <a:pos x="70" y="123"/>
                  </a:cxn>
                  <a:cxn ang="0">
                    <a:pos x="67" y="131"/>
                  </a:cxn>
                  <a:cxn ang="0">
                    <a:pos x="55" y="127"/>
                  </a:cxn>
                  <a:cxn ang="0">
                    <a:pos x="49" y="119"/>
                  </a:cxn>
                  <a:cxn ang="0">
                    <a:pos x="42" y="107"/>
                  </a:cxn>
                  <a:cxn ang="0">
                    <a:pos x="37" y="96"/>
                  </a:cxn>
                  <a:cxn ang="0">
                    <a:pos x="32" y="85"/>
                  </a:cxn>
                  <a:cxn ang="0">
                    <a:pos x="23" y="93"/>
                  </a:cxn>
                  <a:cxn ang="0">
                    <a:pos x="19" y="105"/>
                  </a:cxn>
                  <a:cxn ang="0">
                    <a:pos x="18" y="116"/>
                  </a:cxn>
                  <a:cxn ang="0">
                    <a:pos x="14" y="127"/>
                  </a:cxn>
                  <a:cxn ang="0">
                    <a:pos x="5" y="132"/>
                  </a:cxn>
                  <a:cxn ang="0">
                    <a:pos x="1" y="106"/>
                  </a:cxn>
                  <a:cxn ang="0">
                    <a:pos x="0" y="78"/>
                  </a:cxn>
                  <a:cxn ang="0">
                    <a:pos x="3" y="49"/>
                  </a:cxn>
                  <a:cxn ang="0">
                    <a:pos x="10" y="23"/>
                  </a:cxn>
                  <a:cxn ang="0">
                    <a:pos x="23" y="0"/>
                  </a:cxn>
                  <a:cxn ang="0">
                    <a:pos x="62" y="3"/>
                  </a:cxn>
                  <a:cxn ang="0">
                    <a:pos x="102" y="1"/>
                  </a:cxn>
                  <a:cxn ang="0">
                    <a:pos x="140" y="4"/>
                  </a:cxn>
                  <a:cxn ang="0">
                    <a:pos x="172" y="18"/>
                  </a:cxn>
                  <a:cxn ang="0">
                    <a:pos x="195" y="49"/>
                  </a:cxn>
                  <a:cxn ang="0">
                    <a:pos x="194" y="49"/>
                  </a:cxn>
                </a:cxnLst>
                <a:rect l="0" t="0" r="r" b="b"/>
                <a:pathLst>
                  <a:path w="242" h="153">
                    <a:moveTo>
                      <a:pt x="194" y="49"/>
                    </a:moveTo>
                    <a:lnTo>
                      <a:pt x="202" y="59"/>
                    </a:lnTo>
                    <a:lnTo>
                      <a:pt x="210" y="69"/>
                    </a:lnTo>
                    <a:lnTo>
                      <a:pt x="218" y="79"/>
                    </a:lnTo>
                    <a:lnTo>
                      <a:pt x="225" y="88"/>
                    </a:lnTo>
                    <a:lnTo>
                      <a:pt x="233" y="98"/>
                    </a:lnTo>
                    <a:lnTo>
                      <a:pt x="238" y="109"/>
                    </a:lnTo>
                    <a:lnTo>
                      <a:pt x="242" y="119"/>
                    </a:lnTo>
                    <a:lnTo>
                      <a:pt x="242" y="129"/>
                    </a:lnTo>
                    <a:lnTo>
                      <a:pt x="240" y="141"/>
                    </a:lnTo>
                    <a:lnTo>
                      <a:pt x="233" y="153"/>
                    </a:lnTo>
                    <a:lnTo>
                      <a:pt x="225" y="149"/>
                    </a:lnTo>
                    <a:lnTo>
                      <a:pt x="219" y="145"/>
                    </a:lnTo>
                    <a:lnTo>
                      <a:pt x="212" y="138"/>
                    </a:lnTo>
                    <a:lnTo>
                      <a:pt x="206" y="133"/>
                    </a:lnTo>
                    <a:lnTo>
                      <a:pt x="201" y="127"/>
                    </a:lnTo>
                    <a:lnTo>
                      <a:pt x="194" y="120"/>
                    </a:lnTo>
                    <a:lnTo>
                      <a:pt x="188" y="115"/>
                    </a:lnTo>
                    <a:lnTo>
                      <a:pt x="180" y="111"/>
                    </a:lnTo>
                    <a:lnTo>
                      <a:pt x="172" y="110"/>
                    </a:lnTo>
                    <a:lnTo>
                      <a:pt x="162" y="109"/>
                    </a:lnTo>
                    <a:lnTo>
                      <a:pt x="160" y="116"/>
                    </a:lnTo>
                    <a:lnTo>
                      <a:pt x="158" y="123"/>
                    </a:lnTo>
                    <a:lnTo>
                      <a:pt x="154" y="127"/>
                    </a:lnTo>
                    <a:lnTo>
                      <a:pt x="150" y="131"/>
                    </a:lnTo>
                    <a:lnTo>
                      <a:pt x="145" y="133"/>
                    </a:lnTo>
                    <a:lnTo>
                      <a:pt x="141" y="134"/>
                    </a:lnTo>
                    <a:lnTo>
                      <a:pt x="136" y="137"/>
                    </a:lnTo>
                    <a:lnTo>
                      <a:pt x="132" y="138"/>
                    </a:lnTo>
                    <a:lnTo>
                      <a:pt x="127" y="141"/>
                    </a:lnTo>
                    <a:lnTo>
                      <a:pt x="124" y="143"/>
                    </a:lnTo>
                    <a:lnTo>
                      <a:pt x="114" y="143"/>
                    </a:lnTo>
                    <a:lnTo>
                      <a:pt x="112" y="137"/>
                    </a:lnTo>
                    <a:lnTo>
                      <a:pt x="112" y="132"/>
                    </a:lnTo>
                    <a:lnTo>
                      <a:pt x="112" y="124"/>
                    </a:lnTo>
                    <a:lnTo>
                      <a:pt x="112" y="118"/>
                    </a:lnTo>
                    <a:lnTo>
                      <a:pt x="112" y="110"/>
                    </a:lnTo>
                    <a:lnTo>
                      <a:pt x="112" y="103"/>
                    </a:lnTo>
                    <a:lnTo>
                      <a:pt x="111" y="96"/>
                    </a:lnTo>
                    <a:lnTo>
                      <a:pt x="110" y="89"/>
                    </a:lnTo>
                    <a:lnTo>
                      <a:pt x="107" y="84"/>
                    </a:lnTo>
                    <a:lnTo>
                      <a:pt x="102" y="79"/>
                    </a:lnTo>
                    <a:lnTo>
                      <a:pt x="98" y="81"/>
                    </a:lnTo>
                    <a:lnTo>
                      <a:pt x="94" y="83"/>
                    </a:lnTo>
                    <a:lnTo>
                      <a:pt x="89" y="83"/>
                    </a:lnTo>
                    <a:lnTo>
                      <a:pt x="85" y="81"/>
                    </a:lnTo>
                    <a:lnTo>
                      <a:pt x="80" y="80"/>
                    </a:lnTo>
                    <a:lnTo>
                      <a:pt x="76" y="79"/>
                    </a:lnTo>
                    <a:lnTo>
                      <a:pt x="72" y="79"/>
                    </a:lnTo>
                    <a:lnTo>
                      <a:pt x="67" y="80"/>
                    </a:lnTo>
                    <a:lnTo>
                      <a:pt x="64" y="83"/>
                    </a:lnTo>
                    <a:lnTo>
                      <a:pt x="61" y="88"/>
                    </a:lnTo>
                    <a:lnTo>
                      <a:pt x="61" y="93"/>
                    </a:lnTo>
                    <a:lnTo>
                      <a:pt x="62" y="97"/>
                    </a:lnTo>
                    <a:lnTo>
                      <a:pt x="63" y="102"/>
                    </a:lnTo>
                    <a:lnTo>
                      <a:pt x="64" y="106"/>
                    </a:lnTo>
                    <a:lnTo>
                      <a:pt x="67" y="110"/>
                    </a:lnTo>
                    <a:lnTo>
                      <a:pt x="68" y="114"/>
                    </a:lnTo>
                    <a:lnTo>
                      <a:pt x="70" y="118"/>
                    </a:lnTo>
                    <a:lnTo>
                      <a:pt x="70" y="123"/>
                    </a:lnTo>
                    <a:lnTo>
                      <a:pt x="68" y="127"/>
                    </a:lnTo>
                    <a:lnTo>
                      <a:pt x="67" y="131"/>
                    </a:lnTo>
                    <a:lnTo>
                      <a:pt x="61" y="129"/>
                    </a:lnTo>
                    <a:lnTo>
                      <a:pt x="55" y="127"/>
                    </a:lnTo>
                    <a:lnTo>
                      <a:pt x="51" y="123"/>
                    </a:lnTo>
                    <a:lnTo>
                      <a:pt x="49" y="119"/>
                    </a:lnTo>
                    <a:lnTo>
                      <a:pt x="45" y="112"/>
                    </a:lnTo>
                    <a:lnTo>
                      <a:pt x="42" y="107"/>
                    </a:lnTo>
                    <a:lnTo>
                      <a:pt x="40" y="101"/>
                    </a:lnTo>
                    <a:lnTo>
                      <a:pt x="37" y="96"/>
                    </a:lnTo>
                    <a:lnTo>
                      <a:pt x="35" y="90"/>
                    </a:lnTo>
                    <a:lnTo>
                      <a:pt x="32" y="85"/>
                    </a:lnTo>
                    <a:lnTo>
                      <a:pt x="27" y="89"/>
                    </a:lnTo>
                    <a:lnTo>
                      <a:pt x="23" y="93"/>
                    </a:lnTo>
                    <a:lnTo>
                      <a:pt x="20" y="100"/>
                    </a:lnTo>
                    <a:lnTo>
                      <a:pt x="19" y="105"/>
                    </a:lnTo>
                    <a:lnTo>
                      <a:pt x="18" y="110"/>
                    </a:lnTo>
                    <a:lnTo>
                      <a:pt x="18" y="116"/>
                    </a:lnTo>
                    <a:lnTo>
                      <a:pt x="16" y="122"/>
                    </a:lnTo>
                    <a:lnTo>
                      <a:pt x="14" y="127"/>
                    </a:lnTo>
                    <a:lnTo>
                      <a:pt x="10" y="129"/>
                    </a:lnTo>
                    <a:lnTo>
                      <a:pt x="5" y="132"/>
                    </a:lnTo>
                    <a:lnTo>
                      <a:pt x="2" y="119"/>
                    </a:lnTo>
                    <a:lnTo>
                      <a:pt x="1" y="106"/>
                    </a:lnTo>
                    <a:lnTo>
                      <a:pt x="0" y="92"/>
                    </a:lnTo>
                    <a:lnTo>
                      <a:pt x="0" y="78"/>
                    </a:lnTo>
                    <a:lnTo>
                      <a:pt x="1" y="63"/>
                    </a:lnTo>
                    <a:lnTo>
                      <a:pt x="3" y="49"/>
                    </a:lnTo>
                    <a:lnTo>
                      <a:pt x="6" y="36"/>
                    </a:lnTo>
                    <a:lnTo>
                      <a:pt x="10" y="23"/>
                    </a:lnTo>
                    <a:lnTo>
                      <a:pt x="16" y="10"/>
                    </a:lnTo>
                    <a:lnTo>
                      <a:pt x="23" y="0"/>
                    </a:lnTo>
                    <a:lnTo>
                      <a:pt x="42" y="3"/>
                    </a:lnTo>
                    <a:lnTo>
                      <a:pt x="62" y="3"/>
                    </a:lnTo>
                    <a:lnTo>
                      <a:pt x="81" y="3"/>
                    </a:lnTo>
                    <a:lnTo>
                      <a:pt x="102" y="1"/>
                    </a:lnTo>
                    <a:lnTo>
                      <a:pt x="122" y="3"/>
                    </a:lnTo>
                    <a:lnTo>
                      <a:pt x="140" y="4"/>
                    </a:lnTo>
                    <a:lnTo>
                      <a:pt x="158" y="9"/>
                    </a:lnTo>
                    <a:lnTo>
                      <a:pt x="172" y="18"/>
                    </a:lnTo>
                    <a:lnTo>
                      <a:pt x="185" y="31"/>
                    </a:lnTo>
                    <a:lnTo>
                      <a:pt x="195" y="49"/>
                    </a:lnTo>
                    <a:lnTo>
                      <a:pt x="195" y="49"/>
                    </a:lnTo>
                    <a:lnTo>
                      <a:pt x="194" y="49"/>
                    </a:lnTo>
                    <a:close/>
                  </a:path>
                </a:pathLst>
              </a:custGeom>
              <a:solidFill>
                <a:srgbClr val="5C1F00"/>
              </a:solidFill>
              <a:ln w="9525">
                <a:noFill/>
                <a:round/>
                <a:headEnd/>
                <a:tailEnd/>
              </a:ln>
            </p:spPr>
            <p:txBody>
              <a:bodyPr/>
              <a:lstStyle/>
              <a:p>
                <a:endParaRPr lang="es-CO"/>
              </a:p>
            </p:txBody>
          </p:sp>
          <p:sp>
            <p:nvSpPr>
              <p:cNvPr id="15653" name="Freeform 293"/>
              <p:cNvSpPr>
                <a:spLocks/>
              </p:cNvSpPr>
              <p:nvPr/>
            </p:nvSpPr>
            <p:spPr bwMode="auto">
              <a:xfrm>
                <a:off x="4372" y="2751"/>
                <a:ext cx="5" cy="5"/>
              </a:xfrm>
              <a:custGeom>
                <a:avLst/>
                <a:gdLst/>
                <a:ahLst/>
                <a:cxnLst>
                  <a:cxn ang="0">
                    <a:pos x="10" y="3"/>
                  </a:cxn>
                  <a:cxn ang="0">
                    <a:pos x="10" y="4"/>
                  </a:cxn>
                  <a:cxn ang="0">
                    <a:pos x="10" y="5"/>
                  </a:cxn>
                  <a:cxn ang="0">
                    <a:pos x="10" y="7"/>
                  </a:cxn>
                  <a:cxn ang="0">
                    <a:pos x="10" y="8"/>
                  </a:cxn>
                  <a:cxn ang="0">
                    <a:pos x="10" y="8"/>
                  </a:cxn>
                  <a:cxn ang="0">
                    <a:pos x="9" y="8"/>
                  </a:cxn>
                  <a:cxn ang="0">
                    <a:pos x="9" y="9"/>
                  </a:cxn>
                  <a:cxn ang="0">
                    <a:pos x="9" y="9"/>
                  </a:cxn>
                  <a:cxn ang="0">
                    <a:pos x="9" y="10"/>
                  </a:cxn>
                  <a:cxn ang="0">
                    <a:pos x="9" y="10"/>
                  </a:cxn>
                  <a:cxn ang="0">
                    <a:pos x="0" y="0"/>
                  </a:cxn>
                  <a:cxn ang="0">
                    <a:pos x="2" y="0"/>
                  </a:cxn>
                  <a:cxn ang="0">
                    <a:pos x="3" y="0"/>
                  </a:cxn>
                  <a:cxn ang="0">
                    <a:pos x="5" y="0"/>
                  </a:cxn>
                  <a:cxn ang="0">
                    <a:pos x="5" y="0"/>
                  </a:cxn>
                  <a:cxn ang="0">
                    <a:pos x="6" y="1"/>
                  </a:cxn>
                  <a:cxn ang="0">
                    <a:pos x="7" y="1"/>
                  </a:cxn>
                  <a:cxn ang="0">
                    <a:pos x="9" y="1"/>
                  </a:cxn>
                  <a:cxn ang="0">
                    <a:pos x="9" y="1"/>
                  </a:cxn>
                  <a:cxn ang="0">
                    <a:pos x="10" y="3"/>
                  </a:cxn>
                  <a:cxn ang="0">
                    <a:pos x="10" y="3"/>
                  </a:cxn>
                  <a:cxn ang="0">
                    <a:pos x="10" y="3"/>
                  </a:cxn>
                </a:cxnLst>
                <a:rect l="0" t="0" r="r" b="b"/>
                <a:pathLst>
                  <a:path w="10" h="10">
                    <a:moveTo>
                      <a:pt x="10" y="3"/>
                    </a:moveTo>
                    <a:lnTo>
                      <a:pt x="10" y="4"/>
                    </a:lnTo>
                    <a:lnTo>
                      <a:pt x="10" y="5"/>
                    </a:lnTo>
                    <a:lnTo>
                      <a:pt x="10" y="7"/>
                    </a:lnTo>
                    <a:lnTo>
                      <a:pt x="10" y="8"/>
                    </a:lnTo>
                    <a:lnTo>
                      <a:pt x="10" y="8"/>
                    </a:lnTo>
                    <a:lnTo>
                      <a:pt x="9" y="8"/>
                    </a:lnTo>
                    <a:lnTo>
                      <a:pt x="9" y="9"/>
                    </a:lnTo>
                    <a:lnTo>
                      <a:pt x="9" y="9"/>
                    </a:lnTo>
                    <a:lnTo>
                      <a:pt x="9" y="10"/>
                    </a:lnTo>
                    <a:lnTo>
                      <a:pt x="9" y="10"/>
                    </a:lnTo>
                    <a:lnTo>
                      <a:pt x="0" y="0"/>
                    </a:lnTo>
                    <a:lnTo>
                      <a:pt x="2" y="0"/>
                    </a:lnTo>
                    <a:lnTo>
                      <a:pt x="3" y="0"/>
                    </a:lnTo>
                    <a:lnTo>
                      <a:pt x="5" y="0"/>
                    </a:lnTo>
                    <a:lnTo>
                      <a:pt x="5" y="0"/>
                    </a:lnTo>
                    <a:lnTo>
                      <a:pt x="6" y="1"/>
                    </a:lnTo>
                    <a:lnTo>
                      <a:pt x="7" y="1"/>
                    </a:lnTo>
                    <a:lnTo>
                      <a:pt x="9" y="1"/>
                    </a:lnTo>
                    <a:lnTo>
                      <a:pt x="9" y="1"/>
                    </a:lnTo>
                    <a:lnTo>
                      <a:pt x="10" y="3"/>
                    </a:lnTo>
                    <a:lnTo>
                      <a:pt x="10" y="3"/>
                    </a:lnTo>
                    <a:lnTo>
                      <a:pt x="10" y="3"/>
                    </a:lnTo>
                    <a:close/>
                  </a:path>
                </a:pathLst>
              </a:custGeom>
              <a:solidFill>
                <a:srgbClr val="990000"/>
              </a:solidFill>
              <a:ln w="9525">
                <a:noFill/>
                <a:round/>
                <a:headEnd/>
                <a:tailEnd/>
              </a:ln>
            </p:spPr>
            <p:txBody>
              <a:bodyPr/>
              <a:lstStyle/>
              <a:p>
                <a:endParaRPr lang="es-CO"/>
              </a:p>
            </p:txBody>
          </p:sp>
          <p:sp>
            <p:nvSpPr>
              <p:cNvPr id="15654" name="Freeform 294"/>
              <p:cNvSpPr>
                <a:spLocks/>
              </p:cNvSpPr>
              <p:nvPr/>
            </p:nvSpPr>
            <p:spPr bwMode="auto">
              <a:xfrm>
                <a:off x="4356" y="2756"/>
                <a:ext cx="15" cy="14"/>
              </a:xfrm>
              <a:custGeom>
                <a:avLst/>
                <a:gdLst/>
                <a:ahLst/>
                <a:cxnLst>
                  <a:cxn ang="0">
                    <a:pos x="30" y="16"/>
                  </a:cxn>
                  <a:cxn ang="0">
                    <a:pos x="31" y="19"/>
                  </a:cxn>
                  <a:cxn ang="0">
                    <a:pos x="31" y="20"/>
                  </a:cxn>
                  <a:cxn ang="0">
                    <a:pos x="31" y="21"/>
                  </a:cxn>
                  <a:cxn ang="0">
                    <a:pos x="31" y="22"/>
                  </a:cxn>
                  <a:cxn ang="0">
                    <a:pos x="30" y="24"/>
                  </a:cxn>
                  <a:cxn ang="0">
                    <a:pos x="29" y="25"/>
                  </a:cxn>
                  <a:cxn ang="0">
                    <a:pos x="27" y="26"/>
                  </a:cxn>
                  <a:cxn ang="0">
                    <a:pos x="26" y="26"/>
                  </a:cxn>
                  <a:cxn ang="0">
                    <a:pos x="25" y="28"/>
                  </a:cxn>
                  <a:cxn ang="0">
                    <a:pos x="24" y="29"/>
                  </a:cxn>
                  <a:cxn ang="0">
                    <a:pos x="0" y="25"/>
                  </a:cxn>
                  <a:cxn ang="0">
                    <a:pos x="0" y="2"/>
                  </a:cxn>
                  <a:cxn ang="0">
                    <a:pos x="4" y="0"/>
                  </a:cxn>
                  <a:cxn ang="0">
                    <a:pos x="8" y="0"/>
                  </a:cxn>
                  <a:cxn ang="0">
                    <a:pos x="12" y="2"/>
                  </a:cxn>
                  <a:cxn ang="0">
                    <a:pos x="16" y="3"/>
                  </a:cxn>
                  <a:cxn ang="0">
                    <a:pos x="20" y="4"/>
                  </a:cxn>
                  <a:cxn ang="0">
                    <a:pos x="22" y="6"/>
                  </a:cxn>
                  <a:cxn ang="0">
                    <a:pos x="25" y="8"/>
                  </a:cxn>
                  <a:cxn ang="0">
                    <a:pos x="27" y="11"/>
                  </a:cxn>
                  <a:cxn ang="0">
                    <a:pos x="29" y="13"/>
                  </a:cxn>
                  <a:cxn ang="0">
                    <a:pos x="31" y="16"/>
                  </a:cxn>
                  <a:cxn ang="0">
                    <a:pos x="31" y="16"/>
                  </a:cxn>
                  <a:cxn ang="0">
                    <a:pos x="30" y="16"/>
                  </a:cxn>
                </a:cxnLst>
                <a:rect l="0" t="0" r="r" b="b"/>
                <a:pathLst>
                  <a:path w="31" h="29">
                    <a:moveTo>
                      <a:pt x="30" y="16"/>
                    </a:moveTo>
                    <a:lnTo>
                      <a:pt x="31" y="19"/>
                    </a:lnTo>
                    <a:lnTo>
                      <a:pt x="31" y="20"/>
                    </a:lnTo>
                    <a:lnTo>
                      <a:pt x="31" y="21"/>
                    </a:lnTo>
                    <a:lnTo>
                      <a:pt x="31" y="22"/>
                    </a:lnTo>
                    <a:lnTo>
                      <a:pt x="30" y="24"/>
                    </a:lnTo>
                    <a:lnTo>
                      <a:pt x="29" y="25"/>
                    </a:lnTo>
                    <a:lnTo>
                      <a:pt x="27" y="26"/>
                    </a:lnTo>
                    <a:lnTo>
                      <a:pt x="26" y="26"/>
                    </a:lnTo>
                    <a:lnTo>
                      <a:pt x="25" y="28"/>
                    </a:lnTo>
                    <a:lnTo>
                      <a:pt x="24" y="29"/>
                    </a:lnTo>
                    <a:lnTo>
                      <a:pt x="0" y="25"/>
                    </a:lnTo>
                    <a:lnTo>
                      <a:pt x="0" y="2"/>
                    </a:lnTo>
                    <a:lnTo>
                      <a:pt x="4" y="0"/>
                    </a:lnTo>
                    <a:lnTo>
                      <a:pt x="8" y="0"/>
                    </a:lnTo>
                    <a:lnTo>
                      <a:pt x="12" y="2"/>
                    </a:lnTo>
                    <a:lnTo>
                      <a:pt x="16" y="3"/>
                    </a:lnTo>
                    <a:lnTo>
                      <a:pt x="20" y="4"/>
                    </a:lnTo>
                    <a:lnTo>
                      <a:pt x="22" y="6"/>
                    </a:lnTo>
                    <a:lnTo>
                      <a:pt x="25" y="8"/>
                    </a:lnTo>
                    <a:lnTo>
                      <a:pt x="27" y="11"/>
                    </a:lnTo>
                    <a:lnTo>
                      <a:pt x="29" y="13"/>
                    </a:lnTo>
                    <a:lnTo>
                      <a:pt x="31" y="16"/>
                    </a:lnTo>
                    <a:lnTo>
                      <a:pt x="31" y="16"/>
                    </a:lnTo>
                    <a:lnTo>
                      <a:pt x="30" y="16"/>
                    </a:lnTo>
                    <a:close/>
                  </a:path>
                </a:pathLst>
              </a:custGeom>
              <a:solidFill>
                <a:srgbClr val="990000"/>
              </a:solidFill>
              <a:ln w="9525">
                <a:noFill/>
                <a:round/>
                <a:headEnd/>
                <a:tailEnd/>
              </a:ln>
            </p:spPr>
            <p:txBody>
              <a:bodyPr/>
              <a:lstStyle/>
              <a:p>
                <a:endParaRPr lang="es-CO"/>
              </a:p>
            </p:txBody>
          </p:sp>
          <p:sp>
            <p:nvSpPr>
              <p:cNvPr id="15655" name="Freeform 295"/>
              <p:cNvSpPr>
                <a:spLocks/>
              </p:cNvSpPr>
              <p:nvPr/>
            </p:nvSpPr>
            <p:spPr bwMode="auto">
              <a:xfrm>
                <a:off x="4248" y="2771"/>
                <a:ext cx="97" cy="50"/>
              </a:xfrm>
              <a:custGeom>
                <a:avLst/>
                <a:gdLst/>
                <a:ahLst/>
                <a:cxnLst>
                  <a:cxn ang="0">
                    <a:pos x="193" y="101"/>
                  </a:cxn>
                  <a:cxn ang="0">
                    <a:pos x="174" y="96"/>
                  </a:cxn>
                  <a:cxn ang="0">
                    <a:pos x="154" y="89"/>
                  </a:cxn>
                  <a:cxn ang="0">
                    <a:pos x="136" y="83"/>
                  </a:cxn>
                  <a:cxn ang="0">
                    <a:pos x="117" y="75"/>
                  </a:cxn>
                  <a:cxn ang="0">
                    <a:pos x="97" y="67"/>
                  </a:cxn>
                  <a:cxn ang="0">
                    <a:pos x="79" y="60"/>
                  </a:cxn>
                  <a:cxn ang="0">
                    <a:pos x="59" y="52"/>
                  </a:cxn>
                  <a:cxn ang="0">
                    <a:pos x="40" y="45"/>
                  </a:cxn>
                  <a:cxn ang="0">
                    <a:pos x="21" y="39"/>
                  </a:cxn>
                  <a:cxn ang="0">
                    <a:pos x="0" y="34"/>
                  </a:cxn>
                  <a:cxn ang="0">
                    <a:pos x="17" y="29"/>
                  </a:cxn>
                  <a:cxn ang="0">
                    <a:pos x="34" y="23"/>
                  </a:cxn>
                  <a:cxn ang="0">
                    <a:pos x="53" y="18"/>
                  </a:cxn>
                  <a:cxn ang="0">
                    <a:pos x="72" y="14"/>
                  </a:cxn>
                  <a:cxn ang="0">
                    <a:pos x="92" y="9"/>
                  </a:cxn>
                  <a:cxn ang="0">
                    <a:pos x="113" y="5"/>
                  </a:cxn>
                  <a:cxn ang="0">
                    <a:pos x="132" y="3"/>
                  </a:cxn>
                  <a:cxn ang="0">
                    <a:pos x="153" y="0"/>
                  </a:cxn>
                  <a:cxn ang="0">
                    <a:pos x="172" y="0"/>
                  </a:cxn>
                  <a:cxn ang="0">
                    <a:pos x="192" y="0"/>
                  </a:cxn>
                  <a:cxn ang="0">
                    <a:pos x="193" y="101"/>
                  </a:cxn>
                  <a:cxn ang="0">
                    <a:pos x="193" y="101"/>
                  </a:cxn>
                </a:cxnLst>
                <a:rect l="0" t="0" r="r" b="b"/>
                <a:pathLst>
                  <a:path w="193" h="101">
                    <a:moveTo>
                      <a:pt x="193" y="101"/>
                    </a:moveTo>
                    <a:lnTo>
                      <a:pt x="174" y="96"/>
                    </a:lnTo>
                    <a:lnTo>
                      <a:pt x="154" y="89"/>
                    </a:lnTo>
                    <a:lnTo>
                      <a:pt x="136" y="83"/>
                    </a:lnTo>
                    <a:lnTo>
                      <a:pt x="117" y="75"/>
                    </a:lnTo>
                    <a:lnTo>
                      <a:pt x="97" y="67"/>
                    </a:lnTo>
                    <a:lnTo>
                      <a:pt x="79" y="60"/>
                    </a:lnTo>
                    <a:lnTo>
                      <a:pt x="59" y="52"/>
                    </a:lnTo>
                    <a:lnTo>
                      <a:pt x="40" y="45"/>
                    </a:lnTo>
                    <a:lnTo>
                      <a:pt x="21" y="39"/>
                    </a:lnTo>
                    <a:lnTo>
                      <a:pt x="0" y="34"/>
                    </a:lnTo>
                    <a:lnTo>
                      <a:pt x="17" y="29"/>
                    </a:lnTo>
                    <a:lnTo>
                      <a:pt x="34" y="23"/>
                    </a:lnTo>
                    <a:lnTo>
                      <a:pt x="53" y="18"/>
                    </a:lnTo>
                    <a:lnTo>
                      <a:pt x="72" y="14"/>
                    </a:lnTo>
                    <a:lnTo>
                      <a:pt x="92" y="9"/>
                    </a:lnTo>
                    <a:lnTo>
                      <a:pt x="113" y="5"/>
                    </a:lnTo>
                    <a:lnTo>
                      <a:pt x="132" y="3"/>
                    </a:lnTo>
                    <a:lnTo>
                      <a:pt x="153" y="0"/>
                    </a:lnTo>
                    <a:lnTo>
                      <a:pt x="172" y="0"/>
                    </a:lnTo>
                    <a:lnTo>
                      <a:pt x="192" y="0"/>
                    </a:lnTo>
                    <a:lnTo>
                      <a:pt x="193" y="101"/>
                    </a:lnTo>
                    <a:lnTo>
                      <a:pt x="193" y="101"/>
                    </a:lnTo>
                    <a:close/>
                  </a:path>
                </a:pathLst>
              </a:custGeom>
              <a:solidFill>
                <a:srgbClr val="00FF00"/>
              </a:solidFill>
              <a:ln w="9525">
                <a:noFill/>
                <a:round/>
                <a:headEnd/>
                <a:tailEnd/>
              </a:ln>
            </p:spPr>
            <p:txBody>
              <a:bodyPr/>
              <a:lstStyle/>
              <a:p>
                <a:endParaRPr lang="es-CO"/>
              </a:p>
            </p:txBody>
          </p:sp>
          <p:sp>
            <p:nvSpPr>
              <p:cNvPr id="15656" name="Freeform 296"/>
              <p:cNvSpPr>
                <a:spLocks/>
              </p:cNvSpPr>
              <p:nvPr/>
            </p:nvSpPr>
            <p:spPr bwMode="auto">
              <a:xfrm>
                <a:off x="3992" y="2776"/>
                <a:ext cx="68" cy="31"/>
              </a:xfrm>
              <a:custGeom>
                <a:avLst/>
                <a:gdLst/>
                <a:ahLst/>
                <a:cxnLst>
                  <a:cxn ang="0">
                    <a:pos x="135" y="23"/>
                  </a:cxn>
                  <a:cxn ang="0">
                    <a:pos x="128" y="40"/>
                  </a:cxn>
                  <a:cxn ang="0">
                    <a:pos x="118" y="51"/>
                  </a:cxn>
                  <a:cxn ang="0">
                    <a:pos x="106" y="59"/>
                  </a:cxn>
                  <a:cxn ang="0">
                    <a:pos x="93" y="63"/>
                  </a:cxn>
                  <a:cxn ang="0">
                    <a:pos x="80" y="63"/>
                  </a:cxn>
                  <a:cxn ang="0">
                    <a:pos x="65" y="62"/>
                  </a:cxn>
                  <a:cxn ang="0">
                    <a:pos x="50" y="59"/>
                  </a:cxn>
                  <a:cxn ang="0">
                    <a:pos x="35" y="54"/>
                  </a:cxn>
                  <a:cxn ang="0">
                    <a:pos x="22" y="50"/>
                  </a:cxn>
                  <a:cxn ang="0">
                    <a:pos x="7" y="46"/>
                  </a:cxn>
                  <a:cxn ang="0">
                    <a:pos x="5" y="42"/>
                  </a:cxn>
                  <a:cxn ang="0">
                    <a:pos x="2" y="37"/>
                  </a:cxn>
                  <a:cxn ang="0">
                    <a:pos x="1" y="33"/>
                  </a:cxn>
                  <a:cxn ang="0">
                    <a:pos x="1" y="28"/>
                  </a:cxn>
                  <a:cxn ang="0">
                    <a:pos x="0" y="23"/>
                  </a:cxn>
                  <a:cxn ang="0">
                    <a:pos x="1" y="19"/>
                  </a:cxn>
                  <a:cxn ang="0">
                    <a:pos x="1" y="14"/>
                  </a:cxn>
                  <a:cxn ang="0">
                    <a:pos x="1" y="9"/>
                  </a:cxn>
                  <a:cxn ang="0">
                    <a:pos x="2" y="3"/>
                  </a:cxn>
                  <a:cxn ang="0">
                    <a:pos x="2" y="0"/>
                  </a:cxn>
                  <a:cxn ang="0">
                    <a:pos x="15" y="1"/>
                  </a:cxn>
                  <a:cxn ang="0">
                    <a:pos x="30" y="3"/>
                  </a:cxn>
                  <a:cxn ang="0">
                    <a:pos x="43" y="6"/>
                  </a:cxn>
                  <a:cxn ang="0">
                    <a:pos x="55" y="9"/>
                  </a:cxn>
                  <a:cxn ang="0">
                    <a:pos x="70" y="11"/>
                  </a:cxn>
                  <a:cxn ang="0">
                    <a:pos x="83" y="14"/>
                  </a:cxn>
                  <a:cxn ang="0">
                    <a:pos x="96" y="16"/>
                  </a:cxn>
                  <a:cxn ang="0">
                    <a:pos x="110" y="19"/>
                  </a:cxn>
                  <a:cxn ang="0">
                    <a:pos x="122" y="22"/>
                  </a:cxn>
                  <a:cxn ang="0">
                    <a:pos x="135" y="23"/>
                  </a:cxn>
                  <a:cxn ang="0">
                    <a:pos x="135" y="23"/>
                  </a:cxn>
                </a:cxnLst>
                <a:rect l="0" t="0" r="r" b="b"/>
                <a:pathLst>
                  <a:path w="135" h="63">
                    <a:moveTo>
                      <a:pt x="135" y="23"/>
                    </a:moveTo>
                    <a:lnTo>
                      <a:pt x="128" y="40"/>
                    </a:lnTo>
                    <a:lnTo>
                      <a:pt x="118" y="51"/>
                    </a:lnTo>
                    <a:lnTo>
                      <a:pt x="106" y="59"/>
                    </a:lnTo>
                    <a:lnTo>
                      <a:pt x="93" y="63"/>
                    </a:lnTo>
                    <a:lnTo>
                      <a:pt x="80" y="63"/>
                    </a:lnTo>
                    <a:lnTo>
                      <a:pt x="65" y="62"/>
                    </a:lnTo>
                    <a:lnTo>
                      <a:pt x="50" y="59"/>
                    </a:lnTo>
                    <a:lnTo>
                      <a:pt x="35" y="54"/>
                    </a:lnTo>
                    <a:lnTo>
                      <a:pt x="22" y="50"/>
                    </a:lnTo>
                    <a:lnTo>
                      <a:pt x="7" y="46"/>
                    </a:lnTo>
                    <a:lnTo>
                      <a:pt x="5" y="42"/>
                    </a:lnTo>
                    <a:lnTo>
                      <a:pt x="2" y="37"/>
                    </a:lnTo>
                    <a:lnTo>
                      <a:pt x="1" y="33"/>
                    </a:lnTo>
                    <a:lnTo>
                      <a:pt x="1" y="28"/>
                    </a:lnTo>
                    <a:lnTo>
                      <a:pt x="0" y="23"/>
                    </a:lnTo>
                    <a:lnTo>
                      <a:pt x="1" y="19"/>
                    </a:lnTo>
                    <a:lnTo>
                      <a:pt x="1" y="14"/>
                    </a:lnTo>
                    <a:lnTo>
                      <a:pt x="1" y="9"/>
                    </a:lnTo>
                    <a:lnTo>
                      <a:pt x="2" y="3"/>
                    </a:lnTo>
                    <a:lnTo>
                      <a:pt x="2" y="0"/>
                    </a:lnTo>
                    <a:lnTo>
                      <a:pt x="15" y="1"/>
                    </a:lnTo>
                    <a:lnTo>
                      <a:pt x="30" y="3"/>
                    </a:lnTo>
                    <a:lnTo>
                      <a:pt x="43" y="6"/>
                    </a:lnTo>
                    <a:lnTo>
                      <a:pt x="55" y="9"/>
                    </a:lnTo>
                    <a:lnTo>
                      <a:pt x="70" y="11"/>
                    </a:lnTo>
                    <a:lnTo>
                      <a:pt x="83" y="14"/>
                    </a:lnTo>
                    <a:lnTo>
                      <a:pt x="96" y="16"/>
                    </a:lnTo>
                    <a:lnTo>
                      <a:pt x="110" y="19"/>
                    </a:lnTo>
                    <a:lnTo>
                      <a:pt x="122" y="22"/>
                    </a:lnTo>
                    <a:lnTo>
                      <a:pt x="135" y="23"/>
                    </a:lnTo>
                    <a:lnTo>
                      <a:pt x="135" y="23"/>
                    </a:lnTo>
                    <a:close/>
                  </a:path>
                </a:pathLst>
              </a:custGeom>
              <a:solidFill>
                <a:srgbClr val="00FF00"/>
              </a:solidFill>
              <a:ln w="9525">
                <a:noFill/>
                <a:round/>
                <a:headEnd/>
                <a:tailEnd/>
              </a:ln>
            </p:spPr>
            <p:txBody>
              <a:bodyPr/>
              <a:lstStyle/>
              <a:p>
                <a:endParaRPr lang="es-CO"/>
              </a:p>
            </p:txBody>
          </p:sp>
          <p:sp>
            <p:nvSpPr>
              <p:cNvPr id="15657" name="Freeform 297"/>
              <p:cNvSpPr>
                <a:spLocks/>
              </p:cNvSpPr>
              <p:nvPr/>
            </p:nvSpPr>
            <p:spPr bwMode="auto">
              <a:xfrm>
                <a:off x="4353" y="2791"/>
                <a:ext cx="9" cy="11"/>
              </a:xfrm>
              <a:custGeom>
                <a:avLst/>
                <a:gdLst/>
                <a:ahLst/>
                <a:cxnLst>
                  <a:cxn ang="0">
                    <a:pos x="18" y="13"/>
                  </a:cxn>
                  <a:cxn ang="0">
                    <a:pos x="18" y="15"/>
                  </a:cxn>
                  <a:cxn ang="0">
                    <a:pos x="17" y="16"/>
                  </a:cxn>
                  <a:cxn ang="0">
                    <a:pos x="16" y="17"/>
                  </a:cxn>
                  <a:cxn ang="0">
                    <a:pos x="14" y="18"/>
                  </a:cxn>
                  <a:cxn ang="0">
                    <a:pos x="13" y="20"/>
                  </a:cxn>
                  <a:cxn ang="0">
                    <a:pos x="12" y="21"/>
                  </a:cxn>
                  <a:cxn ang="0">
                    <a:pos x="9" y="22"/>
                  </a:cxn>
                  <a:cxn ang="0">
                    <a:pos x="8" y="22"/>
                  </a:cxn>
                  <a:cxn ang="0">
                    <a:pos x="5" y="22"/>
                  </a:cxn>
                  <a:cxn ang="0">
                    <a:pos x="4" y="22"/>
                  </a:cxn>
                  <a:cxn ang="0">
                    <a:pos x="0" y="2"/>
                  </a:cxn>
                  <a:cxn ang="0">
                    <a:pos x="3" y="0"/>
                  </a:cxn>
                  <a:cxn ang="0">
                    <a:pos x="5" y="2"/>
                  </a:cxn>
                  <a:cxn ang="0">
                    <a:pos x="8" y="2"/>
                  </a:cxn>
                  <a:cxn ang="0">
                    <a:pos x="9" y="3"/>
                  </a:cxn>
                  <a:cxn ang="0">
                    <a:pos x="12" y="4"/>
                  </a:cxn>
                  <a:cxn ang="0">
                    <a:pos x="13" y="7"/>
                  </a:cxn>
                  <a:cxn ang="0">
                    <a:pos x="16" y="8"/>
                  </a:cxn>
                  <a:cxn ang="0">
                    <a:pos x="17" y="11"/>
                  </a:cxn>
                  <a:cxn ang="0">
                    <a:pos x="18" y="12"/>
                  </a:cxn>
                  <a:cxn ang="0">
                    <a:pos x="18" y="15"/>
                  </a:cxn>
                  <a:cxn ang="0">
                    <a:pos x="18" y="15"/>
                  </a:cxn>
                  <a:cxn ang="0">
                    <a:pos x="18" y="13"/>
                  </a:cxn>
                </a:cxnLst>
                <a:rect l="0" t="0" r="r" b="b"/>
                <a:pathLst>
                  <a:path w="18" h="22">
                    <a:moveTo>
                      <a:pt x="18" y="13"/>
                    </a:moveTo>
                    <a:lnTo>
                      <a:pt x="18" y="15"/>
                    </a:lnTo>
                    <a:lnTo>
                      <a:pt x="17" y="16"/>
                    </a:lnTo>
                    <a:lnTo>
                      <a:pt x="16" y="17"/>
                    </a:lnTo>
                    <a:lnTo>
                      <a:pt x="14" y="18"/>
                    </a:lnTo>
                    <a:lnTo>
                      <a:pt x="13" y="20"/>
                    </a:lnTo>
                    <a:lnTo>
                      <a:pt x="12" y="21"/>
                    </a:lnTo>
                    <a:lnTo>
                      <a:pt x="9" y="22"/>
                    </a:lnTo>
                    <a:lnTo>
                      <a:pt x="8" y="22"/>
                    </a:lnTo>
                    <a:lnTo>
                      <a:pt x="5" y="22"/>
                    </a:lnTo>
                    <a:lnTo>
                      <a:pt x="4" y="22"/>
                    </a:lnTo>
                    <a:lnTo>
                      <a:pt x="0" y="2"/>
                    </a:lnTo>
                    <a:lnTo>
                      <a:pt x="3" y="0"/>
                    </a:lnTo>
                    <a:lnTo>
                      <a:pt x="5" y="2"/>
                    </a:lnTo>
                    <a:lnTo>
                      <a:pt x="8" y="2"/>
                    </a:lnTo>
                    <a:lnTo>
                      <a:pt x="9" y="3"/>
                    </a:lnTo>
                    <a:lnTo>
                      <a:pt x="12" y="4"/>
                    </a:lnTo>
                    <a:lnTo>
                      <a:pt x="13" y="7"/>
                    </a:lnTo>
                    <a:lnTo>
                      <a:pt x="16" y="8"/>
                    </a:lnTo>
                    <a:lnTo>
                      <a:pt x="17" y="11"/>
                    </a:lnTo>
                    <a:lnTo>
                      <a:pt x="18" y="12"/>
                    </a:lnTo>
                    <a:lnTo>
                      <a:pt x="18" y="15"/>
                    </a:lnTo>
                    <a:lnTo>
                      <a:pt x="18" y="15"/>
                    </a:lnTo>
                    <a:lnTo>
                      <a:pt x="18" y="13"/>
                    </a:lnTo>
                    <a:close/>
                  </a:path>
                </a:pathLst>
              </a:custGeom>
              <a:solidFill>
                <a:srgbClr val="990000"/>
              </a:solidFill>
              <a:ln w="9525">
                <a:noFill/>
                <a:round/>
                <a:headEnd/>
                <a:tailEnd/>
              </a:ln>
            </p:spPr>
            <p:txBody>
              <a:bodyPr/>
              <a:lstStyle/>
              <a:p>
                <a:endParaRPr lang="es-CO"/>
              </a:p>
            </p:txBody>
          </p:sp>
          <p:sp>
            <p:nvSpPr>
              <p:cNvPr id="15658" name="Freeform 298"/>
              <p:cNvSpPr>
                <a:spLocks/>
              </p:cNvSpPr>
              <p:nvPr/>
            </p:nvSpPr>
            <p:spPr bwMode="auto">
              <a:xfrm>
                <a:off x="4361" y="2807"/>
                <a:ext cx="19" cy="15"/>
              </a:xfrm>
              <a:custGeom>
                <a:avLst/>
                <a:gdLst/>
                <a:ahLst/>
                <a:cxnLst>
                  <a:cxn ang="0">
                    <a:pos x="35" y="14"/>
                  </a:cxn>
                  <a:cxn ang="0">
                    <a:pos x="36" y="27"/>
                  </a:cxn>
                  <a:cxn ang="0">
                    <a:pos x="32" y="29"/>
                  </a:cxn>
                  <a:cxn ang="0">
                    <a:pos x="27" y="31"/>
                  </a:cxn>
                  <a:cxn ang="0">
                    <a:pos x="23" y="31"/>
                  </a:cxn>
                  <a:cxn ang="0">
                    <a:pos x="18" y="31"/>
                  </a:cxn>
                  <a:cxn ang="0">
                    <a:pos x="14" y="31"/>
                  </a:cxn>
                  <a:cxn ang="0">
                    <a:pos x="10" y="29"/>
                  </a:cxn>
                  <a:cxn ang="0">
                    <a:pos x="6" y="27"/>
                  </a:cxn>
                  <a:cxn ang="0">
                    <a:pos x="4" y="25"/>
                  </a:cxn>
                  <a:cxn ang="0">
                    <a:pos x="1" y="23"/>
                  </a:cxn>
                  <a:cxn ang="0">
                    <a:pos x="0" y="20"/>
                  </a:cxn>
                  <a:cxn ang="0">
                    <a:pos x="8" y="0"/>
                  </a:cxn>
                  <a:cxn ang="0">
                    <a:pos x="12" y="0"/>
                  </a:cxn>
                  <a:cxn ang="0">
                    <a:pos x="14" y="1"/>
                  </a:cxn>
                  <a:cxn ang="0">
                    <a:pos x="18" y="2"/>
                  </a:cxn>
                  <a:cxn ang="0">
                    <a:pos x="21" y="3"/>
                  </a:cxn>
                  <a:cxn ang="0">
                    <a:pos x="23" y="6"/>
                  </a:cxn>
                  <a:cxn ang="0">
                    <a:pos x="26" y="7"/>
                  </a:cxn>
                  <a:cxn ang="0">
                    <a:pos x="28" y="9"/>
                  </a:cxn>
                  <a:cxn ang="0">
                    <a:pos x="31" y="11"/>
                  </a:cxn>
                  <a:cxn ang="0">
                    <a:pos x="34" y="13"/>
                  </a:cxn>
                  <a:cxn ang="0">
                    <a:pos x="36" y="14"/>
                  </a:cxn>
                  <a:cxn ang="0">
                    <a:pos x="36" y="14"/>
                  </a:cxn>
                  <a:cxn ang="0">
                    <a:pos x="35" y="14"/>
                  </a:cxn>
                </a:cxnLst>
                <a:rect l="0" t="0" r="r" b="b"/>
                <a:pathLst>
                  <a:path w="36" h="31">
                    <a:moveTo>
                      <a:pt x="35" y="14"/>
                    </a:moveTo>
                    <a:lnTo>
                      <a:pt x="36" y="27"/>
                    </a:lnTo>
                    <a:lnTo>
                      <a:pt x="32" y="29"/>
                    </a:lnTo>
                    <a:lnTo>
                      <a:pt x="27" y="31"/>
                    </a:lnTo>
                    <a:lnTo>
                      <a:pt x="23" y="31"/>
                    </a:lnTo>
                    <a:lnTo>
                      <a:pt x="18" y="31"/>
                    </a:lnTo>
                    <a:lnTo>
                      <a:pt x="14" y="31"/>
                    </a:lnTo>
                    <a:lnTo>
                      <a:pt x="10" y="29"/>
                    </a:lnTo>
                    <a:lnTo>
                      <a:pt x="6" y="27"/>
                    </a:lnTo>
                    <a:lnTo>
                      <a:pt x="4" y="25"/>
                    </a:lnTo>
                    <a:lnTo>
                      <a:pt x="1" y="23"/>
                    </a:lnTo>
                    <a:lnTo>
                      <a:pt x="0" y="20"/>
                    </a:lnTo>
                    <a:lnTo>
                      <a:pt x="8" y="0"/>
                    </a:lnTo>
                    <a:lnTo>
                      <a:pt x="12" y="0"/>
                    </a:lnTo>
                    <a:lnTo>
                      <a:pt x="14" y="1"/>
                    </a:lnTo>
                    <a:lnTo>
                      <a:pt x="18" y="2"/>
                    </a:lnTo>
                    <a:lnTo>
                      <a:pt x="21" y="3"/>
                    </a:lnTo>
                    <a:lnTo>
                      <a:pt x="23" y="6"/>
                    </a:lnTo>
                    <a:lnTo>
                      <a:pt x="26" y="7"/>
                    </a:lnTo>
                    <a:lnTo>
                      <a:pt x="28" y="9"/>
                    </a:lnTo>
                    <a:lnTo>
                      <a:pt x="31" y="11"/>
                    </a:lnTo>
                    <a:lnTo>
                      <a:pt x="34" y="13"/>
                    </a:lnTo>
                    <a:lnTo>
                      <a:pt x="36" y="14"/>
                    </a:lnTo>
                    <a:lnTo>
                      <a:pt x="36" y="14"/>
                    </a:lnTo>
                    <a:lnTo>
                      <a:pt x="35" y="14"/>
                    </a:lnTo>
                    <a:close/>
                  </a:path>
                </a:pathLst>
              </a:custGeom>
              <a:solidFill>
                <a:srgbClr val="990000"/>
              </a:solidFill>
              <a:ln w="9525">
                <a:noFill/>
                <a:round/>
                <a:headEnd/>
                <a:tailEnd/>
              </a:ln>
            </p:spPr>
            <p:txBody>
              <a:bodyPr/>
              <a:lstStyle/>
              <a:p>
                <a:endParaRPr lang="es-CO"/>
              </a:p>
            </p:txBody>
          </p:sp>
          <p:sp>
            <p:nvSpPr>
              <p:cNvPr id="15659" name="Freeform 299"/>
              <p:cNvSpPr>
                <a:spLocks/>
              </p:cNvSpPr>
              <p:nvPr/>
            </p:nvSpPr>
            <p:spPr bwMode="auto">
              <a:xfrm>
                <a:off x="4357" y="2860"/>
                <a:ext cx="15" cy="11"/>
              </a:xfrm>
              <a:custGeom>
                <a:avLst/>
                <a:gdLst/>
                <a:ahLst/>
                <a:cxnLst>
                  <a:cxn ang="0">
                    <a:pos x="31" y="11"/>
                  </a:cxn>
                  <a:cxn ang="0">
                    <a:pos x="31" y="22"/>
                  </a:cxn>
                  <a:cxn ang="0">
                    <a:pos x="28" y="20"/>
                  </a:cxn>
                  <a:cxn ang="0">
                    <a:pos x="24" y="20"/>
                  </a:cxn>
                  <a:cxn ang="0">
                    <a:pos x="19" y="19"/>
                  </a:cxn>
                  <a:cxn ang="0">
                    <a:pos x="14" y="19"/>
                  </a:cxn>
                  <a:cxn ang="0">
                    <a:pos x="10" y="18"/>
                  </a:cxn>
                  <a:cxn ang="0">
                    <a:pos x="6" y="16"/>
                  </a:cxn>
                  <a:cxn ang="0">
                    <a:pos x="2" y="14"/>
                  </a:cxn>
                  <a:cxn ang="0">
                    <a:pos x="1" y="10"/>
                  </a:cxn>
                  <a:cxn ang="0">
                    <a:pos x="0" y="5"/>
                  </a:cxn>
                  <a:cxn ang="0">
                    <a:pos x="2" y="0"/>
                  </a:cxn>
                  <a:cxn ang="0">
                    <a:pos x="6" y="0"/>
                  </a:cxn>
                  <a:cxn ang="0">
                    <a:pos x="10" y="1"/>
                  </a:cxn>
                  <a:cxn ang="0">
                    <a:pos x="13" y="1"/>
                  </a:cxn>
                  <a:cxn ang="0">
                    <a:pos x="17" y="2"/>
                  </a:cxn>
                  <a:cxn ang="0">
                    <a:pos x="19" y="3"/>
                  </a:cxn>
                  <a:cxn ang="0">
                    <a:pos x="22" y="5"/>
                  </a:cxn>
                  <a:cxn ang="0">
                    <a:pos x="24" y="6"/>
                  </a:cxn>
                  <a:cxn ang="0">
                    <a:pos x="27" y="7"/>
                  </a:cxn>
                  <a:cxn ang="0">
                    <a:pos x="30" y="10"/>
                  </a:cxn>
                  <a:cxn ang="0">
                    <a:pos x="31" y="11"/>
                  </a:cxn>
                  <a:cxn ang="0">
                    <a:pos x="31" y="11"/>
                  </a:cxn>
                </a:cxnLst>
                <a:rect l="0" t="0" r="r" b="b"/>
                <a:pathLst>
                  <a:path w="31" h="22">
                    <a:moveTo>
                      <a:pt x="31" y="11"/>
                    </a:moveTo>
                    <a:lnTo>
                      <a:pt x="31" y="22"/>
                    </a:lnTo>
                    <a:lnTo>
                      <a:pt x="28" y="20"/>
                    </a:lnTo>
                    <a:lnTo>
                      <a:pt x="24" y="20"/>
                    </a:lnTo>
                    <a:lnTo>
                      <a:pt x="19" y="19"/>
                    </a:lnTo>
                    <a:lnTo>
                      <a:pt x="14" y="19"/>
                    </a:lnTo>
                    <a:lnTo>
                      <a:pt x="10" y="18"/>
                    </a:lnTo>
                    <a:lnTo>
                      <a:pt x="6" y="16"/>
                    </a:lnTo>
                    <a:lnTo>
                      <a:pt x="2" y="14"/>
                    </a:lnTo>
                    <a:lnTo>
                      <a:pt x="1" y="10"/>
                    </a:lnTo>
                    <a:lnTo>
                      <a:pt x="0" y="5"/>
                    </a:lnTo>
                    <a:lnTo>
                      <a:pt x="2" y="0"/>
                    </a:lnTo>
                    <a:lnTo>
                      <a:pt x="6" y="0"/>
                    </a:lnTo>
                    <a:lnTo>
                      <a:pt x="10" y="1"/>
                    </a:lnTo>
                    <a:lnTo>
                      <a:pt x="13" y="1"/>
                    </a:lnTo>
                    <a:lnTo>
                      <a:pt x="17" y="2"/>
                    </a:lnTo>
                    <a:lnTo>
                      <a:pt x="19" y="3"/>
                    </a:lnTo>
                    <a:lnTo>
                      <a:pt x="22" y="5"/>
                    </a:lnTo>
                    <a:lnTo>
                      <a:pt x="24" y="6"/>
                    </a:lnTo>
                    <a:lnTo>
                      <a:pt x="27" y="7"/>
                    </a:lnTo>
                    <a:lnTo>
                      <a:pt x="30" y="10"/>
                    </a:lnTo>
                    <a:lnTo>
                      <a:pt x="31" y="11"/>
                    </a:lnTo>
                    <a:lnTo>
                      <a:pt x="31" y="11"/>
                    </a:lnTo>
                    <a:close/>
                  </a:path>
                </a:pathLst>
              </a:custGeom>
              <a:solidFill>
                <a:srgbClr val="990000"/>
              </a:solidFill>
              <a:ln w="9525">
                <a:noFill/>
                <a:round/>
                <a:headEnd/>
                <a:tailEnd/>
              </a:ln>
            </p:spPr>
            <p:txBody>
              <a:bodyPr/>
              <a:lstStyle/>
              <a:p>
                <a:endParaRPr lang="es-CO"/>
              </a:p>
            </p:txBody>
          </p:sp>
        </p:grpSp>
        <p:sp>
          <p:nvSpPr>
            <p:cNvPr id="15669" name="Rectangle 309"/>
            <p:cNvSpPr>
              <a:spLocks noChangeArrowheads="1"/>
            </p:cNvSpPr>
            <p:nvPr/>
          </p:nvSpPr>
          <p:spPr bwMode="auto">
            <a:xfrm>
              <a:off x="2232" y="2216"/>
              <a:ext cx="6" cy="698"/>
            </a:xfrm>
            <a:prstGeom prst="rect">
              <a:avLst/>
            </a:prstGeom>
            <a:solidFill>
              <a:srgbClr val="000000"/>
            </a:solidFill>
            <a:ln w="9525">
              <a:noFill/>
              <a:miter lim="800000"/>
              <a:headEnd/>
              <a:tailEnd/>
            </a:ln>
          </p:spPr>
          <p:txBody>
            <a:bodyPr/>
            <a:lstStyle/>
            <a:p>
              <a:endParaRPr lang="es-CO"/>
            </a:p>
          </p:txBody>
        </p:sp>
        <p:sp>
          <p:nvSpPr>
            <p:cNvPr id="15670" name="Rectangle 310"/>
            <p:cNvSpPr>
              <a:spLocks noChangeArrowheads="1"/>
            </p:cNvSpPr>
            <p:nvPr/>
          </p:nvSpPr>
          <p:spPr bwMode="auto">
            <a:xfrm>
              <a:off x="3929" y="2216"/>
              <a:ext cx="6" cy="698"/>
            </a:xfrm>
            <a:prstGeom prst="rect">
              <a:avLst/>
            </a:prstGeom>
            <a:solidFill>
              <a:srgbClr val="000000"/>
            </a:solidFill>
            <a:ln w="9525">
              <a:noFill/>
              <a:miter lim="800000"/>
              <a:headEnd/>
              <a:tailEnd/>
            </a:ln>
          </p:spPr>
          <p:txBody>
            <a:bodyPr/>
            <a:lstStyle/>
            <a:p>
              <a:endParaRPr lang="es-CO"/>
            </a:p>
          </p:txBody>
        </p:sp>
        <p:sp>
          <p:nvSpPr>
            <p:cNvPr id="15671" name="Rectangle 311"/>
            <p:cNvSpPr>
              <a:spLocks noChangeArrowheads="1"/>
            </p:cNvSpPr>
            <p:nvPr/>
          </p:nvSpPr>
          <p:spPr bwMode="auto">
            <a:xfrm>
              <a:off x="5401" y="2216"/>
              <a:ext cx="6" cy="698"/>
            </a:xfrm>
            <a:prstGeom prst="rect">
              <a:avLst/>
            </a:prstGeom>
            <a:solidFill>
              <a:srgbClr val="000000"/>
            </a:solidFill>
            <a:ln w="9525">
              <a:noFill/>
              <a:miter lim="800000"/>
              <a:headEnd/>
              <a:tailEnd/>
            </a:ln>
          </p:spPr>
          <p:txBody>
            <a:bodyPr/>
            <a:lstStyle/>
            <a:p>
              <a:endParaRPr lang="es-CO"/>
            </a:p>
          </p:txBody>
        </p:sp>
      </p:grpSp>
      <p:sp>
        <p:nvSpPr>
          <p:cNvPr id="15779" name="Rectangle 419"/>
          <p:cNvSpPr>
            <a:spLocks noChangeArrowheads="1"/>
          </p:cNvSpPr>
          <p:nvPr/>
        </p:nvSpPr>
        <p:spPr bwMode="auto">
          <a:xfrm>
            <a:off x="781050" y="4625975"/>
            <a:ext cx="7938" cy="9525"/>
          </a:xfrm>
          <a:prstGeom prst="rect">
            <a:avLst/>
          </a:prstGeom>
          <a:solidFill>
            <a:srgbClr val="000000"/>
          </a:solidFill>
          <a:ln w="9525">
            <a:noFill/>
            <a:miter lim="800000"/>
            <a:headEnd/>
            <a:tailEnd/>
          </a:ln>
        </p:spPr>
        <p:txBody>
          <a:bodyPr/>
          <a:lstStyle/>
          <a:p>
            <a:endParaRPr lang="es-CO"/>
          </a:p>
        </p:txBody>
      </p:sp>
      <p:sp>
        <p:nvSpPr>
          <p:cNvPr id="15780" name="Rectangle 420"/>
          <p:cNvSpPr>
            <a:spLocks noChangeArrowheads="1"/>
          </p:cNvSpPr>
          <p:nvPr/>
        </p:nvSpPr>
        <p:spPr bwMode="auto">
          <a:xfrm>
            <a:off x="788988" y="4625975"/>
            <a:ext cx="2754312" cy="9525"/>
          </a:xfrm>
          <a:prstGeom prst="rect">
            <a:avLst/>
          </a:prstGeom>
          <a:solidFill>
            <a:srgbClr val="000000"/>
          </a:solidFill>
          <a:ln w="9525">
            <a:noFill/>
            <a:miter lim="800000"/>
            <a:headEnd/>
            <a:tailEnd/>
          </a:ln>
        </p:spPr>
        <p:txBody>
          <a:bodyPr/>
          <a:lstStyle/>
          <a:p>
            <a:endParaRPr lang="es-CO"/>
          </a:p>
        </p:txBody>
      </p:sp>
      <p:sp>
        <p:nvSpPr>
          <p:cNvPr id="15781" name="Rectangle 421"/>
          <p:cNvSpPr>
            <a:spLocks noChangeArrowheads="1"/>
          </p:cNvSpPr>
          <p:nvPr/>
        </p:nvSpPr>
        <p:spPr bwMode="auto">
          <a:xfrm>
            <a:off x="3543300" y="4625975"/>
            <a:ext cx="9525" cy="9525"/>
          </a:xfrm>
          <a:prstGeom prst="rect">
            <a:avLst/>
          </a:prstGeom>
          <a:solidFill>
            <a:srgbClr val="000000"/>
          </a:solidFill>
          <a:ln w="9525">
            <a:noFill/>
            <a:miter lim="800000"/>
            <a:headEnd/>
            <a:tailEnd/>
          </a:ln>
        </p:spPr>
        <p:txBody>
          <a:bodyPr/>
          <a:lstStyle/>
          <a:p>
            <a:endParaRPr lang="es-CO"/>
          </a:p>
        </p:txBody>
      </p:sp>
      <p:sp>
        <p:nvSpPr>
          <p:cNvPr id="15782" name="Rectangle 422"/>
          <p:cNvSpPr>
            <a:spLocks noChangeArrowheads="1"/>
          </p:cNvSpPr>
          <p:nvPr/>
        </p:nvSpPr>
        <p:spPr bwMode="auto">
          <a:xfrm>
            <a:off x="3552825" y="4625975"/>
            <a:ext cx="2684463" cy="9525"/>
          </a:xfrm>
          <a:prstGeom prst="rect">
            <a:avLst/>
          </a:prstGeom>
          <a:solidFill>
            <a:srgbClr val="000000"/>
          </a:solidFill>
          <a:ln w="9525">
            <a:noFill/>
            <a:miter lim="800000"/>
            <a:headEnd/>
            <a:tailEnd/>
          </a:ln>
        </p:spPr>
        <p:txBody>
          <a:bodyPr/>
          <a:lstStyle/>
          <a:p>
            <a:endParaRPr lang="es-CO"/>
          </a:p>
        </p:txBody>
      </p:sp>
      <p:sp>
        <p:nvSpPr>
          <p:cNvPr id="15783" name="Rectangle 423"/>
          <p:cNvSpPr>
            <a:spLocks noChangeArrowheads="1"/>
          </p:cNvSpPr>
          <p:nvPr/>
        </p:nvSpPr>
        <p:spPr bwMode="auto">
          <a:xfrm>
            <a:off x="6237288" y="4625975"/>
            <a:ext cx="9525" cy="9525"/>
          </a:xfrm>
          <a:prstGeom prst="rect">
            <a:avLst/>
          </a:prstGeom>
          <a:solidFill>
            <a:srgbClr val="000000"/>
          </a:solidFill>
          <a:ln w="9525">
            <a:noFill/>
            <a:miter lim="800000"/>
            <a:headEnd/>
            <a:tailEnd/>
          </a:ln>
        </p:spPr>
        <p:txBody>
          <a:bodyPr/>
          <a:lstStyle/>
          <a:p>
            <a:endParaRPr lang="es-CO"/>
          </a:p>
        </p:txBody>
      </p:sp>
      <p:sp>
        <p:nvSpPr>
          <p:cNvPr id="15784" name="Rectangle 424"/>
          <p:cNvSpPr>
            <a:spLocks noChangeArrowheads="1"/>
          </p:cNvSpPr>
          <p:nvPr/>
        </p:nvSpPr>
        <p:spPr bwMode="auto">
          <a:xfrm>
            <a:off x="6246813" y="4625975"/>
            <a:ext cx="2327275" cy="9525"/>
          </a:xfrm>
          <a:prstGeom prst="rect">
            <a:avLst/>
          </a:prstGeom>
          <a:solidFill>
            <a:srgbClr val="000000"/>
          </a:solidFill>
          <a:ln w="9525">
            <a:noFill/>
            <a:miter lim="800000"/>
            <a:headEnd/>
            <a:tailEnd/>
          </a:ln>
        </p:spPr>
        <p:txBody>
          <a:bodyPr/>
          <a:lstStyle/>
          <a:p>
            <a:endParaRPr lang="es-CO"/>
          </a:p>
        </p:txBody>
      </p:sp>
      <p:sp>
        <p:nvSpPr>
          <p:cNvPr id="15785" name="Rectangle 425"/>
          <p:cNvSpPr>
            <a:spLocks noChangeArrowheads="1"/>
          </p:cNvSpPr>
          <p:nvPr/>
        </p:nvSpPr>
        <p:spPr bwMode="auto">
          <a:xfrm>
            <a:off x="8574088" y="4625975"/>
            <a:ext cx="9525" cy="9525"/>
          </a:xfrm>
          <a:prstGeom prst="rect">
            <a:avLst/>
          </a:prstGeom>
          <a:solidFill>
            <a:srgbClr val="000000"/>
          </a:solidFill>
          <a:ln w="9525">
            <a:noFill/>
            <a:miter lim="800000"/>
            <a:headEnd/>
            <a:tailEnd/>
          </a:ln>
        </p:spPr>
        <p:txBody>
          <a:bodyPr/>
          <a:lstStyle/>
          <a:p>
            <a:endParaRPr lang="es-CO"/>
          </a:p>
        </p:txBody>
      </p:sp>
      <p:sp>
        <p:nvSpPr>
          <p:cNvPr id="15786" name="Rectangle 426"/>
          <p:cNvSpPr>
            <a:spLocks noChangeArrowheads="1"/>
          </p:cNvSpPr>
          <p:nvPr/>
        </p:nvSpPr>
        <p:spPr bwMode="auto">
          <a:xfrm>
            <a:off x="781050" y="4635500"/>
            <a:ext cx="7938" cy="1089025"/>
          </a:xfrm>
          <a:prstGeom prst="rect">
            <a:avLst/>
          </a:prstGeom>
          <a:solidFill>
            <a:srgbClr val="000000"/>
          </a:solidFill>
          <a:ln w="9525">
            <a:noFill/>
            <a:miter lim="800000"/>
            <a:headEnd/>
            <a:tailEnd/>
          </a:ln>
        </p:spPr>
        <p:txBody>
          <a:bodyPr/>
          <a:lstStyle/>
          <a:p>
            <a:endParaRPr lang="es-CO"/>
          </a:p>
        </p:txBody>
      </p:sp>
      <p:sp>
        <p:nvSpPr>
          <p:cNvPr id="15872" name="Rectangle 512"/>
          <p:cNvSpPr>
            <a:spLocks noChangeArrowheads="1"/>
          </p:cNvSpPr>
          <p:nvPr/>
        </p:nvSpPr>
        <p:spPr bwMode="auto">
          <a:xfrm>
            <a:off x="781050" y="5721350"/>
            <a:ext cx="7938" cy="9525"/>
          </a:xfrm>
          <a:prstGeom prst="rect">
            <a:avLst/>
          </a:prstGeom>
          <a:solidFill>
            <a:srgbClr val="000000"/>
          </a:solidFill>
          <a:ln w="9525">
            <a:noFill/>
            <a:miter lim="800000"/>
            <a:headEnd/>
            <a:tailEnd/>
          </a:ln>
        </p:spPr>
        <p:txBody>
          <a:bodyPr/>
          <a:lstStyle/>
          <a:p>
            <a:endParaRPr lang="es-CO"/>
          </a:p>
        </p:txBody>
      </p:sp>
      <p:grpSp>
        <p:nvGrpSpPr>
          <p:cNvPr id="9" name="Group 536"/>
          <p:cNvGrpSpPr>
            <a:grpSpLocks/>
          </p:cNvGrpSpPr>
          <p:nvPr/>
        </p:nvGrpSpPr>
        <p:grpSpPr bwMode="auto">
          <a:xfrm>
            <a:off x="865188" y="4476750"/>
            <a:ext cx="7794625" cy="1101725"/>
            <a:chOff x="497" y="2916"/>
            <a:chExt cx="4910" cy="694"/>
          </a:xfrm>
        </p:grpSpPr>
        <p:sp>
          <p:nvSpPr>
            <p:cNvPr id="15672" name="Rectangle 312"/>
            <p:cNvSpPr>
              <a:spLocks noChangeArrowheads="1"/>
            </p:cNvSpPr>
            <p:nvPr/>
          </p:nvSpPr>
          <p:spPr bwMode="auto">
            <a:xfrm>
              <a:off x="538" y="2922"/>
              <a:ext cx="1465"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4. Ligada a factor</a:t>
              </a:r>
              <a:endParaRPr lang="es-ES_tradnl"/>
            </a:p>
          </p:txBody>
        </p:sp>
        <p:sp>
          <p:nvSpPr>
            <p:cNvPr id="15673" name="Rectangle 313"/>
            <p:cNvSpPr>
              <a:spLocks noChangeArrowheads="1"/>
            </p:cNvSpPr>
            <p:nvPr/>
          </p:nvSpPr>
          <p:spPr bwMode="auto">
            <a:xfrm>
              <a:off x="538" y="3162"/>
              <a:ext cx="1270"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físico o técnico</a:t>
              </a:r>
              <a:endParaRPr lang="es-ES_tradnl"/>
            </a:p>
          </p:txBody>
        </p:sp>
        <p:grpSp>
          <p:nvGrpSpPr>
            <p:cNvPr id="10" name="Group 412"/>
            <p:cNvGrpSpPr>
              <a:grpSpLocks/>
            </p:cNvGrpSpPr>
            <p:nvPr/>
          </p:nvGrpSpPr>
          <p:grpSpPr bwMode="auto">
            <a:xfrm>
              <a:off x="2306" y="2934"/>
              <a:ext cx="1085" cy="647"/>
              <a:chOff x="2306" y="2934"/>
              <a:chExt cx="1085" cy="647"/>
            </a:xfrm>
          </p:grpSpPr>
          <p:sp>
            <p:nvSpPr>
              <p:cNvPr id="15674" name="Freeform 314"/>
              <p:cNvSpPr>
                <a:spLocks/>
              </p:cNvSpPr>
              <p:nvPr/>
            </p:nvSpPr>
            <p:spPr bwMode="auto">
              <a:xfrm>
                <a:off x="2309" y="3306"/>
                <a:ext cx="22" cy="73"/>
              </a:xfrm>
              <a:custGeom>
                <a:avLst/>
                <a:gdLst/>
                <a:ahLst/>
                <a:cxnLst>
                  <a:cxn ang="0">
                    <a:pos x="109" y="417"/>
                  </a:cxn>
                  <a:cxn ang="0">
                    <a:pos x="109" y="0"/>
                  </a:cxn>
                  <a:cxn ang="0">
                    <a:pos x="0" y="107"/>
                  </a:cxn>
                  <a:cxn ang="0">
                    <a:pos x="0" y="510"/>
                  </a:cxn>
                  <a:cxn ang="0">
                    <a:pos x="109" y="417"/>
                  </a:cxn>
                </a:cxnLst>
                <a:rect l="0" t="0" r="r" b="b"/>
                <a:pathLst>
                  <a:path w="109" h="510">
                    <a:moveTo>
                      <a:pt x="109" y="417"/>
                    </a:moveTo>
                    <a:lnTo>
                      <a:pt x="109" y="0"/>
                    </a:lnTo>
                    <a:lnTo>
                      <a:pt x="0" y="107"/>
                    </a:lnTo>
                    <a:lnTo>
                      <a:pt x="0" y="510"/>
                    </a:lnTo>
                    <a:lnTo>
                      <a:pt x="109" y="417"/>
                    </a:lnTo>
                    <a:close/>
                  </a:path>
                </a:pathLst>
              </a:custGeom>
              <a:solidFill>
                <a:srgbClr val="BFBFBF"/>
              </a:solidFill>
              <a:ln w="9525">
                <a:noFill/>
                <a:round/>
                <a:headEnd/>
                <a:tailEnd/>
              </a:ln>
            </p:spPr>
            <p:txBody>
              <a:bodyPr/>
              <a:lstStyle/>
              <a:p>
                <a:endParaRPr lang="es-CO"/>
              </a:p>
            </p:txBody>
          </p:sp>
          <p:sp>
            <p:nvSpPr>
              <p:cNvPr id="15675" name="Freeform 315"/>
              <p:cNvSpPr>
                <a:spLocks/>
              </p:cNvSpPr>
              <p:nvPr/>
            </p:nvSpPr>
            <p:spPr bwMode="auto">
              <a:xfrm>
                <a:off x="2309" y="3306"/>
                <a:ext cx="22" cy="73"/>
              </a:xfrm>
              <a:custGeom>
                <a:avLst/>
                <a:gdLst/>
                <a:ahLst/>
                <a:cxnLst>
                  <a:cxn ang="0">
                    <a:pos x="109" y="417"/>
                  </a:cxn>
                  <a:cxn ang="0">
                    <a:pos x="109" y="0"/>
                  </a:cxn>
                  <a:cxn ang="0">
                    <a:pos x="0" y="107"/>
                  </a:cxn>
                  <a:cxn ang="0">
                    <a:pos x="0" y="510"/>
                  </a:cxn>
                  <a:cxn ang="0">
                    <a:pos x="109" y="417"/>
                  </a:cxn>
                </a:cxnLst>
                <a:rect l="0" t="0" r="r" b="b"/>
                <a:pathLst>
                  <a:path w="109" h="510">
                    <a:moveTo>
                      <a:pt x="109" y="417"/>
                    </a:moveTo>
                    <a:lnTo>
                      <a:pt x="109" y="0"/>
                    </a:lnTo>
                    <a:lnTo>
                      <a:pt x="0" y="107"/>
                    </a:lnTo>
                    <a:lnTo>
                      <a:pt x="0" y="510"/>
                    </a:lnTo>
                    <a:lnTo>
                      <a:pt x="109" y="417"/>
                    </a:lnTo>
                  </a:path>
                </a:pathLst>
              </a:custGeom>
              <a:noFill/>
              <a:ln w="0">
                <a:solidFill>
                  <a:srgbClr val="000000"/>
                </a:solidFill>
                <a:prstDash val="solid"/>
                <a:round/>
                <a:headEnd/>
                <a:tailEnd/>
              </a:ln>
            </p:spPr>
            <p:txBody>
              <a:bodyPr/>
              <a:lstStyle/>
              <a:p>
                <a:endParaRPr lang="es-CO"/>
              </a:p>
            </p:txBody>
          </p:sp>
          <p:sp>
            <p:nvSpPr>
              <p:cNvPr id="15676" name="Freeform 316"/>
              <p:cNvSpPr>
                <a:spLocks/>
              </p:cNvSpPr>
              <p:nvPr/>
            </p:nvSpPr>
            <p:spPr bwMode="auto">
              <a:xfrm>
                <a:off x="3368" y="2964"/>
                <a:ext cx="22" cy="30"/>
              </a:xfrm>
              <a:custGeom>
                <a:avLst/>
                <a:gdLst/>
                <a:ahLst/>
                <a:cxnLst>
                  <a:cxn ang="0">
                    <a:pos x="108" y="190"/>
                  </a:cxn>
                  <a:cxn ang="0">
                    <a:pos x="108" y="0"/>
                  </a:cxn>
                  <a:cxn ang="0">
                    <a:pos x="0" y="23"/>
                  </a:cxn>
                  <a:cxn ang="0">
                    <a:pos x="0" y="213"/>
                  </a:cxn>
                  <a:cxn ang="0">
                    <a:pos x="108" y="190"/>
                  </a:cxn>
                </a:cxnLst>
                <a:rect l="0" t="0" r="r" b="b"/>
                <a:pathLst>
                  <a:path w="108" h="213">
                    <a:moveTo>
                      <a:pt x="108" y="190"/>
                    </a:moveTo>
                    <a:lnTo>
                      <a:pt x="108" y="0"/>
                    </a:lnTo>
                    <a:lnTo>
                      <a:pt x="0" y="23"/>
                    </a:lnTo>
                    <a:lnTo>
                      <a:pt x="0" y="213"/>
                    </a:lnTo>
                    <a:lnTo>
                      <a:pt x="108" y="190"/>
                    </a:lnTo>
                    <a:close/>
                  </a:path>
                </a:pathLst>
              </a:custGeom>
              <a:solidFill>
                <a:srgbClr val="BFBFBF"/>
              </a:solidFill>
              <a:ln w="9525">
                <a:noFill/>
                <a:round/>
                <a:headEnd/>
                <a:tailEnd/>
              </a:ln>
            </p:spPr>
            <p:txBody>
              <a:bodyPr/>
              <a:lstStyle/>
              <a:p>
                <a:endParaRPr lang="es-CO"/>
              </a:p>
            </p:txBody>
          </p:sp>
          <p:sp>
            <p:nvSpPr>
              <p:cNvPr id="15677" name="Freeform 317"/>
              <p:cNvSpPr>
                <a:spLocks/>
              </p:cNvSpPr>
              <p:nvPr/>
            </p:nvSpPr>
            <p:spPr bwMode="auto">
              <a:xfrm>
                <a:off x="3368" y="2964"/>
                <a:ext cx="22" cy="30"/>
              </a:xfrm>
              <a:custGeom>
                <a:avLst/>
                <a:gdLst/>
                <a:ahLst/>
                <a:cxnLst>
                  <a:cxn ang="0">
                    <a:pos x="108" y="190"/>
                  </a:cxn>
                  <a:cxn ang="0">
                    <a:pos x="108" y="0"/>
                  </a:cxn>
                  <a:cxn ang="0">
                    <a:pos x="0" y="23"/>
                  </a:cxn>
                  <a:cxn ang="0">
                    <a:pos x="0" y="213"/>
                  </a:cxn>
                  <a:cxn ang="0">
                    <a:pos x="108" y="190"/>
                  </a:cxn>
                </a:cxnLst>
                <a:rect l="0" t="0" r="r" b="b"/>
                <a:pathLst>
                  <a:path w="108" h="213">
                    <a:moveTo>
                      <a:pt x="108" y="190"/>
                    </a:moveTo>
                    <a:lnTo>
                      <a:pt x="108" y="0"/>
                    </a:lnTo>
                    <a:lnTo>
                      <a:pt x="0" y="23"/>
                    </a:lnTo>
                    <a:lnTo>
                      <a:pt x="0" y="213"/>
                    </a:lnTo>
                    <a:lnTo>
                      <a:pt x="108" y="190"/>
                    </a:lnTo>
                  </a:path>
                </a:pathLst>
              </a:custGeom>
              <a:noFill/>
              <a:ln w="0">
                <a:solidFill>
                  <a:srgbClr val="000000"/>
                </a:solidFill>
                <a:prstDash val="solid"/>
                <a:round/>
                <a:headEnd/>
                <a:tailEnd/>
              </a:ln>
            </p:spPr>
            <p:txBody>
              <a:bodyPr/>
              <a:lstStyle/>
              <a:p>
                <a:endParaRPr lang="es-CO"/>
              </a:p>
            </p:txBody>
          </p:sp>
          <p:sp>
            <p:nvSpPr>
              <p:cNvPr id="15678" name="Freeform 318"/>
              <p:cNvSpPr>
                <a:spLocks/>
              </p:cNvSpPr>
              <p:nvPr/>
            </p:nvSpPr>
            <p:spPr bwMode="auto">
              <a:xfrm>
                <a:off x="2440" y="3230"/>
                <a:ext cx="21" cy="78"/>
              </a:xfrm>
              <a:custGeom>
                <a:avLst/>
                <a:gdLst/>
                <a:ahLst/>
                <a:cxnLst>
                  <a:cxn ang="0">
                    <a:pos x="108" y="452"/>
                  </a:cxn>
                  <a:cxn ang="0">
                    <a:pos x="108" y="0"/>
                  </a:cxn>
                  <a:cxn ang="0">
                    <a:pos x="0" y="80"/>
                  </a:cxn>
                  <a:cxn ang="0">
                    <a:pos x="0" y="550"/>
                  </a:cxn>
                  <a:cxn ang="0">
                    <a:pos x="108" y="452"/>
                  </a:cxn>
                </a:cxnLst>
                <a:rect l="0" t="0" r="r" b="b"/>
                <a:pathLst>
                  <a:path w="108" h="550">
                    <a:moveTo>
                      <a:pt x="108" y="452"/>
                    </a:moveTo>
                    <a:lnTo>
                      <a:pt x="108" y="0"/>
                    </a:lnTo>
                    <a:lnTo>
                      <a:pt x="0" y="80"/>
                    </a:lnTo>
                    <a:lnTo>
                      <a:pt x="0" y="550"/>
                    </a:lnTo>
                    <a:lnTo>
                      <a:pt x="108" y="452"/>
                    </a:lnTo>
                    <a:close/>
                  </a:path>
                </a:pathLst>
              </a:custGeom>
              <a:solidFill>
                <a:srgbClr val="8E8E8E"/>
              </a:solidFill>
              <a:ln w="9525">
                <a:noFill/>
                <a:round/>
                <a:headEnd/>
                <a:tailEnd/>
              </a:ln>
            </p:spPr>
            <p:txBody>
              <a:bodyPr/>
              <a:lstStyle/>
              <a:p>
                <a:endParaRPr lang="es-CO"/>
              </a:p>
            </p:txBody>
          </p:sp>
          <p:sp>
            <p:nvSpPr>
              <p:cNvPr id="15679" name="Freeform 319"/>
              <p:cNvSpPr>
                <a:spLocks/>
              </p:cNvSpPr>
              <p:nvPr/>
            </p:nvSpPr>
            <p:spPr bwMode="auto">
              <a:xfrm>
                <a:off x="2440" y="3230"/>
                <a:ext cx="21" cy="78"/>
              </a:xfrm>
              <a:custGeom>
                <a:avLst/>
                <a:gdLst/>
                <a:ahLst/>
                <a:cxnLst>
                  <a:cxn ang="0">
                    <a:pos x="108" y="452"/>
                  </a:cxn>
                  <a:cxn ang="0">
                    <a:pos x="108" y="0"/>
                  </a:cxn>
                  <a:cxn ang="0">
                    <a:pos x="0" y="80"/>
                  </a:cxn>
                  <a:cxn ang="0">
                    <a:pos x="0" y="550"/>
                  </a:cxn>
                  <a:cxn ang="0">
                    <a:pos x="108" y="452"/>
                  </a:cxn>
                </a:cxnLst>
                <a:rect l="0" t="0" r="r" b="b"/>
                <a:pathLst>
                  <a:path w="108" h="550">
                    <a:moveTo>
                      <a:pt x="108" y="452"/>
                    </a:moveTo>
                    <a:lnTo>
                      <a:pt x="108" y="0"/>
                    </a:lnTo>
                    <a:lnTo>
                      <a:pt x="0" y="80"/>
                    </a:lnTo>
                    <a:lnTo>
                      <a:pt x="0" y="550"/>
                    </a:lnTo>
                    <a:lnTo>
                      <a:pt x="108" y="452"/>
                    </a:lnTo>
                  </a:path>
                </a:pathLst>
              </a:custGeom>
              <a:noFill/>
              <a:ln w="0">
                <a:solidFill>
                  <a:srgbClr val="000000"/>
                </a:solidFill>
                <a:prstDash val="solid"/>
                <a:round/>
                <a:headEnd/>
                <a:tailEnd/>
              </a:ln>
            </p:spPr>
            <p:txBody>
              <a:bodyPr/>
              <a:lstStyle/>
              <a:p>
                <a:endParaRPr lang="es-CO"/>
              </a:p>
            </p:txBody>
          </p:sp>
          <p:sp>
            <p:nvSpPr>
              <p:cNvPr id="15680" name="Freeform 320"/>
              <p:cNvSpPr>
                <a:spLocks/>
              </p:cNvSpPr>
              <p:nvPr/>
            </p:nvSpPr>
            <p:spPr bwMode="auto">
              <a:xfrm>
                <a:off x="2447" y="3226"/>
                <a:ext cx="22" cy="78"/>
              </a:xfrm>
              <a:custGeom>
                <a:avLst/>
                <a:gdLst/>
                <a:ahLst/>
                <a:cxnLst>
                  <a:cxn ang="0">
                    <a:pos x="109" y="449"/>
                  </a:cxn>
                  <a:cxn ang="0">
                    <a:pos x="109" y="0"/>
                  </a:cxn>
                  <a:cxn ang="0">
                    <a:pos x="0" y="79"/>
                  </a:cxn>
                  <a:cxn ang="0">
                    <a:pos x="0" y="548"/>
                  </a:cxn>
                  <a:cxn ang="0">
                    <a:pos x="109" y="449"/>
                  </a:cxn>
                </a:cxnLst>
                <a:rect l="0" t="0" r="r" b="b"/>
                <a:pathLst>
                  <a:path w="109" h="548">
                    <a:moveTo>
                      <a:pt x="109" y="449"/>
                    </a:moveTo>
                    <a:lnTo>
                      <a:pt x="109" y="0"/>
                    </a:lnTo>
                    <a:lnTo>
                      <a:pt x="0" y="79"/>
                    </a:lnTo>
                    <a:lnTo>
                      <a:pt x="0" y="548"/>
                    </a:lnTo>
                    <a:lnTo>
                      <a:pt x="109" y="449"/>
                    </a:lnTo>
                    <a:close/>
                  </a:path>
                </a:pathLst>
              </a:custGeom>
              <a:solidFill>
                <a:srgbClr val="BFBFBF"/>
              </a:solidFill>
              <a:ln w="9525">
                <a:noFill/>
                <a:round/>
                <a:headEnd/>
                <a:tailEnd/>
              </a:ln>
            </p:spPr>
            <p:txBody>
              <a:bodyPr/>
              <a:lstStyle/>
              <a:p>
                <a:endParaRPr lang="es-CO"/>
              </a:p>
            </p:txBody>
          </p:sp>
          <p:sp>
            <p:nvSpPr>
              <p:cNvPr id="15681" name="Freeform 321"/>
              <p:cNvSpPr>
                <a:spLocks/>
              </p:cNvSpPr>
              <p:nvPr/>
            </p:nvSpPr>
            <p:spPr bwMode="auto">
              <a:xfrm>
                <a:off x="2447" y="3226"/>
                <a:ext cx="22" cy="78"/>
              </a:xfrm>
              <a:custGeom>
                <a:avLst/>
                <a:gdLst/>
                <a:ahLst/>
                <a:cxnLst>
                  <a:cxn ang="0">
                    <a:pos x="109" y="449"/>
                  </a:cxn>
                  <a:cxn ang="0">
                    <a:pos x="109" y="0"/>
                  </a:cxn>
                  <a:cxn ang="0">
                    <a:pos x="0" y="79"/>
                  </a:cxn>
                  <a:cxn ang="0">
                    <a:pos x="0" y="548"/>
                  </a:cxn>
                  <a:cxn ang="0">
                    <a:pos x="109" y="449"/>
                  </a:cxn>
                </a:cxnLst>
                <a:rect l="0" t="0" r="r" b="b"/>
                <a:pathLst>
                  <a:path w="109" h="548">
                    <a:moveTo>
                      <a:pt x="109" y="449"/>
                    </a:moveTo>
                    <a:lnTo>
                      <a:pt x="109" y="0"/>
                    </a:lnTo>
                    <a:lnTo>
                      <a:pt x="0" y="79"/>
                    </a:lnTo>
                    <a:lnTo>
                      <a:pt x="0" y="548"/>
                    </a:lnTo>
                    <a:lnTo>
                      <a:pt x="109" y="449"/>
                    </a:lnTo>
                  </a:path>
                </a:pathLst>
              </a:custGeom>
              <a:noFill/>
              <a:ln w="0">
                <a:solidFill>
                  <a:srgbClr val="000000"/>
                </a:solidFill>
                <a:prstDash val="solid"/>
                <a:round/>
                <a:headEnd/>
                <a:tailEnd/>
              </a:ln>
            </p:spPr>
            <p:txBody>
              <a:bodyPr/>
              <a:lstStyle/>
              <a:p>
                <a:endParaRPr lang="es-CO"/>
              </a:p>
            </p:txBody>
          </p:sp>
          <p:sp>
            <p:nvSpPr>
              <p:cNvPr id="15682" name="Freeform 322"/>
              <p:cNvSpPr>
                <a:spLocks/>
              </p:cNvSpPr>
              <p:nvPr/>
            </p:nvSpPr>
            <p:spPr bwMode="auto">
              <a:xfrm>
                <a:off x="2502" y="3200"/>
                <a:ext cx="21" cy="71"/>
              </a:xfrm>
              <a:custGeom>
                <a:avLst/>
                <a:gdLst/>
                <a:ahLst/>
                <a:cxnLst>
                  <a:cxn ang="0">
                    <a:pos x="108" y="398"/>
                  </a:cxn>
                  <a:cxn ang="0">
                    <a:pos x="108" y="0"/>
                  </a:cxn>
                  <a:cxn ang="0">
                    <a:pos x="0" y="73"/>
                  </a:cxn>
                  <a:cxn ang="0">
                    <a:pos x="0" y="496"/>
                  </a:cxn>
                  <a:cxn ang="0">
                    <a:pos x="108" y="398"/>
                  </a:cxn>
                </a:cxnLst>
                <a:rect l="0" t="0" r="r" b="b"/>
                <a:pathLst>
                  <a:path w="108" h="496">
                    <a:moveTo>
                      <a:pt x="108" y="398"/>
                    </a:moveTo>
                    <a:lnTo>
                      <a:pt x="108" y="0"/>
                    </a:lnTo>
                    <a:lnTo>
                      <a:pt x="0" y="73"/>
                    </a:lnTo>
                    <a:lnTo>
                      <a:pt x="0" y="496"/>
                    </a:lnTo>
                    <a:lnTo>
                      <a:pt x="108" y="398"/>
                    </a:lnTo>
                    <a:close/>
                  </a:path>
                </a:pathLst>
              </a:custGeom>
              <a:solidFill>
                <a:srgbClr val="8E8E8E"/>
              </a:solidFill>
              <a:ln w="9525">
                <a:noFill/>
                <a:round/>
                <a:headEnd/>
                <a:tailEnd/>
              </a:ln>
            </p:spPr>
            <p:txBody>
              <a:bodyPr/>
              <a:lstStyle/>
              <a:p>
                <a:endParaRPr lang="es-CO"/>
              </a:p>
            </p:txBody>
          </p:sp>
          <p:sp>
            <p:nvSpPr>
              <p:cNvPr id="15683" name="Freeform 323"/>
              <p:cNvSpPr>
                <a:spLocks/>
              </p:cNvSpPr>
              <p:nvPr/>
            </p:nvSpPr>
            <p:spPr bwMode="auto">
              <a:xfrm>
                <a:off x="2502" y="3200"/>
                <a:ext cx="21" cy="71"/>
              </a:xfrm>
              <a:custGeom>
                <a:avLst/>
                <a:gdLst/>
                <a:ahLst/>
                <a:cxnLst>
                  <a:cxn ang="0">
                    <a:pos x="108" y="398"/>
                  </a:cxn>
                  <a:cxn ang="0">
                    <a:pos x="108" y="0"/>
                  </a:cxn>
                  <a:cxn ang="0">
                    <a:pos x="0" y="73"/>
                  </a:cxn>
                  <a:cxn ang="0">
                    <a:pos x="0" y="496"/>
                  </a:cxn>
                  <a:cxn ang="0">
                    <a:pos x="108" y="398"/>
                  </a:cxn>
                </a:cxnLst>
                <a:rect l="0" t="0" r="r" b="b"/>
                <a:pathLst>
                  <a:path w="108" h="496">
                    <a:moveTo>
                      <a:pt x="108" y="398"/>
                    </a:moveTo>
                    <a:lnTo>
                      <a:pt x="108" y="0"/>
                    </a:lnTo>
                    <a:lnTo>
                      <a:pt x="0" y="73"/>
                    </a:lnTo>
                    <a:lnTo>
                      <a:pt x="0" y="496"/>
                    </a:lnTo>
                    <a:lnTo>
                      <a:pt x="108" y="398"/>
                    </a:lnTo>
                  </a:path>
                </a:pathLst>
              </a:custGeom>
              <a:noFill/>
              <a:ln w="0">
                <a:solidFill>
                  <a:srgbClr val="000000"/>
                </a:solidFill>
                <a:prstDash val="solid"/>
                <a:round/>
                <a:headEnd/>
                <a:tailEnd/>
              </a:ln>
            </p:spPr>
            <p:txBody>
              <a:bodyPr/>
              <a:lstStyle/>
              <a:p>
                <a:endParaRPr lang="es-CO"/>
              </a:p>
            </p:txBody>
          </p:sp>
          <p:sp>
            <p:nvSpPr>
              <p:cNvPr id="15684" name="Freeform 324"/>
              <p:cNvSpPr>
                <a:spLocks/>
              </p:cNvSpPr>
              <p:nvPr/>
            </p:nvSpPr>
            <p:spPr bwMode="auto">
              <a:xfrm>
                <a:off x="2509" y="3196"/>
                <a:ext cx="21" cy="71"/>
              </a:xfrm>
              <a:custGeom>
                <a:avLst/>
                <a:gdLst/>
                <a:ahLst/>
                <a:cxnLst>
                  <a:cxn ang="0">
                    <a:pos x="107" y="398"/>
                  </a:cxn>
                  <a:cxn ang="0">
                    <a:pos x="107" y="0"/>
                  </a:cxn>
                  <a:cxn ang="0">
                    <a:pos x="0" y="71"/>
                  </a:cxn>
                  <a:cxn ang="0">
                    <a:pos x="0" y="495"/>
                  </a:cxn>
                  <a:cxn ang="0">
                    <a:pos x="107" y="398"/>
                  </a:cxn>
                </a:cxnLst>
                <a:rect l="0" t="0" r="r" b="b"/>
                <a:pathLst>
                  <a:path w="107" h="495">
                    <a:moveTo>
                      <a:pt x="107" y="398"/>
                    </a:moveTo>
                    <a:lnTo>
                      <a:pt x="107" y="0"/>
                    </a:lnTo>
                    <a:lnTo>
                      <a:pt x="0" y="71"/>
                    </a:lnTo>
                    <a:lnTo>
                      <a:pt x="0" y="495"/>
                    </a:lnTo>
                    <a:lnTo>
                      <a:pt x="107" y="398"/>
                    </a:lnTo>
                    <a:close/>
                  </a:path>
                </a:pathLst>
              </a:custGeom>
              <a:solidFill>
                <a:srgbClr val="BFBFBF"/>
              </a:solidFill>
              <a:ln w="9525">
                <a:noFill/>
                <a:round/>
                <a:headEnd/>
                <a:tailEnd/>
              </a:ln>
            </p:spPr>
            <p:txBody>
              <a:bodyPr/>
              <a:lstStyle/>
              <a:p>
                <a:endParaRPr lang="es-CO"/>
              </a:p>
            </p:txBody>
          </p:sp>
          <p:sp>
            <p:nvSpPr>
              <p:cNvPr id="15685" name="Freeform 325"/>
              <p:cNvSpPr>
                <a:spLocks/>
              </p:cNvSpPr>
              <p:nvPr/>
            </p:nvSpPr>
            <p:spPr bwMode="auto">
              <a:xfrm>
                <a:off x="2509" y="3196"/>
                <a:ext cx="21" cy="71"/>
              </a:xfrm>
              <a:custGeom>
                <a:avLst/>
                <a:gdLst/>
                <a:ahLst/>
                <a:cxnLst>
                  <a:cxn ang="0">
                    <a:pos x="107" y="398"/>
                  </a:cxn>
                  <a:cxn ang="0">
                    <a:pos x="107" y="0"/>
                  </a:cxn>
                  <a:cxn ang="0">
                    <a:pos x="0" y="71"/>
                  </a:cxn>
                  <a:cxn ang="0">
                    <a:pos x="0" y="495"/>
                  </a:cxn>
                  <a:cxn ang="0">
                    <a:pos x="107" y="398"/>
                  </a:cxn>
                </a:cxnLst>
                <a:rect l="0" t="0" r="r" b="b"/>
                <a:pathLst>
                  <a:path w="107" h="495">
                    <a:moveTo>
                      <a:pt x="107" y="398"/>
                    </a:moveTo>
                    <a:lnTo>
                      <a:pt x="107" y="0"/>
                    </a:lnTo>
                    <a:lnTo>
                      <a:pt x="0" y="71"/>
                    </a:lnTo>
                    <a:lnTo>
                      <a:pt x="0" y="495"/>
                    </a:lnTo>
                    <a:lnTo>
                      <a:pt x="107" y="398"/>
                    </a:lnTo>
                  </a:path>
                </a:pathLst>
              </a:custGeom>
              <a:noFill/>
              <a:ln w="0">
                <a:solidFill>
                  <a:srgbClr val="000000"/>
                </a:solidFill>
                <a:prstDash val="solid"/>
                <a:round/>
                <a:headEnd/>
                <a:tailEnd/>
              </a:ln>
            </p:spPr>
            <p:txBody>
              <a:bodyPr/>
              <a:lstStyle/>
              <a:p>
                <a:endParaRPr lang="es-CO"/>
              </a:p>
            </p:txBody>
          </p:sp>
          <p:sp>
            <p:nvSpPr>
              <p:cNvPr id="15686" name="Freeform 326"/>
              <p:cNvSpPr>
                <a:spLocks/>
              </p:cNvSpPr>
              <p:nvPr/>
            </p:nvSpPr>
            <p:spPr bwMode="auto">
              <a:xfrm>
                <a:off x="2572" y="3169"/>
                <a:ext cx="21" cy="68"/>
              </a:xfrm>
              <a:custGeom>
                <a:avLst/>
                <a:gdLst/>
                <a:ahLst/>
                <a:cxnLst>
                  <a:cxn ang="0">
                    <a:pos x="104" y="391"/>
                  </a:cxn>
                  <a:cxn ang="0">
                    <a:pos x="104" y="0"/>
                  </a:cxn>
                  <a:cxn ang="0">
                    <a:pos x="0" y="67"/>
                  </a:cxn>
                  <a:cxn ang="0">
                    <a:pos x="0" y="477"/>
                  </a:cxn>
                  <a:cxn ang="0">
                    <a:pos x="104" y="391"/>
                  </a:cxn>
                </a:cxnLst>
                <a:rect l="0" t="0" r="r" b="b"/>
                <a:pathLst>
                  <a:path w="104" h="477">
                    <a:moveTo>
                      <a:pt x="104" y="391"/>
                    </a:moveTo>
                    <a:lnTo>
                      <a:pt x="104" y="0"/>
                    </a:lnTo>
                    <a:lnTo>
                      <a:pt x="0" y="67"/>
                    </a:lnTo>
                    <a:lnTo>
                      <a:pt x="0" y="477"/>
                    </a:lnTo>
                    <a:lnTo>
                      <a:pt x="104" y="391"/>
                    </a:lnTo>
                    <a:close/>
                  </a:path>
                </a:pathLst>
              </a:custGeom>
              <a:solidFill>
                <a:srgbClr val="8E8E8E"/>
              </a:solidFill>
              <a:ln w="9525">
                <a:noFill/>
                <a:round/>
                <a:headEnd/>
                <a:tailEnd/>
              </a:ln>
            </p:spPr>
            <p:txBody>
              <a:bodyPr/>
              <a:lstStyle/>
              <a:p>
                <a:endParaRPr lang="es-CO"/>
              </a:p>
            </p:txBody>
          </p:sp>
          <p:sp>
            <p:nvSpPr>
              <p:cNvPr id="15687" name="Freeform 327"/>
              <p:cNvSpPr>
                <a:spLocks/>
              </p:cNvSpPr>
              <p:nvPr/>
            </p:nvSpPr>
            <p:spPr bwMode="auto">
              <a:xfrm>
                <a:off x="2572" y="3169"/>
                <a:ext cx="21" cy="68"/>
              </a:xfrm>
              <a:custGeom>
                <a:avLst/>
                <a:gdLst/>
                <a:ahLst/>
                <a:cxnLst>
                  <a:cxn ang="0">
                    <a:pos x="104" y="391"/>
                  </a:cxn>
                  <a:cxn ang="0">
                    <a:pos x="104" y="0"/>
                  </a:cxn>
                  <a:cxn ang="0">
                    <a:pos x="0" y="67"/>
                  </a:cxn>
                  <a:cxn ang="0">
                    <a:pos x="0" y="477"/>
                  </a:cxn>
                  <a:cxn ang="0">
                    <a:pos x="104" y="391"/>
                  </a:cxn>
                </a:cxnLst>
                <a:rect l="0" t="0" r="r" b="b"/>
                <a:pathLst>
                  <a:path w="104" h="477">
                    <a:moveTo>
                      <a:pt x="104" y="391"/>
                    </a:moveTo>
                    <a:lnTo>
                      <a:pt x="104" y="0"/>
                    </a:lnTo>
                    <a:lnTo>
                      <a:pt x="0" y="67"/>
                    </a:lnTo>
                    <a:lnTo>
                      <a:pt x="0" y="477"/>
                    </a:lnTo>
                    <a:lnTo>
                      <a:pt x="104" y="391"/>
                    </a:lnTo>
                  </a:path>
                </a:pathLst>
              </a:custGeom>
              <a:noFill/>
              <a:ln w="0">
                <a:solidFill>
                  <a:srgbClr val="000000"/>
                </a:solidFill>
                <a:prstDash val="solid"/>
                <a:round/>
                <a:headEnd/>
                <a:tailEnd/>
              </a:ln>
            </p:spPr>
            <p:txBody>
              <a:bodyPr/>
              <a:lstStyle/>
              <a:p>
                <a:endParaRPr lang="es-CO"/>
              </a:p>
            </p:txBody>
          </p:sp>
          <p:sp>
            <p:nvSpPr>
              <p:cNvPr id="15688" name="Freeform 328"/>
              <p:cNvSpPr>
                <a:spLocks/>
              </p:cNvSpPr>
              <p:nvPr/>
            </p:nvSpPr>
            <p:spPr bwMode="auto">
              <a:xfrm>
                <a:off x="2579" y="3166"/>
                <a:ext cx="21" cy="68"/>
              </a:xfrm>
              <a:custGeom>
                <a:avLst/>
                <a:gdLst/>
                <a:ahLst/>
                <a:cxnLst>
                  <a:cxn ang="0">
                    <a:pos x="104" y="392"/>
                  </a:cxn>
                  <a:cxn ang="0">
                    <a:pos x="104" y="0"/>
                  </a:cxn>
                  <a:cxn ang="0">
                    <a:pos x="0" y="67"/>
                  </a:cxn>
                  <a:cxn ang="0">
                    <a:pos x="0" y="478"/>
                  </a:cxn>
                  <a:cxn ang="0">
                    <a:pos x="104" y="392"/>
                  </a:cxn>
                </a:cxnLst>
                <a:rect l="0" t="0" r="r" b="b"/>
                <a:pathLst>
                  <a:path w="104" h="478">
                    <a:moveTo>
                      <a:pt x="104" y="392"/>
                    </a:moveTo>
                    <a:lnTo>
                      <a:pt x="104" y="0"/>
                    </a:lnTo>
                    <a:lnTo>
                      <a:pt x="0" y="67"/>
                    </a:lnTo>
                    <a:lnTo>
                      <a:pt x="0" y="478"/>
                    </a:lnTo>
                    <a:lnTo>
                      <a:pt x="104" y="392"/>
                    </a:lnTo>
                    <a:close/>
                  </a:path>
                </a:pathLst>
              </a:custGeom>
              <a:solidFill>
                <a:srgbClr val="BFBFBF"/>
              </a:solidFill>
              <a:ln w="9525">
                <a:noFill/>
                <a:round/>
                <a:headEnd/>
                <a:tailEnd/>
              </a:ln>
            </p:spPr>
            <p:txBody>
              <a:bodyPr/>
              <a:lstStyle/>
              <a:p>
                <a:endParaRPr lang="es-CO"/>
              </a:p>
            </p:txBody>
          </p:sp>
          <p:sp>
            <p:nvSpPr>
              <p:cNvPr id="15689" name="Freeform 329"/>
              <p:cNvSpPr>
                <a:spLocks/>
              </p:cNvSpPr>
              <p:nvPr/>
            </p:nvSpPr>
            <p:spPr bwMode="auto">
              <a:xfrm>
                <a:off x="2579" y="3166"/>
                <a:ext cx="21" cy="68"/>
              </a:xfrm>
              <a:custGeom>
                <a:avLst/>
                <a:gdLst/>
                <a:ahLst/>
                <a:cxnLst>
                  <a:cxn ang="0">
                    <a:pos x="104" y="392"/>
                  </a:cxn>
                  <a:cxn ang="0">
                    <a:pos x="104" y="0"/>
                  </a:cxn>
                  <a:cxn ang="0">
                    <a:pos x="0" y="67"/>
                  </a:cxn>
                  <a:cxn ang="0">
                    <a:pos x="0" y="478"/>
                  </a:cxn>
                  <a:cxn ang="0">
                    <a:pos x="104" y="392"/>
                  </a:cxn>
                </a:cxnLst>
                <a:rect l="0" t="0" r="r" b="b"/>
                <a:pathLst>
                  <a:path w="104" h="478">
                    <a:moveTo>
                      <a:pt x="104" y="392"/>
                    </a:moveTo>
                    <a:lnTo>
                      <a:pt x="104" y="0"/>
                    </a:lnTo>
                    <a:lnTo>
                      <a:pt x="0" y="67"/>
                    </a:lnTo>
                    <a:lnTo>
                      <a:pt x="0" y="478"/>
                    </a:lnTo>
                    <a:lnTo>
                      <a:pt x="104" y="392"/>
                    </a:lnTo>
                  </a:path>
                </a:pathLst>
              </a:custGeom>
              <a:noFill/>
              <a:ln w="0">
                <a:solidFill>
                  <a:srgbClr val="000000"/>
                </a:solidFill>
                <a:prstDash val="solid"/>
                <a:round/>
                <a:headEnd/>
                <a:tailEnd/>
              </a:ln>
            </p:spPr>
            <p:txBody>
              <a:bodyPr/>
              <a:lstStyle/>
              <a:p>
                <a:endParaRPr lang="es-CO"/>
              </a:p>
            </p:txBody>
          </p:sp>
          <p:sp>
            <p:nvSpPr>
              <p:cNvPr id="15690" name="Freeform 330"/>
              <p:cNvSpPr>
                <a:spLocks/>
              </p:cNvSpPr>
              <p:nvPr/>
            </p:nvSpPr>
            <p:spPr bwMode="auto">
              <a:xfrm>
                <a:off x="2369" y="3267"/>
                <a:ext cx="23" cy="75"/>
              </a:xfrm>
              <a:custGeom>
                <a:avLst/>
                <a:gdLst/>
                <a:ahLst/>
                <a:cxnLst>
                  <a:cxn ang="0">
                    <a:pos x="112" y="425"/>
                  </a:cxn>
                  <a:cxn ang="0">
                    <a:pos x="112" y="0"/>
                  </a:cxn>
                  <a:cxn ang="0">
                    <a:pos x="0" y="95"/>
                  </a:cxn>
                  <a:cxn ang="0">
                    <a:pos x="0" y="526"/>
                  </a:cxn>
                  <a:cxn ang="0">
                    <a:pos x="112" y="425"/>
                  </a:cxn>
                </a:cxnLst>
                <a:rect l="0" t="0" r="r" b="b"/>
                <a:pathLst>
                  <a:path w="112" h="526">
                    <a:moveTo>
                      <a:pt x="112" y="425"/>
                    </a:moveTo>
                    <a:lnTo>
                      <a:pt x="112" y="0"/>
                    </a:lnTo>
                    <a:lnTo>
                      <a:pt x="0" y="95"/>
                    </a:lnTo>
                    <a:lnTo>
                      <a:pt x="0" y="526"/>
                    </a:lnTo>
                    <a:lnTo>
                      <a:pt x="112" y="425"/>
                    </a:lnTo>
                    <a:close/>
                  </a:path>
                </a:pathLst>
              </a:custGeom>
              <a:solidFill>
                <a:srgbClr val="8E8E8E"/>
              </a:solidFill>
              <a:ln w="9525">
                <a:noFill/>
                <a:round/>
                <a:headEnd/>
                <a:tailEnd/>
              </a:ln>
            </p:spPr>
            <p:txBody>
              <a:bodyPr/>
              <a:lstStyle/>
              <a:p>
                <a:endParaRPr lang="es-CO"/>
              </a:p>
            </p:txBody>
          </p:sp>
          <p:sp>
            <p:nvSpPr>
              <p:cNvPr id="15691" name="Freeform 331"/>
              <p:cNvSpPr>
                <a:spLocks/>
              </p:cNvSpPr>
              <p:nvPr/>
            </p:nvSpPr>
            <p:spPr bwMode="auto">
              <a:xfrm>
                <a:off x="2369" y="3267"/>
                <a:ext cx="23" cy="75"/>
              </a:xfrm>
              <a:custGeom>
                <a:avLst/>
                <a:gdLst/>
                <a:ahLst/>
                <a:cxnLst>
                  <a:cxn ang="0">
                    <a:pos x="112" y="425"/>
                  </a:cxn>
                  <a:cxn ang="0">
                    <a:pos x="112" y="0"/>
                  </a:cxn>
                  <a:cxn ang="0">
                    <a:pos x="0" y="95"/>
                  </a:cxn>
                  <a:cxn ang="0">
                    <a:pos x="0" y="526"/>
                  </a:cxn>
                  <a:cxn ang="0">
                    <a:pos x="112" y="425"/>
                  </a:cxn>
                </a:cxnLst>
                <a:rect l="0" t="0" r="r" b="b"/>
                <a:pathLst>
                  <a:path w="112" h="526">
                    <a:moveTo>
                      <a:pt x="112" y="425"/>
                    </a:moveTo>
                    <a:lnTo>
                      <a:pt x="112" y="0"/>
                    </a:lnTo>
                    <a:lnTo>
                      <a:pt x="0" y="95"/>
                    </a:lnTo>
                    <a:lnTo>
                      <a:pt x="0" y="526"/>
                    </a:lnTo>
                    <a:lnTo>
                      <a:pt x="112" y="425"/>
                    </a:lnTo>
                  </a:path>
                </a:pathLst>
              </a:custGeom>
              <a:noFill/>
              <a:ln w="0">
                <a:solidFill>
                  <a:srgbClr val="000000"/>
                </a:solidFill>
                <a:prstDash val="solid"/>
                <a:round/>
                <a:headEnd/>
                <a:tailEnd/>
              </a:ln>
            </p:spPr>
            <p:txBody>
              <a:bodyPr/>
              <a:lstStyle/>
              <a:p>
                <a:endParaRPr lang="es-CO"/>
              </a:p>
            </p:txBody>
          </p:sp>
          <p:sp>
            <p:nvSpPr>
              <p:cNvPr id="15692" name="Freeform 332"/>
              <p:cNvSpPr>
                <a:spLocks/>
              </p:cNvSpPr>
              <p:nvPr/>
            </p:nvSpPr>
            <p:spPr bwMode="auto">
              <a:xfrm>
                <a:off x="2376" y="3263"/>
                <a:ext cx="23" cy="75"/>
              </a:xfrm>
              <a:custGeom>
                <a:avLst/>
                <a:gdLst/>
                <a:ahLst/>
                <a:cxnLst>
                  <a:cxn ang="0">
                    <a:pos x="113" y="423"/>
                  </a:cxn>
                  <a:cxn ang="0">
                    <a:pos x="113" y="0"/>
                  </a:cxn>
                  <a:cxn ang="0">
                    <a:pos x="0" y="93"/>
                  </a:cxn>
                  <a:cxn ang="0">
                    <a:pos x="0" y="525"/>
                  </a:cxn>
                  <a:cxn ang="0">
                    <a:pos x="113" y="423"/>
                  </a:cxn>
                </a:cxnLst>
                <a:rect l="0" t="0" r="r" b="b"/>
                <a:pathLst>
                  <a:path w="113" h="525">
                    <a:moveTo>
                      <a:pt x="113" y="423"/>
                    </a:moveTo>
                    <a:lnTo>
                      <a:pt x="113" y="0"/>
                    </a:lnTo>
                    <a:lnTo>
                      <a:pt x="0" y="93"/>
                    </a:lnTo>
                    <a:lnTo>
                      <a:pt x="0" y="525"/>
                    </a:lnTo>
                    <a:lnTo>
                      <a:pt x="113" y="423"/>
                    </a:lnTo>
                    <a:close/>
                  </a:path>
                </a:pathLst>
              </a:custGeom>
              <a:solidFill>
                <a:srgbClr val="BFBFBF"/>
              </a:solidFill>
              <a:ln w="9525">
                <a:noFill/>
                <a:round/>
                <a:headEnd/>
                <a:tailEnd/>
              </a:ln>
            </p:spPr>
            <p:txBody>
              <a:bodyPr/>
              <a:lstStyle/>
              <a:p>
                <a:endParaRPr lang="es-CO"/>
              </a:p>
            </p:txBody>
          </p:sp>
          <p:sp>
            <p:nvSpPr>
              <p:cNvPr id="15693" name="Freeform 333"/>
              <p:cNvSpPr>
                <a:spLocks/>
              </p:cNvSpPr>
              <p:nvPr/>
            </p:nvSpPr>
            <p:spPr bwMode="auto">
              <a:xfrm>
                <a:off x="2376" y="3263"/>
                <a:ext cx="23" cy="75"/>
              </a:xfrm>
              <a:custGeom>
                <a:avLst/>
                <a:gdLst/>
                <a:ahLst/>
                <a:cxnLst>
                  <a:cxn ang="0">
                    <a:pos x="113" y="423"/>
                  </a:cxn>
                  <a:cxn ang="0">
                    <a:pos x="113" y="0"/>
                  </a:cxn>
                  <a:cxn ang="0">
                    <a:pos x="0" y="93"/>
                  </a:cxn>
                  <a:cxn ang="0">
                    <a:pos x="0" y="525"/>
                  </a:cxn>
                  <a:cxn ang="0">
                    <a:pos x="113" y="423"/>
                  </a:cxn>
                </a:cxnLst>
                <a:rect l="0" t="0" r="r" b="b"/>
                <a:pathLst>
                  <a:path w="113" h="525">
                    <a:moveTo>
                      <a:pt x="113" y="423"/>
                    </a:moveTo>
                    <a:lnTo>
                      <a:pt x="113" y="0"/>
                    </a:lnTo>
                    <a:lnTo>
                      <a:pt x="0" y="93"/>
                    </a:lnTo>
                    <a:lnTo>
                      <a:pt x="0" y="525"/>
                    </a:lnTo>
                    <a:lnTo>
                      <a:pt x="113" y="423"/>
                    </a:lnTo>
                  </a:path>
                </a:pathLst>
              </a:custGeom>
              <a:noFill/>
              <a:ln w="0">
                <a:solidFill>
                  <a:srgbClr val="000000"/>
                </a:solidFill>
                <a:prstDash val="solid"/>
                <a:round/>
                <a:headEnd/>
                <a:tailEnd/>
              </a:ln>
            </p:spPr>
            <p:txBody>
              <a:bodyPr/>
              <a:lstStyle/>
              <a:p>
                <a:endParaRPr lang="es-CO"/>
              </a:p>
            </p:txBody>
          </p:sp>
          <p:sp>
            <p:nvSpPr>
              <p:cNvPr id="15694" name="Freeform 334"/>
              <p:cNvSpPr>
                <a:spLocks/>
              </p:cNvSpPr>
              <p:nvPr/>
            </p:nvSpPr>
            <p:spPr bwMode="auto">
              <a:xfrm>
                <a:off x="2644" y="3141"/>
                <a:ext cx="22" cy="65"/>
              </a:xfrm>
              <a:custGeom>
                <a:avLst/>
                <a:gdLst/>
                <a:ahLst/>
                <a:cxnLst>
                  <a:cxn ang="0">
                    <a:pos x="109" y="379"/>
                  </a:cxn>
                  <a:cxn ang="0">
                    <a:pos x="108" y="0"/>
                  </a:cxn>
                  <a:cxn ang="0">
                    <a:pos x="0" y="61"/>
                  </a:cxn>
                  <a:cxn ang="0">
                    <a:pos x="0" y="450"/>
                  </a:cxn>
                  <a:cxn ang="0">
                    <a:pos x="109" y="379"/>
                  </a:cxn>
                </a:cxnLst>
                <a:rect l="0" t="0" r="r" b="b"/>
                <a:pathLst>
                  <a:path w="109" h="450">
                    <a:moveTo>
                      <a:pt x="109" y="379"/>
                    </a:moveTo>
                    <a:lnTo>
                      <a:pt x="108" y="0"/>
                    </a:lnTo>
                    <a:lnTo>
                      <a:pt x="0" y="61"/>
                    </a:lnTo>
                    <a:lnTo>
                      <a:pt x="0" y="450"/>
                    </a:lnTo>
                    <a:lnTo>
                      <a:pt x="109" y="379"/>
                    </a:lnTo>
                    <a:close/>
                  </a:path>
                </a:pathLst>
              </a:custGeom>
              <a:solidFill>
                <a:srgbClr val="8E8E8E"/>
              </a:solidFill>
              <a:ln w="9525">
                <a:noFill/>
                <a:round/>
                <a:headEnd/>
                <a:tailEnd/>
              </a:ln>
            </p:spPr>
            <p:txBody>
              <a:bodyPr/>
              <a:lstStyle/>
              <a:p>
                <a:endParaRPr lang="es-CO"/>
              </a:p>
            </p:txBody>
          </p:sp>
          <p:sp>
            <p:nvSpPr>
              <p:cNvPr id="15695" name="Freeform 335"/>
              <p:cNvSpPr>
                <a:spLocks/>
              </p:cNvSpPr>
              <p:nvPr/>
            </p:nvSpPr>
            <p:spPr bwMode="auto">
              <a:xfrm>
                <a:off x="2644" y="3141"/>
                <a:ext cx="22" cy="65"/>
              </a:xfrm>
              <a:custGeom>
                <a:avLst/>
                <a:gdLst/>
                <a:ahLst/>
                <a:cxnLst>
                  <a:cxn ang="0">
                    <a:pos x="109" y="379"/>
                  </a:cxn>
                  <a:cxn ang="0">
                    <a:pos x="108" y="0"/>
                  </a:cxn>
                  <a:cxn ang="0">
                    <a:pos x="0" y="61"/>
                  </a:cxn>
                  <a:cxn ang="0">
                    <a:pos x="0" y="450"/>
                  </a:cxn>
                  <a:cxn ang="0">
                    <a:pos x="109" y="379"/>
                  </a:cxn>
                </a:cxnLst>
                <a:rect l="0" t="0" r="r" b="b"/>
                <a:pathLst>
                  <a:path w="109" h="450">
                    <a:moveTo>
                      <a:pt x="109" y="379"/>
                    </a:moveTo>
                    <a:lnTo>
                      <a:pt x="108" y="0"/>
                    </a:lnTo>
                    <a:lnTo>
                      <a:pt x="0" y="61"/>
                    </a:lnTo>
                    <a:lnTo>
                      <a:pt x="0" y="450"/>
                    </a:lnTo>
                    <a:lnTo>
                      <a:pt x="109" y="379"/>
                    </a:lnTo>
                  </a:path>
                </a:pathLst>
              </a:custGeom>
              <a:noFill/>
              <a:ln w="0">
                <a:solidFill>
                  <a:srgbClr val="000000"/>
                </a:solidFill>
                <a:prstDash val="solid"/>
                <a:round/>
                <a:headEnd/>
                <a:tailEnd/>
              </a:ln>
            </p:spPr>
            <p:txBody>
              <a:bodyPr/>
              <a:lstStyle/>
              <a:p>
                <a:endParaRPr lang="es-CO"/>
              </a:p>
            </p:txBody>
          </p:sp>
          <p:sp>
            <p:nvSpPr>
              <p:cNvPr id="15696" name="Freeform 336"/>
              <p:cNvSpPr>
                <a:spLocks/>
              </p:cNvSpPr>
              <p:nvPr/>
            </p:nvSpPr>
            <p:spPr bwMode="auto">
              <a:xfrm>
                <a:off x="2651" y="3138"/>
                <a:ext cx="22" cy="64"/>
              </a:xfrm>
              <a:custGeom>
                <a:avLst/>
                <a:gdLst/>
                <a:ahLst/>
                <a:cxnLst>
                  <a:cxn ang="0">
                    <a:pos x="110" y="381"/>
                  </a:cxn>
                  <a:cxn ang="0">
                    <a:pos x="109" y="0"/>
                  </a:cxn>
                  <a:cxn ang="0">
                    <a:pos x="0" y="67"/>
                  </a:cxn>
                  <a:cxn ang="0">
                    <a:pos x="0" y="449"/>
                  </a:cxn>
                  <a:cxn ang="0">
                    <a:pos x="110" y="381"/>
                  </a:cxn>
                </a:cxnLst>
                <a:rect l="0" t="0" r="r" b="b"/>
                <a:pathLst>
                  <a:path w="110" h="449">
                    <a:moveTo>
                      <a:pt x="110" y="381"/>
                    </a:moveTo>
                    <a:lnTo>
                      <a:pt x="109" y="0"/>
                    </a:lnTo>
                    <a:lnTo>
                      <a:pt x="0" y="67"/>
                    </a:lnTo>
                    <a:lnTo>
                      <a:pt x="0" y="449"/>
                    </a:lnTo>
                    <a:lnTo>
                      <a:pt x="110" y="381"/>
                    </a:lnTo>
                    <a:close/>
                  </a:path>
                </a:pathLst>
              </a:custGeom>
              <a:solidFill>
                <a:srgbClr val="BFBFBF"/>
              </a:solidFill>
              <a:ln w="9525">
                <a:noFill/>
                <a:round/>
                <a:headEnd/>
                <a:tailEnd/>
              </a:ln>
            </p:spPr>
            <p:txBody>
              <a:bodyPr/>
              <a:lstStyle/>
              <a:p>
                <a:endParaRPr lang="es-CO"/>
              </a:p>
            </p:txBody>
          </p:sp>
          <p:sp>
            <p:nvSpPr>
              <p:cNvPr id="15697" name="Freeform 337"/>
              <p:cNvSpPr>
                <a:spLocks/>
              </p:cNvSpPr>
              <p:nvPr/>
            </p:nvSpPr>
            <p:spPr bwMode="auto">
              <a:xfrm>
                <a:off x="2651" y="3138"/>
                <a:ext cx="22" cy="64"/>
              </a:xfrm>
              <a:custGeom>
                <a:avLst/>
                <a:gdLst/>
                <a:ahLst/>
                <a:cxnLst>
                  <a:cxn ang="0">
                    <a:pos x="110" y="381"/>
                  </a:cxn>
                  <a:cxn ang="0">
                    <a:pos x="109" y="0"/>
                  </a:cxn>
                  <a:cxn ang="0">
                    <a:pos x="0" y="67"/>
                  </a:cxn>
                  <a:cxn ang="0">
                    <a:pos x="0" y="449"/>
                  </a:cxn>
                  <a:cxn ang="0">
                    <a:pos x="110" y="381"/>
                  </a:cxn>
                </a:cxnLst>
                <a:rect l="0" t="0" r="r" b="b"/>
                <a:pathLst>
                  <a:path w="110" h="449">
                    <a:moveTo>
                      <a:pt x="110" y="381"/>
                    </a:moveTo>
                    <a:lnTo>
                      <a:pt x="109" y="0"/>
                    </a:lnTo>
                    <a:lnTo>
                      <a:pt x="0" y="67"/>
                    </a:lnTo>
                    <a:lnTo>
                      <a:pt x="0" y="449"/>
                    </a:lnTo>
                    <a:lnTo>
                      <a:pt x="110" y="381"/>
                    </a:lnTo>
                  </a:path>
                </a:pathLst>
              </a:custGeom>
              <a:noFill/>
              <a:ln w="0">
                <a:solidFill>
                  <a:srgbClr val="000000"/>
                </a:solidFill>
                <a:prstDash val="solid"/>
                <a:round/>
                <a:headEnd/>
                <a:tailEnd/>
              </a:ln>
            </p:spPr>
            <p:txBody>
              <a:bodyPr/>
              <a:lstStyle/>
              <a:p>
                <a:endParaRPr lang="es-CO"/>
              </a:p>
            </p:txBody>
          </p:sp>
          <p:sp>
            <p:nvSpPr>
              <p:cNvPr id="15698" name="Freeform 338"/>
              <p:cNvSpPr>
                <a:spLocks/>
              </p:cNvSpPr>
              <p:nvPr/>
            </p:nvSpPr>
            <p:spPr bwMode="auto">
              <a:xfrm>
                <a:off x="2709" y="3118"/>
                <a:ext cx="20" cy="57"/>
              </a:xfrm>
              <a:custGeom>
                <a:avLst/>
                <a:gdLst/>
                <a:ahLst/>
                <a:cxnLst>
                  <a:cxn ang="0">
                    <a:pos x="100" y="343"/>
                  </a:cxn>
                  <a:cxn ang="0">
                    <a:pos x="99" y="0"/>
                  </a:cxn>
                  <a:cxn ang="0">
                    <a:pos x="0" y="52"/>
                  </a:cxn>
                  <a:cxn ang="0">
                    <a:pos x="0" y="402"/>
                  </a:cxn>
                  <a:cxn ang="0">
                    <a:pos x="100" y="343"/>
                  </a:cxn>
                </a:cxnLst>
                <a:rect l="0" t="0" r="r" b="b"/>
                <a:pathLst>
                  <a:path w="100" h="402">
                    <a:moveTo>
                      <a:pt x="100" y="343"/>
                    </a:moveTo>
                    <a:lnTo>
                      <a:pt x="99" y="0"/>
                    </a:lnTo>
                    <a:lnTo>
                      <a:pt x="0" y="52"/>
                    </a:lnTo>
                    <a:lnTo>
                      <a:pt x="0" y="402"/>
                    </a:lnTo>
                    <a:lnTo>
                      <a:pt x="100" y="343"/>
                    </a:lnTo>
                    <a:close/>
                  </a:path>
                </a:pathLst>
              </a:custGeom>
              <a:solidFill>
                <a:srgbClr val="8E8E8E"/>
              </a:solidFill>
              <a:ln w="9525">
                <a:noFill/>
                <a:round/>
                <a:headEnd/>
                <a:tailEnd/>
              </a:ln>
            </p:spPr>
            <p:txBody>
              <a:bodyPr/>
              <a:lstStyle/>
              <a:p>
                <a:endParaRPr lang="es-CO"/>
              </a:p>
            </p:txBody>
          </p:sp>
          <p:sp>
            <p:nvSpPr>
              <p:cNvPr id="15699" name="Freeform 339"/>
              <p:cNvSpPr>
                <a:spLocks/>
              </p:cNvSpPr>
              <p:nvPr/>
            </p:nvSpPr>
            <p:spPr bwMode="auto">
              <a:xfrm>
                <a:off x="2709" y="3118"/>
                <a:ext cx="20" cy="57"/>
              </a:xfrm>
              <a:custGeom>
                <a:avLst/>
                <a:gdLst/>
                <a:ahLst/>
                <a:cxnLst>
                  <a:cxn ang="0">
                    <a:pos x="100" y="343"/>
                  </a:cxn>
                  <a:cxn ang="0">
                    <a:pos x="99" y="0"/>
                  </a:cxn>
                  <a:cxn ang="0">
                    <a:pos x="0" y="52"/>
                  </a:cxn>
                  <a:cxn ang="0">
                    <a:pos x="0" y="402"/>
                  </a:cxn>
                  <a:cxn ang="0">
                    <a:pos x="100" y="343"/>
                  </a:cxn>
                </a:cxnLst>
                <a:rect l="0" t="0" r="r" b="b"/>
                <a:pathLst>
                  <a:path w="100" h="402">
                    <a:moveTo>
                      <a:pt x="100" y="343"/>
                    </a:moveTo>
                    <a:lnTo>
                      <a:pt x="99" y="0"/>
                    </a:lnTo>
                    <a:lnTo>
                      <a:pt x="0" y="52"/>
                    </a:lnTo>
                    <a:lnTo>
                      <a:pt x="0" y="402"/>
                    </a:lnTo>
                    <a:lnTo>
                      <a:pt x="100" y="343"/>
                    </a:lnTo>
                  </a:path>
                </a:pathLst>
              </a:custGeom>
              <a:noFill/>
              <a:ln w="0">
                <a:solidFill>
                  <a:srgbClr val="000000"/>
                </a:solidFill>
                <a:prstDash val="solid"/>
                <a:round/>
                <a:headEnd/>
                <a:tailEnd/>
              </a:ln>
            </p:spPr>
            <p:txBody>
              <a:bodyPr/>
              <a:lstStyle/>
              <a:p>
                <a:endParaRPr lang="es-CO"/>
              </a:p>
            </p:txBody>
          </p:sp>
          <p:sp>
            <p:nvSpPr>
              <p:cNvPr id="15700" name="Freeform 340"/>
              <p:cNvSpPr>
                <a:spLocks/>
              </p:cNvSpPr>
              <p:nvPr/>
            </p:nvSpPr>
            <p:spPr bwMode="auto">
              <a:xfrm>
                <a:off x="2715" y="3115"/>
                <a:ext cx="22" cy="57"/>
              </a:xfrm>
              <a:custGeom>
                <a:avLst/>
                <a:gdLst/>
                <a:ahLst/>
                <a:cxnLst>
                  <a:cxn ang="0">
                    <a:pos x="109" y="340"/>
                  </a:cxn>
                  <a:cxn ang="0">
                    <a:pos x="109" y="0"/>
                  </a:cxn>
                  <a:cxn ang="0">
                    <a:pos x="0" y="57"/>
                  </a:cxn>
                  <a:cxn ang="0">
                    <a:pos x="0" y="403"/>
                  </a:cxn>
                  <a:cxn ang="0">
                    <a:pos x="109" y="340"/>
                  </a:cxn>
                </a:cxnLst>
                <a:rect l="0" t="0" r="r" b="b"/>
                <a:pathLst>
                  <a:path w="109" h="403">
                    <a:moveTo>
                      <a:pt x="109" y="340"/>
                    </a:moveTo>
                    <a:lnTo>
                      <a:pt x="109" y="0"/>
                    </a:lnTo>
                    <a:lnTo>
                      <a:pt x="0" y="57"/>
                    </a:lnTo>
                    <a:lnTo>
                      <a:pt x="0" y="403"/>
                    </a:lnTo>
                    <a:lnTo>
                      <a:pt x="109" y="340"/>
                    </a:lnTo>
                    <a:close/>
                  </a:path>
                </a:pathLst>
              </a:custGeom>
              <a:solidFill>
                <a:srgbClr val="BFBFBF"/>
              </a:solidFill>
              <a:ln w="9525">
                <a:noFill/>
                <a:round/>
                <a:headEnd/>
                <a:tailEnd/>
              </a:ln>
            </p:spPr>
            <p:txBody>
              <a:bodyPr/>
              <a:lstStyle/>
              <a:p>
                <a:endParaRPr lang="es-CO"/>
              </a:p>
            </p:txBody>
          </p:sp>
          <p:sp>
            <p:nvSpPr>
              <p:cNvPr id="15701" name="Freeform 341"/>
              <p:cNvSpPr>
                <a:spLocks/>
              </p:cNvSpPr>
              <p:nvPr/>
            </p:nvSpPr>
            <p:spPr bwMode="auto">
              <a:xfrm>
                <a:off x="2715" y="3115"/>
                <a:ext cx="22" cy="57"/>
              </a:xfrm>
              <a:custGeom>
                <a:avLst/>
                <a:gdLst/>
                <a:ahLst/>
                <a:cxnLst>
                  <a:cxn ang="0">
                    <a:pos x="109" y="340"/>
                  </a:cxn>
                  <a:cxn ang="0">
                    <a:pos x="109" y="0"/>
                  </a:cxn>
                  <a:cxn ang="0">
                    <a:pos x="0" y="57"/>
                  </a:cxn>
                  <a:cxn ang="0">
                    <a:pos x="0" y="403"/>
                  </a:cxn>
                  <a:cxn ang="0">
                    <a:pos x="109" y="340"/>
                  </a:cxn>
                </a:cxnLst>
                <a:rect l="0" t="0" r="r" b="b"/>
                <a:pathLst>
                  <a:path w="109" h="403">
                    <a:moveTo>
                      <a:pt x="109" y="340"/>
                    </a:moveTo>
                    <a:lnTo>
                      <a:pt x="109" y="0"/>
                    </a:lnTo>
                    <a:lnTo>
                      <a:pt x="0" y="57"/>
                    </a:lnTo>
                    <a:lnTo>
                      <a:pt x="0" y="403"/>
                    </a:lnTo>
                    <a:lnTo>
                      <a:pt x="109" y="340"/>
                    </a:lnTo>
                  </a:path>
                </a:pathLst>
              </a:custGeom>
              <a:noFill/>
              <a:ln w="0">
                <a:solidFill>
                  <a:srgbClr val="000000"/>
                </a:solidFill>
                <a:prstDash val="solid"/>
                <a:round/>
                <a:headEnd/>
                <a:tailEnd/>
              </a:ln>
            </p:spPr>
            <p:txBody>
              <a:bodyPr/>
              <a:lstStyle/>
              <a:p>
                <a:endParaRPr lang="es-CO"/>
              </a:p>
            </p:txBody>
          </p:sp>
          <p:sp>
            <p:nvSpPr>
              <p:cNvPr id="15702" name="Freeform 342"/>
              <p:cNvSpPr>
                <a:spLocks/>
              </p:cNvSpPr>
              <p:nvPr/>
            </p:nvSpPr>
            <p:spPr bwMode="auto">
              <a:xfrm>
                <a:off x="2771" y="3096"/>
                <a:ext cx="21" cy="53"/>
              </a:xfrm>
              <a:custGeom>
                <a:avLst/>
                <a:gdLst/>
                <a:ahLst/>
                <a:cxnLst>
                  <a:cxn ang="0">
                    <a:pos x="108" y="314"/>
                  </a:cxn>
                  <a:cxn ang="0">
                    <a:pos x="108" y="0"/>
                  </a:cxn>
                  <a:cxn ang="0">
                    <a:pos x="0" y="49"/>
                  </a:cxn>
                  <a:cxn ang="0">
                    <a:pos x="0" y="372"/>
                  </a:cxn>
                  <a:cxn ang="0">
                    <a:pos x="108" y="314"/>
                  </a:cxn>
                </a:cxnLst>
                <a:rect l="0" t="0" r="r" b="b"/>
                <a:pathLst>
                  <a:path w="108" h="372">
                    <a:moveTo>
                      <a:pt x="108" y="314"/>
                    </a:moveTo>
                    <a:lnTo>
                      <a:pt x="108" y="0"/>
                    </a:lnTo>
                    <a:lnTo>
                      <a:pt x="0" y="49"/>
                    </a:lnTo>
                    <a:lnTo>
                      <a:pt x="0" y="372"/>
                    </a:lnTo>
                    <a:lnTo>
                      <a:pt x="108" y="314"/>
                    </a:lnTo>
                    <a:close/>
                  </a:path>
                </a:pathLst>
              </a:custGeom>
              <a:solidFill>
                <a:srgbClr val="8E8E8E"/>
              </a:solidFill>
              <a:ln w="9525">
                <a:noFill/>
                <a:round/>
                <a:headEnd/>
                <a:tailEnd/>
              </a:ln>
            </p:spPr>
            <p:txBody>
              <a:bodyPr/>
              <a:lstStyle/>
              <a:p>
                <a:endParaRPr lang="es-CO"/>
              </a:p>
            </p:txBody>
          </p:sp>
          <p:sp>
            <p:nvSpPr>
              <p:cNvPr id="15703" name="Freeform 343"/>
              <p:cNvSpPr>
                <a:spLocks/>
              </p:cNvSpPr>
              <p:nvPr/>
            </p:nvSpPr>
            <p:spPr bwMode="auto">
              <a:xfrm>
                <a:off x="2771" y="3096"/>
                <a:ext cx="21" cy="53"/>
              </a:xfrm>
              <a:custGeom>
                <a:avLst/>
                <a:gdLst/>
                <a:ahLst/>
                <a:cxnLst>
                  <a:cxn ang="0">
                    <a:pos x="108" y="314"/>
                  </a:cxn>
                  <a:cxn ang="0">
                    <a:pos x="108" y="0"/>
                  </a:cxn>
                  <a:cxn ang="0">
                    <a:pos x="0" y="49"/>
                  </a:cxn>
                  <a:cxn ang="0">
                    <a:pos x="0" y="372"/>
                  </a:cxn>
                  <a:cxn ang="0">
                    <a:pos x="108" y="314"/>
                  </a:cxn>
                </a:cxnLst>
                <a:rect l="0" t="0" r="r" b="b"/>
                <a:pathLst>
                  <a:path w="108" h="372">
                    <a:moveTo>
                      <a:pt x="108" y="314"/>
                    </a:moveTo>
                    <a:lnTo>
                      <a:pt x="108" y="0"/>
                    </a:lnTo>
                    <a:lnTo>
                      <a:pt x="0" y="49"/>
                    </a:lnTo>
                    <a:lnTo>
                      <a:pt x="0" y="372"/>
                    </a:lnTo>
                    <a:lnTo>
                      <a:pt x="108" y="314"/>
                    </a:lnTo>
                  </a:path>
                </a:pathLst>
              </a:custGeom>
              <a:noFill/>
              <a:ln w="0">
                <a:solidFill>
                  <a:srgbClr val="000000"/>
                </a:solidFill>
                <a:prstDash val="solid"/>
                <a:round/>
                <a:headEnd/>
                <a:tailEnd/>
              </a:ln>
            </p:spPr>
            <p:txBody>
              <a:bodyPr/>
              <a:lstStyle/>
              <a:p>
                <a:endParaRPr lang="es-CO"/>
              </a:p>
            </p:txBody>
          </p:sp>
          <p:sp>
            <p:nvSpPr>
              <p:cNvPr id="15704" name="Freeform 344"/>
              <p:cNvSpPr>
                <a:spLocks/>
              </p:cNvSpPr>
              <p:nvPr/>
            </p:nvSpPr>
            <p:spPr bwMode="auto">
              <a:xfrm>
                <a:off x="2775" y="3094"/>
                <a:ext cx="22" cy="53"/>
              </a:xfrm>
              <a:custGeom>
                <a:avLst/>
                <a:gdLst/>
                <a:ahLst/>
                <a:cxnLst>
                  <a:cxn ang="0">
                    <a:pos x="109" y="315"/>
                  </a:cxn>
                  <a:cxn ang="0">
                    <a:pos x="109" y="0"/>
                  </a:cxn>
                  <a:cxn ang="0">
                    <a:pos x="0" y="50"/>
                  </a:cxn>
                  <a:cxn ang="0">
                    <a:pos x="0" y="372"/>
                  </a:cxn>
                  <a:cxn ang="0">
                    <a:pos x="109" y="315"/>
                  </a:cxn>
                </a:cxnLst>
                <a:rect l="0" t="0" r="r" b="b"/>
                <a:pathLst>
                  <a:path w="109" h="372">
                    <a:moveTo>
                      <a:pt x="109" y="315"/>
                    </a:moveTo>
                    <a:lnTo>
                      <a:pt x="109" y="0"/>
                    </a:lnTo>
                    <a:lnTo>
                      <a:pt x="0" y="50"/>
                    </a:lnTo>
                    <a:lnTo>
                      <a:pt x="0" y="372"/>
                    </a:lnTo>
                    <a:lnTo>
                      <a:pt x="109" y="315"/>
                    </a:lnTo>
                    <a:close/>
                  </a:path>
                </a:pathLst>
              </a:custGeom>
              <a:solidFill>
                <a:srgbClr val="BFBFBF"/>
              </a:solidFill>
              <a:ln w="9525">
                <a:noFill/>
                <a:round/>
                <a:headEnd/>
                <a:tailEnd/>
              </a:ln>
            </p:spPr>
            <p:txBody>
              <a:bodyPr/>
              <a:lstStyle/>
              <a:p>
                <a:endParaRPr lang="es-CO"/>
              </a:p>
            </p:txBody>
          </p:sp>
          <p:sp>
            <p:nvSpPr>
              <p:cNvPr id="15705" name="Freeform 345"/>
              <p:cNvSpPr>
                <a:spLocks/>
              </p:cNvSpPr>
              <p:nvPr/>
            </p:nvSpPr>
            <p:spPr bwMode="auto">
              <a:xfrm>
                <a:off x="2775" y="3094"/>
                <a:ext cx="22" cy="53"/>
              </a:xfrm>
              <a:custGeom>
                <a:avLst/>
                <a:gdLst/>
                <a:ahLst/>
                <a:cxnLst>
                  <a:cxn ang="0">
                    <a:pos x="109" y="315"/>
                  </a:cxn>
                  <a:cxn ang="0">
                    <a:pos x="109" y="0"/>
                  </a:cxn>
                  <a:cxn ang="0">
                    <a:pos x="0" y="50"/>
                  </a:cxn>
                  <a:cxn ang="0">
                    <a:pos x="0" y="372"/>
                  </a:cxn>
                  <a:cxn ang="0">
                    <a:pos x="109" y="315"/>
                  </a:cxn>
                </a:cxnLst>
                <a:rect l="0" t="0" r="r" b="b"/>
                <a:pathLst>
                  <a:path w="109" h="372">
                    <a:moveTo>
                      <a:pt x="109" y="315"/>
                    </a:moveTo>
                    <a:lnTo>
                      <a:pt x="109" y="0"/>
                    </a:lnTo>
                    <a:lnTo>
                      <a:pt x="0" y="50"/>
                    </a:lnTo>
                    <a:lnTo>
                      <a:pt x="0" y="372"/>
                    </a:lnTo>
                    <a:lnTo>
                      <a:pt x="109" y="315"/>
                    </a:lnTo>
                  </a:path>
                </a:pathLst>
              </a:custGeom>
              <a:noFill/>
              <a:ln w="0">
                <a:solidFill>
                  <a:srgbClr val="000000"/>
                </a:solidFill>
                <a:prstDash val="solid"/>
                <a:round/>
                <a:headEnd/>
                <a:tailEnd/>
              </a:ln>
            </p:spPr>
            <p:txBody>
              <a:bodyPr/>
              <a:lstStyle/>
              <a:p>
                <a:endParaRPr lang="es-CO"/>
              </a:p>
            </p:txBody>
          </p:sp>
          <p:sp>
            <p:nvSpPr>
              <p:cNvPr id="15706" name="Freeform 346"/>
              <p:cNvSpPr>
                <a:spLocks/>
              </p:cNvSpPr>
              <p:nvPr/>
            </p:nvSpPr>
            <p:spPr bwMode="auto">
              <a:xfrm>
                <a:off x="2829" y="3079"/>
                <a:ext cx="22" cy="51"/>
              </a:xfrm>
              <a:custGeom>
                <a:avLst/>
                <a:gdLst/>
                <a:ahLst/>
                <a:cxnLst>
                  <a:cxn ang="0">
                    <a:pos x="107" y="307"/>
                  </a:cxn>
                  <a:cxn ang="0">
                    <a:pos x="107" y="0"/>
                  </a:cxn>
                  <a:cxn ang="0">
                    <a:pos x="0" y="43"/>
                  </a:cxn>
                  <a:cxn ang="0">
                    <a:pos x="0" y="355"/>
                  </a:cxn>
                  <a:cxn ang="0">
                    <a:pos x="107" y="307"/>
                  </a:cxn>
                </a:cxnLst>
                <a:rect l="0" t="0" r="r" b="b"/>
                <a:pathLst>
                  <a:path w="107" h="355">
                    <a:moveTo>
                      <a:pt x="107" y="307"/>
                    </a:moveTo>
                    <a:lnTo>
                      <a:pt x="107" y="0"/>
                    </a:lnTo>
                    <a:lnTo>
                      <a:pt x="0" y="43"/>
                    </a:lnTo>
                    <a:lnTo>
                      <a:pt x="0" y="355"/>
                    </a:lnTo>
                    <a:lnTo>
                      <a:pt x="107" y="307"/>
                    </a:lnTo>
                    <a:close/>
                  </a:path>
                </a:pathLst>
              </a:custGeom>
              <a:solidFill>
                <a:srgbClr val="8E8E8E"/>
              </a:solidFill>
              <a:ln w="9525">
                <a:noFill/>
                <a:round/>
                <a:headEnd/>
                <a:tailEnd/>
              </a:ln>
            </p:spPr>
            <p:txBody>
              <a:bodyPr/>
              <a:lstStyle/>
              <a:p>
                <a:endParaRPr lang="es-CO"/>
              </a:p>
            </p:txBody>
          </p:sp>
          <p:sp>
            <p:nvSpPr>
              <p:cNvPr id="15707" name="Freeform 347"/>
              <p:cNvSpPr>
                <a:spLocks/>
              </p:cNvSpPr>
              <p:nvPr/>
            </p:nvSpPr>
            <p:spPr bwMode="auto">
              <a:xfrm>
                <a:off x="2829" y="3079"/>
                <a:ext cx="22" cy="51"/>
              </a:xfrm>
              <a:custGeom>
                <a:avLst/>
                <a:gdLst/>
                <a:ahLst/>
                <a:cxnLst>
                  <a:cxn ang="0">
                    <a:pos x="107" y="307"/>
                  </a:cxn>
                  <a:cxn ang="0">
                    <a:pos x="107" y="0"/>
                  </a:cxn>
                  <a:cxn ang="0">
                    <a:pos x="0" y="43"/>
                  </a:cxn>
                  <a:cxn ang="0">
                    <a:pos x="0" y="355"/>
                  </a:cxn>
                  <a:cxn ang="0">
                    <a:pos x="107" y="307"/>
                  </a:cxn>
                </a:cxnLst>
                <a:rect l="0" t="0" r="r" b="b"/>
                <a:pathLst>
                  <a:path w="107" h="355">
                    <a:moveTo>
                      <a:pt x="107" y="307"/>
                    </a:moveTo>
                    <a:lnTo>
                      <a:pt x="107" y="0"/>
                    </a:lnTo>
                    <a:lnTo>
                      <a:pt x="0" y="43"/>
                    </a:lnTo>
                    <a:lnTo>
                      <a:pt x="0" y="355"/>
                    </a:lnTo>
                    <a:lnTo>
                      <a:pt x="107" y="307"/>
                    </a:lnTo>
                  </a:path>
                </a:pathLst>
              </a:custGeom>
              <a:noFill/>
              <a:ln w="0">
                <a:solidFill>
                  <a:srgbClr val="000000"/>
                </a:solidFill>
                <a:prstDash val="solid"/>
                <a:round/>
                <a:headEnd/>
                <a:tailEnd/>
              </a:ln>
            </p:spPr>
            <p:txBody>
              <a:bodyPr/>
              <a:lstStyle/>
              <a:p>
                <a:endParaRPr lang="es-CO"/>
              </a:p>
            </p:txBody>
          </p:sp>
          <p:sp>
            <p:nvSpPr>
              <p:cNvPr id="15708" name="Freeform 348"/>
              <p:cNvSpPr>
                <a:spLocks/>
              </p:cNvSpPr>
              <p:nvPr/>
            </p:nvSpPr>
            <p:spPr bwMode="auto">
              <a:xfrm>
                <a:off x="2834" y="3077"/>
                <a:ext cx="21" cy="51"/>
              </a:xfrm>
              <a:custGeom>
                <a:avLst/>
                <a:gdLst/>
                <a:ahLst/>
                <a:cxnLst>
                  <a:cxn ang="0">
                    <a:pos x="108" y="309"/>
                  </a:cxn>
                  <a:cxn ang="0">
                    <a:pos x="108" y="0"/>
                  </a:cxn>
                  <a:cxn ang="0">
                    <a:pos x="0" y="44"/>
                  </a:cxn>
                  <a:cxn ang="0">
                    <a:pos x="0" y="355"/>
                  </a:cxn>
                  <a:cxn ang="0">
                    <a:pos x="108" y="309"/>
                  </a:cxn>
                </a:cxnLst>
                <a:rect l="0" t="0" r="r" b="b"/>
                <a:pathLst>
                  <a:path w="108" h="355">
                    <a:moveTo>
                      <a:pt x="108" y="309"/>
                    </a:moveTo>
                    <a:lnTo>
                      <a:pt x="108" y="0"/>
                    </a:lnTo>
                    <a:lnTo>
                      <a:pt x="0" y="44"/>
                    </a:lnTo>
                    <a:lnTo>
                      <a:pt x="0" y="355"/>
                    </a:lnTo>
                    <a:lnTo>
                      <a:pt x="108" y="309"/>
                    </a:lnTo>
                    <a:close/>
                  </a:path>
                </a:pathLst>
              </a:custGeom>
              <a:solidFill>
                <a:srgbClr val="BFBFBF"/>
              </a:solidFill>
              <a:ln w="9525">
                <a:noFill/>
                <a:round/>
                <a:headEnd/>
                <a:tailEnd/>
              </a:ln>
            </p:spPr>
            <p:txBody>
              <a:bodyPr/>
              <a:lstStyle/>
              <a:p>
                <a:endParaRPr lang="es-CO"/>
              </a:p>
            </p:txBody>
          </p:sp>
          <p:sp>
            <p:nvSpPr>
              <p:cNvPr id="15709" name="Freeform 349"/>
              <p:cNvSpPr>
                <a:spLocks/>
              </p:cNvSpPr>
              <p:nvPr/>
            </p:nvSpPr>
            <p:spPr bwMode="auto">
              <a:xfrm>
                <a:off x="2834" y="3077"/>
                <a:ext cx="21" cy="51"/>
              </a:xfrm>
              <a:custGeom>
                <a:avLst/>
                <a:gdLst/>
                <a:ahLst/>
                <a:cxnLst>
                  <a:cxn ang="0">
                    <a:pos x="108" y="309"/>
                  </a:cxn>
                  <a:cxn ang="0">
                    <a:pos x="108" y="0"/>
                  </a:cxn>
                  <a:cxn ang="0">
                    <a:pos x="0" y="44"/>
                  </a:cxn>
                  <a:cxn ang="0">
                    <a:pos x="0" y="355"/>
                  </a:cxn>
                  <a:cxn ang="0">
                    <a:pos x="108" y="309"/>
                  </a:cxn>
                </a:cxnLst>
                <a:rect l="0" t="0" r="r" b="b"/>
                <a:pathLst>
                  <a:path w="108" h="355">
                    <a:moveTo>
                      <a:pt x="108" y="309"/>
                    </a:moveTo>
                    <a:lnTo>
                      <a:pt x="108" y="0"/>
                    </a:lnTo>
                    <a:lnTo>
                      <a:pt x="0" y="44"/>
                    </a:lnTo>
                    <a:lnTo>
                      <a:pt x="0" y="355"/>
                    </a:lnTo>
                    <a:lnTo>
                      <a:pt x="108" y="309"/>
                    </a:lnTo>
                  </a:path>
                </a:pathLst>
              </a:custGeom>
              <a:noFill/>
              <a:ln w="0">
                <a:solidFill>
                  <a:srgbClr val="000000"/>
                </a:solidFill>
                <a:prstDash val="solid"/>
                <a:round/>
                <a:headEnd/>
                <a:tailEnd/>
              </a:ln>
            </p:spPr>
            <p:txBody>
              <a:bodyPr/>
              <a:lstStyle/>
              <a:p>
                <a:endParaRPr lang="es-CO"/>
              </a:p>
            </p:txBody>
          </p:sp>
          <p:sp>
            <p:nvSpPr>
              <p:cNvPr id="15710" name="Freeform 350"/>
              <p:cNvSpPr>
                <a:spLocks/>
              </p:cNvSpPr>
              <p:nvPr/>
            </p:nvSpPr>
            <p:spPr bwMode="auto">
              <a:xfrm>
                <a:off x="2885" y="3063"/>
                <a:ext cx="22" cy="44"/>
              </a:xfrm>
              <a:custGeom>
                <a:avLst/>
                <a:gdLst/>
                <a:ahLst/>
                <a:cxnLst>
                  <a:cxn ang="0">
                    <a:pos x="109" y="259"/>
                  </a:cxn>
                  <a:cxn ang="0">
                    <a:pos x="109" y="0"/>
                  </a:cxn>
                  <a:cxn ang="0">
                    <a:pos x="0" y="34"/>
                  </a:cxn>
                  <a:cxn ang="0">
                    <a:pos x="0" y="307"/>
                  </a:cxn>
                  <a:cxn ang="0">
                    <a:pos x="109" y="259"/>
                  </a:cxn>
                </a:cxnLst>
                <a:rect l="0" t="0" r="r" b="b"/>
                <a:pathLst>
                  <a:path w="109" h="307">
                    <a:moveTo>
                      <a:pt x="109" y="259"/>
                    </a:moveTo>
                    <a:lnTo>
                      <a:pt x="109" y="0"/>
                    </a:lnTo>
                    <a:lnTo>
                      <a:pt x="0" y="34"/>
                    </a:lnTo>
                    <a:lnTo>
                      <a:pt x="0" y="307"/>
                    </a:lnTo>
                    <a:lnTo>
                      <a:pt x="109" y="259"/>
                    </a:lnTo>
                    <a:close/>
                  </a:path>
                </a:pathLst>
              </a:custGeom>
              <a:solidFill>
                <a:srgbClr val="8E8E8E"/>
              </a:solidFill>
              <a:ln w="9525">
                <a:noFill/>
                <a:round/>
                <a:headEnd/>
                <a:tailEnd/>
              </a:ln>
            </p:spPr>
            <p:txBody>
              <a:bodyPr/>
              <a:lstStyle/>
              <a:p>
                <a:endParaRPr lang="es-CO"/>
              </a:p>
            </p:txBody>
          </p:sp>
          <p:sp>
            <p:nvSpPr>
              <p:cNvPr id="15711" name="Freeform 351"/>
              <p:cNvSpPr>
                <a:spLocks/>
              </p:cNvSpPr>
              <p:nvPr/>
            </p:nvSpPr>
            <p:spPr bwMode="auto">
              <a:xfrm>
                <a:off x="2885" y="3063"/>
                <a:ext cx="22" cy="44"/>
              </a:xfrm>
              <a:custGeom>
                <a:avLst/>
                <a:gdLst/>
                <a:ahLst/>
                <a:cxnLst>
                  <a:cxn ang="0">
                    <a:pos x="109" y="259"/>
                  </a:cxn>
                  <a:cxn ang="0">
                    <a:pos x="109" y="0"/>
                  </a:cxn>
                  <a:cxn ang="0">
                    <a:pos x="0" y="34"/>
                  </a:cxn>
                  <a:cxn ang="0">
                    <a:pos x="0" y="307"/>
                  </a:cxn>
                  <a:cxn ang="0">
                    <a:pos x="109" y="259"/>
                  </a:cxn>
                </a:cxnLst>
                <a:rect l="0" t="0" r="r" b="b"/>
                <a:pathLst>
                  <a:path w="109" h="307">
                    <a:moveTo>
                      <a:pt x="109" y="259"/>
                    </a:moveTo>
                    <a:lnTo>
                      <a:pt x="109" y="0"/>
                    </a:lnTo>
                    <a:lnTo>
                      <a:pt x="0" y="34"/>
                    </a:lnTo>
                    <a:lnTo>
                      <a:pt x="0" y="307"/>
                    </a:lnTo>
                    <a:lnTo>
                      <a:pt x="109" y="259"/>
                    </a:lnTo>
                  </a:path>
                </a:pathLst>
              </a:custGeom>
              <a:noFill/>
              <a:ln w="0">
                <a:solidFill>
                  <a:srgbClr val="000000"/>
                </a:solidFill>
                <a:prstDash val="solid"/>
                <a:round/>
                <a:headEnd/>
                <a:tailEnd/>
              </a:ln>
            </p:spPr>
            <p:txBody>
              <a:bodyPr/>
              <a:lstStyle/>
              <a:p>
                <a:endParaRPr lang="es-CO"/>
              </a:p>
            </p:txBody>
          </p:sp>
          <p:sp>
            <p:nvSpPr>
              <p:cNvPr id="15712" name="Freeform 352"/>
              <p:cNvSpPr>
                <a:spLocks/>
              </p:cNvSpPr>
              <p:nvPr/>
            </p:nvSpPr>
            <p:spPr bwMode="auto">
              <a:xfrm>
                <a:off x="2889" y="3062"/>
                <a:ext cx="22" cy="43"/>
              </a:xfrm>
              <a:custGeom>
                <a:avLst/>
                <a:gdLst/>
                <a:ahLst/>
                <a:cxnLst>
                  <a:cxn ang="0">
                    <a:pos x="108" y="258"/>
                  </a:cxn>
                  <a:cxn ang="0">
                    <a:pos x="108" y="0"/>
                  </a:cxn>
                  <a:cxn ang="0">
                    <a:pos x="0" y="34"/>
                  </a:cxn>
                  <a:cxn ang="0">
                    <a:pos x="0" y="305"/>
                  </a:cxn>
                  <a:cxn ang="0">
                    <a:pos x="108" y="258"/>
                  </a:cxn>
                </a:cxnLst>
                <a:rect l="0" t="0" r="r" b="b"/>
                <a:pathLst>
                  <a:path w="108" h="305">
                    <a:moveTo>
                      <a:pt x="108" y="258"/>
                    </a:moveTo>
                    <a:lnTo>
                      <a:pt x="108" y="0"/>
                    </a:lnTo>
                    <a:lnTo>
                      <a:pt x="0" y="34"/>
                    </a:lnTo>
                    <a:lnTo>
                      <a:pt x="0" y="305"/>
                    </a:lnTo>
                    <a:lnTo>
                      <a:pt x="108" y="258"/>
                    </a:lnTo>
                    <a:close/>
                  </a:path>
                </a:pathLst>
              </a:custGeom>
              <a:solidFill>
                <a:srgbClr val="BFBFBF"/>
              </a:solidFill>
              <a:ln w="9525">
                <a:noFill/>
                <a:round/>
                <a:headEnd/>
                <a:tailEnd/>
              </a:ln>
            </p:spPr>
            <p:txBody>
              <a:bodyPr/>
              <a:lstStyle/>
              <a:p>
                <a:endParaRPr lang="es-CO"/>
              </a:p>
            </p:txBody>
          </p:sp>
          <p:sp>
            <p:nvSpPr>
              <p:cNvPr id="15713" name="Freeform 353"/>
              <p:cNvSpPr>
                <a:spLocks/>
              </p:cNvSpPr>
              <p:nvPr/>
            </p:nvSpPr>
            <p:spPr bwMode="auto">
              <a:xfrm>
                <a:off x="2889" y="3062"/>
                <a:ext cx="22" cy="43"/>
              </a:xfrm>
              <a:custGeom>
                <a:avLst/>
                <a:gdLst/>
                <a:ahLst/>
                <a:cxnLst>
                  <a:cxn ang="0">
                    <a:pos x="108" y="258"/>
                  </a:cxn>
                  <a:cxn ang="0">
                    <a:pos x="108" y="0"/>
                  </a:cxn>
                  <a:cxn ang="0">
                    <a:pos x="0" y="34"/>
                  </a:cxn>
                  <a:cxn ang="0">
                    <a:pos x="0" y="305"/>
                  </a:cxn>
                  <a:cxn ang="0">
                    <a:pos x="108" y="258"/>
                  </a:cxn>
                </a:cxnLst>
                <a:rect l="0" t="0" r="r" b="b"/>
                <a:pathLst>
                  <a:path w="108" h="305">
                    <a:moveTo>
                      <a:pt x="108" y="258"/>
                    </a:moveTo>
                    <a:lnTo>
                      <a:pt x="108" y="0"/>
                    </a:lnTo>
                    <a:lnTo>
                      <a:pt x="0" y="34"/>
                    </a:lnTo>
                    <a:lnTo>
                      <a:pt x="0" y="305"/>
                    </a:lnTo>
                    <a:lnTo>
                      <a:pt x="108" y="258"/>
                    </a:lnTo>
                  </a:path>
                </a:pathLst>
              </a:custGeom>
              <a:noFill/>
              <a:ln w="0">
                <a:solidFill>
                  <a:srgbClr val="000000"/>
                </a:solidFill>
                <a:prstDash val="solid"/>
                <a:round/>
                <a:headEnd/>
                <a:tailEnd/>
              </a:ln>
            </p:spPr>
            <p:txBody>
              <a:bodyPr/>
              <a:lstStyle/>
              <a:p>
                <a:endParaRPr lang="es-CO"/>
              </a:p>
            </p:txBody>
          </p:sp>
          <p:sp>
            <p:nvSpPr>
              <p:cNvPr id="15714" name="Freeform 354"/>
              <p:cNvSpPr>
                <a:spLocks/>
              </p:cNvSpPr>
              <p:nvPr/>
            </p:nvSpPr>
            <p:spPr bwMode="auto">
              <a:xfrm>
                <a:off x="2939" y="3051"/>
                <a:ext cx="21" cy="41"/>
              </a:xfrm>
              <a:custGeom>
                <a:avLst/>
                <a:gdLst/>
                <a:ahLst/>
                <a:cxnLst>
                  <a:cxn ang="0">
                    <a:pos x="108" y="236"/>
                  </a:cxn>
                  <a:cxn ang="0">
                    <a:pos x="108" y="0"/>
                  </a:cxn>
                  <a:cxn ang="0">
                    <a:pos x="0" y="33"/>
                  </a:cxn>
                  <a:cxn ang="0">
                    <a:pos x="0" y="284"/>
                  </a:cxn>
                  <a:cxn ang="0">
                    <a:pos x="108" y="236"/>
                  </a:cxn>
                </a:cxnLst>
                <a:rect l="0" t="0" r="r" b="b"/>
                <a:pathLst>
                  <a:path w="108" h="284">
                    <a:moveTo>
                      <a:pt x="108" y="236"/>
                    </a:moveTo>
                    <a:lnTo>
                      <a:pt x="108" y="0"/>
                    </a:lnTo>
                    <a:lnTo>
                      <a:pt x="0" y="33"/>
                    </a:lnTo>
                    <a:lnTo>
                      <a:pt x="0" y="284"/>
                    </a:lnTo>
                    <a:lnTo>
                      <a:pt x="108" y="236"/>
                    </a:lnTo>
                    <a:close/>
                  </a:path>
                </a:pathLst>
              </a:custGeom>
              <a:solidFill>
                <a:srgbClr val="8E8E8E"/>
              </a:solidFill>
              <a:ln w="9525">
                <a:noFill/>
                <a:round/>
                <a:headEnd/>
                <a:tailEnd/>
              </a:ln>
            </p:spPr>
            <p:txBody>
              <a:bodyPr/>
              <a:lstStyle/>
              <a:p>
                <a:endParaRPr lang="es-CO"/>
              </a:p>
            </p:txBody>
          </p:sp>
          <p:sp>
            <p:nvSpPr>
              <p:cNvPr id="15715" name="Freeform 355"/>
              <p:cNvSpPr>
                <a:spLocks/>
              </p:cNvSpPr>
              <p:nvPr/>
            </p:nvSpPr>
            <p:spPr bwMode="auto">
              <a:xfrm>
                <a:off x="2939" y="3051"/>
                <a:ext cx="21" cy="41"/>
              </a:xfrm>
              <a:custGeom>
                <a:avLst/>
                <a:gdLst/>
                <a:ahLst/>
                <a:cxnLst>
                  <a:cxn ang="0">
                    <a:pos x="108" y="236"/>
                  </a:cxn>
                  <a:cxn ang="0">
                    <a:pos x="108" y="0"/>
                  </a:cxn>
                  <a:cxn ang="0">
                    <a:pos x="0" y="33"/>
                  </a:cxn>
                  <a:cxn ang="0">
                    <a:pos x="0" y="284"/>
                  </a:cxn>
                  <a:cxn ang="0">
                    <a:pos x="108" y="236"/>
                  </a:cxn>
                </a:cxnLst>
                <a:rect l="0" t="0" r="r" b="b"/>
                <a:pathLst>
                  <a:path w="108" h="284">
                    <a:moveTo>
                      <a:pt x="108" y="236"/>
                    </a:moveTo>
                    <a:lnTo>
                      <a:pt x="108" y="0"/>
                    </a:lnTo>
                    <a:lnTo>
                      <a:pt x="0" y="33"/>
                    </a:lnTo>
                    <a:lnTo>
                      <a:pt x="0" y="284"/>
                    </a:lnTo>
                    <a:lnTo>
                      <a:pt x="108" y="236"/>
                    </a:lnTo>
                  </a:path>
                </a:pathLst>
              </a:custGeom>
              <a:noFill/>
              <a:ln w="0">
                <a:solidFill>
                  <a:srgbClr val="000000"/>
                </a:solidFill>
                <a:prstDash val="solid"/>
                <a:round/>
                <a:headEnd/>
                <a:tailEnd/>
              </a:ln>
            </p:spPr>
            <p:txBody>
              <a:bodyPr/>
              <a:lstStyle/>
              <a:p>
                <a:endParaRPr lang="es-CO"/>
              </a:p>
            </p:txBody>
          </p:sp>
          <p:sp>
            <p:nvSpPr>
              <p:cNvPr id="15716" name="Freeform 356"/>
              <p:cNvSpPr>
                <a:spLocks/>
              </p:cNvSpPr>
              <p:nvPr/>
            </p:nvSpPr>
            <p:spPr bwMode="auto">
              <a:xfrm>
                <a:off x="2941" y="3050"/>
                <a:ext cx="22" cy="41"/>
              </a:xfrm>
              <a:custGeom>
                <a:avLst/>
                <a:gdLst/>
                <a:ahLst/>
                <a:cxnLst>
                  <a:cxn ang="0">
                    <a:pos x="110" y="236"/>
                  </a:cxn>
                  <a:cxn ang="0">
                    <a:pos x="110" y="0"/>
                  </a:cxn>
                  <a:cxn ang="0">
                    <a:pos x="0" y="35"/>
                  </a:cxn>
                  <a:cxn ang="0">
                    <a:pos x="0" y="283"/>
                  </a:cxn>
                  <a:cxn ang="0">
                    <a:pos x="110" y="236"/>
                  </a:cxn>
                </a:cxnLst>
                <a:rect l="0" t="0" r="r" b="b"/>
                <a:pathLst>
                  <a:path w="110" h="283">
                    <a:moveTo>
                      <a:pt x="110" y="236"/>
                    </a:moveTo>
                    <a:lnTo>
                      <a:pt x="110" y="0"/>
                    </a:lnTo>
                    <a:lnTo>
                      <a:pt x="0" y="35"/>
                    </a:lnTo>
                    <a:lnTo>
                      <a:pt x="0" y="283"/>
                    </a:lnTo>
                    <a:lnTo>
                      <a:pt x="110" y="236"/>
                    </a:lnTo>
                    <a:close/>
                  </a:path>
                </a:pathLst>
              </a:custGeom>
              <a:solidFill>
                <a:srgbClr val="BFBFBF"/>
              </a:solidFill>
              <a:ln w="9525">
                <a:noFill/>
                <a:round/>
                <a:headEnd/>
                <a:tailEnd/>
              </a:ln>
            </p:spPr>
            <p:txBody>
              <a:bodyPr/>
              <a:lstStyle/>
              <a:p>
                <a:endParaRPr lang="es-CO"/>
              </a:p>
            </p:txBody>
          </p:sp>
          <p:sp>
            <p:nvSpPr>
              <p:cNvPr id="15717" name="Freeform 357"/>
              <p:cNvSpPr>
                <a:spLocks/>
              </p:cNvSpPr>
              <p:nvPr/>
            </p:nvSpPr>
            <p:spPr bwMode="auto">
              <a:xfrm>
                <a:off x="2941" y="3050"/>
                <a:ext cx="22" cy="41"/>
              </a:xfrm>
              <a:custGeom>
                <a:avLst/>
                <a:gdLst/>
                <a:ahLst/>
                <a:cxnLst>
                  <a:cxn ang="0">
                    <a:pos x="110" y="236"/>
                  </a:cxn>
                  <a:cxn ang="0">
                    <a:pos x="110" y="0"/>
                  </a:cxn>
                  <a:cxn ang="0">
                    <a:pos x="0" y="35"/>
                  </a:cxn>
                  <a:cxn ang="0">
                    <a:pos x="0" y="283"/>
                  </a:cxn>
                  <a:cxn ang="0">
                    <a:pos x="110" y="236"/>
                  </a:cxn>
                </a:cxnLst>
                <a:rect l="0" t="0" r="r" b="b"/>
                <a:pathLst>
                  <a:path w="110" h="283">
                    <a:moveTo>
                      <a:pt x="110" y="236"/>
                    </a:moveTo>
                    <a:lnTo>
                      <a:pt x="110" y="0"/>
                    </a:lnTo>
                    <a:lnTo>
                      <a:pt x="0" y="35"/>
                    </a:lnTo>
                    <a:lnTo>
                      <a:pt x="0" y="283"/>
                    </a:lnTo>
                    <a:lnTo>
                      <a:pt x="110" y="236"/>
                    </a:lnTo>
                  </a:path>
                </a:pathLst>
              </a:custGeom>
              <a:noFill/>
              <a:ln w="0">
                <a:solidFill>
                  <a:srgbClr val="000000"/>
                </a:solidFill>
                <a:prstDash val="solid"/>
                <a:round/>
                <a:headEnd/>
                <a:tailEnd/>
              </a:ln>
            </p:spPr>
            <p:txBody>
              <a:bodyPr/>
              <a:lstStyle/>
              <a:p>
                <a:endParaRPr lang="es-CO"/>
              </a:p>
            </p:txBody>
          </p:sp>
          <p:sp>
            <p:nvSpPr>
              <p:cNvPr id="15718" name="Freeform 358"/>
              <p:cNvSpPr>
                <a:spLocks/>
              </p:cNvSpPr>
              <p:nvPr/>
            </p:nvSpPr>
            <p:spPr bwMode="auto">
              <a:xfrm>
                <a:off x="2987" y="3040"/>
                <a:ext cx="21" cy="36"/>
              </a:xfrm>
              <a:custGeom>
                <a:avLst/>
                <a:gdLst/>
                <a:ahLst/>
                <a:cxnLst>
                  <a:cxn ang="0">
                    <a:pos x="108" y="207"/>
                  </a:cxn>
                  <a:cxn ang="0">
                    <a:pos x="108" y="0"/>
                  </a:cxn>
                  <a:cxn ang="0">
                    <a:pos x="0" y="34"/>
                  </a:cxn>
                  <a:cxn ang="0">
                    <a:pos x="0" y="247"/>
                  </a:cxn>
                  <a:cxn ang="0">
                    <a:pos x="108" y="207"/>
                  </a:cxn>
                </a:cxnLst>
                <a:rect l="0" t="0" r="r" b="b"/>
                <a:pathLst>
                  <a:path w="108" h="247">
                    <a:moveTo>
                      <a:pt x="108" y="207"/>
                    </a:moveTo>
                    <a:lnTo>
                      <a:pt x="108" y="0"/>
                    </a:lnTo>
                    <a:lnTo>
                      <a:pt x="0" y="34"/>
                    </a:lnTo>
                    <a:lnTo>
                      <a:pt x="0" y="247"/>
                    </a:lnTo>
                    <a:lnTo>
                      <a:pt x="108" y="207"/>
                    </a:lnTo>
                    <a:close/>
                  </a:path>
                </a:pathLst>
              </a:custGeom>
              <a:solidFill>
                <a:srgbClr val="8E8E8E"/>
              </a:solidFill>
              <a:ln w="9525">
                <a:noFill/>
                <a:round/>
                <a:headEnd/>
                <a:tailEnd/>
              </a:ln>
            </p:spPr>
            <p:txBody>
              <a:bodyPr/>
              <a:lstStyle/>
              <a:p>
                <a:endParaRPr lang="es-CO"/>
              </a:p>
            </p:txBody>
          </p:sp>
          <p:sp>
            <p:nvSpPr>
              <p:cNvPr id="15719" name="Freeform 359"/>
              <p:cNvSpPr>
                <a:spLocks/>
              </p:cNvSpPr>
              <p:nvPr/>
            </p:nvSpPr>
            <p:spPr bwMode="auto">
              <a:xfrm>
                <a:off x="2987" y="3040"/>
                <a:ext cx="21" cy="36"/>
              </a:xfrm>
              <a:custGeom>
                <a:avLst/>
                <a:gdLst/>
                <a:ahLst/>
                <a:cxnLst>
                  <a:cxn ang="0">
                    <a:pos x="108" y="207"/>
                  </a:cxn>
                  <a:cxn ang="0">
                    <a:pos x="108" y="0"/>
                  </a:cxn>
                  <a:cxn ang="0">
                    <a:pos x="0" y="34"/>
                  </a:cxn>
                  <a:cxn ang="0">
                    <a:pos x="0" y="247"/>
                  </a:cxn>
                  <a:cxn ang="0">
                    <a:pos x="108" y="207"/>
                  </a:cxn>
                </a:cxnLst>
                <a:rect l="0" t="0" r="r" b="b"/>
                <a:pathLst>
                  <a:path w="108" h="247">
                    <a:moveTo>
                      <a:pt x="108" y="207"/>
                    </a:moveTo>
                    <a:lnTo>
                      <a:pt x="108" y="0"/>
                    </a:lnTo>
                    <a:lnTo>
                      <a:pt x="0" y="34"/>
                    </a:lnTo>
                    <a:lnTo>
                      <a:pt x="0" y="247"/>
                    </a:lnTo>
                    <a:lnTo>
                      <a:pt x="108" y="207"/>
                    </a:lnTo>
                  </a:path>
                </a:pathLst>
              </a:custGeom>
              <a:noFill/>
              <a:ln w="0">
                <a:solidFill>
                  <a:srgbClr val="000000"/>
                </a:solidFill>
                <a:prstDash val="solid"/>
                <a:round/>
                <a:headEnd/>
                <a:tailEnd/>
              </a:ln>
            </p:spPr>
            <p:txBody>
              <a:bodyPr/>
              <a:lstStyle/>
              <a:p>
                <a:endParaRPr lang="es-CO"/>
              </a:p>
            </p:txBody>
          </p:sp>
          <p:sp>
            <p:nvSpPr>
              <p:cNvPr id="15720" name="Freeform 360"/>
              <p:cNvSpPr>
                <a:spLocks/>
              </p:cNvSpPr>
              <p:nvPr/>
            </p:nvSpPr>
            <p:spPr bwMode="auto">
              <a:xfrm>
                <a:off x="2989" y="3040"/>
                <a:ext cx="22" cy="35"/>
              </a:xfrm>
              <a:custGeom>
                <a:avLst/>
                <a:gdLst/>
                <a:ahLst/>
                <a:cxnLst>
                  <a:cxn ang="0">
                    <a:pos x="108" y="207"/>
                  </a:cxn>
                  <a:cxn ang="0">
                    <a:pos x="108" y="0"/>
                  </a:cxn>
                  <a:cxn ang="0">
                    <a:pos x="0" y="34"/>
                  </a:cxn>
                  <a:cxn ang="0">
                    <a:pos x="0" y="248"/>
                  </a:cxn>
                  <a:cxn ang="0">
                    <a:pos x="108" y="207"/>
                  </a:cxn>
                </a:cxnLst>
                <a:rect l="0" t="0" r="r" b="b"/>
                <a:pathLst>
                  <a:path w="108" h="248">
                    <a:moveTo>
                      <a:pt x="108" y="207"/>
                    </a:moveTo>
                    <a:lnTo>
                      <a:pt x="108" y="0"/>
                    </a:lnTo>
                    <a:lnTo>
                      <a:pt x="0" y="34"/>
                    </a:lnTo>
                    <a:lnTo>
                      <a:pt x="0" y="248"/>
                    </a:lnTo>
                    <a:lnTo>
                      <a:pt x="108" y="207"/>
                    </a:lnTo>
                    <a:close/>
                  </a:path>
                </a:pathLst>
              </a:custGeom>
              <a:solidFill>
                <a:srgbClr val="BFBFBF"/>
              </a:solidFill>
              <a:ln w="9525">
                <a:noFill/>
                <a:round/>
                <a:headEnd/>
                <a:tailEnd/>
              </a:ln>
            </p:spPr>
            <p:txBody>
              <a:bodyPr/>
              <a:lstStyle/>
              <a:p>
                <a:endParaRPr lang="es-CO"/>
              </a:p>
            </p:txBody>
          </p:sp>
          <p:sp>
            <p:nvSpPr>
              <p:cNvPr id="15721" name="Freeform 361"/>
              <p:cNvSpPr>
                <a:spLocks/>
              </p:cNvSpPr>
              <p:nvPr/>
            </p:nvSpPr>
            <p:spPr bwMode="auto">
              <a:xfrm>
                <a:off x="2989" y="3040"/>
                <a:ext cx="22" cy="35"/>
              </a:xfrm>
              <a:custGeom>
                <a:avLst/>
                <a:gdLst/>
                <a:ahLst/>
                <a:cxnLst>
                  <a:cxn ang="0">
                    <a:pos x="108" y="207"/>
                  </a:cxn>
                  <a:cxn ang="0">
                    <a:pos x="108" y="0"/>
                  </a:cxn>
                  <a:cxn ang="0">
                    <a:pos x="0" y="34"/>
                  </a:cxn>
                  <a:cxn ang="0">
                    <a:pos x="0" y="248"/>
                  </a:cxn>
                  <a:cxn ang="0">
                    <a:pos x="108" y="207"/>
                  </a:cxn>
                </a:cxnLst>
                <a:rect l="0" t="0" r="r" b="b"/>
                <a:pathLst>
                  <a:path w="108" h="248">
                    <a:moveTo>
                      <a:pt x="108" y="207"/>
                    </a:moveTo>
                    <a:lnTo>
                      <a:pt x="108" y="0"/>
                    </a:lnTo>
                    <a:lnTo>
                      <a:pt x="0" y="34"/>
                    </a:lnTo>
                    <a:lnTo>
                      <a:pt x="0" y="248"/>
                    </a:lnTo>
                    <a:lnTo>
                      <a:pt x="108" y="207"/>
                    </a:lnTo>
                  </a:path>
                </a:pathLst>
              </a:custGeom>
              <a:noFill/>
              <a:ln w="0">
                <a:solidFill>
                  <a:srgbClr val="000000"/>
                </a:solidFill>
                <a:prstDash val="solid"/>
                <a:round/>
                <a:headEnd/>
                <a:tailEnd/>
              </a:ln>
            </p:spPr>
            <p:txBody>
              <a:bodyPr/>
              <a:lstStyle/>
              <a:p>
                <a:endParaRPr lang="es-CO"/>
              </a:p>
            </p:txBody>
          </p:sp>
          <p:sp>
            <p:nvSpPr>
              <p:cNvPr id="15722" name="Freeform 362"/>
              <p:cNvSpPr>
                <a:spLocks/>
              </p:cNvSpPr>
              <p:nvPr/>
            </p:nvSpPr>
            <p:spPr bwMode="auto">
              <a:xfrm>
                <a:off x="3035" y="3030"/>
                <a:ext cx="22" cy="34"/>
              </a:xfrm>
              <a:custGeom>
                <a:avLst/>
                <a:gdLst/>
                <a:ahLst/>
                <a:cxnLst>
                  <a:cxn ang="0">
                    <a:pos x="108" y="195"/>
                  </a:cxn>
                  <a:cxn ang="0">
                    <a:pos x="108" y="0"/>
                  </a:cxn>
                  <a:cxn ang="0">
                    <a:pos x="0" y="33"/>
                  </a:cxn>
                  <a:cxn ang="0">
                    <a:pos x="0" y="236"/>
                  </a:cxn>
                  <a:cxn ang="0">
                    <a:pos x="108" y="195"/>
                  </a:cxn>
                </a:cxnLst>
                <a:rect l="0" t="0" r="r" b="b"/>
                <a:pathLst>
                  <a:path w="108" h="236">
                    <a:moveTo>
                      <a:pt x="108" y="195"/>
                    </a:moveTo>
                    <a:lnTo>
                      <a:pt x="108" y="0"/>
                    </a:lnTo>
                    <a:lnTo>
                      <a:pt x="0" y="33"/>
                    </a:lnTo>
                    <a:lnTo>
                      <a:pt x="0" y="236"/>
                    </a:lnTo>
                    <a:lnTo>
                      <a:pt x="108" y="195"/>
                    </a:lnTo>
                    <a:close/>
                  </a:path>
                </a:pathLst>
              </a:custGeom>
              <a:solidFill>
                <a:srgbClr val="8E8E8E"/>
              </a:solidFill>
              <a:ln w="9525">
                <a:noFill/>
                <a:round/>
                <a:headEnd/>
                <a:tailEnd/>
              </a:ln>
            </p:spPr>
            <p:txBody>
              <a:bodyPr/>
              <a:lstStyle/>
              <a:p>
                <a:endParaRPr lang="es-CO"/>
              </a:p>
            </p:txBody>
          </p:sp>
          <p:sp>
            <p:nvSpPr>
              <p:cNvPr id="15723" name="Freeform 363"/>
              <p:cNvSpPr>
                <a:spLocks/>
              </p:cNvSpPr>
              <p:nvPr/>
            </p:nvSpPr>
            <p:spPr bwMode="auto">
              <a:xfrm>
                <a:off x="3035" y="3030"/>
                <a:ext cx="22" cy="34"/>
              </a:xfrm>
              <a:custGeom>
                <a:avLst/>
                <a:gdLst/>
                <a:ahLst/>
                <a:cxnLst>
                  <a:cxn ang="0">
                    <a:pos x="108" y="195"/>
                  </a:cxn>
                  <a:cxn ang="0">
                    <a:pos x="108" y="0"/>
                  </a:cxn>
                  <a:cxn ang="0">
                    <a:pos x="0" y="33"/>
                  </a:cxn>
                  <a:cxn ang="0">
                    <a:pos x="0" y="236"/>
                  </a:cxn>
                  <a:cxn ang="0">
                    <a:pos x="108" y="195"/>
                  </a:cxn>
                </a:cxnLst>
                <a:rect l="0" t="0" r="r" b="b"/>
                <a:pathLst>
                  <a:path w="108" h="236">
                    <a:moveTo>
                      <a:pt x="108" y="195"/>
                    </a:moveTo>
                    <a:lnTo>
                      <a:pt x="108" y="0"/>
                    </a:lnTo>
                    <a:lnTo>
                      <a:pt x="0" y="33"/>
                    </a:lnTo>
                    <a:lnTo>
                      <a:pt x="0" y="236"/>
                    </a:lnTo>
                    <a:lnTo>
                      <a:pt x="108" y="195"/>
                    </a:lnTo>
                  </a:path>
                </a:pathLst>
              </a:custGeom>
              <a:noFill/>
              <a:ln w="0">
                <a:solidFill>
                  <a:srgbClr val="000000"/>
                </a:solidFill>
                <a:prstDash val="solid"/>
                <a:round/>
                <a:headEnd/>
                <a:tailEnd/>
              </a:ln>
            </p:spPr>
            <p:txBody>
              <a:bodyPr/>
              <a:lstStyle/>
              <a:p>
                <a:endParaRPr lang="es-CO"/>
              </a:p>
            </p:txBody>
          </p:sp>
          <p:sp>
            <p:nvSpPr>
              <p:cNvPr id="15724" name="Freeform 364"/>
              <p:cNvSpPr>
                <a:spLocks/>
              </p:cNvSpPr>
              <p:nvPr/>
            </p:nvSpPr>
            <p:spPr bwMode="auto">
              <a:xfrm>
                <a:off x="3038" y="3029"/>
                <a:ext cx="22" cy="34"/>
              </a:xfrm>
              <a:custGeom>
                <a:avLst/>
                <a:gdLst/>
                <a:ahLst/>
                <a:cxnLst>
                  <a:cxn ang="0">
                    <a:pos x="108" y="197"/>
                  </a:cxn>
                  <a:cxn ang="0">
                    <a:pos x="108" y="0"/>
                  </a:cxn>
                  <a:cxn ang="0">
                    <a:pos x="0" y="34"/>
                  </a:cxn>
                  <a:cxn ang="0">
                    <a:pos x="0" y="238"/>
                  </a:cxn>
                  <a:cxn ang="0">
                    <a:pos x="108" y="197"/>
                  </a:cxn>
                </a:cxnLst>
                <a:rect l="0" t="0" r="r" b="b"/>
                <a:pathLst>
                  <a:path w="108" h="238">
                    <a:moveTo>
                      <a:pt x="108" y="197"/>
                    </a:moveTo>
                    <a:lnTo>
                      <a:pt x="108" y="0"/>
                    </a:lnTo>
                    <a:lnTo>
                      <a:pt x="0" y="34"/>
                    </a:lnTo>
                    <a:lnTo>
                      <a:pt x="0" y="238"/>
                    </a:lnTo>
                    <a:lnTo>
                      <a:pt x="108" y="197"/>
                    </a:lnTo>
                    <a:close/>
                  </a:path>
                </a:pathLst>
              </a:custGeom>
              <a:solidFill>
                <a:srgbClr val="BFBFBF"/>
              </a:solidFill>
              <a:ln w="9525">
                <a:noFill/>
                <a:round/>
                <a:headEnd/>
                <a:tailEnd/>
              </a:ln>
            </p:spPr>
            <p:txBody>
              <a:bodyPr/>
              <a:lstStyle/>
              <a:p>
                <a:endParaRPr lang="es-CO"/>
              </a:p>
            </p:txBody>
          </p:sp>
          <p:sp>
            <p:nvSpPr>
              <p:cNvPr id="15725" name="Freeform 365"/>
              <p:cNvSpPr>
                <a:spLocks/>
              </p:cNvSpPr>
              <p:nvPr/>
            </p:nvSpPr>
            <p:spPr bwMode="auto">
              <a:xfrm>
                <a:off x="3038" y="3029"/>
                <a:ext cx="22" cy="34"/>
              </a:xfrm>
              <a:custGeom>
                <a:avLst/>
                <a:gdLst/>
                <a:ahLst/>
                <a:cxnLst>
                  <a:cxn ang="0">
                    <a:pos x="108" y="197"/>
                  </a:cxn>
                  <a:cxn ang="0">
                    <a:pos x="108" y="0"/>
                  </a:cxn>
                  <a:cxn ang="0">
                    <a:pos x="0" y="34"/>
                  </a:cxn>
                  <a:cxn ang="0">
                    <a:pos x="0" y="238"/>
                  </a:cxn>
                  <a:cxn ang="0">
                    <a:pos x="108" y="197"/>
                  </a:cxn>
                </a:cxnLst>
                <a:rect l="0" t="0" r="r" b="b"/>
                <a:pathLst>
                  <a:path w="108" h="238">
                    <a:moveTo>
                      <a:pt x="108" y="197"/>
                    </a:moveTo>
                    <a:lnTo>
                      <a:pt x="108" y="0"/>
                    </a:lnTo>
                    <a:lnTo>
                      <a:pt x="0" y="34"/>
                    </a:lnTo>
                    <a:lnTo>
                      <a:pt x="0" y="238"/>
                    </a:lnTo>
                    <a:lnTo>
                      <a:pt x="108" y="197"/>
                    </a:lnTo>
                  </a:path>
                </a:pathLst>
              </a:custGeom>
              <a:noFill/>
              <a:ln w="0">
                <a:solidFill>
                  <a:srgbClr val="000000"/>
                </a:solidFill>
                <a:prstDash val="solid"/>
                <a:round/>
                <a:headEnd/>
                <a:tailEnd/>
              </a:ln>
            </p:spPr>
            <p:txBody>
              <a:bodyPr/>
              <a:lstStyle/>
              <a:p>
                <a:endParaRPr lang="es-CO"/>
              </a:p>
            </p:txBody>
          </p:sp>
          <p:sp>
            <p:nvSpPr>
              <p:cNvPr id="15726" name="Freeform 366"/>
              <p:cNvSpPr>
                <a:spLocks/>
              </p:cNvSpPr>
              <p:nvPr/>
            </p:nvSpPr>
            <p:spPr bwMode="auto">
              <a:xfrm>
                <a:off x="3082" y="3020"/>
                <a:ext cx="22" cy="33"/>
              </a:xfrm>
              <a:custGeom>
                <a:avLst/>
                <a:gdLst/>
                <a:ahLst/>
                <a:cxnLst>
                  <a:cxn ang="0">
                    <a:pos x="108" y="192"/>
                  </a:cxn>
                  <a:cxn ang="0">
                    <a:pos x="108" y="0"/>
                  </a:cxn>
                  <a:cxn ang="0">
                    <a:pos x="0" y="30"/>
                  </a:cxn>
                  <a:cxn ang="0">
                    <a:pos x="0" y="232"/>
                  </a:cxn>
                  <a:cxn ang="0">
                    <a:pos x="108" y="192"/>
                  </a:cxn>
                </a:cxnLst>
                <a:rect l="0" t="0" r="r" b="b"/>
                <a:pathLst>
                  <a:path w="108" h="232">
                    <a:moveTo>
                      <a:pt x="108" y="192"/>
                    </a:moveTo>
                    <a:lnTo>
                      <a:pt x="108" y="0"/>
                    </a:lnTo>
                    <a:lnTo>
                      <a:pt x="0" y="30"/>
                    </a:lnTo>
                    <a:lnTo>
                      <a:pt x="0" y="232"/>
                    </a:lnTo>
                    <a:lnTo>
                      <a:pt x="108" y="192"/>
                    </a:lnTo>
                    <a:close/>
                  </a:path>
                </a:pathLst>
              </a:custGeom>
              <a:solidFill>
                <a:srgbClr val="8E8E8E"/>
              </a:solidFill>
              <a:ln w="9525">
                <a:noFill/>
                <a:round/>
                <a:headEnd/>
                <a:tailEnd/>
              </a:ln>
            </p:spPr>
            <p:txBody>
              <a:bodyPr/>
              <a:lstStyle/>
              <a:p>
                <a:endParaRPr lang="es-CO"/>
              </a:p>
            </p:txBody>
          </p:sp>
          <p:sp>
            <p:nvSpPr>
              <p:cNvPr id="15727" name="Freeform 367"/>
              <p:cNvSpPr>
                <a:spLocks/>
              </p:cNvSpPr>
              <p:nvPr/>
            </p:nvSpPr>
            <p:spPr bwMode="auto">
              <a:xfrm>
                <a:off x="3082" y="3020"/>
                <a:ext cx="22" cy="33"/>
              </a:xfrm>
              <a:custGeom>
                <a:avLst/>
                <a:gdLst/>
                <a:ahLst/>
                <a:cxnLst>
                  <a:cxn ang="0">
                    <a:pos x="108" y="192"/>
                  </a:cxn>
                  <a:cxn ang="0">
                    <a:pos x="108" y="0"/>
                  </a:cxn>
                  <a:cxn ang="0">
                    <a:pos x="0" y="30"/>
                  </a:cxn>
                  <a:cxn ang="0">
                    <a:pos x="0" y="232"/>
                  </a:cxn>
                  <a:cxn ang="0">
                    <a:pos x="108" y="192"/>
                  </a:cxn>
                </a:cxnLst>
                <a:rect l="0" t="0" r="r" b="b"/>
                <a:pathLst>
                  <a:path w="108" h="232">
                    <a:moveTo>
                      <a:pt x="108" y="192"/>
                    </a:moveTo>
                    <a:lnTo>
                      <a:pt x="108" y="0"/>
                    </a:lnTo>
                    <a:lnTo>
                      <a:pt x="0" y="30"/>
                    </a:lnTo>
                    <a:lnTo>
                      <a:pt x="0" y="232"/>
                    </a:lnTo>
                    <a:lnTo>
                      <a:pt x="108" y="192"/>
                    </a:lnTo>
                  </a:path>
                </a:pathLst>
              </a:custGeom>
              <a:noFill/>
              <a:ln w="0">
                <a:solidFill>
                  <a:srgbClr val="000000"/>
                </a:solidFill>
                <a:prstDash val="solid"/>
                <a:round/>
                <a:headEnd/>
                <a:tailEnd/>
              </a:ln>
            </p:spPr>
            <p:txBody>
              <a:bodyPr/>
              <a:lstStyle/>
              <a:p>
                <a:endParaRPr lang="es-CO"/>
              </a:p>
            </p:txBody>
          </p:sp>
          <p:sp>
            <p:nvSpPr>
              <p:cNvPr id="15728" name="Freeform 368"/>
              <p:cNvSpPr>
                <a:spLocks/>
              </p:cNvSpPr>
              <p:nvPr/>
            </p:nvSpPr>
            <p:spPr bwMode="auto">
              <a:xfrm>
                <a:off x="3085" y="3019"/>
                <a:ext cx="22" cy="34"/>
              </a:xfrm>
              <a:custGeom>
                <a:avLst/>
                <a:gdLst/>
                <a:ahLst/>
                <a:cxnLst>
                  <a:cxn ang="0">
                    <a:pos x="109" y="192"/>
                  </a:cxn>
                  <a:cxn ang="0">
                    <a:pos x="109" y="0"/>
                  </a:cxn>
                  <a:cxn ang="0">
                    <a:pos x="0" y="31"/>
                  </a:cxn>
                  <a:cxn ang="0">
                    <a:pos x="0" y="232"/>
                  </a:cxn>
                  <a:cxn ang="0">
                    <a:pos x="109" y="192"/>
                  </a:cxn>
                </a:cxnLst>
                <a:rect l="0" t="0" r="r" b="b"/>
                <a:pathLst>
                  <a:path w="109" h="232">
                    <a:moveTo>
                      <a:pt x="109" y="192"/>
                    </a:moveTo>
                    <a:lnTo>
                      <a:pt x="109" y="0"/>
                    </a:lnTo>
                    <a:lnTo>
                      <a:pt x="0" y="31"/>
                    </a:lnTo>
                    <a:lnTo>
                      <a:pt x="0" y="232"/>
                    </a:lnTo>
                    <a:lnTo>
                      <a:pt x="109" y="192"/>
                    </a:lnTo>
                    <a:close/>
                  </a:path>
                </a:pathLst>
              </a:custGeom>
              <a:solidFill>
                <a:srgbClr val="BFBFBF"/>
              </a:solidFill>
              <a:ln w="9525">
                <a:noFill/>
                <a:round/>
                <a:headEnd/>
                <a:tailEnd/>
              </a:ln>
            </p:spPr>
            <p:txBody>
              <a:bodyPr/>
              <a:lstStyle/>
              <a:p>
                <a:endParaRPr lang="es-CO"/>
              </a:p>
            </p:txBody>
          </p:sp>
          <p:sp>
            <p:nvSpPr>
              <p:cNvPr id="15729" name="Freeform 369"/>
              <p:cNvSpPr>
                <a:spLocks/>
              </p:cNvSpPr>
              <p:nvPr/>
            </p:nvSpPr>
            <p:spPr bwMode="auto">
              <a:xfrm>
                <a:off x="3085" y="3019"/>
                <a:ext cx="22" cy="34"/>
              </a:xfrm>
              <a:custGeom>
                <a:avLst/>
                <a:gdLst/>
                <a:ahLst/>
                <a:cxnLst>
                  <a:cxn ang="0">
                    <a:pos x="109" y="192"/>
                  </a:cxn>
                  <a:cxn ang="0">
                    <a:pos x="109" y="0"/>
                  </a:cxn>
                  <a:cxn ang="0">
                    <a:pos x="0" y="31"/>
                  </a:cxn>
                  <a:cxn ang="0">
                    <a:pos x="0" y="232"/>
                  </a:cxn>
                  <a:cxn ang="0">
                    <a:pos x="109" y="192"/>
                  </a:cxn>
                </a:cxnLst>
                <a:rect l="0" t="0" r="r" b="b"/>
                <a:pathLst>
                  <a:path w="109" h="232">
                    <a:moveTo>
                      <a:pt x="109" y="192"/>
                    </a:moveTo>
                    <a:lnTo>
                      <a:pt x="109" y="0"/>
                    </a:lnTo>
                    <a:lnTo>
                      <a:pt x="0" y="31"/>
                    </a:lnTo>
                    <a:lnTo>
                      <a:pt x="0" y="232"/>
                    </a:lnTo>
                    <a:lnTo>
                      <a:pt x="109" y="192"/>
                    </a:lnTo>
                  </a:path>
                </a:pathLst>
              </a:custGeom>
              <a:noFill/>
              <a:ln w="0">
                <a:solidFill>
                  <a:srgbClr val="000000"/>
                </a:solidFill>
                <a:prstDash val="solid"/>
                <a:round/>
                <a:headEnd/>
                <a:tailEnd/>
              </a:ln>
            </p:spPr>
            <p:txBody>
              <a:bodyPr/>
              <a:lstStyle/>
              <a:p>
                <a:endParaRPr lang="es-CO"/>
              </a:p>
            </p:txBody>
          </p:sp>
          <p:sp>
            <p:nvSpPr>
              <p:cNvPr id="15730" name="Freeform 370"/>
              <p:cNvSpPr>
                <a:spLocks/>
              </p:cNvSpPr>
              <p:nvPr/>
            </p:nvSpPr>
            <p:spPr bwMode="auto">
              <a:xfrm>
                <a:off x="3128" y="3009"/>
                <a:ext cx="22" cy="32"/>
              </a:xfrm>
              <a:custGeom>
                <a:avLst/>
                <a:gdLst/>
                <a:ahLst/>
                <a:cxnLst>
                  <a:cxn ang="0">
                    <a:pos x="109" y="191"/>
                  </a:cxn>
                  <a:cxn ang="0">
                    <a:pos x="109" y="0"/>
                  </a:cxn>
                  <a:cxn ang="0">
                    <a:pos x="0" y="34"/>
                  </a:cxn>
                  <a:cxn ang="0">
                    <a:pos x="0" y="224"/>
                  </a:cxn>
                  <a:cxn ang="0">
                    <a:pos x="109" y="191"/>
                  </a:cxn>
                </a:cxnLst>
                <a:rect l="0" t="0" r="r" b="b"/>
                <a:pathLst>
                  <a:path w="109" h="224">
                    <a:moveTo>
                      <a:pt x="109" y="191"/>
                    </a:moveTo>
                    <a:lnTo>
                      <a:pt x="109" y="0"/>
                    </a:lnTo>
                    <a:lnTo>
                      <a:pt x="0" y="34"/>
                    </a:lnTo>
                    <a:lnTo>
                      <a:pt x="0" y="224"/>
                    </a:lnTo>
                    <a:lnTo>
                      <a:pt x="109" y="191"/>
                    </a:lnTo>
                    <a:close/>
                  </a:path>
                </a:pathLst>
              </a:custGeom>
              <a:solidFill>
                <a:srgbClr val="8E8E8E"/>
              </a:solidFill>
              <a:ln w="9525">
                <a:noFill/>
                <a:round/>
                <a:headEnd/>
                <a:tailEnd/>
              </a:ln>
            </p:spPr>
            <p:txBody>
              <a:bodyPr/>
              <a:lstStyle/>
              <a:p>
                <a:endParaRPr lang="es-CO"/>
              </a:p>
            </p:txBody>
          </p:sp>
          <p:sp>
            <p:nvSpPr>
              <p:cNvPr id="15731" name="Freeform 371"/>
              <p:cNvSpPr>
                <a:spLocks/>
              </p:cNvSpPr>
              <p:nvPr/>
            </p:nvSpPr>
            <p:spPr bwMode="auto">
              <a:xfrm>
                <a:off x="3128" y="3009"/>
                <a:ext cx="22" cy="32"/>
              </a:xfrm>
              <a:custGeom>
                <a:avLst/>
                <a:gdLst/>
                <a:ahLst/>
                <a:cxnLst>
                  <a:cxn ang="0">
                    <a:pos x="109" y="191"/>
                  </a:cxn>
                  <a:cxn ang="0">
                    <a:pos x="109" y="0"/>
                  </a:cxn>
                  <a:cxn ang="0">
                    <a:pos x="0" y="34"/>
                  </a:cxn>
                  <a:cxn ang="0">
                    <a:pos x="0" y="224"/>
                  </a:cxn>
                  <a:cxn ang="0">
                    <a:pos x="109" y="191"/>
                  </a:cxn>
                </a:cxnLst>
                <a:rect l="0" t="0" r="r" b="b"/>
                <a:pathLst>
                  <a:path w="109" h="224">
                    <a:moveTo>
                      <a:pt x="109" y="191"/>
                    </a:moveTo>
                    <a:lnTo>
                      <a:pt x="109" y="0"/>
                    </a:lnTo>
                    <a:lnTo>
                      <a:pt x="0" y="34"/>
                    </a:lnTo>
                    <a:lnTo>
                      <a:pt x="0" y="224"/>
                    </a:lnTo>
                    <a:lnTo>
                      <a:pt x="109" y="191"/>
                    </a:lnTo>
                  </a:path>
                </a:pathLst>
              </a:custGeom>
              <a:noFill/>
              <a:ln w="0">
                <a:solidFill>
                  <a:srgbClr val="000000"/>
                </a:solidFill>
                <a:prstDash val="solid"/>
                <a:round/>
                <a:headEnd/>
                <a:tailEnd/>
              </a:ln>
            </p:spPr>
            <p:txBody>
              <a:bodyPr/>
              <a:lstStyle/>
              <a:p>
                <a:endParaRPr lang="es-CO"/>
              </a:p>
            </p:txBody>
          </p:sp>
          <p:sp>
            <p:nvSpPr>
              <p:cNvPr id="15732" name="Freeform 372"/>
              <p:cNvSpPr>
                <a:spLocks/>
              </p:cNvSpPr>
              <p:nvPr/>
            </p:nvSpPr>
            <p:spPr bwMode="auto">
              <a:xfrm>
                <a:off x="3131" y="3009"/>
                <a:ext cx="22" cy="32"/>
              </a:xfrm>
              <a:custGeom>
                <a:avLst/>
                <a:gdLst/>
                <a:ahLst/>
                <a:cxnLst>
                  <a:cxn ang="0">
                    <a:pos x="108" y="191"/>
                  </a:cxn>
                  <a:cxn ang="0">
                    <a:pos x="108" y="0"/>
                  </a:cxn>
                  <a:cxn ang="0">
                    <a:pos x="0" y="34"/>
                  </a:cxn>
                  <a:cxn ang="0">
                    <a:pos x="0" y="224"/>
                  </a:cxn>
                  <a:cxn ang="0">
                    <a:pos x="108" y="191"/>
                  </a:cxn>
                </a:cxnLst>
                <a:rect l="0" t="0" r="r" b="b"/>
                <a:pathLst>
                  <a:path w="108" h="224">
                    <a:moveTo>
                      <a:pt x="108" y="191"/>
                    </a:moveTo>
                    <a:lnTo>
                      <a:pt x="108" y="0"/>
                    </a:lnTo>
                    <a:lnTo>
                      <a:pt x="0" y="34"/>
                    </a:lnTo>
                    <a:lnTo>
                      <a:pt x="0" y="224"/>
                    </a:lnTo>
                    <a:lnTo>
                      <a:pt x="108" y="191"/>
                    </a:lnTo>
                    <a:close/>
                  </a:path>
                </a:pathLst>
              </a:custGeom>
              <a:solidFill>
                <a:srgbClr val="BFBFBF"/>
              </a:solidFill>
              <a:ln w="9525">
                <a:noFill/>
                <a:round/>
                <a:headEnd/>
                <a:tailEnd/>
              </a:ln>
            </p:spPr>
            <p:txBody>
              <a:bodyPr/>
              <a:lstStyle/>
              <a:p>
                <a:endParaRPr lang="es-CO"/>
              </a:p>
            </p:txBody>
          </p:sp>
          <p:sp>
            <p:nvSpPr>
              <p:cNvPr id="15733" name="Freeform 373"/>
              <p:cNvSpPr>
                <a:spLocks/>
              </p:cNvSpPr>
              <p:nvPr/>
            </p:nvSpPr>
            <p:spPr bwMode="auto">
              <a:xfrm>
                <a:off x="3131" y="3009"/>
                <a:ext cx="22" cy="32"/>
              </a:xfrm>
              <a:custGeom>
                <a:avLst/>
                <a:gdLst/>
                <a:ahLst/>
                <a:cxnLst>
                  <a:cxn ang="0">
                    <a:pos x="108" y="191"/>
                  </a:cxn>
                  <a:cxn ang="0">
                    <a:pos x="108" y="0"/>
                  </a:cxn>
                  <a:cxn ang="0">
                    <a:pos x="0" y="34"/>
                  </a:cxn>
                  <a:cxn ang="0">
                    <a:pos x="0" y="224"/>
                  </a:cxn>
                  <a:cxn ang="0">
                    <a:pos x="108" y="191"/>
                  </a:cxn>
                </a:cxnLst>
                <a:rect l="0" t="0" r="r" b="b"/>
                <a:pathLst>
                  <a:path w="108" h="224">
                    <a:moveTo>
                      <a:pt x="108" y="191"/>
                    </a:moveTo>
                    <a:lnTo>
                      <a:pt x="108" y="0"/>
                    </a:lnTo>
                    <a:lnTo>
                      <a:pt x="0" y="34"/>
                    </a:lnTo>
                    <a:lnTo>
                      <a:pt x="0" y="224"/>
                    </a:lnTo>
                    <a:lnTo>
                      <a:pt x="108" y="191"/>
                    </a:lnTo>
                  </a:path>
                </a:pathLst>
              </a:custGeom>
              <a:noFill/>
              <a:ln w="0">
                <a:solidFill>
                  <a:srgbClr val="000000"/>
                </a:solidFill>
                <a:prstDash val="solid"/>
                <a:round/>
                <a:headEnd/>
                <a:tailEnd/>
              </a:ln>
            </p:spPr>
            <p:txBody>
              <a:bodyPr/>
              <a:lstStyle/>
              <a:p>
                <a:endParaRPr lang="es-CO"/>
              </a:p>
            </p:txBody>
          </p:sp>
          <p:sp>
            <p:nvSpPr>
              <p:cNvPr id="15734" name="Freeform 374"/>
              <p:cNvSpPr>
                <a:spLocks/>
              </p:cNvSpPr>
              <p:nvPr/>
            </p:nvSpPr>
            <p:spPr bwMode="auto">
              <a:xfrm>
                <a:off x="3171" y="3001"/>
                <a:ext cx="21" cy="31"/>
              </a:xfrm>
              <a:custGeom>
                <a:avLst/>
                <a:gdLst/>
                <a:ahLst/>
                <a:cxnLst>
                  <a:cxn ang="0">
                    <a:pos x="108" y="186"/>
                  </a:cxn>
                  <a:cxn ang="0">
                    <a:pos x="108" y="0"/>
                  </a:cxn>
                  <a:cxn ang="0">
                    <a:pos x="0" y="27"/>
                  </a:cxn>
                  <a:cxn ang="0">
                    <a:pos x="0" y="215"/>
                  </a:cxn>
                  <a:cxn ang="0">
                    <a:pos x="108" y="186"/>
                  </a:cxn>
                </a:cxnLst>
                <a:rect l="0" t="0" r="r" b="b"/>
                <a:pathLst>
                  <a:path w="108" h="215">
                    <a:moveTo>
                      <a:pt x="108" y="186"/>
                    </a:moveTo>
                    <a:lnTo>
                      <a:pt x="108" y="0"/>
                    </a:lnTo>
                    <a:lnTo>
                      <a:pt x="0" y="27"/>
                    </a:lnTo>
                    <a:lnTo>
                      <a:pt x="0" y="215"/>
                    </a:lnTo>
                    <a:lnTo>
                      <a:pt x="108" y="186"/>
                    </a:lnTo>
                    <a:close/>
                  </a:path>
                </a:pathLst>
              </a:custGeom>
              <a:solidFill>
                <a:srgbClr val="8E8E8E"/>
              </a:solidFill>
              <a:ln w="9525">
                <a:noFill/>
                <a:round/>
                <a:headEnd/>
                <a:tailEnd/>
              </a:ln>
            </p:spPr>
            <p:txBody>
              <a:bodyPr/>
              <a:lstStyle/>
              <a:p>
                <a:endParaRPr lang="es-CO"/>
              </a:p>
            </p:txBody>
          </p:sp>
          <p:sp>
            <p:nvSpPr>
              <p:cNvPr id="15735" name="Freeform 375"/>
              <p:cNvSpPr>
                <a:spLocks/>
              </p:cNvSpPr>
              <p:nvPr/>
            </p:nvSpPr>
            <p:spPr bwMode="auto">
              <a:xfrm>
                <a:off x="3171" y="3001"/>
                <a:ext cx="21" cy="31"/>
              </a:xfrm>
              <a:custGeom>
                <a:avLst/>
                <a:gdLst/>
                <a:ahLst/>
                <a:cxnLst>
                  <a:cxn ang="0">
                    <a:pos x="108" y="186"/>
                  </a:cxn>
                  <a:cxn ang="0">
                    <a:pos x="108" y="0"/>
                  </a:cxn>
                  <a:cxn ang="0">
                    <a:pos x="0" y="27"/>
                  </a:cxn>
                  <a:cxn ang="0">
                    <a:pos x="0" y="215"/>
                  </a:cxn>
                  <a:cxn ang="0">
                    <a:pos x="108" y="186"/>
                  </a:cxn>
                </a:cxnLst>
                <a:rect l="0" t="0" r="r" b="b"/>
                <a:pathLst>
                  <a:path w="108" h="215">
                    <a:moveTo>
                      <a:pt x="108" y="186"/>
                    </a:moveTo>
                    <a:lnTo>
                      <a:pt x="108" y="0"/>
                    </a:lnTo>
                    <a:lnTo>
                      <a:pt x="0" y="27"/>
                    </a:lnTo>
                    <a:lnTo>
                      <a:pt x="0" y="215"/>
                    </a:lnTo>
                    <a:lnTo>
                      <a:pt x="108" y="186"/>
                    </a:lnTo>
                  </a:path>
                </a:pathLst>
              </a:custGeom>
              <a:noFill/>
              <a:ln w="0">
                <a:solidFill>
                  <a:srgbClr val="000000"/>
                </a:solidFill>
                <a:prstDash val="solid"/>
                <a:round/>
                <a:headEnd/>
                <a:tailEnd/>
              </a:ln>
            </p:spPr>
            <p:txBody>
              <a:bodyPr/>
              <a:lstStyle/>
              <a:p>
                <a:endParaRPr lang="es-CO"/>
              </a:p>
            </p:txBody>
          </p:sp>
          <p:sp>
            <p:nvSpPr>
              <p:cNvPr id="15736" name="Freeform 376"/>
              <p:cNvSpPr>
                <a:spLocks/>
              </p:cNvSpPr>
              <p:nvPr/>
            </p:nvSpPr>
            <p:spPr bwMode="auto">
              <a:xfrm>
                <a:off x="3173" y="3001"/>
                <a:ext cx="22" cy="30"/>
              </a:xfrm>
              <a:custGeom>
                <a:avLst/>
                <a:gdLst/>
                <a:ahLst/>
                <a:cxnLst>
                  <a:cxn ang="0">
                    <a:pos x="109" y="186"/>
                  </a:cxn>
                  <a:cxn ang="0">
                    <a:pos x="109" y="0"/>
                  </a:cxn>
                  <a:cxn ang="0">
                    <a:pos x="0" y="27"/>
                  </a:cxn>
                  <a:cxn ang="0">
                    <a:pos x="0" y="214"/>
                  </a:cxn>
                  <a:cxn ang="0">
                    <a:pos x="109" y="186"/>
                  </a:cxn>
                </a:cxnLst>
                <a:rect l="0" t="0" r="r" b="b"/>
                <a:pathLst>
                  <a:path w="109" h="214">
                    <a:moveTo>
                      <a:pt x="109" y="186"/>
                    </a:moveTo>
                    <a:lnTo>
                      <a:pt x="109" y="0"/>
                    </a:lnTo>
                    <a:lnTo>
                      <a:pt x="0" y="27"/>
                    </a:lnTo>
                    <a:lnTo>
                      <a:pt x="0" y="214"/>
                    </a:lnTo>
                    <a:lnTo>
                      <a:pt x="109" y="186"/>
                    </a:lnTo>
                    <a:close/>
                  </a:path>
                </a:pathLst>
              </a:custGeom>
              <a:solidFill>
                <a:srgbClr val="BFBFBF"/>
              </a:solidFill>
              <a:ln w="9525">
                <a:noFill/>
                <a:round/>
                <a:headEnd/>
                <a:tailEnd/>
              </a:ln>
            </p:spPr>
            <p:txBody>
              <a:bodyPr/>
              <a:lstStyle/>
              <a:p>
                <a:endParaRPr lang="es-CO"/>
              </a:p>
            </p:txBody>
          </p:sp>
          <p:sp>
            <p:nvSpPr>
              <p:cNvPr id="15737" name="Freeform 377"/>
              <p:cNvSpPr>
                <a:spLocks/>
              </p:cNvSpPr>
              <p:nvPr/>
            </p:nvSpPr>
            <p:spPr bwMode="auto">
              <a:xfrm>
                <a:off x="3173" y="3001"/>
                <a:ext cx="22" cy="30"/>
              </a:xfrm>
              <a:custGeom>
                <a:avLst/>
                <a:gdLst/>
                <a:ahLst/>
                <a:cxnLst>
                  <a:cxn ang="0">
                    <a:pos x="109" y="186"/>
                  </a:cxn>
                  <a:cxn ang="0">
                    <a:pos x="109" y="0"/>
                  </a:cxn>
                  <a:cxn ang="0">
                    <a:pos x="0" y="27"/>
                  </a:cxn>
                  <a:cxn ang="0">
                    <a:pos x="0" y="214"/>
                  </a:cxn>
                  <a:cxn ang="0">
                    <a:pos x="109" y="186"/>
                  </a:cxn>
                </a:cxnLst>
                <a:rect l="0" t="0" r="r" b="b"/>
                <a:pathLst>
                  <a:path w="109" h="214">
                    <a:moveTo>
                      <a:pt x="109" y="186"/>
                    </a:moveTo>
                    <a:lnTo>
                      <a:pt x="109" y="0"/>
                    </a:lnTo>
                    <a:lnTo>
                      <a:pt x="0" y="27"/>
                    </a:lnTo>
                    <a:lnTo>
                      <a:pt x="0" y="214"/>
                    </a:lnTo>
                    <a:lnTo>
                      <a:pt x="109" y="186"/>
                    </a:lnTo>
                  </a:path>
                </a:pathLst>
              </a:custGeom>
              <a:noFill/>
              <a:ln w="0">
                <a:solidFill>
                  <a:srgbClr val="000000"/>
                </a:solidFill>
                <a:prstDash val="solid"/>
                <a:round/>
                <a:headEnd/>
                <a:tailEnd/>
              </a:ln>
            </p:spPr>
            <p:txBody>
              <a:bodyPr/>
              <a:lstStyle/>
              <a:p>
                <a:endParaRPr lang="es-CO"/>
              </a:p>
            </p:txBody>
          </p:sp>
          <p:sp>
            <p:nvSpPr>
              <p:cNvPr id="15738" name="Freeform 378"/>
              <p:cNvSpPr>
                <a:spLocks/>
              </p:cNvSpPr>
              <p:nvPr/>
            </p:nvSpPr>
            <p:spPr bwMode="auto">
              <a:xfrm>
                <a:off x="3210" y="2993"/>
                <a:ext cx="22" cy="31"/>
              </a:xfrm>
              <a:custGeom>
                <a:avLst/>
                <a:gdLst/>
                <a:ahLst/>
                <a:cxnLst>
                  <a:cxn ang="0">
                    <a:pos x="108" y="185"/>
                  </a:cxn>
                  <a:cxn ang="0">
                    <a:pos x="108" y="0"/>
                  </a:cxn>
                  <a:cxn ang="0">
                    <a:pos x="0" y="31"/>
                  </a:cxn>
                  <a:cxn ang="0">
                    <a:pos x="0" y="217"/>
                  </a:cxn>
                  <a:cxn ang="0">
                    <a:pos x="108" y="185"/>
                  </a:cxn>
                </a:cxnLst>
                <a:rect l="0" t="0" r="r" b="b"/>
                <a:pathLst>
                  <a:path w="108" h="217">
                    <a:moveTo>
                      <a:pt x="108" y="185"/>
                    </a:moveTo>
                    <a:lnTo>
                      <a:pt x="108" y="0"/>
                    </a:lnTo>
                    <a:lnTo>
                      <a:pt x="0" y="31"/>
                    </a:lnTo>
                    <a:lnTo>
                      <a:pt x="0" y="217"/>
                    </a:lnTo>
                    <a:lnTo>
                      <a:pt x="108" y="185"/>
                    </a:lnTo>
                    <a:close/>
                  </a:path>
                </a:pathLst>
              </a:custGeom>
              <a:solidFill>
                <a:srgbClr val="8E8E8E"/>
              </a:solidFill>
              <a:ln w="9525">
                <a:noFill/>
                <a:round/>
                <a:headEnd/>
                <a:tailEnd/>
              </a:ln>
            </p:spPr>
            <p:txBody>
              <a:bodyPr/>
              <a:lstStyle/>
              <a:p>
                <a:endParaRPr lang="es-CO"/>
              </a:p>
            </p:txBody>
          </p:sp>
          <p:sp>
            <p:nvSpPr>
              <p:cNvPr id="15739" name="Freeform 379"/>
              <p:cNvSpPr>
                <a:spLocks/>
              </p:cNvSpPr>
              <p:nvPr/>
            </p:nvSpPr>
            <p:spPr bwMode="auto">
              <a:xfrm>
                <a:off x="3210" y="2993"/>
                <a:ext cx="22" cy="31"/>
              </a:xfrm>
              <a:custGeom>
                <a:avLst/>
                <a:gdLst/>
                <a:ahLst/>
                <a:cxnLst>
                  <a:cxn ang="0">
                    <a:pos x="108" y="185"/>
                  </a:cxn>
                  <a:cxn ang="0">
                    <a:pos x="108" y="0"/>
                  </a:cxn>
                  <a:cxn ang="0">
                    <a:pos x="0" y="31"/>
                  </a:cxn>
                  <a:cxn ang="0">
                    <a:pos x="0" y="217"/>
                  </a:cxn>
                  <a:cxn ang="0">
                    <a:pos x="108" y="185"/>
                  </a:cxn>
                </a:cxnLst>
                <a:rect l="0" t="0" r="r" b="b"/>
                <a:pathLst>
                  <a:path w="108" h="217">
                    <a:moveTo>
                      <a:pt x="108" y="185"/>
                    </a:moveTo>
                    <a:lnTo>
                      <a:pt x="108" y="0"/>
                    </a:lnTo>
                    <a:lnTo>
                      <a:pt x="0" y="31"/>
                    </a:lnTo>
                    <a:lnTo>
                      <a:pt x="0" y="217"/>
                    </a:lnTo>
                    <a:lnTo>
                      <a:pt x="108" y="185"/>
                    </a:lnTo>
                  </a:path>
                </a:pathLst>
              </a:custGeom>
              <a:noFill/>
              <a:ln w="0">
                <a:solidFill>
                  <a:srgbClr val="000000"/>
                </a:solidFill>
                <a:prstDash val="solid"/>
                <a:round/>
                <a:headEnd/>
                <a:tailEnd/>
              </a:ln>
            </p:spPr>
            <p:txBody>
              <a:bodyPr/>
              <a:lstStyle/>
              <a:p>
                <a:endParaRPr lang="es-CO"/>
              </a:p>
            </p:txBody>
          </p:sp>
          <p:sp>
            <p:nvSpPr>
              <p:cNvPr id="15740" name="Freeform 380"/>
              <p:cNvSpPr>
                <a:spLocks/>
              </p:cNvSpPr>
              <p:nvPr/>
            </p:nvSpPr>
            <p:spPr bwMode="auto">
              <a:xfrm>
                <a:off x="3251" y="2984"/>
                <a:ext cx="22" cy="30"/>
              </a:xfrm>
              <a:custGeom>
                <a:avLst/>
                <a:gdLst/>
                <a:ahLst/>
                <a:cxnLst>
                  <a:cxn ang="0">
                    <a:pos x="108" y="186"/>
                  </a:cxn>
                  <a:cxn ang="0">
                    <a:pos x="108" y="0"/>
                  </a:cxn>
                  <a:cxn ang="0">
                    <a:pos x="0" y="31"/>
                  </a:cxn>
                  <a:cxn ang="0">
                    <a:pos x="0" y="210"/>
                  </a:cxn>
                  <a:cxn ang="0">
                    <a:pos x="108" y="186"/>
                  </a:cxn>
                </a:cxnLst>
                <a:rect l="0" t="0" r="r" b="b"/>
                <a:pathLst>
                  <a:path w="108" h="210">
                    <a:moveTo>
                      <a:pt x="108" y="186"/>
                    </a:moveTo>
                    <a:lnTo>
                      <a:pt x="108" y="0"/>
                    </a:lnTo>
                    <a:lnTo>
                      <a:pt x="0" y="31"/>
                    </a:lnTo>
                    <a:lnTo>
                      <a:pt x="0" y="210"/>
                    </a:lnTo>
                    <a:lnTo>
                      <a:pt x="108" y="186"/>
                    </a:lnTo>
                    <a:close/>
                  </a:path>
                </a:pathLst>
              </a:custGeom>
              <a:solidFill>
                <a:srgbClr val="8E8E8E"/>
              </a:solidFill>
              <a:ln w="9525">
                <a:noFill/>
                <a:round/>
                <a:headEnd/>
                <a:tailEnd/>
              </a:ln>
            </p:spPr>
            <p:txBody>
              <a:bodyPr/>
              <a:lstStyle/>
              <a:p>
                <a:endParaRPr lang="es-CO"/>
              </a:p>
            </p:txBody>
          </p:sp>
          <p:sp>
            <p:nvSpPr>
              <p:cNvPr id="15741" name="Freeform 381"/>
              <p:cNvSpPr>
                <a:spLocks/>
              </p:cNvSpPr>
              <p:nvPr/>
            </p:nvSpPr>
            <p:spPr bwMode="auto">
              <a:xfrm>
                <a:off x="3251" y="2984"/>
                <a:ext cx="22" cy="30"/>
              </a:xfrm>
              <a:custGeom>
                <a:avLst/>
                <a:gdLst/>
                <a:ahLst/>
                <a:cxnLst>
                  <a:cxn ang="0">
                    <a:pos x="108" y="186"/>
                  </a:cxn>
                  <a:cxn ang="0">
                    <a:pos x="108" y="0"/>
                  </a:cxn>
                  <a:cxn ang="0">
                    <a:pos x="0" y="31"/>
                  </a:cxn>
                  <a:cxn ang="0">
                    <a:pos x="0" y="210"/>
                  </a:cxn>
                  <a:cxn ang="0">
                    <a:pos x="108" y="186"/>
                  </a:cxn>
                </a:cxnLst>
                <a:rect l="0" t="0" r="r" b="b"/>
                <a:pathLst>
                  <a:path w="108" h="210">
                    <a:moveTo>
                      <a:pt x="108" y="186"/>
                    </a:moveTo>
                    <a:lnTo>
                      <a:pt x="108" y="0"/>
                    </a:lnTo>
                    <a:lnTo>
                      <a:pt x="0" y="31"/>
                    </a:lnTo>
                    <a:lnTo>
                      <a:pt x="0" y="210"/>
                    </a:lnTo>
                    <a:lnTo>
                      <a:pt x="108" y="186"/>
                    </a:lnTo>
                  </a:path>
                </a:pathLst>
              </a:custGeom>
              <a:noFill/>
              <a:ln w="0">
                <a:solidFill>
                  <a:srgbClr val="000000"/>
                </a:solidFill>
                <a:prstDash val="solid"/>
                <a:round/>
                <a:headEnd/>
                <a:tailEnd/>
              </a:ln>
            </p:spPr>
            <p:txBody>
              <a:bodyPr/>
              <a:lstStyle/>
              <a:p>
                <a:endParaRPr lang="es-CO"/>
              </a:p>
            </p:txBody>
          </p:sp>
          <p:sp>
            <p:nvSpPr>
              <p:cNvPr id="15742" name="Freeform 382"/>
              <p:cNvSpPr>
                <a:spLocks/>
              </p:cNvSpPr>
              <p:nvPr/>
            </p:nvSpPr>
            <p:spPr bwMode="auto">
              <a:xfrm>
                <a:off x="3291" y="2978"/>
                <a:ext cx="21" cy="30"/>
              </a:xfrm>
              <a:custGeom>
                <a:avLst/>
                <a:gdLst/>
                <a:ahLst/>
                <a:cxnLst>
                  <a:cxn ang="0">
                    <a:pos x="107" y="183"/>
                  </a:cxn>
                  <a:cxn ang="0">
                    <a:pos x="107" y="0"/>
                  </a:cxn>
                  <a:cxn ang="0">
                    <a:pos x="0" y="29"/>
                  </a:cxn>
                  <a:cxn ang="0">
                    <a:pos x="0" y="209"/>
                  </a:cxn>
                  <a:cxn ang="0">
                    <a:pos x="107" y="183"/>
                  </a:cxn>
                </a:cxnLst>
                <a:rect l="0" t="0" r="r" b="b"/>
                <a:pathLst>
                  <a:path w="107" h="209">
                    <a:moveTo>
                      <a:pt x="107" y="183"/>
                    </a:moveTo>
                    <a:lnTo>
                      <a:pt x="107" y="0"/>
                    </a:lnTo>
                    <a:lnTo>
                      <a:pt x="0" y="29"/>
                    </a:lnTo>
                    <a:lnTo>
                      <a:pt x="0" y="209"/>
                    </a:lnTo>
                    <a:lnTo>
                      <a:pt x="107" y="183"/>
                    </a:lnTo>
                    <a:close/>
                  </a:path>
                </a:pathLst>
              </a:custGeom>
              <a:solidFill>
                <a:srgbClr val="8E8E8E"/>
              </a:solidFill>
              <a:ln w="9525">
                <a:noFill/>
                <a:round/>
                <a:headEnd/>
                <a:tailEnd/>
              </a:ln>
            </p:spPr>
            <p:txBody>
              <a:bodyPr/>
              <a:lstStyle/>
              <a:p>
                <a:endParaRPr lang="es-CO"/>
              </a:p>
            </p:txBody>
          </p:sp>
          <p:sp>
            <p:nvSpPr>
              <p:cNvPr id="15743" name="Freeform 383"/>
              <p:cNvSpPr>
                <a:spLocks/>
              </p:cNvSpPr>
              <p:nvPr/>
            </p:nvSpPr>
            <p:spPr bwMode="auto">
              <a:xfrm>
                <a:off x="3291" y="2978"/>
                <a:ext cx="21" cy="30"/>
              </a:xfrm>
              <a:custGeom>
                <a:avLst/>
                <a:gdLst/>
                <a:ahLst/>
                <a:cxnLst>
                  <a:cxn ang="0">
                    <a:pos x="107" y="183"/>
                  </a:cxn>
                  <a:cxn ang="0">
                    <a:pos x="107" y="0"/>
                  </a:cxn>
                  <a:cxn ang="0">
                    <a:pos x="0" y="29"/>
                  </a:cxn>
                  <a:cxn ang="0">
                    <a:pos x="0" y="209"/>
                  </a:cxn>
                  <a:cxn ang="0">
                    <a:pos x="107" y="183"/>
                  </a:cxn>
                </a:cxnLst>
                <a:rect l="0" t="0" r="r" b="b"/>
                <a:pathLst>
                  <a:path w="107" h="209">
                    <a:moveTo>
                      <a:pt x="107" y="183"/>
                    </a:moveTo>
                    <a:lnTo>
                      <a:pt x="107" y="0"/>
                    </a:lnTo>
                    <a:lnTo>
                      <a:pt x="0" y="29"/>
                    </a:lnTo>
                    <a:lnTo>
                      <a:pt x="0" y="209"/>
                    </a:lnTo>
                    <a:lnTo>
                      <a:pt x="107" y="183"/>
                    </a:lnTo>
                  </a:path>
                </a:pathLst>
              </a:custGeom>
              <a:noFill/>
              <a:ln w="0">
                <a:solidFill>
                  <a:srgbClr val="000000"/>
                </a:solidFill>
                <a:prstDash val="solid"/>
                <a:round/>
                <a:headEnd/>
                <a:tailEnd/>
              </a:ln>
            </p:spPr>
            <p:txBody>
              <a:bodyPr/>
              <a:lstStyle/>
              <a:p>
                <a:endParaRPr lang="es-CO"/>
              </a:p>
            </p:txBody>
          </p:sp>
          <p:sp>
            <p:nvSpPr>
              <p:cNvPr id="15744" name="Freeform 384"/>
              <p:cNvSpPr>
                <a:spLocks/>
              </p:cNvSpPr>
              <p:nvPr/>
            </p:nvSpPr>
            <p:spPr bwMode="auto">
              <a:xfrm>
                <a:off x="3292" y="2977"/>
                <a:ext cx="22" cy="30"/>
              </a:xfrm>
              <a:custGeom>
                <a:avLst/>
                <a:gdLst/>
                <a:ahLst/>
                <a:cxnLst>
                  <a:cxn ang="0">
                    <a:pos x="108" y="183"/>
                  </a:cxn>
                  <a:cxn ang="0">
                    <a:pos x="108" y="0"/>
                  </a:cxn>
                  <a:cxn ang="0">
                    <a:pos x="0" y="29"/>
                  </a:cxn>
                  <a:cxn ang="0">
                    <a:pos x="0" y="209"/>
                  </a:cxn>
                  <a:cxn ang="0">
                    <a:pos x="108" y="183"/>
                  </a:cxn>
                </a:cxnLst>
                <a:rect l="0" t="0" r="r" b="b"/>
                <a:pathLst>
                  <a:path w="108" h="209">
                    <a:moveTo>
                      <a:pt x="108" y="183"/>
                    </a:moveTo>
                    <a:lnTo>
                      <a:pt x="108" y="0"/>
                    </a:lnTo>
                    <a:lnTo>
                      <a:pt x="0" y="29"/>
                    </a:lnTo>
                    <a:lnTo>
                      <a:pt x="0" y="209"/>
                    </a:lnTo>
                    <a:lnTo>
                      <a:pt x="108" y="183"/>
                    </a:lnTo>
                    <a:close/>
                  </a:path>
                </a:pathLst>
              </a:custGeom>
              <a:solidFill>
                <a:srgbClr val="BFBFBF"/>
              </a:solidFill>
              <a:ln w="9525">
                <a:noFill/>
                <a:round/>
                <a:headEnd/>
                <a:tailEnd/>
              </a:ln>
            </p:spPr>
            <p:txBody>
              <a:bodyPr/>
              <a:lstStyle/>
              <a:p>
                <a:endParaRPr lang="es-CO"/>
              </a:p>
            </p:txBody>
          </p:sp>
          <p:sp>
            <p:nvSpPr>
              <p:cNvPr id="15745" name="Freeform 385"/>
              <p:cNvSpPr>
                <a:spLocks/>
              </p:cNvSpPr>
              <p:nvPr/>
            </p:nvSpPr>
            <p:spPr bwMode="auto">
              <a:xfrm>
                <a:off x="3292" y="2977"/>
                <a:ext cx="22" cy="30"/>
              </a:xfrm>
              <a:custGeom>
                <a:avLst/>
                <a:gdLst/>
                <a:ahLst/>
                <a:cxnLst>
                  <a:cxn ang="0">
                    <a:pos x="108" y="183"/>
                  </a:cxn>
                  <a:cxn ang="0">
                    <a:pos x="108" y="0"/>
                  </a:cxn>
                  <a:cxn ang="0">
                    <a:pos x="0" y="29"/>
                  </a:cxn>
                  <a:cxn ang="0">
                    <a:pos x="0" y="209"/>
                  </a:cxn>
                  <a:cxn ang="0">
                    <a:pos x="108" y="183"/>
                  </a:cxn>
                </a:cxnLst>
                <a:rect l="0" t="0" r="r" b="b"/>
                <a:pathLst>
                  <a:path w="108" h="209">
                    <a:moveTo>
                      <a:pt x="108" y="183"/>
                    </a:moveTo>
                    <a:lnTo>
                      <a:pt x="108" y="0"/>
                    </a:lnTo>
                    <a:lnTo>
                      <a:pt x="0" y="29"/>
                    </a:lnTo>
                    <a:lnTo>
                      <a:pt x="0" y="209"/>
                    </a:lnTo>
                    <a:lnTo>
                      <a:pt x="108" y="183"/>
                    </a:lnTo>
                  </a:path>
                </a:pathLst>
              </a:custGeom>
              <a:noFill/>
              <a:ln w="0">
                <a:solidFill>
                  <a:srgbClr val="000000"/>
                </a:solidFill>
                <a:prstDash val="solid"/>
                <a:round/>
                <a:headEnd/>
                <a:tailEnd/>
              </a:ln>
            </p:spPr>
            <p:txBody>
              <a:bodyPr/>
              <a:lstStyle/>
              <a:p>
                <a:endParaRPr lang="es-CO"/>
              </a:p>
            </p:txBody>
          </p:sp>
          <p:sp>
            <p:nvSpPr>
              <p:cNvPr id="15746" name="Freeform 386"/>
              <p:cNvSpPr>
                <a:spLocks/>
              </p:cNvSpPr>
              <p:nvPr/>
            </p:nvSpPr>
            <p:spPr bwMode="auto">
              <a:xfrm>
                <a:off x="3330" y="2970"/>
                <a:ext cx="21" cy="31"/>
              </a:xfrm>
              <a:custGeom>
                <a:avLst/>
                <a:gdLst/>
                <a:ahLst/>
                <a:cxnLst>
                  <a:cxn ang="0">
                    <a:pos x="108" y="187"/>
                  </a:cxn>
                  <a:cxn ang="0">
                    <a:pos x="108" y="0"/>
                  </a:cxn>
                  <a:cxn ang="0">
                    <a:pos x="0" y="27"/>
                  </a:cxn>
                  <a:cxn ang="0">
                    <a:pos x="0" y="214"/>
                  </a:cxn>
                  <a:cxn ang="0">
                    <a:pos x="108" y="187"/>
                  </a:cxn>
                </a:cxnLst>
                <a:rect l="0" t="0" r="r" b="b"/>
                <a:pathLst>
                  <a:path w="108" h="214">
                    <a:moveTo>
                      <a:pt x="108" y="187"/>
                    </a:moveTo>
                    <a:lnTo>
                      <a:pt x="108" y="0"/>
                    </a:lnTo>
                    <a:lnTo>
                      <a:pt x="0" y="27"/>
                    </a:lnTo>
                    <a:lnTo>
                      <a:pt x="0" y="214"/>
                    </a:lnTo>
                    <a:lnTo>
                      <a:pt x="108" y="187"/>
                    </a:lnTo>
                    <a:close/>
                  </a:path>
                </a:pathLst>
              </a:custGeom>
              <a:solidFill>
                <a:srgbClr val="8E8E8E"/>
              </a:solidFill>
              <a:ln w="9525">
                <a:noFill/>
                <a:round/>
                <a:headEnd/>
                <a:tailEnd/>
              </a:ln>
            </p:spPr>
            <p:txBody>
              <a:bodyPr/>
              <a:lstStyle/>
              <a:p>
                <a:endParaRPr lang="es-CO"/>
              </a:p>
            </p:txBody>
          </p:sp>
          <p:sp>
            <p:nvSpPr>
              <p:cNvPr id="15747" name="Freeform 387"/>
              <p:cNvSpPr>
                <a:spLocks/>
              </p:cNvSpPr>
              <p:nvPr/>
            </p:nvSpPr>
            <p:spPr bwMode="auto">
              <a:xfrm>
                <a:off x="3330" y="2970"/>
                <a:ext cx="21" cy="31"/>
              </a:xfrm>
              <a:custGeom>
                <a:avLst/>
                <a:gdLst/>
                <a:ahLst/>
                <a:cxnLst>
                  <a:cxn ang="0">
                    <a:pos x="108" y="187"/>
                  </a:cxn>
                  <a:cxn ang="0">
                    <a:pos x="108" y="0"/>
                  </a:cxn>
                  <a:cxn ang="0">
                    <a:pos x="0" y="27"/>
                  </a:cxn>
                  <a:cxn ang="0">
                    <a:pos x="0" y="214"/>
                  </a:cxn>
                  <a:cxn ang="0">
                    <a:pos x="108" y="187"/>
                  </a:cxn>
                </a:cxnLst>
                <a:rect l="0" t="0" r="r" b="b"/>
                <a:pathLst>
                  <a:path w="108" h="214">
                    <a:moveTo>
                      <a:pt x="108" y="187"/>
                    </a:moveTo>
                    <a:lnTo>
                      <a:pt x="108" y="0"/>
                    </a:lnTo>
                    <a:lnTo>
                      <a:pt x="0" y="27"/>
                    </a:lnTo>
                    <a:lnTo>
                      <a:pt x="0" y="214"/>
                    </a:lnTo>
                    <a:lnTo>
                      <a:pt x="108" y="187"/>
                    </a:lnTo>
                  </a:path>
                </a:pathLst>
              </a:custGeom>
              <a:noFill/>
              <a:ln w="0">
                <a:solidFill>
                  <a:srgbClr val="000000"/>
                </a:solidFill>
                <a:prstDash val="solid"/>
                <a:round/>
                <a:headEnd/>
                <a:tailEnd/>
              </a:ln>
            </p:spPr>
            <p:txBody>
              <a:bodyPr/>
              <a:lstStyle/>
              <a:p>
                <a:endParaRPr lang="es-CO"/>
              </a:p>
            </p:txBody>
          </p:sp>
          <p:sp>
            <p:nvSpPr>
              <p:cNvPr id="15748" name="Freeform 388"/>
              <p:cNvSpPr>
                <a:spLocks/>
              </p:cNvSpPr>
              <p:nvPr/>
            </p:nvSpPr>
            <p:spPr bwMode="auto">
              <a:xfrm>
                <a:off x="3331" y="2970"/>
                <a:ext cx="21" cy="31"/>
              </a:xfrm>
              <a:custGeom>
                <a:avLst/>
                <a:gdLst/>
                <a:ahLst/>
                <a:cxnLst>
                  <a:cxn ang="0">
                    <a:pos x="108" y="187"/>
                  </a:cxn>
                  <a:cxn ang="0">
                    <a:pos x="108" y="0"/>
                  </a:cxn>
                  <a:cxn ang="0">
                    <a:pos x="0" y="27"/>
                  </a:cxn>
                  <a:cxn ang="0">
                    <a:pos x="0" y="214"/>
                  </a:cxn>
                  <a:cxn ang="0">
                    <a:pos x="108" y="187"/>
                  </a:cxn>
                </a:cxnLst>
                <a:rect l="0" t="0" r="r" b="b"/>
                <a:pathLst>
                  <a:path w="108" h="214">
                    <a:moveTo>
                      <a:pt x="108" y="187"/>
                    </a:moveTo>
                    <a:lnTo>
                      <a:pt x="108" y="0"/>
                    </a:lnTo>
                    <a:lnTo>
                      <a:pt x="0" y="27"/>
                    </a:lnTo>
                    <a:lnTo>
                      <a:pt x="0" y="214"/>
                    </a:lnTo>
                    <a:lnTo>
                      <a:pt x="108" y="187"/>
                    </a:lnTo>
                    <a:close/>
                  </a:path>
                </a:pathLst>
              </a:custGeom>
              <a:solidFill>
                <a:srgbClr val="BFBFBF"/>
              </a:solidFill>
              <a:ln w="9525">
                <a:noFill/>
                <a:round/>
                <a:headEnd/>
                <a:tailEnd/>
              </a:ln>
            </p:spPr>
            <p:txBody>
              <a:bodyPr/>
              <a:lstStyle/>
              <a:p>
                <a:endParaRPr lang="es-CO"/>
              </a:p>
            </p:txBody>
          </p:sp>
          <p:sp>
            <p:nvSpPr>
              <p:cNvPr id="15749" name="Freeform 389"/>
              <p:cNvSpPr>
                <a:spLocks/>
              </p:cNvSpPr>
              <p:nvPr/>
            </p:nvSpPr>
            <p:spPr bwMode="auto">
              <a:xfrm>
                <a:off x="3331" y="2970"/>
                <a:ext cx="21" cy="31"/>
              </a:xfrm>
              <a:custGeom>
                <a:avLst/>
                <a:gdLst/>
                <a:ahLst/>
                <a:cxnLst>
                  <a:cxn ang="0">
                    <a:pos x="108" y="187"/>
                  </a:cxn>
                  <a:cxn ang="0">
                    <a:pos x="108" y="0"/>
                  </a:cxn>
                  <a:cxn ang="0">
                    <a:pos x="0" y="27"/>
                  </a:cxn>
                  <a:cxn ang="0">
                    <a:pos x="0" y="214"/>
                  </a:cxn>
                  <a:cxn ang="0">
                    <a:pos x="108" y="187"/>
                  </a:cxn>
                </a:cxnLst>
                <a:rect l="0" t="0" r="r" b="b"/>
                <a:pathLst>
                  <a:path w="108" h="214">
                    <a:moveTo>
                      <a:pt x="108" y="187"/>
                    </a:moveTo>
                    <a:lnTo>
                      <a:pt x="108" y="0"/>
                    </a:lnTo>
                    <a:lnTo>
                      <a:pt x="0" y="27"/>
                    </a:lnTo>
                    <a:lnTo>
                      <a:pt x="0" y="214"/>
                    </a:lnTo>
                    <a:lnTo>
                      <a:pt x="108" y="187"/>
                    </a:lnTo>
                  </a:path>
                </a:pathLst>
              </a:custGeom>
              <a:noFill/>
              <a:ln w="0">
                <a:solidFill>
                  <a:srgbClr val="000000"/>
                </a:solidFill>
                <a:prstDash val="solid"/>
                <a:round/>
                <a:headEnd/>
                <a:tailEnd/>
              </a:ln>
            </p:spPr>
            <p:txBody>
              <a:bodyPr/>
              <a:lstStyle/>
              <a:p>
                <a:endParaRPr lang="es-CO"/>
              </a:p>
            </p:txBody>
          </p:sp>
          <p:sp>
            <p:nvSpPr>
              <p:cNvPr id="15750" name="Freeform 390"/>
              <p:cNvSpPr>
                <a:spLocks/>
              </p:cNvSpPr>
              <p:nvPr/>
            </p:nvSpPr>
            <p:spPr bwMode="auto">
              <a:xfrm>
                <a:off x="3213" y="2992"/>
                <a:ext cx="22" cy="31"/>
              </a:xfrm>
              <a:custGeom>
                <a:avLst/>
                <a:gdLst/>
                <a:ahLst/>
                <a:cxnLst>
                  <a:cxn ang="0">
                    <a:pos x="109" y="185"/>
                  </a:cxn>
                  <a:cxn ang="0">
                    <a:pos x="109" y="0"/>
                  </a:cxn>
                  <a:cxn ang="0">
                    <a:pos x="0" y="31"/>
                  </a:cxn>
                  <a:cxn ang="0">
                    <a:pos x="0" y="217"/>
                  </a:cxn>
                  <a:cxn ang="0">
                    <a:pos x="109" y="185"/>
                  </a:cxn>
                </a:cxnLst>
                <a:rect l="0" t="0" r="r" b="b"/>
                <a:pathLst>
                  <a:path w="109" h="217">
                    <a:moveTo>
                      <a:pt x="109" y="185"/>
                    </a:moveTo>
                    <a:lnTo>
                      <a:pt x="109" y="0"/>
                    </a:lnTo>
                    <a:lnTo>
                      <a:pt x="0" y="31"/>
                    </a:lnTo>
                    <a:lnTo>
                      <a:pt x="0" y="217"/>
                    </a:lnTo>
                    <a:lnTo>
                      <a:pt x="109" y="185"/>
                    </a:lnTo>
                    <a:close/>
                  </a:path>
                </a:pathLst>
              </a:custGeom>
              <a:solidFill>
                <a:srgbClr val="BFBFBF"/>
              </a:solidFill>
              <a:ln w="9525">
                <a:noFill/>
                <a:round/>
                <a:headEnd/>
                <a:tailEnd/>
              </a:ln>
            </p:spPr>
            <p:txBody>
              <a:bodyPr/>
              <a:lstStyle/>
              <a:p>
                <a:endParaRPr lang="es-CO"/>
              </a:p>
            </p:txBody>
          </p:sp>
          <p:sp>
            <p:nvSpPr>
              <p:cNvPr id="15751" name="Freeform 391"/>
              <p:cNvSpPr>
                <a:spLocks/>
              </p:cNvSpPr>
              <p:nvPr/>
            </p:nvSpPr>
            <p:spPr bwMode="auto">
              <a:xfrm>
                <a:off x="3213" y="2992"/>
                <a:ext cx="22" cy="31"/>
              </a:xfrm>
              <a:custGeom>
                <a:avLst/>
                <a:gdLst/>
                <a:ahLst/>
                <a:cxnLst>
                  <a:cxn ang="0">
                    <a:pos x="109" y="185"/>
                  </a:cxn>
                  <a:cxn ang="0">
                    <a:pos x="109" y="0"/>
                  </a:cxn>
                  <a:cxn ang="0">
                    <a:pos x="0" y="31"/>
                  </a:cxn>
                  <a:cxn ang="0">
                    <a:pos x="0" y="217"/>
                  </a:cxn>
                  <a:cxn ang="0">
                    <a:pos x="109" y="185"/>
                  </a:cxn>
                </a:cxnLst>
                <a:rect l="0" t="0" r="r" b="b"/>
                <a:pathLst>
                  <a:path w="109" h="217">
                    <a:moveTo>
                      <a:pt x="109" y="185"/>
                    </a:moveTo>
                    <a:lnTo>
                      <a:pt x="109" y="0"/>
                    </a:lnTo>
                    <a:lnTo>
                      <a:pt x="0" y="31"/>
                    </a:lnTo>
                    <a:lnTo>
                      <a:pt x="0" y="217"/>
                    </a:lnTo>
                    <a:lnTo>
                      <a:pt x="109" y="185"/>
                    </a:lnTo>
                  </a:path>
                </a:pathLst>
              </a:custGeom>
              <a:noFill/>
              <a:ln w="0">
                <a:solidFill>
                  <a:srgbClr val="000000"/>
                </a:solidFill>
                <a:prstDash val="solid"/>
                <a:round/>
                <a:headEnd/>
                <a:tailEnd/>
              </a:ln>
            </p:spPr>
            <p:txBody>
              <a:bodyPr/>
              <a:lstStyle/>
              <a:p>
                <a:endParaRPr lang="es-CO"/>
              </a:p>
            </p:txBody>
          </p:sp>
          <p:sp>
            <p:nvSpPr>
              <p:cNvPr id="15752" name="Freeform 392"/>
              <p:cNvSpPr>
                <a:spLocks/>
              </p:cNvSpPr>
              <p:nvPr/>
            </p:nvSpPr>
            <p:spPr bwMode="auto">
              <a:xfrm>
                <a:off x="3254" y="2984"/>
                <a:ext cx="22" cy="30"/>
              </a:xfrm>
              <a:custGeom>
                <a:avLst/>
                <a:gdLst/>
                <a:ahLst/>
                <a:cxnLst>
                  <a:cxn ang="0">
                    <a:pos x="108" y="186"/>
                  </a:cxn>
                  <a:cxn ang="0">
                    <a:pos x="108" y="0"/>
                  </a:cxn>
                  <a:cxn ang="0">
                    <a:pos x="0" y="30"/>
                  </a:cxn>
                  <a:cxn ang="0">
                    <a:pos x="0" y="211"/>
                  </a:cxn>
                  <a:cxn ang="0">
                    <a:pos x="108" y="186"/>
                  </a:cxn>
                </a:cxnLst>
                <a:rect l="0" t="0" r="r" b="b"/>
                <a:pathLst>
                  <a:path w="108" h="211">
                    <a:moveTo>
                      <a:pt x="108" y="186"/>
                    </a:moveTo>
                    <a:lnTo>
                      <a:pt x="108" y="0"/>
                    </a:lnTo>
                    <a:lnTo>
                      <a:pt x="0" y="30"/>
                    </a:lnTo>
                    <a:lnTo>
                      <a:pt x="0" y="211"/>
                    </a:lnTo>
                    <a:lnTo>
                      <a:pt x="108" y="186"/>
                    </a:lnTo>
                    <a:close/>
                  </a:path>
                </a:pathLst>
              </a:custGeom>
              <a:solidFill>
                <a:srgbClr val="BFBFBF"/>
              </a:solidFill>
              <a:ln w="9525">
                <a:noFill/>
                <a:round/>
                <a:headEnd/>
                <a:tailEnd/>
              </a:ln>
            </p:spPr>
            <p:txBody>
              <a:bodyPr/>
              <a:lstStyle/>
              <a:p>
                <a:endParaRPr lang="es-CO"/>
              </a:p>
            </p:txBody>
          </p:sp>
          <p:sp>
            <p:nvSpPr>
              <p:cNvPr id="15753" name="Freeform 393"/>
              <p:cNvSpPr>
                <a:spLocks/>
              </p:cNvSpPr>
              <p:nvPr/>
            </p:nvSpPr>
            <p:spPr bwMode="auto">
              <a:xfrm>
                <a:off x="3254" y="2984"/>
                <a:ext cx="22" cy="30"/>
              </a:xfrm>
              <a:custGeom>
                <a:avLst/>
                <a:gdLst/>
                <a:ahLst/>
                <a:cxnLst>
                  <a:cxn ang="0">
                    <a:pos x="108" y="186"/>
                  </a:cxn>
                  <a:cxn ang="0">
                    <a:pos x="108" y="0"/>
                  </a:cxn>
                  <a:cxn ang="0">
                    <a:pos x="0" y="30"/>
                  </a:cxn>
                  <a:cxn ang="0">
                    <a:pos x="0" y="211"/>
                  </a:cxn>
                  <a:cxn ang="0">
                    <a:pos x="108" y="186"/>
                  </a:cxn>
                </a:cxnLst>
                <a:rect l="0" t="0" r="r" b="b"/>
                <a:pathLst>
                  <a:path w="108" h="211">
                    <a:moveTo>
                      <a:pt x="108" y="186"/>
                    </a:moveTo>
                    <a:lnTo>
                      <a:pt x="108" y="0"/>
                    </a:lnTo>
                    <a:lnTo>
                      <a:pt x="0" y="30"/>
                    </a:lnTo>
                    <a:lnTo>
                      <a:pt x="0" y="211"/>
                    </a:lnTo>
                    <a:lnTo>
                      <a:pt x="108" y="186"/>
                    </a:lnTo>
                  </a:path>
                </a:pathLst>
              </a:custGeom>
              <a:noFill/>
              <a:ln w="0">
                <a:solidFill>
                  <a:srgbClr val="000000"/>
                </a:solidFill>
                <a:prstDash val="solid"/>
                <a:round/>
                <a:headEnd/>
                <a:tailEnd/>
              </a:ln>
            </p:spPr>
            <p:txBody>
              <a:bodyPr/>
              <a:lstStyle/>
              <a:p>
                <a:endParaRPr lang="es-CO"/>
              </a:p>
            </p:txBody>
          </p:sp>
          <p:sp>
            <p:nvSpPr>
              <p:cNvPr id="15754" name="Freeform 394"/>
              <p:cNvSpPr>
                <a:spLocks/>
              </p:cNvSpPr>
              <p:nvPr/>
            </p:nvSpPr>
            <p:spPr bwMode="auto">
              <a:xfrm>
                <a:off x="2309" y="2934"/>
                <a:ext cx="1081" cy="345"/>
              </a:xfrm>
              <a:custGeom>
                <a:avLst/>
                <a:gdLst/>
                <a:ahLst/>
                <a:cxnLst>
                  <a:cxn ang="0">
                    <a:pos x="120" y="2130"/>
                  </a:cxn>
                  <a:cxn ang="0">
                    <a:pos x="308" y="1983"/>
                  </a:cxn>
                  <a:cxn ang="0">
                    <a:pos x="504" y="1842"/>
                  </a:cxn>
                  <a:cxn ang="0">
                    <a:pos x="711" y="1704"/>
                  </a:cxn>
                  <a:cxn ang="0">
                    <a:pos x="927" y="1572"/>
                  </a:cxn>
                  <a:cxn ang="0">
                    <a:pos x="1153" y="1444"/>
                  </a:cxn>
                  <a:cxn ang="0">
                    <a:pos x="1389" y="1318"/>
                  </a:cxn>
                  <a:cxn ang="0">
                    <a:pos x="1638" y="1195"/>
                  </a:cxn>
                  <a:cxn ang="0">
                    <a:pos x="1898" y="1074"/>
                  </a:cxn>
                  <a:cxn ang="0">
                    <a:pos x="2170" y="955"/>
                  </a:cxn>
                  <a:cxn ang="0">
                    <a:pos x="2456" y="836"/>
                  </a:cxn>
                  <a:cxn ang="0">
                    <a:pos x="2697" y="742"/>
                  </a:cxn>
                  <a:cxn ang="0">
                    <a:pos x="2946" y="652"/>
                  </a:cxn>
                  <a:cxn ang="0">
                    <a:pos x="3203" y="566"/>
                  </a:cxn>
                  <a:cxn ang="0">
                    <a:pos x="3469" y="485"/>
                  </a:cxn>
                  <a:cxn ang="0">
                    <a:pos x="3741" y="406"/>
                  </a:cxn>
                  <a:cxn ang="0">
                    <a:pos x="4020" y="330"/>
                  </a:cxn>
                  <a:cxn ang="0">
                    <a:pos x="4306" y="256"/>
                  </a:cxn>
                  <a:cxn ang="0">
                    <a:pos x="4598" y="185"/>
                  </a:cxn>
                  <a:cxn ang="0">
                    <a:pos x="4896" y="115"/>
                  </a:cxn>
                  <a:cxn ang="0">
                    <a:pos x="5201" y="46"/>
                  </a:cxn>
                  <a:cxn ang="0">
                    <a:pos x="5406" y="133"/>
                  </a:cxn>
                  <a:cxn ang="0">
                    <a:pos x="5113" y="202"/>
                  </a:cxn>
                  <a:cxn ang="0">
                    <a:pos x="4826" y="271"/>
                  </a:cxn>
                  <a:cxn ang="0">
                    <a:pos x="4543" y="341"/>
                  </a:cxn>
                  <a:cxn ang="0">
                    <a:pos x="4265" y="412"/>
                  </a:cxn>
                  <a:cxn ang="0">
                    <a:pos x="3993" y="486"/>
                  </a:cxn>
                  <a:cxn ang="0">
                    <a:pos x="3726" y="561"/>
                  </a:cxn>
                  <a:cxn ang="0">
                    <a:pos x="3463" y="641"/>
                  </a:cxn>
                  <a:cxn ang="0">
                    <a:pos x="3206" y="723"/>
                  </a:cxn>
                  <a:cxn ang="0">
                    <a:pos x="2956" y="811"/>
                  </a:cxn>
                  <a:cxn ang="0">
                    <a:pos x="2710" y="903"/>
                  </a:cxn>
                  <a:cxn ang="0">
                    <a:pos x="2451" y="1009"/>
                  </a:cxn>
                  <a:cxn ang="0">
                    <a:pos x="2162" y="1135"/>
                  </a:cxn>
                  <a:cxn ang="0">
                    <a:pos x="1885" y="1263"/>
                  </a:cxn>
                  <a:cxn ang="0">
                    <a:pos x="1619" y="1395"/>
                  </a:cxn>
                  <a:cxn ang="0">
                    <a:pos x="1364" y="1529"/>
                  </a:cxn>
                  <a:cxn ang="0">
                    <a:pos x="1121" y="1664"/>
                  </a:cxn>
                  <a:cxn ang="0">
                    <a:pos x="887" y="1803"/>
                  </a:cxn>
                  <a:cxn ang="0">
                    <a:pos x="664" y="1942"/>
                  </a:cxn>
                  <a:cxn ang="0">
                    <a:pos x="453" y="2083"/>
                  </a:cxn>
                  <a:cxn ang="0">
                    <a:pos x="252" y="2226"/>
                  </a:cxn>
                  <a:cxn ang="0">
                    <a:pos x="61" y="2370"/>
                  </a:cxn>
                </a:cxnLst>
                <a:rect l="0" t="0" r="r" b="b"/>
                <a:pathLst>
                  <a:path w="5406" h="2417">
                    <a:moveTo>
                      <a:pt x="0" y="2232"/>
                    </a:moveTo>
                    <a:lnTo>
                      <a:pt x="60" y="2181"/>
                    </a:lnTo>
                    <a:lnTo>
                      <a:pt x="120" y="2130"/>
                    </a:lnTo>
                    <a:lnTo>
                      <a:pt x="182" y="2080"/>
                    </a:lnTo>
                    <a:lnTo>
                      <a:pt x="244" y="2032"/>
                    </a:lnTo>
                    <a:lnTo>
                      <a:pt x="308" y="1983"/>
                    </a:lnTo>
                    <a:lnTo>
                      <a:pt x="372" y="1935"/>
                    </a:lnTo>
                    <a:lnTo>
                      <a:pt x="438" y="1888"/>
                    </a:lnTo>
                    <a:lnTo>
                      <a:pt x="504" y="1842"/>
                    </a:lnTo>
                    <a:lnTo>
                      <a:pt x="573" y="1795"/>
                    </a:lnTo>
                    <a:lnTo>
                      <a:pt x="641" y="1750"/>
                    </a:lnTo>
                    <a:lnTo>
                      <a:pt x="711" y="1704"/>
                    </a:lnTo>
                    <a:lnTo>
                      <a:pt x="781" y="1660"/>
                    </a:lnTo>
                    <a:lnTo>
                      <a:pt x="853" y="1616"/>
                    </a:lnTo>
                    <a:lnTo>
                      <a:pt x="927" y="1572"/>
                    </a:lnTo>
                    <a:lnTo>
                      <a:pt x="1001" y="1529"/>
                    </a:lnTo>
                    <a:lnTo>
                      <a:pt x="1076" y="1486"/>
                    </a:lnTo>
                    <a:lnTo>
                      <a:pt x="1153" y="1444"/>
                    </a:lnTo>
                    <a:lnTo>
                      <a:pt x="1230" y="1402"/>
                    </a:lnTo>
                    <a:lnTo>
                      <a:pt x="1309" y="1360"/>
                    </a:lnTo>
                    <a:lnTo>
                      <a:pt x="1389" y="1318"/>
                    </a:lnTo>
                    <a:lnTo>
                      <a:pt x="1470" y="1278"/>
                    </a:lnTo>
                    <a:lnTo>
                      <a:pt x="1553" y="1237"/>
                    </a:lnTo>
                    <a:lnTo>
                      <a:pt x="1638" y="1195"/>
                    </a:lnTo>
                    <a:lnTo>
                      <a:pt x="1723" y="1155"/>
                    </a:lnTo>
                    <a:lnTo>
                      <a:pt x="1810" y="1115"/>
                    </a:lnTo>
                    <a:lnTo>
                      <a:pt x="1898" y="1074"/>
                    </a:lnTo>
                    <a:lnTo>
                      <a:pt x="1988" y="1035"/>
                    </a:lnTo>
                    <a:lnTo>
                      <a:pt x="2078" y="995"/>
                    </a:lnTo>
                    <a:lnTo>
                      <a:pt x="2170" y="955"/>
                    </a:lnTo>
                    <a:lnTo>
                      <a:pt x="2264" y="915"/>
                    </a:lnTo>
                    <a:lnTo>
                      <a:pt x="2359" y="875"/>
                    </a:lnTo>
                    <a:lnTo>
                      <a:pt x="2456" y="836"/>
                    </a:lnTo>
                    <a:lnTo>
                      <a:pt x="2536" y="804"/>
                    </a:lnTo>
                    <a:lnTo>
                      <a:pt x="2616" y="773"/>
                    </a:lnTo>
                    <a:lnTo>
                      <a:pt x="2697" y="742"/>
                    </a:lnTo>
                    <a:lnTo>
                      <a:pt x="2779" y="711"/>
                    </a:lnTo>
                    <a:lnTo>
                      <a:pt x="2862" y="681"/>
                    </a:lnTo>
                    <a:lnTo>
                      <a:pt x="2946" y="652"/>
                    </a:lnTo>
                    <a:lnTo>
                      <a:pt x="3031" y="623"/>
                    </a:lnTo>
                    <a:lnTo>
                      <a:pt x="3117" y="594"/>
                    </a:lnTo>
                    <a:lnTo>
                      <a:pt x="3203" y="566"/>
                    </a:lnTo>
                    <a:lnTo>
                      <a:pt x="3291" y="538"/>
                    </a:lnTo>
                    <a:lnTo>
                      <a:pt x="3379" y="512"/>
                    </a:lnTo>
                    <a:lnTo>
                      <a:pt x="3469" y="485"/>
                    </a:lnTo>
                    <a:lnTo>
                      <a:pt x="3558" y="458"/>
                    </a:lnTo>
                    <a:lnTo>
                      <a:pt x="3649" y="432"/>
                    </a:lnTo>
                    <a:lnTo>
                      <a:pt x="3741" y="406"/>
                    </a:lnTo>
                    <a:lnTo>
                      <a:pt x="3833" y="380"/>
                    </a:lnTo>
                    <a:lnTo>
                      <a:pt x="3926" y="355"/>
                    </a:lnTo>
                    <a:lnTo>
                      <a:pt x="4020" y="330"/>
                    </a:lnTo>
                    <a:lnTo>
                      <a:pt x="4115" y="305"/>
                    </a:lnTo>
                    <a:lnTo>
                      <a:pt x="4210" y="280"/>
                    </a:lnTo>
                    <a:lnTo>
                      <a:pt x="4306" y="256"/>
                    </a:lnTo>
                    <a:lnTo>
                      <a:pt x="4403" y="233"/>
                    </a:lnTo>
                    <a:lnTo>
                      <a:pt x="4500" y="209"/>
                    </a:lnTo>
                    <a:lnTo>
                      <a:pt x="4598" y="185"/>
                    </a:lnTo>
                    <a:lnTo>
                      <a:pt x="4697" y="161"/>
                    </a:lnTo>
                    <a:lnTo>
                      <a:pt x="4797" y="138"/>
                    </a:lnTo>
                    <a:lnTo>
                      <a:pt x="4896" y="115"/>
                    </a:lnTo>
                    <a:lnTo>
                      <a:pt x="4997" y="92"/>
                    </a:lnTo>
                    <a:lnTo>
                      <a:pt x="5098" y="68"/>
                    </a:lnTo>
                    <a:lnTo>
                      <a:pt x="5201" y="46"/>
                    </a:lnTo>
                    <a:lnTo>
                      <a:pt x="5303" y="23"/>
                    </a:lnTo>
                    <a:lnTo>
                      <a:pt x="5406" y="0"/>
                    </a:lnTo>
                    <a:lnTo>
                      <a:pt x="5406" y="133"/>
                    </a:lnTo>
                    <a:lnTo>
                      <a:pt x="5308" y="155"/>
                    </a:lnTo>
                    <a:lnTo>
                      <a:pt x="5210" y="179"/>
                    </a:lnTo>
                    <a:lnTo>
                      <a:pt x="5113" y="202"/>
                    </a:lnTo>
                    <a:lnTo>
                      <a:pt x="5017" y="224"/>
                    </a:lnTo>
                    <a:lnTo>
                      <a:pt x="4921" y="247"/>
                    </a:lnTo>
                    <a:lnTo>
                      <a:pt x="4826" y="271"/>
                    </a:lnTo>
                    <a:lnTo>
                      <a:pt x="4731" y="294"/>
                    </a:lnTo>
                    <a:lnTo>
                      <a:pt x="4636" y="317"/>
                    </a:lnTo>
                    <a:lnTo>
                      <a:pt x="4543" y="341"/>
                    </a:lnTo>
                    <a:lnTo>
                      <a:pt x="4449" y="364"/>
                    </a:lnTo>
                    <a:lnTo>
                      <a:pt x="4357" y="388"/>
                    </a:lnTo>
                    <a:lnTo>
                      <a:pt x="4265" y="412"/>
                    </a:lnTo>
                    <a:lnTo>
                      <a:pt x="4174" y="436"/>
                    </a:lnTo>
                    <a:lnTo>
                      <a:pt x="4083" y="461"/>
                    </a:lnTo>
                    <a:lnTo>
                      <a:pt x="3993" y="486"/>
                    </a:lnTo>
                    <a:lnTo>
                      <a:pt x="3903" y="511"/>
                    </a:lnTo>
                    <a:lnTo>
                      <a:pt x="3813" y="535"/>
                    </a:lnTo>
                    <a:lnTo>
                      <a:pt x="3726" y="561"/>
                    </a:lnTo>
                    <a:lnTo>
                      <a:pt x="3637" y="587"/>
                    </a:lnTo>
                    <a:lnTo>
                      <a:pt x="3550" y="614"/>
                    </a:lnTo>
                    <a:lnTo>
                      <a:pt x="3463" y="641"/>
                    </a:lnTo>
                    <a:lnTo>
                      <a:pt x="3377" y="667"/>
                    </a:lnTo>
                    <a:lnTo>
                      <a:pt x="3291" y="695"/>
                    </a:lnTo>
                    <a:lnTo>
                      <a:pt x="3206" y="723"/>
                    </a:lnTo>
                    <a:lnTo>
                      <a:pt x="3122" y="752"/>
                    </a:lnTo>
                    <a:lnTo>
                      <a:pt x="3038" y="781"/>
                    </a:lnTo>
                    <a:lnTo>
                      <a:pt x="2956" y="811"/>
                    </a:lnTo>
                    <a:lnTo>
                      <a:pt x="2873" y="841"/>
                    </a:lnTo>
                    <a:lnTo>
                      <a:pt x="2791" y="872"/>
                    </a:lnTo>
                    <a:lnTo>
                      <a:pt x="2710" y="903"/>
                    </a:lnTo>
                    <a:lnTo>
                      <a:pt x="2630" y="935"/>
                    </a:lnTo>
                    <a:lnTo>
                      <a:pt x="2549" y="968"/>
                    </a:lnTo>
                    <a:lnTo>
                      <a:pt x="2451" y="1009"/>
                    </a:lnTo>
                    <a:lnTo>
                      <a:pt x="2353" y="1051"/>
                    </a:lnTo>
                    <a:lnTo>
                      <a:pt x="2257" y="1093"/>
                    </a:lnTo>
                    <a:lnTo>
                      <a:pt x="2162" y="1135"/>
                    </a:lnTo>
                    <a:lnTo>
                      <a:pt x="2069" y="1178"/>
                    </a:lnTo>
                    <a:lnTo>
                      <a:pt x="1976" y="1220"/>
                    </a:lnTo>
                    <a:lnTo>
                      <a:pt x="1885" y="1263"/>
                    </a:lnTo>
                    <a:lnTo>
                      <a:pt x="1796" y="1307"/>
                    </a:lnTo>
                    <a:lnTo>
                      <a:pt x="1707" y="1351"/>
                    </a:lnTo>
                    <a:lnTo>
                      <a:pt x="1619" y="1395"/>
                    </a:lnTo>
                    <a:lnTo>
                      <a:pt x="1533" y="1439"/>
                    </a:lnTo>
                    <a:lnTo>
                      <a:pt x="1448" y="1483"/>
                    </a:lnTo>
                    <a:lnTo>
                      <a:pt x="1364" y="1529"/>
                    </a:lnTo>
                    <a:lnTo>
                      <a:pt x="1282" y="1574"/>
                    </a:lnTo>
                    <a:lnTo>
                      <a:pt x="1200" y="1619"/>
                    </a:lnTo>
                    <a:lnTo>
                      <a:pt x="1121" y="1664"/>
                    </a:lnTo>
                    <a:lnTo>
                      <a:pt x="1041" y="1711"/>
                    </a:lnTo>
                    <a:lnTo>
                      <a:pt x="964" y="1756"/>
                    </a:lnTo>
                    <a:lnTo>
                      <a:pt x="887" y="1803"/>
                    </a:lnTo>
                    <a:lnTo>
                      <a:pt x="812" y="1849"/>
                    </a:lnTo>
                    <a:lnTo>
                      <a:pt x="738" y="1895"/>
                    </a:lnTo>
                    <a:lnTo>
                      <a:pt x="664" y="1942"/>
                    </a:lnTo>
                    <a:lnTo>
                      <a:pt x="593" y="1989"/>
                    </a:lnTo>
                    <a:lnTo>
                      <a:pt x="522" y="2036"/>
                    </a:lnTo>
                    <a:lnTo>
                      <a:pt x="453" y="2083"/>
                    </a:lnTo>
                    <a:lnTo>
                      <a:pt x="385" y="2131"/>
                    </a:lnTo>
                    <a:lnTo>
                      <a:pt x="318" y="2178"/>
                    </a:lnTo>
                    <a:lnTo>
                      <a:pt x="252" y="2226"/>
                    </a:lnTo>
                    <a:lnTo>
                      <a:pt x="187" y="2273"/>
                    </a:lnTo>
                    <a:lnTo>
                      <a:pt x="124" y="2321"/>
                    </a:lnTo>
                    <a:lnTo>
                      <a:pt x="61" y="2370"/>
                    </a:lnTo>
                    <a:lnTo>
                      <a:pt x="0" y="2417"/>
                    </a:lnTo>
                    <a:lnTo>
                      <a:pt x="0" y="2232"/>
                    </a:lnTo>
                    <a:close/>
                  </a:path>
                </a:pathLst>
              </a:custGeom>
              <a:solidFill>
                <a:srgbClr val="DDDDDD"/>
              </a:solidFill>
              <a:ln w="9525">
                <a:noFill/>
                <a:round/>
                <a:headEnd/>
                <a:tailEnd/>
              </a:ln>
            </p:spPr>
            <p:txBody>
              <a:bodyPr/>
              <a:lstStyle/>
              <a:p>
                <a:endParaRPr lang="es-CO"/>
              </a:p>
            </p:txBody>
          </p:sp>
          <p:sp>
            <p:nvSpPr>
              <p:cNvPr id="15755" name="Freeform 395"/>
              <p:cNvSpPr>
                <a:spLocks/>
              </p:cNvSpPr>
              <p:nvPr/>
            </p:nvSpPr>
            <p:spPr bwMode="auto">
              <a:xfrm>
                <a:off x="2309" y="2934"/>
                <a:ext cx="1081" cy="345"/>
              </a:xfrm>
              <a:custGeom>
                <a:avLst/>
                <a:gdLst/>
                <a:ahLst/>
                <a:cxnLst>
                  <a:cxn ang="0">
                    <a:pos x="60" y="2181"/>
                  </a:cxn>
                  <a:cxn ang="0">
                    <a:pos x="244" y="2032"/>
                  </a:cxn>
                  <a:cxn ang="0">
                    <a:pos x="438" y="1888"/>
                  </a:cxn>
                  <a:cxn ang="0">
                    <a:pos x="641" y="1750"/>
                  </a:cxn>
                  <a:cxn ang="0">
                    <a:pos x="853" y="1616"/>
                  </a:cxn>
                  <a:cxn ang="0">
                    <a:pos x="1076" y="1486"/>
                  </a:cxn>
                  <a:cxn ang="0">
                    <a:pos x="1309" y="1360"/>
                  </a:cxn>
                  <a:cxn ang="0">
                    <a:pos x="1553" y="1237"/>
                  </a:cxn>
                  <a:cxn ang="0">
                    <a:pos x="1810" y="1115"/>
                  </a:cxn>
                  <a:cxn ang="0">
                    <a:pos x="2078" y="995"/>
                  </a:cxn>
                  <a:cxn ang="0">
                    <a:pos x="2359" y="875"/>
                  </a:cxn>
                  <a:cxn ang="0">
                    <a:pos x="2536" y="804"/>
                  </a:cxn>
                  <a:cxn ang="0">
                    <a:pos x="2779" y="711"/>
                  </a:cxn>
                  <a:cxn ang="0">
                    <a:pos x="3031" y="623"/>
                  </a:cxn>
                  <a:cxn ang="0">
                    <a:pos x="3291" y="538"/>
                  </a:cxn>
                  <a:cxn ang="0">
                    <a:pos x="3558" y="458"/>
                  </a:cxn>
                  <a:cxn ang="0">
                    <a:pos x="3833" y="380"/>
                  </a:cxn>
                  <a:cxn ang="0">
                    <a:pos x="4115" y="305"/>
                  </a:cxn>
                  <a:cxn ang="0">
                    <a:pos x="4403" y="233"/>
                  </a:cxn>
                  <a:cxn ang="0">
                    <a:pos x="4697" y="161"/>
                  </a:cxn>
                  <a:cxn ang="0">
                    <a:pos x="4997" y="92"/>
                  </a:cxn>
                  <a:cxn ang="0">
                    <a:pos x="5303" y="23"/>
                  </a:cxn>
                  <a:cxn ang="0">
                    <a:pos x="5406" y="133"/>
                  </a:cxn>
                  <a:cxn ang="0">
                    <a:pos x="5113" y="202"/>
                  </a:cxn>
                  <a:cxn ang="0">
                    <a:pos x="4826" y="271"/>
                  </a:cxn>
                  <a:cxn ang="0">
                    <a:pos x="4543" y="341"/>
                  </a:cxn>
                  <a:cxn ang="0">
                    <a:pos x="4265" y="412"/>
                  </a:cxn>
                  <a:cxn ang="0">
                    <a:pos x="3993" y="486"/>
                  </a:cxn>
                  <a:cxn ang="0">
                    <a:pos x="3726" y="561"/>
                  </a:cxn>
                  <a:cxn ang="0">
                    <a:pos x="3463" y="641"/>
                  </a:cxn>
                  <a:cxn ang="0">
                    <a:pos x="3206" y="723"/>
                  </a:cxn>
                  <a:cxn ang="0">
                    <a:pos x="2956" y="811"/>
                  </a:cxn>
                  <a:cxn ang="0">
                    <a:pos x="2710" y="903"/>
                  </a:cxn>
                  <a:cxn ang="0">
                    <a:pos x="2549" y="968"/>
                  </a:cxn>
                  <a:cxn ang="0">
                    <a:pos x="2257" y="1093"/>
                  </a:cxn>
                  <a:cxn ang="0">
                    <a:pos x="1976" y="1220"/>
                  </a:cxn>
                  <a:cxn ang="0">
                    <a:pos x="1707" y="1351"/>
                  </a:cxn>
                  <a:cxn ang="0">
                    <a:pos x="1448" y="1483"/>
                  </a:cxn>
                  <a:cxn ang="0">
                    <a:pos x="1200" y="1619"/>
                  </a:cxn>
                  <a:cxn ang="0">
                    <a:pos x="964" y="1756"/>
                  </a:cxn>
                  <a:cxn ang="0">
                    <a:pos x="738" y="1895"/>
                  </a:cxn>
                  <a:cxn ang="0">
                    <a:pos x="522" y="2036"/>
                  </a:cxn>
                  <a:cxn ang="0">
                    <a:pos x="318" y="2178"/>
                  </a:cxn>
                  <a:cxn ang="0">
                    <a:pos x="124" y="2321"/>
                  </a:cxn>
                  <a:cxn ang="0">
                    <a:pos x="0" y="2232"/>
                  </a:cxn>
                </a:cxnLst>
                <a:rect l="0" t="0" r="r" b="b"/>
                <a:pathLst>
                  <a:path w="5406" h="2417">
                    <a:moveTo>
                      <a:pt x="0" y="2232"/>
                    </a:moveTo>
                    <a:lnTo>
                      <a:pt x="0" y="2232"/>
                    </a:lnTo>
                    <a:lnTo>
                      <a:pt x="60" y="2181"/>
                    </a:lnTo>
                    <a:lnTo>
                      <a:pt x="120" y="2130"/>
                    </a:lnTo>
                    <a:lnTo>
                      <a:pt x="182" y="2080"/>
                    </a:lnTo>
                    <a:lnTo>
                      <a:pt x="244" y="2032"/>
                    </a:lnTo>
                    <a:lnTo>
                      <a:pt x="308" y="1983"/>
                    </a:lnTo>
                    <a:lnTo>
                      <a:pt x="372" y="1935"/>
                    </a:lnTo>
                    <a:lnTo>
                      <a:pt x="438" y="1888"/>
                    </a:lnTo>
                    <a:lnTo>
                      <a:pt x="504" y="1842"/>
                    </a:lnTo>
                    <a:lnTo>
                      <a:pt x="573" y="1795"/>
                    </a:lnTo>
                    <a:lnTo>
                      <a:pt x="641" y="1750"/>
                    </a:lnTo>
                    <a:lnTo>
                      <a:pt x="711" y="1704"/>
                    </a:lnTo>
                    <a:lnTo>
                      <a:pt x="781" y="1660"/>
                    </a:lnTo>
                    <a:lnTo>
                      <a:pt x="853" y="1616"/>
                    </a:lnTo>
                    <a:lnTo>
                      <a:pt x="927" y="1572"/>
                    </a:lnTo>
                    <a:lnTo>
                      <a:pt x="1001" y="1529"/>
                    </a:lnTo>
                    <a:lnTo>
                      <a:pt x="1076" y="1486"/>
                    </a:lnTo>
                    <a:lnTo>
                      <a:pt x="1153" y="1444"/>
                    </a:lnTo>
                    <a:lnTo>
                      <a:pt x="1230" y="1402"/>
                    </a:lnTo>
                    <a:lnTo>
                      <a:pt x="1309" y="1360"/>
                    </a:lnTo>
                    <a:lnTo>
                      <a:pt x="1389" y="1318"/>
                    </a:lnTo>
                    <a:lnTo>
                      <a:pt x="1470" y="1278"/>
                    </a:lnTo>
                    <a:lnTo>
                      <a:pt x="1553" y="1237"/>
                    </a:lnTo>
                    <a:lnTo>
                      <a:pt x="1638" y="1195"/>
                    </a:lnTo>
                    <a:lnTo>
                      <a:pt x="1723" y="1155"/>
                    </a:lnTo>
                    <a:lnTo>
                      <a:pt x="1810" y="1115"/>
                    </a:lnTo>
                    <a:lnTo>
                      <a:pt x="1898" y="1074"/>
                    </a:lnTo>
                    <a:lnTo>
                      <a:pt x="1988" y="1035"/>
                    </a:lnTo>
                    <a:lnTo>
                      <a:pt x="2078" y="995"/>
                    </a:lnTo>
                    <a:lnTo>
                      <a:pt x="2170" y="955"/>
                    </a:lnTo>
                    <a:lnTo>
                      <a:pt x="2264" y="915"/>
                    </a:lnTo>
                    <a:lnTo>
                      <a:pt x="2359" y="875"/>
                    </a:lnTo>
                    <a:lnTo>
                      <a:pt x="2456" y="836"/>
                    </a:lnTo>
                    <a:lnTo>
                      <a:pt x="2456" y="836"/>
                    </a:lnTo>
                    <a:lnTo>
                      <a:pt x="2536" y="804"/>
                    </a:lnTo>
                    <a:lnTo>
                      <a:pt x="2616" y="773"/>
                    </a:lnTo>
                    <a:lnTo>
                      <a:pt x="2697" y="742"/>
                    </a:lnTo>
                    <a:lnTo>
                      <a:pt x="2779" y="711"/>
                    </a:lnTo>
                    <a:lnTo>
                      <a:pt x="2862" y="681"/>
                    </a:lnTo>
                    <a:lnTo>
                      <a:pt x="2946" y="652"/>
                    </a:lnTo>
                    <a:lnTo>
                      <a:pt x="3031" y="623"/>
                    </a:lnTo>
                    <a:lnTo>
                      <a:pt x="3117" y="594"/>
                    </a:lnTo>
                    <a:lnTo>
                      <a:pt x="3203" y="566"/>
                    </a:lnTo>
                    <a:lnTo>
                      <a:pt x="3291" y="538"/>
                    </a:lnTo>
                    <a:lnTo>
                      <a:pt x="3379" y="512"/>
                    </a:lnTo>
                    <a:lnTo>
                      <a:pt x="3469" y="485"/>
                    </a:lnTo>
                    <a:lnTo>
                      <a:pt x="3558" y="458"/>
                    </a:lnTo>
                    <a:lnTo>
                      <a:pt x="3649" y="432"/>
                    </a:lnTo>
                    <a:lnTo>
                      <a:pt x="3741" y="406"/>
                    </a:lnTo>
                    <a:lnTo>
                      <a:pt x="3833" y="380"/>
                    </a:lnTo>
                    <a:lnTo>
                      <a:pt x="3926" y="355"/>
                    </a:lnTo>
                    <a:lnTo>
                      <a:pt x="4020" y="330"/>
                    </a:lnTo>
                    <a:lnTo>
                      <a:pt x="4115" y="305"/>
                    </a:lnTo>
                    <a:lnTo>
                      <a:pt x="4210" y="280"/>
                    </a:lnTo>
                    <a:lnTo>
                      <a:pt x="4306" y="256"/>
                    </a:lnTo>
                    <a:lnTo>
                      <a:pt x="4403" y="233"/>
                    </a:lnTo>
                    <a:lnTo>
                      <a:pt x="4500" y="209"/>
                    </a:lnTo>
                    <a:lnTo>
                      <a:pt x="4598" y="185"/>
                    </a:lnTo>
                    <a:lnTo>
                      <a:pt x="4697" y="161"/>
                    </a:lnTo>
                    <a:lnTo>
                      <a:pt x="4797" y="138"/>
                    </a:lnTo>
                    <a:lnTo>
                      <a:pt x="4896" y="115"/>
                    </a:lnTo>
                    <a:lnTo>
                      <a:pt x="4997" y="92"/>
                    </a:lnTo>
                    <a:lnTo>
                      <a:pt x="5098" y="68"/>
                    </a:lnTo>
                    <a:lnTo>
                      <a:pt x="5201" y="46"/>
                    </a:lnTo>
                    <a:lnTo>
                      <a:pt x="5303" y="23"/>
                    </a:lnTo>
                    <a:lnTo>
                      <a:pt x="5406" y="0"/>
                    </a:lnTo>
                    <a:lnTo>
                      <a:pt x="5406" y="133"/>
                    </a:lnTo>
                    <a:lnTo>
                      <a:pt x="5406" y="133"/>
                    </a:lnTo>
                    <a:lnTo>
                      <a:pt x="5308" y="155"/>
                    </a:lnTo>
                    <a:lnTo>
                      <a:pt x="5210" y="179"/>
                    </a:lnTo>
                    <a:lnTo>
                      <a:pt x="5113" y="202"/>
                    </a:lnTo>
                    <a:lnTo>
                      <a:pt x="5017" y="224"/>
                    </a:lnTo>
                    <a:lnTo>
                      <a:pt x="4921" y="247"/>
                    </a:lnTo>
                    <a:lnTo>
                      <a:pt x="4826" y="271"/>
                    </a:lnTo>
                    <a:lnTo>
                      <a:pt x="4731" y="294"/>
                    </a:lnTo>
                    <a:lnTo>
                      <a:pt x="4636" y="317"/>
                    </a:lnTo>
                    <a:lnTo>
                      <a:pt x="4543" y="341"/>
                    </a:lnTo>
                    <a:lnTo>
                      <a:pt x="4449" y="364"/>
                    </a:lnTo>
                    <a:lnTo>
                      <a:pt x="4357" y="388"/>
                    </a:lnTo>
                    <a:lnTo>
                      <a:pt x="4265" y="412"/>
                    </a:lnTo>
                    <a:lnTo>
                      <a:pt x="4174" y="436"/>
                    </a:lnTo>
                    <a:lnTo>
                      <a:pt x="4083" y="461"/>
                    </a:lnTo>
                    <a:lnTo>
                      <a:pt x="3993" y="486"/>
                    </a:lnTo>
                    <a:lnTo>
                      <a:pt x="3903" y="511"/>
                    </a:lnTo>
                    <a:lnTo>
                      <a:pt x="3813" y="535"/>
                    </a:lnTo>
                    <a:lnTo>
                      <a:pt x="3726" y="561"/>
                    </a:lnTo>
                    <a:lnTo>
                      <a:pt x="3637" y="587"/>
                    </a:lnTo>
                    <a:lnTo>
                      <a:pt x="3550" y="614"/>
                    </a:lnTo>
                    <a:lnTo>
                      <a:pt x="3463" y="641"/>
                    </a:lnTo>
                    <a:lnTo>
                      <a:pt x="3377" y="667"/>
                    </a:lnTo>
                    <a:lnTo>
                      <a:pt x="3291" y="695"/>
                    </a:lnTo>
                    <a:lnTo>
                      <a:pt x="3206" y="723"/>
                    </a:lnTo>
                    <a:lnTo>
                      <a:pt x="3122" y="752"/>
                    </a:lnTo>
                    <a:lnTo>
                      <a:pt x="3038" y="781"/>
                    </a:lnTo>
                    <a:lnTo>
                      <a:pt x="2956" y="811"/>
                    </a:lnTo>
                    <a:lnTo>
                      <a:pt x="2873" y="841"/>
                    </a:lnTo>
                    <a:lnTo>
                      <a:pt x="2791" y="872"/>
                    </a:lnTo>
                    <a:lnTo>
                      <a:pt x="2710" y="903"/>
                    </a:lnTo>
                    <a:lnTo>
                      <a:pt x="2630" y="935"/>
                    </a:lnTo>
                    <a:lnTo>
                      <a:pt x="2549" y="968"/>
                    </a:lnTo>
                    <a:lnTo>
                      <a:pt x="2549" y="968"/>
                    </a:lnTo>
                    <a:lnTo>
                      <a:pt x="2451" y="1009"/>
                    </a:lnTo>
                    <a:lnTo>
                      <a:pt x="2353" y="1051"/>
                    </a:lnTo>
                    <a:lnTo>
                      <a:pt x="2257" y="1093"/>
                    </a:lnTo>
                    <a:lnTo>
                      <a:pt x="2162" y="1135"/>
                    </a:lnTo>
                    <a:lnTo>
                      <a:pt x="2069" y="1178"/>
                    </a:lnTo>
                    <a:lnTo>
                      <a:pt x="1976" y="1220"/>
                    </a:lnTo>
                    <a:lnTo>
                      <a:pt x="1885" y="1263"/>
                    </a:lnTo>
                    <a:lnTo>
                      <a:pt x="1796" y="1307"/>
                    </a:lnTo>
                    <a:lnTo>
                      <a:pt x="1707" y="1351"/>
                    </a:lnTo>
                    <a:lnTo>
                      <a:pt x="1619" y="1395"/>
                    </a:lnTo>
                    <a:lnTo>
                      <a:pt x="1533" y="1439"/>
                    </a:lnTo>
                    <a:lnTo>
                      <a:pt x="1448" y="1483"/>
                    </a:lnTo>
                    <a:lnTo>
                      <a:pt x="1364" y="1529"/>
                    </a:lnTo>
                    <a:lnTo>
                      <a:pt x="1282" y="1574"/>
                    </a:lnTo>
                    <a:lnTo>
                      <a:pt x="1200" y="1619"/>
                    </a:lnTo>
                    <a:lnTo>
                      <a:pt x="1121" y="1664"/>
                    </a:lnTo>
                    <a:lnTo>
                      <a:pt x="1041" y="1711"/>
                    </a:lnTo>
                    <a:lnTo>
                      <a:pt x="964" y="1756"/>
                    </a:lnTo>
                    <a:lnTo>
                      <a:pt x="887" y="1803"/>
                    </a:lnTo>
                    <a:lnTo>
                      <a:pt x="812" y="1849"/>
                    </a:lnTo>
                    <a:lnTo>
                      <a:pt x="738" y="1895"/>
                    </a:lnTo>
                    <a:lnTo>
                      <a:pt x="664" y="1942"/>
                    </a:lnTo>
                    <a:lnTo>
                      <a:pt x="593" y="1989"/>
                    </a:lnTo>
                    <a:lnTo>
                      <a:pt x="522" y="2036"/>
                    </a:lnTo>
                    <a:lnTo>
                      <a:pt x="453" y="2083"/>
                    </a:lnTo>
                    <a:lnTo>
                      <a:pt x="385" y="2131"/>
                    </a:lnTo>
                    <a:lnTo>
                      <a:pt x="318" y="2178"/>
                    </a:lnTo>
                    <a:lnTo>
                      <a:pt x="252" y="2226"/>
                    </a:lnTo>
                    <a:lnTo>
                      <a:pt x="187" y="2273"/>
                    </a:lnTo>
                    <a:lnTo>
                      <a:pt x="124" y="2321"/>
                    </a:lnTo>
                    <a:lnTo>
                      <a:pt x="61" y="2370"/>
                    </a:lnTo>
                    <a:lnTo>
                      <a:pt x="0" y="2417"/>
                    </a:lnTo>
                    <a:lnTo>
                      <a:pt x="0" y="2232"/>
                    </a:lnTo>
                  </a:path>
                </a:pathLst>
              </a:custGeom>
              <a:noFill/>
              <a:ln w="0">
                <a:solidFill>
                  <a:srgbClr val="000000"/>
                </a:solidFill>
                <a:prstDash val="solid"/>
                <a:round/>
                <a:headEnd/>
                <a:tailEnd/>
              </a:ln>
            </p:spPr>
            <p:txBody>
              <a:bodyPr/>
              <a:lstStyle/>
              <a:p>
                <a:endParaRPr lang="es-CO"/>
              </a:p>
            </p:txBody>
          </p:sp>
          <p:sp>
            <p:nvSpPr>
              <p:cNvPr id="15756" name="Freeform 396"/>
              <p:cNvSpPr>
                <a:spLocks/>
              </p:cNvSpPr>
              <p:nvPr/>
            </p:nvSpPr>
            <p:spPr bwMode="auto">
              <a:xfrm>
                <a:off x="2309" y="2984"/>
                <a:ext cx="1081" cy="597"/>
              </a:xfrm>
              <a:custGeom>
                <a:avLst/>
                <a:gdLst/>
                <a:ahLst/>
                <a:cxnLst>
                  <a:cxn ang="0">
                    <a:pos x="0" y="2767"/>
                  </a:cxn>
                  <a:cxn ang="0">
                    <a:pos x="106" y="2667"/>
                  </a:cxn>
                  <a:cxn ang="0">
                    <a:pos x="217" y="2567"/>
                  </a:cxn>
                  <a:cxn ang="0">
                    <a:pos x="334" y="2466"/>
                  </a:cxn>
                  <a:cxn ang="0">
                    <a:pos x="455" y="2365"/>
                  </a:cxn>
                  <a:cxn ang="0">
                    <a:pos x="580" y="2263"/>
                  </a:cxn>
                  <a:cxn ang="0">
                    <a:pos x="710" y="2162"/>
                  </a:cxn>
                  <a:cxn ang="0">
                    <a:pos x="844" y="2061"/>
                  </a:cxn>
                  <a:cxn ang="0">
                    <a:pos x="982" y="1960"/>
                  </a:cxn>
                  <a:cxn ang="0">
                    <a:pos x="1126" y="1858"/>
                  </a:cxn>
                  <a:cxn ang="0">
                    <a:pos x="1273" y="1759"/>
                  </a:cxn>
                  <a:cxn ang="0">
                    <a:pos x="1424" y="1659"/>
                  </a:cxn>
                  <a:cxn ang="0">
                    <a:pos x="1580" y="1561"/>
                  </a:cxn>
                  <a:cxn ang="0">
                    <a:pos x="1739" y="1464"/>
                  </a:cxn>
                  <a:cxn ang="0">
                    <a:pos x="1902" y="1368"/>
                  </a:cxn>
                  <a:cxn ang="0">
                    <a:pos x="2069" y="1273"/>
                  </a:cxn>
                  <a:cxn ang="0">
                    <a:pos x="2239" y="1179"/>
                  </a:cxn>
                  <a:cxn ang="0">
                    <a:pos x="2414" y="1087"/>
                  </a:cxn>
                  <a:cxn ang="0">
                    <a:pos x="2591" y="997"/>
                  </a:cxn>
                  <a:cxn ang="0">
                    <a:pos x="2773" y="908"/>
                  </a:cxn>
                  <a:cxn ang="0">
                    <a:pos x="2957" y="823"/>
                  </a:cxn>
                  <a:cxn ang="0">
                    <a:pos x="3145" y="739"/>
                  </a:cxn>
                  <a:cxn ang="0">
                    <a:pos x="3337" y="656"/>
                  </a:cxn>
                  <a:cxn ang="0">
                    <a:pos x="3531" y="578"/>
                  </a:cxn>
                  <a:cxn ang="0">
                    <a:pos x="3728" y="501"/>
                  </a:cxn>
                  <a:cxn ang="0">
                    <a:pos x="3928" y="427"/>
                  </a:cxn>
                  <a:cxn ang="0">
                    <a:pos x="4131" y="356"/>
                  </a:cxn>
                  <a:cxn ang="0">
                    <a:pos x="4337" y="289"/>
                  </a:cxn>
                  <a:cxn ang="0">
                    <a:pos x="4545" y="224"/>
                  </a:cxn>
                  <a:cxn ang="0">
                    <a:pos x="4757" y="163"/>
                  </a:cxn>
                  <a:cxn ang="0">
                    <a:pos x="4970" y="105"/>
                  </a:cxn>
                  <a:cxn ang="0">
                    <a:pos x="5186" y="51"/>
                  </a:cxn>
                  <a:cxn ang="0">
                    <a:pos x="5405" y="0"/>
                  </a:cxn>
                  <a:cxn ang="0">
                    <a:pos x="5405" y="4178"/>
                  </a:cxn>
                  <a:cxn ang="0">
                    <a:pos x="0" y="4178"/>
                  </a:cxn>
                  <a:cxn ang="0">
                    <a:pos x="0" y="2767"/>
                  </a:cxn>
                </a:cxnLst>
                <a:rect l="0" t="0" r="r" b="b"/>
                <a:pathLst>
                  <a:path w="5405" h="4178">
                    <a:moveTo>
                      <a:pt x="0" y="2767"/>
                    </a:moveTo>
                    <a:lnTo>
                      <a:pt x="106" y="2667"/>
                    </a:lnTo>
                    <a:lnTo>
                      <a:pt x="217" y="2567"/>
                    </a:lnTo>
                    <a:lnTo>
                      <a:pt x="334" y="2466"/>
                    </a:lnTo>
                    <a:lnTo>
                      <a:pt x="455" y="2365"/>
                    </a:lnTo>
                    <a:lnTo>
                      <a:pt x="580" y="2263"/>
                    </a:lnTo>
                    <a:lnTo>
                      <a:pt x="710" y="2162"/>
                    </a:lnTo>
                    <a:lnTo>
                      <a:pt x="844" y="2061"/>
                    </a:lnTo>
                    <a:lnTo>
                      <a:pt x="982" y="1960"/>
                    </a:lnTo>
                    <a:lnTo>
                      <a:pt x="1126" y="1858"/>
                    </a:lnTo>
                    <a:lnTo>
                      <a:pt x="1273" y="1759"/>
                    </a:lnTo>
                    <a:lnTo>
                      <a:pt x="1424" y="1659"/>
                    </a:lnTo>
                    <a:lnTo>
                      <a:pt x="1580" y="1561"/>
                    </a:lnTo>
                    <a:lnTo>
                      <a:pt x="1739" y="1464"/>
                    </a:lnTo>
                    <a:lnTo>
                      <a:pt x="1902" y="1368"/>
                    </a:lnTo>
                    <a:lnTo>
                      <a:pt x="2069" y="1273"/>
                    </a:lnTo>
                    <a:lnTo>
                      <a:pt x="2239" y="1179"/>
                    </a:lnTo>
                    <a:lnTo>
                      <a:pt x="2414" y="1087"/>
                    </a:lnTo>
                    <a:lnTo>
                      <a:pt x="2591" y="997"/>
                    </a:lnTo>
                    <a:lnTo>
                      <a:pt x="2773" y="908"/>
                    </a:lnTo>
                    <a:lnTo>
                      <a:pt x="2957" y="823"/>
                    </a:lnTo>
                    <a:lnTo>
                      <a:pt x="3145" y="739"/>
                    </a:lnTo>
                    <a:lnTo>
                      <a:pt x="3337" y="656"/>
                    </a:lnTo>
                    <a:lnTo>
                      <a:pt x="3531" y="578"/>
                    </a:lnTo>
                    <a:lnTo>
                      <a:pt x="3728" y="501"/>
                    </a:lnTo>
                    <a:lnTo>
                      <a:pt x="3928" y="427"/>
                    </a:lnTo>
                    <a:lnTo>
                      <a:pt x="4131" y="356"/>
                    </a:lnTo>
                    <a:lnTo>
                      <a:pt x="4337" y="289"/>
                    </a:lnTo>
                    <a:lnTo>
                      <a:pt x="4545" y="224"/>
                    </a:lnTo>
                    <a:lnTo>
                      <a:pt x="4757" y="163"/>
                    </a:lnTo>
                    <a:lnTo>
                      <a:pt x="4970" y="105"/>
                    </a:lnTo>
                    <a:lnTo>
                      <a:pt x="5186" y="51"/>
                    </a:lnTo>
                    <a:lnTo>
                      <a:pt x="5405" y="0"/>
                    </a:lnTo>
                    <a:lnTo>
                      <a:pt x="5405" y="4178"/>
                    </a:lnTo>
                    <a:lnTo>
                      <a:pt x="0" y="4178"/>
                    </a:lnTo>
                    <a:lnTo>
                      <a:pt x="0" y="2767"/>
                    </a:lnTo>
                    <a:close/>
                  </a:path>
                </a:pathLst>
              </a:custGeom>
              <a:solidFill>
                <a:srgbClr val="3F3F3F"/>
              </a:solidFill>
              <a:ln w="9525">
                <a:noFill/>
                <a:round/>
                <a:headEnd/>
                <a:tailEnd/>
              </a:ln>
            </p:spPr>
            <p:txBody>
              <a:bodyPr/>
              <a:lstStyle/>
              <a:p>
                <a:endParaRPr lang="es-CO"/>
              </a:p>
            </p:txBody>
          </p:sp>
          <p:sp>
            <p:nvSpPr>
              <p:cNvPr id="15757" name="Freeform 397"/>
              <p:cNvSpPr>
                <a:spLocks/>
              </p:cNvSpPr>
              <p:nvPr/>
            </p:nvSpPr>
            <p:spPr bwMode="auto">
              <a:xfrm>
                <a:off x="2309" y="2984"/>
                <a:ext cx="1081" cy="597"/>
              </a:xfrm>
              <a:custGeom>
                <a:avLst/>
                <a:gdLst/>
                <a:ahLst/>
                <a:cxnLst>
                  <a:cxn ang="0">
                    <a:pos x="0" y="2767"/>
                  </a:cxn>
                  <a:cxn ang="0">
                    <a:pos x="0" y="2767"/>
                  </a:cxn>
                  <a:cxn ang="0">
                    <a:pos x="106" y="2667"/>
                  </a:cxn>
                  <a:cxn ang="0">
                    <a:pos x="217" y="2567"/>
                  </a:cxn>
                  <a:cxn ang="0">
                    <a:pos x="334" y="2466"/>
                  </a:cxn>
                  <a:cxn ang="0">
                    <a:pos x="455" y="2365"/>
                  </a:cxn>
                  <a:cxn ang="0">
                    <a:pos x="580" y="2263"/>
                  </a:cxn>
                  <a:cxn ang="0">
                    <a:pos x="710" y="2162"/>
                  </a:cxn>
                  <a:cxn ang="0">
                    <a:pos x="844" y="2061"/>
                  </a:cxn>
                  <a:cxn ang="0">
                    <a:pos x="982" y="1960"/>
                  </a:cxn>
                  <a:cxn ang="0">
                    <a:pos x="1126" y="1858"/>
                  </a:cxn>
                  <a:cxn ang="0">
                    <a:pos x="1273" y="1759"/>
                  </a:cxn>
                  <a:cxn ang="0">
                    <a:pos x="1424" y="1659"/>
                  </a:cxn>
                  <a:cxn ang="0">
                    <a:pos x="1580" y="1561"/>
                  </a:cxn>
                  <a:cxn ang="0">
                    <a:pos x="1739" y="1464"/>
                  </a:cxn>
                  <a:cxn ang="0">
                    <a:pos x="1902" y="1368"/>
                  </a:cxn>
                  <a:cxn ang="0">
                    <a:pos x="2069" y="1273"/>
                  </a:cxn>
                  <a:cxn ang="0">
                    <a:pos x="2239" y="1179"/>
                  </a:cxn>
                  <a:cxn ang="0">
                    <a:pos x="2414" y="1087"/>
                  </a:cxn>
                  <a:cxn ang="0">
                    <a:pos x="2591" y="997"/>
                  </a:cxn>
                  <a:cxn ang="0">
                    <a:pos x="2773" y="908"/>
                  </a:cxn>
                  <a:cxn ang="0">
                    <a:pos x="2957" y="823"/>
                  </a:cxn>
                  <a:cxn ang="0">
                    <a:pos x="3145" y="739"/>
                  </a:cxn>
                  <a:cxn ang="0">
                    <a:pos x="3337" y="656"/>
                  </a:cxn>
                  <a:cxn ang="0">
                    <a:pos x="3531" y="578"/>
                  </a:cxn>
                  <a:cxn ang="0">
                    <a:pos x="3728" y="501"/>
                  </a:cxn>
                  <a:cxn ang="0">
                    <a:pos x="3928" y="427"/>
                  </a:cxn>
                  <a:cxn ang="0">
                    <a:pos x="4131" y="356"/>
                  </a:cxn>
                  <a:cxn ang="0">
                    <a:pos x="4337" y="289"/>
                  </a:cxn>
                  <a:cxn ang="0">
                    <a:pos x="4545" y="224"/>
                  </a:cxn>
                  <a:cxn ang="0">
                    <a:pos x="4757" y="163"/>
                  </a:cxn>
                  <a:cxn ang="0">
                    <a:pos x="4970" y="105"/>
                  </a:cxn>
                  <a:cxn ang="0">
                    <a:pos x="5186" y="51"/>
                  </a:cxn>
                  <a:cxn ang="0">
                    <a:pos x="5405" y="0"/>
                  </a:cxn>
                  <a:cxn ang="0">
                    <a:pos x="5405" y="4178"/>
                  </a:cxn>
                  <a:cxn ang="0">
                    <a:pos x="0" y="4178"/>
                  </a:cxn>
                  <a:cxn ang="0">
                    <a:pos x="0" y="2767"/>
                  </a:cxn>
                </a:cxnLst>
                <a:rect l="0" t="0" r="r" b="b"/>
                <a:pathLst>
                  <a:path w="5405" h="4178">
                    <a:moveTo>
                      <a:pt x="0" y="2767"/>
                    </a:moveTo>
                    <a:lnTo>
                      <a:pt x="0" y="2767"/>
                    </a:lnTo>
                    <a:lnTo>
                      <a:pt x="106" y="2667"/>
                    </a:lnTo>
                    <a:lnTo>
                      <a:pt x="217" y="2567"/>
                    </a:lnTo>
                    <a:lnTo>
                      <a:pt x="334" y="2466"/>
                    </a:lnTo>
                    <a:lnTo>
                      <a:pt x="455" y="2365"/>
                    </a:lnTo>
                    <a:lnTo>
                      <a:pt x="580" y="2263"/>
                    </a:lnTo>
                    <a:lnTo>
                      <a:pt x="710" y="2162"/>
                    </a:lnTo>
                    <a:lnTo>
                      <a:pt x="844" y="2061"/>
                    </a:lnTo>
                    <a:lnTo>
                      <a:pt x="982" y="1960"/>
                    </a:lnTo>
                    <a:lnTo>
                      <a:pt x="1126" y="1858"/>
                    </a:lnTo>
                    <a:lnTo>
                      <a:pt x="1273" y="1759"/>
                    </a:lnTo>
                    <a:lnTo>
                      <a:pt x="1424" y="1659"/>
                    </a:lnTo>
                    <a:lnTo>
                      <a:pt x="1580" y="1561"/>
                    </a:lnTo>
                    <a:lnTo>
                      <a:pt x="1739" y="1464"/>
                    </a:lnTo>
                    <a:lnTo>
                      <a:pt x="1902" y="1368"/>
                    </a:lnTo>
                    <a:lnTo>
                      <a:pt x="2069" y="1273"/>
                    </a:lnTo>
                    <a:lnTo>
                      <a:pt x="2239" y="1179"/>
                    </a:lnTo>
                    <a:lnTo>
                      <a:pt x="2414" y="1087"/>
                    </a:lnTo>
                    <a:lnTo>
                      <a:pt x="2591" y="997"/>
                    </a:lnTo>
                    <a:lnTo>
                      <a:pt x="2773" y="908"/>
                    </a:lnTo>
                    <a:lnTo>
                      <a:pt x="2957" y="823"/>
                    </a:lnTo>
                    <a:lnTo>
                      <a:pt x="3145" y="739"/>
                    </a:lnTo>
                    <a:lnTo>
                      <a:pt x="3337" y="656"/>
                    </a:lnTo>
                    <a:lnTo>
                      <a:pt x="3531" y="578"/>
                    </a:lnTo>
                    <a:lnTo>
                      <a:pt x="3728" y="501"/>
                    </a:lnTo>
                    <a:lnTo>
                      <a:pt x="3928" y="427"/>
                    </a:lnTo>
                    <a:lnTo>
                      <a:pt x="4131" y="356"/>
                    </a:lnTo>
                    <a:lnTo>
                      <a:pt x="4337" y="289"/>
                    </a:lnTo>
                    <a:lnTo>
                      <a:pt x="4545" y="224"/>
                    </a:lnTo>
                    <a:lnTo>
                      <a:pt x="4757" y="163"/>
                    </a:lnTo>
                    <a:lnTo>
                      <a:pt x="4970" y="105"/>
                    </a:lnTo>
                    <a:lnTo>
                      <a:pt x="5186" y="51"/>
                    </a:lnTo>
                    <a:lnTo>
                      <a:pt x="5405" y="0"/>
                    </a:lnTo>
                    <a:lnTo>
                      <a:pt x="5405" y="4178"/>
                    </a:lnTo>
                    <a:lnTo>
                      <a:pt x="0" y="4178"/>
                    </a:lnTo>
                    <a:lnTo>
                      <a:pt x="0" y="2767"/>
                    </a:lnTo>
                  </a:path>
                </a:pathLst>
              </a:custGeom>
              <a:noFill/>
              <a:ln w="0">
                <a:solidFill>
                  <a:srgbClr val="3F3F3F"/>
                </a:solidFill>
                <a:prstDash val="solid"/>
                <a:round/>
                <a:headEnd/>
                <a:tailEnd/>
              </a:ln>
            </p:spPr>
            <p:txBody>
              <a:bodyPr/>
              <a:lstStyle/>
              <a:p>
                <a:endParaRPr lang="es-CO"/>
              </a:p>
            </p:txBody>
          </p:sp>
          <p:sp>
            <p:nvSpPr>
              <p:cNvPr id="15758" name="Freeform 398"/>
              <p:cNvSpPr>
                <a:spLocks/>
              </p:cNvSpPr>
              <p:nvPr/>
            </p:nvSpPr>
            <p:spPr bwMode="auto">
              <a:xfrm>
                <a:off x="3367" y="3141"/>
                <a:ext cx="24" cy="12"/>
              </a:xfrm>
              <a:custGeom>
                <a:avLst/>
                <a:gdLst/>
                <a:ahLst/>
                <a:cxnLst>
                  <a:cxn ang="0">
                    <a:pos x="17" y="81"/>
                  </a:cxn>
                  <a:cxn ang="0">
                    <a:pos x="38" y="69"/>
                  </a:cxn>
                  <a:cxn ang="0">
                    <a:pos x="58" y="59"/>
                  </a:cxn>
                  <a:cxn ang="0">
                    <a:pos x="75" y="51"/>
                  </a:cxn>
                  <a:cxn ang="0">
                    <a:pos x="88" y="46"/>
                  </a:cxn>
                  <a:cxn ang="0">
                    <a:pos x="98" y="42"/>
                  </a:cxn>
                  <a:cxn ang="0">
                    <a:pos x="109" y="39"/>
                  </a:cxn>
                  <a:cxn ang="0">
                    <a:pos x="117" y="36"/>
                  </a:cxn>
                  <a:cxn ang="0">
                    <a:pos x="122" y="33"/>
                  </a:cxn>
                  <a:cxn ang="0">
                    <a:pos x="112" y="0"/>
                  </a:cxn>
                  <a:cxn ang="0">
                    <a:pos x="105" y="2"/>
                  </a:cxn>
                  <a:cxn ang="0">
                    <a:pos x="98" y="6"/>
                  </a:cxn>
                  <a:cxn ang="0">
                    <a:pos x="88" y="9"/>
                  </a:cxn>
                  <a:cxn ang="0">
                    <a:pos x="76" y="13"/>
                  </a:cxn>
                  <a:cxn ang="0">
                    <a:pos x="60" y="20"/>
                  </a:cxn>
                  <a:cxn ang="0">
                    <a:pos x="44" y="28"/>
                  </a:cxn>
                  <a:cxn ang="0">
                    <a:pos x="24" y="38"/>
                  </a:cxn>
                  <a:cxn ang="0">
                    <a:pos x="0" y="50"/>
                  </a:cxn>
                  <a:cxn ang="0">
                    <a:pos x="17" y="81"/>
                  </a:cxn>
                </a:cxnLst>
                <a:rect l="0" t="0" r="r" b="b"/>
                <a:pathLst>
                  <a:path w="122" h="81">
                    <a:moveTo>
                      <a:pt x="17" y="81"/>
                    </a:moveTo>
                    <a:lnTo>
                      <a:pt x="38" y="69"/>
                    </a:lnTo>
                    <a:lnTo>
                      <a:pt x="58" y="59"/>
                    </a:lnTo>
                    <a:lnTo>
                      <a:pt x="75" y="51"/>
                    </a:lnTo>
                    <a:lnTo>
                      <a:pt x="88" y="46"/>
                    </a:lnTo>
                    <a:lnTo>
                      <a:pt x="98" y="42"/>
                    </a:lnTo>
                    <a:lnTo>
                      <a:pt x="109" y="39"/>
                    </a:lnTo>
                    <a:lnTo>
                      <a:pt x="117" y="36"/>
                    </a:lnTo>
                    <a:lnTo>
                      <a:pt x="122" y="33"/>
                    </a:lnTo>
                    <a:lnTo>
                      <a:pt x="112" y="0"/>
                    </a:lnTo>
                    <a:lnTo>
                      <a:pt x="105" y="2"/>
                    </a:lnTo>
                    <a:lnTo>
                      <a:pt x="98" y="6"/>
                    </a:lnTo>
                    <a:lnTo>
                      <a:pt x="88" y="9"/>
                    </a:lnTo>
                    <a:lnTo>
                      <a:pt x="76" y="13"/>
                    </a:lnTo>
                    <a:lnTo>
                      <a:pt x="60" y="20"/>
                    </a:lnTo>
                    <a:lnTo>
                      <a:pt x="44" y="28"/>
                    </a:lnTo>
                    <a:lnTo>
                      <a:pt x="24" y="38"/>
                    </a:lnTo>
                    <a:lnTo>
                      <a:pt x="0" y="50"/>
                    </a:lnTo>
                    <a:lnTo>
                      <a:pt x="17" y="81"/>
                    </a:lnTo>
                    <a:close/>
                  </a:path>
                </a:pathLst>
              </a:custGeom>
              <a:solidFill>
                <a:srgbClr val="FFFFFF"/>
              </a:solidFill>
              <a:ln w="9525">
                <a:noFill/>
                <a:round/>
                <a:headEnd/>
                <a:tailEnd/>
              </a:ln>
            </p:spPr>
            <p:txBody>
              <a:bodyPr/>
              <a:lstStyle/>
              <a:p>
                <a:endParaRPr lang="es-CO"/>
              </a:p>
            </p:txBody>
          </p:sp>
          <p:sp>
            <p:nvSpPr>
              <p:cNvPr id="15759" name="Freeform 399"/>
              <p:cNvSpPr>
                <a:spLocks/>
              </p:cNvSpPr>
              <p:nvPr/>
            </p:nvSpPr>
            <p:spPr bwMode="auto">
              <a:xfrm>
                <a:off x="3298" y="3165"/>
                <a:ext cx="27" cy="15"/>
              </a:xfrm>
              <a:custGeom>
                <a:avLst/>
                <a:gdLst/>
                <a:ahLst/>
                <a:cxnLst>
                  <a:cxn ang="0">
                    <a:pos x="16" y="103"/>
                  </a:cxn>
                  <a:cxn ang="0">
                    <a:pos x="45" y="85"/>
                  </a:cxn>
                  <a:cxn ang="0">
                    <a:pos x="63" y="74"/>
                  </a:cxn>
                  <a:cxn ang="0">
                    <a:pos x="73" y="68"/>
                  </a:cxn>
                  <a:cxn ang="0">
                    <a:pos x="80" y="63"/>
                  </a:cxn>
                  <a:cxn ang="0">
                    <a:pos x="85" y="60"/>
                  </a:cxn>
                  <a:cxn ang="0">
                    <a:pos x="96" y="54"/>
                  </a:cxn>
                  <a:cxn ang="0">
                    <a:pos x="112" y="45"/>
                  </a:cxn>
                  <a:cxn ang="0">
                    <a:pos x="138" y="31"/>
                  </a:cxn>
                  <a:cxn ang="0">
                    <a:pos x="121" y="0"/>
                  </a:cxn>
                  <a:cxn ang="0">
                    <a:pos x="96" y="14"/>
                  </a:cxn>
                  <a:cxn ang="0">
                    <a:pos x="79" y="23"/>
                  </a:cxn>
                  <a:cxn ang="0">
                    <a:pos x="69" y="29"/>
                  </a:cxn>
                  <a:cxn ang="0">
                    <a:pos x="61" y="34"/>
                  </a:cxn>
                  <a:cxn ang="0">
                    <a:pos x="54" y="39"/>
                  </a:cxn>
                  <a:cxn ang="0">
                    <a:pos x="44" y="45"/>
                  </a:cxn>
                  <a:cxn ang="0">
                    <a:pos x="26" y="56"/>
                  </a:cxn>
                  <a:cxn ang="0">
                    <a:pos x="0" y="72"/>
                  </a:cxn>
                  <a:cxn ang="0">
                    <a:pos x="16" y="103"/>
                  </a:cxn>
                </a:cxnLst>
                <a:rect l="0" t="0" r="r" b="b"/>
                <a:pathLst>
                  <a:path w="138" h="103">
                    <a:moveTo>
                      <a:pt x="16" y="103"/>
                    </a:moveTo>
                    <a:lnTo>
                      <a:pt x="45" y="85"/>
                    </a:lnTo>
                    <a:lnTo>
                      <a:pt x="63" y="74"/>
                    </a:lnTo>
                    <a:lnTo>
                      <a:pt x="73" y="68"/>
                    </a:lnTo>
                    <a:lnTo>
                      <a:pt x="80" y="63"/>
                    </a:lnTo>
                    <a:lnTo>
                      <a:pt x="85" y="60"/>
                    </a:lnTo>
                    <a:lnTo>
                      <a:pt x="96" y="54"/>
                    </a:lnTo>
                    <a:lnTo>
                      <a:pt x="112" y="45"/>
                    </a:lnTo>
                    <a:lnTo>
                      <a:pt x="138" y="31"/>
                    </a:lnTo>
                    <a:lnTo>
                      <a:pt x="121" y="0"/>
                    </a:lnTo>
                    <a:lnTo>
                      <a:pt x="96" y="14"/>
                    </a:lnTo>
                    <a:lnTo>
                      <a:pt x="79" y="23"/>
                    </a:lnTo>
                    <a:lnTo>
                      <a:pt x="69" y="29"/>
                    </a:lnTo>
                    <a:lnTo>
                      <a:pt x="61" y="34"/>
                    </a:lnTo>
                    <a:lnTo>
                      <a:pt x="54" y="39"/>
                    </a:lnTo>
                    <a:lnTo>
                      <a:pt x="44" y="45"/>
                    </a:lnTo>
                    <a:lnTo>
                      <a:pt x="26" y="56"/>
                    </a:lnTo>
                    <a:lnTo>
                      <a:pt x="0" y="72"/>
                    </a:lnTo>
                    <a:lnTo>
                      <a:pt x="16" y="103"/>
                    </a:lnTo>
                    <a:close/>
                  </a:path>
                </a:pathLst>
              </a:custGeom>
              <a:solidFill>
                <a:srgbClr val="FFFFFF"/>
              </a:solidFill>
              <a:ln w="9525">
                <a:noFill/>
                <a:round/>
                <a:headEnd/>
                <a:tailEnd/>
              </a:ln>
            </p:spPr>
            <p:txBody>
              <a:bodyPr/>
              <a:lstStyle/>
              <a:p>
                <a:endParaRPr lang="es-CO"/>
              </a:p>
            </p:txBody>
          </p:sp>
          <p:sp>
            <p:nvSpPr>
              <p:cNvPr id="15760" name="Freeform 400"/>
              <p:cNvSpPr>
                <a:spLocks/>
              </p:cNvSpPr>
              <p:nvPr/>
            </p:nvSpPr>
            <p:spPr bwMode="auto">
              <a:xfrm>
                <a:off x="3219" y="3194"/>
                <a:ext cx="39" cy="19"/>
              </a:xfrm>
              <a:custGeom>
                <a:avLst/>
                <a:gdLst/>
                <a:ahLst/>
                <a:cxnLst>
                  <a:cxn ang="0">
                    <a:pos x="19" y="136"/>
                  </a:cxn>
                  <a:cxn ang="0">
                    <a:pos x="36" y="125"/>
                  </a:cxn>
                  <a:cxn ang="0">
                    <a:pos x="52" y="115"/>
                  </a:cxn>
                  <a:cxn ang="0">
                    <a:pos x="65" y="106"/>
                  </a:cxn>
                  <a:cxn ang="0">
                    <a:pos x="76" y="99"/>
                  </a:cxn>
                  <a:cxn ang="0">
                    <a:pos x="85" y="95"/>
                  </a:cxn>
                  <a:cxn ang="0">
                    <a:pos x="94" y="89"/>
                  </a:cxn>
                  <a:cxn ang="0">
                    <a:pos x="101" y="84"/>
                  </a:cxn>
                  <a:cxn ang="0">
                    <a:pos x="109" y="81"/>
                  </a:cxn>
                  <a:cxn ang="0">
                    <a:pos x="116" y="76"/>
                  </a:cxn>
                  <a:cxn ang="0">
                    <a:pos x="123" y="72"/>
                  </a:cxn>
                  <a:cxn ang="0">
                    <a:pos x="132" y="68"/>
                  </a:cxn>
                  <a:cxn ang="0">
                    <a:pos x="142" y="63"/>
                  </a:cxn>
                  <a:cxn ang="0">
                    <a:pos x="153" y="56"/>
                  </a:cxn>
                  <a:cxn ang="0">
                    <a:pos x="165" y="49"/>
                  </a:cxn>
                  <a:cxn ang="0">
                    <a:pos x="180" y="40"/>
                  </a:cxn>
                  <a:cxn ang="0">
                    <a:pos x="197" y="29"/>
                  </a:cxn>
                  <a:cxn ang="0">
                    <a:pos x="181" y="0"/>
                  </a:cxn>
                  <a:cxn ang="0">
                    <a:pos x="163" y="9"/>
                  </a:cxn>
                  <a:cxn ang="0">
                    <a:pos x="149" y="18"/>
                  </a:cxn>
                  <a:cxn ang="0">
                    <a:pos x="134" y="27"/>
                  </a:cxn>
                  <a:cxn ang="0">
                    <a:pos x="125" y="32"/>
                  </a:cxn>
                  <a:cxn ang="0">
                    <a:pos x="116" y="37"/>
                  </a:cxn>
                  <a:cxn ang="0">
                    <a:pos x="109" y="41"/>
                  </a:cxn>
                  <a:cxn ang="0">
                    <a:pos x="99" y="45"/>
                  </a:cxn>
                  <a:cxn ang="0">
                    <a:pos x="92" y="50"/>
                  </a:cxn>
                  <a:cxn ang="0">
                    <a:pos x="85" y="55"/>
                  </a:cxn>
                  <a:cxn ang="0">
                    <a:pos x="76" y="60"/>
                  </a:cxn>
                  <a:cxn ang="0">
                    <a:pos x="68" y="64"/>
                  </a:cxn>
                  <a:cxn ang="0">
                    <a:pos x="59" y="70"/>
                  </a:cxn>
                  <a:cxn ang="0">
                    <a:pos x="47" y="78"/>
                  </a:cxn>
                  <a:cxn ang="0">
                    <a:pos x="33" y="86"/>
                  </a:cxn>
                  <a:cxn ang="0">
                    <a:pos x="18" y="96"/>
                  </a:cxn>
                  <a:cxn ang="0">
                    <a:pos x="0" y="107"/>
                  </a:cxn>
                  <a:cxn ang="0">
                    <a:pos x="19" y="136"/>
                  </a:cxn>
                </a:cxnLst>
                <a:rect l="0" t="0" r="r" b="b"/>
                <a:pathLst>
                  <a:path w="197" h="136">
                    <a:moveTo>
                      <a:pt x="19" y="136"/>
                    </a:moveTo>
                    <a:lnTo>
                      <a:pt x="36" y="125"/>
                    </a:lnTo>
                    <a:lnTo>
                      <a:pt x="52" y="115"/>
                    </a:lnTo>
                    <a:lnTo>
                      <a:pt x="65" y="106"/>
                    </a:lnTo>
                    <a:lnTo>
                      <a:pt x="76" y="99"/>
                    </a:lnTo>
                    <a:lnTo>
                      <a:pt x="85" y="95"/>
                    </a:lnTo>
                    <a:lnTo>
                      <a:pt x="94" y="89"/>
                    </a:lnTo>
                    <a:lnTo>
                      <a:pt x="101" y="84"/>
                    </a:lnTo>
                    <a:lnTo>
                      <a:pt x="109" y="81"/>
                    </a:lnTo>
                    <a:lnTo>
                      <a:pt x="116" y="76"/>
                    </a:lnTo>
                    <a:lnTo>
                      <a:pt x="123" y="72"/>
                    </a:lnTo>
                    <a:lnTo>
                      <a:pt x="132" y="68"/>
                    </a:lnTo>
                    <a:lnTo>
                      <a:pt x="142" y="63"/>
                    </a:lnTo>
                    <a:lnTo>
                      <a:pt x="153" y="56"/>
                    </a:lnTo>
                    <a:lnTo>
                      <a:pt x="165" y="49"/>
                    </a:lnTo>
                    <a:lnTo>
                      <a:pt x="180" y="40"/>
                    </a:lnTo>
                    <a:lnTo>
                      <a:pt x="197" y="29"/>
                    </a:lnTo>
                    <a:lnTo>
                      <a:pt x="181" y="0"/>
                    </a:lnTo>
                    <a:lnTo>
                      <a:pt x="163" y="9"/>
                    </a:lnTo>
                    <a:lnTo>
                      <a:pt x="149" y="18"/>
                    </a:lnTo>
                    <a:lnTo>
                      <a:pt x="134" y="27"/>
                    </a:lnTo>
                    <a:lnTo>
                      <a:pt x="125" y="32"/>
                    </a:lnTo>
                    <a:lnTo>
                      <a:pt x="116" y="37"/>
                    </a:lnTo>
                    <a:lnTo>
                      <a:pt x="109" y="41"/>
                    </a:lnTo>
                    <a:lnTo>
                      <a:pt x="99" y="45"/>
                    </a:lnTo>
                    <a:lnTo>
                      <a:pt x="92" y="50"/>
                    </a:lnTo>
                    <a:lnTo>
                      <a:pt x="85" y="55"/>
                    </a:lnTo>
                    <a:lnTo>
                      <a:pt x="76" y="60"/>
                    </a:lnTo>
                    <a:lnTo>
                      <a:pt x="68" y="64"/>
                    </a:lnTo>
                    <a:lnTo>
                      <a:pt x="59" y="70"/>
                    </a:lnTo>
                    <a:lnTo>
                      <a:pt x="47" y="78"/>
                    </a:lnTo>
                    <a:lnTo>
                      <a:pt x="33" y="86"/>
                    </a:lnTo>
                    <a:lnTo>
                      <a:pt x="18" y="96"/>
                    </a:lnTo>
                    <a:lnTo>
                      <a:pt x="0" y="107"/>
                    </a:lnTo>
                    <a:lnTo>
                      <a:pt x="19" y="136"/>
                    </a:lnTo>
                    <a:close/>
                  </a:path>
                </a:pathLst>
              </a:custGeom>
              <a:solidFill>
                <a:srgbClr val="FFFFFF"/>
              </a:solidFill>
              <a:ln w="9525">
                <a:noFill/>
                <a:round/>
                <a:headEnd/>
                <a:tailEnd/>
              </a:ln>
            </p:spPr>
            <p:txBody>
              <a:bodyPr/>
              <a:lstStyle/>
              <a:p>
                <a:endParaRPr lang="es-CO"/>
              </a:p>
            </p:txBody>
          </p:sp>
          <p:sp>
            <p:nvSpPr>
              <p:cNvPr id="15761" name="Freeform 401"/>
              <p:cNvSpPr>
                <a:spLocks/>
              </p:cNvSpPr>
              <p:nvPr/>
            </p:nvSpPr>
            <p:spPr bwMode="auto">
              <a:xfrm>
                <a:off x="3150" y="3225"/>
                <a:ext cx="38" cy="21"/>
              </a:xfrm>
              <a:custGeom>
                <a:avLst/>
                <a:gdLst/>
                <a:ahLst/>
                <a:cxnLst>
                  <a:cxn ang="0">
                    <a:pos x="20" y="144"/>
                  </a:cxn>
                  <a:cxn ang="0">
                    <a:pos x="36" y="131"/>
                  </a:cxn>
                  <a:cxn ang="0">
                    <a:pos x="50" y="122"/>
                  </a:cxn>
                  <a:cxn ang="0">
                    <a:pos x="63" y="113"/>
                  </a:cxn>
                  <a:cxn ang="0">
                    <a:pos x="74" y="105"/>
                  </a:cxn>
                  <a:cxn ang="0">
                    <a:pos x="82" y="99"/>
                  </a:cxn>
                  <a:cxn ang="0">
                    <a:pos x="90" y="94"/>
                  </a:cxn>
                  <a:cxn ang="0">
                    <a:pos x="98" y="89"/>
                  </a:cxn>
                  <a:cxn ang="0">
                    <a:pos x="106" y="85"/>
                  </a:cxn>
                  <a:cxn ang="0">
                    <a:pos x="112" y="81"/>
                  </a:cxn>
                  <a:cxn ang="0">
                    <a:pos x="120" y="75"/>
                  </a:cxn>
                  <a:cxn ang="0">
                    <a:pos x="129" y="70"/>
                  </a:cxn>
                  <a:cxn ang="0">
                    <a:pos x="137" y="64"/>
                  </a:cxn>
                  <a:cxn ang="0">
                    <a:pos x="148" y="58"/>
                  </a:cxn>
                  <a:cxn ang="0">
                    <a:pos x="161" y="50"/>
                  </a:cxn>
                  <a:cxn ang="0">
                    <a:pos x="175" y="40"/>
                  </a:cxn>
                  <a:cxn ang="0">
                    <a:pos x="192" y="29"/>
                  </a:cxn>
                  <a:cxn ang="0">
                    <a:pos x="173" y="0"/>
                  </a:cxn>
                  <a:cxn ang="0">
                    <a:pos x="156" y="11"/>
                  </a:cxn>
                  <a:cxn ang="0">
                    <a:pos x="142" y="21"/>
                  </a:cxn>
                  <a:cxn ang="0">
                    <a:pos x="130" y="29"/>
                  </a:cxn>
                  <a:cxn ang="0">
                    <a:pos x="118" y="35"/>
                  </a:cxn>
                  <a:cxn ang="0">
                    <a:pos x="110" y="41"/>
                  </a:cxn>
                  <a:cxn ang="0">
                    <a:pos x="102" y="47"/>
                  </a:cxn>
                  <a:cxn ang="0">
                    <a:pos x="93" y="52"/>
                  </a:cxn>
                  <a:cxn ang="0">
                    <a:pos x="87" y="56"/>
                  </a:cxn>
                  <a:cxn ang="0">
                    <a:pos x="81" y="60"/>
                  </a:cxn>
                  <a:cxn ang="0">
                    <a:pos x="72" y="65"/>
                  </a:cxn>
                  <a:cxn ang="0">
                    <a:pos x="64" y="70"/>
                  </a:cxn>
                  <a:cxn ang="0">
                    <a:pos x="55" y="77"/>
                  </a:cxn>
                  <a:cxn ang="0">
                    <a:pos x="44" y="84"/>
                  </a:cxn>
                  <a:cxn ang="0">
                    <a:pos x="32" y="93"/>
                  </a:cxn>
                  <a:cxn ang="0">
                    <a:pos x="17" y="102"/>
                  </a:cxn>
                  <a:cxn ang="0">
                    <a:pos x="0" y="115"/>
                  </a:cxn>
                  <a:cxn ang="0">
                    <a:pos x="20" y="144"/>
                  </a:cxn>
                </a:cxnLst>
                <a:rect l="0" t="0" r="r" b="b"/>
                <a:pathLst>
                  <a:path w="192" h="144">
                    <a:moveTo>
                      <a:pt x="20" y="144"/>
                    </a:moveTo>
                    <a:lnTo>
                      <a:pt x="36" y="131"/>
                    </a:lnTo>
                    <a:lnTo>
                      <a:pt x="50" y="122"/>
                    </a:lnTo>
                    <a:lnTo>
                      <a:pt x="63" y="113"/>
                    </a:lnTo>
                    <a:lnTo>
                      <a:pt x="74" y="105"/>
                    </a:lnTo>
                    <a:lnTo>
                      <a:pt x="82" y="99"/>
                    </a:lnTo>
                    <a:lnTo>
                      <a:pt x="90" y="94"/>
                    </a:lnTo>
                    <a:lnTo>
                      <a:pt x="98" y="89"/>
                    </a:lnTo>
                    <a:lnTo>
                      <a:pt x="106" y="85"/>
                    </a:lnTo>
                    <a:lnTo>
                      <a:pt x="112" y="81"/>
                    </a:lnTo>
                    <a:lnTo>
                      <a:pt x="120" y="75"/>
                    </a:lnTo>
                    <a:lnTo>
                      <a:pt x="129" y="70"/>
                    </a:lnTo>
                    <a:lnTo>
                      <a:pt x="137" y="64"/>
                    </a:lnTo>
                    <a:lnTo>
                      <a:pt x="148" y="58"/>
                    </a:lnTo>
                    <a:lnTo>
                      <a:pt x="161" y="50"/>
                    </a:lnTo>
                    <a:lnTo>
                      <a:pt x="175" y="40"/>
                    </a:lnTo>
                    <a:lnTo>
                      <a:pt x="192" y="29"/>
                    </a:lnTo>
                    <a:lnTo>
                      <a:pt x="173" y="0"/>
                    </a:lnTo>
                    <a:lnTo>
                      <a:pt x="156" y="11"/>
                    </a:lnTo>
                    <a:lnTo>
                      <a:pt x="142" y="21"/>
                    </a:lnTo>
                    <a:lnTo>
                      <a:pt x="130" y="29"/>
                    </a:lnTo>
                    <a:lnTo>
                      <a:pt x="118" y="35"/>
                    </a:lnTo>
                    <a:lnTo>
                      <a:pt x="110" y="41"/>
                    </a:lnTo>
                    <a:lnTo>
                      <a:pt x="102" y="47"/>
                    </a:lnTo>
                    <a:lnTo>
                      <a:pt x="93" y="52"/>
                    </a:lnTo>
                    <a:lnTo>
                      <a:pt x="87" y="56"/>
                    </a:lnTo>
                    <a:lnTo>
                      <a:pt x="81" y="60"/>
                    </a:lnTo>
                    <a:lnTo>
                      <a:pt x="72" y="65"/>
                    </a:lnTo>
                    <a:lnTo>
                      <a:pt x="64" y="70"/>
                    </a:lnTo>
                    <a:lnTo>
                      <a:pt x="55" y="77"/>
                    </a:lnTo>
                    <a:lnTo>
                      <a:pt x="44" y="84"/>
                    </a:lnTo>
                    <a:lnTo>
                      <a:pt x="32" y="93"/>
                    </a:lnTo>
                    <a:lnTo>
                      <a:pt x="17" y="102"/>
                    </a:lnTo>
                    <a:lnTo>
                      <a:pt x="0" y="115"/>
                    </a:lnTo>
                    <a:lnTo>
                      <a:pt x="20" y="144"/>
                    </a:lnTo>
                    <a:close/>
                  </a:path>
                </a:pathLst>
              </a:custGeom>
              <a:solidFill>
                <a:srgbClr val="FFFFFF"/>
              </a:solidFill>
              <a:ln w="9525">
                <a:noFill/>
                <a:round/>
                <a:headEnd/>
                <a:tailEnd/>
              </a:ln>
            </p:spPr>
            <p:txBody>
              <a:bodyPr/>
              <a:lstStyle/>
              <a:p>
                <a:endParaRPr lang="es-CO"/>
              </a:p>
            </p:txBody>
          </p:sp>
          <p:sp>
            <p:nvSpPr>
              <p:cNvPr id="15762" name="Freeform 402"/>
              <p:cNvSpPr>
                <a:spLocks/>
              </p:cNvSpPr>
              <p:nvPr/>
            </p:nvSpPr>
            <p:spPr bwMode="auto">
              <a:xfrm>
                <a:off x="3068" y="3260"/>
                <a:ext cx="51" cy="29"/>
              </a:xfrm>
              <a:custGeom>
                <a:avLst/>
                <a:gdLst/>
                <a:ahLst/>
                <a:cxnLst>
                  <a:cxn ang="0">
                    <a:pos x="20" y="200"/>
                  </a:cxn>
                  <a:cxn ang="0">
                    <a:pos x="40" y="185"/>
                  </a:cxn>
                  <a:cxn ang="0">
                    <a:pos x="59" y="170"/>
                  </a:cxn>
                  <a:cxn ang="0">
                    <a:pos x="74" y="159"/>
                  </a:cxn>
                  <a:cxn ang="0">
                    <a:pos x="90" y="149"/>
                  </a:cxn>
                  <a:cxn ang="0">
                    <a:pos x="102" y="137"/>
                  </a:cxn>
                  <a:cxn ang="0">
                    <a:pos x="115" y="129"/>
                  </a:cxn>
                  <a:cxn ang="0">
                    <a:pos x="127" y="121"/>
                  </a:cxn>
                  <a:cxn ang="0">
                    <a:pos x="138" y="112"/>
                  </a:cxn>
                  <a:cxn ang="0">
                    <a:pos x="148" y="104"/>
                  </a:cxn>
                  <a:cxn ang="0">
                    <a:pos x="161" y="96"/>
                  </a:cxn>
                  <a:cxn ang="0">
                    <a:pos x="173" y="88"/>
                  </a:cxn>
                  <a:cxn ang="0">
                    <a:pos x="188" y="78"/>
                  </a:cxn>
                  <a:cxn ang="0">
                    <a:pos x="201" y="68"/>
                  </a:cxn>
                  <a:cxn ang="0">
                    <a:pos x="219" y="57"/>
                  </a:cxn>
                  <a:cxn ang="0">
                    <a:pos x="236" y="43"/>
                  </a:cxn>
                  <a:cxn ang="0">
                    <a:pos x="257" y="29"/>
                  </a:cxn>
                  <a:cxn ang="0">
                    <a:pos x="236" y="0"/>
                  </a:cxn>
                  <a:cxn ang="0">
                    <a:pos x="216" y="14"/>
                  </a:cxn>
                  <a:cxn ang="0">
                    <a:pos x="198" y="28"/>
                  </a:cxn>
                  <a:cxn ang="0">
                    <a:pos x="183" y="39"/>
                  </a:cxn>
                  <a:cxn ang="0">
                    <a:pos x="167" y="49"/>
                  </a:cxn>
                  <a:cxn ang="0">
                    <a:pos x="155" y="59"/>
                  </a:cxn>
                  <a:cxn ang="0">
                    <a:pos x="142" y="67"/>
                  </a:cxn>
                  <a:cxn ang="0">
                    <a:pos x="130" y="75"/>
                  </a:cxn>
                  <a:cxn ang="0">
                    <a:pos x="117" y="83"/>
                  </a:cxn>
                  <a:cxn ang="0">
                    <a:pos x="106" y="92"/>
                  </a:cxn>
                  <a:cxn ang="0">
                    <a:pos x="95" y="100"/>
                  </a:cxn>
                  <a:cxn ang="0">
                    <a:pos x="81" y="110"/>
                  </a:cxn>
                  <a:cxn ang="0">
                    <a:pos x="69" y="120"/>
                  </a:cxn>
                  <a:cxn ang="0">
                    <a:pos x="54" y="130"/>
                  </a:cxn>
                  <a:cxn ang="0">
                    <a:pos x="38" y="143"/>
                  </a:cxn>
                  <a:cxn ang="0">
                    <a:pos x="19" y="158"/>
                  </a:cxn>
                  <a:cxn ang="0">
                    <a:pos x="0" y="173"/>
                  </a:cxn>
                  <a:cxn ang="0">
                    <a:pos x="20" y="200"/>
                  </a:cxn>
                </a:cxnLst>
                <a:rect l="0" t="0" r="r" b="b"/>
                <a:pathLst>
                  <a:path w="257" h="200">
                    <a:moveTo>
                      <a:pt x="20" y="200"/>
                    </a:moveTo>
                    <a:lnTo>
                      <a:pt x="40" y="185"/>
                    </a:lnTo>
                    <a:lnTo>
                      <a:pt x="59" y="170"/>
                    </a:lnTo>
                    <a:lnTo>
                      <a:pt x="74" y="159"/>
                    </a:lnTo>
                    <a:lnTo>
                      <a:pt x="90" y="149"/>
                    </a:lnTo>
                    <a:lnTo>
                      <a:pt x="102" y="137"/>
                    </a:lnTo>
                    <a:lnTo>
                      <a:pt x="115" y="129"/>
                    </a:lnTo>
                    <a:lnTo>
                      <a:pt x="127" y="121"/>
                    </a:lnTo>
                    <a:lnTo>
                      <a:pt x="138" y="112"/>
                    </a:lnTo>
                    <a:lnTo>
                      <a:pt x="148" y="104"/>
                    </a:lnTo>
                    <a:lnTo>
                      <a:pt x="161" y="96"/>
                    </a:lnTo>
                    <a:lnTo>
                      <a:pt x="173" y="88"/>
                    </a:lnTo>
                    <a:lnTo>
                      <a:pt x="188" y="78"/>
                    </a:lnTo>
                    <a:lnTo>
                      <a:pt x="201" y="68"/>
                    </a:lnTo>
                    <a:lnTo>
                      <a:pt x="219" y="57"/>
                    </a:lnTo>
                    <a:lnTo>
                      <a:pt x="236" y="43"/>
                    </a:lnTo>
                    <a:lnTo>
                      <a:pt x="257" y="29"/>
                    </a:lnTo>
                    <a:lnTo>
                      <a:pt x="236" y="0"/>
                    </a:lnTo>
                    <a:lnTo>
                      <a:pt x="216" y="14"/>
                    </a:lnTo>
                    <a:lnTo>
                      <a:pt x="198" y="28"/>
                    </a:lnTo>
                    <a:lnTo>
                      <a:pt x="183" y="39"/>
                    </a:lnTo>
                    <a:lnTo>
                      <a:pt x="167" y="49"/>
                    </a:lnTo>
                    <a:lnTo>
                      <a:pt x="155" y="59"/>
                    </a:lnTo>
                    <a:lnTo>
                      <a:pt x="142" y="67"/>
                    </a:lnTo>
                    <a:lnTo>
                      <a:pt x="130" y="75"/>
                    </a:lnTo>
                    <a:lnTo>
                      <a:pt x="117" y="83"/>
                    </a:lnTo>
                    <a:lnTo>
                      <a:pt x="106" y="92"/>
                    </a:lnTo>
                    <a:lnTo>
                      <a:pt x="95" y="100"/>
                    </a:lnTo>
                    <a:lnTo>
                      <a:pt x="81" y="110"/>
                    </a:lnTo>
                    <a:lnTo>
                      <a:pt x="69" y="120"/>
                    </a:lnTo>
                    <a:lnTo>
                      <a:pt x="54" y="130"/>
                    </a:lnTo>
                    <a:lnTo>
                      <a:pt x="38" y="143"/>
                    </a:lnTo>
                    <a:lnTo>
                      <a:pt x="19" y="158"/>
                    </a:lnTo>
                    <a:lnTo>
                      <a:pt x="0" y="173"/>
                    </a:lnTo>
                    <a:lnTo>
                      <a:pt x="20" y="200"/>
                    </a:lnTo>
                    <a:close/>
                  </a:path>
                </a:pathLst>
              </a:custGeom>
              <a:solidFill>
                <a:srgbClr val="FFFFFF"/>
              </a:solidFill>
              <a:ln w="9525">
                <a:noFill/>
                <a:round/>
                <a:headEnd/>
                <a:tailEnd/>
              </a:ln>
            </p:spPr>
            <p:txBody>
              <a:bodyPr/>
              <a:lstStyle/>
              <a:p>
                <a:endParaRPr lang="es-CO"/>
              </a:p>
            </p:txBody>
          </p:sp>
          <p:sp>
            <p:nvSpPr>
              <p:cNvPr id="15763" name="Freeform 403"/>
              <p:cNvSpPr>
                <a:spLocks/>
              </p:cNvSpPr>
              <p:nvPr/>
            </p:nvSpPr>
            <p:spPr bwMode="auto">
              <a:xfrm>
                <a:off x="2984" y="3305"/>
                <a:ext cx="51" cy="31"/>
              </a:xfrm>
              <a:custGeom>
                <a:avLst/>
                <a:gdLst/>
                <a:ahLst/>
                <a:cxnLst>
                  <a:cxn ang="0">
                    <a:pos x="22" y="217"/>
                  </a:cxn>
                  <a:cxn ang="0">
                    <a:pos x="38" y="203"/>
                  </a:cxn>
                  <a:cxn ang="0">
                    <a:pos x="53" y="191"/>
                  </a:cxn>
                  <a:cxn ang="0">
                    <a:pos x="68" y="179"/>
                  </a:cxn>
                  <a:cxn ang="0">
                    <a:pos x="82" y="167"/>
                  </a:cxn>
                  <a:cxn ang="0">
                    <a:pos x="96" y="155"/>
                  </a:cxn>
                  <a:cxn ang="0">
                    <a:pos x="110" y="143"/>
                  </a:cxn>
                  <a:cxn ang="0">
                    <a:pos x="124" y="132"/>
                  </a:cxn>
                  <a:cxn ang="0">
                    <a:pos x="138" y="121"/>
                  </a:cxn>
                  <a:cxn ang="0">
                    <a:pos x="151" y="109"/>
                  </a:cxn>
                  <a:cxn ang="0">
                    <a:pos x="165" y="98"/>
                  </a:cxn>
                  <a:cxn ang="0">
                    <a:pos x="179" y="87"/>
                  </a:cxn>
                  <a:cxn ang="0">
                    <a:pos x="194" y="75"/>
                  </a:cxn>
                  <a:cxn ang="0">
                    <a:pos x="209" y="64"/>
                  </a:cxn>
                  <a:cxn ang="0">
                    <a:pos x="223" y="52"/>
                  </a:cxn>
                  <a:cxn ang="0">
                    <a:pos x="239" y="39"/>
                  </a:cxn>
                  <a:cxn ang="0">
                    <a:pos x="255" y="27"/>
                  </a:cxn>
                  <a:cxn ang="0">
                    <a:pos x="234" y="0"/>
                  </a:cxn>
                  <a:cxn ang="0">
                    <a:pos x="219" y="12"/>
                  </a:cxn>
                  <a:cxn ang="0">
                    <a:pos x="202" y="25"/>
                  </a:cxn>
                  <a:cxn ang="0">
                    <a:pos x="187" y="37"/>
                  </a:cxn>
                  <a:cxn ang="0">
                    <a:pos x="173" y="48"/>
                  </a:cxn>
                  <a:cxn ang="0">
                    <a:pos x="159" y="60"/>
                  </a:cxn>
                  <a:cxn ang="0">
                    <a:pos x="144" y="71"/>
                  </a:cxn>
                  <a:cxn ang="0">
                    <a:pos x="129" y="82"/>
                  </a:cxn>
                  <a:cxn ang="0">
                    <a:pos x="115" y="94"/>
                  </a:cxn>
                  <a:cxn ang="0">
                    <a:pos x="101" y="105"/>
                  </a:cxn>
                  <a:cxn ang="0">
                    <a:pos x="87" y="117"/>
                  </a:cxn>
                  <a:cxn ang="0">
                    <a:pos x="73" y="128"/>
                  </a:cxn>
                  <a:cxn ang="0">
                    <a:pos x="60" y="140"/>
                  </a:cxn>
                  <a:cxn ang="0">
                    <a:pos x="45" y="152"/>
                  </a:cxn>
                  <a:cxn ang="0">
                    <a:pos x="31" y="164"/>
                  </a:cxn>
                  <a:cxn ang="0">
                    <a:pos x="15" y="176"/>
                  </a:cxn>
                  <a:cxn ang="0">
                    <a:pos x="0" y="190"/>
                  </a:cxn>
                  <a:cxn ang="0">
                    <a:pos x="22" y="217"/>
                  </a:cxn>
                </a:cxnLst>
                <a:rect l="0" t="0" r="r" b="b"/>
                <a:pathLst>
                  <a:path w="255" h="217">
                    <a:moveTo>
                      <a:pt x="22" y="217"/>
                    </a:moveTo>
                    <a:lnTo>
                      <a:pt x="38" y="203"/>
                    </a:lnTo>
                    <a:lnTo>
                      <a:pt x="53" y="191"/>
                    </a:lnTo>
                    <a:lnTo>
                      <a:pt x="68" y="179"/>
                    </a:lnTo>
                    <a:lnTo>
                      <a:pt x="82" y="167"/>
                    </a:lnTo>
                    <a:lnTo>
                      <a:pt x="96" y="155"/>
                    </a:lnTo>
                    <a:lnTo>
                      <a:pt x="110" y="143"/>
                    </a:lnTo>
                    <a:lnTo>
                      <a:pt x="124" y="132"/>
                    </a:lnTo>
                    <a:lnTo>
                      <a:pt x="138" y="121"/>
                    </a:lnTo>
                    <a:lnTo>
                      <a:pt x="151" y="109"/>
                    </a:lnTo>
                    <a:lnTo>
                      <a:pt x="165" y="98"/>
                    </a:lnTo>
                    <a:lnTo>
                      <a:pt x="179" y="87"/>
                    </a:lnTo>
                    <a:lnTo>
                      <a:pt x="194" y="75"/>
                    </a:lnTo>
                    <a:lnTo>
                      <a:pt x="209" y="64"/>
                    </a:lnTo>
                    <a:lnTo>
                      <a:pt x="223" y="52"/>
                    </a:lnTo>
                    <a:lnTo>
                      <a:pt x="239" y="39"/>
                    </a:lnTo>
                    <a:lnTo>
                      <a:pt x="255" y="27"/>
                    </a:lnTo>
                    <a:lnTo>
                      <a:pt x="234" y="0"/>
                    </a:lnTo>
                    <a:lnTo>
                      <a:pt x="219" y="12"/>
                    </a:lnTo>
                    <a:lnTo>
                      <a:pt x="202" y="25"/>
                    </a:lnTo>
                    <a:lnTo>
                      <a:pt x="187" y="37"/>
                    </a:lnTo>
                    <a:lnTo>
                      <a:pt x="173" y="48"/>
                    </a:lnTo>
                    <a:lnTo>
                      <a:pt x="159" y="60"/>
                    </a:lnTo>
                    <a:lnTo>
                      <a:pt x="144" y="71"/>
                    </a:lnTo>
                    <a:lnTo>
                      <a:pt x="129" y="82"/>
                    </a:lnTo>
                    <a:lnTo>
                      <a:pt x="115" y="94"/>
                    </a:lnTo>
                    <a:lnTo>
                      <a:pt x="101" y="105"/>
                    </a:lnTo>
                    <a:lnTo>
                      <a:pt x="87" y="117"/>
                    </a:lnTo>
                    <a:lnTo>
                      <a:pt x="73" y="128"/>
                    </a:lnTo>
                    <a:lnTo>
                      <a:pt x="60" y="140"/>
                    </a:lnTo>
                    <a:lnTo>
                      <a:pt x="45" y="152"/>
                    </a:lnTo>
                    <a:lnTo>
                      <a:pt x="31" y="164"/>
                    </a:lnTo>
                    <a:lnTo>
                      <a:pt x="15" y="176"/>
                    </a:lnTo>
                    <a:lnTo>
                      <a:pt x="0" y="190"/>
                    </a:lnTo>
                    <a:lnTo>
                      <a:pt x="22" y="217"/>
                    </a:lnTo>
                    <a:close/>
                  </a:path>
                </a:pathLst>
              </a:custGeom>
              <a:solidFill>
                <a:srgbClr val="FFFFFF"/>
              </a:solidFill>
              <a:ln w="9525">
                <a:noFill/>
                <a:round/>
                <a:headEnd/>
                <a:tailEnd/>
              </a:ln>
            </p:spPr>
            <p:txBody>
              <a:bodyPr/>
              <a:lstStyle/>
              <a:p>
                <a:endParaRPr lang="es-CO"/>
              </a:p>
            </p:txBody>
          </p:sp>
          <p:sp>
            <p:nvSpPr>
              <p:cNvPr id="15764" name="Freeform 404"/>
              <p:cNvSpPr>
                <a:spLocks/>
              </p:cNvSpPr>
              <p:nvPr/>
            </p:nvSpPr>
            <p:spPr bwMode="auto">
              <a:xfrm>
                <a:off x="2893" y="3358"/>
                <a:ext cx="58" cy="39"/>
              </a:xfrm>
              <a:custGeom>
                <a:avLst/>
                <a:gdLst/>
                <a:ahLst/>
                <a:cxnLst>
                  <a:cxn ang="0">
                    <a:pos x="24" y="277"/>
                  </a:cxn>
                  <a:cxn ang="0">
                    <a:pos x="42" y="260"/>
                  </a:cxn>
                  <a:cxn ang="0">
                    <a:pos x="58" y="243"/>
                  </a:cxn>
                  <a:cxn ang="0">
                    <a:pos x="76" y="228"/>
                  </a:cxn>
                  <a:cxn ang="0">
                    <a:pos x="92" y="211"/>
                  </a:cxn>
                  <a:cxn ang="0">
                    <a:pos x="108" y="196"/>
                  </a:cxn>
                  <a:cxn ang="0">
                    <a:pos x="123" y="181"/>
                  </a:cxn>
                  <a:cxn ang="0">
                    <a:pos x="139" y="166"/>
                  </a:cxn>
                  <a:cxn ang="0">
                    <a:pos x="154" y="151"/>
                  </a:cxn>
                  <a:cxn ang="0">
                    <a:pos x="170" y="136"/>
                  </a:cxn>
                  <a:cxn ang="0">
                    <a:pos x="185" y="121"/>
                  </a:cxn>
                  <a:cxn ang="0">
                    <a:pos x="201" y="106"/>
                  </a:cxn>
                  <a:cxn ang="0">
                    <a:pos x="216" y="90"/>
                  </a:cxn>
                  <a:cxn ang="0">
                    <a:pos x="234" y="76"/>
                  </a:cxn>
                  <a:cxn ang="0">
                    <a:pos x="251" y="59"/>
                  </a:cxn>
                  <a:cxn ang="0">
                    <a:pos x="269" y="44"/>
                  </a:cxn>
                  <a:cxn ang="0">
                    <a:pos x="289" y="27"/>
                  </a:cxn>
                  <a:cxn ang="0">
                    <a:pos x="266" y="0"/>
                  </a:cxn>
                  <a:cxn ang="0">
                    <a:pos x="246" y="17"/>
                  </a:cxn>
                  <a:cxn ang="0">
                    <a:pos x="229" y="35"/>
                  </a:cxn>
                  <a:cxn ang="0">
                    <a:pos x="211" y="49"/>
                  </a:cxn>
                  <a:cxn ang="0">
                    <a:pos x="194" y="66"/>
                  </a:cxn>
                  <a:cxn ang="0">
                    <a:pos x="176" y="81"/>
                  </a:cxn>
                  <a:cxn ang="0">
                    <a:pos x="161" y="97"/>
                  </a:cxn>
                  <a:cxn ang="0">
                    <a:pos x="145" y="111"/>
                  </a:cxn>
                  <a:cxn ang="0">
                    <a:pos x="130" y="126"/>
                  </a:cxn>
                  <a:cxn ang="0">
                    <a:pos x="114" y="141"/>
                  </a:cxn>
                  <a:cxn ang="0">
                    <a:pos x="99" y="156"/>
                  </a:cxn>
                  <a:cxn ang="0">
                    <a:pos x="83" y="171"/>
                  </a:cxn>
                  <a:cxn ang="0">
                    <a:pos x="68" y="186"/>
                  </a:cxn>
                  <a:cxn ang="0">
                    <a:pos x="51" y="203"/>
                  </a:cxn>
                  <a:cxn ang="0">
                    <a:pos x="36" y="218"/>
                  </a:cxn>
                  <a:cxn ang="0">
                    <a:pos x="17" y="235"/>
                  </a:cxn>
                  <a:cxn ang="0">
                    <a:pos x="0" y="252"/>
                  </a:cxn>
                  <a:cxn ang="0">
                    <a:pos x="24" y="277"/>
                  </a:cxn>
                </a:cxnLst>
                <a:rect l="0" t="0" r="r" b="b"/>
                <a:pathLst>
                  <a:path w="289" h="277">
                    <a:moveTo>
                      <a:pt x="24" y="277"/>
                    </a:moveTo>
                    <a:lnTo>
                      <a:pt x="42" y="260"/>
                    </a:lnTo>
                    <a:lnTo>
                      <a:pt x="58" y="243"/>
                    </a:lnTo>
                    <a:lnTo>
                      <a:pt x="76" y="228"/>
                    </a:lnTo>
                    <a:lnTo>
                      <a:pt x="92" y="211"/>
                    </a:lnTo>
                    <a:lnTo>
                      <a:pt x="108" y="196"/>
                    </a:lnTo>
                    <a:lnTo>
                      <a:pt x="123" y="181"/>
                    </a:lnTo>
                    <a:lnTo>
                      <a:pt x="139" y="166"/>
                    </a:lnTo>
                    <a:lnTo>
                      <a:pt x="154" y="151"/>
                    </a:lnTo>
                    <a:lnTo>
                      <a:pt x="170" y="136"/>
                    </a:lnTo>
                    <a:lnTo>
                      <a:pt x="185" y="121"/>
                    </a:lnTo>
                    <a:lnTo>
                      <a:pt x="201" y="106"/>
                    </a:lnTo>
                    <a:lnTo>
                      <a:pt x="216" y="90"/>
                    </a:lnTo>
                    <a:lnTo>
                      <a:pt x="234" y="76"/>
                    </a:lnTo>
                    <a:lnTo>
                      <a:pt x="251" y="59"/>
                    </a:lnTo>
                    <a:lnTo>
                      <a:pt x="269" y="44"/>
                    </a:lnTo>
                    <a:lnTo>
                      <a:pt x="289" y="27"/>
                    </a:lnTo>
                    <a:lnTo>
                      <a:pt x="266" y="0"/>
                    </a:lnTo>
                    <a:lnTo>
                      <a:pt x="246" y="17"/>
                    </a:lnTo>
                    <a:lnTo>
                      <a:pt x="229" y="35"/>
                    </a:lnTo>
                    <a:lnTo>
                      <a:pt x="211" y="49"/>
                    </a:lnTo>
                    <a:lnTo>
                      <a:pt x="194" y="66"/>
                    </a:lnTo>
                    <a:lnTo>
                      <a:pt x="176" y="81"/>
                    </a:lnTo>
                    <a:lnTo>
                      <a:pt x="161" y="97"/>
                    </a:lnTo>
                    <a:lnTo>
                      <a:pt x="145" y="111"/>
                    </a:lnTo>
                    <a:lnTo>
                      <a:pt x="130" y="126"/>
                    </a:lnTo>
                    <a:lnTo>
                      <a:pt x="114" y="141"/>
                    </a:lnTo>
                    <a:lnTo>
                      <a:pt x="99" y="156"/>
                    </a:lnTo>
                    <a:lnTo>
                      <a:pt x="83" y="171"/>
                    </a:lnTo>
                    <a:lnTo>
                      <a:pt x="68" y="186"/>
                    </a:lnTo>
                    <a:lnTo>
                      <a:pt x="51" y="203"/>
                    </a:lnTo>
                    <a:lnTo>
                      <a:pt x="36" y="218"/>
                    </a:lnTo>
                    <a:lnTo>
                      <a:pt x="17" y="235"/>
                    </a:lnTo>
                    <a:lnTo>
                      <a:pt x="0" y="252"/>
                    </a:lnTo>
                    <a:lnTo>
                      <a:pt x="24" y="277"/>
                    </a:lnTo>
                    <a:close/>
                  </a:path>
                </a:pathLst>
              </a:custGeom>
              <a:solidFill>
                <a:srgbClr val="FFFFFF"/>
              </a:solidFill>
              <a:ln w="9525">
                <a:noFill/>
                <a:round/>
                <a:headEnd/>
                <a:tailEnd/>
              </a:ln>
            </p:spPr>
            <p:txBody>
              <a:bodyPr/>
              <a:lstStyle/>
              <a:p>
                <a:endParaRPr lang="es-CO"/>
              </a:p>
            </p:txBody>
          </p:sp>
          <p:sp>
            <p:nvSpPr>
              <p:cNvPr id="15765" name="Freeform 405"/>
              <p:cNvSpPr>
                <a:spLocks/>
              </p:cNvSpPr>
              <p:nvPr/>
            </p:nvSpPr>
            <p:spPr bwMode="auto">
              <a:xfrm>
                <a:off x="2791" y="3418"/>
                <a:ext cx="67" cy="56"/>
              </a:xfrm>
              <a:custGeom>
                <a:avLst/>
                <a:gdLst/>
                <a:ahLst/>
                <a:cxnLst>
                  <a:cxn ang="0">
                    <a:pos x="26" y="387"/>
                  </a:cxn>
                  <a:cxn ang="0">
                    <a:pos x="41" y="368"/>
                  </a:cxn>
                  <a:cxn ang="0">
                    <a:pos x="57" y="347"/>
                  </a:cxn>
                  <a:cxn ang="0">
                    <a:pos x="75" y="326"/>
                  </a:cxn>
                  <a:cxn ang="0">
                    <a:pos x="95" y="304"/>
                  </a:cxn>
                  <a:cxn ang="0">
                    <a:pos x="114" y="280"/>
                  </a:cxn>
                  <a:cxn ang="0">
                    <a:pos x="134" y="256"/>
                  </a:cxn>
                  <a:cxn ang="0">
                    <a:pos x="154" y="231"/>
                  </a:cxn>
                  <a:cxn ang="0">
                    <a:pos x="176" y="206"/>
                  </a:cxn>
                  <a:cxn ang="0">
                    <a:pos x="198" y="181"/>
                  </a:cxn>
                  <a:cxn ang="0">
                    <a:pos x="218" y="156"/>
                  </a:cxn>
                  <a:cxn ang="0">
                    <a:pos x="240" y="132"/>
                  </a:cxn>
                  <a:cxn ang="0">
                    <a:pos x="261" y="107"/>
                  </a:cxn>
                  <a:cxn ang="0">
                    <a:pos x="280" y="85"/>
                  </a:cxn>
                  <a:cxn ang="0">
                    <a:pos x="300" y="63"/>
                  </a:cxn>
                  <a:cxn ang="0">
                    <a:pos x="318" y="42"/>
                  </a:cxn>
                  <a:cxn ang="0">
                    <a:pos x="335" y="23"/>
                  </a:cxn>
                  <a:cxn ang="0">
                    <a:pos x="308" y="0"/>
                  </a:cxn>
                  <a:cxn ang="0">
                    <a:pos x="291" y="20"/>
                  </a:cxn>
                  <a:cxn ang="0">
                    <a:pos x="273" y="40"/>
                  </a:cxn>
                  <a:cxn ang="0">
                    <a:pos x="254" y="62"/>
                  </a:cxn>
                  <a:cxn ang="0">
                    <a:pos x="234" y="85"/>
                  </a:cxn>
                  <a:cxn ang="0">
                    <a:pos x="213" y="109"/>
                  </a:cxn>
                  <a:cxn ang="0">
                    <a:pos x="192" y="133"/>
                  </a:cxn>
                  <a:cxn ang="0">
                    <a:pos x="171" y="158"/>
                  </a:cxn>
                  <a:cxn ang="0">
                    <a:pos x="149" y="183"/>
                  </a:cxn>
                  <a:cxn ang="0">
                    <a:pos x="128" y="209"/>
                  </a:cxn>
                  <a:cxn ang="0">
                    <a:pos x="107" y="233"/>
                  </a:cxn>
                  <a:cxn ang="0">
                    <a:pos x="87" y="257"/>
                  </a:cxn>
                  <a:cxn ang="0">
                    <a:pos x="68" y="281"/>
                  </a:cxn>
                  <a:cxn ang="0">
                    <a:pos x="48" y="304"/>
                  </a:cxn>
                  <a:cxn ang="0">
                    <a:pos x="31" y="326"/>
                  </a:cxn>
                  <a:cxn ang="0">
                    <a:pos x="14" y="347"/>
                  </a:cxn>
                  <a:cxn ang="0">
                    <a:pos x="0" y="367"/>
                  </a:cxn>
                  <a:cxn ang="0">
                    <a:pos x="26" y="387"/>
                  </a:cxn>
                </a:cxnLst>
                <a:rect l="0" t="0" r="r" b="b"/>
                <a:pathLst>
                  <a:path w="335" h="387">
                    <a:moveTo>
                      <a:pt x="26" y="387"/>
                    </a:moveTo>
                    <a:lnTo>
                      <a:pt x="41" y="368"/>
                    </a:lnTo>
                    <a:lnTo>
                      <a:pt x="57" y="347"/>
                    </a:lnTo>
                    <a:lnTo>
                      <a:pt x="75" y="326"/>
                    </a:lnTo>
                    <a:lnTo>
                      <a:pt x="95" y="304"/>
                    </a:lnTo>
                    <a:lnTo>
                      <a:pt x="114" y="280"/>
                    </a:lnTo>
                    <a:lnTo>
                      <a:pt x="134" y="256"/>
                    </a:lnTo>
                    <a:lnTo>
                      <a:pt x="154" y="231"/>
                    </a:lnTo>
                    <a:lnTo>
                      <a:pt x="176" y="206"/>
                    </a:lnTo>
                    <a:lnTo>
                      <a:pt x="198" y="181"/>
                    </a:lnTo>
                    <a:lnTo>
                      <a:pt x="218" y="156"/>
                    </a:lnTo>
                    <a:lnTo>
                      <a:pt x="240" y="132"/>
                    </a:lnTo>
                    <a:lnTo>
                      <a:pt x="261" y="107"/>
                    </a:lnTo>
                    <a:lnTo>
                      <a:pt x="280" y="85"/>
                    </a:lnTo>
                    <a:lnTo>
                      <a:pt x="300" y="63"/>
                    </a:lnTo>
                    <a:lnTo>
                      <a:pt x="318" y="42"/>
                    </a:lnTo>
                    <a:lnTo>
                      <a:pt x="335" y="23"/>
                    </a:lnTo>
                    <a:lnTo>
                      <a:pt x="308" y="0"/>
                    </a:lnTo>
                    <a:lnTo>
                      <a:pt x="291" y="20"/>
                    </a:lnTo>
                    <a:lnTo>
                      <a:pt x="273" y="40"/>
                    </a:lnTo>
                    <a:lnTo>
                      <a:pt x="254" y="62"/>
                    </a:lnTo>
                    <a:lnTo>
                      <a:pt x="234" y="85"/>
                    </a:lnTo>
                    <a:lnTo>
                      <a:pt x="213" y="109"/>
                    </a:lnTo>
                    <a:lnTo>
                      <a:pt x="192" y="133"/>
                    </a:lnTo>
                    <a:lnTo>
                      <a:pt x="171" y="158"/>
                    </a:lnTo>
                    <a:lnTo>
                      <a:pt x="149" y="183"/>
                    </a:lnTo>
                    <a:lnTo>
                      <a:pt x="128" y="209"/>
                    </a:lnTo>
                    <a:lnTo>
                      <a:pt x="107" y="233"/>
                    </a:lnTo>
                    <a:lnTo>
                      <a:pt x="87" y="257"/>
                    </a:lnTo>
                    <a:lnTo>
                      <a:pt x="68" y="281"/>
                    </a:lnTo>
                    <a:lnTo>
                      <a:pt x="48" y="304"/>
                    </a:lnTo>
                    <a:lnTo>
                      <a:pt x="31" y="326"/>
                    </a:lnTo>
                    <a:lnTo>
                      <a:pt x="14" y="347"/>
                    </a:lnTo>
                    <a:lnTo>
                      <a:pt x="0" y="367"/>
                    </a:lnTo>
                    <a:lnTo>
                      <a:pt x="26" y="387"/>
                    </a:lnTo>
                    <a:close/>
                  </a:path>
                </a:pathLst>
              </a:custGeom>
              <a:solidFill>
                <a:srgbClr val="FFFFFF"/>
              </a:solidFill>
              <a:ln w="9525">
                <a:noFill/>
                <a:round/>
                <a:headEnd/>
                <a:tailEnd/>
              </a:ln>
            </p:spPr>
            <p:txBody>
              <a:bodyPr/>
              <a:lstStyle/>
              <a:p>
                <a:endParaRPr lang="es-CO"/>
              </a:p>
            </p:txBody>
          </p:sp>
          <p:sp>
            <p:nvSpPr>
              <p:cNvPr id="15766" name="Freeform 406"/>
              <p:cNvSpPr>
                <a:spLocks/>
              </p:cNvSpPr>
              <p:nvPr/>
            </p:nvSpPr>
            <p:spPr bwMode="auto">
              <a:xfrm>
                <a:off x="2697" y="3503"/>
                <a:ext cx="62" cy="68"/>
              </a:xfrm>
              <a:custGeom>
                <a:avLst/>
                <a:gdLst/>
                <a:ahLst/>
                <a:cxnLst>
                  <a:cxn ang="0">
                    <a:pos x="33" y="480"/>
                  </a:cxn>
                  <a:cxn ang="0">
                    <a:pos x="44" y="453"/>
                  </a:cxn>
                  <a:cxn ang="0">
                    <a:pos x="60" y="423"/>
                  </a:cxn>
                  <a:cxn ang="0">
                    <a:pos x="76" y="392"/>
                  </a:cxn>
                  <a:cxn ang="0">
                    <a:pos x="94" y="360"/>
                  </a:cxn>
                  <a:cxn ang="0">
                    <a:pos x="113" y="329"/>
                  </a:cxn>
                  <a:cxn ang="0">
                    <a:pos x="132" y="296"/>
                  </a:cxn>
                  <a:cxn ang="0">
                    <a:pos x="153" y="263"/>
                  </a:cxn>
                  <a:cxn ang="0">
                    <a:pos x="174" y="230"/>
                  </a:cxn>
                  <a:cxn ang="0">
                    <a:pos x="194" y="198"/>
                  </a:cxn>
                  <a:cxn ang="0">
                    <a:pos x="214" y="167"/>
                  </a:cxn>
                  <a:cxn ang="0">
                    <a:pos x="233" y="137"/>
                  </a:cxn>
                  <a:cxn ang="0">
                    <a:pos x="252" y="108"/>
                  </a:cxn>
                  <a:cxn ang="0">
                    <a:pos x="269" y="82"/>
                  </a:cxn>
                  <a:cxn ang="0">
                    <a:pos x="285" y="58"/>
                  </a:cxn>
                  <a:cxn ang="0">
                    <a:pos x="299" y="36"/>
                  </a:cxn>
                  <a:cxn ang="0">
                    <a:pos x="311" y="16"/>
                  </a:cxn>
                  <a:cxn ang="0">
                    <a:pos x="282" y="0"/>
                  </a:cxn>
                  <a:cxn ang="0">
                    <a:pos x="271" y="17"/>
                  </a:cxn>
                  <a:cxn ang="0">
                    <a:pos x="256" y="39"/>
                  </a:cxn>
                  <a:cxn ang="0">
                    <a:pos x="241" y="64"/>
                  </a:cxn>
                  <a:cxn ang="0">
                    <a:pos x="223" y="90"/>
                  </a:cxn>
                  <a:cxn ang="0">
                    <a:pos x="204" y="119"/>
                  </a:cxn>
                  <a:cxn ang="0">
                    <a:pos x="185" y="148"/>
                  </a:cxn>
                  <a:cxn ang="0">
                    <a:pos x="165" y="179"/>
                  </a:cxn>
                  <a:cxn ang="0">
                    <a:pos x="145" y="211"/>
                  </a:cxn>
                  <a:cxn ang="0">
                    <a:pos x="124" y="245"/>
                  </a:cxn>
                  <a:cxn ang="0">
                    <a:pos x="103" y="278"/>
                  </a:cxn>
                  <a:cxn ang="0">
                    <a:pos x="84" y="311"/>
                  </a:cxn>
                  <a:cxn ang="0">
                    <a:pos x="63" y="344"/>
                  </a:cxn>
                  <a:cxn ang="0">
                    <a:pos x="46" y="376"/>
                  </a:cxn>
                  <a:cxn ang="0">
                    <a:pos x="29" y="409"/>
                  </a:cxn>
                  <a:cxn ang="0">
                    <a:pos x="14" y="439"/>
                  </a:cxn>
                  <a:cxn ang="0">
                    <a:pos x="0" y="468"/>
                  </a:cxn>
                  <a:cxn ang="0">
                    <a:pos x="33" y="480"/>
                  </a:cxn>
                </a:cxnLst>
                <a:rect l="0" t="0" r="r" b="b"/>
                <a:pathLst>
                  <a:path w="311" h="480">
                    <a:moveTo>
                      <a:pt x="33" y="480"/>
                    </a:moveTo>
                    <a:lnTo>
                      <a:pt x="44" y="453"/>
                    </a:lnTo>
                    <a:lnTo>
                      <a:pt x="60" y="423"/>
                    </a:lnTo>
                    <a:lnTo>
                      <a:pt x="76" y="392"/>
                    </a:lnTo>
                    <a:lnTo>
                      <a:pt x="94" y="360"/>
                    </a:lnTo>
                    <a:lnTo>
                      <a:pt x="113" y="329"/>
                    </a:lnTo>
                    <a:lnTo>
                      <a:pt x="132" y="296"/>
                    </a:lnTo>
                    <a:lnTo>
                      <a:pt x="153" y="263"/>
                    </a:lnTo>
                    <a:lnTo>
                      <a:pt x="174" y="230"/>
                    </a:lnTo>
                    <a:lnTo>
                      <a:pt x="194" y="198"/>
                    </a:lnTo>
                    <a:lnTo>
                      <a:pt x="214" y="167"/>
                    </a:lnTo>
                    <a:lnTo>
                      <a:pt x="233" y="137"/>
                    </a:lnTo>
                    <a:lnTo>
                      <a:pt x="252" y="108"/>
                    </a:lnTo>
                    <a:lnTo>
                      <a:pt x="269" y="82"/>
                    </a:lnTo>
                    <a:lnTo>
                      <a:pt x="285" y="58"/>
                    </a:lnTo>
                    <a:lnTo>
                      <a:pt x="299" y="36"/>
                    </a:lnTo>
                    <a:lnTo>
                      <a:pt x="311" y="16"/>
                    </a:lnTo>
                    <a:lnTo>
                      <a:pt x="282" y="0"/>
                    </a:lnTo>
                    <a:lnTo>
                      <a:pt x="271" y="17"/>
                    </a:lnTo>
                    <a:lnTo>
                      <a:pt x="256" y="39"/>
                    </a:lnTo>
                    <a:lnTo>
                      <a:pt x="241" y="64"/>
                    </a:lnTo>
                    <a:lnTo>
                      <a:pt x="223" y="90"/>
                    </a:lnTo>
                    <a:lnTo>
                      <a:pt x="204" y="119"/>
                    </a:lnTo>
                    <a:lnTo>
                      <a:pt x="185" y="148"/>
                    </a:lnTo>
                    <a:lnTo>
                      <a:pt x="165" y="179"/>
                    </a:lnTo>
                    <a:lnTo>
                      <a:pt x="145" y="211"/>
                    </a:lnTo>
                    <a:lnTo>
                      <a:pt x="124" y="245"/>
                    </a:lnTo>
                    <a:lnTo>
                      <a:pt x="103" y="278"/>
                    </a:lnTo>
                    <a:lnTo>
                      <a:pt x="84" y="311"/>
                    </a:lnTo>
                    <a:lnTo>
                      <a:pt x="63" y="344"/>
                    </a:lnTo>
                    <a:lnTo>
                      <a:pt x="46" y="376"/>
                    </a:lnTo>
                    <a:lnTo>
                      <a:pt x="29" y="409"/>
                    </a:lnTo>
                    <a:lnTo>
                      <a:pt x="14" y="439"/>
                    </a:lnTo>
                    <a:lnTo>
                      <a:pt x="0" y="468"/>
                    </a:lnTo>
                    <a:lnTo>
                      <a:pt x="33" y="480"/>
                    </a:lnTo>
                    <a:close/>
                  </a:path>
                </a:pathLst>
              </a:custGeom>
              <a:solidFill>
                <a:srgbClr val="FFFFFF"/>
              </a:solidFill>
              <a:ln w="9525">
                <a:noFill/>
                <a:round/>
                <a:headEnd/>
                <a:tailEnd/>
              </a:ln>
            </p:spPr>
            <p:txBody>
              <a:bodyPr/>
              <a:lstStyle/>
              <a:p>
                <a:endParaRPr lang="es-CO"/>
              </a:p>
            </p:txBody>
          </p:sp>
          <p:sp>
            <p:nvSpPr>
              <p:cNvPr id="15767" name="Freeform 407"/>
              <p:cNvSpPr>
                <a:spLocks/>
              </p:cNvSpPr>
              <p:nvPr/>
            </p:nvSpPr>
            <p:spPr bwMode="auto">
              <a:xfrm>
                <a:off x="2306" y="3000"/>
                <a:ext cx="1084" cy="415"/>
              </a:xfrm>
              <a:custGeom>
                <a:avLst/>
                <a:gdLst/>
                <a:ahLst/>
                <a:cxnLst>
                  <a:cxn ang="0">
                    <a:pos x="66" y="2856"/>
                  </a:cxn>
                  <a:cxn ang="0">
                    <a:pos x="168" y="2738"/>
                  </a:cxn>
                  <a:cxn ang="0">
                    <a:pos x="308" y="2598"/>
                  </a:cxn>
                  <a:cxn ang="0">
                    <a:pos x="481" y="2438"/>
                  </a:cxn>
                  <a:cxn ang="0">
                    <a:pos x="691" y="2262"/>
                  </a:cxn>
                  <a:cxn ang="0">
                    <a:pos x="933" y="2071"/>
                  </a:cxn>
                  <a:cxn ang="0">
                    <a:pos x="1210" y="1870"/>
                  </a:cxn>
                  <a:cxn ang="0">
                    <a:pos x="1521" y="1661"/>
                  </a:cxn>
                  <a:cxn ang="0">
                    <a:pos x="1863" y="1448"/>
                  </a:cxn>
                  <a:cxn ang="0">
                    <a:pos x="2238" y="1235"/>
                  </a:cxn>
                  <a:cxn ang="0">
                    <a:pos x="2645" y="1023"/>
                  </a:cxn>
                  <a:cxn ang="0">
                    <a:pos x="3082" y="816"/>
                  </a:cxn>
                  <a:cxn ang="0">
                    <a:pos x="3551" y="619"/>
                  </a:cxn>
                  <a:cxn ang="0">
                    <a:pos x="4048" y="432"/>
                  </a:cxn>
                  <a:cxn ang="0">
                    <a:pos x="4577" y="259"/>
                  </a:cxn>
                  <a:cxn ang="0">
                    <a:pos x="5133" y="104"/>
                  </a:cxn>
                  <a:cxn ang="0">
                    <a:pos x="5415" y="0"/>
                  </a:cxn>
                  <a:cxn ang="0">
                    <a:pos x="4842" y="146"/>
                  </a:cxn>
                  <a:cxn ang="0">
                    <a:pos x="4298" y="310"/>
                  </a:cxn>
                  <a:cxn ang="0">
                    <a:pos x="3784" y="491"/>
                  </a:cxn>
                  <a:cxn ang="0">
                    <a:pos x="3300" y="684"/>
                  </a:cxn>
                  <a:cxn ang="0">
                    <a:pos x="2845" y="888"/>
                  </a:cxn>
                  <a:cxn ang="0">
                    <a:pos x="2423" y="1098"/>
                  </a:cxn>
                  <a:cxn ang="0">
                    <a:pos x="2030" y="1311"/>
                  </a:cxn>
                  <a:cxn ang="0">
                    <a:pos x="1670" y="1526"/>
                  </a:cxn>
                  <a:cxn ang="0">
                    <a:pos x="1343" y="1737"/>
                  </a:cxn>
                  <a:cxn ang="0">
                    <a:pos x="1048" y="1943"/>
                  </a:cxn>
                  <a:cxn ang="0">
                    <a:pos x="787" y="2141"/>
                  </a:cxn>
                  <a:cxn ang="0">
                    <a:pos x="560" y="2325"/>
                  </a:cxn>
                  <a:cxn ang="0">
                    <a:pos x="368" y="2495"/>
                  </a:cxn>
                  <a:cxn ang="0">
                    <a:pos x="209" y="2647"/>
                  </a:cxn>
                  <a:cxn ang="0">
                    <a:pos x="87" y="2777"/>
                  </a:cxn>
                  <a:cxn ang="0">
                    <a:pos x="0" y="2884"/>
                  </a:cxn>
                </a:cxnLst>
                <a:rect l="0" t="0" r="r" b="b"/>
                <a:pathLst>
                  <a:path w="5421" h="2904">
                    <a:moveTo>
                      <a:pt x="29" y="2904"/>
                    </a:moveTo>
                    <a:lnTo>
                      <a:pt x="66" y="2856"/>
                    </a:lnTo>
                    <a:lnTo>
                      <a:pt x="114" y="2800"/>
                    </a:lnTo>
                    <a:lnTo>
                      <a:pt x="168" y="2738"/>
                    </a:lnTo>
                    <a:lnTo>
                      <a:pt x="234" y="2672"/>
                    </a:lnTo>
                    <a:lnTo>
                      <a:pt x="308" y="2598"/>
                    </a:lnTo>
                    <a:lnTo>
                      <a:pt x="390" y="2520"/>
                    </a:lnTo>
                    <a:lnTo>
                      <a:pt x="481" y="2438"/>
                    </a:lnTo>
                    <a:lnTo>
                      <a:pt x="582" y="2352"/>
                    </a:lnTo>
                    <a:lnTo>
                      <a:pt x="691" y="2262"/>
                    </a:lnTo>
                    <a:lnTo>
                      <a:pt x="807" y="2168"/>
                    </a:lnTo>
                    <a:lnTo>
                      <a:pt x="933" y="2071"/>
                    </a:lnTo>
                    <a:lnTo>
                      <a:pt x="1068" y="1972"/>
                    </a:lnTo>
                    <a:lnTo>
                      <a:pt x="1210" y="1870"/>
                    </a:lnTo>
                    <a:lnTo>
                      <a:pt x="1362" y="1766"/>
                    </a:lnTo>
                    <a:lnTo>
                      <a:pt x="1521" y="1661"/>
                    </a:lnTo>
                    <a:lnTo>
                      <a:pt x="1689" y="1555"/>
                    </a:lnTo>
                    <a:lnTo>
                      <a:pt x="1863" y="1448"/>
                    </a:lnTo>
                    <a:lnTo>
                      <a:pt x="2047" y="1342"/>
                    </a:lnTo>
                    <a:lnTo>
                      <a:pt x="2238" y="1235"/>
                    </a:lnTo>
                    <a:lnTo>
                      <a:pt x="2437" y="1129"/>
                    </a:lnTo>
                    <a:lnTo>
                      <a:pt x="2645" y="1023"/>
                    </a:lnTo>
                    <a:lnTo>
                      <a:pt x="2859" y="919"/>
                    </a:lnTo>
                    <a:lnTo>
                      <a:pt x="3082" y="816"/>
                    </a:lnTo>
                    <a:lnTo>
                      <a:pt x="3312" y="717"/>
                    </a:lnTo>
                    <a:lnTo>
                      <a:pt x="3551" y="619"/>
                    </a:lnTo>
                    <a:lnTo>
                      <a:pt x="3796" y="524"/>
                    </a:lnTo>
                    <a:lnTo>
                      <a:pt x="4048" y="432"/>
                    </a:lnTo>
                    <a:lnTo>
                      <a:pt x="4308" y="343"/>
                    </a:lnTo>
                    <a:lnTo>
                      <a:pt x="4577" y="259"/>
                    </a:lnTo>
                    <a:lnTo>
                      <a:pt x="4850" y="179"/>
                    </a:lnTo>
                    <a:lnTo>
                      <a:pt x="5133" y="104"/>
                    </a:lnTo>
                    <a:lnTo>
                      <a:pt x="5421" y="35"/>
                    </a:lnTo>
                    <a:lnTo>
                      <a:pt x="5415" y="0"/>
                    </a:lnTo>
                    <a:lnTo>
                      <a:pt x="5125" y="71"/>
                    </a:lnTo>
                    <a:lnTo>
                      <a:pt x="4842" y="146"/>
                    </a:lnTo>
                    <a:lnTo>
                      <a:pt x="4566" y="226"/>
                    </a:lnTo>
                    <a:lnTo>
                      <a:pt x="4298" y="310"/>
                    </a:lnTo>
                    <a:lnTo>
                      <a:pt x="4038" y="399"/>
                    </a:lnTo>
                    <a:lnTo>
                      <a:pt x="3784" y="491"/>
                    </a:lnTo>
                    <a:lnTo>
                      <a:pt x="3538" y="586"/>
                    </a:lnTo>
                    <a:lnTo>
                      <a:pt x="3300" y="684"/>
                    </a:lnTo>
                    <a:lnTo>
                      <a:pt x="3068" y="785"/>
                    </a:lnTo>
                    <a:lnTo>
                      <a:pt x="2845" y="888"/>
                    </a:lnTo>
                    <a:lnTo>
                      <a:pt x="2630" y="993"/>
                    </a:lnTo>
                    <a:lnTo>
                      <a:pt x="2423" y="1098"/>
                    </a:lnTo>
                    <a:lnTo>
                      <a:pt x="2221" y="1204"/>
                    </a:lnTo>
                    <a:lnTo>
                      <a:pt x="2030" y="1311"/>
                    </a:lnTo>
                    <a:lnTo>
                      <a:pt x="1847" y="1419"/>
                    </a:lnTo>
                    <a:lnTo>
                      <a:pt x="1670" y="1526"/>
                    </a:lnTo>
                    <a:lnTo>
                      <a:pt x="1502" y="1632"/>
                    </a:lnTo>
                    <a:lnTo>
                      <a:pt x="1343" y="1737"/>
                    </a:lnTo>
                    <a:lnTo>
                      <a:pt x="1191" y="1841"/>
                    </a:lnTo>
                    <a:lnTo>
                      <a:pt x="1048" y="1943"/>
                    </a:lnTo>
                    <a:lnTo>
                      <a:pt x="913" y="2044"/>
                    </a:lnTo>
                    <a:lnTo>
                      <a:pt x="787" y="2141"/>
                    </a:lnTo>
                    <a:lnTo>
                      <a:pt x="668" y="2235"/>
                    </a:lnTo>
                    <a:lnTo>
                      <a:pt x="560" y="2325"/>
                    </a:lnTo>
                    <a:lnTo>
                      <a:pt x="459" y="2412"/>
                    </a:lnTo>
                    <a:lnTo>
                      <a:pt x="368" y="2495"/>
                    </a:lnTo>
                    <a:lnTo>
                      <a:pt x="283" y="2574"/>
                    </a:lnTo>
                    <a:lnTo>
                      <a:pt x="209" y="2647"/>
                    </a:lnTo>
                    <a:lnTo>
                      <a:pt x="144" y="2715"/>
                    </a:lnTo>
                    <a:lnTo>
                      <a:pt x="87" y="2777"/>
                    </a:lnTo>
                    <a:lnTo>
                      <a:pt x="39" y="2833"/>
                    </a:lnTo>
                    <a:lnTo>
                      <a:pt x="0" y="2884"/>
                    </a:lnTo>
                    <a:lnTo>
                      <a:pt x="29" y="2904"/>
                    </a:lnTo>
                    <a:close/>
                  </a:path>
                </a:pathLst>
              </a:custGeom>
              <a:solidFill>
                <a:srgbClr val="FFFFFF"/>
              </a:solidFill>
              <a:ln w="9525">
                <a:noFill/>
                <a:round/>
                <a:headEnd/>
                <a:tailEnd/>
              </a:ln>
            </p:spPr>
            <p:txBody>
              <a:bodyPr/>
              <a:lstStyle/>
              <a:p>
                <a:endParaRPr lang="es-CO"/>
              </a:p>
            </p:txBody>
          </p:sp>
          <p:sp>
            <p:nvSpPr>
              <p:cNvPr id="15768" name="Freeform 408"/>
              <p:cNvSpPr>
                <a:spLocks/>
              </p:cNvSpPr>
              <p:nvPr/>
            </p:nvSpPr>
            <p:spPr bwMode="auto">
              <a:xfrm>
                <a:off x="3226" y="3390"/>
                <a:ext cx="165" cy="191"/>
              </a:xfrm>
              <a:custGeom>
                <a:avLst/>
                <a:gdLst/>
                <a:ahLst/>
                <a:cxnLst>
                  <a:cxn ang="0">
                    <a:pos x="47" y="1299"/>
                  </a:cxn>
                  <a:cxn ang="0">
                    <a:pos x="79" y="1217"/>
                  </a:cxn>
                  <a:cxn ang="0">
                    <a:pos x="114" y="1131"/>
                  </a:cxn>
                  <a:cxn ang="0">
                    <a:pos x="155" y="1043"/>
                  </a:cxn>
                  <a:cxn ang="0">
                    <a:pos x="199" y="952"/>
                  </a:cxn>
                  <a:cxn ang="0">
                    <a:pos x="247" y="861"/>
                  </a:cxn>
                  <a:cxn ang="0">
                    <a:pos x="297" y="768"/>
                  </a:cxn>
                  <a:cxn ang="0">
                    <a:pos x="349" y="676"/>
                  </a:cxn>
                  <a:cxn ang="0">
                    <a:pos x="403" y="586"/>
                  </a:cxn>
                  <a:cxn ang="0">
                    <a:pos x="460" y="496"/>
                  </a:cxn>
                  <a:cxn ang="0">
                    <a:pos x="517" y="411"/>
                  </a:cxn>
                  <a:cxn ang="0">
                    <a:pos x="573" y="329"/>
                  </a:cxn>
                  <a:cxn ang="0">
                    <a:pos x="630" y="251"/>
                  </a:cxn>
                  <a:cxn ang="0">
                    <a:pos x="688" y="178"/>
                  </a:cxn>
                  <a:cxn ang="0">
                    <a:pos x="744" y="111"/>
                  </a:cxn>
                  <a:cxn ang="0">
                    <a:pos x="797" y="51"/>
                  </a:cxn>
                  <a:cxn ang="0">
                    <a:pos x="799" y="0"/>
                  </a:cxn>
                  <a:cxn ang="0">
                    <a:pos x="746" y="57"/>
                  </a:cxn>
                  <a:cxn ang="0">
                    <a:pos x="689" y="121"/>
                  </a:cxn>
                  <a:cxn ang="0">
                    <a:pos x="632" y="193"/>
                  </a:cxn>
                  <a:cxn ang="0">
                    <a:pos x="573" y="268"/>
                  </a:cxn>
                  <a:cxn ang="0">
                    <a:pos x="517" y="350"/>
                  </a:cxn>
                  <a:cxn ang="0">
                    <a:pos x="459" y="434"/>
                  </a:cxn>
                  <a:cxn ang="0">
                    <a:pos x="402" y="522"/>
                  </a:cxn>
                  <a:cxn ang="0">
                    <a:pos x="347" y="612"/>
                  </a:cxn>
                  <a:cxn ang="0">
                    <a:pos x="293" y="705"/>
                  </a:cxn>
                  <a:cxn ang="0">
                    <a:pos x="241" y="798"/>
                  </a:cxn>
                  <a:cxn ang="0">
                    <a:pos x="191" y="891"/>
                  </a:cxn>
                  <a:cxn ang="0">
                    <a:pos x="146" y="984"/>
                  </a:cxn>
                  <a:cxn ang="0">
                    <a:pos x="103" y="1074"/>
                  </a:cxn>
                  <a:cxn ang="0">
                    <a:pos x="63" y="1162"/>
                  </a:cxn>
                  <a:cxn ang="0">
                    <a:pos x="29" y="1247"/>
                  </a:cxn>
                  <a:cxn ang="0">
                    <a:pos x="0" y="1329"/>
                  </a:cxn>
                </a:cxnLst>
                <a:rect l="0" t="0" r="r" b="b"/>
                <a:pathLst>
                  <a:path w="824" h="1339">
                    <a:moveTo>
                      <a:pt x="34" y="1339"/>
                    </a:moveTo>
                    <a:lnTo>
                      <a:pt x="47" y="1299"/>
                    </a:lnTo>
                    <a:lnTo>
                      <a:pt x="62" y="1260"/>
                    </a:lnTo>
                    <a:lnTo>
                      <a:pt x="79" y="1217"/>
                    </a:lnTo>
                    <a:lnTo>
                      <a:pt x="96" y="1175"/>
                    </a:lnTo>
                    <a:lnTo>
                      <a:pt x="114" y="1131"/>
                    </a:lnTo>
                    <a:lnTo>
                      <a:pt x="134" y="1088"/>
                    </a:lnTo>
                    <a:lnTo>
                      <a:pt x="155" y="1043"/>
                    </a:lnTo>
                    <a:lnTo>
                      <a:pt x="177" y="998"/>
                    </a:lnTo>
                    <a:lnTo>
                      <a:pt x="199" y="952"/>
                    </a:lnTo>
                    <a:lnTo>
                      <a:pt x="222" y="907"/>
                    </a:lnTo>
                    <a:lnTo>
                      <a:pt x="247" y="861"/>
                    </a:lnTo>
                    <a:lnTo>
                      <a:pt x="272" y="814"/>
                    </a:lnTo>
                    <a:lnTo>
                      <a:pt x="297" y="768"/>
                    </a:lnTo>
                    <a:lnTo>
                      <a:pt x="324" y="721"/>
                    </a:lnTo>
                    <a:lnTo>
                      <a:pt x="349" y="676"/>
                    </a:lnTo>
                    <a:lnTo>
                      <a:pt x="376" y="631"/>
                    </a:lnTo>
                    <a:lnTo>
                      <a:pt x="403" y="586"/>
                    </a:lnTo>
                    <a:lnTo>
                      <a:pt x="431" y="541"/>
                    </a:lnTo>
                    <a:lnTo>
                      <a:pt x="460" y="496"/>
                    </a:lnTo>
                    <a:lnTo>
                      <a:pt x="488" y="453"/>
                    </a:lnTo>
                    <a:lnTo>
                      <a:pt x="517" y="411"/>
                    </a:lnTo>
                    <a:lnTo>
                      <a:pt x="545" y="368"/>
                    </a:lnTo>
                    <a:lnTo>
                      <a:pt x="573" y="329"/>
                    </a:lnTo>
                    <a:lnTo>
                      <a:pt x="602" y="289"/>
                    </a:lnTo>
                    <a:lnTo>
                      <a:pt x="630" y="251"/>
                    </a:lnTo>
                    <a:lnTo>
                      <a:pt x="659" y="213"/>
                    </a:lnTo>
                    <a:lnTo>
                      <a:pt x="688" y="178"/>
                    </a:lnTo>
                    <a:lnTo>
                      <a:pt x="716" y="144"/>
                    </a:lnTo>
                    <a:lnTo>
                      <a:pt x="744" y="111"/>
                    </a:lnTo>
                    <a:lnTo>
                      <a:pt x="770" y="80"/>
                    </a:lnTo>
                    <a:lnTo>
                      <a:pt x="797" y="51"/>
                    </a:lnTo>
                    <a:lnTo>
                      <a:pt x="824" y="24"/>
                    </a:lnTo>
                    <a:lnTo>
                      <a:pt x="799" y="0"/>
                    </a:lnTo>
                    <a:lnTo>
                      <a:pt x="773" y="28"/>
                    </a:lnTo>
                    <a:lnTo>
                      <a:pt x="746" y="57"/>
                    </a:lnTo>
                    <a:lnTo>
                      <a:pt x="717" y="88"/>
                    </a:lnTo>
                    <a:lnTo>
                      <a:pt x="689" y="121"/>
                    </a:lnTo>
                    <a:lnTo>
                      <a:pt x="661" y="156"/>
                    </a:lnTo>
                    <a:lnTo>
                      <a:pt x="632" y="193"/>
                    </a:lnTo>
                    <a:lnTo>
                      <a:pt x="603" y="230"/>
                    </a:lnTo>
                    <a:lnTo>
                      <a:pt x="573" y="268"/>
                    </a:lnTo>
                    <a:lnTo>
                      <a:pt x="544" y="308"/>
                    </a:lnTo>
                    <a:lnTo>
                      <a:pt x="517" y="350"/>
                    </a:lnTo>
                    <a:lnTo>
                      <a:pt x="488" y="392"/>
                    </a:lnTo>
                    <a:lnTo>
                      <a:pt x="459" y="434"/>
                    </a:lnTo>
                    <a:lnTo>
                      <a:pt x="431" y="478"/>
                    </a:lnTo>
                    <a:lnTo>
                      <a:pt x="402" y="522"/>
                    </a:lnTo>
                    <a:lnTo>
                      <a:pt x="374" y="568"/>
                    </a:lnTo>
                    <a:lnTo>
                      <a:pt x="347" y="612"/>
                    </a:lnTo>
                    <a:lnTo>
                      <a:pt x="318" y="660"/>
                    </a:lnTo>
                    <a:lnTo>
                      <a:pt x="293" y="705"/>
                    </a:lnTo>
                    <a:lnTo>
                      <a:pt x="266" y="751"/>
                    </a:lnTo>
                    <a:lnTo>
                      <a:pt x="241" y="798"/>
                    </a:lnTo>
                    <a:lnTo>
                      <a:pt x="216" y="844"/>
                    </a:lnTo>
                    <a:lnTo>
                      <a:pt x="191" y="891"/>
                    </a:lnTo>
                    <a:lnTo>
                      <a:pt x="168" y="937"/>
                    </a:lnTo>
                    <a:lnTo>
                      <a:pt x="146" y="984"/>
                    </a:lnTo>
                    <a:lnTo>
                      <a:pt x="124" y="1028"/>
                    </a:lnTo>
                    <a:lnTo>
                      <a:pt x="103" y="1074"/>
                    </a:lnTo>
                    <a:lnTo>
                      <a:pt x="83" y="1119"/>
                    </a:lnTo>
                    <a:lnTo>
                      <a:pt x="63" y="1162"/>
                    </a:lnTo>
                    <a:lnTo>
                      <a:pt x="46" y="1205"/>
                    </a:lnTo>
                    <a:lnTo>
                      <a:pt x="29" y="1247"/>
                    </a:lnTo>
                    <a:lnTo>
                      <a:pt x="14" y="1288"/>
                    </a:lnTo>
                    <a:lnTo>
                      <a:pt x="0" y="1329"/>
                    </a:lnTo>
                    <a:lnTo>
                      <a:pt x="34" y="1339"/>
                    </a:lnTo>
                    <a:close/>
                  </a:path>
                </a:pathLst>
              </a:custGeom>
              <a:solidFill>
                <a:srgbClr val="FFFFFF"/>
              </a:solidFill>
              <a:ln w="9525">
                <a:noFill/>
                <a:round/>
                <a:headEnd/>
                <a:tailEnd/>
              </a:ln>
            </p:spPr>
            <p:txBody>
              <a:bodyPr/>
              <a:lstStyle/>
              <a:p>
                <a:endParaRPr lang="es-CO"/>
              </a:p>
            </p:txBody>
          </p:sp>
          <p:sp>
            <p:nvSpPr>
              <p:cNvPr id="15769" name="Freeform 409"/>
              <p:cNvSpPr>
                <a:spLocks/>
              </p:cNvSpPr>
              <p:nvPr/>
            </p:nvSpPr>
            <p:spPr bwMode="auto">
              <a:xfrm>
                <a:off x="3267" y="3423"/>
                <a:ext cx="124" cy="158"/>
              </a:xfrm>
              <a:custGeom>
                <a:avLst/>
                <a:gdLst/>
                <a:ahLst/>
                <a:cxnLst>
                  <a:cxn ang="0">
                    <a:pos x="33" y="1104"/>
                  </a:cxn>
                  <a:cxn ang="0">
                    <a:pos x="61" y="1028"/>
                  </a:cxn>
                  <a:cxn ang="0">
                    <a:pos x="90" y="951"/>
                  </a:cxn>
                  <a:cxn ang="0">
                    <a:pos x="120" y="878"/>
                  </a:cxn>
                  <a:cxn ang="0">
                    <a:pos x="151" y="806"/>
                  </a:cxn>
                  <a:cxn ang="0">
                    <a:pos x="186" y="734"/>
                  </a:cxn>
                  <a:cxn ang="0">
                    <a:pos x="222" y="665"/>
                  </a:cxn>
                  <a:cxn ang="0">
                    <a:pos x="258" y="597"/>
                  </a:cxn>
                  <a:cxn ang="0">
                    <a:pos x="296" y="529"/>
                  </a:cxn>
                  <a:cxn ang="0">
                    <a:pos x="334" y="463"/>
                  </a:cxn>
                  <a:cxn ang="0">
                    <a:pos x="373" y="398"/>
                  </a:cxn>
                  <a:cxn ang="0">
                    <a:pos x="414" y="333"/>
                  </a:cxn>
                  <a:cxn ang="0">
                    <a:pos x="455" y="269"/>
                  </a:cxn>
                  <a:cxn ang="0">
                    <a:pos x="496" y="206"/>
                  </a:cxn>
                  <a:cxn ang="0">
                    <a:pos x="538" y="143"/>
                  </a:cxn>
                  <a:cxn ang="0">
                    <a:pos x="581" y="81"/>
                  </a:cxn>
                  <a:cxn ang="0">
                    <a:pos x="624" y="19"/>
                  </a:cxn>
                  <a:cxn ang="0">
                    <a:pos x="595" y="0"/>
                  </a:cxn>
                  <a:cxn ang="0">
                    <a:pos x="552" y="62"/>
                  </a:cxn>
                  <a:cxn ang="0">
                    <a:pos x="510" y="124"/>
                  </a:cxn>
                  <a:cxn ang="0">
                    <a:pos x="467" y="187"/>
                  </a:cxn>
                  <a:cxn ang="0">
                    <a:pos x="426" y="250"/>
                  </a:cxn>
                  <a:cxn ang="0">
                    <a:pos x="385" y="314"/>
                  </a:cxn>
                  <a:cxn ang="0">
                    <a:pos x="344" y="379"/>
                  </a:cxn>
                  <a:cxn ang="0">
                    <a:pos x="303" y="446"/>
                  </a:cxn>
                  <a:cxn ang="0">
                    <a:pos x="265" y="512"/>
                  </a:cxn>
                  <a:cxn ang="0">
                    <a:pos x="227" y="580"/>
                  </a:cxn>
                  <a:cxn ang="0">
                    <a:pos x="191" y="649"/>
                  </a:cxn>
                  <a:cxn ang="0">
                    <a:pos x="155" y="720"/>
                  </a:cxn>
                  <a:cxn ang="0">
                    <a:pos x="120" y="791"/>
                  </a:cxn>
                  <a:cxn ang="0">
                    <a:pos x="87" y="866"/>
                  </a:cxn>
                  <a:cxn ang="0">
                    <a:pos x="56" y="939"/>
                  </a:cxn>
                  <a:cxn ang="0">
                    <a:pos x="28" y="1015"/>
                  </a:cxn>
                  <a:cxn ang="0">
                    <a:pos x="0" y="1094"/>
                  </a:cxn>
                  <a:cxn ang="0">
                    <a:pos x="33" y="1104"/>
                  </a:cxn>
                </a:cxnLst>
                <a:rect l="0" t="0" r="r" b="b"/>
                <a:pathLst>
                  <a:path w="624" h="1104">
                    <a:moveTo>
                      <a:pt x="33" y="1104"/>
                    </a:moveTo>
                    <a:lnTo>
                      <a:pt x="61" y="1028"/>
                    </a:lnTo>
                    <a:lnTo>
                      <a:pt x="90" y="951"/>
                    </a:lnTo>
                    <a:lnTo>
                      <a:pt x="120" y="878"/>
                    </a:lnTo>
                    <a:lnTo>
                      <a:pt x="151" y="806"/>
                    </a:lnTo>
                    <a:lnTo>
                      <a:pt x="186" y="734"/>
                    </a:lnTo>
                    <a:lnTo>
                      <a:pt x="222" y="665"/>
                    </a:lnTo>
                    <a:lnTo>
                      <a:pt x="258" y="597"/>
                    </a:lnTo>
                    <a:lnTo>
                      <a:pt x="296" y="529"/>
                    </a:lnTo>
                    <a:lnTo>
                      <a:pt x="334" y="463"/>
                    </a:lnTo>
                    <a:lnTo>
                      <a:pt x="373" y="398"/>
                    </a:lnTo>
                    <a:lnTo>
                      <a:pt x="414" y="333"/>
                    </a:lnTo>
                    <a:lnTo>
                      <a:pt x="455" y="269"/>
                    </a:lnTo>
                    <a:lnTo>
                      <a:pt x="496" y="206"/>
                    </a:lnTo>
                    <a:lnTo>
                      <a:pt x="538" y="143"/>
                    </a:lnTo>
                    <a:lnTo>
                      <a:pt x="581" y="81"/>
                    </a:lnTo>
                    <a:lnTo>
                      <a:pt x="624" y="19"/>
                    </a:lnTo>
                    <a:lnTo>
                      <a:pt x="595" y="0"/>
                    </a:lnTo>
                    <a:lnTo>
                      <a:pt x="552" y="62"/>
                    </a:lnTo>
                    <a:lnTo>
                      <a:pt x="510" y="124"/>
                    </a:lnTo>
                    <a:lnTo>
                      <a:pt x="467" y="187"/>
                    </a:lnTo>
                    <a:lnTo>
                      <a:pt x="426" y="250"/>
                    </a:lnTo>
                    <a:lnTo>
                      <a:pt x="385" y="314"/>
                    </a:lnTo>
                    <a:lnTo>
                      <a:pt x="344" y="379"/>
                    </a:lnTo>
                    <a:lnTo>
                      <a:pt x="303" y="446"/>
                    </a:lnTo>
                    <a:lnTo>
                      <a:pt x="265" y="512"/>
                    </a:lnTo>
                    <a:lnTo>
                      <a:pt x="227" y="580"/>
                    </a:lnTo>
                    <a:lnTo>
                      <a:pt x="191" y="649"/>
                    </a:lnTo>
                    <a:lnTo>
                      <a:pt x="155" y="720"/>
                    </a:lnTo>
                    <a:lnTo>
                      <a:pt x="120" y="791"/>
                    </a:lnTo>
                    <a:lnTo>
                      <a:pt x="87" y="866"/>
                    </a:lnTo>
                    <a:lnTo>
                      <a:pt x="56" y="939"/>
                    </a:lnTo>
                    <a:lnTo>
                      <a:pt x="28" y="1015"/>
                    </a:lnTo>
                    <a:lnTo>
                      <a:pt x="0" y="1094"/>
                    </a:lnTo>
                    <a:lnTo>
                      <a:pt x="33" y="1104"/>
                    </a:lnTo>
                    <a:close/>
                  </a:path>
                </a:pathLst>
              </a:custGeom>
              <a:solidFill>
                <a:srgbClr val="FFFFFF"/>
              </a:solidFill>
              <a:ln w="9525">
                <a:noFill/>
                <a:round/>
                <a:headEnd/>
                <a:tailEnd/>
              </a:ln>
            </p:spPr>
            <p:txBody>
              <a:bodyPr/>
              <a:lstStyle/>
              <a:p>
                <a:endParaRPr lang="es-CO"/>
              </a:p>
            </p:txBody>
          </p:sp>
          <p:sp>
            <p:nvSpPr>
              <p:cNvPr id="15770" name="Freeform 410"/>
              <p:cNvSpPr>
                <a:spLocks/>
              </p:cNvSpPr>
              <p:nvPr/>
            </p:nvSpPr>
            <p:spPr bwMode="auto">
              <a:xfrm>
                <a:off x="2309" y="2940"/>
                <a:ext cx="1081" cy="381"/>
              </a:xfrm>
              <a:custGeom>
                <a:avLst/>
                <a:gdLst/>
                <a:ahLst/>
                <a:cxnLst>
                  <a:cxn ang="0">
                    <a:pos x="117" y="2243"/>
                  </a:cxn>
                  <a:cxn ang="0">
                    <a:pos x="303" y="2074"/>
                  </a:cxn>
                  <a:cxn ang="0">
                    <a:pos x="500" y="1915"/>
                  </a:cxn>
                  <a:cxn ang="0">
                    <a:pos x="708" y="1766"/>
                  </a:cxn>
                  <a:cxn ang="0">
                    <a:pos x="928" y="1624"/>
                  </a:cxn>
                  <a:cxn ang="0">
                    <a:pos x="1159" y="1489"/>
                  </a:cxn>
                  <a:cxn ang="0">
                    <a:pos x="1400" y="1360"/>
                  </a:cxn>
                  <a:cxn ang="0">
                    <a:pos x="1654" y="1235"/>
                  </a:cxn>
                  <a:cxn ang="0">
                    <a:pos x="1919" y="1112"/>
                  </a:cxn>
                  <a:cxn ang="0">
                    <a:pos x="2196" y="992"/>
                  </a:cxn>
                  <a:cxn ang="0">
                    <a:pos x="2484" y="872"/>
                  </a:cxn>
                  <a:cxn ang="0">
                    <a:pos x="2723" y="777"/>
                  </a:cxn>
                  <a:cxn ang="0">
                    <a:pos x="2971" y="685"/>
                  </a:cxn>
                  <a:cxn ang="0">
                    <a:pos x="3226" y="597"/>
                  </a:cxn>
                  <a:cxn ang="0">
                    <a:pos x="3488" y="510"/>
                  </a:cxn>
                  <a:cxn ang="0">
                    <a:pos x="3758" y="425"/>
                  </a:cxn>
                  <a:cxn ang="0">
                    <a:pos x="4033" y="345"/>
                  </a:cxn>
                  <a:cxn ang="0">
                    <a:pos x="4316" y="265"/>
                  </a:cxn>
                  <a:cxn ang="0">
                    <a:pos x="4605" y="190"/>
                  </a:cxn>
                  <a:cxn ang="0">
                    <a:pos x="4900" y="116"/>
                  </a:cxn>
                  <a:cxn ang="0">
                    <a:pos x="5202" y="45"/>
                  </a:cxn>
                  <a:cxn ang="0">
                    <a:pos x="5406" y="168"/>
                  </a:cxn>
                  <a:cxn ang="0">
                    <a:pos x="5169" y="226"/>
                  </a:cxn>
                  <a:cxn ang="0">
                    <a:pos x="4930" y="287"/>
                  </a:cxn>
                  <a:cxn ang="0">
                    <a:pos x="4692" y="352"/>
                  </a:cxn>
                  <a:cxn ang="0">
                    <a:pos x="4455" y="418"/>
                  </a:cxn>
                  <a:cxn ang="0">
                    <a:pos x="4221" y="485"/>
                  </a:cxn>
                  <a:cxn ang="0">
                    <a:pos x="3991" y="554"/>
                  </a:cxn>
                  <a:cxn ang="0">
                    <a:pos x="3767" y="621"/>
                  </a:cxn>
                  <a:cxn ang="0">
                    <a:pos x="3549" y="688"/>
                  </a:cxn>
                  <a:cxn ang="0">
                    <a:pos x="3339" y="754"/>
                  </a:cxn>
                  <a:cxn ang="0">
                    <a:pos x="3138" y="815"/>
                  </a:cxn>
                  <a:cxn ang="0">
                    <a:pos x="2947" y="876"/>
                  </a:cxn>
                  <a:cxn ang="0">
                    <a:pos x="2730" y="961"/>
                  </a:cxn>
                  <a:cxn ang="0">
                    <a:pos x="2474" y="1071"/>
                  </a:cxn>
                  <a:cxn ang="0">
                    <a:pos x="2189" y="1203"/>
                  </a:cxn>
                  <a:cxn ang="0">
                    <a:pos x="1883" y="1356"/>
                  </a:cxn>
                  <a:cxn ang="0">
                    <a:pos x="1565" y="1527"/>
                  </a:cxn>
                  <a:cxn ang="0">
                    <a:pos x="1242" y="1715"/>
                  </a:cxn>
                  <a:cxn ang="0">
                    <a:pos x="924" y="1917"/>
                  </a:cxn>
                  <a:cxn ang="0">
                    <a:pos x="618" y="2132"/>
                  </a:cxn>
                  <a:cxn ang="0">
                    <a:pos x="333" y="2357"/>
                  </a:cxn>
                  <a:cxn ang="0">
                    <a:pos x="77" y="2591"/>
                  </a:cxn>
                </a:cxnLst>
                <a:rect l="0" t="0" r="r" b="b"/>
                <a:pathLst>
                  <a:path w="5406" h="2669">
                    <a:moveTo>
                      <a:pt x="0" y="2362"/>
                    </a:moveTo>
                    <a:lnTo>
                      <a:pt x="57" y="2302"/>
                    </a:lnTo>
                    <a:lnTo>
                      <a:pt x="117" y="2243"/>
                    </a:lnTo>
                    <a:lnTo>
                      <a:pt x="178" y="2185"/>
                    </a:lnTo>
                    <a:lnTo>
                      <a:pt x="240" y="2129"/>
                    </a:lnTo>
                    <a:lnTo>
                      <a:pt x="303" y="2074"/>
                    </a:lnTo>
                    <a:lnTo>
                      <a:pt x="367" y="2020"/>
                    </a:lnTo>
                    <a:lnTo>
                      <a:pt x="433" y="1967"/>
                    </a:lnTo>
                    <a:lnTo>
                      <a:pt x="500" y="1915"/>
                    </a:lnTo>
                    <a:lnTo>
                      <a:pt x="568" y="1865"/>
                    </a:lnTo>
                    <a:lnTo>
                      <a:pt x="638" y="1815"/>
                    </a:lnTo>
                    <a:lnTo>
                      <a:pt x="708" y="1766"/>
                    </a:lnTo>
                    <a:lnTo>
                      <a:pt x="780" y="1718"/>
                    </a:lnTo>
                    <a:lnTo>
                      <a:pt x="853" y="1671"/>
                    </a:lnTo>
                    <a:lnTo>
                      <a:pt x="928" y="1624"/>
                    </a:lnTo>
                    <a:lnTo>
                      <a:pt x="1003" y="1579"/>
                    </a:lnTo>
                    <a:lnTo>
                      <a:pt x="1080" y="1533"/>
                    </a:lnTo>
                    <a:lnTo>
                      <a:pt x="1159" y="1489"/>
                    </a:lnTo>
                    <a:lnTo>
                      <a:pt x="1237" y="1445"/>
                    </a:lnTo>
                    <a:lnTo>
                      <a:pt x="1319" y="1402"/>
                    </a:lnTo>
                    <a:lnTo>
                      <a:pt x="1400" y="1360"/>
                    </a:lnTo>
                    <a:lnTo>
                      <a:pt x="1484" y="1317"/>
                    </a:lnTo>
                    <a:lnTo>
                      <a:pt x="1569" y="1276"/>
                    </a:lnTo>
                    <a:lnTo>
                      <a:pt x="1654" y="1235"/>
                    </a:lnTo>
                    <a:lnTo>
                      <a:pt x="1741" y="1193"/>
                    </a:lnTo>
                    <a:lnTo>
                      <a:pt x="1830" y="1153"/>
                    </a:lnTo>
                    <a:lnTo>
                      <a:pt x="1919" y="1112"/>
                    </a:lnTo>
                    <a:lnTo>
                      <a:pt x="2010" y="1072"/>
                    </a:lnTo>
                    <a:lnTo>
                      <a:pt x="2102" y="1032"/>
                    </a:lnTo>
                    <a:lnTo>
                      <a:pt x="2196" y="992"/>
                    </a:lnTo>
                    <a:lnTo>
                      <a:pt x="2291" y="952"/>
                    </a:lnTo>
                    <a:lnTo>
                      <a:pt x="2387" y="913"/>
                    </a:lnTo>
                    <a:lnTo>
                      <a:pt x="2484" y="872"/>
                    </a:lnTo>
                    <a:lnTo>
                      <a:pt x="2563" y="840"/>
                    </a:lnTo>
                    <a:lnTo>
                      <a:pt x="2643" y="809"/>
                    </a:lnTo>
                    <a:lnTo>
                      <a:pt x="2723" y="777"/>
                    </a:lnTo>
                    <a:lnTo>
                      <a:pt x="2806" y="746"/>
                    </a:lnTo>
                    <a:lnTo>
                      <a:pt x="2888" y="715"/>
                    </a:lnTo>
                    <a:lnTo>
                      <a:pt x="2971" y="685"/>
                    </a:lnTo>
                    <a:lnTo>
                      <a:pt x="3056" y="655"/>
                    </a:lnTo>
                    <a:lnTo>
                      <a:pt x="3140" y="625"/>
                    </a:lnTo>
                    <a:lnTo>
                      <a:pt x="3226" y="597"/>
                    </a:lnTo>
                    <a:lnTo>
                      <a:pt x="3313" y="567"/>
                    </a:lnTo>
                    <a:lnTo>
                      <a:pt x="3401" y="538"/>
                    </a:lnTo>
                    <a:lnTo>
                      <a:pt x="3488" y="510"/>
                    </a:lnTo>
                    <a:lnTo>
                      <a:pt x="3577" y="481"/>
                    </a:lnTo>
                    <a:lnTo>
                      <a:pt x="3667" y="453"/>
                    </a:lnTo>
                    <a:lnTo>
                      <a:pt x="3758" y="425"/>
                    </a:lnTo>
                    <a:lnTo>
                      <a:pt x="3848" y="398"/>
                    </a:lnTo>
                    <a:lnTo>
                      <a:pt x="3940" y="371"/>
                    </a:lnTo>
                    <a:lnTo>
                      <a:pt x="4033" y="345"/>
                    </a:lnTo>
                    <a:lnTo>
                      <a:pt x="4127" y="318"/>
                    </a:lnTo>
                    <a:lnTo>
                      <a:pt x="4221" y="291"/>
                    </a:lnTo>
                    <a:lnTo>
                      <a:pt x="4316" y="265"/>
                    </a:lnTo>
                    <a:lnTo>
                      <a:pt x="4412" y="240"/>
                    </a:lnTo>
                    <a:lnTo>
                      <a:pt x="4508" y="214"/>
                    </a:lnTo>
                    <a:lnTo>
                      <a:pt x="4605" y="190"/>
                    </a:lnTo>
                    <a:lnTo>
                      <a:pt x="4703" y="165"/>
                    </a:lnTo>
                    <a:lnTo>
                      <a:pt x="4801" y="140"/>
                    </a:lnTo>
                    <a:lnTo>
                      <a:pt x="4900" y="116"/>
                    </a:lnTo>
                    <a:lnTo>
                      <a:pt x="5000" y="93"/>
                    </a:lnTo>
                    <a:lnTo>
                      <a:pt x="5100" y="69"/>
                    </a:lnTo>
                    <a:lnTo>
                      <a:pt x="5202" y="45"/>
                    </a:lnTo>
                    <a:lnTo>
                      <a:pt x="5304" y="22"/>
                    </a:lnTo>
                    <a:lnTo>
                      <a:pt x="5406" y="0"/>
                    </a:lnTo>
                    <a:lnTo>
                      <a:pt x="5406" y="168"/>
                    </a:lnTo>
                    <a:lnTo>
                      <a:pt x="5326" y="187"/>
                    </a:lnTo>
                    <a:lnTo>
                      <a:pt x="5248" y="206"/>
                    </a:lnTo>
                    <a:lnTo>
                      <a:pt x="5169" y="226"/>
                    </a:lnTo>
                    <a:lnTo>
                      <a:pt x="5089" y="245"/>
                    </a:lnTo>
                    <a:lnTo>
                      <a:pt x="5010" y="266"/>
                    </a:lnTo>
                    <a:lnTo>
                      <a:pt x="4930" y="287"/>
                    </a:lnTo>
                    <a:lnTo>
                      <a:pt x="4851" y="308"/>
                    </a:lnTo>
                    <a:lnTo>
                      <a:pt x="4771" y="329"/>
                    </a:lnTo>
                    <a:lnTo>
                      <a:pt x="4692" y="352"/>
                    </a:lnTo>
                    <a:lnTo>
                      <a:pt x="4612" y="373"/>
                    </a:lnTo>
                    <a:lnTo>
                      <a:pt x="4534" y="395"/>
                    </a:lnTo>
                    <a:lnTo>
                      <a:pt x="4455" y="418"/>
                    </a:lnTo>
                    <a:lnTo>
                      <a:pt x="4377" y="441"/>
                    </a:lnTo>
                    <a:lnTo>
                      <a:pt x="4298" y="463"/>
                    </a:lnTo>
                    <a:lnTo>
                      <a:pt x="4221" y="485"/>
                    </a:lnTo>
                    <a:lnTo>
                      <a:pt x="4144" y="508"/>
                    </a:lnTo>
                    <a:lnTo>
                      <a:pt x="4067" y="531"/>
                    </a:lnTo>
                    <a:lnTo>
                      <a:pt x="3991" y="554"/>
                    </a:lnTo>
                    <a:lnTo>
                      <a:pt x="3916" y="577"/>
                    </a:lnTo>
                    <a:lnTo>
                      <a:pt x="3841" y="599"/>
                    </a:lnTo>
                    <a:lnTo>
                      <a:pt x="3767" y="621"/>
                    </a:lnTo>
                    <a:lnTo>
                      <a:pt x="3694" y="644"/>
                    </a:lnTo>
                    <a:lnTo>
                      <a:pt x="3620" y="667"/>
                    </a:lnTo>
                    <a:lnTo>
                      <a:pt x="3549" y="688"/>
                    </a:lnTo>
                    <a:lnTo>
                      <a:pt x="3478" y="710"/>
                    </a:lnTo>
                    <a:lnTo>
                      <a:pt x="3408" y="732"/>
                    </a:lnTo>
                    <a:lnTo>
                      <a:pt x="3339" y="754"/>
                    </a:lnTo>
                    <a:lnTo>
                      <a:pt x="3272" y="774"/>
                    </a:lnTo>
                    <a:lnTo>
                      <a:pt x="3204" y="795"/>
                    </a:lnTo>
                    <a:lnTo>
                      <a:pt x="3138" y="815"/>
                    </a:lnTo>
                    <a:lnTo>
                      <a:pt x="3073" y="835"/>
                    </a:lnTo>
                    <a:lnTo>
                      <a:pt x="3010" y="855"/>
                    </a:lnTo>
                    <a:lnTo>
                      <a:pt x="2947" y="876"/>
                    </a:lnTo>
                    <a:lnTo>
                      <a:pt x="2879" y="902"/>
                    </a:lnTo>
                    <a:lnTo>
                      <a:pt x="2807" y="930"/>
                    </a:lnTo>
                    <a:lnTo>
                      <a:pt x="2730" y="961"/>
                    </a:lnTo>
                    <a:lnTo>
                      <a:pt x="2648" y="995"/>
                    </a:lnTo>
                    <a:lnTo>
                      <a:pt x="2562" y="1031"/>
                    </a:lnTo>
                    <a:lnTo>
                      <a:pt x="2474" y="1071"/>
                    </a:lnTo>
                    <a:lnTo>
                      <a:pt x="2382" y="1112"/>
                    </a:lnTo>
                    <a:lnTo>
                      <a:pt x="2287" y="1156"/>
                    </a:lnTo>
                    <a:lnTo>
                      <a:pt x="2189" y="1203"/>
                    </a:lnTo>
                    <a:lnTo>
                      <a:pt x="2089" y="1251"/>
                    </a:lnTo>
                    <a:lnTo>
                      <a:pt x="1987" y="1303"/>
                    </a:lnTo>
                    <a:lnTo>
                      <a:pt x="1883" y="1356"/>
                    </a:lnTo>
                    <a:lnTo>
                      <a:pt x="1778" y="1411"/>
                    </a:lnTo>
                    <a:lnTo>
                      <a:pt x="1672" y="1468"/>
                    </a:lnTo>
                    <a:lnTo>
                      <a:pt x="1565" y="1527"/>
                    </a:lnTo>
                    <a:lnTo>
                      <a:pt x="1458" y="1588"/>
                    </a:lnTo>
                    <a:lnTo>
                      <a:pt x="1350" y="1651"/>
                    </a:lnTo>
                    <a:lnTo>
                      <a:pt x="1242" y="1715"/>
                    </a:lnTo>
                    <a:lnTo>
                      <a:pt x="1136" y="1781"/>
                    </a:lnTo>
                    <a:lnTo>
                      <a:pt x="1030" y="1849"/>
                    </a:lnTo>
                    <a:lnTo>
                      <a:pt x="924" y="1917"/>
                    </a:lnTo>
                    <a:lnTo>
                      <a:pt x="820" y="1989"/>
                    </a:lnTo>
                    <a:lnTo>
                      <a:pt x="718" y="2060"/>
                    </a:lnTo>
                    <a:lnTo>
                      <a:pt x="618" y="2132"/>
                    </a:lnTo>
                    <a:lnTo>
                      <a:pt x="521" y="2207"/>
                    </a:lnTo>
                    <a:lnTo>
                      <a:pt x="426" y="2282"/>
                    </a:lnTo>
                    <a:lnTo>
                      <a:pt x="333" y="2357"/>
                    </a:lnTo>
                    <a:lnTo>
                      <a:pt x="244" y="2434"/>
                    </a:lnTo>
                    <a:lnTo>
                      <a:pt x="159" y="2512"/>
                    </a:lnTo>
                    <a:lnTo>
                      <a:pt x="77" y="2591"/>
                    </a:lnTo>
                    <a:lnTo>
                      <a:pt x="0" y="2669"/>
                    </a:lnTo>
                    <a:lnTo>
                      <a:pt x="0" y="2362"/>
                    </a:lnTo>
                    <a:close/>
                  </a:path>
                </a:pathLst>
              </a:custGeom>
              <a:solidFill>
                <a:srgbClr val="BFBFBF"/>
              </a:solidFill>
              <a:ln w="9525">
                <a:noFill/>
                <a:round/>
                <a:headEnd/>
                <a:tailEnd/>
              </a:ln>
            </p:spPr>
            <p:txBody>
              <a:bodyPr/>
              <a:lstStyle/>
              <a:p>
                <a:endParaRPr lang="es-CO"/>
              </a:p>
            </p:txBody>
          </p:sp>
          <p:sp>
            <p:nvSpPr>
              <p:cNvPr id="15771" name="Freeform 411"/>
              <p:cNvSpPr>
                <a:spLocks/>
              </p:cNvSpPr>
              <p:nvPr/>
            </p:nvSpPr>
            <p:spPr bwMode="auto">
              <a:xfrm>
                <a:off x="2309" y="2940"/>
                <a:ext cx="1081" cy="381"/>
              </a:xfrm>
              <a:custGeom>
                <a:avLst/>
                <a:gdLst/>
                <a:ahLst/>
                <a:cxnLst>
                  <a:cxn ang="0">
                    <a:pos x="57" y="2302"/>
                  </a:cxn>
                  <a:cxn ang="0">
                    <a:pos x="240" y="2129"/>
                  </a:cxn>
                  <a:cxn ang="0">
                    <a:pos x="433" y="1967"/>
                  </a:cxn>
                  <a:cxn ang="0">
                    <a:pos x="638" y="1815"/>
                  </a:cxn>
                  <a:cxn ang="0">
                    <a:pos x="853" y="1671"/>
                  </a:cxn>
                  <a:cxn ang="0">
                    <a:pos x="1080" y="1533"/>
                  </a:cxn>
                  <a:cxn ang="0">
                    <a:pos x="1319" y="1402"/>
                  </a:cxn>
                  <a:cxn ang="0">
                    <a:pos x="1569" y="1276"/>
                  </a:cxn>
                  <a:cxn ang="0">
                    <a:pos x="1830" y="1153"/>
                  </a:cxn>
                  <a:cxn ang="0">
                    <a:pos x="2102" y="1032"/>
                  </a:cxn>
                  <a:cxn ang="0">
                    <a:pos x="2387" y="913"/>
                  </a:cxn>
                  <a:cxn ang="0">
                    <a:pos x="2563" y="840"/>
                  </a:cxn>
                  <a:cxn ang="0">
                    <a:pos x="2806" y="746"/>
                  </a:cxn>
                  <a:cxn ang="0">
                    <a:pos x="3056" y="655"/>
                  </a:cxn>
                  <a:cxn ang="0">
                    <a:pos x="3313" y="567"/>
                  </a:cxn>
                  <a:cxn ang="0">
                    <a:pos x="3577" y="481"/>
                  </a:cxn>
                  <a:cxn ang="0">
                    <a:pos x="3848" y="398"/>
                  </a:cxn>
                  <a:cxn ang="0">
                    <a:pos x="4127" y="318"/>
                  </a:cxn>
                  <a:cxn ang="0">
                    <a:pos x="4412" y="240"/>
                  </a:cxn>
                  <a:cxn ang="0">
                    <a:pos x="4703" y="165"/>
                  </a:cxn>
                  <a:cxn ang="0">
                    <a:pos x="5000" y="93"/>
                  </a:cxn>
                  <a:cxn ang="0">
                    <a:pos x="5304" y="22"/>
                  </a:cxn>
                  <a:cxn ang="0">
                    <a:pos x="5406" y="168"/>
                  </a:cxn>
                  <a:cxn ang="0">
                    <a:pos x="5169" y="226"/>
                  </a:cxn>
                  <a:cxn ang="0">
                    <a:pos x="4930" y="287"/>
                  </a:cxn>
                  <a:cxn ang="0">
                    <a:pos x="4692" y="352"/>
                  </a:cxn>
                  <a:cxn ang="0">
                    <a:pos x="4455" y="418"/>
                  </a:cxn>
                  <a:cxn ang="0">
                    <a:pos x="4221" y="485"/>
                  </a:cxn>
                  <a:cxn ang="0">
                    <a:pos x="3991" y="554"/>
                  </a:cxn>
                  <a:cxn ang="0">
                    <a:pos x="3767" y="621"/>
                  </a:cxn>
                  <a:cxn ang="0">
                    <a:pos x="3549" y="688"/>
                  </a:cxn>
                  <a:cxn ang="0">
                    <a:pos x="3339" y="754"/>
                  </a:cxn>
                  <a:cxn ang="0">
                    <a:pos x="3138" y="815"/>
                  </a:cxn>
                  <a:cxn ang="0">
                    <a:pos x="3010" y="855"/>
                  </a:cxn>
                  <a:cxn ang="0">
                    <a:pos x="2807" y="930"/>
                  </a:cxn>
                  <a:cxn ang="0">
                    <a:pos x="2562" y="1031"/>
                  </a:cxn>
                  <a:cxn ang="0">
                    <a:pos x="2287" y="1156"/>
                  </a:cxn>
                  <a:cxn ang="0">
                    <a:pos x="1987" y="1303"/>
                  </a:cxn>
                  <a:cxn ang="0">
                    <a:pos x="1672" y="1468"/>
                  </a:cxn>
                  <a:cxn ang="0">
                    <a:pos x="1350" y="1651"/>
                  </a:cxn>
                  <a:cxn ang="0">
                    <a:pos x="1030" y="1849"/>
                  </a:cxn>
                  <a:cxn ang="0">
                    <a:pos x="718" y="2060"/>
                  </a:cxn>
                  <a:cxn ang="0">
                    <a:pos x="426" y="2282"/>
                  </a:cxn>
                  <a:cxn ang="0">
                    <a:pos x="159" y="2512"/>
                  </a:cxn>
                  <a:cxn ang="0">
                    <a:pos x="0" y="2362"/>
                  </a:cxn>
                </a:cxnLst>
                <a:rect l="0" t="0" r="r" b="b"/>
                <a:pathLst>
                  <a:path w="5406" h="2669">
                    <a:moveTo>
                      <a:pt x="0" y="2362"/>
                    </a:moveTo>
                    <a:lnTo>
                      <a:pt x="0" y="2362"/>
                    </a:lnTo>
                    <a:lnTo>
                      <a:pt x="57" y="2302"/>
                    </a:lnTo>
                    <a:lnTo>
                      <a:pt x="117" y="2243"/>
                    </a:lnTo>
                    <a:lnTo>
                      <a:pt x="178" y="2185"/>
                    </a:lnTo>
                    <a:lnTo>
                      <a:pt x="240" y="2129"/>
                    </a:lnTo>
                    <a:lnTo>
                      <a:pt x="303" y="2074"/>
                    </a:lnTo>
                    <a:lnTo>
                      <a:pt x="367" y="2020"/>
                    </a:lnTo>
                    <a:lnTo>
                      <a:pt x="433" y="1967"/>
                    </a:lnTo>
                    <a:lnTo>
                      <a:pt x="500" y="1915"/>
                    </a:lnTo>
                    <a:lnTo>
                      <a:pt x="568" y="1865"/>
                    </a:lnTo>
                    <a:lnTo>
                      <a:pt x="638" y="1815"/>
                    </a:lnTo>
                    <a:lnTo>
                      <a:pt x="708" y="1766"/>
                    </a:lnTo>
                    <a:lnTo>
                      <a:pt x="780" y="1718"/>
                    </a:lnTo>
                    <a:lnTo>
                      <a:pt x="853" y="1671"/>
                    </a:lnTo>
                    <a:lnTo>
                      <a:pt x="928" y="1624"/>
                    </a:lnTo>
                    <a:lnTo>
                      <a:pt x="1003" y="1579"/>
                    </a:lnTo>
                    <a:lnTo>
                      <a:pt x="1080" y="1533"/>
                    </a:lnTo>
                    <a:lnTo>
                      <a:pt x="1159" y="1489"/>
                    </a:lnTo>
                    <a:lnTo>
                      <a:pt x="1237" y="1445"/>
                    </a:lnTo>
                    <a:lnTo>
                      <a:pt x="1319" y="1402"/>
                    </a:lnTo>
                    <a:lnTo>
                      <a:pt x="1400" y="1360"/>
                    </a:lnTo>
                    <a:lnTo>
                      <a:pt x="1484" y="1317"/>
                    </a:lnTo>
                    <a:lnTo>
                      <a:pt x="1569" y="1276"/>
                    </a:lnTo>
                    <a:lnTo>
                      <a:pt x="1654" y="1235"/>
                    </a:lnTo>
                    <a:lnTo>
                      <a:pt x="1741" y="1193"/>
                    </a:lnTo>
                    <a:lnTo>
                      <a:pt x="1830" y="1153"/>
                    </a:lnTo>
                    <a:lnTo>
                      <a:pt x="1919" y="1112"/>
                    </a:lnTo>
                    <a:lnTo>
                      <a:pt x="2010" y="1072"/>
                    </a:lnTo>
                    <a:lnTo>
                      <a:pt x="2102" y="1032"/>
                    </a:lnTo>
                    <a:lnTo>
                      <a:pt x="2196" y="992"/>
                    </a:lnTo>
                    <a:lnTo>
                      <a:pt x="2291" y="952"/>
                    </a:lnTo>
                    <a:lnTo>
                      <a:pt x="2387" y="913"/>
                    </a:lnTo>
                    <a:lnTo>
                      <a:pt x="2484" y="872"/>
                    </a:lnTo>
                    <a:lnTo>
                      <a:pt x="2484" y="872"/>
                    </a:lnTo>
                    <a:lnTo>
                      <a:pt x="2563" y="840"/>
                    </a:lnTo>
                    <a:lnTo>
                      <a:pt x="2643" y="809"/>
                    </a:lnTo>
                    <a:lnTo>
                      <a:pt x="2723" y="777"/>
                    </a:lnTo>
                    <a:lnTo>
                      <a:pt x="2806" y="746"/>
                    </a:lnTo>
                    <a:lnTo>
                      <a:pt x="2888" y="715"/>
                    </a:lnTo>
                    <a:lnTo>
                      <a:pt x="2971" y="685"/>
                    </a:lnTo>
                    <a:lnTo>
                      <a:pt x="3056" y="655"/>
                    </a:lnTo>
                    <a:lnTo>
                      <a:pt x="3140" y="625"/>
                    </a:lnTo>
                    <a:lnTo>
                      <a:pt x="3226" y="597"/>
                    </a:lnTo>
                    <a:lnTo>
                      <a:pt x="3313" y="567"/>
                    </a:lnTo>
                    <a:lnTo>
                      <a:pt x="3401" y="538"/>
                    </a:lnTo>
                    <a:lnTo>
                      <a:pt x="3488" y="510"/>
                    </a:lnTo>
                    <a:lnTo>
                      <a:pt x="3577" y="481"/>
                    </a:lnTo>
                    <a:lnTo>
                      <a:pt x="3667" y="453"/>
                    </a:lnTo>
                    <a:lnTo>
                      <a:pt x="3758" y="425"/>
                    </a:lnTo>
                    <a:lnTo>
                      <a:pt x="3848" y="398"/>
                    </a:lnTo>
                    <a:lnTo>
                      <a:pt x="3940" y="371"/>
                    </a:lnTo>
                    <a:lnTo>
                      <a:pt x="4033" y="345"/>
                    </a:lnTo>
                    <a:lnTo>
                      <a:pt x="4127" y="318"/>
                    </a:lnTo>
                    <a:lnTo>
                      <a:pt x="4221" y="291"/>
                    </a:lnTo>
                    <a:lnTo>
                      <a:pt x="4316" y="265"/>
                    </a:lnTo>
                    <a:lnTo>
                      <a:pt x="4412" y="240"/>
                    </a:lnTo>
                    <a:lnTo>
                      <a:pt x="4508" y="214"/>
                    </a:lnTo>
                    <a:lnTo>
                      <a:pt x="4605" y="190"/>
                    </a:lnTo>
                    <a:lnTo>
                      <a:pt x="4703" y="165"/>
                    </a:lnTo>
                    <a:lnTo>
                      <a:pt x="4801" y="140"/>
                    </a:lnTo>
                    <a:lnTo>
                      <a:pt x="4900" y="116"/>
                    </a:lnTo>
                    <a:lnTo>
                      <a:pt x="5000" y="93"/>
                    </a:lnTo>
                    <a:lnTo>
                      <a:pt x="5100" y="69"/>
                    </a:lnTo>
                    <a:lnTo>
                      <a:pt x="5202" y="45"/>
                    </a:lnTo>
                    <a:lnTo>
                      <a:pt x="5304" y="22"/>
                    </a:lnTo>
                    <a:lnTo>
                      <a:pt x="5406" y="0"/>
                    </a:lnTo>
                    <a:lnTo>
                      <a:pt x="5406" y="168"/>
                    </a:lnTo>
                    <a:lnTo>
                      <a:pt x="5406" y="168"/>
                    </a:lnTo>
                    <a:lnTo>
                      <a:pt x="5326" y="187"/>
                    </a:lnTo>
                    <a:lnTo>
                      <a:pt x="5248" y="206"/>
                    </a:lnTo>
                    <a:lnTo>
                      <a:pt x="5169" y="226"/>
                    </a:lnTo>
                    <a:lnTo>
                      <a:pt x="5089" y="245"/>
                    </a:lnTo>
                    <a:lnTo>
                      <a:pt x="5010" y="266"/>
                    </a:lnTo>
                    <a:lnTo>
                      <a:pt x="4930" y="287"/>
                    </a:lnTo>
                    <a:lnTo>
                      <a:pt x="4851" y="308"/>
                    </a:lnTo>
                    <a:lnTo>
                      <a:pt x="4771" y="329"/>
                    </a:lnTo>
                    <a:lnTo>
                      <a:pt x="4692" y="352"/>
                    </a:lnTo>
                    <a:lnTo>
                      <a:pt x="4612" y="373"/>
                    </a:lnTo>
                    <a:lnTo>
                      <a:pt x="4534" y="395"/>
                    </a:lnTo>
                    <a:lnTo>
                      <a:pt x="4455" y="418"/>
                    </a:lnTo>
                    <a:lnTo>
                      <a:pt x="4377" y="441"/>
                    </a:lnTo>
                    <a:lnTo>
                      <a:pt x="4298" y="463"/>
                    </a:lnTo>
                    <a:lnTo>
                      <a:pt x="4221" y="485"/>
                    </a:lnTo>
                    <a:lnTo>
                      <a:pt x="4144" y="508"/>
                    </a:lnTo>
                    <a:lnTo>
                      <a:pt x="4067" y="531"/>
                    </a:lnTo>
                    <a:lnTo>
                      <a:pt x="3991" y="554"/>
                    </a:lnTo>
                    <a:lnTo>
                      <a:pt x="3916" y="577"/>
                    </a:lnTo>
                    <a:lnTo>
                      <a:pt x="3841" y="599"/>
                    </a:lnTo>
                    <a:lnTo>
                      <a:pt x="3767" y="621"/>
                    </a:lnTo>
                    <a:lnTo>
                      <a:pt x="3694" y="644"/>
                    </a:lnTo>
                    <a:lnTo>
                      <a:pt x="3620" y="667"/>
                    </a:lnTo>
                    <a:lnTo>
                      <a:pt x="3549" y="688"/>
                    </a:lnTo>
                    <a:lnTo>
                      <a:pt x="3478" y="710"/>
                    </a:lnTo>
                    <a:lnTo>
                      <a:pt x="3408" y="732"/>
                    </a:lnTo>
                    <a:lnTo>
                      <a:pt x="3339" y="754"/>
                    </a:lnTo>
                    <a:lnTo>
                      <a:pt x="3272" y="774"/>
                    </a:lnTo>
                    <a:lnTo>
                      <a:pt x="3204" y="795"/>
                    </a:lnTo>
                    <a:lnTo>
                      <a:pt x="3138" y="815"/>
                    </a:lnTo>
                    <a:lnTo>
                      <a:pt x="3073" y="835"/>
                    </a:lnTo>
                    <a:lnTo>
                      <a:pt x="3010" y="855"/>
                    </a:lnTo>
                    <a:lnTo>
                      <a:pt x="3010" y="855"/>
                    </a:lnTo>
                    <a:lnTo>
                      <a:pt x="2947" y="876"/>
                    </a:lnTo>
                    <a:lnTo>
                      <a:pt x="2879" y="902"/>
                    </a:lnTo>
                    <a:lnTo>
                      <a:pt x="2807" y="930"/>
                    </a:lnTo>
                    <a:lnTo>
                      <a:pt x="2730" y="961"/>
                    </a:lnTo>
                    <a:lnTo>
                      <a:pt x="2648" y="995"/>
                    </a:lnTo>
                    <a:lnTo>
                      <a:pt x="2562" y="1031"/>
                    </a:lnTo>
                    <a:lnTo>
                      <a:pt x="2474" y="1071"/>
                    </a:lnTo>
                    <a:lnTo>
                      <a:pt x="2382" y="1112"/>
                    </a:lnTo>
                    <a:lnTo>
                      <a:pt x="2287" y="1156"/>
                    </a:lnTo>
                    <a:lnTo>
                      <a:pt x="2189" y="1203"/>
                    </a:lnTo>
                    <a:lnTo>
                      <a:pt x="2089" y="1251"/>
                    </a:lnTo>
                    <a:lnTo>
                      <a:pt x="1987" y="1303"/>
                    </a:lnTo>
                    <a:lnTo>
                      <a:pt x="1883" y="1356"/>
                    </a:lnTo>
                    <a:lnTo>
                      <a:pt x="1778" y="1411"/>
                    </a:lnTo>
                    <a:lnTo>
                      <a:pt x="1672" y="1468"/>
                    </a:lnTo>
                    <a:lnTo>
                      <a:pt x="1565" y="1527"/>
                    </a:lnTo>
                    <a:lnTo>
                      <a:pt x="1458" y="1588"/>
                    </a:lnTo>
                    <a:lnTo>
                      <a:pt x="1350" y="1651"/>
                    </a:lnTo>
                    <a:lnTo>
                      <a:pt x="1242" y="1715"/>
                    </a:lnTo>
                    <a:lnTo>
                      <a:pt x="1136" y="1781"/>
                    </a:lnTo>
                    <a:lnTo>
                      <a:pt x="1030" y="1849"/>
                    </a:lnTo>
                    <a:lnTo>
                      <a:pt x="924" y="1917"/>
                    </a:lnTo>
                    <a:lnTo>
                      <a:pt x="820" y="1989"/>
                    </a:lnTo>
                    <a:lnTo>
                      <a:pt x="718" y="2060"/>
                    </a:lnTo>
                    <a:lnTo>
                      <a:pt x="618" y="2132"/>
                    </a:lnTo>
                    <a:lnTo>
                      <a:pt x="521" y="2207"/>
                    </a:lnTo>
                    <a:lnTo>
                      <a:pt x="426" y="2282"/>
                    </a:lnTo>
                    <a:lnTo>
                      <a:pt x="333" y="2357"/>
                    </a:lnTo>
                    <a:lnTo>
                      <a:pt x="244" y="2434"/>
                    </a:lnTo>
                    <a:lnTo>
                      <a:pt x="159" y="2512"/>
                    </a:lnTo>
                    <a:lnTo>
                      <a:pt x="77" y="2591"/>
                    </a:lnTo>
                    <a:lnTo>
                      <a:pt x="0" y="2669"/>
                    </a:lnTo>
                    <a:lnTo>
                      <a:pt x="0" y="2362"/>
                    </a:lnTo>
                  </a:path>
                </a:pathLst>
              </a:custGeom>
              <a:noFill/>
              <a:ln w="0">
                <a:solidFill>
                  <a:srgbClr val="000000"/>
                </a:solidFill>
                <a:prstDash val="solid"/>
                <a:round/>
                <a:headEnd/>
                <a:tailEnd/>
              </a:ln>
            </p:spPr>
            <p:txBody>
              <a:bodyPr/>
              <a:lstStyle/>
              <a:p>
                <a:endParaRPr lang="es-CO"/>
              </a:p>
            </p:txBody>
          </p:sp>
        </p:grpSp>
        <p:sp>
          <p:nvSpPr>
            <p:cNvPr id="15773" name="Rectangle 413"/>
            <p:cNvSpPr>
              <a:spLocks noChangeArrowheads="1"/>
            </p:cNvSpPr>
            <p:nvPr/>
          </p:nvSpPr>
          <p:spPr bwMode="auto">
            <a:xfrm>
              <a:off x="3977" y="2916"/>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774" name="Rectangle 414"/>
            <p:cNvSpPr>
              <a:spLocks noChangeArrowheads="1"/>
            </p:cNvSpPr>
            <p:nvPr/>
          </p:nvSpPr>
          <p:spPr bwMode="auto">
            <a:xfrm>
              <a:off x="4057" y="2933"/>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775" name="Rectangle 415"/>
            <p:cNvSpPr>
              <a:spLocks noChangeArrowheads="1"/>
            </p:cNvSpPr>
            <p:nvPr/>
          </p:nvSpPr>
          <p:spPr bwMode="auto">
            <a:xfrm>
              <a:off x="4120" y="2935"/>
              <a:ext cx="566"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Represa</a:t>
              </a:r>
              <a:endParaRPr lang="es-ES_tradnl"/>
            </a:p>
          </p:txBody>
        </p:sp>
        <p:sp>
          <p:nvSpPr>
            <p:cNvPr id="15776" name="Rectangle 416"/>
            <p:cNvSpPr>
              <a:spLocks noChangeArrowheads="1"/>
            </p:cNvSpPr>
            <p:nvPr/>
          </p:nvSpPr>
          <p:spPr bwMode="auto">
            <a:xfrm>
              <a:off x="3977" y="3131"/>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777" name="Rectangle 417"/>
            <p:cNvSpPr>
              <a:spLocks noChangeArrowheads="1"/>
            </p:cNvSpPr>
            <p:nvPr/>
          </p:nvSpPr>
          <p:spPr bwMode="auto">
            <a:xfrm>
              <a:off x="4057" y="3148"/>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778" name="Rectangle 418"/>
            <p:cNvSpPr>
              <a:spLocks noChangeArrowheads="1"/>
            </p:cNvSpPr>
            <p:nvPr/>
          </p:nvSpPr>
          <p:spPr bwMode="auto">
            <a:xfrm>
              <a:off x="4120" y="3150"/>
              <a:ext cx="557"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Camino</a:t>
              </a:r>
              <a:endParaRPr lang="es-ES_tradnl"/>
            </a:p>
          </p:txBody>
        </p:sp>
        <p:sp>
          <p:nvSpPr>
            <p:cNvPr id="15787" name="Rectangle 427"/>
            <p:cNvSpPr>
              <a:spLocks noChangeArrowheads="1"/>
            </p:cNvSpPr>
            <p:nvPr/>
          </p:nvSpPr>
          <p:spPr bwMode="auto">
            <a:xfrm>
              <a:off x="2232" y="2920"/>
              <a:ext cx="6" cy="686"/>
            </a:xfrm>
            <a:prstGeom prst="rect">
              <a:avLst/>
            </a:prstGeom>
            <a:solidFill>
              <a:srgbClr val="000000"/>
            </a:solidFill>
            <a:ln w="9525">
              <a:noFill/>
              <a:miter lim="800000"/>
              <a:headEnd/>
              <a:tailEnd/>
            </a:ln>
          </p:spPr>
          <p:txBody>
            <a:bodyPr/>
            <a:lstStyle/>
            <a:p>
              <a:endParaRPr lang="es-CO"/>
            </a:p>
          </p:txBody>
        </p:sp>
        <p:sp>
          <p:nvSpPr>
            <p:cNvPr id="15788" name="Rectangle 428"/>
            <p:cNvSpPr>
              <a:spLocks noChangeArrowheads="1"/>
            </p:cNvSpPr>
            <p:nvPr/>
          </p:nvSpPr>
          <p:spPr bwMode="auto">
            <a:xfrm>
              <a:off x="3929" y="2920"/>
              <a:ext cx="6" cy="686"/>
            </a:xfrm>
            <a:prstGeom prst="rect">
              <a:avLst/>
            </a:prstGeom>
            <a:solidFill>
              <a:srgbClr val="000000"/>
            </a:solidFill>
            <a:ln w="9525">
              <a:noFill/>
              <a:miter lim="800000"/>
              <a:headEnd/>
              <a:tailEnd/>
            </a:ln>
          </p:spPr>
          <p:txBody>
            <a:bodyPr/>
            <a:lstStyle/>
            <a:p>
              <a:endParaRPr lang="es-CO"/>
            </a:p>
          </p:txBody>
        </p:sp>
        <p:sp>
          <p:nvSpPr>
            <p:cNvPr id="15789" name="Rectangle 429"/>
            <p:cNvSpPr>
              <a:spLocks noChangeArrowheads="1"/>
            </p:cNvSpPr>
            <p:nvPr/>
          </p:nvSpPr>
          <p:spPr bwMode="auto">
            <a:xfrm>
              <a:off x="5401" y="2920"/>
              <a:ext cx="6" cy="686"/>
            </a:xfrm>
            <a:prstGeom prst="rect">
              <a:avLst/>
            </a:prstGeom>
            <a:solidFill>
              <a:srgbClr val="000000"/>
            </a:solidFill>
            <a:ln w="9525">
              <a:noFill/>
              <a:miter lim="800000"/>
              <a:headEnd/>
              <a:tailEnd/>
            </a:ln>
          </p:spPr>
          <p:txBody>
            <a:bodyPr/>
            <a:lstStyle/>
            <a:p>
              <a:endParaRPr lang="es-CO"/>
            </a:p>
          </p:txBody>
        </p:sp>
        <p:sp>
          <p:nvSpPr>
            <p:cNvPr id="15873" name="Rectangle 513"/>
            <p:cNvSpPr>
              <a:spLocks noChangeArrowheads="1"/>
            </p:cNvSpPr>
            <p:nvPr/>
          </p:nvSpPr>
          <p:spPr bwMode="auto">
            <a:xfrm>
              <a:off x="497" y="3604"/>
              <a:ext cx="1735" cy="6"/>
            </a:xfrm>
            <a:prstGeom prst="rect">
              <a:avLst/>
            </a:prstGeom>
            <a:solidFill>
              <a:srgbClr val="000000"/>
            </a:solidFill>
            <a:ln w="9525">
              <a:noFill/>
              <a:miter lim="800000"/>
              <a:headEnd/>
              <a:tailEnd/>
            </a:ln>
          </p:spPr>
          <p:txBody>
            <a:bodyPr/>
            <a:lstStyle/>
            <a:p>
              <a:endParaRPr lang="es-CO"/>
            </a:p>
          </p:txBody>
        </p:sp>
        <p:sp>
          <p:nvSpPr>
            <p:cNvPr id="15874" name="Rectangle 514"/>
            <p:cNvSpPr>
              <a:spLocks noChangeArrowheads="1"/>
            </p:cNvSpPr>
            <p:nvPr/>
          </p:nvSpPr>
          <p:spPr bwMode="auto">
            <a:xfrm>
              <a:off x="2232" y="3604"/>
              <a:ext cx="6" cy="6"/>
            </a:xfrm>
            <a:prstGeom prst="rect">
              <a:avLst/>
            </a:prstGeom>
            <a:solidFill>
              <a:srgbClr val="000000"/>
            </a:solidFill>
            <a:ln w="9525">
              <a:noFill/>
              <a:miter lim="800000"/>
              <a:headEnd/>
              <a:tailEnd/>
            </a:ln>
          </p:spPr>
          <p:txBody>
            <a:bodyPr/>
            <a:lstStyle/>
            <a:p>
              <a:endParaRPr lang="es-CO"/>
            </a:p>
          </p:txBody>
        </p:sp>
        <p:sp>
          <p:nvSpPr>
            <p:cNvPr id="15875" name="Rectangle 515"/>
            <p:cNvSpPr>
              <a:spLocks noChangeArrowheads="1"/>
            </p:cNvSpPr>
            <p:nvPr/>
          </p:nvSpPr>
          <p:spPr bwMode="auto">
            <a:xfrm>
              <a:off x="2238" y="3604"/>
              <a:ext cx="1691" cy="6"/>
            </a:xfrm>
            <a:prstGeom prst="rect">
              <a:avLst/>
            </a:prstGeom>
            <a:solidFill>
              <a:srgbClr val="000000"/>
            </a:solidFill>
            <a:ln w="9525">
              <a:noFill/>
              <a:miter lim="800000"/>
              <a:headEnd/>
              <a:tailEnd/>
            </a:ln>
          </p:spPr>
          <p:txBody>
            <a:bodyPr/>
            <a:lstStyle/>
            <a:p>
              <a:endParaRPr lang="es-CO"/>
            </a:p>
          </p:txBody>
        </p:sp>
        <p:sp>
          <p:nvSpPr>
            <p:cNvPr id="15876" name="Rectangle 516"/>
            <p:cNvSpPr>
              <a:spLocks noChangeArrowheads="1"/>
            </p:cNvSpPr>
            <p:nvPr/>
          </p:nvSpPr>
          <p:spPr bwMode="auto">
            <a:xfrm>
              <a:off x="3929" y="3604"/>
              <a:ext cx="6" cy="6"/>
            </a:xfrm>
            <a:prstGeom prst="rect">
              <a:avLst/>
            </a:prstGeom>
            <a:solidFill>
              <a:srgbClr val="000000"/>
            </a:solidFill>
            <a:ln w="9525">
              <a:noFill/>
              <a:miter lim="800000"/>
              <a:headEnd/>
              <a:tailEnd/>
            </a:ln>
          </p:spPr>
          <p:txBody>
            <a:bodyPr/>
            <a:lstStyle/>
            <a:p>
              <a:endParaRPr lang="es-CO"/>
            </a:p>
          </p:txBody>
        </p:sp>
        <p:sp>
          <p:nvSpPr>
            <p:cNvPr id="15877" name="Rectangle 517"/>
            <p:cNvSpPr>
              <a:spLocks noChangeArrowheads="1"/>
            </p:cNvSpPr>
            <p:nvPr/>
          </p:nvSpPr>
          <p:spPr bwMode="auto">
            <a:xfrm>
              <a:off x="3935" y="3604"/>
              <a:ext cx="1466" cy="6"/>
            </a:xfrm>
            <a:prstGeom prst="rect">
              <a:avLst/>
            </a:prstGeom>
            <a:solidFill>
              <a:srgbClr val="000000"/>
            </a:solidFill>
            <a:ln w="9525">
              <a:noFill/>
              <a:miter lim="800000"/>
              <a:headEnd/>
              <a:tailEnd/>
            </a:ln>
          </p:spPr>
          <p:txBody>
            <a:bodyPr/>
            <a:lstStyle/>
            <a:p>
              <a:endParaRPr lang="es-CO"/>
            </a:p>
          </p:txBody>
        </p:sp>
        <p:sp>
          <p:nvSpPr>
            <p:cNvPr id="15878" name="Rectangle 518"/>
            <p:cNvSpPr>
              <a:spLocks noChangeArrowheads="1"/>
            </p:cNvSpPr>
            <p:nvPr/>
          </p:nvSpPr>
          <p:spPr bwMode="auto">
            <a:xfrm>
              <a:off x="5401" y="3604"/>
              <a:ext cx="6" cy="6"/>
            </a:xfrm>
            <a:prstGeom prst="rect">
              <a:avLst/>
            </a:prstGeom>
            <a:solidFill>
              <a:srgbClr val="000000"/>
            </a:solidFill>
            <a:ln w="9525">
              <a:noFill/>
              <a:miter lim="800000"/>
              <a:headEnd/>
              <a:tailEnd/>
            </a:ln>
          </p:spPr>
          <p:txBody>
            <a:bodyPr/>
            <a:lstStyle/>
            <a:p>
              <a:endParaRPr lang="es-CO"/>
            </a:p>
          </p:txBody>
        </p:sp>
      </p:grpSp>
      <p:sp>
        <p:nvSpPr>
          <p:cNvPr id="15879" name="Rectangle 519"/>
          <p:cNvSpPr>
            <a:spLocks noChangeArrowheads="1"/>
          </p:cNvSpPr>
          <p:nvPr/>
        </p:nvSpPr>
        <p:spPr bwMode="auto">
          <a:xfrm>
            <a:off x="781050" y="5730875"/>
            <a:ext cx="7938" cy="1017588"/>
          </a:xfrm>
          <a:prstGeom prst="rect">
            <a:avLst/>
          </a:prstGeom>
          <a:solidFill>
            <a:srgbClr val="000000"/>
          </a:solidFill>
          <a:ln w="9525">
            <a:noFill/>
            <a:miter lim="800000"/>
            <a:headEnd/>
            <a:tailEnd/>
          </a:ln>
        </p:spPr>
        <p:txBody>
          <a:bodyPr/>
          <a:lstStyle/>
          <a:p>
            <a:endParaRPr lang="es-CO"/>
          </a:p>
        </p:txBody>
      </p:sp>
      <p:sp>
        <p:nvSpPr>
          <p:cNvPr id="15880" name="Rectangle 520"/>
          <p:cNvSpPr>
            <a:spLocks noChangeArrowheads="1"/>
          </p:cNvSpPr>
          <p:nvPr/>
        </p:nvSpPr>
        <p:spPr bwMode="auto">
          <a:xfrm>
            <a:off x="781050" y="6748463"/>
            <a:ext cx="7938" cy="7937"/>
          </a:xfrm>
          <a:prstGeom prst="rect">
            <a:avLst/>
          </a:prstGeom>
          <a:solidFill>
            <a:srgbClr val="000000"/>
          </a:solidFill>
          <a:ln w="9525">
            <a:noFill/>
            <a:miter lim="800000"/>
            <a:headEnd/>
            <a:tailEnd/>
          </a:ln>
        </p:spPr>
        <p:txBody>
          <a:bodyPr/>
          <a:lstStyle/>
          <a:p>
            <a:endParaRPr lang="es-CO"/>
          </a:p>
        </p:txBody>
      </p:sp>
      <p:sp>
        <p:nvSpPr>
          <p:cNvPr id="15881" name="Rectangle 521"/>
          <p:cNvSpPr>
            <a:spLocks noChangeArrowheads="1"/>
          </p:cNvSpPr>
          <p:nvPr/>
        </p:nvSpPr>
        <p:spPr bwMode="auto">
          <a:xfrm>
            <a:off x="781050" y="6748463"/>
            <a:ext cx="7938" cy="7937"/>
          </a:xfrm>
          <a:prstGeom prst="rect">
            <a:avLst/>
          </a:prstGeom>
          <a:solidFill>
            <a:srgbClr val="000000"/>
          </a:solidFill>
          <a:ln w="9525">
            <a:noFill/>
            <a:miter lim="800000"/>
            <a:headEnd/>
            <a:tailEnd/>
          </a:ln>
        </p:spPr>
        <p:txBody>
          <a:bodyPr/>
          <a:lstStyle/>
          <a:p>
            <a:endParaRPr lang="es-CO"/>
          </a:p>
        </p:txBody>
      </p:sp>
      <p:grpSp>
        <p:nvGrpSpPr>
          <p:cNvPr id="11" name="Group 537"/>
          <p:cNvGrpSpPr>
            <a:grpSpLocks/>
          </p:cNvGrpSpPr>
          <p:nvPr/>
        </p:nvGrpSpPr>
        <p:grpSpPr bwMode="auto">
          <a:xfrm>
            <a:off x="865188" y="5572125"/>
            <a:ext cx="7794625" cy="1031875"/>
            <a:chOff x="497" y="3606"/>
            <a:chExt cx="4910" cy="650"/>
          </a:xfrm>
        </p:grpSpPr>
        <p:sp>
          <p:nvSpPr>
            <p:cNvPr id="15790" name="Rectangle 430"/>
            <p:cNvSpPr>
              <a:spLocks noChangeArrowheads="1"/>
            </p:cNvSpPr>
            <p:nvPr/>
          </p:nvSpPr>
          <p:spPr bwMode="auto">
            <a:xfrm>
              <a:off x="538" y="3614"/>
              <a:ext cx="1517"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5. Hacia comercio</a:t>
              </a:r>
              <a:endParaRPr lang="es-ES_tradnl"/>
            </a:p>
          </p:txBody>
        </p:sp>
        <p:sp>
          <p:nvSpPr>
            <p:cNvPr id="15791" name="Rectangle 431"/>
            <p:cNvSpPr>
              <a:spLocks noChangeArrowheads="1"/>
            </p:cNvSpPr>
            <p:nvPr/>
          </p:nvSpPr>
          <p:spPr bwMode="auto">
            <a:xfrm>
              <a:off x="538" y="3852"/>
              <a:ext cx="1085" cy="250"/>
            </a:xfrm>
            <a:prstGeom prst="rect">
              <a:avLst/>
            </a:prstGeom>
            <a:noFill/>
            <a:ln w="9525">
              <a:noFill/>
              <a:miter lim="800000"/>
              <a:headEnd/>
              <a:tailEnd/>
            </a:ln>
          </p:spPr>
          <p:txBody>
            <a:bodyPr wrap="none" lIns="0" tIns="0" rIns="0" bIns="0">
              <a:spAutoFit/>
            </a:bodyPr>
            <a:lstStyle/>
            <a:p>
              <a:r>
                <a:rPr lang="es-ES_tradnl" sz="2600">
                  <a:solidFill>
                    <a:srgbClr val="000000"/>
                  </a:solidFill>
                </a:rPr>
                <a:t>internacional</a:t>
              </a:r>
              <a:endParaRPr lang="es-ES_tradnl"/>
            </a:p>
          </p:txBody>
        </p:sp>
        <p:sp>
          <p:nvSpPr>
            <p:cNvPr id="15792" name="Rectangle 432"/>
            <p:cNvSpPr>
              <a:spLocks noChangeArrowheads="1"/>
            </p:cNvSpPr>
            <p:nvPr/>
          </p:nvSpPr>
          <p:spPr bwMode="auto">
            <a:xfrm>
              <a:off x="2278" y="3606"/>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793" name="Rectangle 433"/>
            <p:cNvSpPr>
              <a:spLocks noChangeArrowheads="1"/>
            </p:cNvSpPr>
            <p:nvPr/>
          </p:nvSpPr>
          <p:spPr bwMode="auto">
            <a:xfrm>
              <a:off x="2359" y="3624"/>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794" name="Rectangle 434"/>
            <p:cNvSpPr>
              <a:spLocks noChangeArrowheads="1"/>
            </p:cNvSpPr>
            <p:nvPr/>
          </p:nvSpPr>
          <p:spPr bwMode="auto">
            <a:xfrm>
              <a:off x="2422" y="3626"/>
              <a:ext cx="846"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Zona franca</a:t>
              </a:r>
              <a:endParaRPr lang="es-ES_tradnl"/>
            </a:p>
          </p:txBody>
        </p:sp>
        <p:sp>
          <p:nvSpPr>
            <p:cNvPr id="15795" name="Rectangle 435"/>
            <p:cNvSpPr>
              <a:spLocks noChangeArrowheads="1"/>
            </p:cNvSpPr>
            <p:nvPr/>
          </p:nvSpPr>
          <p:spPr bwMode="auto">
            <a:xfrm>
              <a:off x="2278" y="3821"/>
              <a:ext cx="81"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Symbol" pitchFamily="18" charset="2"/>
                </a:rPr>
                <a:t>·</a:t>
              </a:r>
              <a:endParaRPr lang="es-ES_tradnl"/>
            </a:p>
          </p:txBody>
        </p:sp>
        <p:sp>
          <p:nvSpPr>
            <p:cNvPr id="15796" name="Rectangle 436"/>
            <p:cNvSpPr>
              <a:spLocks noChangeArrowheads="1"/>
            </p:cNvSpPr>
            <p:nvPr/>
          </p:nvSpPr>
          <p:spPr bwMode="auto">
            <a:xfrm>
              <a:off x="2359" y="3838"/>
              <a:ext cx="49" cy="211"/>
            </a:xfrm>
            <a:prstGeom prst="rect">
              <a:avLst/>
            </a:prstGeom>
            <a:noFill/>
            <a:ln w="9525">
              <a:noFill/>
              <a:miter lim="800000"/>
              <a:headEnd/>
              <a:tailEnd/>
            </a:ln>
          </p:spPr>
          <p:txBody>
            <a:bodyPr wrap="none" lIns="0" tIns="0" rIns="0" bIns="0">
              <a:spAutoFit/>
            </a:bodyPr>
            <a:lstStyle/>
            <a:p>
              <a:r>
                <a:rPr lang="es-ES_tradnl" sz="2200">
                  <a:solidFill>
                    <a:srgbClr val="000000"/>
                  </a:solidFill>
                  <a:latin typeface="Arial" charset="0"/>
                </a:rPr>
                <a:t> </a:t>
              </a:r>
              <a:endParaRPr lang="es-ES_tradnl"/>
            </a:p>
          </p:txBody>
        </p:sp>
        <p:sp>
          <p:nvSpPr>
            <p:cNvPr id="15797" name="Rectangle 437"/>
            <p:cNvSpPr>
              <a:spLocks noChangeArrowheads="1"/>
            </p:cNvSpPr>
            <p:nvPr/>
          </p:nvSpPr>
          <p:spPr bwMode="auto">
            <a:xfrm>
              <a:off x="2422" y="3840"/>
              <a:ext cx="1257" cy="211"/>
            </a:xfrm>
            <a:prstGeom prst="rect">
              <a:avLst/>
            </a:prstGeom>
            <a:noFill/>
            <a:ln w="9525">
              <a:noFill/>
              <a:miter lim="800000"/>
              <a:headEnd/>
              <a:tailEnd/>
            </a:ln>
          </p:spPr>
          <p:txBody>
            <a:bodyPr wrap="none" lIns="0" tIns="0" rIns="0" bIns="0">
              <a:spAutoFit/>
            </a:bodyPr>
            <a:lstStyle/>
            <a:p>
              <a:r>
                <a:rPr lang="es-ES_tradnl" sz="2200">
                  <a:solidFill>
                    <a:srgbClr val="000000"/>
                  </a:solidFill>
                </a:rPr>
                <a:t>Turismo atractivo</a:t>
              </a:r>
              <a:endParaRPr lang="es-ES_tradnl"/>
            </a:p>
          </p:txBody>
        </p:sp>
        <p:grpSp>
          <p:nvGrpSpPr>
            <p:cNvPr id="12" name="Group 511"/>
            <p:cNvGrpSpPr>
              <a:grpSpLocks/>
            </p:cNvGrpSpPr>
            <p:nvPr/>
          </p:nvGrpSpPr>
          <p:grpSpPr bwMode="auto">
            <a:xfrm>
              <a:off x="3983" y="3610"/>
              <a:ext cx="829" cy="636"/>
              <a:chOff x="3983" y="3610"/>
              <a:chExt cx="829" cy="636"/>
            </a:xfrm>
          </p:grpSpPr>
          <p:sp>
            <p:nvSpPr>
              <p:cNvPr id="15798" name="Freeform 438"/>
              <p:cNvSpPr>
                <a:spLocks/>
              </p:cNvSpPr>
              <p:nvPr/>
            </p:nvSpPr>
            <p:spPr bwMode="auto">
              <a:xfrm>
                <a:off x="3983" y="3610"/>
                <a:ext cx="829" cy="563"/>
              </a:xfrm>
              <a:custGeom>
                <a:avLst/>
                <a:gdLst/>
                <a:ahLst/>
                <a:cxnLst>
                  <a:cxn ang="0">
                    <a:pos x="803" y="86"/>
                  </a:cxn>
                  <a:cxn ang="0">
                    <a:pos x="854" y="94"/>
                  </a:cxn>
                  <a:cxn ang="0">
                    <a:pos x="896" y="107"/>
                  </a:cxn>
                  <a:cxn ang="0">
                    <a:pos x="985" y="161"/>
                  </a:cxn>
                  <a:cxn ang="0">
                    <a:pos x="977" y="200"/>
                  </a:cxn>
                  <a:cxn ang="0">
                    <a:pos x="883" y="235"/>
                  </a:cxn>
                  <a:cxn ang="0">
                    <a:pos x="756" y="187"/>
                  </a:cxn>
                  <a:cxn ang="0">
                    <a:pos x="715" y="385"/>
                  </a:cxn>
                  <a:cxn ang="0">
                    <a:pos x="752" y="673"/>
                  </a:cxn>
                  <a:cxn ang="0">
                    <a:pos x="1024" y="659"/>
                  </a:cxn>
                  <a:cxn ang="0">
                    <a:pos x="1075" y="539"/>
                  </a:cxn>
                  <a:cxn ang="0">
                    <a:pos x="1139" y="432"/>
                  </a:cxn>
                  <a:cxn ang="0">
                    <a:pos x="1259" y="424"/>
                  </a:cxn>
                  <a:cxn ang="0">
                    <a:pos x="1412" y="477"/>
                  </a:cxn>
                  <a:cxn ang="0">
                    <a:pos x="1539" y="562"/>
                  </a:cxn>
                  <a:cxn ang="0">
                    <a:pos x="1641" y="659"/>
                  </a:cxn>
                  <a:cxn ang="0">
                    <a:pos x="1572" y="688"/>
                  </a:cxn>
                  <a:cxn ang="0">
                    <a:pos x="1520" y="660"/>
                  </a:cxn>
                  <a:cxn ang="0">
                    <a:pos x="1480" y="649"/>
                  </a:cxn>
                  <a:cxn ang="0">
                    <a:pos x="1411" y="675"/>
                  </a:cxn>
                  <a:cxn ang="0">
                    <a:pos x="1372" y="637"/>
                  </a:cxn>
                  <a:cxn ang="0">
                    <a:pos x="1321" y="656"/>
                  </a:cxn>
                  <a:cxn ang="0">
                    <a:pos x="1230" y="675"/>
                  </a:cxn>
                  <a:cxn ang="0">
                    <a:pos x="1204" y="654"/>
                  </a:cxn>
                  <a:cxn ang="0">
                    <a:pos x="1180" y="648"/>
                  </a:cxn>
                  <a:cxn ang="0">
                    <a:pos x="1158" y="660"/>
                  </a:cxn>
                  <a:cxn ang="0">
                    <a:pos x="1230" y="747"/>
                  </a:cxn>
                  <a:cxn ang="0">
                    <a:pos x="1446" y="820"/>
                  </a:cxn>
                  <a:cxn ang="0">
                    <a:pos x="1468" y="925"/>
                  </a:cxn>
                  <a:cxn ang="0">
                    <a:pos x="1529" y="925"/>
                  </a:cxn>
                  <a:cxn ang="0">
                    <a:pos x="1544" y="960"/>
                  </a:cxn>
                  <a:cxn ang="0">
                    <a:pos x="1582" y="994"/>
                  </a:cxn>
                  <a:cxn ang="0">
                    <a:pos x="1649" y="995"/>
                  </a:cxn>
                  <a:cxn ang="0">
                    <a:pos x="1627" y="1029"/>
                  </a:cxn>
                  <a:cxn ang="0">
                    <a:pos x="1611" y="1125"/>
                  </a:cxn>
                  <a:cxn ang="0">
                    <a:pos x="1552" y="1115"/>
                  </a:cxn>
                  <a:cxn ang="0">
                    <a:pos x="1544" y="1067"/>
                  </a:cxn>
                  <a:cxn ang="0">
                    <a:pos x="1478" y="1059"/>
                  </a:cxn>
                  <a:cxn ang="0">
                    <a:pos x="1344" y="1104"/>
                  </a:cxn>
                  <a:cxn ang="0">
                    <a:pos x="1310" y="1050"/>
                  </a:cxn>
                  <a:cxn ang="0">
                    <a:pos x="1259" y="1050"/>
                  </a:cxn>
                  <a:cxn ang="0">
                    <a:pos x="1208" y="1077"/>
                  </a:cxn>
                  <a:cxn ang="0">
                    <a:pos x="1129" y="1082"/>
                  </a:cxn>
                  <a:cxn ang="0">
                    <a:pos x="1035" y="1015"/>
                  </a:cxn>
                  <a:cxn ang="0">
                    <a:pos x="835" y="1075"/>
                  </a:cxn>
                  <a:cxn ang="0">
                    <a:pos x="673" y="1102"/>
                  </a:cxn>
                  <a:cxn ang="0">
                    <a:pos x="556" y="1026"/>
                  </a:cxn>
                  <a:cxn ang="0">
                    <a:pos x="460" y="1094"/>
                  </a:cxn>
                  <a:cxn ang="0">
                    <a:pos x="291" y="1126"/>
                  </a:cxn>
                  <a:cxn ang="0">
                    <a:pos x="251" y="1059"/>
                  </a:cxn>
                  <a:cxn ang="0">
                    <a:pos x="345" y="949"/>
                  </a:cxn>
                  <a:cxn ang="0">
                    <a:pos x="278" y="823"/>
                  </a:cxn>
                  <a:cxn ang="0">
                    <a:pos x="358" y="774"/>
                  </a:cxn>
                  <a:cxn ang="0">
                    <a:pos x="552" y="766"/>
                  </a:cxn>
                  <a:cxn ang="0">
                    <a:pos x="574" y="748"/>
                  </a:cxn>
                  <a:cxn ang="0">
                    <a:pos x="297" y="731"/>
                  </a:cxn>
                  <a:cxn ang="0">
                    <a:pos x="8" y="708"/>
                  </a:cxn>
                  <a:cxn ang="0">
                    <a:pos x="49" y="686"/>
                  </a:cxn>
                  <a:cxn ang="0">
                    <a:pos x="401" y="302"/>
                  </a:cxn>
                  <a:cxn ang="0">
                    <a:pos x="692" y="0"/>
                  </a:cxn>
                  <a:cxn ang="0">
                    <a:pos x="768" y="37"/>
                  </a:cxn>
                </a:cxnLst>
                <a:rect l="0" t="0" r="r" b="b"/>
                <a:pathLst>
                  <a:path w="1659" h="1126">
                    <a:moveTo>
                      <a:pt x="777" y="42"/>
                    </a:moveTo>
                    <a:lnTo>
                      <a:pt x="776" y="54"/>
                    </a:lnTo>
                    <a:lnTo>
                      <a:pt x="777" y="64"/>
                    </a:lnTo>
                    <a:lnTo>
                      <a:pt x="780" y="72"/>
                    </a:lnTo>
                    <a:lnTo>
                      <a:pt x="787" y="77"/>
                    </a:lnTo>
                    <a:lnTo>
                      <a:pt x="795" y="81"/>
                    </a:lnTo>
                    <a:lnTo>
                      <a:pt x="803" y="86"/>
                    </a:lnTo>
                    <a:lnTo>
                      <a:pt x="812" y="89"/>
                    </a:lnTo>
                    <a:lnTo>
                      <a:pt x="822" y="93"/>
                    </a:lnTo>
                    <a:lnTo>
                      <a:pt x="830" y="96"/>
                    </a:lnTo>
                    <a:lnTo>
                      <a:pt x="836" y="99"/>
                    </a:lnTo>
                    <a:lnTo>
                      <a:pt x="843" y="96"/>
                    </a:lnTo>
                    <a:lnTo>
                      <a:pt x="849" y="94"/>
                    </a:lnTo>
                    <a:lnTo>
                      <a:pt x="854" y="94"/>
                    </a:lnTo>
                    <a:lnTo>
                      <a:pt x="860" y="96"/>
                    </a:lnTo>
                    <a:lnTo>
                      <a:pt x="865" y="97"/>
                    </a:lnTo>
                    <a:lnTo>
                      <a:pt x="872" y="99"/>
                    </a:lnTo>
                    <a:lnTo>
                      <a:pt x="878" y="102"/>
                    </a:lnTo>
                    <a:lnTo>
                      <a:pt x="883" y="104"/>
                    </a:lnTo>
                    <a:lnTo>
                      <a:pt x="889" y="107"/>
                    </a:lnTo>
                    <a:lnTo>
                      <a:pt x="896" y="107"/>
                    </a:lnTo>
                    <a:lnTo>
                      <a:pt x="902" y="126"/>
                    </a:lnTo>
                    <a:lnTo>
                      <a:pt x="912" y="140"/>
                    </a:lnTo>
                    <a:lnTo>
                      <a:pt x="924" y="150"/>
                    </a:lnTo>
                    <a:lnTo>
                      <a:pt x="937" y="156"/>
                    </a:lnTo>
                    <a:lnTo>
                      <a:pt x="953" y="160"/>
                    </a:lnTo>
                    <a:lnTo>
                      <a:pt x="969" y="161"/>
                    </a:lnTo>
                    <a:lnTo>
                      <a:pt x="985" y="161"/>
                    </a:lnTo>
                    <a:lnTo>
                      <a:pt x="1003" y="161"/>
                    </a:lnTo>
                    <a:lnTo>
                      <a:pt x="1019" y="161"/>
                    </a:lnTo>
                    <a:lnTo>
                      <a:pt x="1035" y="163"/>
                    </a:lnTo>
                    <a:lnTo>
                      <a:pt x="1017" y="166"/>
                    </a:lnTo>
                    <a:lnTo>
                      <a:pt x="1003" y="174"/>
                    </a:lnTo>
                    <a:lnTo>
                      <a:pt x="990" y="187"/>
                    </a:lnTo>
                    <a:lnTo>
                      <a:pt x="977" y="200"/>
                    </a:lnTo>
                    <a:lnTo>
                      <a:pt x="966" y="214"/>
                    </a:lnTo>
                    <a:lnTo>
                      <a:pt x="955" y="228"/>
                    </a:lnTo>
                    <a:lnTo>
                      <a:pt x="944" y="239"/>
                    </a:lnTo>
                    <a:lnTo>
                      <a:pt x="929" y="249"/>
                    </a:lnTo>
                    <a:lnTo>
                      <a:pt x="915" y="252"/>
                    </a:lnTo>
                    <a:lnTo>
                      <a:pt x="897" y="251"/>
                    </a:lnTo>
                    <a:lnTo>
                      <a:pt x="883" y="235"/>
                    </a:lnTo>
                    <a:lnTo>
                      <a:pt x="867" y="223"/>
                    </a:lnTo>
                    <a:lnTo>
                      <a:pt x="849" y="214"/>
                    </a:lnTo>
                    <a:lnTo>
                      <a:pt x="832" y="207"/>
                    </a:lnTo>
                    <a:lnTo>
                      <a:pt x="812" y="204"/>
                    </a:lnTo>
                    <a:lnTo>
                      <a:pt x="793" y="200"/>
                    </a:lnTo>
                    <a:lnTo>
                      <a:pt x="774" y="195"/>
                    </a:lnTo>
                    <a:lnTo>
                      <a:pt x="756" y="187"/>
                    </a:lnTo>
                    <a:lnTo>
                      <a:pt x="739" y="177"/>
                    </a:lnTo>
                    <a:lnTo>
                      <a:pt x="723" y="163"/>
                    </a:lnTo>
                    <a:lnTo>
                      <a:pt x="712" y="209"/>
                    </a:lnTo>
                    <a:lnTo>
                      <a:pt x="713" y="251"/>
                    </a:lnTo>
                    <a:lnTo>
                      <a:pt x="715" y="294"/>
                    </a:lnTo>
                    <a:lnTo>
                      <a:pt x="715" y="338"/>
                    </a:lnTo>
                    <a:lnTo>
                      <a:pt x="715" y="385"/>
                    </a:lnTo>
                    <a:lnTo>
                      <a:pt x="713" y="431"/>
                    </a:lnTo>
                    <a:lnTo>
                      <a:pt x="712" y="479"/>
                    </a:lnTo>
                    <a:lnTo>
                      <a:pt x="712" y="525"/>
                    </a:lnTo>
                    <a:lnTo>
                      <a:pt x="712" y="573"/>
                    </a:lnTo>
                    <a:lnTo>
                      <a:pt x="713" y="619"/>
                    </a:lnTo>
                    <a:lnTo>
                      <a:pt x="715" y="664"/>
                    </a:lnTo>
                    <a:lnTo>
                      <a:pt x="752" y="673"/>
                    </a:lnTo>
                    <a:lnTo>
                      <a:pt x="790" y="681"/>
                    </a:lnTo>
                    <a:lnTo>
                      <a:pt x="828" y="684"/>
                    </a:lnTo>
                    <a:lnTo>
                      <a:pt x="868" y="684"/>
                    </a:lnTo>
                    <a:lnTo>
                      <a:pt x="908" y="681"/>
                    </a:lnTo>
                    <a:lnTo>
                      <a:pt x="947" y="676"/>
                    </a:lnTo>
                    <a:lnTo>
                      <a:pt x="987" y="668"/>
                    </a:lnTo>
                    <a:lnTo>
                      <a:pt x="1024" y="659"/>
                    </a:lnTo>
                    <a:lnTo>
                      <a:pt x="1059" y="646"/>
                    </a:lnTo>
                    <a:lnTo>
                      <a:pt x="1094" y="633"/>
                    </a:lnTo>
                    <a:lnTo>
                      <a:pt x="1086" y="616"/>
                    </a:lnTo>
                    <a:lnTo>
                      <a:pt x="1080" y="598"/>
                    </a:lnTo>
                    <a:lnTo>
                      <a:pt x="1076" y="579"/>
                    </a:lnTo>
                    <a:lnTo>
                      <a:pt x="1075" y="558"/>
                    </a:lnTo>
                    <a:lnTo>
                      <a:pt x="1075" y="539"/>
                    </a:lnTo>
                    <a:lnTo>
                      <a:pt x="1078" y="519"/>
                    </a:lnTo>
                    <a:lnTo>
                      <a:pt x="1083" y="499"/>
                    </a:lnTo>
                    <a:lnTo>
                      <a:pt x="1089" y="482"/>
                    </a:lnTo>
                    <a:lnTo>
                      <a:pt x="1099" y="464"/>
                    </a:lnTo>
                    <a:lnTo>
                      <a:pt x="1110" y="448"/>
                    </a:lnTo>
                    <a:lnTo>
                      <a:pt x="1123" y="440"/>
                    </a:lnTo>
                    <a:lnTo>
                      <a:pt x="1139" y="432"/>
                    </a:lnTo>
                    <a:lnTo>
                      <a:pt x="1155" y="428"/>
                    </a:lnTo>
                    <a:lnTo>
                      <a:pt x="1171" y="423"/>
                    </a:lnTo>
                    <a:lnTo>
                      <a:pt x="1188" y="420"/>
                    </a:lnTo>
                    <a:lnTo>
                      <a:pt x="1208" y="418"/>
                    </a:lnTo>
                    <a:lnTo>
                      <a:pt x="1225" y="420"/>
                    </a:lnTo>
                    <a:lnTo>
                      <a:pt x="1243" y="421"/>
                    </a:lnTo>
                    <a:lnTo>
                      <a:pt x="1259" y="424"/>
                    </a:lnTo>
                    <a:lnTo>
                      <a:pt x="1275" y="429"/>
                    </a:lnTo>
                    <a:lnTo>
                      <a:pt x="1289" y="456"/>
                    </a:lnTo>
                    <a:lnTo>
                      <a:pt x="1310" y="472"/>
                    </a:lnTo>
                    <a:lnTo>
                      <a:pt x="1334" y="479"/>
                    </a:lnTo>
                    <a:lnTo>
                      <a:pt x="1360" y="480"/>
                    </a:lnTo>
                    <a:lnTo>
                      <a:pt x="1387" y="479"/>
                    </a:lnTo>
                    <a:lnTo>
                      <a:pt x="1412" y="477"/>
                    </a:lnTo>
                    <a:lnTo>
                      <a:pt x="1436" y="479"/>
                    </a:lnTo>
                    <a:lnTo>
                      <a:pt x="1454" y="488"/>
                    </a:lnTo>
                    <a:lnTo>
                      <a:pt x="1468" y="507"/>
                    </a:lnTo>
                    <a:lnTo>
                      <a:pt x="1473" y="541"/>
                    </a:lnTo>
                    <a:lnTo>
                      <a:pt x="1491" y="552"/>
                    </a:lnTo>
                    <a:lnTo>
                      <a:pt x="1513" y="558"/>
                    </a:lnTo>
                    <a:lnTo>
                      <a:pt x="1539" y="562"/>
                    </a:lnTo>
                    <a:lnTo>
                      <a:pt x="1566" y="565"/>
                    </a:lnTo>
                    <a:lnTo>
                      <a:pt x="1592" y="570"/>
                    </a:lnTo>
                    <a:lnTo>
                      <a:pt x="1614" y="576"/>
                    </a:lnTo>
                    <a:lnTo>
                      <a:pt x="1632" y="585"/>
                    </a:lnTo>
                    <a:lnTo>
                      <a:pt x="1644" y="603"/>
                    </a:lnTo>
                    <a:lnTo>
                      <a:pt x="1648" y="627"/>
                    </a:lnTo>
                    <a:lnTo>
                      <a:pt x="1641" y="659"/>
                    </a:lnTo>
                    <a:lnTo>
                      <a:pt x="1633" y="665"/>
                    </a:lnTo>
                    <a:lnTo>
                      <a:pt x="1624" y="672"/>
                    </a:lnTo>
                    <a:lnTo>
                      <a:pt x="1614" y="676"/>
                    </a:lnTo>
                    <a:lnTo>
                      <a:pt x="1604" y="681"/>
                    </a:lnTo>
                    <a:lnTo>
                      <a:pt x="1593" y="684"/>
                    </a:lnTo>
                    <a:lnTo>
                      <a:pt x="1582" y="688"/>
                    </a:lnTo>
                    <a:lnTo>
                      <a:pt x="1572" y="688"/>
                    </a:lnTo>
                    <a:lnTo>
                      <a:pt x="1561" y="688"/>
                    </a:lnTo>
                    <a:lnTo>
                      <a:pt x="1550" y="686"/>
                    </a:lnTo>
                    <a:lnTo>
                      <a:pt x="1539" y="683"/>
                    </a:lnTo>
                    <a:lnTo>
                      <a:pt x="1531" y="680"/>
                    </a:lnTo>
                    <a:lnTo>
                      <a:pt x="1526" y="675"/>
                    </a:lnTo>
                    <a:lnTo>
                      <a:pt x="1523" y="668"/>
                    </a:lnTo>
                    <a:lnTo>
                      <a:pt x="1520" y="660"/>
                    </a:lnTo>
                    <a:lnTo>
                      <a:pt x="1518" y="652"/>
                    </a:lnTo>
                    <a:lnTo>
                      <a:pt x="1516" y="645"/>
                    </a:lnTo>
                    <a:lnTo>
                      <a:pt x="1512" y="640"/>
                    </a:lnTo>
                    <a:lnTo>
                      <a:pt x="1507" y="637"/>
                    </a:lnTo>
                    <a:lnTo>
                      <a:pt x="1499" y="635"/>
                    </a:lnTo>
                    <a:lnTo>
                      <a:pt x="1488" y="638"/>
                    </a:lnTo>
                    <a:lnTo>
                      <a:pt x="1480" y="649"/>
                    </a:lnTo>
                    <a:lnTo>
                      <a:pt x="1470" y="657"/>
                    </a:lnTo>
                    <a:lnTo>
                      <a:pt x="1462" y="665"/>
                    </a:lnTo>
                    <a:lnTo>
                      <a:pt x="1452" y="670"/>
                    </a:lnTo>
                    <a:lnTo>
                      <a:pt x="1443" y="673"/>
                    </a:lnTo>
                    <a:lnTo>
                      <a:pt x="1432" y="675"/>
                    </a:lnTo>
                    <a:lnTo>
                      <a:pt x="1422" y="675"/>
                    </a:lnTo>
                    <a:lnTo>
                      <a:pt x="1411" y="675"/>
                    </a:lnTo>
                    <a:lnTo>
                      <a:pt x="1400" y="672"/>
                    </a:lnTo>
                    <a:lnTo>
                      <a:pt x="1390" y="668"/>
                    </a:lnTo>
                    <a:lnTo>
                      <a:pt x="1385" y="664"/>
                    </a:lnTo>
                    <a:lnTo>
                      <a:pt x="1382" y="657"/>
                    </a:lnTo>
                    <a:lnTo>
                      <a:pt x="1379" y="651"/>
                    </a:lnTo>
                    <a:lnTo>
                      <a:pt x="1376" y="645"/>
                    </a:lnTo>
                    <a:lnTo>
                      <a:pt x="1372" y="637"/>
                    </a:lnTo>
                    <a:lnTo>
                      <a:pt x="1369" y="632"/>
                    </a:lnTo>
                    <a:lnTo>
                      <a:pt x="1364" y="629"/>
                    </a:lnTo>
                    <a:lnTo>
                      <a:pt x="1358" y="627"/>
                    </a:lnTo>
                    <a:lnTo>
                      <a:pt x="1352" y="630"/>
                    </a:lnTo>
                    <a:lnTo>
                      <a:pt x="1344" y="637"/>
                    </a:lnTo>
                    <a:lnTo>
                      <a:pt x="1332" y="646"/>
                    </a:lnTo>
                    <a:lnTo>
                      <a:pt x="1321" y="656"/>
                    </a:lnTo>
                    <a:lnTo>
                      <a:pt x="1310" y="662"/>
                    </a:lnTo>
                    <a:lnTo>
                      <a:pt x="1297" y="668"/>
                    </a:lnTo>
                    <a:lnTo>
                      <a:pt x="1284" y="673"/>
                    </a:lnTo>
                    <a:lnTo>
                      <a:pt x="1272" y="675"/>
                    </a:lnTo>
                    <a:lnTo>
                      <a:pt x="1257" y="676"/>
                    </a:lnTo>
                    <a:lnTo>
                      <a:pt x="1244" y="676"/>
                    </a:lnTo>
                    <a:lnTo>
                      <a:pt x="1230" y="675"/>
                    </a:lnTo>
                    <a:lnTo>
                      <a:pt x="1217" y="672"/>
                    </a:lnTo>
                    <a:lnTo>
                      <a:pt x="1216" y="668"/>
                    </a:lnTo>
                    <a:lnTo>
                      <a:pt x="1214" y="665"/>
                    </a:lnTo>
                    <a:lnTo>
                      <a:pt x="1212" y="662"/>
                    </a:lnTo>
                    <a:lnTo>
                      <a:pt x="1209" y="660"/>
                    </a:lnTo>
                    <a:lnTo>
                      <a:pt x="1208" y="657"/>
                    </a:lnTo>
                    <a:lnTo>
                      <a:pt x="1204" y="654"/>
                    </a:lnTo>
                    <a:lnTo>
                      <a:pt x="1201" y="652"/>
                    </a:lnTo>
                    <a:lnTo>
                      <a:pt x="1198" y="651"/>
                    </a:lnTo>
                    <a:lnTo>
                      <a:pt x="1195" y="649"/>
                    </a:lnTo>
                    <a:lnTo>
                      <a:pt x="1192" y="648"/>
                    </a:lnTo>
                    <a:lnTo>
                      <a:pt x="1188" y="648"/>
                    </a:lnTo>
                    <a:lnTo>
                      <a:pt x="1185" y="648"/>
                    </a:lnTo>
                    <a:lnTo>
                      <a:pt x="1180" y="648"/>
                    </a:lnTo>
                    <a:lnTo>
                      <a:pt x="1177" y="648"/>
                    </a:lnTo>
                    <a:lnTo>
                      <a:pt x="1174" y="649"/>
                    </a:lnTo>
                    <a:lnTo>
                      <a:pt x="1171" y="649"/>
                    </a:lnTo>
                    <a:lnTo>
                      <a:pt x="1166" y="651"/>
                    </a:lnTo>
                    <a:lnTo>
                      <a:pt x="1164" y="654"/>
                    </a:lnTo>
                    <a:lnTo>
                      <a:pt x="1161" y="657"/>
                    </a:lnTo>
                    <a:lnTo>
                      <a:pt x="1158" y="660"/>
                    </a:lnTo>
                    <a:lnTo>
                      <a:pt x="1163" y="676"/>
                    </a:lnTo>
                    <a:lnTo>
                      <a:pt x="1169" y="691"/>
                    </a:lnTo>
                    <a:lnTo>
                      <a:pt x="1179" y="704"/>
                    </a:lnTo>
                    <a:lnTo>
                      <a:pt x="1192" y="716"/>
                    </a:lnTo>
                    <a:lnTo>
                      <a:pt x="1203" y="726"/>
                    </a:lnTo>
                    <a:lnTo>
                      <a:pt x="1217" y="737"/>
                    </a:lnTo>
                    <a:lnTo>
                      <a:pt x="1230" y="747"/>
                    </a:lnTo>
                    <a:lnTo>
                      <a:pt x="1243" y="758"/>
                    </a:lnTo>
                    <a:lnTo>
                      <a:pt x="1254" y="769"/>
                    </a:lnTo>
                    <a:lnTo>
                      <a:pt x="1264" y="782"/>
                    </a:lnTo>
                    <a:lnTo>
                      <a:pt x="1425" y="778"/>
                    </a:lnTo>
                    <a:lnTo>
                      <a:pt x="1433" y="791"/>
                    </a:lnTo>
                    <a:lnTo>
                      <a:pt x="1440" y="806"/>
                    </a:lnTo>
                    <a:lnTo>
                      <a:pt x="1446" y="820"/>
                    </a:lnTo>
                    <a:lnTo>
                      <a:pt x="1452" y="834"/>
                    </a:lnTo>
                    <a:lnTo>
                      <a:pt x="1456" y="850"/>
                    </a:lnTo>
                    <a:lnTo>
                      <a:pt x="1460" y="866"/>
                    </a:lnTo>
                    <a:lnTo>
                      <a:pt x="1464" y="881"/>
                    </a:lnTo>
                    <a:lnTo>
                      <a:pt x="1465" y="897"/>
                    </a:lnTo>
                    <a:lnTo>
                      <a:pt x="1467" y="911"/>
                    </a:lnTo>
                    <a:lnTo>
                      <a:pt x="1468" y="925"/>
                    </a:lnTo>
                    <a:lnTo>
                      <a:pt x="1476" y="927"/>
                    </a:lnTo>
                    <a:lnTo>
                      <a:pt x="1484" y="928"/>
                    </a:lnTo>
                    <a:lnTo>
                      <a:pt x="1492" y="927"/>
                    </a:lnTo>
                    <a:lnTo>
                      <a:pt x="1502" y="927"/>
                    </a:lnTo>
                    <a:lnTo>
                      <a:pt x="1510" y="925"/>
                    </a:lnTo>
                    <a:lnTo>
                      <a:pt x="1520" y="925"/>
                    </a:lnTo>
                    <a:lnTo>
                      <a:pt x="1529" y="925"/>
                    </a:lnTo>
                    <a:lnTo>
                      <a:pt x="1537" y="925"/>
                    </a:lnTo>
                    <a:lnTo>
                      <a:pt x="1547" y="927"/>
                    </a:lnTo>
                    <a:lnTo>
                      <a:pt x="1555" y="928"/>
                    </a:lnTo>
                    <a:lnTo>
                      <a:pt x="1550" y="936"/>
                    </a:lnTo>
                    <a:lnTo>
                      <a:pt x="1547" y="944"/>
                    </a:lnTo>
                    <a:lnTo>
                      <a:pt x="1544" y="952"/>
                    </a:lnTo>
                    <a:lnTo>
                      <a:pt x="1544" y="960"/>
                    </a:lnTo>
                    <a:lnTo>
                      <a:pt x="1544" y="968"/>
                    </a:lnTo>
                    <a:lnTo>
                      <a:pt x="1545" y="976"/>
                    </a:lnTo>
                    <a:lnTo>
                      <a:pt x="1550" y="983"/>
                    </a:lnTo>
                    <a:lnTo>
                      <a:pt x="1555" y="987"/>
                    </a:lnTo>
                    <a:lnTo>
                      <a:pt x="1563" y="991"/>
                    </a:lnTo>
                    <a:lnTo>
                      <a:pt x="1572" y="994"/>
                    </a:lnTo>
                    <a:lnTo>
                      <a:pt x="1582" y="994"/>
                    </a:lnTo>
                    <a:lnTo>
                      <a:pt x="1592" y="994"/>
                    </a:lnTo>
                    <a:lnTo>
                      <a:pt x="1603" y="992"/>
                    </a:lnTo>
                    <a:lnTo>
                      <a:pt x="1614" y="992"/>
                    </a:lnTo>
                    <a:lnTo>
                      <a:pt x="1624" y="991"/>
                    </a:lnTo>
                    <a:lnTo>
                      <a:pt x="1633" y="991"/>
                    </a:lnTo>
                    <a:lnTo>
                      <a:pt x="1643" y="992"/>
                    </a:lnTo>
                    <a:lnTo>
                      <a:pt x="1649" y="995"/>
                    </a:lnTo>
                    <a:lnTo>
                      <a:pt x="1656" y="1000"/>
                    </a:lnTo>
                    <a:lnTo>
                      <a:pt x="1659" y="1008"/>
                    </a:lnTo>
                    <a:lnTo>
                      <a:pt x="1652" y="1011"/>
                    </a:lnTo>
                    <a:lnTo>
                      <a:pt x="1646" y="1015"/>
                    </a:lnTo>
                    <a:lnTo>
                      <a:pt x="1640" y="1019"/>
                    </a:lnTo>
                    <a:lnTo>
                      <a:pt x="1633" y="1024"/>
                    </a:lnTo>
                    <a:lnTo>
                      <a:pt x="1627" y="1029"/>
                    </a:lnTo>
                    <a:lnTo>
                      <a:pt x="1622" y="1035"/>
                    </a:lnTo>
                    <a:lnTo>
                      <a:pt x="1617" y="1042"/>
                    </a:lnTo>
                    <a:lnTo>
                      <a:pt x="1614" y="1048"/>
                    </a:lnTo>
                    <a:lnTo>
                      <a:pt x="1611" y="1054"/>
                    </a:lnTo>
                    <a:lnTo>
                      <a:pt x="1609" y="1062"/>
                    </a:lnTo>
                    <a:lnTo>
                      <a:pt x="1620" y="1125"/>
                    </a:lnTo>
                    <a:lnTo>
                      <a:pt x="1611" y="1125"/>
                    </a:lnTo>
                    <a:lnTo>
                      <a:pt x="1603" y="1126"/>
                    </a:lnTo>
                    <a:lnTo>
                      <a:pt x="1593" y="1126"/>
                    </a:lnTo>
                    <a:lnTo>
                      <a:pt x="1584" y="1125"/>
                    </a:lnTo>
                    <a:lnTo>
                      <a:pt x="1576" y="1123"/>
                    </a:lnTo>
                    <a:lnTo>
                      <a:pt x="1568" y="1121"/>
                    </a:lnTo>
                    <a:lnTo>
                      <a:pt x="1560" y="1118"/>
                    </a:lnTo>
                    <a:lnTo>
                      <a:pt x="1552" y="1115"/>
                    </a:lnTo>
                    <a:lnTo>
                      <a:pt x="1545" y="1109"/>
                    </a:lnTo>
                    <a:lnTo>
                      <a:pt x="1540" y="1102"/>
                    </a:lnTo>
                    <a:lnTo>
                      <a:pt x="1544" y="1096"/>
                    </a:lnTo>
                    <a:lnTo>
                      <a:pt x="1545" y="1090"/>
                    </a:lnTo>
                    <a:lnTo>
                      <a:pt x="1545" y="1082"/>
                    </a:lnTo>
                    <a:lnTo>
                      <a:pt x="1545" y="1074"/>
                    </a:lnTo>
                    <a:lnTo>
                      <a:pt x="1544" y="1067"/>
                    </a:lnTo>
                    <a:lnTo>
                      <a:pt x="1542" y="1061"/>
                    </a:lnTo>
                    <a:lnTo>
                      <a:pt x="1537" y="1054"/>
                    </a:lnTo>
                    <a:lnTo>
                      <a:pt x="1532" y="1051"/>
                    </a:lnTo>
                    <a:lnTo>
                      <a:pt x="1524" y="1050"/>
                    </a:lnTo>
                    <a:lnTo>
                      <a:pt x="1516" y="1051"/>
                    </a:lnTo>
                    <a:lnTo>
                      <a:pt x="1497" y="1053"/>
                    </a:lnTo>
                    <a:lnTo>
                      <a:pt x="1478" y="1059"/>
                    </a:lnTo>
                    <a:lnTo>
                      <a:pt x="1459" y="1067"/>
                    </a:lnTo>
                    <a:lnTo>
                      <a:pt x="1441" y="1077"/>
                    </a:lnTo>
                    <a:lnTo>
                      <a:pt x="1422" y="1086"/>
                    </a:lnTo>
                    <a:lnTo>
                      <a:pt x="1403" y="1096"/>
                    </a:lnTo>
                    <a:lnTo>
                      <a:pt x="1384" y="1102"/>
                    </a:lnTo>
                    <a:lnTo>
                      <a:pt x="1364" y="1105"/>
                    </a:lnTo>
                    <a:lnTo>
                      <a:pt x="1344" y="1104"/>
                    </a:lnTo>
                    <a:lnTo>
                      <a:pt x="1323" y="1096"/>
                    </a:lnTo>
                    <a:lnTo>
                      <a:pt x="1315" y="1091"/>
                    </a:lnTo>
                    <a:lnTo>
                      <a:pt x="1312" y="1083"/>
                    </a:lnTo>
                    <a:lnTo>
                      <a:pt x="1310" y="1075"/>
                    </a:lnTo>
                    <a:lnTo>
                      <a:pt x="1310" y="1066"/>
                    </a:lnTo>
                    <a:lnTo>
                      <a:pt x="1310" y="1058"/>
                    </a:lnTo>
                    <a:lnTo>
                      <a:pt x="1310" y="1050"/>
                    </a:lnTo>
                    <a:lnTo>
                      <a:pt x="1308" y="1043"/>
                    </a:lnTo>
                    <a:lnTo>
                      <a:pt x="1304" y="1038"/>
                    </a:lnTo>
                    <a:lnTo>
                      <a:pt x="1297" y="1037"/>
                    </a:lnTo>
                    <a:lnTo>
                      <a:pt x="1286" y="1038"/>
                    </a:lnTo>
                    <a:lnTo>
                      <a:pt x="1273" y="1056"/>
                    </a:lnTo>
                    <a:lnTo>
                      <a:pt x="1267" y="1051"/>
                    </a:lnTo>
                    <a:lnTo>
                      <a:pt x="1259" y="1050"/>
                    </a:lnTo>
                    <a:lnTo>
                      <a:pt x="1252" y="1050"/>
                    </a:lnTo>
                    <a:lnTo>
                      <a:pt x="1244" y="1054"/>
                    </a:lnTo>
                    <a:lnTo>
                      <a:pt x="1238" y="1058"/>
                    </a:lnTo>
                    <a:lnTo>
                      <a:pt x="1232" y="1064"/>
                    </a:lnTo>
                    <a:lnTo>
                      <a:pt x="1224" y="1069"/>
                    </a:lnTo>
                    <a:lnTo>
                      <a:pt x="1216" y="1074"/>
                    </a:lnTo>
                    <a:lnTo>
                      <a:pt x="1208" y="1077"/>
                    </a:lnTo>
                    <a:lnTo>
                      <a:pt x="1200" y="1078"/>
                    </a:lnTo>
                    <a:lnTo>
                      <a:pt x="1188" y="1082"/>
                    </a:lnTo>
                    <a:lnTo>
                      <a:pt x="1177" y="1085"/>
                    </a:lnTo>
                    <a:lnTo>
                      <a:pt x="1164" y="1086"/>
                    </a:lnTo>
                    <a:lnTo>
                      <a:pt x="1153" y="1086"/>
                    </a:lnTo>
                    <a:lnTo>
                      <a:pt x="1140" y="1085"/>
                    </a:lnTo>
                    <a:lnTo>
                      <a:pt x="1129" y="1082"/>
                    </a:lnTo>
                    <a:lnTo>
                      <a:pt x="1120" y="1077"/>
                    </a:lnTo>
                    <a:lnTo>
                      <a:pt x="1110" y="1070"/>
                    </a:lnTo>
                    <a:lnTo>
                      <a:pt x="1102" y="1062"/>
                    </a:lnTo>
                    <a:lnTo>
                      <a:pt x="1096" y="1051"/>
                    </a:lnTo>
                    <a:lnTo>
                      <a:pt x="1096" y="1007"/>
                    </a:lnTo>
                    <a:lnTo>
                      <a:pt x="1065" y="1005"/>
                    </a:lnTo>
                    <a:lnTo>
                      <a:pt x="1035" y="1015"/>
                    </a:lnTo>
                    <a:lnTo>
                      <a:pt x="1004" y="1032"/>
                    </a:lnTo>
                    <a:lnTo>
                      <a:pt x="974" y="1053"/>
                    </a:lnTo>
                    <a:lnTo>
                      <a:pt x="945" y="1074"/>
                    </a:lnTo>
                    <a:lnTo>
                      <a:pt x="915" y="1090"/>
                    </a:lnTo>
                    <a:lnTo>
                      <a:pt x="888" y="1097"/>
                    </a:lnTo>
                    <a:lnTo>
                      <a:pt x="860" y="1094"/>
                    </a:lnTo>
                    <a:lnTo>
                      <a:pt x="835" y="1075"/>
                    </a:lnTo>
                    <a:lnTo>
                      <a:pt x="812" y="1035"/>
                    </a:lnTo>
                    <a:lnTo>
                      <a:pt x="788" y="1040"/>
                    </a:lnTo>
                    <a:lnTo>
                      <a:pt x="766" y="1050"/>
                    </a:lnTo>
                    <a:lnTo>
                      <a:pt x="742" y="1064"/>
                    </a:lnTo>
                    <a:lnTo>
                      <a:pt x="720" y="1078"/>
                    </a:lnTo>
                    <a:lnTo>
                      <a:pt x="696" y="1091"/>
                    </a:lnTo>
                    <a:lnTo>
                      <a:pt x="673" y="1102"/>
                    </a:lnTo>
                    <a:lnTo>
                      <a:pt x="651" y="1107"/>
                    </a:lnTo>
                    <a:lnTo>
                      <a:pt x="628" y="1105"/>
                    </a:lnTo>
                    <a:lnTo>
                      <a:pt x="606" y="1094"/>
                    </a:lnTo>
                    <a:lnTo>
                      <a:pt x="582" y="1072"/>
                    </a:lnTo>
                    <a:lnTo>
                      <a:pt x="588" y="1027"/>
                    </a:lnTo>
                    <a:lnTo>
                      <a:pt x="572" y="1024"/>
                    </a:lnTo>
                    <a:lnTo>
                      <a:pt x="556" y="1026"/>
                    </a:lnTo>
                    <a:lnTo>
                      <a:pt x="542" y="1032"/>
                    </a:lnTo>
                    <a:lnTo>
                      <a:pt x="528" y="1040"/>
                    </a:lnTo>
                    <a:lnTo>
                      <a:pt x="513" y="1050"/>
                    </a:lnTo>
                    <a:lnTo>
                      <a:pt x="500" y="1061"/>
                    </a:lnTo>
                    <a:lnTo>
                      <a:pt x="488" y="1074"/>
                    </a:lnTo>
                    <a:lnTo>
                      <a:pt x="473" y="1085"/>
                    </a:lnTo>
                    <a:lnTo>
                      <a:pt x="460" y="1094"/>
                    </a:lnTo>
                    <a:lnTo>
                      <a:pt x="446" y="1104"/>
                    </a:lnTo>
                    <a:lnTo>
                      <a:pt x="422" y="1109"/>
                    </a:lnTo>
                    <a:lnTo>
                      <a:pt x="396" y="1115"/>
                    </a:lnTo>
                    <a:lnTo>
                      <a:pt x="371" y="1120"/>
                    </a:lnTo>
                    <a:lnTo>
                      <a:pt x="344" y="1125"/>
                    </a:lnTo>
                    <a:lnTo>
                      <a:pt x="318" y="1126"/>
                    </a:lnTo>
                    <a:lnTo>
                      <a:pt x="291" y="1126"/>
                    </a:lnTo>
                    <a:lnTo>
                      <a:pt x="267" y="1123"/>
                    </a:lnTo>
                    <a:lnTo>
                      <a:pt x="243" y="1115"/>
                    </a:lnTo>
                    <a:lnTo>
                      <a:pt x="219" y="1104"/>
                    </a:lnTo>
                    <a:lnTo>
                      <a:pt x="198" y="1086"/>
                    </a:lnTo>
                    <a:lnTo>
                      <a:pt x="220" y="1082"/>
                    </a:lnTo>
                    <a:lnTo>
                      <a:pt x="236" y="1072"/>
                    </a:lnTo>
                    <a:lnTo>
                      <a:pt x="251" y="1059"/>
                    </a:lnTo>
                    <a:lnTo>
                      <a:pt x="264" y="1045"/>
                    </a:lnTo>
                    <a:lnTo>
                      <a:pt x="276" y="1027"/>
                    </a:lnTo>
                    <a:lnTo>
                      <a:pt x="288" y="1008"/>
                    </a:lnTo>
                    <a:lnTo>
                      <a:pt x="299" y="991"/>
                    </a:lnTo>
                    <a:lnTo>
                      <a:pt x="312" y="975"/>
                    </a:lnTo>
                    <a:lnTo>
                      <a:pt x="328" y="960"/>
                    </a:lnTo>
                    <a:lnTo>
                      <a:pt x="345" y="949"/>
                    </a:lnTo>
                    <a:lnTo>
                      <a:pt x="344" y="930"/>
                    </a:lnTo>
                    <a:lnTo>
                      <a:pt x="339" y="911"/>
                    </a:lnTo>
                    <a:lnTo>
                      <a:pt x="331" y="892"/>
                    </a:lnTo>
                    <a:lnTo>
                      <a:pt x="320" y="874"/>
                    </a:lnTo>
                    <a:lnTo>
                      <a:pt x="307" y="857"/>
                    </a:lnTo>
                    <a:lnTo>
                      <a:pt x="294" y="839"/>
                    </a:lnTo>
                    <a:lnTo>
                      <a:pt x="278" y="823"/>
                    </a:lnTo>
                    <a:lnTo>
                      <a:pt x="262" y="807"/>
                    </a:lnTo>
                    <a:lnTo>
                      <a:pt x="244" y="793"/>
                    </a:lnTo>
                    <a:lnTo>
                      <a:pt x="227" y="780"/>
                    </a:lnTo>
                    <a:lnTo>
                      <a:pt x="259" y="775"/>
                    </a:lnTo>
                    <a:lnTo>
                      <a:pt x="292" y="774"/>
                    </a:lnTo>
                    <a:lnTo>
                      <a:pt x="324" y="774"/>
                    </a:lnTo>
                    <a:lnTo>
                      <a:pt x="358" y="774"/>
                    </a:lnTo>
                    <a:lnTo>
                      <a:pt x="390" y="775"/>
                    </a:lnTo>
                    <a:lnTo>
                      <a:pt x="424" y="777"/>
                    </a:lnTo>
                    <a:lnTo>
                      <a:pt x="456" y="777"/>
                    </a:lnTo>
                    <a:lnTo>
                      <a:pt x="488" y="777"/>
                    </a:lnTo>
                    <a:lnTo>
                      <a:pt x="518" y="774"/>
                    </a:lnTo>
                    <a:lnTo>
                      <a:pt x="548" y="769"/>
                    </a:lnTo>
                    <a:lnTo>
                      <a:pt x="552" y="766"/>
                    </a:lnTo>
                    <a:lnTo>
                      <a:pt x="555" y="763"/>
                    </a:lnTo>
                    <a:lnTo>
                      <a:pt x="558" y="759"/>
                    </a:lnTo>
                    <a:lnTo>
                      <a:pt x="561" y="758"/>
                    </a:lnTo>
                    <a:lnTo>
                      <a:pt x="566" y="756"/>
                    </a:lnTo>
                    <a:lnTo>
                      <a:pt x="569" y="753"/>
                    </a:lnTo>
                    <a:lnTo>
                      <a:pt x="572" y="751"/>
                    </a:lnTo>
                    <a:lnTo>
                      <a:pt x="574" y="748"/>
                    </a:lnTo>
                    <a:lnTo>
                      <a:pt x="576" y="745"/>
                    </a:lnTo>
                    <a:lnTo>
                      <a:pt x="577" y="740"/>
                    </a:lnTo>
                    <a:lnTo>
                      <a:pt x="524" y="735"/>
                    </a:lnTo>
                    <a:lnTo>
                      <a:pt x="470" y="734"/>
                    </a:lnTo>
                    <a:lnTo>
                      <a:pt x="414" y="732"/>
                    </a:lnTo>
                    <a:lnTo>
                      <a:pt x="356" y="731"/>
                    </a:lnTo>
                    <a:lnTo>
                      <a:pt x="297" y="731"/>
                    </a:lnTo>
                    <a:lnTo>
                      <a:pt x="238" y="731"/>
                    </a:lnTo>
                    <a:lnTo>
                      <a:pt x="179" y="729"/>
                    </a:lnTo>
                    <a:lnTo>
                      <a:pt x="120" y="727"/>
                    </a:lnTo>
                    <a:lnTo>
                      <a:pt x="60" y="724"/>
                    </a:lnTo>
                    <a:lnTo>
                      <a:pt x="0" y="721"/>
                    </a:lnTo>
                    <a:lnTo>
                      <a:pt x="3" y="715"/>
                    </a:lnTo>
                    <a:lnTo>
                      <a:pt x="8" y="708"/>
                    </a:lnTo>
                    <a:lnTo>
                      <a:pt x="14" y="705"/>
                    </a:lnTo>
                    <a:lnTo>
                      <a:pt x="20" y="702"/>
                    </a:lnTo>
                    <a:lnTo>
                      <a:pt x="27" y="699"/>
                    </a:lnTo>
                    <a:lnTo>
                      <a:pt x="33" y="697"/>
                    </a:lnTo>
                    <a:lnTo>
                      <a:pt x="40" y="694"/>
                    </a:lnTo>
                    <a:lnTo>
                      <a:pt x="44" y="691"/>
                    </a:lnTo>
                    <a:lnTo>
                      <a:pt x="49" y="686"/>
                    </a:lnTo>
                    <a:lnTo>
                      <a:pt x="52" y="680"/>
                    </a:lnTo>
                    <a:lnTo>
                      <a:pt x="107" y="613"/>
                    </a:lnTo>
                    <a:lnTo>
                      <a:pt x="163" y="547"/>
                    </a:lnTo>
                    <a:lnTo>
                      <a:pt x="220" y="483"/>
                    </a:lnTo>
                    <a:lnTo>
                      <a:pt x="280" y="423"/>
                    </a:lnTo>
                    <a:lnTo>
                      <a:pt x="340" y="362"/>
                    </a:lnTo>
                    <a:lnTo>
                      <a:pt x="401" y="302"/>
                    </a:lnTo>
                    <a:lnTo>
                      <a:pt x="462" y="241"/>
                    </a:lnTo>
                    <a:lnTo>
                      <a:pt x="523" y="180"/>
                    </a:lnTo>
                    <a:lnTo>
                      <a:pt x="582" y="118"/>
                    </a:lnTo>
                    <a:lnTo>
                      <a:pt x="641" y="54"/>
                    </a:lnTo>
                    <a:lnTo>
                      <a:pt x="670" y="3"/>
                    </a:lnTo>
                    <a:lnTo>
                      <a:pt x="681" y="0"/>
                    </a:lnTo>
                    <a:lnTo>
                      <a:pt x="692" y="0"/>
                    </a:lnTo>
                    <a:lnTo>
                      <a:pt x="704" y="2"/>
                    </a:lnTo>
                    <a:lnTo>
                      <a:pt x="715" y="5"/>
                    </a:lnTo>
                    <a:lnTo>
                      <a:pt x="726" y="10"/>
                    </a:lnTo>
                    <a:lnTo>
                      <a:pt x="737" y="16"/>
                    </a:lnTo>
                    <a:lnTo>
                      <a:pt x="747" y="22"/>
                    </a:lnTo>
                    <a:lnTo>
                      <a:pt x="758" y="29"/>
                    </a:lnTo>
                    <a:lnTo>
                      <a:pt x="768" y="37"/>
                    </a:lnTo>
                    <a:lnTo>
                      <a:pt x="779" y="43"/>
                    </a:lnTo>
                    <a:lnTo>
                      <a:pt x="779" y="43"/>
                    </a:lnTo>
                    <a:lnTo>
                      <a:pt x="777" y="42"/>
                    </a:lnTo>
                    <a:close/>
                  </a:path>
                </a:pathLst>
              </a:custGeom>
              <a:solidFill>
                <a:srgbClr val="36271F"/>
              </a:solidFill>
              <a:ln w="9525">
                <a:noFill/>
                <a:round/>
                <a:headEnd/>
                <a:tailEnd/>
              </a:ln>
            </p:spPr>
            <p:txBody>
              <a:bodyPr/>
              <a:lstStyle/>
              <a:p>
                <a:endParaRPr lang="es-CO"/>
              </a:p>
            </p:txBody>
          </p:sp>
          <p:sp>
            <p:nvSpPr>
              <p:cNvPr id="15799" name="Freeform 439"/>
              <p:cNvSpPr>
                <a:spLocks/>
              </p:cNvSpPr>
              <p:nvPr/>
            </p:nvSpPr>
            <p:spPr bwMode="auto">
              <a:xfrm>
                <a:off x="4324" y="3622"/>
                <a:ext cx="10" cy="331"/>
              </a:xfrm>
              <a:custGeom>
                <a:avLst/>
                <a:gdLst/>
                <a:ahLst/>
                <a:cxnLst>
                  <a:cxn ang="0">
                    <a:pos x="10" y="0"/>
                  </a:cxn>
                  <a:cxn ang="0">
                    <a:pos x="16" y="65"/>
                  </a:cxn>
                  <a:cxn ang="0">
                    <a:pos x="19" y="131"/>
                  </a:cxn>
                  <a:cxn ang="0">
                    <a:pos x="21" y="196"/>
                  </a:cxn>
                  <a:cxn ang="0">
                    <a:pos x="21" y="262"/>
                  </a:cxn>
                  <a:cxn ang="0">
                    <a:pos x="21" y="327"/>
                  </a:cxn>
                  <a:cxn ang="0">
                    <a:pos x="19" y="394"/>
                  </a:cxn>
                  <a:cxn ang="0">
                    <a:pos x="18" y="459"/>
                  </a:cxn>
                  <a:cxn ang="0">
                    <a:pos x="16" y="526"/>
                  </a:cxn>
                  <a:cxn ang="0">
                    <a:pos x="13" y="592"/>
                  </a:cxn>
                  <a:cxn ang="0">
                    <a:pos x="10" y="657"/>
                  </a:cxn>
                  <a:cxn ang="0">
                    <a:pos x="8" y="656"/>
                  </a:cxn>
                  <a:cxn ang="0">
                    <a:pos x="7" y="656"/>
                  </a:cxn>
                  <a:cxn ang="0">
                    <a:pos x="7" y="656"/>
                  </a:cxn>
                  <a:cxn ang="0">
                    <a:pos x="5" y="657"/>
                  </a:cxn>
                  <a:cxn ang="0">
                    <a:pos x="5" y="657"/>
                  </a:cxn>
                  <a:cxn ang="0">
                    <a:pos x="3" y="659"/>
                  </a:cxn>
                  <a:cxn ang="0">
                    <a:pos x="3" y="659"/>
                  </a:cxn>
                  <a:cxn ang="0">
                    <a:pos x="2" y="660"/>
                  </a:cxn>
                  <a:cxn ang="0">
                    <a:pos x="2" y="660"/>
                  </a:cxn>
                  <a:cxn ang="0">
                    <a:pos x="0" y="662"/>
                  </a:cxn>
                  <a:cxn ang="0">
                    <a:pos x="0" y="595"/>
                  </a:cxn>
                  <a:cxn ang="0">
                    <a:pos x="2" y="530"/>
                  </a:cxn>
                  <a:cxn ang="0">
                    <a:pos x="2" y="464"/>
                  </a:cxn>
                  <a:cxn ang="0">
                    <a:pos x="2" y="399"/>
                  </a:cxn>
                  <a:cxn ang="0">
                    <a:pos x="2" y="335"/>
                  </a:cxn>
                  <a:cxn ang="0">
                    <a:pos x="3" y="270"/>
                  </a:cxn>
                  <a:cxn ang="0">
                    <a:pos x="3" y="204"/>
                  </a:cxn>
                  <a:cxn ang="0">
                    <a:pos x="5" y="139"/>
                  </a:cxn>
                  <a:cxn ang="0">
                    <a:pos x="5" y="70"/>
                  </a:cxn>
                  <a:cxn ang="0">
                    <a:pos x="7" y="2"/>
                  </a:cxn>
                  <a:cxn ang="0">
                    <a:pos x="11" y="2"/>
                  </a:cxn>
                  <a:cxn ang="0">
                    <a:pos x="11" y="2"/>
                  </a:cxn>
                  <a:cxn ang="0">
                    <a:pos x="10" y="0"/>
                  </a:cxn>
                </a:cxnLst>
                <a:rect l="0" t="0" r="r" b="b"/>
                <a:pathLst>
                  <a:path w="21" h="662">
                    <a:moveTo>
                      <a:pt x="10" y="0"/>
                    </a:moveTo>
                    <a:lnTo>
                      <a:pt x="16" y="65"/>
                    </a:lnTo>
                    <a:lnTo>
                      <a:pt x="19" y="131"/>
                    </a:lnTo>
                    <a:lnTo>
                      <a:pt x="21" y="196"/>
                    </a:lnTo>
                    <a:lnTo>
                      <a:pt x="21" y="262"/>
                    </a:lnTo>
                    <a:lnTo>
                      <a:pt x="21" y="327"/>
                    </a:lnTo>
                    <a:lnTo>
                      <a:pt x="19" y="394"/>
                    </a:lnTo>
                    <a:lnTo>
                      <a:pt x="18" y="459"/>
                    </a:lnTo>
                    <a:lnTo>
                      <a:pt x="16" y="526"/>
                    </a:lnTo>
                    <a:lnTo>
                      <a:pt x="13" y="592"/>
                    </a:lnTo>
                    <a:lnTo>
                      <a:pt x="10" y="657"/>
                    </a:lnTo>
                    <a:lnTo>
                      <a:pt x="8" y="656"/>
                    </a:lnTo>
                    <a:lnTo>
                      <a:pt x="7" y="656"/>
                    </a:lnTo>
                    <a:lnTo>
                      <a:pt x="7" y="656"/>
                    </a:lnTo>
                    <a:lnTo>
                      <a:pt x="5" y="657"/>
                    </a:lnTo>
                    <a:lnTo>
                      <a:pt x="5" y="657"/>
                    </a:lnTo>
                    <a:lnTo>
                      <a:pt x="3" y="659"/>
                    </a:lnTo>
                    <a:lnTo>
                      <a:pt x="3" y="659"/>
                    </a:lnTo>
                    <a:lnTo>
                      <a:pt x="2" y="660"/>
                    </a:lnTo>
                    <a:lnTo>
                      <a:pt x="2" y="660"/>
                    </a:lnTo>
                    <a:lnTo>
                      <a:pt x="0" y="662"/>
                    </a:lnTo>
                    <a:lnTo>
                      <a:pt x="0" y="595"/>
                    </a:lnTo>
                    <a:lnTo>
                      <a:pt x="2" y="530"/>
                    </a:lnTo>
                    <a:lnTo>
                      <a:pt x="2" y="464"/>
                    </a:lnTo>
                    <a:lnTo>
                      <a:pt x="2" y="399"/>
                    </a:lnTo>
                    <a:lnTo>
                      <a:pt x="2" y="335"/>
                    </a:lnTo>
                    <a:lnTo>
                      <a:pt x="3" y="270"/>
                    </a:lnTo>
                    <a:lnTo>
                      <a:pt x="3" y="204"/>
                    </a:lnTo>
                    <a:lnTo>
                      <a:pt x="5" y="139"/>
                    </a:lnTo>
                    <a:lnTo>
                      <a:pt x="5" y="70"/>
                    </a:lnTo>
                    <a:lnTo>
                      <a:pt x="7" y="2"/>
                    </a:lnTo>
                    <a:lnTo>
                      <a:pt x="11" y="2"/>
                    </a:lnTo>
                    <a:lnTo>
                      <a:pt x="11" y="2"/>
                    </a:lnTo>
                    <a:lnTo>
                      <a:pt x="10" y="0"/>
                    </a:lnTo>
                    <a:close/>
                  </a:path>
                </a:pathLst>
              </a:custGeom>
              <a:solidFill>
                <a:srgbClr val="FFFF42"/>
              </a:solidFill>
              <a:ln w="9525">
                <a:noFill/>
                <a:round/>
                <a:headEnd/>
                <a:tailEnd/>
              </a:ln>
            </p:spPr>
            <p:txBody>
              <a:bodyPr/>
              <a:lstStyle/>
              <a:p>
                <a:endParaRPr lang="es-CO"/>
              </a:p>
            </p:txBody>
          </p:sp>
          <p:sp>
            <p:nvSpPr>
              <p:cNvPr id="15800" name="Freeform 440"/>
              <p:cNvSpPr>
                <a:spLocks/>
              </p:cNvSpPr>
              <p:nvPr/>
            </p:nvSpPr>
            <p:spPr bwMode="auto">
              <a:xfrm>
                <a:off x="4344" y="3632"/>
                <a:ext cx="87" cy="75"/>
              </a:xfrm>
              <a:custGeom>
                <a:avLst/>
                <a:gdLst/>
                <a:ahLst/>
                <a:cxnLst>
                  <a:cxn ang="0">
                    <a:pos x="80" y="85"/>
                  </a:cxn>
                  <a:cxn ang="0">
                    <a:pos x="86" y="78"/>
                  </a:cxn>
                  <a:cxn ang="0">
                    <a:pos x="93" y="72"/>
                  </a:cxn>
                  <a:cxn ang="0">
                    <a:pos x="101" y="69"/>
                  </a:cxn>
                  <a:cxn ang="0">
                    <a:pos x="109" y="66"/>
                  </a:cxn>
                  <a:cxn ang="0">
                    <a:pos x="118" y="66"/>
                  </a:cxn>
                  <a:cxn ang="0">
                    <a:pos x="128" y="66"/>
                  </a:cxn>
                  <a:cxn ang="0">
                    <a:pos x="137" y="67"/>
                  </a:cxn>
                  <a:cxn ang="0">
                    <a:pos x="145" y="69"/>
                  </a:cxn>
                  <a:cxn ang="0">
                    <a:pos x="153" y="74"/>
                  </a:cxn>
                  <a:cxn ang="0">
                    <a:pos x="160" y="77"/>
                  </a:cxn>
                  <a:cxn ang="0">
                    <a:pos x="165" y="82"/>
                  </a:cxn>
                  <a:cxn ang="0">
                    <a:pos x="169" y="86"/>
                  </a:cxn>
                  <a:cxn ang="0">
                    <a:pos x="171" y="91"/>
                  </a:cxn>
                  <a:cxn ang="0">
                    <a:pos x="173" y="97"/>
                  </a:cxn>
                  <a:cxn ang="0">
                    <a:pos x="173" y="102"/>
                  </a:cxn>
                  <a:cxn ang="0">
                    <a:pos x="173" y="109"/>
                  </a:cxn>
                  <a:cxn ang="0">
                    <a:pos x="171" y="115"/>
                  </a:cxn>
                  <a:cxn ang="0">
                    <a:pos x="168" y="120"/>
                  </a:cxn>
                  <a:cxn ang="0">
                    <a:pos x="165" y="125"/>
                  </a:cxn>
                  <a:cxn ang="0">
                    <a:pos x="161" y="129"/>
                  </a:cxn>
                  <a:cxn ang="0">
                    <a:pos x="139" y="152"/>
                  </a:cxn>
                  <a:cxn ang="0">
                    <a:pos x="133" y="137"/>
                  </a:cxn>
                  <a:cxn ang="0">
                    <a:pos x="121" y="128"/>
                  </a:cxn>
                  <a:cxn ang="0">
                    <a:pos x="109" y="121"/>
                  </a:cxn>
                  <a:cxn ang="0">
                    <a:pos x="94" y="117"/>
                  </a:cxn>
                  <a:cxn ang="0">
                    <a:pos x="78" y="112"/>
                  </a:cxn>
                  <a:cxn ang="0">
                    <a:pos x="62" y="110"/>
                  </a:cxn>
                  <a:cxn ang="0">
                    <a:pos x="45" y="107"/>
                  </a:cxn>
                  <a:cxn ang="0">
                    <a:pos x="29" y="102"/>
                  </a:cxn>
                  <a:cxn ang="0">
                    <a:pos x="14" y="96"/>
                  </a:cxn>
                  <a:cxn ang="0">
                    <a:pos x="0" y="86"/>
                  </a:cxn>
                  <a:cxn ang="0">
                    <a:pos x="6" y="80"/>
                  </a:cxn>
                  <a:cxn ang="0">
                    <a:pos x="11" y="72"/>
                  </a:cxn>
                  <a:cxn ang="0">
                    <a:pos x="13" y="62"/>
                  </a:cxn>
                  <a:cxn ang="0">
                    <a:pos x="16" y="53"/>
                  </a:cxn>
                  <a:cxn ang="0">
                    <a:pos x="17" y="42"/>
                  </a:cxn>
                  <a:cxn ang="0">
                    <a:pos x="17" y="32"/>
                  </a:cxn>
                  <a:cxn ang="0">
                    <a:pos x="21" y="23"/>
                  </a:cxn>
                  <a:cxn ang="0">
                    <a:pos x="22" y="13"/>
                  </a:cxn>
                  <a:cxn ang="0">
                    <a:pos x="27" y="7"/>
                  </a:cxn>
                  <a:cxn ang="0">
                    <a:pos x="33" y="0"/>
                  </a:cxn>
                  <a:cxn ang="0">
                    <a:pos x="38" y="8"/>
                  </a:cxn>
                  <a:cxn ang="0">
                    <a:pos x="41" y="18"/>
                  </a:cxn>
                  <a:cxn ang="0">
                    <a:pos x="45" y="29"/>
                  </a:cxn>
                  <a:cxn ang="0">
                    <a:pos x="46" y="38"/>
                  </a:cxn>
                  <a:cxn ang="0">
                    <a:pos x="48" y="50"/>
                  </a:cxn>
                  <a:cxn ang="0">
                    <a:pos x="51" y="59"/>
                  </a:cxn>
                  <a:cxn ang="0">
                    <a:pos x="56" y="67"/>
                  </a:cxn>
                  <a:cxn ang="0">
                    <a:pos x="62" y="75"/>
                  </a:cxn>
                  <a:cxn ang="0">
                    <a:pos x="70" y="82"/>
                  </a:cxn>
                  <a:cxn ang="0">
                    <a:pos x="81" y="85"/>
                  </a:cxn>
                  <a:cxn ang="0">
                    <a:pos x="81" y="85"/>
                  </a:cxn>
                  <a:cxn ang="0">
                    <a:pos x="80" y="85"/>
                  </a:cxn>
                </a:cxnLst>
                <a:rect l="0" t="0" r="r" b="b"/>
                <a:pathLst>
                  <a:path w="173" h="152">
                    <a:moveTo>
                      <a:pt x="80" y="85"/>
                    </a:moveTo>
                    <a:lnTo>
                      <a:pt x="86" y="78"/>
                    </a:lnTo>
                    <a:lnTo>
                      <a:pt x="93" y="72"/>
                    </a:lnTo>
                    <a:lnTo>
                      <a:pt x="101" y="69"/>
                    </a:lnTo>
                    <a:lnTo>
                      <a:pt x="109" y="66"/>
                    </a:lnTo>
                    <a:lnTo>
                      <a:pt x="118" y="66"/>
                    </a:lnTo>
                    <a:lnTo>
                      <a:pt x="128" y="66"/>
                    </a:lnTo>
                    <a:lnTo>
                      <a:pt x="137" y="67"/>
                    </a:lnTo>
                    <a:lnTo>
                      <a:pt x="145" y="69"/>
                    </a:lnTo>
                    <a:lnTo>
                      <a:pt x="153" y="74"/>
                    </a:lnTo>
                    <a:lnTo>
                      <a:pt x="160" y="77"/>
                    </a:lnTo>
                    <a:lnTo>
                      <a:pt x="165" y="82"/>
                    </a:lnTo>
                    <a:lnTo>
                      <a:pt x="169" y="86"/>
                    </a:lnTo>
                    <a:lnTo>
                      <a:pt x="171" y="91"/>
                    </a:lnTo>
                    <a:lnTo>
                      <a:pt x="173" y="97"/>
                    </a:lnTo>
                    <a:lnTo>
                      <a:pt x="173" y="102"/>
                    </a:lnTo>
                    <a:lnTo>
                      <a:pt x="173" y="109"/>
                    </a:lnTo>
                    <a:lnTo>
                      <a:pt x="171" y="115"/>
                    </a:lnTo>
                    <a:lnTo>
                      <a:pt x="168" y="120"/>
                    </a:lnTo>
                    <a:lnTo>
                      <a:pt x="165" y="125"/>
                    </a:lnTo>
                    <a:lnTo>
                      <a:pt x="161" y="129"/>
                    </a:lnTo>
                    <a:lnTo>
                      <a:pt x="139" y="152"/>
                    </a:lnTo>
                    <a:lnTo>
                      <a:pt x="133" y="137"/>
                    </a:lnTo>
                    <a:lnTo>
                      <a:pt x="121" y="128"/>
                    </a:lnTo>
                    <a:lnTo>
                      <a:pt x="109" y="121"/>
                    </a:lnTo>
                    <a:lnTo>
                      <a:pt x="94" y="117"/>
                    </a:lnTo>
                    <a:lnTo>
                      <a:pt x="78" y="112"/>
                    </a:lnTo>
                    <a:lnTo>
                      <a:pt x="62" y="110"/>
                    </a:lnTo>
                    <a:lnTo>
                      <a:pt x="45" y="107"/>
                    </a:lnTo>
                    <a:lnTo>
                      <a:pt x="29" y="102"/>
                    </a:lnTo>
                    <a:lnTo>
                      <a:pt x="14" y="96"/>
                    </a:lnTo>
                    <a:lnTo>
                      <a:pt x="0" y="86"/>
                    </a:lnTo>
                    <a:lnTo>
                      <a:pt x="6" y="80"/>
                    </a:lnTo>
                    <a:lnTo>
                      <a:pt x="11" y="72"/>
                    </a:lnTo>
                    <a:lnTo>
                      <a:pt x="13" y="62"/>
                    </a:lnTo>
                    <a:lnTo>
                      <a:pt x="16" y="53"/>
                    </a:lnTo>
                    <a:lnTo>
                      <a:pt x="17" y="42"/>
                    </a:lnTo>
                    <a:lnTo>
                      <a:pt x="17" y="32"/>
                    </a:lnTo>
                    <a:lnTo>
                      <a:pt x="21" y="23"/>
                    </a:lnTo>
                    <a:lnTo>
                      <a:pt x="22" y="13"/>
                    </a:lnTo>
                    <a:lnTo>
                      <a:pt x="27" y="7"/>
                    </a:lnTo>
                    <a:lnTo>
                      <a:pt x="33" y="0"/>
                    </a:lnTo>
                    <a:lnTo>
                      <a:pt x="38" y="8"/>
                    </a:lnTo>
                    <a:lnTo>
                      <a:pt x="41" y="18"/>
                    </a:lnTo>
                    <a:lnTo>
                      <a:pt x="45" y="29"/>
                    </a:lnTo>
                    <a:lnTo>
                      <a:pt x="46" y="38"/>
                    </a:lnTo>
                    <a:lnTo>
                      <a:pt x="48" y="50"/>
                    </a:lnTo>
                    <a:lnTo>
                      <a:pt x="51" y="59"/>
                    </a:lnTo>
                    <a:lnTo>
                      <a:pt x="56" y="67"/>
                    </a:lnTo>
                    <a:lnTo>
                      <a:pt x="62" y="75"/>
                    </a:lnTo>
                    <a:lnTo>
                      <a:pt x="70" y="82"/>
                    </a:lnTo>
                    <a:lnTo>
                      <a:pt x="81" y="85"/>
                    </a:lnTo>
                    <a:lnTo>
                      <a:pt x="81" y="85"/>
                    </a:lnTo>
                    <a:lnTo>
                      <a:pt x="80" y="85"/>
                    </a:lnTo>
                    <a:close/>
                  </a:path>
                </a:pathLst>
              </a:custGeom>
              <a:solidFill>
                <a:srgbClr val="FFFF42"/>
              </a:solidFill>
              <a:ln w="9525">
                <a:noFill/>
                <a:round/>
                <a:headEnd/>
                <a:tailEnd/>
              </a:ln>
            </p:spPr>
            <p:txBody>
              <a:bodyPr/>
              <a:lstStyle/>
              <a:p>
                <a:endParaRPr lang="es-CO"/>
              </a:p>
            </p:txBody>
          </p:sp>
          <p:sp>
            <p:nvSpPr>
              <p:cNvPr id="15801" name="Freeform 441"/>
              <p:cNvSpPr>
                <a:spLocks/>
              </p:cNvSpPr>
              <p:nvPr/>
            </p:nvSpPr>
            <p:spPr bwMode="auto">
              <a:xfrm>
                <a:off x="4274" y="3643"/>
                <a:ext cx="43" cy="317"/>
              </a:xfrm>
              <a:custGeom>
                <a:avLst/>
                <a:gdLst/>
                <a:ahLst/>
                <a:cxnLst>
                  <a:cxn ang="0">
                    <a:pos x="70" y="615"/>
                  </a:cxn>
                  <a:cxn ang="0">
                    <a:pos x="69" y="622"/>
                  </a:cxn>
                  <a:cxn ang="0">
                    <a:pos x="64" y="628"/>
                  </a:cxn>
                  <a:cxn ang="0">
                    <a:pos x="58" y="631"/>
                  </a:cxn>
                  <a:cxn ang="0">
                    <a:pos x="51" y="633"/>
                  </a:cxn>
                  <a:cxn ang="0">
                    <a:pos x="43" y="634"/>
                  </a:cxn>
                  <a:cxn ang="0">
                    <a:pos x="37" y="634"/>
                  </a:cxn>
                  <a:cxn ang="0">
                    <a:pos x="29" y="633"/>
                  </a:cxn>
                  <a:cxn ang="0">
                    <a:pos x="22" y="630"/>
                  </a:cxn>
                  <a:cxn ang="0">
                    <a:pos x="18" y="626"/>
                  </a:cxn>
                  <a:cxn ang="0">
                    <a:pos x="13" y="622"/>
                  </a:cxn>
                  <a:cxn ang="0">
                    <a:pos x="10" y="569"/>
                  </a:cxn>
                  <a:cxn ang="0">
                    <a:pos x="6" y="516"/>
                  </a:cxn>
                  <a:cxn ang="0">
                    <a:pos x="5" y="462"/>
                  </a:cxn>
                  <a:cxn ang="0">
                    <a:pos x="3" y="408"/>
                  </a:cxn>
                  <a:cxn ang="0">
                    <a:pos x="2" y="352"/>
                  </a:cxn>
                  <a:cxn ang="0">
                    <a:pos x="0" y="296"/>
                  </a:cxn>
                  <a:cxn ang="0">
                    <a:pos x="0" y="240"/>
                  </a:cxn>
                  <a:cxn ang="0">
                    <a:pos x="2" y="185"/>
                  </a:cxn>
                  <a:cxn ang="0">
                    <a:pos x="2" y="130"/>
                  </a:cxn>
                  <a:cxn ang="0">
                    <a:pos x="3" y="76"/>
                  </a:cxn>
                  <a:cxn ang="0">
                    <a:pos x="77" y="0"/>
                  </a:cxn>
                  <a:cxn ang="0">
                    <a:pos x="82" y="62"/>
                  </a:cxn>
                  <a:cxn ang="0">
                    <a:pos x="85" y="122"/>
                  </a:cxn>
                  <a:cxn ang="0">
                    <a:pos x="86" y="183"/>
                  </a:cxn>
                  <a:cxn ang="0">
                    <a:pos x="85" y="245"/>
                  </a:cxn>
                  <a:cxn ang="0">
                    <a:pos x="83" y="307"/>
                  </a:cxn>
                  <a:cxn ang="0">
                    <a:pos x="80" y="368"/>
                  </a:cxn>
                  <a:cxn ang="0">
                    <a:pos x="77" y="430"/>
                  </a:cxn>
                  <a:cxn ang="0">
                    <a:pos x="74" y="492"/>
                  </a:cxn>
                  <a:cxn ang="0">
                    <a:pos x="72" y="553"/>
                  </a:cxn>
                  <a:cxn ang="0">
                    <a:pos x="70" y="615"/>
                  </a:cxn>
                  <a:cxn ang="0">
                    <a:pos x="70" y="615"/>
                  </a:cxn>
                </a:cxnLst>
                <a:rect l="0" t="0" r="r" b="b"/>
                <a:pathLst>
                  <a:path w="86" h="634">
                    <a:moveTo>
                      <a:pt x="70" y="615"/>
                    </a:moveTo>
                    <a:lnTo>
                      <a:pt x="69" y="622"/>
                    </a:lnTo>
                    <a:lnTo>
                      <a:pt x="64" y="628"/>
                    </a:lnTo>
                    <a:lnTo>
                      <a:pt x="58" y="631"/>
                    </a:lnTo>
                    <a:lnTo>
                      <a:pt x="51" y="633"/>
                    </a:lnTo>
                    <a:lnTo>
                      <a:pt x="43" y="634"/>
                    </a:lnTo>
                    <a:lnTo>
                      <a:pt x="37" y="634"/>
                    </a:lnTo>
                    <a:lnTo>
                      <a:pt x="29" y="633"/>
                    </a:lnTo>
                    <a:lnTo>
                      <a:pt x="22" y="630"/>
                    </a:lnTo>
                    <a:lnTo>
                      <a:pt x="18" y="626"/>
                    </a:lnTo>
                    <a:lnTo>
                      <a:pt x="13" y="622"/>
                    </a:lnTo>
                    <a:lnTo>
                      <a:pt x="10" y="569"/>
                    </a:lnTo>
                    <a:lnTo>
                      <a:pt x="6" y="516"/>
                    </a:lnTo>
                    <a:lnTo>
                      <a:pt x="5" y="462"/>
                    </a:lnTo>
                    <a:lnTo>
                      <a:pt x="3" y="408"/>
                    </a:lnTo>
                    <a:lnTo>
                      <a:pt x="2" y="352"/>
                    </a:lnTo>
                    <a:lnTo>
                      <a:pt x="0" y="296"/>
                    </a:lnTo>
                    <a:lnTo>
                      <a:pt x="0" y="240"/>
                    </a:lnTo>
                    <a:lnTo>
                      <a:pt x="2" y="185"/>
                    </a:lnTo>
                    <a:lnTo>
                      <a:pt x="2" y="130"/>
                    </a:lnTo>
                    <a:lnTo>
                      <a:pt x="3" y="76"/>
                    </a:lnTo>
                    <a:lnTo>
                      <a:pt x="77" y="0"/>
                    </a:lnTo>
                    <a:lnTo>
                      <a:pt x="82" y="62"/>
                    </a:lnTo>
                    <a:lnTo>
                      <a:pt x="85" y="122"/>
                    </a:lnTo>
                    <a:lnTo>
                      <a:pt x="86" y="183"/>
                    </a:lnTo>
                    <a:lnTo>
                      <a:pt x="85" y="245"/>
                    </a:lnTo>
                    <a:lnTo>
                      <a:pt x="83" y="307"/>
                    </a:lnTo>
                    <a:lnTo>
                      <a:pt x="80" y="368"/>
                    </a:lnTo>
                    <a:lnTo>
                      <a:pt x="77" y="430"/>
                    </a:lnTo>
                    <a:lnTo>
                      <a:pt x="74" y="492"/>
                    </a:lnTo>
                    <a:lnTo>
                      <a:pt x="72" y="553"/>
                    </a:lnTo>
                    <a:lnTo>
                      <a:pt x="70" y="615"/>
                    </a:lnTo>
                    <a:lnTo>
                      <a:pt x="70" y="615"/>
                    </a:lnTo>
                    <a:close/>
                  </a:path>
                </a:pathLst>
              </a:custGeom>
              <a:solidFill>
                <a:srgbClr val="FF428E"/>
              </a:solidFill>
              <a:ln w="9525">
                <a:noFill/>
                <a:round/>
                <a:headEnd/>
                <a:tailEnd/>
              </a:ln>
            </p:spPr>
            <p:txBody>
              <a:bodyPr/>
              <a:lstStyle/>
              <a:p>
                <a:endParaRPr lang="es-CO"/>
              </a:p>
            </p:txBody>
          </p:sp>
          <p:sp>
            <p:nvSpPr>
              <p:cNvPr id="15802" name="Freeform 442"/>
              <p:cNvSpPr>
                <a:spLocks/>
              </p:cNvSpPr>
              <p:nvPr/>
            </p:nvSpPr>
            <p:spPr bwMode="auto">
              <a:xfrm>
                <a:off x="4509" y="3639"/>
                <a:ext cx="146" cy="132"/>
              </a:xfrm>
              <a:custGeom>
                <a:avLst/>
                <a:gdLst/>
                <a:ahLst/>
                <a:cxnLst>
                  <a:cxn ang="0">
                    <a:pos x="148" y="35"/>
                  </a:cxn>
                  <a:cxn ang="0">
                    <a:pos x="148" y="25"/>
                  </a:cxn>
                  <a:cxn ang="0">
                    <a:pos x="167" y="38"/>
                  </a:cxn>
                  <a:cxn ang="0">
                    <a:pos x="181" y="27"/>
                  </a:cxn>
                  <a:cxn ang="0">
                    <a:pos x="186" y="30"/>
                  </a:cxn>
                  <a:cxn ang="0">
                    <a:pos x="183" y="36"/>
                  </a:cxn>
                  <a:cxn ang="0">
                    <a:pos x="189" y="44"/>
                  </a:cxn>
                  <a:cxn ang="0">
                    <a:pos x="200" y="44"/>
                  </a:cxn>
                  <a:cxn ang="0">
                    <a:pos x="210" y="35"/>
                  </a:cxn>
                  <a:cxn ang="0">
                    <a:pos x="223" y="20"/>
                  </a:cxn>
                  <a:cxn ang="0">
                    <a:pos x="224" y="30"/>
                  </a:cxn>
                  <a:cxn ang="0">
                    <a:pos x="213" y="54"/>
                  </a:cxn>
                  <a:cxn ang="0">
                    <a:pos x="242" y="55"/>
                  </a:cxn>
                  <a:cxn ang="0">
                    <a:pos x="234" y="62"/>
                  </a:cxn>
                  <a:cxn ang="0">
                    <a:pos x="236" y="76"/>
                  </a:cxn>
                  <a:cxn ang="0">
                    <a:pos x="268" y="75"/>
                  </a:cxn>
                  <a:cxn ang="0">
                    <a:pos x="288" y="71"/>
                  </a:cxn>
                  <a:cxn ang="0">
                    <a:pos x="261" y="82"/>
                  </a:cxn>
                  <a:cxn ang="0">
                    <a:pos x="245" y="100"/>
                  </a:cxn>
                  <a:cxn ang="0">
                    <a:pos x="269" y="98"/>
                  </a:cxn>
                  <a:cxn ang="0">
                    <a:pos x="231" y="113"/>
                  </a:cxn>
                  <a:cxn ang="0">
                    <a:pos x="253" y="129"/>
                  </a:cxn>
                  <a:cxn ang="0">
                    <a:pos x="284" y="135"/>
                  </a:cxn>
                  <a:cxn ang="0">
                    <a:pos x="237" y="154"/>
                  </a:cxn>
                  <a:cxn ang="0">
                    <a:pos x="256" y="175"/>
                  </a:cxn>
                  <a:cxn ang="0">
                    <a:pos x="231" y="170"/>
                  </a:cxn>
                  <a:cxn ang="0">
                    <a:pos x="197" y="153"/>
                  </a:cxn>
                  <a:cxn ang="0">
                    <a:pos x="172" y="220"/>
                  </a:cxn>
                  <a:cxn ang="0">
                    <a:pos x="168" y="197"/>
                  </a:cxn>
                  <a:cxn ang="0">
                    <a:pos x="149" y="189"/>
                  </a:cxn>
                  <a:cxn ang="0">
                    <a:pos x="140" y="231"/>
                  </a:cxn>
                  <a:cxn ang="0">
                    <a:pos x="130" y="256"/>
                  </a:cxn>
                  <a:cxn ang="0">
                    <a:pos x="135" y="205"/>
                  </a:cxn>
                  <a:cxn ang="0">
                    <a:pos x="84" y="247"/>
                  </a:cxn>
                  <a:cxn ang="0">
                    <a:pos x="88" y="215"/>
                  </a:cxn>
                  <a:cxn ang="0">
                    <a:pos x="111" y="185"/>
                  </a:cxn>
                  <a:cxn ang="0">
                    <a:pos x="69" y="201"/>
                  </a:cxn>
                  <a:cxn ang="0">
                    <a:pos x="31" y="237"/>
                  </a:cxn>
                  <a:cxn ang="0">
                    <a:pos x="50" y="175"/>
                  </a:cxn>
                  <a:cxn ang="0">
                    <a:pos x="13" y="204"/>
                  </a:cxn>
                  <a:cxn ang="0">
                    <a:pos x="23" y="186"/>
                  </a:cxn>
                  <a:cxn ang="0">
                    <a:pos x="60" y="161"/>
                  </a:cxn>
                  <a:cxn ang="0">
                    <a:pos x="34" y="145"/>
                  </a:cxn>
                  <a:cxn ang="0">
                    <a:pos x="42" y="138"/>
                  </a:cxn>
                  <a:cxn ang="0">
                    <a:pos x="40" y="126"/>
                  </a:cxn>
                  <a:cxn ang="0">
                    <a:pos x="16" y="116"/>
                  </a:cxn>
                  <a:cxn ang="0">
                    <a:pos x="40" y="105"/>
                  </a:cxn>
                  <a:cxn ang="0">
                    <a:pos x="21" y="100"/>
                  </a:cxn>
                  <a:cxn ang="0">
                    <a:pos x="52" y="87"/>
                  </a:cxn>
                  <a:cxn ang="0">
                    <a:pos x="40" y="67"/>
                  </a:cxn>
                  <a:cxn ang="0">
                    <a:pos x="64" y="68"/>
                  </a:cxn>
                  <a:cxn ang="0">
                    <a:pos x="96" y="17"/>
                  </a:cxn>
                  <a:cxn ang="0">
                    <a:pos x="106" y="36"/>
                  </a:cxn>
                  <a:cxn ang="0">
                    <a:pos x="119" y="47"/>
                  </a:cxn>
                  <a:cxn ang="0">
                    <a:pos x="127" y="22"/>
                  </a:cxn>
                  <a:cxn ang="0">
                    <a:pos x="128" y="1"/>
                  </a:cxn>
                  <a:cxn ang="0">
                    <a:pos x="130" y="25"/>
                  </a:cxn>
                  <a:cxn ang="0">
                    <a:pos x="143" y="39"/>
                  </a:cxn>
                </a:cxnLst>
                <a:rect l="0" t="0" r="r" b="b"/>
                <a:pathLst>
                  <a:path w="292" h="264">
                    <a:moveTo>
                      <a:pt x="143" y="39"/>
                    </a:moveTo>
                    <a:lnTo>
                      <a:pt x="144" y="39"/>
                    </a:lnTo>
                    <a:lnTo>
                      <a:pt x="146" y="38"/>
                    </a:lnTo>
                    <a:lnTo>
                      <a:pt x="148" y="36"/>
                    </a:lnTo>
                    <a:lnTo>
                      <a:pt x="148" y="35"/>
                    </a:lnTo>
                    <a:lnTo>
                      <a:pt x="148" y="31"/>
                    </a:lnTo>
                    <a:lnTo>
                      <a:pt x="148" y="30"/>
                    </a:lnTo>
                    <a:lnTo>
                      <a:pt x="148" y="28"/>
                    </a:lnTo>
                    <a:lnTo>
                      <a:pt x="148" y="27"/>
                    </a:lnTo>
                    <a:lnTo>
                      <a:pt x="148" y="25"/>
                    </a:lnTo>
                    <a:lnTo>
                      <a:pt x="148" y="23"/>
                    </a:lnTo>
                    <a:lnTo>
                      <a:pt x="159" y="44"/>
                    </a:lnTo>
                    <a:lnTo>
                      <a:pt x="162" y="43"/>
                    </a:lnTo>
                    <a:lnTo>
                      <a:pt x="165" y="39"/>
                    </a:lnTo>
                    <a:lnTo>
                      <a:pt x="167" y="38"/>
                    </a:lnTo>
                    <a:lnTo>
                      <a:pt x="170" y="35"/>
                    </a:lnTo>
                    <a:lnTo>
                      <a:pt x="172" y="31"/>
                    </a:lnTo>
                    <a:lnTo>
                      <a:pt x="175" y="30"/>
                    </a:lnTo>
                    <a:lnTo>
                      <a:pt x="178" y="28"/>
                    </a:lnTo>
                    <a:lnTo>
                      <a:pt x="181" y="27"/>
                    </a:lnTo>
                    <a:lnTo>
                      <a:pt x="184" y="27"/>
                    </a:lnTo>
                    <a:lnTo>
                      <a:pt x="188" y="27"/>
                    </a:lnTo>
                    <a:lnTo>
                      <a:pt x="188" y="28"/>
                    </a:lnTo>
                    <a:lnTo>
                      <a:pt x="186" y="28"/>
                    </a:lnTo>
                    <a:lnTo>
                      <a:pt x="186" y="30"/>
                    </a:lnTo>
                    <a:lnTo>
                      <a:pt x="184" y="31"/>
                    </a:lnTo>
                    <a:lnTo>
                      <a:pt x="184" y="31"/>
                    </a:lnTo>
                    <a:lnTo>
                      <a:pt x="183" y="33"/>
                    </a:lnTo>
                    <a:lnTo>
                      <a:pt x="183" y="35"/>
                    </a:lnTo>
                    <a:lnTo>
                      <a:pt x="183" y="36"/>
                    </a:lnTo>
                    <a:lnTo>
                      <a:pt x="183" y="38"/>
                    </a:lnTo>
                    <a:lnTo>
                      <a:pt x="183" y="39"/>
                    </a:lnTo>
                    <a:lnTo>
                      <a:pt x="184" y="41"/>
                    </a:lnTo>
                    <a:lnTo>
                      <a:pt x="188" y="43"/>
                    </a:lnTo>
                    <a:lnTo>
                      <a:pt x="189" y="44"/>
                    </a:lnTo>
                    <a:lnTo>
                      <a:pt x="191" y="44"/>
                    </a:lnTo>
                    <a:lnTo>
                      <a:pt x="194" y="44"/>
                    </a:lnTo>
                    <a:lnTo>
                      <a:pt x="196" y="44"/>
                    </a:lnTo>
                    <a:lnTo>
                      <a:pt x="199" y="44"/>
                    </a:lnTo>
                    <a:lnTo>
                      <a:pt x="200" y="44"/>
                    </a:lnTo>
                    <a:lnTo>
                      <a:pt x="204" y="44"/>
                    </a:lnTo>
                    <a:lnTo>
                      <a:pt x="205" y="44"/>
                    </a:lnTo>
                    <a:lnTo>
                      <a:pt x="207" y="41"/>
                    </a:lnTo>
                    <a:lnTo>
                      <a:pt x="208" y="38"/>
                    </a:lnTo>
                    <a:lnTo>
                      <a:pt x="210" y="35"/>
                    </a:lnTo>
                    <a:lnTo>
                      <a:pt x="213" y="31"/>
                    </a:lnTo>
                    <a:lnTo>
                      <a:pt x="215" y="28"/>
                    </a:lnTo>
                    <a:lnTo>
                      <a:pt x="218" y="27"/>
                    </a:lnTo>
                    <a:lnTo>
                      <a:pt x="220" y="23"/>
                    </a:lnTo>
                    <a:lnTo>
                      <a:pt x="223" y="20"/>
                    </a:lnTo>
                    <a:lnTo>
                      <a:pt x="226" y="17"/>
                    </a:lnTo>
                    <a:lnTo>
                      <a:pt x="229" y="14"/>
                    </a:lnTo>
                    <a:lnTo>
                      <a:pt x="228" y="20"/>
                    </a:lnTo>
                    <a:lnTo>
                      <a:pt x="226" y="25"/>
                    </a:lnTo>
                    <a:lnTo>
                      <a:pt x="224" y="30"/>
                    </a:lnTo>
                    <a:lnTo>
                      <a:pt x="221" y="36"/>
                    </a:lnTo>
                    <a:lnTo>
                      <a:pt x="218" y="41"/>
                    </a:lnTo>
                    <a:lnTo>
                      <a:pt x="216" y="44"/>
                    </a:lnTo>
                    <a:lnTo>
                      <a:pt x="215" y="49"/>
                    </a:lnTo>
                    <a:lnTo>
                      <a:pt x="213" y="54"/>
                    </a:lnTo>
                    <a:lnTo>
                      <a:pt x="215" y="59"/>
                    </a:lnTo>
                    <a:lnTo>
                      <a:pt x="218" y="62"/>
                    </a:lnTo>
                    <a:lnTo>
                      <a:pt x="247" y="55"/>
                    </a:lnTo>
                    <a:lnTo>
                      <a:pt x="244" y="54"/>
                    </a:lnTo>
                    <a:lnTo>
                      <a:pt x="242" y="55"/>
                    </a:lnTo>
                    <a:lnTo>
                      <a:pt x="240" y="55"/>
                    </a:lnTo>
                    <a:lnTo>
                      <a:pt x="239" y="57"/>
                    </a:lnTo>
                    <a:lnTo>
                      <a:pt x="237" y="59"/>
                    </a:lnTo>
                    <a:lnTo>
                      <a:pt x="236" y="60"/>
                    </a:lnTo>
                    <a:lnTo>
                      <a:pt x="234" y="62"/>
                    </a:lnTo>
                    <a:lnTo>
                      <a:pt x="232" y="63"/>
                    </a:lnTo>
                    <a:lnTo>
                      <a:pt x="231" y="65"/>
                    </a:lnTo>
                    <a:lnTo>
                      <a:pt x="229" y="67"/>
                    </a:lnTo>
                    <a:lnTo>
                      <a:pt x="229" y="71"/>
                    </a:lnTo>
                    <a:lnTo>
                      <a:pt x="236" y="76"/>
                    </a:lnTo>
                    <a:lnTo>
                      <a:pt x="242" y="78"/>
                    </a:lnTo>
                    <a:lnTo>
                      <a:pt x="248" y="78"/>
                    </a:lnTo>
                    <a:lnTo>
                      <a:pt x="255" y="78"/>
                    </a:lnTo>
                    <a:lnTo>
                      <a:pt x="261" y="76"/>
                    </a:lnTo>
                    <a:lnTo>
                      <a:pt x="268" y="75"/>
                    </a:lnTo>
                    <a:lnTo>
                      <a:pt x="272" y="71"/>
                    </a:lnTo>
                    <a:lnTo>
                      <a:pt x="279" y="70"/>
                    </a:lnTo>
                    <a:lnTo>
                      <a:pt x="285" y="67"/>
                    </a:lnTo>
                    <a:lnTo>
                      <a:pt x="292" y="67"/>
                    </a:lnTo>
                    <a:lnTo>
                      <a:pt x="288" y="71"/>
                    </a:lnTo>
                    <a:lnTo>
                      <a:pt x="285" y="75"/>
                    </a:lnTo>
                    <a:lnTo>
                      <a:pt x="279" y="78"/>
                    </a:lnTo>
                    <a:lnTo>
                      <a:pt x="274" y="79"/>
                    </a:lnTo>
                    <a:lnTo>
                      <a:pt x="268" y="81"/>
                    </a:lnTo>
                    <a:lnTo>
                      <a:pt x="261" y="82"/>
                    </a:lnTo>
                    <a:lnTo>
                      <a:pt x="255" y="84"/>
                    </a:lnTo>
                    <a:lnTo>
                      <a:pt x="250" y="87"/>
                    </a:lnTo>
                    <a:lnTo>
                      <a:pt x="245" y="90"/>
                    </a:lnTo>
                    <a:lnTo>
                      <a:pt x="242" y="95"/>
                    </a:lnTo>
                    <a:lnTo>
                      <a:pt x="245" y="100"/>
                    </a:lnTo>
                    <a:lnTo>
                      <a:pt x="250" y="102"/>
                    </a:lnTo>
                    <a:lnTo>
                      <a:pt x="255" y="102"/>
                    </a:lnTo>
                    <a:lnTo>
                      <a:pt x="260" y="102"/>
                    </a:lnTo>
                    <a:lnTo>
                      <a:pt x="264" y="100"/>
                    </a:lnTo>
                    <a:lnTo>
                      <a:pt x="269" y="98"/>
                    </a:lnTo>
                    <a:lnTo>
                      <a:pt x="276" y="97"/>
                    </a:lnTo>
                    <a:lnTo>
                      <a:pt x="279" y="97"/>
                    </a:lnTo>
                    <a:lnTo>
                      <a:pt x="284" y="97"/>
                    </a:lnTo>
                    <a:lnTo>
                      <a:pt x="288" y="100"/>
                    </a:lnTo>
                    <a:lnTo>
                      <a:pt x="231" y="113"/>
                    </a:lnTo>
                    <a:lnTo>
                      <a:pt x="234" y="118"/>
                    </a:lnTo>
                    <a:lnTo>
                      <a:pt x="237" y="122"/>
                    </a:lnTo>
                    <a:lnTo>
                      <a:pt x="242" y="126"/>
                    </a:lnTo>
                    <a:lnTo>
                      <a:pt x="247" y="127"/>
                    </a:lnTo>
                    <a:lnTo>
                      <a:pt x="253" y="129"/>
                    </a:lnTo>
                    <a:lnTo>
                      <a:pt x="260" y="129"/>
                    </a:lnTo>
                    <a:lnTo>
                      <a:pt x="266" y="130"/>
                    </a:lnTo>
                    <a:lnTo>
                      <a:pt x="272" y="132"/>
                    </a:lnTo>
                    <a:lnTo>
                      <a:pt x="279" y="134"/>
                    </a:lnTo>
                    <a:lnTo>
                      <a:pt x="284" y="135"/>
                    </a:lnTo>
                    <a:lnTo>
                      <a:pt x="220" y="142"/>
                    </a:lnTo>
                    <a:lnTo>
                      <a:pt x="223" y="145"/>
                    </a:lnTo>
                    <a:lnTo>
                      <a:pt x="228" y="148"/>
                    </a:lnTo>
                    <a:lnTo>
                      <a:pt x="232" y="151"/>
                    </a:lnTo>
                    <a:lnTo>
                      <a:pt x="237" y="154"/>
                    </a:lnTo>
                    <a:lnTo>
                      <a:pt x="242" y="157"/>
                    </a:lnTo>
                    <a:lnTo>
                      <a:pt x="245" y="161"/>
                    </a:lnTo>
                    <a:lnTo>
                      <a:pt x="250" y="165"/>
                    </a:lnTo>
                    <a:lnTo>
                      <a:pt x="253" y="169"/>
                    </a:lnTo>
                    <a:lnTo>
                      <a:pt x="256" y="175"/>
                    </a:lnTo>
                    <a:lnTo>
                      <a:pt x="260" y="181"/>
                    </a:lnTo>
                    <a:lnTo>
                      <a:pt x="252" y="183"/>
                    </a:lnTo>
                    <a:lnTo>
                      <a:pt x="245" y="181"/>
                    </a:lnTo>
                    <a:lnTo>
                      <a:pt x="237" y="177"/>
                    </a:lnTo>
                    <a:lnTo>
                      <a:pt x="231" y="170"/>
                    </a:lnTo>
                    <a:lnTo>
                      <a:pt x="224" y="162"/>
                    </a:lnTo>
                    <a:lnTo>
                      <a:pt x="218" y="156"/>
                    </a:lnTo>
                    <a:lnTo>
                      <a:pt x="212" y="153"/>
                    </a:lnTo>
                    <a:lnTo>
                      <a:pt x="205" y="149"/>
                    </a:lnTo>
                    <a:lnTo>
                      <a:pt x="197" y="153"/>
                    </a:lnTo>
                    <a:lnTo>
                      <a:pt x="191" y="159"/>
                    </a:lnTo>
                    <a:lnTo>
                      <a:pt x="215" y="215"/>
                    </a:lnTo>
                    <a:lnTo>
                      <a:pt x="180" y="188"/>
                    </a:lnTo>
                    <a:lnTo>
                      <a:pt x="175" y="223"/>
                    </a:lnTo>
                    <a:lnTo>
                      <a:pt x="172" y="220"/>
                    </a:lnTo>
                    <a:lnTo>
                      <a:pt x="170" y="216"/>
                    </a:lnTo>
                    <a:lnTo>
                      <a:pt x="168" y="212"/>
                    </a:lnTo>
                    <a:lnTo>
                      <a:pt x="168" y="207"/>
                    </a:lnTo>
                    <a:lnTo>
                      <a:pt x="168" y="202"/>
                    </a:lnTo>
                    <a:lnTo>
                      <a:pt x="168" y="197"/>
                    </a:lnTo>
                    <a:lnTo>
                      <a:pt x="168" y="193"/>
                    </a:lnTo>
                    <a:lnTo>
                      <a:pt x="165" y="189"/>
                    </a:lnTo>
                    <a:lnTo>
                      <a:pt x="162" y="186"/>
                    </a:lnTo>
                    <a:lnTo>
                      <a:pt x="157" y="183"/>
                    </a:lnTo>
                    <a:lnTo>
                      <a:pt x="149" y="189"/>
                    </a:lnTo>
                    <a:lnTo>
                      <a:pt x="143" y="196"/>
                    </a:lnTo>
                    <a:lnTo>
                      <a:pt x="141" y="204"/>
                    </a:lnTo>
                    <a:lnTo>
                      <a:pt x="140" y="212"/>
                    </a:lnTo>
                    <a:lnTo>
                      <a:pt x="140" y="221"/>
                    </a:lnTo>
                    <a:lnTo>
                      <a:pt x="140" y="231"/>
                    </a:lnTo>
                    <a:lnTo>
                      <a:pt x="140" y="240"/>
                    </a:lnTo>
                    <a:lnTo>
                      <a:pt x="140" y="248"/>
                    </a:lnTo>
                    <a:lnTo>
                      <a:pt x="138" y="256"/>
                    </a:lnTo>
                    <a:lnTo>
                      <a:pt x="135" y="264"/>
                    </a:lnTo>
                    <a:lnTo>
                      <a:pt x="130" y="256"/>
                    </a:lnTo>
                    <a:lnTo>
                      <a:pt x="128" y="247"/>
                    </a:lnTo>
                    <a:lnTo>
                      <a:pt x="128" y="237"/>
                    </a:lnTo>
                    <a:lnTo>
                      <a:pt x="130" y="226"/>
                    </a:lnTo>
                    <a:lnTo>
                      <a:pt x="133" y="215"/>
                    </a:lnTo>
                    <a:lnTo>
                      <a:pt x="135" y="205"/>
                    </a:lnTo>
                    <a:lnTo>
                      <a:pt x="136" y="196"/>
                    </a:lnTo>
                    <a:lnTo>
                      <a:pt x="135" y="189"/>
                    </a:lnTo>
                    <a:lnTo>
                      <a:pt x="130" y="183"/>
                    </a:lnTo>
                    <a:lnTo>
                      <a:pt x="120" y="178"/>
                    </a:lnTo>
                    <a:lnTo>
                      <a:pt x="84" y="247"/>
                    </a:lnTo>
                    <a:lnTo>
                      <a:pt x="82" y="240"/>
                    </a:lnTo>
                    <a:lnTo>
                      <a:pt x="80" y="234"/>
                    </a:lnTo>
                    <a:lnTo>
                      <a:pt x="82" y="228"/>
                    </a:lnTo>
                    <a:lnTo>
                      <a:pt x="85" y="221"/>
                    </a:lnTo>
                    <a:lnTo>
                      <a:pt x="88" y="215"/>
                    </a:lnTo>
                    <a:lnTo>
                      <a:pt x="93" y="208"/>
                    </a:lnTo>
                    <a:lnTo>
                      <a:pt x="98" y="202"/>
                    </a:lnTo>
                    <a:lnTo>
                      <a:pt x="103" y="196"/>
                    </a:lnTo>
                    <a:lnTo>
                      <a:pt x="108" y="189"/>
                    </a:lnTo>
                    <a:lnTo>
                      <a:pt x="111" y="185"/>
                    </a:lnTo>
                    <a:lnTo>
                      <a:pt x="103" y="183"/>
                    </a:lnTo>
                    <a:lnTo>
                      <a:pt x="95" y="186"/>
                    </a:lnTo>
                    <a:lnTo>
                      <a:pt x="85" y="189"/>
                    </a:lnTo>
                    <a:lnTo>
                      <a:pt x="77" y="194"/>
                    </a:lnTo>
                    <a:lnTo>
                      <a:pt x="69" y="201"/>
                    </a:lnTo>
                    <a:lnTo>
                      <a:pt x="61" y="207"/>
                    </a:lnTo>
                    <a:lnTo>
                      <a:pt x="53" y="215"/>
                    </a:lnTo>
                    <a:lnTo>
                      <a:pt x="45" y="223"/>
                    </a:lnTo>
                    <a:lnTo>
                      <a:pt x="39" y="231"/>
                    </a:lnTo>
                    <a:lnTo>
                      <a:pt x="31" y="237"/>
                    </a:lnTo>
                    <a:lnTo>
                      <a:pt x="82" y="167"/>
                    </a:lnTo>
                    <a:lnTo>
                      <a:pt x="74" y="167"/>
                    </a:lnTo>
                    <a:lnTo>
                      <a:pt x="66" y="169"/>
                    </a:lnTo>
                    <a:lnTo>
                      <a:pt x="58" y="170"/>
                    </a:lnTo>
                    <a:lnTo>
                      <a:pt x="50" y="175"/>
                    </a:lnTo>
                    <a:lnTo>
                      <a:pt x="42" y="178"/>
                    </a:lnTo>
                    <a:lnTo>
                      <a:pt x="34" y="185"/>
                    </a:lnTo>
                    <a:lnTo>
                      <a:pt x="26" y="189"/>
                    </a:lnTo>
                    <a:lnTo>
                      <a:pt x="20" y="196"/>
                    </a:lnTo>
                    <a:lnTo>
                      <a:pt x="13" y="204"/>
                    </a:lnTo>
                    <a:lnTo>
                      <a:pt x="7" y="210"/>
                    </a:lnTo>
                    <a:lnTo>
                      <a:pt x="2" y="202"/>
                    </a:lnTo>
                    <a:lnTo>
                      <a:pt x="8" y="196"/>
                    </a:lnTo>
                    <a:lnTo>
                      <a:pt x="15" y="191"/>
                    </a:lnTo>
                    <a:lnTo>
                      <a:pt x="23" y="186"/>
                    </a:lnTo>
                    <a:lnTo>
                      <a:pt x="31" y="181"/>
                    </a:lnTo>
                    <a:lnTo>
                      <a:pt x="39" y="177"/>
                    </a:lnTo>
                    <a:lnTo>
                      <a:pt x="47" y="172"/>
                    </a:lnTo>
                    <a:lnTo>
                      <a:pt x="53" y="165"/>
                    </a:lnTo>
                    <a:lnTo>
                      <a:pt x="60" y="161"/>
                    </a:lnTo>
                    <a:lnTo>
                      <a:pt x="66" y="153"/>
                    </a:lnTo>
                    <a:lnTo>
                      <a:pt x="71" y="143"/>
                    </a:lnTo>
                    <a:lnTo>
                      <a:pt x="29" y="145"/>
                    </a:lnTo>
                    <a:lnTo>
                      <a:pt x="32" y="145"/>
                    </a:lnTo>
                    <a:lnTo>
                      <a:pt x="34" y="145"/>
                    </a:lnTo>
                    <a:lnTo>
                      <a:pt x="36" y="143"/>
                    </a:lnTo>
                    <a:lnTo>
                      <a:pt x="37" y="143"/>
                    </a:lnTo>
                    <a:lnTo>
                      <a:pt x="39" y="142"/>
                    </a:lnTo>
                    <a:lnTo>
                      <a:pt x="40" y="140"/>
                    </a:lnTo>
                    <a:lnTo>
                      <a:pt x="42" y="138"/>
                    </a:lnTo>
                    <a:lnTo>
                      <a:pt x="44" y="135"/>
                    </a:lnTo>
                    <a:lnTo>
                      <a:pt x="45" y="134"/>
                    </a:lnTo>
                    <a:lnTo>
                      <a:pt x="45" y="132"/>
                    </a:lnTo>
                    <a:lnTo>
                      <a:pt x="44" y="129"/>
                    </a:lnTo>
                    <a:lnTo>
                      <a:pt x="40" y="126"/>
                    </a:lnTo>
                    <a:lnTo>
                      <a:pt x="36" y="122"/>
                    </a:lnTo>
                    <a:lnTo>
                      <a:pt x="32" y="119"/>
                    </a:lnTo>
                    <a:lnTo>
                      <a:pt x="28" y="118"/>
                    </a:lnTo>
                    <a:lnTo>
                      <a:pt x="23" y="116"/>
                    </a:lnTo>
                    <a:lnTo>
                      <a:pt x="16" y="116"/>
                    </a:lnTo>
                    <a:lnTo>
                      <a:pt x="12" y="116"/>
                    </a:lnTo>
                    <a:lnTo>
                      <a:pt x="5" y="116"/>
                    </a:lnTo>
                    <a:lnTo>
                      <a:pt x="0" y="116"/>
                    </a:lnTo>
                    <a:lnTo>
                      <a:pt x="40" y="111"/>
                    </a:lnTo>
                    <a:lnTo>
                      <a:pt x="40" y="105"/>
                    </a:lnTo>
                    <a:lnTo>
                      <a:pt x="37" y="102"/>
                    </a:lnTo>
                    <a:lnTo>
                      <a:pt x="34" y="100"/>
                    </a:lnTo>
                    <a:lnTo>
                      <a:pt x="31" y="98"/>
                    </a:lnTo>
                    <a:lnTo>
                      <a:pt x="26" y="98"/>
                    </a:lnTo>
                    <a:lnTo>
                      <a:pt x="21" y="100"/>
                    </a:lnTo>
                    <a:lnTo>
                      <a:pt x="16" y="100"/>
                    </a:lnTo>
                    <a:lnTo>
                      <a:pt x="12" y="100"/>
                    </a:lnTo>
                    <a:lnTo>
                      <a:pt x="8" y="98"/>
                    </a:lnTo>
                    <a:lnTo>
                      <a:pt x="5" y="95"/>
                    </a:lnTo>
                    <a:lnTo>
                      <a:pt x="52" y="87"/>
                    </a:lnTo>
                    <a:lnTo>
                      <a:pt x="23" y="59"/>
                    </a:lnTo>
                    <a:lnTo>
                      <a:pt x="28" y="60"/>
                    </a:lnTo>
                    <a:lnTo>
                      <a:pt x="32" y="62"/>
                    </a:lnTo>
                    <a:lnTo>
                      <a:pt x="36" y="63"/>
                    </a:lnTo>
                    <a:lnTo>
                      <a:pt x="40" y="67"/>
                    </a:lnTo>
                    <a:lnTo>
                      <a:pt x="45" y="68"/>
                    </a:lnTo>
                    <a:lnTo>
                      <a:pt x="50" y="70"/>
                    </a:lnTo>
                    <a:lnTo>
                      <a:pt x="55" y="70"/>
                    </a:lnTo>
                    <a:lnTo>
                      <a:pt x="60" y="70"/>
                    </a:lnTo>
                    <a:lnTo>
                      <a:pt x="64" y="68"/>
                    </a:lnTo>
                    <a:lnTo>
                      <a:pt x="69" y="65"/>
                    </a:lnTo>
                    <a:lnTo>
                      <a:pt x="56" y="36"/>
                    </a:lnTo>
                    <a:lnTo>
                      <a:pt x="90" y="57"/>
                    </a:lnTo>
                    <a:lnTo>
                      <a:pt x="96" y="12"/>
                    </a:lnTo>
                    <a:lnTo>
                      <a:pt x="96" y="17"/>
                    </a:lnTo>
                    <a:lnTo>
                      <a:pt x="98" y="20"/>
                    </a:lnTo>
                    <a:lnTo>
                      <a:pt x="100" y="25"/>
                    </a:lnTo>
                    <a:lnTo>
                      <a:pt x="101" y="30"/>
                    </a:lnTo>
                    <a:lnTo>
                      <a:pt x="103" y="33"/>
                    </a:lnTo>
                    <a:lnTo>
                      <a:pt x="106" y="36"/>
                    </a:lnTo>
                    <a:lnTo>
                      <a:pt x="108" y="41"/>
                    </a:lnTo>
                    <a:lnTo>
                      <a:pt x="111" y="44"/>
                    </a:lnTo>
                    <a:lnTo>
                      <a:pt x="112" y="47"/>
                    </a:lnTo>
                    <a:lnTo>
                      <a:pt x="114" y="52"/>
                    </a:lnTo>
                    <a:lnTo>
                      <a:pt x="119" y="47"/>
                    </a:lnTo>
                    <a:lnTo>
                      <a:pt x="122" y="43"/>
                    </a:lnTo>
                    <a:lnTo>
                      <a:pt x="124" y="38"/>
                    </a:lnTo>
                    <a:lnTo>
                      <a:pt x="125" y="33"/>
                    </a:lnTo>
                    <a:lnTo>
                      <a:pt x="127" y="27"/>
                    </a:lnTo>
                    <a:lnTo>
                      <a:pt x="127" y="22"/>
                    </a:lnTo>
                    <a:lnTo>
                      <a:pt x="127" y="17"/>
                    </a:lnTo>
                    <a:lnTo>
                      <a:pt x="127" y="11"/>
                    </a:lnTo>
                    <a:lnTo>
                      <a:pt x="127" y="6"/>
                    </a:lnTo>
                    <a:lnTo>
                      <a:pt x="125" y="0"/>
                    </a:lnTo>
                    <a:lnTo>
                      <a:pt x="128" y="1"/>
                    </a:lnTo>
                    <a:lnTo>
                      <a:pt x="130" y="4"/>
                    </a:lnTo>
                    <a:lnTo>
                      <a:pt x="132" y="9"/>
                    </a:lnTo>
                    <a:lnTo>
                      <a:pt x="130" y="14"/>
                    </a:lnTo>
                    <a:lnTo>
                      <a:pt x="130" y="20"/>
                    </a:lnTo>
                    <a:lnTo>
                      <a:pt x="130" y="25"/>
                    </a:lnTo>
                    <a:lnTo>
                      <a:pt x="132" y="30"/>
                    </a:lnTo>
                    <a:lnTo>
                      <a:pt x="133" y="35"/>
                    </a:lnTo>
                    <a:lnTo>
                      <a:pt x="136" y="38"/>
                    </a:lnTo>
                    <a:lnTo>
                      <a:pt x="143" y="39"/>
                    </a:lnTo>
                    <a:lnTo>
                      <a:pt x="143" y="39"/>
                    </a:lnTo>
                    <a:close/>
                  </a:path>
                </a:pathLst>
              </a:custGeom>
              <a:solidFill>
                <a:srgbClr val="FF3300"/>
              </a:solidFill>
              <a:ln w="9525">
                <a:noFill/>
                <a:round/>
                <a:headEnd/>
                <a:tailEnd/>
              </a:ln>
            </p:spPr>
            <p:txBody>
              <a:bodyPr/>
              <a:lstStyle/>
              <a:p>
                <a:endParaRPr lang="es-CO"/>
              </a:p>
            </p:txBody>
          </p:sp>
          <p:sp>
            <p:nvSpPr>
              <p:cNvPr id="15803" name="Freeform 443"/>
              <p:cNvSpPr>
                <a:spLocks/>
              </p:cNvSpPr>
              <p:nvPr/>
            </p:nvSpPr>
            <p:spPr bwMode="auto">
              <a:xfrm>
                <a:off x="4546" y="3671"/>
                <a:ext cx="70" cy="46"/>
              </a:xfrm>
              <a:custGeom>
                <a:avLst/>
                <a:gdLst/>
                <a:ahLst/>
                <a:cxnLst>
                  <a:cxn ang="0">
                    <a:pos x="139" y="43"/>
                  </a:cxn>
                  <a:cxn ang="0">
                    <a:pos x="136" y="48"/>
                  </a:cxn>
                  <a:cxn ang="0">
                    <a:pos x="131" y="53"/>
                  </a:cxn>
                  <a:cxn ang="0">
                    <a:pos x="128" y="57"/>
                  </a:cxn>
                  <a:cxn ang="0">
                    <a:pos x="125" y="64"/>
                  </a:cxn>
                  <a:cxn ang="0">
                    <a:pos x="122" y="69"/>
                  </a:cxn>
                  <a:cxn ang="0">
                    <a:pos x="118" y="73"/>
                  </a:cxn>
                  <a:cxn ang="0">
                    <a:pos x="115" y="78"/>
                  </a:cxn>
                  <a:cxn ang="0">
                    <a:pos x="110" y="83"/>
                  </a:cxn>
                  <a:cxn ang="0">
                    <a:pos x="106" y="86"/>
                  </a:cxn>
                  <a:cxn ang="0">
                    <a:pos x="99" y="89"/>
                  </a:cxn>
                  <a:cxn ang="0">
                    <a:pos x="90" y="88"/>
                  </a:cxn>
                  <a:cxn ang="0">
                    <a:pos x="80" y="88"/>
                  </a:cxn>
                  <a:cxn ang="0">
                    <a:pos x="70" y="89"/>
                  </a:cxn>
                  <a:cxn ang="0">
                    <a:pos x="62" y="89"/>
                  </a:cxn>
                  <a:cxn ang="0">
                    <a:pos x="53" y="91"/>
                  </a:cxn>
                  <a:cxn ang="0">
                    <a:pos x="45" y="91"/>
                  </a:cxn>
                  <a:cxn ang="0">
                    <a:pos x="38" y="89"/>
                  </a:cxn>
                  <a:cxn ang="0">
                    <a:pos x="30" y="88"/>
                  </a:cxn>
                  <a:cxn ang="0">
                    <a:pos x="21" y="84"/>
                  </a:cxn>
                  <a:cxn ang="0">
                    <a:pos x="13" y="78"/>
                  </a:cxn>
                  <a:cxn ang="0">
                    <a:pos x="10" y="75"/>
                  </a:cxn>
                  <a:cxn ang="0">
                    <a:pos x="6" y="70"/>
                  </a:cxn>
                  <a:cxn ang="0">
                    <a:pos x="3" y="65"/>
                  </a:cxn>
                  <a:cxn ang="0">
                    <a:pos x="2" y="61"/>
                  </a:cxn>
                  <a:cxn ang="0">
                    <a:pos x="2" y="56"/>
                  </a:cxn>
                  <a:cxn ang="0">
                    <a:pos x="0" y="49"/>
                  </a:cxn>
                  <a:cxn ang="0">
                    <a:pos x="0" y="45"/>
                  </a:cxn>
                  <a:cxn ang="0">
                    <a:pos x="0" y="40"/>
                  </a:cxn>
                  <a:cxn ang="0">
                    <a:pos x="0" y="33"/>
                  </a:cxn>
                  <a:cxn ang="0">
                    <a:pos x="0" y="29"/>
                  </a:cxn>
                  <a:cxn ang="0">
                    <a:pos x="14" y="21"/>
                  </a:cxn>
                  <a:cxn ang="0">
                    <a:pos x="30" y="13"/>
                  </a:cxn>
                  <a:cxn ang="0">
                    <a:pos x="46" y="6"/>
                  </a:cxn>
                  <a:cxn ang="0">
                    <a:pos x="62" y="2"/>
                  </a:cxn>
                  <a:cxn ang="0">
                    <a:pos x="78" y="0"/>
                  </a:cxn>
                  <a:cxn ang="0">
                    <a:pos x="93" y="0"/>
                  </a:cxn>
                  <a:cxn ang="0">
                    <a:pos x="107" y="5"/>
                  </a:cxn>
                  <a:cxn ang="0">
                    <a:pos x="120" y="13"/>
                  </a:cxn>
                  <a:cxn ang="0">
                    <a:pos x="131" y="25"/>
                  </a:cxn>
                  <a:cxn ang="0">
                    <a:pos x="139" y="43"/>
                  </a:cxn>
                  <a:cxn ang="0">
                    <a:pos x="139" y="43"/>
                  </a:cxn>
                </a:cxnLst>
                <a:rect l="0" t="0" r="r" b="b"/>
                <a:pathLst>
                  <a:path w="139" h="91">
                    <a:moveTo>
                      <a:pt x="139" y="43"/>
                    </a:moveTo>
                    <a:lnTo>
                      <a:pt x="136" y="48"/>
                    </a:lnTo>
                    <a:lnTo>
                      <a:pt x="131" y="53"/>
                    </a:lnTo>
                    <a:lnTo>
                      <a:pt x="128" y="57"/>
                    </a:lnTo>
                    <a:lnTo>
                      <a:pt x="125" y="64"/>
                    </a:lnTo>
                    <a:lnTo>
                      <a:pt x="122" y="69"/>
                    </a:lnTo>
                    <a:lnTo>
                      <a:pt x="118" y="73"/>
                    </a:lnTo>
                    <a:lnTo>
                      <a:pt x="115" y="78"/>
                    </a:lnTo>
                    <a:lnTo>
                      <a:pt x="110" y="83"/>
                    </a:lnTo>
                    <a:lnTo>
                      <a:pt x="106" y="86"/>
                    </a:lnTo>
                    <a:lnTo>
                      <a:pt x="99" y="89"/>
                    </a:lnTo>
                    <a:lnTo>
                      <a:pt x="90" y="88"/>
                    </a:lnTo>
                    <a:lnTo>
                      <a:pt x="80" y="88"/>
                    </a:lnTo>
                    <a:lnTo>
                      <a:pt x="70" y="89"/>
                    </a:lnTo>
                    <a:lnTo>
                      <a:pt x="62" y="89"/>
                    </a:lnTo>
                    <a:lnTo>
                      <a:pt x="53" y="91"/>
                    </a:lnTo>
                    <a:lnTo>
                      <a:pt x="45" y="91"/>
                    </a:lnTo>
                    <a:lnTo>
                      <a:pt x="38" y="89"/>
                    </a:lnTo>
                    <a:lnTo>
                      <a:pt x="30" y="88"/>
                    </a:lnTo>
                    <a:lnTo>
                      <a:pt x="21" y="84"/>
                    </a:lnTo>
                    <a:lnTo>
                      <a:pt x="13" y="78"/>
                    </a:lnTo>
                    <a:lnTo>
                      <a:pt x="10" y="75"/>
                    </a:lnTo>
                    <a:lnTo>
                      <a:pt x="6" y="70"/>
                    </a:lnTo>
                    <a:lnTo>
                      <a:pt x="3" y="65"/>
                    </a:lnTo>
                    <a:lnTo>
                      <a:pt x="2" y="61"/>
                    </a:lnTo>
                    <a:lnTo>
                      <a:pt x="2" y="56"/>
                    </a:lnTo>
                    <a:lnTo>
                      <a:pt x="0" y="49"/>
                    </a:lnTo>
                    <a:lnTo>
                      <a:pt x="0" y="45"/>
                    </a:lnTo>
                    <a:lnTo>
                      <a:pt x="0" y="40"/>
                    </a:lnTo>
                    <a:lnTo>
                      <a:pt x="0" y="33"/>
                    </a:lnTo>
                    <a:lnTo>
                      <a:pt x="0" y="29"/>
                    </a:lnTo>
                    <a:lnTo>
                      <a:pt x="14" y="21"/>
                    </a:lnTo>
                    <a:lnTo>
                      <a:pt x="30" y="13"/>
                    </a:lnTo>
                    <a:lnTo>
                      <a:pt x="46" y="6"/>
                    </a:lnTo>
                    <a:lnTo>
                      <a:pt x="62" y="2"/>
                    </a:lnTo>
                    <a:lnTo>
                      <a:pt x="78" y="0"/>
                    </a:lnTo>
                    <a:lnTo>
                      <a:pt x="93" y="0"/>
                    </a:lnTo>
                    <a:lnTo>
                      <a:pt x="107" y="5"/>
                    </a:lnTo>
                    <a:lnTo>
                      <a:pt x="120" y="13"/>
                    </a:lnTo>
                    <a:lnTo>
                      <a:pt x="131" y="25"/>
                    </a:lnTo>
                    <a:lnTo>
                      <a:pt x="139" y="43"/>
                    </a:lnTo>
                    <a:lnTo>
                      <a:pt x="139" y="43"/>
                    </a:lnTo>
                    <a:close/>
                  </a:path>
                </a:pathLst>
              </a:custGeom>
              <a:solidFill>
                <a:srgbClr val="FF7B42"/>
              </a:solidFill>
              <a:ln w="9525">
                <a:noFill/>
                <a:round/>
                <a:headEnd/>
                <a:tailEnd/>
              </a:ln>
            </p:spPr>
            <p:txBody>
              <a:bodyPr/>
              <a:lstStyle/>
              <a:p>
                <a:endParaRPr lang="es-CO"/>
              </a:p>
            </p:txBody>
          </p:sp>
          <p:sp>
            <p:nvSpPr>
              <p:cNvPr id="15804" name="Freeform 444"/>
              <p:cNvSpPr>
                <a:spLocks/>
              </p:cNvSpPr>
              <p:nvPr/>
            </p:nvSpPr>
            <p:spPr bwMode="auto">
              <a:xfrm>
                <a:off x="4434" y="3695"/>
                <a:ext cx="44" cy="32"/>
              </a:xfrm>
              <a:custGeom>
                <a:avLst/>
                <a:gdLst/>
                <a:ahLst/>
                <a:cxnLst>
                  <a:cxn ang="0">
                    <a:pos x="86" y="0"/>
                  </a:cxn>
                  <a:cxn ang="0">
                    <a:pos x="24" y="66"/>
                  </a:cxn>
                  <a:cxn ang="0">
                    <a:pos x="29" y="56"/>
                  </a:cxn>
                  <a:cxn ang="0">
                    <a:pos x="29" y="48"/>
                  </a:cxn>
                  <a:cxn ang="0">
                    <a:pos x="27" y="42"/>
                  </a:cxn>
                  <a:cxn ang="0">
                    <a:pos x="22" y="35"/>
                  </a:cxn>
                  <a:cxn ang="0">
                    <a:pos x="18" y="31"/>
                  </a:cxn>
                  <a:cxn ang="0">
                    <a:pos x="13" y="26"/>
                  </a:cxn>
                  <a:cxn ang="0">
                    <a:pos x="6" y="19"/>
                  </a:cxn>
                  <a:cxn ang="0">
                    <a:pos x="3" y="15"/>
                  </a:cxn>
                  <a:cxn ang="0">
                    <a:pos x="0" y="10"/>
                  </a:cxn>
                  <a:cxn ang="0">
                    <a:pos x="2" y="3"/>
                  </a:cxn>
                  <a:cxn ang="0">
                    <a:pos x="8" y="10"/>
                  </a:cxn>
                  <a:cxn ang="0">
                    <a:pos x="16" y="15"/>
                  </a:cxn>
                  <a:cxn ang="0">
                    <a:pos x="24" y="18"/>
                  </a:cxn>
                  <a:cxn ang="0">
                    <a:pos x="34" y="18"/>
                  </a:cxn>
                  <a:cxn ang="0">
                    <a:pos x="43" y="18"/>
                  </a:cxn>
                  <a:cxn ang="0">
                    <a:pos x="53" y="16"/>
                  </a:cxn>
                  <a:cxn ang="0">
                    <a:pos x="61" y="13"/>
                  </a:cxn>
                  <a:cxn ang="0">
                    <a:pos x="70" y="10"/>
                  </a:cxn>
                  <a:cxn ang="0">
                    <a:pos x="80" y="5"/>
                  </a:cxn>
                  <a:cxn ang="0">
                    <a:pos x="88" y="2"/>
                  </a:cxn>
                  <a:cxn ang="0">
                    <a:pos x="88" y="2"/>
                  </a:cxn>
                  <a:cxn ang="0">
                    <a:pos x="86" y="0"/>
                  </a:cxn>
                </a:cxnLst>
                <a:rect l="0" t="0" r="r" b="b"/>
                <a:pathLst>
                  <a:path w="88" h="66">
                    <a:moveTo>
                      <a:pt x="86" y="0"/>
                    </a:moveTo>
                    <a:lnTo>
                      <a:pt x="24" y="66"/>
                    </a:lnTo>
                    <a:lnTo>
                      <a:pt x="29" y="56"/>
                    </a:lnTo>
                    <a:lnTo>
                      <a:pt x="29" y="48"/>
                    </a:lnTo>
                    <a:lnTo>
                      <a:pt x="27" y="42"/>
                    </a:lnTo>
                    <a:lnTo>
                      <a:pt x="22" y="35"/>
                    </a:lnTo>
                    <a:lnTo>
                      <a:pt x="18" y="31"/>
                    </a:lnTo>
                    <a:lnTo>
                      <a:pt x="13" y="26"/>
                    </a:lnTo>
                    <a:lnTo>
                      <a:pt x="6" y="19"/>
                    </a:lnTo>
                    <a:lnTo>
                      <a:pt x="3" y="15"/>
                    </a:lnTo>
                    <a:lnTo>
                      <a:pt x="0" y="10"/>
                    </a:lnTo>
                    <a:lnTo>
                      <a:pt x="2" y="3"/>
                    </a:lnTo>
                    <a:lnTo>
                      <a:pt x="8" y="10"/>
                    </a:lnTo>
                    <a:lnTo>
                      <a:pt x="16" y="15"/>
                    </a:lnTo>
                    <a:lnTo>
                      <a:pt x="24" y="18"/>
                    </a:lnTo>
                    <a:lnTo>
                      <a:pt x="34" y="18"/>
                    </a:lnTo>
                    <a:lnTo>
                      <a:pt x="43" y="18"/>
                    </a:lnTo>
                    <a:lnTo>
                      <a:pt x="53" y="16"/>
                    </a:lnTo>
                    <a:lnTo>
                      <a:pt x="61" y="13"/>
                    </a:lnTo>
                    <a:lnTo>
                      <a:pt x="70" y="10"/>
                    </a:lnTo>
                    <a:lnTo>
                      <a:pt x="80" y="5"/>
                    </a:lnTo>
                    <a:lnTo>
                      <a:pt x="88" y="2"/>
                    </a:lnTo>
                    <a:lnTo>
                      <a:pt x="88" y="2"/>
                    </a:lnTo>
                    <a:lnTo>
                      <a:pt x="86" y="0"/>
                    </a:lnTo>
                    <a:close/>
                  </a:path>
                </a:pathLst>
              </a:custGeom>
              <a:solidFill>
                <a:srgbClr val="FFFF42"/>
              </a:solidFill>
              <a:ln w="9525">
                <a:noFill/>
                <a:round/>
                <a:headEnd/>
                <a:tailEnd/>
              </a:ln>
            </p:spPr>
            <p:txBody>
              <a:bodyPr/>
              <a:lstStyle/>
              <a:p>
                <a:endParaRPr lang="es-CO"/>
              </a:p>
            </p:txBody>
          </p:sp>
          <p:sp>
            <p:nvSpPr>
              <p:cNvPr id="15805" name="Freeform 445"/>
              <p:cNvSpPr>
                <a:spLocks/>
              </p:cNvSpPr>
              <p:nvPr/>
            </p:nvSpPr>
            <p:spPr bwMode="auto">
              <a:xfrm>
                <a:off x="4205" y="3702"/>
                <a:ext cx="61" cy="259"/>
              </a:xfrm>
              <a:custGeom>
                <a:avLst/>
                <a:gdLst/>
                <a:ahLst/>
                <a:cxnLst>
                  <a:cxn ang="0">
                    <a:pos x="122" y="494"/>
                  </a:cxn>
                  <a:cxn ang="0">
                    <a:pos x="116" y="504"/>
                  </a:cxn>
                  <a:cxn ang="0">
                    <a:pos x="109" y="512"/>
                  </a:cxn>
                  <a:cxn ang="0">
                    <a:pos x="100" y="516"/>
                  </a:cxn>
                  <a:cxn ang="0">
                    <a:pos x="88" y="518"/>
                  </a:cxn>
                  <a:cxn ang="0">
                    <a:pos x="77" y="518"/>
                  </a:cxn>
                  <a:cxn ang="0">
                    <a:pos x="64" y="518"/>
                  </a:cxn>
                  <a:cxn ang="0">
                    <a:pos x="53" y="516"/>
                  </a:cxn>
                  <a:cxn ang="0">
                    <a:pos x="40" y="516"/>
                  </a:cxn>
                  <a:cxn ang="0">
                    <a:pos x="28" y="516"/>
                  </a:cxn>
                  <a:cxn ang="0">
                    <a:pos x="16" y="518"/>
                  </a:cxn>
                  <a:cxn ang="0">
                    <a:pos x="0" y="496"/>
                  </a:cxn>
                  <a:cxn ang="0">
                    <a:pos x="0" y="94"/>
                  </a:cxn>
                  <a:cxn ang="0">
                    <a:pos x="10" y="82"/>
                  </a:cxn>
                  <a:cxn ang="0">
                    <a:pos x="20" y="70"/>
                  </a:cxn>
                  <a:cxn ang="0">
                    <a:pos x="29" y="59"/>
                  </a:cxn>
                  <a:cxn ang="0">
                    <a:pos x="39" y="49"/>
                  </a:cxn>
                  <a:cxn ang="0">
                    <a:pos x="50" y="38"/>
                  </a:cxn>
                  <a:cxn ang="0">
                    <a:pos x="61" y="28"/>
                  </a:cxn>
                  <a:cxn ang="0">
                    <a:pos x="74" y="20"/>
                  </a:cxn>
                  <a:cxn ang="0">
                    <a:pos x="87" y="12"/>
                  </a:cxn>
                  <a:cxn ang="0">
                    <a:pos x="100" y="6"/>
                  </a:cxn>
                  <a:cxn ang="0">
                    <a:pos x="114" y="0"/>
                  </a:cxn>
                  <a:cxn ang="0">
                    <a:pos x="122" y="494"/>
                  </a:cxn>
                  <a:cxn ang="0">
                    <a:pos x="122" y="494"/>
                  </a:cxn>
                </a:cxnLst>
                <a:rect l="0" t="0" r="r" b="b"/>
                <a:pathLst>
                  <a:path w="122" h="518">
                    <a:moveTo>
                      <a:pt x="122" y="494"/>
                    </a:moveTo>
                    <a:lnTo>
                      <a:pt x="116" y="504"/>
                    </a:lnTo>
                    <a:lnTo>
                      <a:pt x="109" y="512"/>
                    </a:lnTo>
                    <a:lnTo>
                      <a:pt x="100" y="516"/>
                    </a:lnTo>
                    <a:lnTo>
                      <a:pt x="88" y="518"/>
                    </a:lnTo>
                    <a:lnTo>
                      <a:pt x="77" y="518"/>
                    </a:lnTo>
                    <a:lnTo>
                      <a:pt x="64" y="518"/>
                    </a:lnTo>
                    <a:lnTo>
                      <a:pt x="53" y="516"/>
                    </a:lnTo>
                    <a:lnTo>
                      <a:pt x="40" y="516"/>
                    </a:lnTo>
                    <a:lnTo>
                      <a:pt x="28" y="516"/>
                    </a:lnTo>
                    <a:lnTo>
                      <a:pt x="16" y="518"/>
                    </a:lnTo>
                    <a:lnTo>
                      <a:pt x="0" y="496"/>
                    </a:lnTo>
                    <a:lnTo>
                      <a:pt x="0" y="94"/>
                    </a:lnTo>
                    <a:lnTo>
                      <a:pt x="10" y="82"/>
                    </a:lnTo>
                    <a:lnTo>
                      <a:pt x="20" y="70"/>
                    </a:lnTo>
                    <a:lnTo>
                      <a:pt x="29" y="59"/>
                    </a:lnTo>
                    <a:lnTo>
                      <a:pt x="39" y="49"/>
                    </a:lnTo>
                    <a:lnTo>
                      <a:pt x="50" y="38"/>
                    </a:lnTo>
                    <a:lnTo>
                      <a:pt x="61" y="28"/>
                    </a:lnTo>
                    <a:lnTo>
                      <a:pt x="74" y="20"/>
                    </a:lnTo>
                    <a:lnTo>
                      <a:pt x="87" y="12"/>
                    </a:lnTo>
                    <a:lnTo>
                      <a:pt x="100" y="6"/>
                    </a:lnTo>
                    <a:lnTo>
                      <a:pt x="114" y="0"/>
                    </a:lnTo>
                    <a:lnTo>
                      <a:pt x="122" y="494"/>
                    </a:lnTo>
                    <a:lnTo>
                      <a:pt x="122" y="494"/>
                    </a:lnTo>
                    <a:close/>
                  </a:path>
                </a:pathLst>
              </a:custGeom>
              <a:solidFill>
                <a:srgbClr val="FFFF42"/>
              </a:solidFill>
              <a:ln w="9525">
                <a:noFill/>
                <a:round/>
                <a:headEnd/>
                <a:tailEnd/>
              </a:ln>
            </p:spPr>
            <p:txBody>
              <a:bodyPr/>
              <a:lstStyle/>
              <a:p>
                <a:endParaRPr lang="es-CO"/>
              </a:p>
            </p:txBody>
          </p:sp>
          <p:sp>
            <p:nvSpPr>
              <p:cNvPr id="15806" name="Freeform 446"/>
              <p:cNvSpPr>
                <a:spLocks/>
              </p:cNvSpPr>
              <p:nvPr/>
            </p:nvSpPr>
            <p:spPr bwMode="auto">
              <a:xfrm>
                <a:off x="4504" y="3717"/>
                <a:ext cx="12" cy="3"/>
              </a:xfrm>
              <a:custGeom>
                <a:avLst/>
                <a:gdLst/>
                <a:ahLst/>
                <a:cxnLst>
                  <a:cxn ang="0">
                    <a:pos x="23" y="0"/>
                  </a:cxn>
                  <a:cxn ang="0">
                    <a:pos x="23" y="3"/>
                  </a:cxn>
                  <a:cxn ang="0">
                    <a:pos x="19" y="5"/>
                  </a:cxn>
                  <a:cxn ang="0">
                    <a:pos x="18" y="6"/>
                  </a:cxn>
                  <a:cxn ang="0">
                    <a:pos x="15" y="6"/>
                  </a:cxn>
                  <a:cxn ang="0">
                    <a:pos x="13" y="6"/>
                  </a:cxn>
                  <a:cxn ang="0">
                    <a:pos x="10" y="6"/>
                  </a:cxn>
                  <a:cxn ang="0">
                    <a:pos x="7" y="6"/>
                  </a:cxn>
                  <a:cxn ang="0">
                    <a:pos x="5" y="6"/>
                  </a:cxn>
                  <a:cxn ang="0">
                    <a:pos x="2" y="6"/>
                  </a:cxn>
                  <a:cxn ang="0">
                    <a:pos x="0" y="6"/>
                  </a:cxn>
                  <a:cxn ang="0">
                    <a:pos x="2" y="3"/>
                  </a:cxn>
                  <a:cxn ang="0">
                    <a:pos x="3" y="1"/>
                  </a:cxn>
                  <a:cxn ang="0">
                    <a:pos x="5" y="1"/>
                  </a:cxn>
                  <a:cxn ang="0">
                    <a:pos x="8" y="1"/>
                  </a:cxn>
                  <a:cxn ang="0">
                    <a:pos x="11" y="1"/>
                  </a:cxn>
                  <a:cxn ang="0">
                    <a:pos x="13" y="1"/>
                  </a:cxn>
                  <a:cxn ang="0">
                    <a:pos x="16" y="1"/>
                  </a:cxn>
                  <a:cxn ang="0">
                    <a:pos x="19" y="1"/>
                  </a:cxn>
                  <a:cxn ang="0">
                    <a:pos x="21" y="1"/>
                  </a:cxn>
                  <a:cxn ang="0">
                    <a:pos x="24" y="1"/>
                  </a:cxn>
                  <a:cxn ang="0">
                    <a:pos x="24" y="1"/>
                  </a:cxn>
                  <a:cxn ang="0">
                    <a:pos x="23" y="0"/>
                  </a:cxn>
                </a:cxnLst>
                <a:rect l="0" t="0" r="r" b="b"/>
                <a:pathLst>
                  <a:path w="24" h="6">
                    <a:moveTo>
                      <a:pt x="23" y="0"/>
                    </a:moveTo>
                    <a:lnTo>
                      <a:pt x="23" y="3"/>
                    </a:lnTo>
                    <a:lnTo>
                      <a:pt x="19" y="5"/>
                    </a:lnTo>
                    <a:lnTo>
                      <a:pt x="18" y="6"/>
                    </a:lnTo>
                    <a:lnTo>
                      <a:pt x="15" y="6"/>
                    </a:lnTo>
                    <a:lnTo>
                      <a:pt x="13" y="6"/>
                    </a:lnTo>
                    <a:lnTo>
                      <a:pt x="10" y="6"/>
                    </a:lnTo>
                    <a:lnTo>
                      <a:pt x="7" y="6"/>
                    </a:lnTo>
                    <a:lnTo>
                      <a:pt x="5" y="6"/>
                    </a:lnTo>
                    <a:lnTo>
                      <a:pt x="2" y="6"/>
                    </a:lnTo>
                    <a:lnTo>
                      <a:pt x="0" y="6"/>
                    </a:lnTo>
                    <a:lnTo>
                      <a:pt x="2" y="3"/>
                    </a:lnTo>
                    <a:lnTo>
                      <a:pt x="3" y="1"/>
                    </a:lnTo>
                    <a:lnTo>
                      <a:pt x="5" y="1"/>
                    </a:lnTo>
                    <a:lnTo>
                      <a:pt x="8" y="1"/>
                    </a:lnTo>
                    <a:lnTo>
                      <a:pt x="11" y="1"/>
                    </a:lnTo>
                    <a:lnTo>
                      <a:pt x="13" y="1"/>
                    </a:lnTo>
                    <a:lnTo>
                      <a:pt x="16" y="1"/>
                    </a:lnTo>
                    <a:lnTo>
                      <a:pt x="19" y="1"/>
                    </a:lnTo>
                    <a:lnTo>
                      <a:pt x="21" y="1"/>
                    </a:lnTo>
                    <a:lnTo>
                      <a:pt x="24" y="1"/>
                    </a:lnTo>
                    <a:lnTo>
                      <a:pt x="24" y="1"/>
                    </a:lnTo>
                    <a:lnTo>
                      <a:pt x="23" y="0"/>
                    </a:lnTo>
                    <a:close/>
                  </a:path>
                </a:pathLst>
              </a:custGeom>
              <a:solidFill>
                <a:srgbClr val="FF3300"/>
              </a:solidFill>
              <a:ln w="9525">
                <a:noFill/>
                <a:round/>
                <a:headEnd/>
                <a:tailEnd/>
              </a:ln>
            </p:spPr>
            <p:txBody>
              <a:bodyPr/>
              <a:lstStyle/>
              <a:p>
                <a:endParaRPr lang="es-CO"/>
              </a:p>
            </p:txBody>
          </p:sp>
          <p:sp>
            <p:nvSpPr>
              <p:cNvPr id="15807" name="Freeform 447"/>
              <p:cNvSpPr>
                <a:spLocks/>
              </p:cNvSpPr>
              <p:nvPr/>
            </p:nvSpPr>
            <p:spPr bwMode="auto">
              <a:xfrm>
                <a:off x="4139" y="3772"/>
                <a:ext cx="55" cy="189"/>
              </a:xfrm>
              <a:custGeom>
                <a:avLst/>
                <a:gdLst/>
                <a:ahLst/>
                <a:cxnLst>
                  <a:cxn ang="0">
                    <a:pos x="110" y="360"/>
                  </a:cxn>
                  <a:cxn ang="0">
                    <a:pos x="102" y="370"/>
                  </a:cxn>
                  <a:cxn ang="0">
                    <a:pos x="94" y="376"/>
                  </a:cxn>
                  <a:cxn ang="0">
                    <a:pos x="84" y="378"/>
                  </a:cxn>
                  <a:cxn ang="0">
                    <a:pos x="75" y="378"/>
                  </a:cxn>
                  <a:cxn ang="0">
                    <a:pos x="65" y="376"/>
                  </a:cxn>
                  <a:cxn ang="0">
                    <a:pos x="56" y="375"/>
                  </a:cxn>
                  <a:cxn ang="0">
                    <a:pos x="46" y="373"/>
                  </a:cxn>
                  <a:cxn ang="0">
                    <a:pos x="35" y="372"/>
                  </a:cxn>
                  <a:cxn ang="0">
                    <a:pos x="25" y="372"/>
                  </a:cxn>
                  <a:cxn ang="0">
                    <a:pos x="17" y="375"/>
                  </a:cxn>
                  <a:cxn ang="0">
                    <a:pos x="11" y="348"/>
                  </a:cxn>
                  <a:cxn ang="0">
                    <a:pos x="8" y="317"/>
                  </a:cxn>
                  <a:cxn ang="0">
                    <a:pos x="4" y="289"/>
                  </a:cxn>
                  <a:cxn ang="0">
                    <a:pos x="3" y="258"/>
                  </a:cxn>
                  <a:cxn ang="0">
                    <a:pos x="3" y="228"/>
                  </a:cxn>
                  <a:cxn ang="0">
                    <a:pos x="1" y="198"/>
                  </a:cxn>
                  <a:cxn ang="0">
                    <a:pos x="1" y="167"/>
                  </a:cxn>
                  <a:cxn ang="0">
                    <a:pos x="1" y="137"/>
                  </a:cxn>
                  <a:cxn ang="0">
                    <a:pos x="1" y="108"/>
                  </a:cxn>
                  <a:cxn ang="0">
                    <a:pos x="0" y="81"/>
                  </a:cxn>
                  <a:cxn ang="0">
                    <a:pos x="12" y="75"/>
                  </a:cxn>
                  <a:cxn ang="0">
                    <a:pos x="24" y="67"/>
                  </a:cxn>
                  <a:cxn ang="0">
                    <a:pos x="35" y="59"/>
                  </a:cxn>
                  <a:cxn ang="0">
                    <a:pos x="46" y="49"/>
                  </a:cxn>
                  <a:cxn ang="0">
                    <a:pos x="56" y="40"/>
                  </a:cxn>
                  <a:cxn ang="0">
                    <a:pos x="67" y="30"/>
                  </a:cxn>
                  <a:cxn ang="0">
                    <a:pos x="76" y="21"/>
                  </a:cxn>
                  <a:cxn ang="0">
                    <a:pos x="88" y="13"/>
                  </a:cxn>
                  <a:cxn ang="0">
                    <a:pos x="99" y="5"/>
                  </a:cxn>
                  <a:cxn ang="0">
                    <a:pos x="108" y="0"/>
                  </a:cxn>
                  <a:cxn ang="0">
                    <a:pos x="110" y="360"/>
                  </a:cxn>
                  <a:cxn ang="0">
                    <a:pos x="110" y="360"/>
                  </a:cxn>
                </a:cxnLst>
                <a:rect l="0" t="0" r="r" b="b"/>
                <a:pathLst>
                  <a:path w="110" h="378">
                    <a:moveTo>
                      <a:pt x="110" y="360"/>
                    </a:moveTo>
                    <a:lnTo>
                      <a:pt x="102" y="370"/>
                    </a:lnTo>
                    <a:lnTo>
                      <a:pt x="94" y="376"/>
                    </a:lnTo>
                    <a:lnTo>
                      <a:pt x="84" y="378"/>
                    </a:lnTo>
                    <a:lnTo>
                      <a:pt x="75" y="378"/>
                    </a:lnTo>
                    <a:lnTo>
                      <a:pt x="65" y="376"/>
                    </a:lnTo>
                    <a:lnTo>
                      <a:pt x="56" y="375"/>
                    </a:lnTo>
                    <a:lnTo>
                      <a:pt x="46" y="373"/>
                    </a:lnTo>
                    <a:lnTo>
                      <a:pt x="35" y="372"/>
                    </a:lnTo>
                    <a:lnTo>
                      <a:pt x="25" y="372"/>
                    </a:lnTo>
                    <a:lnTo>
                      <a:pt x="17" y="375"/>
                    </a:lnTo>
                    <a:lnTo>
                      <a:pt x="11" y="348"/>
                    </a:lnTo>
                    <a:lnTo>
                      <a:pt x="8" y="317"/>
                    </a:lnTo>
                    <a:lnTo>
                      <a:pt x="4" y="289"/>
                    </a:lnTo>
                    <a:lnTo>
                      <a:pt x="3" y="258"/>
                    </a:lnTo>
                    <a:lnTo>
                      <a:pt x="3" y="228"/>
                    </a:lnTo>
                    <a:lnTo>
                      <a:pt x="1" y="198"/>
                    </a:lnTo>
                    <a:lnTo>
                      <a:pt x="1" y="167"/>
                    </a:lnTo>
                    <a:lnTo>
                      <a:pt x="1" y="137"/>
                    </a:lnTo>
                    <a:lnTo>
                      <a:pt x="1" y="108"/>
                    </a:lnTo>
                    <a:lnTo>
                      <a:pt x="0" y="81"/>
                    </a:lnTo>
                    <a:lnTo>
                      <a:pt x="12" y="75"/>
                    </a:lnTo>
                    <a:lnTo>
                      <a:pt x="24" y="67"/>
                    </a:lnTo>
                    <a:lnTo>
                      <a:pt x="35" y="59"/>
                    </a:lnTo>
                    <a:lnTo>
                      <a:pt x="46" y="49"/>
                    </a:lnTo>
                    <a:lnTo>
                      <a:pt x="56" y="40"/>
                    </a:lnTo>
                    <a:lnTo>
                      <a:pt x="67" y="30"/>
                    </a:lnTo>
                    <a:lnTo>
                      <a:pt x="76" y="21"/>
                    </a:lnTo>
                    <a:lnTo>
                      <a:pt x="88" y="13"/>
                    </a:lnTo>
                    <a:lnTo>
                      <a:pt x="99" y="5"/>
                    </a:lnTo>
                    <a:lnTo>
                      <a:pt x="108" y="0"/>
                    </a:lnTo>
                    <a:lnTo>
                      <a:pt x="110" y="360"/>
                    </a:lnTo>
                    <a:lnTo>
                      <a:pt x="110" y="360"/>
                    </a:lnTo>
                    <a:close/>
                  </a:path>
                </a:pathLst>
              </a:custGeom>
              <a:solidFill>
                <a:srgbClr val="FF428E"/>
              </a:solidFill>
              <a:ln w="9525">
                <a:noFill/>
                <a:round/>
                <a:headEnd/>
                <a:tailEnd/>
              </a:ln>
            </p:spPr>
            <p:txBody>
              <a:bodyPr/>
              <a:lstStyle/>
              <a:p>
                <a:endParaRPr lang="es-CO"/>
              </a:p>
            </p:txBody>
          </p:sp>
          <p:sp>
            <p:nvSpPr>
              <p:cNvPr id="15808" name="Freeform 448"/>
              <p:cNvSpPr>
                <a:spLocks/>
              </p:cNvSpPr>
              <p:nvPr/>
            </p:nvSpPr>
            <p:spPr bwMode="auto">
              <a:xfrm>
                <a:off x="4077" y="3833"/>
                <a:ext cx="54" cy="127"/>
              </a:xfrm>
              <a:custGeom>
                <a:avLst/>
                <a:gdLst/>
                <a:ahLst/>
                <a:cxnLst>
                  <a:cxn ang="0">
                    <a:pos x="106" y="236"/>
                  </a:cxn>
                  <a:cxn ang="0">
                    <a:pos x="101" y="246"/>
                  </a:cxn>
                  <a:cxn ang="0">
                    <a:pos x="93" y="251"/>
                  </a:cxn>
                  <a:cxn ang="0">
                    <a:pos x="84" y="254"/>
                  </a:cxn>
                  <a:cxn ang="0">
                    <a:pos x="74" y="255"/>
                  </a:cxn>
                  <a:cxn ang="0">
                    <a:pos x="64" y="255"/>
                  </a:cxn>
                  <a:cxn ang="0">
                    <a:pos x="55" y="254"/>
                  </a:cxn>
                  <a:cxn ang="0">
                    <a:pos x="44" y="252"/>
                  </a:cxn>
                  <a:cxn ang="0">
                    <a:pos x="36" y="251"/>
                  </a:cxn>
                  <a:cxn ang="0">
                    <a:pos x="28" y="249"/>
                  </a:cxn>
                  <a:cxn ang="0">
                    <a:pos x="21" y="249"/>
                  </a:cxn>
                  <a:cxn ang="0">
                    <a:pos x="16" y="235"/>
                  </a:cxn>
                  <a:cxn ang="0">
                    <a:pos x="13" y="220"/>
                  </a:cxn>
                  <a:cxn ang="0">
                    <a:pos x="8" y="204"/>
                  </a:cxn>
                  <a:cxn ang="0">
                    <a:pos x="7" y="190"/>
                  </a:cxn>
                  <a:cxn ang="0">
                    <a:pos x="4" y="174"/>
                  </a:cxn>
                  <a:cxn ang="0">
                    <a:pos x="2" y="158"/>
                  </a:cxn>
                  <a:cxn ang="0">
                    <a:pos x="0" y="144"/>
                  </a:cxn>
                  <a:cxn ang="0">
                    <a:pos x="0" y="128"/>
                  </a:cxn>
                  <a:cxn ang="0">
                    <a:pos x="0" y="112"/>
                  </a:cxn>
                  <a:cxn ang="0">
                    <a:pos x="2" y="96"/>
                  </a:cxn>
                  <a:cxn ang="0">
                    <a:pos x="10" y="85"/>
                  </a:cxn>
                  <a:cxn ang="0">
                    <a:pos x="18" y="74"/>
                  </a:cxn>
                  <a:cxn ang="0">
                    <a:pos x="28" y="62"/>
                  </a:cxn>
                  <a:cxn ang="0">
                    <a:pos x="37" y="53"/>
                  </a:cxn>
                  <a:cxn ang="0">
                    <a:pos x="47" y="42"/>
                  </a:cxn>
                  <a:cxn ang="0">
                    <a:pos x="56" y="30"/>
                  </a:cxn>
                  <a:cxn ang="0">
                    <a:pos x="68" y="21"/>
                  </a:cxn>
                  <a:cxn ang="0">
                    <a:pos x="79" y="13"/>
                  </a:cxn>
                  <a:cxn ang="0">
                    <a:pos x="90" y="7"/>
                  </a:cxn>
                  <a:cxn ang="0">
                    <a:pos x="103" y="0"/>
                  </a:cxn>
                  <a:cxn ang="0">
                    <a:pos x="108" y="238"/>
                  </a:cxn>
                  <a:cxn ang="0">
                    <a:pos x="108" y="238"/>
                  </a:cxn>
                  <a:cxn ang="0">
                    <a:pos x="106" y="236"/>
                  </a:cxn>
                </a:cxnLst>
                <a:rect l="0" t="0" r="r" b="b"/>
                <a:pathLst>
                  <a:path w="108" h="255">
                    <a:moveTo>
                      <a:pt x="106" y="236"/>
                    </a:moveTo>
                    <a:lnTo>
                      <a:pt x="101" y="246"/>
                    </a:lnTo>
                    <a:lnTo>
                      <a:pt x="93" y="251"/>
                    </a:lnTo>
                    <a:lnTo>
                      <a:pt x="84" y="254"/>
                    </a:lnTo>
                    <a:lnTo>
                      <a:pt x="74" y="255"/>
                    </a:lnTo>
                    <a:lnTo>
                      <a:pt x="64" y="255"/>
                    </a:lnTo>
                    <a:lnTo>
                      <a:pt x="55" y="254"/>
                    </a:lnTo>
                    <a:lnTo>
                      <a:pt x="44" y="252"/>
                    </a:lnTo>
                    <a:lnTo>
                      <a:pt x="36" y="251"/>
                    </a:lnTo>
                    <a:lnTo>
                      <a:pt x="28" y="249"/>
                    </a:lnTo>
                    <a:lnTo>
                      <a:pt x="21" y="249"/>
                    </a:lnTo>
                    <a:lnTo>
                      <a:pt x="16" y="235"/>
                    </a:lnTo>
                    <a:lnTo>
                      <a:pt x="13" y="220"/>
                    </a:lnTo>
                    <a:lnTo>
                      <a:pt x="8" y="204"/>
                    </a:lnTo>
                    <a:lnTo>
                      <a:pt x="7" y="190"/>
                    </a:lnTo>
                    <a:lnTo>
                      <a:pt x="4" y="174"/>
                    </a:lnTo>
                    <a:lnTo>
                      <a:pt x="2" y="158"/>
                    </a:lnTo>
                    <a:lnTo>
                      <a:pt x="0" y="144"/>
                    </a:lnTo>
                    <a:lnTo>
                      <a:pt x="0" y="128"/>
                    </a:lnTo>
                    <a:lnTo>
                      <a:pt x="0" y="112"/>
                    </a:lnTo>
                    <a:lnTo>
                      <a:pt x="2" y="96"/>
                    </a:lnTo>
                    <a:lnTo>
                      <a:pt x="10" y="85"/>
                    </a:lnTo>
                    <a:lnTo>
                      <a:pt x="18" y="74"/>
                    </a:lnTo>
                    <a:lnTo>
                      <a:pt x="28" y="62"/>
                    </a:lnTo>
                    <a:lnTo>
                      <a:pt x="37" y="53"/>
                    </a:lnTo>
                    <a:lnTo>
                      <a:pt x="47" y="42"/>
                    </a:lnTo>
                    <a:lnTo>
                      <a:pt x="56" y="30"/>
                    </a:lnTo>
                    <a:lnTo>
                      <a:pt x="68" y="21"/>
                    </a:lnTo>
                    <a:lnTo>
                      <a:pt x="79" y="13"/>
                    </a:lnTo>
                    <a:lnTo>
                      <a:pt x="90" y="7"/>
                    </a:lnTo>
                    <a:lnTo>
                      <a:pt x="103" y="0"/>
                    </a:lnTo>
                    <a:lnTo>
                      <a:pt x="108" y="238"/>
                    </a:lnTo>
                    <a:lnTo>
                      <a:pt x="108" y="238"/>
                    </a:lnTo>
                    <a:lnTo>
                      <a:pt x="106" y="236"/>
                    </a:lnTo>
                    <a:close/>
                  </a:path>
                </a:pathLst>
              </a:custGeom>
              <a:solidFill>
                <a:srgbClr val="FFFF42"/>
              </a:solidFill>
              <a:ln w="9525">
                <a:noFill/>
                <a:round/>
                <a:headEnd/>
                <a:tailEnd/>
              </a:ln>
            </p:spPr>
            <p:txBody>
              <a:bodyPr/>
              <a:lstStyle/>
              <a:p>
                <a:endParaRPr lang="es-CO"/>
              </a:p>
            </p:txBody>
          </p:sp>
          <p:sp>
            <p:nvSpPr>
              <p:cNvPr id="15809" name="Freeform 449"/>
              <p:cNvSpPr>
                <a:spLocks/>
              </p:cNvSpPr>
              <p:nvPr/>
            </p:nvSpPr>
            <p:spPr bwMode="auto">
              <a:xfrm>
                <a:off x="4527" y="3862"/>
                <a:ext cx="83" cy="66"/>
              </a:xfrm>
              <a:custGeom>
                <a:avLst/>
                <a:gdLst/>
                <a:ahLst/>
                <a:cxnLst>
                  <a:cxn ang="0">
                    <a:pos x="140" y="11"/>
                  </a:cxn>
                  <a:cxn ang="0">
                    <a:pos x="150" y="34"/>
                  </a:cxn>
                  <a:cxn ang="0">
                    <a:pos x="161" y="56"/>
                  </a:cxn>
                  <a:cxn ang="0">
                    <a:pos x="166" y="78"/>
                  </a:cxn>
                  <a:cxn ang="0">
                    <a:pos x="156" y="101"/>
                  </a:cxn>
                  <a:cxn ang="0">
                    <a:pos x="134" y="120"/>
                  </a:cxn>
                  <a:cxn ang="0">
                    <a:pos x="110" y="129"/>
                  </a:cxn>
                  <a:cxn ang="0">
                    <a:pos x="86" y="133"/>
                  </a:cxn>
                  <a:cxn ang="0">
                    <a:pos x="60" y="128"/>
                  </a:cxn>
                  <a:cxn ang="0">
                    <a:pos x="36" y="121"/>
                  </a:cxn>
                  <a:cxn ang="0">
                    <a:pos x="19" y="110"/>
                  </a:cxn>
                  <a:cxn ang="0">
                    <a:pos x="8" y="94"/>
                  </a:cxn>
                  <a:cxn ang="0">
                    <a:pos x="1" y="75"/>
                  </a:cxn>
                  <a:cxn ang="0">
                    <a:pos x="0" y="58"/>
                  </a:cxn>
                  <a:cxn ang="0">
                    <a:pos x="6" y="38"/>
                  </a:cxn>
                  <a:cxn ang="0">
                    <a:pos x="51" y="8"/>
                  </a:cxn>
                  <a:cxn ang="0">
                    <a:pos x="49" y="11"/>
                  </a:cxn>
                  <a:cxn ang="0">
                    <a:pos x="43" y="18"/>
                  </a:cxn>
                  <a:cxn ang="0">
                    <a:pos x="36" y="26"/>
                  </a:cxn>
                  <a:cxn ang="0">
                    <a:pos x="32" y="37"/>
                  </a:cxn>
                  <a:cxn ang="0">
                    <a:pos x="33" y="50"/>
                  </a:cxn>
                  <a:cxn ang="0">
                    <a:pos x="41" y="53"/>
                  </a:cxn>
                  <a:cxn ang="0">
                    <a:pos x="49" y="56"/>
                  </a:cxn>
                  <a:cxn ang="0">
                    <a:pos x="57" y="59"/>
                  </a:cxn>
                  <a:cxn ang="0">
                    <a:pos x="65" y="59"/>
                  </a:cxn>
                  <a:cxn ang="0">
                    <a:pos x="73" y="59"/>
                  </a:cxn>
                  <a:cxn ang="0">
                    <a:pos x="83" y="50"/>
                  </a:cxn>
                  <a:cxn ang="0">
                    <a:pos x="91" y="42"/>
                  </a:cxn>
                  <a:cxn ang="0">
                    <a:pos x="96" y="30"/>
                  </a:cxn>
                  <a:cxn ang="0">
                    <a:pos x="96" y="19"/>
                  </a:cxn>
                  <a:cxn ang="0">
                    <a:pos x="89" y="8"/>
                  </a:cxn>
                  <a:cxn ang="0">
                    <a:pos x="100" y="8"/>
                  </a:cxn>
                  <a:cxn ang="0">
                    <a:pos x="112" y="7"/>
                  </a:cxn>
                  <a:cxn ang="0">
                    <a:pos x="120" y="5"/>
                  </a:cxn>
                  <a:cxn ang="0">
                    <a:pos x="129" y="3"/>
                  </a:cxn>
                  <a:cxn ang="0">
                    <a:pos x="137" y="0"/>
                  </a:cxn>
                </a:cxnLst>
                <a:rect l="0" t="0" r="r" b="b"/>
                <a:pathLst>
                  <a:path w="166" h="133">
                    <a:moveTo>
                      <a:pt x="137" y="0"/>
                    </a:moveTo>
                    <a:lnTo>
                      <a:pt x="140" y="11"/>
                    </a:lnTo>
                    <a:lnTo>
                      <a:pt x="145" y="22"/>
                    </a:lnTo>
                    <a:lnTo>
                      <a:pt x="150" y="34"/>
                    </a:lnTo>
                    <a:lnTo>
                      <a:pt x="156" y="45"/>
                    </a:lnTo>
                    <a:lnTo>
                      <a:pt x="161" y="56"/>
                    </a:lnTo>
                    <a:lnTo>
                      <a:pt x="166" y="67"/>
                    </a:lnTo>
                    <a:lnTo>
                      <a:pt x="166" y="78"/>
                    </a:lnTo>
                    <a:lnTo>
                      <a:pt x="164" y="89"/>
                    </a:lnTo>
                    <a:lnTo>
                      <a:pt x="156" y="101"/>
                    </a:lnTo>
                    <a:lnTo>
                      <a:pt x="144" y="110"/>
                    </a:lnTo>
                    <a:lnTo>
                      <a:pt x="134" y="120"/>
                    </a:lnTo>
                    <a:lnTo>
                      <a:pt x="123" y="126"/>
                    </a:lnTo>
                    <a:lnTo>
                      <a:pt x="110" y="129"/>
                    </a:lnTo>
                    <a:lnTo>
                      <a:pt x="99" y="133"/>
                    </a:lnTo>
                    <a:lnTo>
                      <a:pt x="86" y="133"/>
                    </a:lnTo>
                    <a:lnTo>
                      <a:pt x="73" y="131"/>
                    </a:lnTo>
                    <a:lnTo>
                      <a:pt x="60" y="128"/>
                    </a:lnTo>
                    <a:lnTo>
                      <a:pt x="48" y="125"/>
                    </a:lnTo>
                    <a:lnTo>
                      <a:pt x="36" y="121"/>
                    </a:lnTo>
                    <a:lnTo>
                      <a:pt x="25" y="117"/>
                    </a:lnTo>
                    <a:lnTo>
                      <a:pt x="19" y="110"/>
                    </a:lnTo>
                    <a:lnTo>
                      <a:pt x="12" y="102"/>
                    </a:lnTo>
                    <a:lnTo>
                      <a:pt x="8" y="94"/>
                    </a:lnTo>
                    <a:lnTo>
                      <a:pt x="4" y="85"/>
                    </a:lnTo>
                    <a:lnTo>
                      <a:pt x="1" y="75"/>
                    </a:lnTo>
                    <a:lnTo>
                      <a:pt x="0" y="67"/>
                    </a:lnTo>
                    <a:lnTo>
                      <a:pt x="0" y="58"/>
                    </a:lnTo>
                    <a:lnTo>
                      <a:pt x="3" y="48"/>
                    </a:lnTo>
                    <a:lnTo>
                      <a:pt x="6" y="38"/>
                    </a:lnTo>
                    <a:lnTo>
                      <a:pt x="11" y="30"/>
                    </a:lnTo>
                    <a:lnTo>
                      <a:pt x="51" y="8"/>
                    </a:lnTo>
                    <a:lnTo>
                      <a:pt x="51" y="10"/>
                    </a:lnTo>
                    <a:lnTo>
                      <a:pt x="49" y="11"/>
                    </a:lnTo>
                    <a:lnTo>
                      <a:pt x="46" y="13"/>
                    </a:lnTo>
                    <a:lnTo>
                      <a:pt x="43" y="18"/>
                    </a:lnTo>
                    <a:lnTo>
                      <a:pt x="40" y="21"/>
                    </a:lnTo>
                    <a:lnTo>
                      <a:pt x="36" y="26"/>
                    </a:lnTo>
                    <a:lnTo>
                      <a:pt x="33" y="32"/>
                    </a:lnTo>
                    <a:lnTo>
                      <a:pt x="32" y="37"/>
                    </a:lnTo>
                    <a:lnTo>
                      <a:pt x="32" y="43"/>
                    </a:lnTo>
                    <a:lnTo>
                      <a:pt x="33" y="50"/>
                    </a:lnTo>
                    <a:lnTo>
                      <a:pt x="36" y="51"/>
                    </a:lnTo>
                    <a:lnTo>
                      <a:pt x="41" y="53"/>
                    </a:lnTo>
                    <a:lnTo>
                      <a:pt x="46" y="54"/>
                    </a:lnTo>
                    <a:lnTo>
                      <a:pt x="49" y="56"/>
                    </a:lnTo>
                    <a:lnTo>
                      <a:pt x="54" y="58"/>
                    </a:lnTo>
                    <a:lnTo>
                      <a:pt x="57" y="59"/>
                    </a:lnTo>
                    <a:lnTo>
                      <a:pt x="62" y="59"/>
                    </a:lnTo>
                    <a:lnTo>
                      <a:pt x="65" y="59"/>
                    </a:lnTo>
                    <a:lnTo>
                      <a:pt x="70" y="59"/>
                    </a:lnTo>
                    <a:lnTo>
                      <a:pt x="73" y="59"/>
                    </a:lnTo>
                    <a:lnTo>
                      <a:pt x="78" y="54"/>
                    </a:lnTo>
                    <a:lnTo>
                      <a:pt x="83" y="50"/>
                    </a:lnTo>
                    <a:lnTo>
                      <a:pt x="88" y="46"/>
                    </a:lnTo>
                    <a:lnTo>
                      <a:pt x="91" y="42"/>
                    </a:lnTo>
                    <a:lnTo>
                      <a:pt x="94" y="35"/>
                    </a:lnTo>
                    <a:lnTo>
                      <a:pt x="96" y="30"/>
                    </a:lnTo>
                    <a:lnTo>
                      <a:pt x="96" y="26"/>
                    </a:lnTo>
                    <a:lnTo>
                      <a:pt x="96" y="19"/>
                    </a:lnTo>
                    <a:lnTo>
                      <a:pt x="94" y="13"/>
                    </a:lnTo>
                    <a:lnTo>
                      <a:pt x="89" y="8"/>
                    </a:lnTo>
                    <a:lnTo>
                      <a:pt x="96" y="8"/>
                    </a:lnTo>
                    <a:lnTo>
                      <a:pt x="100" y="8"/>
                    </a:lnTo>
                    <a:lnTo>
                      <a:pt x="105" y="7"/>
                    </a:lnTo>
                    <a:lnTo>
                      <a:pt x="112" y="7"/>
                    </a:lnTo>
                    <a:lnTo>
                      <a:pt x="115" y="7"/>
                    </a:lnTo>
                    <a:lnTo>
                      <a:pt x="120" y="5"/>
                    </a:lnTo>
                    <a:lnTo>
                      <a:pt x="124" y="3"/>
                    </a:lnTo>
                    <a:lnTo>
                      <a:pt x="129" y="3"/>
                    </a:lnTo>
                    <a:lnTo>
                      <a:pt x="134" y="2"/>
                    </a:lnTo>
                    <a:lnTo>
                      <a:pt x="137" y="0"/>
                    </a:lnTo>
                    <a:lnTo>
                      <a:pt x="137" y="0"/>
                    </a:lnTo>
                    <a:close/>
                  </a:path>
                </a:pathLst>
              </a:custGeom>
              <a:solidFill>
                <a:srgbClr val="FFE1F0"/>
              </a:solidFill>
              <a:ln w="9525">
                <a:noFill/>
                <a:round/>
                <a:headEnd/>
                <a:tailEnd/>
              </a:ln>
            </p:spPr>
            <p:txBody>
              <a:bodyPr/>
              <a:lstStyle/>
              <a:p>
                <a:endParaRPr lang="es-CO"/>
              </a:p>
            </p:txBody>
          </p:sp>
          <p:sp>
            <p:nvSpPr>
              <p:cNvPr id="15810" name="Freeform 450"/>
              <p:cNvSpPr>
                <a:spLocks/>
              </p:cNvSpPr>
              <p:nvPr/>
            </p:nvSpPr>
            <p:spPr bwMode="auto">
              <a:xfrm>
                <a:off x="4027" y="3892"/>
                <a:ext cx="43" cy="69"/>
              </a:xfrm>
              <a:custGeom>
                <a:avLst/>
                <a:gdLst/>
                <a:ahLst/>
                <a:cxnLst>
                  <a:cxn ang="0">
                    <a:pos x="62" y="137"/>
                  </a:cxn>
                  <a:cxn ang="0">
                    <a:pos x="6" y="139"/>
                  </a:cxn>
                  <a:cxn ang="0">
                    <a:pos x="0" y="121"/>
                  </a:cxn>
                  <a:cxn ang="0">
                    <a:pos x="0" y="105"/>
                  </a:cxn>
                  <a:cxn ang="0">
                    <a:pos x="4" y="91"/>
                  </a:cxn>
                  <a:cxn ang="0">
                    <a:pos x="12" y="77"/>
                  </a:cxn>
                  <a:cxn ang="0">
                    <a:pos x="22" y="62"/>
                  </a:cxn>
                  <a:cxn ang="0">
                    <a:pos x="35" y="50"/>
                  </a:cxn>
                  <a:cxn ang="0">
                    <a:pos x="48" y="37"/>
                  </a:cxn>
                  <a:cxn ang="0">
                    <a:pos x="59" y="26"/>
                  </a:cxn>
                  <a:cxn ang="0">
                    <a:pos x="70" y="13"/>
                  </a:cxn>
                  <a:cxn ang="0">
                    <a:pos x="78" y="0"/>
                  </a:cxn>
                  <a:cxn ang="0">
                    <a:pos x="80" y="16"/>
                  </a:cxn>
                  <a:cxn ang="0">
                    <a:pos x="81" y="32"/>
                  </a:cxn>
                  <a:cxn ang="0">
                    <a:pos x="84" y="46"/>
                  </a:cxn>
                  <a:cxn ang="0">
                    <a:pos x="86" y="61"/>
                  </a:cxn>
                  <a:cxn ang="0">
                    <a:pos x="86" y="74"/>
                  </a:cxn>
                  <a:cxn ang="0">
                    <a:pos x="86" y="86"/>
                  </a:cxn>
                  <a:cxn ang="0">
                    <a:pos x="84" y="99"/>
                  </a:cxn>
                  <a:cxn ang="0">
                    <a:pos x="81" y="112"/>
                  </a:cxn>
                  <a:cxn ang="0">
                    <a:pos x="73" y="125"/>
                  </a:cxn>
                  <a:cxn ang="0">
                    <a:pos x="64" y="139"/>
                  </a:cxn>
                  <a:cxn ang="0">
                    <a:pos x="64" y="139"/>
                  </a:cxn>
                  <a:cxn ang="0">
                    <a:pos x="62" y="137"/>
                  </a:cxn>
                </a:cxnLst>
                <a:rect l="0" t="0" r="r" b="b"/>
                <a:pathLst>
                  <a:path w="86" h="139">
                    <a:moveTo>
                      <a:pt x="62" y="137"/>
                    </a:moveTo>
                    <a:lnTo>
                      <a:pt x="6" y="139"/>
                    </a:lnTo>
                    <a:lnTo>
                      <a:pt x="0" y="121"/>
                    </a:lnTo>
                    <a:lnTo>
                      <a:pt x="0" y="105"/>
                    </a:lnTo>
                    <a:lnTo>
                      <a:pt x="4" y="91"/>
                    </a:lnTo>
                    <a:lnTo>
                      <a:pt x="12" y="77"/>
                    </a:lnTo>
                    <a:lnTo>
                      <a:pt x="22" y="62"/>
                    </a:lnTo>
                    <a:lnTo>
                      <a:pt x="35" y="50"/>
                    </a:lnTo>
                    <a:lnTo>
                      <a:pt x="48" y="37"/>
                    </a:lnTo>
                    <a:lnTo>
                      <a:pt x="59" y="26"/>
                    </a:lnTo>
                    <a:lnTo>
                      <a:pt x="70" y="13"/>
                    </a:lnTo>
                    <a:lnTo>
                      <a:pt x="78" y="0"/>
                    </a:lnTo>
                    <a:lnTo>
                      <a:pt x="80" y="16"/>
                    </a:lnTo>
                    <a:lnTo>
                      <a:pt x="81" y="32"/>
                    </a:lnTo>
                    <a:lnTo>
                      <a:pt x="84" y="46"/>
                    </a:lnTo>
                    <a:lnTo>
                      <a:pt x="86" y="61"/>
                    </a:lnTo>
                    <a:lnTo>
                      <a:pt x="86" y="74"/>
                    </a:lnTo>
                    <a:lnTo>
                      <a:pt x="86" y="86"/>
                    </a:lnTo>
                    <a:lnTo>
                      <a:pt x="84" y="99"/>
                    </a:lnTo>
                    <a:lnTo>
                      <a:pt x="81" y="112"/>
                    </a:lnTo>
                    <a:lnTo>
                      <a:pt x="73" y="125"/>
                    </a:lnTo>
                    <a:lnTo>
                      <a:pt x="64" y="139"/>
                    </a:lnTo>
                    <a:lnTo>
                      <a:pt x="64" y="139"/>
                    </a:lnTo>
                    <a:lnTo>
                      <a:pt x="62" y="137"/>
                    </a:lnTo>
                    <a:close/>
                  </a:path>
                </a:pathLst>
              </a:custGeom>
              <a:solidFill>
                <a:srgbClr val="FF428E"/>
              </a:solidFill>
              <a:ln w="9525">
                <a:noFill/>
                <a:round/>
                <a:headEnd/>
                <a:tailEnd/>
              </a:ln>
            </p:spPr>
            <p:txBody>
              <a:bodyPr/>
              <a:lstStyle/>
              <a:p>
                <a:endParaRPr lang="es-CO"/>
              </a:p>
            </p:txBody>
          </p:sp>
          <p:sp>
            <p:nvSpPr>
              <p:cNvPr id="15811" name="Freeform 451"/>
              <p:cNvSpPr>
                <a:spLocks/>
              </p:cNvSpPr>
              <p:nvPr/>
            </p:nvSpPr>
            <p:spPr bwMode="auto">
              <a:xfrm>
                <a:off x="4578" y="3882"/>
                <a:ext cx="27" cy="23"/>
              </a:xfrm>
              <a:custGeom>
                <a:avLst/>
                <a:gdLst/>
                <a:ahLst/>
                <a:cxnLst>
                  <a:cxn ang="0">
                    <a:pos x="53" y="16"/>
                  </a:cxn>
                  <a:cxn ang="0">
                    <a:pos x="54" y="21"/>
                  </a:cxn>
                  <a:cxn ang="0">
                    <a:pos x="54" y="26"/>
                  </a:cxn>
                  <a:cxn ang="0">
                    <a:pos x="54" y="30"/>
                  </a:cxn>
                  <a:cxn ang="0">
                    <a:pos x="53" y="34"/>
                  </a:cxn>
                  <a:cxn ang="0">
                    <a:pos x="51" y="37"/>
                  </a:cxn>
                  <a:cxn ang="0">
                    <a:pos x="50" y="40"/>
                  </a:cxn>
                  <a:cxn ang="0">
                    <a:pos x="46" y="43"/>
                  </a:cxn>
                  <a:cxn ang="0">
                    <a:pos x="43" y="45"/>
                  </a:cxn>
                  <a:cxn ang="0">
                    <a:pos x="40" y="46"/>
                  </a:cxn>
                  <a:cxn ang="0">
                    <a:pos x="37" y="46"/>
                  </a:cxn>
                  <a:cxn ang="0">
                    <a:pos x="32" y="46"/>
                  </a:cxn>
                  <a:cxn ang="0">
                    <a:pos x="29" y="46"/>
                  </a:cxn>
                  <a:cxn ang="0">
                    <a:pos x="24" y="46"/>
                  </a:cxn>
                  <a:cxn ang="0">
                    <a:pos x="19" y="46"/>
                  </a:cxn>
                  <a:cxn ang="0">
                    <a:pos x="14" y="45"/>
                  </a:cxn>
                  <a:cxn ang="0">
                    <a:pos x="11" y="43"/>
                  </a:cxn>
                  <a:cxn ang="0">
                    <a:pos x="6" y="41"/>
                  </a:cxn>
                  <a:cxn ang="0">
                    <a:pos x="5" y="38"/>
                  </a:cxn>
                  <a:cxn ang="0">
                    <a:pos x="2" y="35"/>
                  </a:cxn>
                  <a:cxn ang="0">
                    <a:pos x="2" y="30"/>
                  </a:cxn>
                  <a:cxn ang="0">
                    <a:pos x="0" y="26"/>
                  </a:cxn>
                  <a:cxn ang="0">
                    <a:pos x="0" y="22"/>
                  </a:cxn>
                  <a:cxn ang="0">
                    <a:pos x="0" y="18"/>
                  </a:cxn>
                  <a:cxn ang="0">
                    <a:pos x="2" y="14"/>
                  </a:cxn>
                  <a:cxn ang="0">
                    <a:pos x="3" y="11"/>
                  </a:cxn>
                  <a:cxn ang="0">
                    <a:pos x="6" y="8"/>
                  </a:cxn>
                  <a:cxn ang="0">
                    <a:pos x="8" y="6"/>
                  </a:cxn>
                  <a:cxn ang="0">
                    <a:pos x="11" y="3"/>
                  </a:cxn>
                  <a:cxn ang="0">
                    <a:pos x="14" y="2"/>
                  </a:cxn>
                  <a:cxn ang="0">
                    <a:pos x="18" y="2"/>
                  </a:cxn>
                  <a:cxn ang="0">
                    <a:pos x="21" y="0"/>
                  </a:cxn>
                  <a:cxn ang="0">
                    <a:pos x="26" y="0"/>
                  </a:cxn>
                  <a:cxn ang="0">
                    <a:pos x="30" y="0"/>
                  </a:cxn>
                  <a:cxn ang="0">
                    <a:pos x="35" y="2"/>
                  </a:cxn>
                  <a:cxn ang="0">
                    <a:pos x="40" y="3"/>
                  </a:cxn>
                  <a:cxn ang="0">
                    <a:pos x="43" y="5"/>
                  </a:cxn>
                  <a:cxn ang="0">
                    <a:pos x="46" y="6"/>
                  </a:cxn>
                  <a:cxn ang="0">
                    <a:pos x="50" y="10"/>
                  </a:cxn>
                  <a:cxn ang="0">
                    <a:pos x="53" y="13"/>
                  </a:cxn>
                  <a:cxn ang="0">
                    <a:pos x="53" y="18"/>
                  </a:cxn>
                  <a:cxn ang="0">
                    <a:pos x="53" y="18"/>
                  </a:cxn>
                  <a:cxn ang="0">
                    <a:pos x="53" y="16"/>
                  </a:cxn>
                </a:cxnLst>
                <a:rect l="0" t="0" r="r" b="b"/>
                <a:pathLst>
                  <a:path w="54" h="46">
                    <a:moveTo>
                      <a:pt x="53" y="16"/>
                    </a:moveTo>
                    <a:lnTo>
                      <a:pt x="54" y="21"/>
                    </a:lnTo>
                    <a:lnTo>
                      <a:pt x="54" y="26"/>
                    </a:lnTo>
                    <a:lnTo>
                      <a:pt x="54" y="30"/>
                    </a:lnTo>
                    <a:lnTo>
                      <a:pt x="53" y="34"/>
                    </a:lnTo>
                    <a:lnTo>
                      <a:pt x="51" y="37"/>
                    </a:lnTo>
                    <a:lnTo>
                      <a:pt x="50" y="40"/>
                    </a:lnTo>
                    <a:lnTo>
                      <a:pt x="46" y="43"/>
                    </a:lnTo>
                    <a:lnTo>
                      <a:pt x="43" y="45"/>
                    </a:lnTo>
                    <a:lnTo>
                      <a:pt x="40" y="46"/>
                    </a:lnTo>
                    <a:lnTo>
                      <a:pt x="37" y="46"/>
                    </a:lnTo>
                    <a:lnTo>
                      <a:pt x="32" y="46"/>
                    </a:lnTo>
                    <a:lnTo>
                      <a:pt x="29" y="46"/>
                    </a:lnTo>
                    <a:lnTo>
                      <a:pt x="24" y="46"/>
                    </a:lnTo>
                    <a:lnTo>
                      <a:pt x="19" y="46"/>
                    </a:lnTo>
                    <a:lnTo>
                      <a:pt x="14" y="45"/>
                    </a:lnTo>
                    <a:lnTo>
                      <a:pt x="11" y="43"/>
                    </a:lnTo>
                    <a:lnTo>
                      <a:pt x="6" y="41"/>
                    </a:lnTo>
                    <a:lnTo>
                      <a:pt x="5" y="38"/>
                    </a:lnTo>
                    <a:lnTo>
                      <a:pt x="2" y="35"/>
                    </a:lnTo>
                    <a:lnTo>
                      <a:pt x="2" y="30"/>
                    </a:lnTo>
                    <a:lnTo>
                      <a:pt x="0" y="26"/>
                    </a:lnTo>
                    <a:lnTo>
                      <a:pt x="0" y="22"/>
                    </a:lnTo>
                    <a:lnTo>
                      <a:pt x="0" y="18"/>
                    </a:lnTo>
                    <a:lnTo>
                      <a:pt x="2" y="14"/>
                    </a:lnTo>
                    <a:lnTo>
                      <a:pt x="3" y="11"/>
                    </a:lnTo>
                    <a:lnTo>
                      <a:pt x="6" y="8"/>
                    </a:lnTo>
                    <a:lnTo>
                      <a:pt x="8" y="6"/>
                    </a:lnTo>
                    <a:lnTo>
                      <a:pt x="11" y="3"/>
                    </a:lnTo>
                    <a:lnTo>
                      <a:pt x="14" y="2"/>
                    </a:lnTo>
                    <a:lnTo>
                      <a:pt x="18" y="2"/>
                    </a:lnTo>
                    <a:lnTo>
                      <a:pt x="21" y="0"/>
                    </a:lnTo>
                    <a:lnTo>
                      <a:pt x="26" y="0"/>
                    </a:lnTo>
                    <a:lnTo>
                      <a:pt x="30" y="0"/>
                    </a:lnTo>
                    <a:lnTo>
                      <a:pt x="35" y="2"/>
                    </a:lnTo>
                    <a:lnTo>
                      <a:pt x="40" y="3"/>
                    </a:lnTo>
                    <a:lnTo>
                      <a:pt x="43" y="5"/>
                    </a:lnTo>
                    <a:lnTo>
                      <a:pt x="46" y="6"/>
                    </a:lnTo>
                    <a:lnTo>
                      <a:pt x="50" y="10"/>
                    </a:lnTo>
                    <a:lnTo>
                      <a:pt x="53" y="13"/>
                    </a:lnTo>
                    <a:lnTo>
                      <a:pt x="53" y="18"/>
                    </a:lnTo>
                    <a:lnTo>
                      <a:pt x="53" y="18"/>
                    </a:lnTo>
                    <a:lnTo>
                      <a:pt x="53" y="16"/>
                    </a:lnTo>
                    <a:close/>
                  </a:path>
                </a:pathLst>
              </a:custGeom>
              <a:solidFill>
                <a:srgbClr val="36271F"/>
              </a:solidFill>
              <a:ln w="9525">
                <a:noFill/>
                <a:round/>
                <a:headEnd/>
                <a:tailEnd/>
              </a:ln>
            </p:spPr>
            <p:txBody>
              <a:bodyPr/>
              <a:lstStyle/>
              <a:p>
                <a:endParaRPr lang="es-CO"/>
              </a:p>
            </p:txBody>
          </p:sp>
          <p:sp>
            <p:nvSpPr>
              <p:cNvPr id="15812" name="Freeform 452"/>
              <p:cNvSpPr>
                <a:spLocks/>
              </p:cNvSpPr>
              <p:nvPr/>
            </p:nvSpPr>
            <p:spPr bwMode="auto">
              <a:xfrm>
                <a:off x="4545" y="3899"/>
                <a:ext cx="31" cy="21"/>
              </a:xfrm>
              <a:custGeom>
                <a:avLst/>
                <a:gdLst/>
                <a:ahLst/>
                <a:cxnLst>
                  <a:cxn ang="0">
                    <a:pos x="61" y="23"/>
                  </a:cxn>
                  <a:cxn ang="0">
                    <a:pos x="60" y="28"/>
                  </a:cxn>
                  <a:cxn ang="0">
                    <a:pos x="55" y="33"/>
                  </a:cxn>
                  <a:cxn ang="0">
                    <a:pos x="50" y="36"/>
                  </a:cxn>
                  <a:cxn ang="0">
                    <a:pos x="45" y="39"/>
                  </a:cxn>
                  <a:cxn ang="0">
                    <a:pos x="40" y="41"/>
                  </a:cxn>
                  <a:cxn ang="0">
                    <a:pos x="36" y="43"/>
                  </a:cxn>
                  <a:cxn ang="0">
                    <a:pos x="31" y="43"/>
                  </a:cxn>
                  <a:cxn ang="0">
                    <a:pos x="26" y="43"/>
                  </a:cxn>
                  <a:cxn ang="0">
                    <a:pos x="21" y="41"/>
                  </a:cxn>
                  <a:cxn ang="0">
                    <a:pos x="16" y="38"/>
                  </a:cxn>
                  <a:cxn ang="0">
                    <a:pos x="5" y="19"/>
                  </a:cxn>
                  <a:cxn ang="0">
                    <a:pos x="0" y="7"/>
                  </a:cxn>
                  <a:cxn ang="0">
                    <a:pos x="0" y="1"/>
                  </a:cxn>
                  <a:cxn ang="0">
                    <a:pos x="5" y="0"/>
                  </a:cxn>
                  <a:cxn ang="0">
                    <a:pos x="12" y="1"/>
                  </a:cxn>
                  <a:cxn ang="0">
                    <a:pos x="21" y="6"/>
                  </a:cxn>
                  <a:cxn ang="0">
                    <a:pos x="32" y="11"/>
                  </a:cxn>
                  <a:cxn ang="0">
                    <a:pos x="44" y="17"/>
                  </a:cxn>
                  <a:cxn ang="0">
                    <a:pos x="55" y="22"/>
                  </a:cxn>
                  <a:cxn ang="0">
                    <a:pos x="63" y="25"/>
                  </a:cxn>
                  <a:cxn ang="0">
                    <a:pos x="63" y="25"/>
                  </a:cxn>
                  <a:cxn ang="0">
                    <a:pos x="61" y="23"/>
                  </a:cxn>
                </a:cxnLst>
                <a:rect l="0" t="0" r="r" b="b"/>
                <a:pathLst>
                  <a:path w="63" h="43">
                    <a:moveTo>
                      <a:pt x="61" y="23"/>
                    </a:moveTo>
                    <a:lnTo>
                      <a:pt x="60" y="28"/>
                    </a:lnTo>
                    <a:lnTo>
                      <a:pt x="55" y="33"/>
                    </a:lnTo>
                    <a:lnTo>
                      <a:pt x="50" y="36"/>
                    </a:lnTo>
                    <a:lnTo>
                      <a:pt x="45" y="39"/>
                    </a:lnTo>
                    <a:lnTo>
                      <a:pt x="40" y="41"/>
                    </a:lnTo>
                    <a:lnTo>
                      <a:pt x="36" y="43"/>
                    </a:lnTo>
                    <a:lnTo>
                      <a:pt x="31" y="43"/>
                    </a:lnTo>
                    <a:lnTo>
                      <a:pt x="26" y="43"/>
                    </a:lnTo>
                    <a:lnTo>
                      <a:pt x="21" y="41"/>
                    </a:lnTo>
                    <a:lnTo>
                      <a:pt x="16" y="38"/>
                    </a:lnTo>
                    <a:lnTo>
                      <a:pt x="5" y="19"/>
                    </a:lnTo>
                    <a:lnTo>
                      <a:pt x="0" y="7"/>
                    </a:lnTo>
                    <a:lnTo>
                      <a:pt x="0" y="1"/>
                    </a:lnTo>
                    <a:lnTo>
                      <a:pt x="5" y="0"/>
                    </a:lnTo>
                    <a:lnTo>
                      <a:pt x="12" y="1"/>
                    </a:lnTo>
                    <a:lnTo>
                      <a:pt x="21" y="6"/>
                    </a:lnTo>
                    <a:lnTo>
                      <a:pt x="32" y="11"/>
                    </a:lnTo>
                    <a:lnTo>
                      <a:pt x="44" y="17"/>
                    </a:lnTo>
                    <a:lnTo>
                      <a:pt x="55" y="22"/>
                    </a:lnTo>
                    <a:lnTo>
                      <a:pt x="63" y="25"/>
                    </a:lnTo>
                    <a:lnTo>
                      <a:pt x="63" y="25"/>
                    </a:lnTo>
                    <a:lnTo>
                      <a:pt x="61" y="23"/>
                    </a:lnTo>
                    <a:close/>
                  </a:path>
                </a:pathLst>
              </a:custGeom>
              <a:solidFill>
                <a:srgbClr val="36271F"/>
              </a:solidFill>
              <a:ln w="9525">
                <a:noFill/>
                <a:round/>
                <a:headEnd/>
                <a:tailEnd/>
              </a:ln>
            </p:spPr>
            <p:txBody>
              <a:bodyPr/>
              <a:lstStyle/>
              <a:p>
                <a:endParaRPr lang="es-CO"/>
              </a:p>
            </p:txBody>
          </p:sp>
          <p:sp>
            <p:nvSpPr>
              <p:cNvPr id="15813" name="Freeform 453"/>
              <p:cNvSpPr>
                <a:spLocks/>
              </p:cNvSpPr>
              <p:nvPr/>
            </p:nvSpPr>
            <p:spPr bwMode="auto">
              <a:xfrm>
                <a:off x="4516" y="3934"/>
                <a:ext cx="43" cy="21"/>
              </a:xfrm>
              <a:custGeom>
                <a:avLst/>
                <a:gdLst/>
                <a:ahLst/>
                <a:cxnLst>
                  <a:cxn ang="0">
                    <a:pos x="87" y="28"/>
                  </a:cxn>
                  <a:cxn ang="0">
                    <a:pos x="87" y="41"/>
                  </a:cxn>
                  <a:cxn ang="0">
                    <a:pos x="77" y="43"/>
                  </a:cxn>
                  <a:cxn ang="0">
                    <a:pos x="67" y="43"/>
                  </a:cxn>
                  <a:cxn ang="0">
                    <a:pos x="59" y="43"/>
                  </a:cxn>
                  <a:cxn ang="0">
                    <a:pos x="50" y="43"/>
                  </a:cxn>
                  <a:cxn ang="0">
                    <a:pos x="40" y="41"/>
                  </a:cxn>
                  <a:cxn ang="0">
                    <a:pos x="31" y="40"/>
                  </a:cxn>
                  <a:cxn ang="0">
                    <a:pos x="23" y="36"/>
                  </a:cxn>
                  <a:cxn ang="0">
                    <a:pos x="15" y="33"/>
                  </a:cxn>
                  <a:cxn ang="0">
                    <a:pos x="7" y="28"/>
                  </a:cxn>
                  <a:cxn ang="0">
                    <a:pos x="0" y="22"/>
                  </a:cxn>
                  <a:cxn ang="0">
                    <a:pos x="7" y="14"/>
                  </a:cxn>
                  <a:cxn ang="0">
                    <a:pos x="15" y="8"/>
                  </a:cxn>
                  <a:cxn ang="0">
                    <a:pos x="24" y="4"/>
                  </a:cxn>
                  <a:cxn ang="0">
                    <a:pos x="35" y="1"/>
                  </a:cxn>
                  <a:cxn ang="0">
                    <a:pos x="48" y="0"/>
                  </a:cxn>
                  <a:cxn ang="0">
                    <a:pos x="59" y="1"/>
                  </a:cxn>
                  <a:cxn ang="0">
                    <a:pos x="69" y="4"/>
                  </a:cxn>
                  <a:cxn ang="0">
                    <a:pos x="79" y="11"/>
                  </a:cxn>
                  <a:cxn ang="0">
                    <a:pos x="83" y="19"/>
                  </a:cxn>
                  <a:cxn ang="0">
                    <a:pos x="87" y="30"/>
                  </a:cxn>
                  <a:cxn ang="0">
                    <a:pos x="87" y="30"/>
                  </a:cxn>
                  <a:cxn ang="0">
                    <a:pos x="87" y="28"/>
                  </a:cxn>
                </a:cxnLst>
                <a:rect l="0" t="0" r="r" b="b"/>
                <a:pathLst>
                  <a:path w="87" h="43">
                    <a:moveTo>
                      <a:pt x="87" y="28"/>
                    </a:moveTo>
                    <a:lnTo>
                      <a:pt x="87" y="41"/>
                    </a:lnTo>
                    <a:lnTo>
                      <a:pt x="77" y="43"/>
                    </a:lnTo>
                    <a:lnTo>
                      <a:pt x="67" y="43"/>
                    </a:lnTo>
                    <a:lnTo>
                      <a:pt x="59" y="43"/>
                    </a:lnTo>
                    <a:lnTo>
                      <a:pt x="50" y="43"/>
                    </a:lnTo>
                    <a:lnTo>
                      <a:pt x="40" y="41"/>
                    </a:lnTo>
                    <a:lnTo>
                      <a:pt x="31" y="40"/>
                    </a:lnTo>
                    <a:lnTo>
                      <a:pt x="23" y="36"/>
                    </a:lnTo>
                    <a:lnTo>
                      <a:pt x="15" y="33"/>
                    </a:lnTo>
                    <a:lnTo>
                      <a:pt x="7" y="28"/>
                    </a:lnTo>
                    <a:lnTo>
                      <a:pt x="0" y="22"/>
                    </a:lnTo>
                    <a:lnTo>
                      <a:pt x="7" y="14"/>
                    </a:lnTo>
                    <a:lnTo>
                      <a:pt x="15" y="8"/>
                    </a:lnTo>
                    <a:lnTo>
                      <a:pt x="24" y="4"/>
                    </a:lnTo>
                    <a:lnTo>
                      <a:pt x="35" y="1"/>
                    </a:lnTo>
                    <a:lnTo>
                      <a:pt x="48" y="0"/>
                    </a:lnTo>
                    <a:lnTo>
                      <a:pt x="59" y="1"/>
                    </a:lnTo>
                    <a:lnTo>
                      <a:pt x="69" y="4"/>
                    </a:lnTo>
                    <a:lnTo>
                      <a:pt x="79" y="11"/>
                    </a:lnTo>
                    <a:lnTo>
                      <a:pt x="83" y="19"/>
                    </a:lnTo>
                    <a:lnTo>
                      <a:pt x="87" y="30"/>
                    </a:lnTo>
                    <a:lnTo>
                      <a:pt x="87" y="30"/>
                    </a:lnTo>
                    <a:lnTo>
                      <a:pt x="87" y="28"/>
                    </a:lnTo>
                    <a:close/>
                  </a:path>
                </a:pathLst>
              </a:custGeom>
              <a:solidFill>
                <a:srgbClr val="FFE1F0"/>
              </a:solidFill>
              <a:ln w="9525">
                <a:noFill/>
                <a:round/>
                <a:headEnd/>
                <a:tailEnd/>
              </a:ln>
            </p:spPr>
            <p:txBody>
              <a:bodyPr/>
              <a:lstStyle/>
              <a:p>
                <a:endParaRPr lang="es-CO"/>
              </a:p>
            </p:txBody>
          </p:sp>
          <p:sp>
            <p:nvSpPr>
              <p:cNvPr id="15814" name="Freeform 454"/>
              <p:cNvSpPr>
                <a:spLocks/>
              </p:cNvSpPr>
              <p:nvPr/>
            </p:nvSpPr>
            <p:spPr bwMode="auto">
              <a:xfrm>
                <a:off x="4484" y="3945"/>
                <a:ext cx="56" cy="43"/>
              </a:xfrm>
              <a:custGeom>
                <a:avLst/>
                <a:gdLst/>
                <a:ahLst/>
                <a:cxnLst>
                  <a:cxn ang="0">
                    <a:pos x="107" y="53"/>
                  </a:cxn>
                  <a:cxn ang="0">
                    <a:pos x="96" y="64"/>
                  </a:cxn>
                  <a:cxn ang="0">
                    <a:pos x="81" y="70"/>
                  </a:cxn>
                  <a:cxn ang="0">
                    <a:pos x="65" y="72"/>
                  </a:cxn>
                  <a:cxn ang="0">
                    <a:pos x="49" y="70"/>
                  </a:cxn>
                  <a:cxn ang="0">
                    <a:pos x="35" y="64"/>
                  </a:cxn>
                  <a:cxn ang="0">
                    <a:pos x="29" y="56"/>
                  </a:cxn>
                  <a:cxn ang="0">
                    <a:pos x="32" y="46"/>
                  </a:cxn>
                  <a:cxn ang="0">
                    <a:pos x="35" y="37"/>
                  </a:cxn>
                  <a:cxn ang="0">
                    <a:pos x="33" y="27"/>
                  </a:cxn>
                  <a:cxn ang="0">
                    <a:pos x="24" y="26"/>
                  </a:cxn>
                  <a:cxn ang="0">
                    <a:pos x="16" y="34"/>
                  </a:cxn>
                  <a:cxn ang="0">
                    <a:pos x="13" y="45"/>
                  </a:cxn>
                  <a:cxn ang="0">
                    <a:pos x="13" y="57"/>
                  </a:cxn>
                  <a:cxn ang="0">
                    <a:pos x="16" y="69"/>
                  </a:cxn>
                  <a:cxn ang="0">
                    <a:pos x="25" y="80"/>
                  </a:cxn>
                  <a:cxn ang="0">
                    <a:pos x="22" y="83"/>
                  </a:cxn>
                  <a:cxn ang="0">
                    <a:pos x="17" y="85"/>
                  </a:cxn>
                  <a:cxn ang="0">
                    <a:pos x="11" y="86"/>
                  </a:cxn>
                  <a:cxn ang="0">
                    <a:pos x="6" y="86"/>
                  </a:cxn>
                  <a:cxn ang="0">
                    <a:pos x="1" y="86"/>
                  </a:cxn>
                  <a:cxn ang="0">
                    <a:pos x="1" y="70"/>
                  </a:cxn>
                  <a:cxn ang="0">
                    <a:pos x="0" y="49"/>
                  </a:cxn>
                  <a:cxn ang="0">
                    <a:pos x="0" y="27"/>
                  </a:cxn>
                  <a:cxn ang="0">
                    <a:pos x="3" y="10"/>
                  </a:cxn>
                  <a:cxn ang="0">
                    <a:pos x="17" y="0"/>
                  </a:cxn>
                  <a:cxn ang="0">
                    <a:pos x="38" y="5"/>
                  </a:cxn>
                  <a:cxn ang="0">
                    <a:pos x="57" y="14"/>
                  </a:cxn>
                  <a:cxn ang="0">
                    <a:pos x="75" y="27"/>
                  </a:cxn>
                  <a:cxn ang="0">
                    <a:pos x="93" y="38"/>
                  </a:cxn>
                  <a:cxn ang="0">
                    <a:pos x="112" y="45"/>
                  </a:cxn>
                  <a:cxn ang="0">
                    <a:pos x="110" y="43"/>
                  </a:cxn>
                </a:cxnLst>
                <a:rect l="0" t="0" r="r" b="b"/>
                <a:pathLst>
                  <a:path w="112" h="86">
                    <a:moveTo>
                      <a:pt x="110" y="43"/>
                    </a:moveTo>
                    <a:lnTo>
                      <a:pt x="107" y="53"/>
                    </a:lnTo>
                    <a:lnTo>
                      <a:pt x="102" y="59"/>
                    </a:lnTo>
                    <a:lnTo>
                      <a:pt x="96" y="64"/>
                    </a:lnTo>
                    <a:lnTo>
                      <a:pt x="89" y="69"/>
                    </a:lnTo>
                    <a:lnTo>
                      <a:pt x="81" y="70"/>
                    </a:lnTo>
                    <a:lnTo>
                      <a:pt x="73" y="72"/>
                    </a:lnTo>
                    <a:lnTo>
                      <a:pt x="65" y="72"/>
                    </a:lnTo>
                    <a:lnTo>
                      <a:pt x="57" y="72"/>
                    </a:lnTo>
                    <a:lnTo>
                      <a:pt x="49" y="70"/>
                    </a:lnTo>
                    <a:lnTo>
                      <a:pt x="41" y="67"/>
                    </a:lnTo>
                    <a:lnTo>
                      <a:pt x="35" y="64"/>
                    </a:lnTo>
                    <a:lnTo>
                      <a:pt x="30" y="61"/>
                    </a:lnTo>
                    <a:lnTo>
                      <a:pt x="29" y="56"/>
                    </a:lnTo>
                    <a:lnTo>
                      <a:pt x="30" y="51"/>
                    </a:lnTo>
                    <a:lnTo>
                      <a:pt x="32" y="46"/>
                    </a:lnTo>
                    <a:lnTo>
                      <a:pt x="33" y="42"/>
                    </a:lnTo>
                    <a:lnTo>
                      <a:pt x="35" y="37"/>
                    </a:lnTo>
                    <a:lnTo>
                      <a:pt x="35" y="32"/>
                    </a:lnTo>
                    <a:lnTo>
                      <a:pt x="33" y="27"/>
                    </a:lnTo>
                    <a:lnTo>
                      <a:pt x="29" y="21"/>
                    </a:lnTo>
                    <a:lnTo>
                      <a:pt x="24" y="26"/>
                    </a:lnTo>
                    <a:lnTo>
                      <a:pt x="19" y="29"/>
                    </a:lnTo>
                    <a:lnTo>
                      <a:pt x="16" y="34"/>
                    </a:lnTo>
                    <a:lnTo>
                      <a:pt x="14" y="40"/>
                    </a:lnTo>
                    <a:lnTo>
                      <a:pt x="13" y="45"/>
                    </a:lnTo>
                    <a:lnTo>
                      <a:pt x="13" y="51"/>
                    </a:lnTo>
                    <a:lnTo>
                      <a:pt x="13" y="57"/>
                    </a:lnTo>
                    <a:lnTo>
                      <a:pt x="14" y="64"/>
                    </a:lnTo>
                    <a:lnTo>
                      <a:pt x="16" y="69"/>
                    </a:lnTo>
                    <a:lnTo>
                      <a:pt x="17" y="75"/>
                    </a:lnTo>
                    <a:lnTo>
                      <a:pt x="25" y="80"/>
                    </a:lnTo>
                    <a:lnTo>
                      <a:pt x="24" y="81"/>
                    </a:lnTo>
                    <a:lnTo>
                      <a:pt x="22" y="83"/>
                    </a:lnTo>
                    <a:lnTo>
                      <a:pt x="19" y="85"/>
                    </a:lnTo>
                    <a:lnTo>
                      <a:pt x="17" y="85"/>
                    </a:lnTo>
                    <a:lnTo>
                      <a:pt x="14" y="86"/>
                    </a:lnTo>
                    <a:lnTo>
                      <a:pt x="11" y="86"/>
                    </a:lnTo>
                    <a:lnTo>
                      <a:pt x="9" y="86"/>
                    </a:lnTo>
                    <a:lnTo>
                      <a:pt x="6" y="86"/>
                    </a:lnTo>
                    <a:lnTo>
                      <a:pt x="3" y="86"/>
                    </a:lnTo>
                    <a:lnTo>
                      <a:pt x="1" y="86"/>
                    </a:lnTo>
                    <a:lnTo>
                      <a:pt x="1" y="80"/>
                    </a:lnTo>
                    <a:lnTo>
                      <a:pt x="1" y="70"/>
                    </a:lnTo>
                    <a:lnTo>
                      <a:pt x="1" y="61"/>
                    </a:lnTo>
                    <a:lnTo>
                      <a:pt x="0" y="49"/>
                    </a:lnTo>
                    <a:lnTo>
                      <a:pt x="0" y="38"/>
                    </a:lnTo>
                    <a:lnTo>
                      <a:pt x="0" y="27"/>
                    </a:lnTo>
                    <a:lnTo>
                      <a:pt x="0" y="18"/>
                    </a:lnTo>
                    <a:lnTo>
                      <a:pt x="3" y="10"/>
                    </a:lnTo>
                    <a:lnTo>
                      <a:pt x="9" y="3"/>
                    </a:lnTo>
                    <a:lnTo>
                      <a:pt x="17" y="0"/>
                    </a:lnTo>
                    <a:lnTo>
                      <a:pt x="27" y="2"/>
                    </a:lnTo>
                    <a:lnTo>
                      <a:pt x="38" y="5"/>
                    </a:lnTo>
                    <a:lnTo>
                      <a:pt x="48" y="10"/>
                    </a:lnTo>
                    <a:lnTo>
                      <a:pt x="57" y="14"/>
                    </a:lnTo>
                    <a:lnTo>
                      <a:pt x="65" y="21"/>
                    </a:lnTo>
                    <a:lnTo>
                      <a:pt x="75" y="27"/>
                    </a:lnTo>
                    <a:lnTo>
                      <a:pt x="83" y="34"/>
                    </a:lnTo>
                    <a:lnTo>
                      <a:pt x="93" y="38"/>
                    </a:lnTo>
                    <a:lnTo>
                      <a:pt x="101" y="43"/>
                    </a:lnTo>
                    <a:lnTo>
                      <a:pt x="112" y="45"/>
                    </a:lnTo>
                    <a:lnTo>
                      <a:pt x="112" y="45"/>
                    </a:lnTo>
                    <a:lnTo>
                      <a:pt x="110" y="43"/>
                    </a:lnTo>
                    <a:close/>
                  </a:path>
                </a:pathLst>
              </a:custGeom>
              <a:solidFill>
                <a:srgbClr val="FF428E"/>
              </a:solidFill>
              <a:ln w="9525">
                <a:noFill/>
                <a:round/>
                <a:headEnd/>
                <a:tailEnd/>
              </a:ln>
            </p:spPr>
            <p:txBody>
              <a:bodyPr/>
              <a:lstStyle/>
              <a:p>
                <a:endParaRPr lang="es-CO"/>
              </a:p>
            </p:txBody>
          </p:sp>
          <p:sp>
            <p:nvSpPr>
              <p:cNvPr id="15815" name="Freeform 455"/>
              <p:cNvSpPr>
                <a:spLocks/>
              </p:cNvSpPr>
              <p:nvPr/>
            </p:nvSpPr>
            <p:spPr bwMode="auto">
              <a:xfrm>
                <a:off x="4347" y="3952"/>
                <a:ext cx="129" cy="20"/>
              </a:xfrm>
              <a:custGeom>
                <a:avLst/>
                <a:gdLst/>
                <a:ahLst/>
                <a:cxnLst>
                  <a:cxn ang="0">
                    <a:pos x="241" y="4"/>
                  </a:cxn>
                  <a:cxn ang="0">
                    <a:pos x="243" y="5"/>
                  </a:cxn>
                  <a:cxn ang="0">
                    <a:pos x="246" y="8"/>
                  </a:cxn>
                  <a:cxn ang="0">
                    <a:pos x="248" y="10"/>
                  </a:cxn>
                  <a:cxn ang="0">
                    <a:pos x="249" y="12"/>
                  </a:cxn>
                  <a:cxn ang="0">
                    <a:pos x="252" y="13"/>
                  </a:cxn>
                  <a:cxn ang="0">
                    <a:pos x="254" y="15"/>
                  </a:cxn>
                  <a:cxn ang="0">
                    <a:pos x="256" y="18"/>
                  </a:cxn>
                  <a:cxn ang="0">
                    <a:pos x="257" y="20"/>
                  </a:cxn>
                  <a:cxn ang="0">
                    <a:pos x="259" y="23"/>
                  </a:cxn>
                  <a:cxn ang="0">
                    <a:pos x="259" y="24"/>
                  </a:cxn>
                  <a:cxn ang="0">
                    <a:pos x="238" y="37"/>
                  </a:cxn>
                  <a:cxn ang="0">
                    <a:pos x="217" y="40"/>
                  </a:cxn>
                  <a:cxn ang="0">
                    <a:pos x="196" y="39"/>
                  </a:cxn>
                  <a:cxn ang="0">
                    <a:pos x="177" y="34"/>
                  </a:cxn>
                  <a:cxn ang="0">
                    <a:pos x="156" y="28"/>
                  </a:cxn>
                  <a:cxn ang="0">
                    <a:pos x="137" y="20"/>
                  </a:cxn>
                  <a:cxn ang="0">
                    <a:pos x="116" y="13"/>
                  </a:cxn>
                  <a:cxn ang="0">
                    <a:pos x="96" y="10"/>
                  </a:cxn>
                  <a:cxn ang="0">
                    <a:pos x="73" y="12"/>
                  </a:cxn>
                  <a:cxn ang="0">
                    <a:pos x="49" y="20"/>
                  </a:cxn>
                  <a:cxn ang="0">
                    <a:pos x="46" y="18"/>
                  </a:cxn>
                  <a:cxn ang="0">
                    <a:pos x="41" y="16"/>
                  </a:cxn>
                  <a:cxn ang="0">
                    <a:pos x="36" y="15"/>
                  </a:cxn>
                  <a:cxn ang="0">
                    <a:pos x="32" y="13"/>
                  </a:cxn>
                  <a:cxn ang="0">
                    <a:pos x="25" y="12"/>
                  </a:cxn>
                  <a:cxn ang="0">
                    <a:pos x="20" y="10"/>
                  </a:cxn>
                  <a:cxn ang="0">
                    <a:pos x="14" y="8"/>
                  </a:cxn>
                  <a:cxn ang="0">
                    <a:pos x="9" y="7"/>
                  </a:cxn>
                  <a:cxn ang="0">
                    <a:pos x="4" y="4"/>
                  </a:cxn>
                  <a:cxn ang="0">
                    <a:pos x="0" y="0"/>
                  </a:cxn>
                  <a:cxn ang="0">
                    <a:pos x="24" y="2"/>
                  </a:cxn>
                  <a:cxn ang="0">
                    <a:pos x="48" y="4"/>
                  </a:cxn>
                  <a:cxn ang="0">
                    <a:pos x="72" y="5"/>
                  </a:cxn>
                  <a:cxn ang="0">
                    <a:pos x="96" y="7"/>
                  </a:cxn>
                  <a:cxn ang="0">
                    <a:pos x="120" y="8"/>
                  </a:cxn>
                  <a:cxn ang="0">
                    <a:pos x="144" y="10"/>
                  </a:cxn>
                  <a:cxn ang="0">
                    <a:pos x="168" y="10"/>
                  </a:cxn>
                  <a:cxn ang="0">
                    <a:pos x="193" y="10"/>
                  </a:cxn>
                  <a:cxn ang="0">
                    <a:pos x="217" y="8"/>
                  </a:cxn>
                  <a:cxn ang="0">
                    <a:pos x="241" y="4"/>
                  </a:cxn>
                  <a:cxn ang="0">
                    <a:pos x="241" y="4"/>
                  </a:cxn>
                </a:cxnLst>
                <a:rect l="0" t="0" r="r" b="b"/>
                <a:pathLst>
                  <a:path w="259" h="40">
                    <a:moveTo>
                      <a:pt x="241" y="4"/>
                    </a:moveTo>
                    <a:lnTo>
                      <a:pt x="243" y="5"/>
                    </a:lnTo>
                    <a:lnTo>
                      <a:pt x="246" y="8"/>
                    </a:lnTo>
                    <a:lnTo>
                      <a:pt x="248" y="10"/>
                    </a:lnTo>
                    <a:lnTo>
                      <a:pt x="249" y="12"/>
                    </a:lnTo>
                    <a:lnTo>
                      <a:pt x="252" y="13"/>
                    </a:lnTo>
                    <a:lnTo>
                      <a:pt x="254" y="15"/>
                    </a:lnTo>
                    <a:lnTo>
                      <a:pt x="256" y="18"/>
                    </a:lnTo>
                    <a:lnTo>
                      <a:pt x="257" y="20"/>
                    </a:lnTo>
                    <a:lnTo>
                      <a:pt x="259" y="23"/>
                    </a:lnTo>
                    <a:lnTo>
                      <a:pt x="259" y="24"/>
                    </a:lnTo>
                    <a:lnTo>
                      <a:pt x="238" y="37"/>
                    </a:lnTo>
                    <a:lnTo>
                      <a:pt x="217" y="40"/>
                    </a:lnTo>
                    <a:lnTo>
                      <a:pt x="196" y="39"/>
                    </a:lnTo>
                    <a:lnTo>
                      <a:pt x="177" y="34"/>
                    </a:lnTo>
                    <a:lnTo>
                      <a:pt x="156" y="28"/>
                    </a:lnTo>
                    <a:lnTo>
                      <a:pt x="137" y="20"/>
                    </a:lnTo>
                    <a:lnTo>
                      <a:pt x="116" y="13"/>
                    </a:lnTo>
                    <a:lnTo>
                      <a:pt x="96" y="10"/>
                    </a:lnTo>
                    <a:lnTo>
                      <a:pt x="73" y="12"/>
                    </a:lnTo>
                    <a:lnTo>
                      <a:pt x="49" y="20"/>
                    </a:lnTo>
                    <a:lnTo>
                      <a:pt x="46" y="18"/>
                    </a:lnTo>
                    <a:lnTo>
                      <a:pt x="41" y="16"/>
                    </a:lnTo>
                    <a:lnTo>
                      <a:pt x="36" y="15"/>
                    </a:lnTo>
                    <a:lnTo>
                      <a:pt x="32" y="13"/>
                    </a:lnTo>
                    <a:lnTo>
                      <a:pt x="25" y="12"/>
                    </a:lnTo>
                    <a:lnTo>
                      <a:pt x="20" y="10"/>
                    </a:lnTo>
                    <a:lnTo>
                      <a:pt x="14" y="8"/>
                    </a:lnTo>
                    <a:lnTo>
                      <a:pt x="9" y="7"/>
                    </a:lnTo>
                    <a:lnTo>
                      <a:pt x="4" y="4"/>
                    </a:lnTo>
                    <a:lnTo>
                      <a:pt x="0" y="0"/>
                    </a:lnTo>
                    <a:lnTo>
                      <a:pt x="24" y="2"/>
                    </a:lnTo>
                    <a:lnTo>
                      <a:pt x="48" y="4"/>
                    </a:lnTo>
                    <a:lnTo>
                      <a:pt x="72" y="5"/>
                    </a:lnTo>
                    <a:lnTo>
                      <a:pt x="96" y="7"/>
                    </a:lnTo>
                    <a:lnTo>
                      <a:pt x="120" y="8"/>
                    </a:lnTo>
                    <a:lnTo>
                      <a:pt x="144" y="10"/>
                    </a:lnTo>
                    <a:lnTo>
                      <a:pt x="168" y="10"/>
                    </a:lnTo>
                    <a:lnTo>
                      <a:pt x="193" y="10"/>
                    </a:lnTo>
                    <a:lnTo>
                      <a:pt x="217" y="8"/>
                    </a:lnTo>
                    <a:lnTo>
                      <a:pt x="241" y="4"/>
                    </a:lnTo>
                    <a:lnTo>
                      <a:pt x="241" y="4"/>
                    </a:lnTo>
                    <a:close/>
                  </a:path>
                </a:pathLst>
              </a:custGeom>
              <a:solidFill>
                <a:srgbClr val="FFE1F0"/>
              </a:solidFill>
              <a:ln w="9525">
                <a:noFill/>
                <a:round/>
                <a:headEnd/>
                <a:tailEnd/>
              </a:ln>
            </p:spPr>
            <p:txBody>
              <a:bodyPr/>
              <a:lstStyle/>
              <a:p>
                <a:endParaRPr lang="es-CO"/>
              </a:p>
            </p:txBody>
          </p:sp>
          <p:sp>
            <p:nvSpPr>
              <p:cNvPr id="15816" name="Freeform 456"/>
              <p:cNvSpPr>
                <a:spLocks/>
              </p:cNvSpPr>
              <p:nvPr/>
            </p:nvSpPr>
            <p:spPr bwMode="auto">
              <a:xfrm>
                <a:off x="4096" y="3968"/>
                <a:ext cx="35" cy="1"/>
              </a:xfrm>
              <a:custGeom>
                <a:avLst/>
                <a:gdLst/>
                <a:ahLst/>
                <a:cxnLst>
                  <a:cxn ang="0">
                    <a:pos x="0" y="0"/>
                  </a:cxn>
                  <a:cxn ang="0">
                    <a:pos x="71" y="0"/>
                  </a:cxn>
                  <a:cxn ang="0">
                    <a:pos x="0" y="2"/>
                  </a:cxn>
                  <a:cxn ang="0">
                    <a:pos x="0" y="2"/>
                  </a:cxn>
                  <a:cxn ang="0">
                    <a:pos x="0" y="0"/>
                  </a:cxn>
                </a:cxnLst>
                <a:rect l="0" t="0" r="r" b="b"/>
                <a:pathLst>
                  <a:path w="71" h="2">
                    <a:moveTo>
                      <a:pt x="0" y="0"/>
                    </a:moveTo>
                    <a:lnTo>
                      <a:pt x="71" y="0"/>
                    </a:lnTo>
                    <a:lnTo>
                      <a:pt x="0" y="2"/>
                    </a:lnTo>
                    <a:lnTo>
                      <a:pt x="0" y="2"/>
                    </a:lnTo>
                    <a:lnTo>
                      <a:pt x="0" y="0"/>
                    </a:lnTo>
                    <a:close/>
                  </a:path>
                </a:pathLst>
              </a:custGeom>
              <a:solidFill>
                <a:srgbClr val="62E9A9"/>
              </a:solidFill>
              <a:ln w="9525">
                <a:noFill/>
                <a:round/>
                <a:headEnd/>
                <a:tailEnd/>
              </a:ln>
            </p:spPr>
            <p:txBody>
              <a:bodyPr/>
              <a:lstStyle/>
              <a:p>
                <a:endParaRPr lang="es-CO"/>
              </a:p>
            </p:txBody>
          </p:sp>
          <p:sp>
            <p:nvSpPr>
              <p:cNvPr id="15817" name="Freeform 457"/>
              <p:cNvSpPr>
                <a:spLocks/>
              </p:cNvSpPr>
              <p:nvPr/>
            </p:nvSpPr>
            <p:spPr bwMode="auto">
              <a:xfrm>
                <a:off x="4142" y="3969"/>
                <a:ext cx="55" cy="2"/>
              </a:xfrm>
              <a:custGeom>
                <a:avLst/>
                <a:gdLst/>
                <a:ahLst/>
                <a:cxnLst>
                  <a:cxn ang="0">
                    <a:pos x="109" y="0"/>
                  </a:cxn>
                  <a:cxn ang="0">
                    <a:pos x="0" y="3"/>
                  </a:cxn>
                  <a:cxn ang="0">
                    <a:pos x="8" y="3"/>
                  </a:cxn>
                  <a:cxn ang="0">
                    <a:pos x="18" y="1"/>
                  </a:cxn>
                  <a:cxn ang="0">
                    <a:pos x="29" y="1"/>
                  </a:cxn>
                  <a:cxn ang="0">
                    <a:pos x="40" y="1"/>
                  </a:cxn>
                  <a:cxn ang="0">
                    <a:pos x="51" y="1"/>
                  </a:cxn>
                  <a:cxn ang="0">
                    <a:pos x="64" y="1"/>
                  </a:cxn>
                  <a:cxn ang="0">
                    <a:pos x="75" y="1"/>
                  </a:cxn>
                  <a:cxn ang="0">
                    <a:pos x="86" y="1"/>
                  </a:cxn>
                  <a:cxn ang="0">
                    <a:pos x="99" y="1"/>
                  </a:cxn>
                  <a:cxn ang="0">
                    <a:pos x="110" y="0"/>
                  </a:cxn>
                  <a:cxn ang="0">
                    <a:pos x="110" y="0"/>
                  </a:cxn>
                  <a:cxn ang="0">
                    <a:pos x="109" y="0"/>
                  </a:cxn>
                </a:cxnLst>
                <a:rect l="0" t="0" r="r" b="b"/>
                <a:pathLst>
                  <a:path w="110" h="3">
                    <a:moveTo>
                      <a:pt x="109" y="0"/>
                    </a:moveTo>
                    <a:lnTo>
                      <a:pt x="0" y="3"/>
                    </a:lnTo>
                    <a:lnTo>
                      <a:pt x="8" y="3"/>
                    </a:lnTo>
                    <a:lnTo>
                      <a:pt x="18" y="1"/>
                    </a:lnTo>
                    <a:lnTo>
                      <a:pt x="29" y="1"/>
                    </a:lnTo>
                    <a:lnTo>
                      <a:pt x="40" y="1"/>
                    </a:lnTo>
                    <a:lnTo>
                      <a:pt x="51" y="1"/>
                    </a:lnTo>
                    <a:lnTo>
                      <a:pt x="64" y="1"/>
                    </a:lnTo>
                    <a:lnTo>
                      <a:pt x="75" y="1"/>
                    </a:lnTo>
                    <a:lnTo>
                      <a:pt x="86" y="1"/>
                    </a:lnTo>
                    <a:lnTo>
                      <a:pt x="99" y="1"/>
                    </a:lnTo>
                    <a:lnTo>
                      <a:pt x="110" y="0"/>
                    </a:lnTo>
                    <a:lnTo>
                      <a:pt x="110" y="0"/>
                    </a:lnTo>
                    <a:lnTo>
                      <a:pt x="109" y="0"/>
                    </a:lnTo>
                    <a:close/>
                  </a:path>
                </a:pathLst>
              </a:custGeom>
              <a:solidFill>
                <a:srgbClr val="62E9A9"/>
              </a:solidFill>
              <a:ln w="9525">
                <a:noFill/>
                <a:round/>
                <a:headEnd/>
                <a:tailEnd/>
              </a:ln>
            </p:spPr>
            <p:txBody>
              <a:bodyPr/>
              <a:lstStyle/>
              <a:p>
                <a:endParaRPr lang="es-CO"/>
              </a:p>
            </p:txBody>
          </p:sp>
          <p:sp>
            <p:nvSpPr>
              <p:cNvPr id="15818" name="Freeform 458"/>
              <p:cNvSpPr>
                <a:spLocks/>
              </p:cNvSpPr>
              <p:nvPr/>
            </p:nvSpPr>
            <p:spPr bwMode="auto">
              <a:xfrm>
                <a:off x="4272" y="3964"/>
                <a:ext cx="84" cy="36"/>
              </a:xfrm>
              <a:custGeom>
                <a:avLst/>
                <a:gdLst/>
                <a:ahLst/>
                <a:cxnLst>
                  <a:cxn ang="0">
                    <a:pos x="167" y="16"/>
                  </a:cxn>
                  <a:cxn ang="0">
                    <a:pos x="162" y="19"/>
                  </a:cxn>
                  <a:cxn ang="0">
                    <a:pos x="157" y="24"/>
                  </a:cxn>
                  <a:cxn ang="0">
                    <a:pos x="151" y="29"/>
                  </a:cxn>
                  <a:cxn ang="0">
                    <a:pos x="144" y="35"/>
                  </a:cxn>
                  <a:cxn ang="0">
                    <a:pos x="138" y="42"/>
                  </a:cxn>
                  <a:cxn ang="0">
                    <a:pos x="131" y="47"/>
                  </a:cxn>
                  <a:cxn ang="0">
                    <a:pos x="125" y="50"/>
                  </a:cxn>
                  <a:cxn ang="0">
                    <a:pos x="119" y="50"/>
                  </a:cxn>
                  <a:cxn ang="0">
                    <a:pos x="112" y="48"/>
                  </a:cxn>
                  <a:cxn ang="0">
                    <a:pos x="106" y="42"/>
                  </a:cxn>
                  <a:cxn ang="0">
                    <a:pos x="98" y="51"/>
                  </a:cxn>
                  <a:cxn ang="0">
                    <a:pos x="90" y="59"/>
                  </a:cxn>
                  <a:cxn ang="0">
                    <a:pos x="80" y="64"/>
                  </a:cxn>
                  <a:cxn ang="0">
                    <a:pos x="69" y="67"/>
                  </a:cxn>
                  <a:cxn ang="0">
                    <a:pos x="59" y="70"/>
                  </a:cxn>
                  <a:cxn ang="0">
                    <a:pos x="47" y="70"/>
                  </a:cxn>
                  <a:cxn ang="0">
                    <a:pos x="35" y="72"/>
                  </a:cxn>
                  <a:cxn ang="0">
                    <a:pos x="24" y="72"/>
                  </a:cxn>
                  <a:cxn ang="0">
                    <a:pos x="11" y="72"/>
                  </a:cxn>
                  <a:cxn ang="0">
                    <a:pos x="0" y="72"/>
                  </a:cxn>
                  <a:cxn ang="0">
                    <a:pos x="5" y="61"/>
                  </a:cxn>
                  <a:cxn ang="0">
                    <a:pos x="11" y="51"/>
                  </a:cxn>
                  <a:cxn ang="0">
                    <a:pos x="19" y="42"/>
                  </a:cxn>
                  <a:cxn ang="0">
                    <a:pos x="27" y="32"/>
                  </a:cxn>
                  <a:cxn ang="0">
                    <a:pos x="39" y="24"/>
                  </a:cxn>
                  <a:cxn ang="0">
                    <a:pos x="50" y="18"/>
                  </a:cxn>
                  <a:cxn ang="0">
                    <a:pos x="61" y="11"/>
                  </a:cxn>
                  <a:cxn ang="0">
                    <a:pos x="74" y="7"/>
                  </a:cxn>
                  <a:cxn ang="0">
                    <a:pos x="85" y="4"/>
                  </a:cxn>
                  <a:cxn ang="0">
                    <a:pos x="98" y="2"/>
                  </a:cxn>
                  <a:cxn ang="0">
                    <a:pos x="104" y="0"/>
                  </a:cxn>
                  <a:cxn ang="0">
                    <a:pos x="112" y="0"/>
                  </a:cxn>
                  <a:cxn ang="0">
                    <a:pos x="119" y="0"/>
                  </a:cxn>
                  <a:cxn ang="0">
                    <a:pos x="125" y="4"/>
                  </a:cxn>
                  <a:cxn ang="0">
                    <a:pos x="131" y="7"/>
                  </a:cxn>
                  <a:cxn ang="0">
                    <a:pos x="138" y="10"/>
                  </a:cxn>
                  <a:cxn ang="0">
                    <a:pos x="146" y="13"/>
                  </a:cxn>
                  <a:cxn ang="0">
                    <a:pos x="152" y="16"/>
                  </a:cxn>
                  <a:cxn ang="0">
                    <a:pos x="160" y="18"/>
                  </a:cxn>
                  <a:cxn ang="0">
                    <a:pos x="168" y="18"/>
                  </a:cxn>
                  <a:cxn ang="0">
                    <a:pos x="168" y="18"/>
                  </a:cxn>
                  <a:cxn ang="0">
                    <a:pos x="167" y="16"/>
                  </a:cxn>
                </a:cxnLst>
                <a:rect l="0" t="0" r="r" b="b"/>
                <a:pathLst>
                  <a:path w="168" h="72">
                    <a:moveTo>
                      <a:pt x="167" y="16"/>
                    </a:moveTo>
                    <a:lnTo>
                      <a:pt x="162" y="19"/>
                    </a:lnTo>
                    <a:lnTo>
                      <a:pt x="157" y="24"/>
                    </a:lnTo>
                    <a:lnTo>
                      <a:pt x="151" y="29"/>
                    </a:lnTo>
                    <a:lnTo>
                      <a:pt x="144" y="35"/>
                    </a:lnTo>
                    <a:lnTo>
                      <a:pt x="138" y="42"/>
                    </a:lnTo>
                    <a:lnTo>
                      <a:pt x="131" y="47"/>
                    </a:lnTo>
                    <a:lnTo>
                      <a:pt x="125" y="50"/>
                    </a:lnTo>
                    <a:lnTo>
                      <a:pt x="119" y="50"/>
                    </a:lnTo>
                    <a:lnTo>
                      <a:pt x="112" y="48"/>
                    </a:lnTo>
                    <a:lnTo>
                      <a:pt x="106" y="42"/>
                    </a:lnTo>
                    <a:lnTo>
                      <a:pt x="98" y="51"/>
                    </a:lnTo>
                    <a:lnTo>
                      <a:pt x="90" y="59"/>
                    </a:lnTo>
                    <a:lnTo>
                      <a:pt x="80" y="64"/>
                    </a:lnTo>
                    <a:lnTo>
                      <a:pt x="69" y="67"/>
                    </a:lnTo>
                    <a:lnTo>
                      <a:pt x="59" y="70"/>
                    </a:lnTo>
                    <a:lnTo>
                      <a:pt x="47" y="70"/>
                    </a:lnTo>
                    <a:lnTo>
                      <a:pt x="35" y="72"/>
                    </a:lnTo>
                    <a:lnTo>
                      <a:pt x="24" y="72"/>
                    </a:lnTo>
                    <a:lnTo>
                      <a:pt x="11" y="72"/>
                    </a:lnTo>
                    <a:lnTo>
                      <a:pt x="0" y="72"/>
                    </a:lnTo>
                    <a:lnTo>
                      <a:pt x="5" y="61"/>
                    </a:lnTo>
                    <a:lnTo>
                      <a:pt x="11" y="51"/>
                    </a:lnTo>
                    <a:lnTo>
                      <a:pt x="19" y="42"/>
                    </a:lnTo>
                    <a:lnTo>
                      <a:pt x="27" y="32"/>
                    </a:lnTo>
                    <a:lnTo>
                      <a:pt x="39" y="24"/>
                    </a:lnTo>
                    <a:lnTo>
                      <a:pt x="50" y="18"/>
                    </a:lnTo>
                    <a:lnTo>
                      <a:pt x="61" y="11"/>
                    </a:lnTo>
                    <a:lnTo>
                      <a:pt x="74" y="7"/>
                    </a:lnTo>
                    <a:lnTo>
                      <a:pt x="85" y="4"/>
                    </a:lnTo>
                    <a:lnTo>
                      <a:pt x="98" y="2"/>
                    </a:lnTo>
                    <a:lnTo>
                      <a:pt x="104" y="0"/>
                    </a:lnTo>
                    <a:lnTo>
                      <a:pt x="112" y="0"/>
                    </a:lnTo>
                    <a:lnTo>
                      <a:pt x="119" y="0"/>
                    </a:lnTo>
                    <a:lnTo>
                      <a:pt x="125" y="4"/>
                    </a:lnTo>
                    <a:lnTo>
                      <a:pt x="131" y="7"/>
                    </a:lnTo>
                    <a:lnTo>
                      <a:pt x="138" y="10"/>
                    </a:lnTo>
                    <a:lnTo>
                      <a:pt x="146" y="13"/>
                    </a:lnTo>
                    <a:lnTo>
                      <a:pt x="152" y="16"/>
                    </a:lnTo>
                    <a:lnTo>
                      <a:pt x="160" y="18"/>
                    </a:lnTo>
                    <a:lnTo>
                      <a:pt x="168" y="18"/>
                    </a:lnTo>
                    <a:lnTo>
                      <a:pt x="168" y="18"/>
                    </a:lnTo>
                    <a:lnTo>
                      <a:pt x="167" y="16"/>
                    </a:lnTo>
                    <a:close/>
                  </a:path>
                </a:pathLst>
              </a:custGeom>
              <a:solidFill>
                <a:srgbClr val="FFE1F0"/>
              </a:solidFill>
              <a:ln w="9525">
                <a:noFill/>
                <a:round/>
                <a:headEnd/>
                <a:tailEnd/>
              </a:ln>
            </p:spPr>
            <p:txBody>
              <a:bodyPr/>
              <a:lstStyle/>
              <a:p>
                <a:endParaRPr lang="es-CO"/>
              </a:p>
            </p:txBody>
          </p:sp>
          <p:sp>
            <p:nvSpPr>
              <p:cNvPr id="15819" name="Freeform 459"/>
              <p:cNvSpPr>
                <a:spLocks/>
              </p:cNvSpPr>
              <p:nvPr/>
            </p:nvSpPr>
            <p:spPr bwMode="auto">
              <a:xfrm>
                <a:off x="4205" y="3969"/>
                <a:ext cx="15" cy="4"/>
              </a:xfrm>
              <a:custGeom>
                <a:avLst/>
                <a:gdLst/>
                <a:ahLst/>
                <a:cxnLst>
                  <a:cxn ang="0">
                    <a:pos x="0" y="6"/>
                  </a:cxn>
                  <a:cxn ang="0">
                    <a:pos x="29" y="0"/>
                  </a:cxn>
                  <a:cxn ang="0">
                    <a:pos x="18" y="8"/>
                  </a:cxn>
                  <a:cxn ang="0">
                    <a:pos x="0" y="8"/>
                  </a:cxn>
                  <a:cxn ang="0">
                    <a:pos x="0" y="8"/>
                  </a:cxn>
                  <a:cxn ang="0">
                    <a:pos x="0" y="6"/>
                  </a:cxn>
                </a:cxnLst>
                <a:rect l="0" t="0" r="r" b="b"/>
                <a:pathLst>
                  <a:path w="29" h="8">
                    <a:moveTo>
                      <a:pt x="0" y="6"/>
                    </a:moveTo>
                    <a:lnTo>
                      <a:pt x="29" y="0"/>
                    </a:lnTo>
                    <a:lnTo>
                      <a:pt x="18" y="8"/>
                    </a:lnTo>
                    <a:lnTo>
                      <a:pt x="0" y="8"/>
                    </a:lnTo>
                    <a:lnTo>
                      <a:pt x="0" y="8"/>
                    </a:lnTo>
                    <a:lnTo>
                      <a:pt x="0" y="6"/>
                    </a:lnTo>
                    <a:close/>
                  </a:path>
                </a:pathLst>
              </a:custGeom>
              <a:solidFill>
                <a:srgbClr val="62E9A9"/>
              </a:solidFill>
              <a:ln w="9525">
                <a:noFill/>
                <a:round/>
                <a:headEnd/>
                <a:tailEnd/>
              </a:ln>
            </p:spPr>
            <p:txBody>
              <a:bodyPr/>
              <a:lstStyle/>
              <a:p>
                <a:endParaRPr lang="es-CO"/>
              </a:p>
            </p:txBody>
          </p:sp>
          <p:sp>
            <p:nvSpPr>
              <p:cNvPr id="15820" name="Freeform 460"/>
              <p:cNvSpPr>
                <a:spLocks/>
              </p:cNvSpPr>
              <p:nvPr/>
            </p:nvSpPr>
            <p:spPr bwMode="auto">
              <a:xfrm>
                <a:off x="4336" y="3966"/>
                <a:ext cx="115" cy="36"/>
              </a:xfrm>
              <a:custGeom>
                <a:avLst/>
                <a:gdLst/>
                <a:ahLst/>
                <a:cxnLst>
                  <a:cxn ang="0">
                    <a:pos x="229" y="62"/>
                  </a:cxn>
                  <a:cxn ang="0">
                    <a:pos x="221" y="63"/>
                  </a:cxn>
                  <a:cxn ang="0">
                    <a:pos x="211" y="63"/>
                  </a:cxn>
                  <a:cxn ang="0">
                    <a:pos x="202" y="65"/>
                  </a:cxn>
                  <a:cxn ang="0">
                    <a:pos x="194" y="65"/>
                  </a:cxn>
                  <a:cxn ang="0">
                    <a:pos x="186" y="66"/>
                  </a:cxn>
                  <a:cxn ang="0">
                    <a:pos x="178" y="65"/>
                  </a:cxn>
                  <a:cxn ang="0">
                    <a:pos x="170" y="63"/>
                  </a:cxn>
                  <a:cxn ang="0">
                    <a:pos x="162" y="60"/>
                  </a:cxn>
                  <a:cxn ang="0">
                    <a:pos x="155" y="54"/>
                  </a:cxn>
                  <a:cxn ang="0">
                    <a:pos x="151" y="47"/>
                  </a:cxn>
                  <a:cxn ang="0">
                    <a:pos x="146" y="43"/>
                  </a:cxn>
                  <a:cxn ang="0">
                    <a:pos x="143" y="41"/>
                  </a:cxn>
                  <a:cxn ang="0">
                    <a:pos x="139" y="41"/>
                  </a:cxn>
                  <a:cxn ang="0">
                    <a:pos x="136" y="43"/>
                  </a:cxn>
                  <a:cxn ang="0">
                    <a:pos x="133" y="46"/>
                  </a:cxn>
                  <a:cxn ang="0">
                    <a:pos x="130" y="49"/>
                  </a:cxn>
                  <a:cxn ang="0">
                    <a:pos x="127" y="54"/>
                  </a:cxn>
                  <a:cxn ang="0">
                    <a:pos x="123" y="55"/>
                  </a:cxn>
                  <a:cxn ang="0">
                    <a:pos x="119" y="57"/>
                  </a:cxn>
                  <a:cxn ang="0">
                    <a:pos x="115" y="57"/>
                  </a:cxn>
                  <a:cxn ang="0">
                    <a:pos x="106" y="63"/>
                  </a:cxn>
                  <a:cxn ang="0">
                    <a:pos x="95" y="66"/>
                  </a:cxn>
                  <a:cxn ang="0">
                    <a:pos x="83" y="70"/>
                  </a:cxn>
                  <a:cxn ang="0">
                    <a:pos x="72" y="70"/>
                  </a:cxn>
                  <a:cxn ang="0">
                    <a:pos x="59" y="71"/>
                  </a:cxn>
                  <a:cxn ang="0">
                    <a:pos x="48" y="70"/>
                  </a:cxn>
                  <a:cxn ang="0">
                    <a:pos x="35" y="70"/>
                  </a:cxn>
                  <a:cxn ang="0">
                    <a:pos x="24" y="70"/>
                  </a:cxn>
                  <a:cxn ang="0">
                    <a:pos x="11" y="70"/>
                  </a:cxn>
                  <a:cxn ang="0">
                    <a:pos x="0" y="71"/>
                  </a:cxn>
                  <a:cxn ang="0">
                    <a:pos x="10" y="63"/>
                  </a:cxn>
                  <a:cxn ang="0">
                    <a:pos x="21" y="54"/>
                  </a:cxn>
                  <a:cxn ang="0">
                    <a:pos x="32" y="44"/>
                  </a:cxn>
                  <a:cxn ang="0">
                    <a:pos x="43" y="35"/>
                  </a:cxn>
                  <a:cxn ang="0">
                    <a:pos x="55" y="25"/>
                  </a:cxn>
                  <a:cxn ang="0">
                    <a:pos x="67" y="17"/>
                  </a:cxn>
                  <a:cxn ang="0">
                    <a:pos x="79" y="11"/>
                  </a:cxn>
                  <a:cxn ang="0">
                    <a:pos x="93" y="4"/>
                  </a:cxn>
                  <a:cxn ang="0">
                    <a:pos x="106" y="1"/>
                  </a:cxn>
                  <a:cxn ang="0">
                    <a:pos x="120" y="0"/>
                  </a:cxn>
                  <a:cxn ang="0">
                    <a:pos x="133" y="4"/>
                  </a:cxn>
                  <a:cxn ang="0">
                    <a:pos x="146" y="7"/>
                  </a:cxn>
                  <a:cxn ang="0">
                    <a:pos x="160" y="11"/>
                  </a:cxn>
                  <a:cxn ang="0">
                    <a:pos x="173" y="14"/>
                  </a:cxn>
                  <a:cxn ang="0">
                    <a:pos x="186" y="19"/>
                  </a:cxn>
                  <a:cxn ang="0">
                    <a:pos x="199" y="23"/>
                  </a:cxn>
                  <a:cxn ang="0">
                    <a:pos x="210" y="30"/>
                  </a:cxn>
                  <a:cxn ang="0">
                    <a:pos x="218" y="39"/>
                  </a:cxn>
                  <a:cxn ang="0">
                    <a:pos x="226" y="49"/>
                  </a:cxn>
                  <a:cxn ang="0">
                    <a:pos x="231" y="63"/>
                  </a:cxn>
                  <a:cxn ang="0">
                    <a:pos x="231" y="63"/>
                  </a:cxn>
                  <a:cxn ang="0">
                    <a:pos x="229" y="62"/>
                  </a:cxn>
                </a:cxnLst>
                <a:rect l="0" t="0" r="r" b="b"/>
                <a:pathLst>
                  <a:path w="231" h="71">
                    <a:moveTo>
                      <a:pt x="229" y="62"/>
                    </a:moveTo>
                    <a:lnTo>
                      <a:pt x="221" y="63"/>
                    </a:lnTo>
                    <a:lnTo>
                      <a:pt x="211" y="63"/>
                    </a:lnTo>
                    <a:lnTo>
                      <a:pt x="202" y="65"/>
                    </a:lnTo>
                    <a:lnTo>
                      <a:pt x="194" y="65"/>
                    </a:lnTo>
                    <a:lnTo>
                      <a:pt x="186" y="66"/>
                    </a:lnTo>
                    <a:lnTo>
                      <a:pt x="178" y="65"/>
                    </a:lnTo>
                    <a:lnTo>
                      <a:pt x="170" y="63"/>
                    </a:lnTo>
                    <a:lnTo>
                      <a:pt x="162" y="60"/>
                    </a:lnTo>
                    <a:lnTo>
                      <a:pt x="155" y="54"/>
                    </a:lnTo>
                    <a:lnTo>
                      <a:pt x="151" y="47"/>
                    </a:lnTo>
                    <a:lnTo>
                      <a:pt x="146" y="43"/>
                    </a:lnTo>
                    <a:lnTo>
                      <a:pt x="143" y="41"/>
                    </a:lnTo>
                    <a:lnTo>
                      <a:pt x="139" y="41"/>
                    </a:lnTo>
                    <a:lnTo>
                      <a:pt x="136" y="43"/>
                    </a:lnTo>
                    <a:lnTo>
                      <a:pt x="133" y="46"/>
                    </a:lnTo>
                    <a:lnTo>
                      <a:pt x="130" y="49"/>
                    </a:lnTo>
                    <a:lnTo>
                      <a:pt x="127" y="54"/>
                    </a:lnTo>
                    <a:lnTo>
                      <a:pt x="123" y="55"/>
                    </a:lnTo>
                    <a:lnTo>
                      <a:pt x="119" y="57"/>
                    </a:lnTo>
                    <a:lnTo>
                      <a:pt x="115" y="57"/>
                    </a:lnTo>
                    <a:lnTo>
                      <a:pt x="106" y="63"/>
                    </a:lnTo>
                    <a:lnTo>
                      <a:pt x="95" y="66"/>
                    </a:lnTo>
                    <a:lnTo>
                      <a:pt x="83" y="70"/>
                    </a:lnTo>
                    <a:lnTo>
                      <a:pt x="72" y="70"/>
                    </a:lnTo>
                    <a:lnTo>
                      <a:pt x="59" y="71"/>
                    </a:lnTo>
                    <a:lnTo>
                      <a:pt x="48" y="70"/>
                    </a:lnTo>
                    <a:lnTo>
                      <a:pt x="35" y="70"/>
                    </a:lnTo>
                    <a:lnTo>
                      <a:pt x="24" y="70"/>
                    </a:lnTo>
                    <a:lnTo>
                      <a:pt x="11" y="70"/>
                    </a:lnTo>
                    <a:lnTo>
                      <a:pt x="0" y="71"/>
                    </a:lnTo>
                    <a:lnTo>
                      <a:pt x="10" y="63"/>
                    </a:lnTo>
                    <a:lnTo>
                      <a:pt x="21" y="54"/>
                    </a:lnTo>
                    <a:lnTo>
                      <a:pt x="32" y="44"/>
                    </a:lnTo>
                    <a:lnTo>
                      <a:pt x="43" y="35"/>
                    </a:lnTo>
                    <a:lnTo>
                      <a:pt x="55" y="25"/>
                    </a:lnTo>
                    <a:lnTo>
                      <a:pt x="67" y="17"/>
                    </a:lnTo>
                    <a:lnTo>
                      <a:pt x="79" y="11"/>
                    </a:lnTo>
                    <a:lnTo>
                      <a:pt x="93" y="4"/>
                    </a:lnTo>
                    <a:lnTo>
                      <a:pt x="106" y="1"/>
                    </a:lnTo>
                    <a:lnTo>
                      <a:pt x="120" y="0"/>
                    </a:lnTo>
                    <a:lnTo>
                      <a:pt x="133" y="4"/>
                    </a:lnTo>
                    <a:lnTo>
                      <a:pt x="146" y="7"/>
                    </a:lnTo>
                    <a:lnTo>
                      <a:pt x="160" y="11"/>
                    </a:lnTo>
                    <a:lnTo>
                      <a:pt x="173" y="14"/>
                    </a:lnTo>
                    <a:lnTo>
                      <a:pt x="186" y="19"/>
                    </a:lnTo>
                    <a:lnTo>
                      <a:pt x="199" y="23"/>
                    </a:lnTo>
                    <a:lnTo>
                      <a:pt x="210" y="30"/>
                    </a:lnTo>
                    <a:lnTo>
                      <a:pt x="218" y="39"/>
                    </a:lnTo>
                    <a:lnTo>
                      <a:pt x="226" y="49"/>
                    </a:lnTo>
                    <a:lnTo>
                      <a:pt x="231" y="63"/>
                    </a:lnTo>
                    <a:lnTo>
                      <a:pt x="231" y="63"/>
                    </a:lnTo>
                    <a:lnTo>
                      <a:pt x="229" y="62"/>
                    </a:lnTo>
                    <a:close/>
                  </a:path>
                </a:pathLst>
              </a:custGeom>
              <a:solidFill>
                <a:srgbClr val="FFE1F0"/>
              </a:solidFill>
              <a:ln w="9525">
                <a:noFill/>
                <a:round/>
                <a:headEnd/>
                <a:tailEnd/>
              </a:ln>
            </p:spPr>
            <p:txBody>
              <a:bodyPr/>
              <a:lstStyle/>
              <a:p>
                <a:endParaRPr lang="es-CO"/>
              </a:p>
            </p:txBody>
          </p:sp>
          <p:sp>
            <p:nvSpPr>
              <p:cNvPr id="15821" name="Freeform 461"/>
              <p:cNvSpPr>
                <a:spLocks/>
              </p:cNvSpPr>
              <p:nvPr/>
            </p:nvSpPr>
            <p:spPr bwMode="auto">
              <a:xfrm>
                <a:off x="4469" y="3963"/>
                <a:ext cx="127" cy="55"/>
              </a:xfrm>
              <a:custGeom>
                <a:avLst/>
                <a:gdLst/>
                <a:ahLst/>
                <a:cxnLst>
                  <a:cxn ang="0">
                    <a:pos x="250" y="67"/>
                  </a:cxn>
                  <a:cxn ang="0">
                    <a:pos x="231" y="73"/>
                  </a:cxn>
                  <a:cxn ang="0">
                    <a:pos x="212" y="76"/>
                  </a:cxn>
                  <a:cxn ang="0">
                    <a:pos x="191" y="76"/>
                  </a:cxn>
                  <a:cxn ang="0">
                    <a:pos x="170" y="73"/>
                  </a:cxn>
                  <a:cxn ang="0">
                    <a:pos x="149" y="71"/>
                  </a:cxn>
                  <a:cxn ang="0">
                    <a:pos x="128" y="70"/>
                  </a:cxn>
                  <a:cxn ang="0">
                    <a:pos x="109" y="70"/>
                  </a:cxn>
                  <a:cxn ang="0">
                    <a:pos x="90" y="75"/>
                  </a:cxn>
                  <a:cxn ang="0">
                    <a:pos x="72" y="84"/>
                  </a:cxn>
                  <a:cxn ang="0">
                    <a:pos x="58" y="100"/>
                  </a:cxn>
                  <a:cxn ang="0">
                    <a:pos x="50" y="103"/>
                  </a:cxn>
                  <a:cxn ang="0">
                    <a:pos x="42" y="105"/>
                  </a:cxn>
                  <a:cxn ang="0">
                    <a:pos x="37" y="105"/>
                  </a:cxn>
                  <a:cxn ang="0">
                    <a:pos x="31" y="103"/>
                  </a:cxn>
                  <a:cxn ang="0">
                    <a:pos x="26" y="100"/>
                  </a:cxn>
                  <a:cxn ang="0">
                    <a:pos x="21" y="99"/>
                  </a:cxn>
                  <a:cxn ang="0">
                    <a:pos x="16" y="97"/>
                  </a:cxn>
                  <a:cxn ang="0">
                    <a:pos x="12" y="99"/>
                  </a:cxn>
                  <a:cxn ang="0">
                    <a:pos x="7" y="102"/>
                  </a:cxn>
                  <a:cxn ang="0">
                    <a:pos x="0" y="108"/>
                  </a:cxn>
                  <a:cxn ang="0">
                    <a:pos x="8" y="91"/>
                  </a:cxn>
                  <a:cxn ang="0">
                    <a:pos x="23" y="78"/>
                  </a:cxn>
                  <a:cxn ang="0">
                    <a:pos x="40" y="68"/>
                  </a:cxn>
                  <a:cxn ang="0">
                    <a:pos x="61" y="62"/>
                  </a:cxn>
                  <a:cxn ang="0">
                    <a:pos x="84" y="56"/>
                  </a:cxn>
                  <a:cxn ang="0">
                    <a:pos x="108" y="51"/>
                  </a:cxn>
                  <a:cxn ang="0">
                    <a:pos x="133" y="46"/>
                  </a:cxn>
                  <a:cxn ang="0">
                    <a:pos x="157" y="40"/>
                  </a:cxn>
                  <a:cxn ang="0">
                    <a:pos x="180" y="33"/>
                  </a:cxn>
                  <a:cxn ang="0">
                    <a:pos x="200" y="22"/>
                  </a:cxn>
                  <a:cxn ang="0">
                    <a:pos x="159" y="19"/>
                  </a:cxn>
                  <a:cxn ang="0">
                    <a:pos x="167" y="6"/>
                  </a:cxn>
                  <a:cxn ang="0">
                    <a:pos x="176" y="1"/>
                  </a:cxn>
                  <a:cxn ang="0">
                    <a:pos x="184" y="0"/>
                  </a:cxn>
                  <a:cxn ang="0">
                    <a:pos x="192" y="3"/>
                  </a:cxn>
                  <a:cxn ang="0">
                    <a:pos x="200" y="8"/>
                  </a:cxn>
                  <a:cxn ang="0">
                    <a:pos x="210" y="16"/>
                  </a:cxn>
                  <a:cxn ang="0">
                    <a:pos x="216" y="24"/>
                  </a:cxn>
                  <a:cxn ang="0">
                    <a:pos x="224" y="30"/>
                  </a:cxn>
                  <a:cxn ang="0">
                    <a:pos x="232" y="36"/>
                  </a:cxn>
                  <a:cxn ang="0">
                    <a:pos x="239" y="40"/>
                  </a:cxn>
                  <a:cxn ang="0">
                    <a:pos x="239" y="43"/>
                  </a:cxn>
                  <a:cxn ang="0">
                    <a:pos x="240" y="44"/>
                  </a:cxn>
                  <a:cxn ang="0">
                    <a:pos x="242" y="48"/>
                  </a:cxn>
                  <a:cxn ang="0">
                    <a:pos x="245" y="51"/>
                  </a:cxn>
                  <a:cxn ang="0">
                    <a:pos x="247" y="52"/>
                  </a:cxn>
                  <a:cxn ang="0">
                    <a:pos x="250" y="54"/>
                  </a:cxn>
                  <a:cxn ang="0">
                    <a:pos x="252" y="57"/>
                  </a:cxn>
                  <a:cxn ang="0">
                    <a:pos x="253" y="60"/>
                  </a:cxn>
                  <a:cxn ang="0">
                    <a:pos x="253" y="64"/>
                  </a:cxn>
                  <a:cxn ang="0">
                    <a:pos x="252" y="67"/>
                  </a:cxn>
                  <a:cxn ang="0">
                    <a:pos x="252" y="67"/>
                  </a:cxn>
                  <a:cxn ang="0">
                    <a:pos x="250" y="67"/>
                  </a:cxn>
                </a:cxnLst>
                <a:rect l="0" t="0" r="r" b="b"/>
                <a:pathLst>
                  <a:path w="253" h="108">
                    <a:moveTo>
                      <a:pt x="250" y="67"/>
                    </a:moveTo>
                    <a:lnTo>
                      <a:pt x="231" y="73"/>
                    </a:lnTo>
                    <a:lnTo>
                      <a:pt x="212" y="76"/>
                    </a:lnTo>
                    <a:lnTo>
                      <a:pt x="191" y="76"/>
                    </a:lnTo>
                    <a:lnTo>
                      <a:pt x="170" y="73"/>
                    </a:lnTo>
                    <a:lnTo>
                      <a:pt x="149" y="71"/>
                    </a:lnTo>
                    <a:lnTo>
                      <a:pt x="128" y="70"/>
                    </a:lnTo>
                    <a:lnTo>
                      <a:pt x="109" y="70"/>
                    </a:lnTo>
                    <a:lnTo>
                      <a:pt x="90" y="75"/>
                    </a:lnTo>
                    <a:lnTo>
                      <a:pt x="72" y="84"/>
                    </a:lnTo>
                    <a:lnTo>
                      <a:pt x="58" y="100"/>
                    </a:lnTo>
                    <a:lnTo>
                      <a:pt x="50" y="103"/>
                    </a:lnTo>
                    <a:lnTo>
                      <a:pt x="42" y="105"/>
                    </a:lnTo>
                    <a:lnTo>
                      <a:pt x="37" y="105"/>
                    </a:lnTo>
                    <a:lnTo>
                      <a:pt x="31" y="103"/>
                    </a:lnTo>
                    <a:lnTo>
                      <a:pt x="26" y="100"/>
                    </a:lnTo>
                    <a:lnTo>
                      <a:pt x="21" y="99"/>
                    </a:lnTo>
                    <a:lnTo>
                      <a:pt x="16" y="97"/>
                    </a:lnTo>
                    <a:lnTo>
                      <a:pt x="12" y="99"/>
                    </a:lnTo>
                    <a:lnTo>
                      <a:pt x="7" y="102"/>
                    </a:lnTo>
                    <a:lnTo>
                      <a:pt x="0" y="108"/>
                    </a:lnTo>
                    <a:lnTo>
                      <a:pt x="8" y="91"/>
                    </a:lnTo>
                    <a:lnTo>
                      <a:pt x="23" y="78"/>
                    </a:lnTo>
                    <a:lnTo>
                      <a:pt x="40" y="68"/>
                    </a:lnTo>
                    <a:lnTo>
                      <a:pt x="61" y="62"/>
                    </a:lnTo>
                    <a:lnTo>
                      <a:pt x="84" y="56"/>
                    </a:lnTo>
                    <a:lnTo>
                      <a:pt x="108" y="51"/>
                    </a:lnTo>
                    <a:lnTo>
                      <a:pt x="133" y="46"/>
                    </a:lnTo>
                    <a:lnTo>
                      <a:pt x="157" y="40"/>
                    </a:lnTo>
                    <a:lnTo>
                      <a:pt x="180" y="33"/>
                    </a:lnTo>
                    <a:lnTo>
                      <a:pt x="200" y="22"/>
                    </a:lnTo>
                    <a:lnTo>
                      <a:pt x="159" y="19"/>
                    </a:lnTo>
                    <a:lnTo>
                      <a:pt x="167" y="6"/>
                    </a:lnTo>
                    <a:lnTo>
                      <a:pt x="176" y="1"/>
                    </a:lnTo>
                    <a:lnTo>
                      <a:pt x="184" y="0"/>
                    </a:lnTo>
                    <a:lnTo>
                      <a:pt x="192" y="3"/>
                    </a:lnTo>
                    <a:lnTo>
                      <a:pt x="200" y="8"/>
                    </a:lnTo>
                    <a:lnTo>
                      <a:pt x="210" y="16"/>
                    </a:lnTo>
                    <a:lnTo>
                      <a:pt x="216" y="24"/>
                    </a:lnTo>
                    <a:lnTo>
                      <a:pt x="224" y="30"/>
                    </a:lnTo>
                    <a:lnTo>
                      <a:pt x="232" y="36"/>
                    </a:lnTo>
                    <a:lnTo>
                      <a:pt x="239" y="40"/>
                    </a:lnTo>
                    <a:lnTo>
                      <a:pt x="239" y="43"/>
                    </a:lnTo>
                    <a:lnTo>
                      <a:pt x="240" y="44"/>
                    </a:lnTo>
                    <a:lnTo>
                      <a:pt x="242" y="48"/>
                    </a:lnTo>
                    <a:lnTo>
                      <a:pt x="245" y="51"/>
                    </a:lnTo>
                    <a:lnTo>
                      <a:pt x="247" y="52"/>
                    </a:lnTo>
                    <a:lnTo>
                      <a:pt x="250" y="54"/>
                    </a:lnTo>
                    <a:lnTo>
                      <a:pt x="252" y="57"/>
                    </a:lnTo>
                    <a:lnTo>
                      <a:pt x="253" y="60"/>
                    </a:lnTo>
                    <a:lnTo>
                      <a:pt x="253" y="64"/>
                    </a:lnTo>
                    <a:lnTo>
                      <a:pt x="252" y="67"/>
                    </a:lnTo>
                    <a:lnTo>
                      <a:pt x="252" y="67"/>
                    </a:lnTo>
                    <a:lnTo>
                      <a:pt x="250" y="67"/>
                    </a:lnTo>
                    <a:close/>
                  </a:path>
                </a:pathLst>
              </a:custGeom>
              <a:solidFill>
                <a:srgbClr val="FFE1F0"/>
              </a:solidFill>
              <a:ln w="9525">
                <a:noFill/>
                <a:round/>
                <a:headEnd/>
                <a:tailEnd/>
              </a:ln>
            </p:spPr>
            <p:txBody>
              <a:bodyPr/>
              <a:lstStyle/>
              <a:p>
                <a:endParaRPr lang="es-CO"/>
              </a:p>
            </p:txBody>
          </p:sp>
          <p:sp>
            <p:nvSpPr>
              <p:cNvPr id="15822" name="Freeform 462"/>
              <p:cNvSpPr>
                <a:spLocks/>
              </p:cNvSpPr>
              <p:nvPr/>
            </p:nvSpPr>
            <p:spPr bwMode="auto">
              <a:xfrm>
                <a:off x="4240" y="3972"/>
                <a:ext cx="12" cy="1"/>
              </a:xfrm>
              <a:custGeom>
                <a:avLst/>
                <a:gdLst/>
                <a:ahLst/>
                <a:cxnLst>
                  <a:cxn ang="0">
                    <a:pos x="0" y="0"/>
                  </a:cxn>
                  <a:cxn ang="0">
                    <a:pos x="26" y="0"/>
                  </a:cxn>
                  <a:cxn ang="0">
                    <a:pos x="2" y="0"/>
                  </a:cxn>
                  <a:cxn ang="0">
                    <a:pos x="2" y="0"/>
                  </a:cxn>
                  <a:cxn ang="0">
                    <a:pos x="0" y="0"/>
                  </a:cxn>
                </a:cxnLst>
                <a:rect l="0" t="0" r="r" b="b"/>
                <a:pathLst>
                  <a:path w="26">
                    <a:moveTo>
                      <a:pt x="0" y="0"/>
                    </a:moveTo>
                    <a:lnTo>
                      <a:pt x="26" y="0"/>
                    </a:lnTo>
                    <a:lnTo>
                      <a:pt x="2" y="0"/>
                    </a:lnTo>
                    <a:lnTo>
                      <a:pt x="2" y="0"/>
                    </a:lnTo>
                    <a:lnTo>
                      <a:pt x="0" y="0"/>
                    </a:lnTo>
                    <a:close/>
                  </a:path>
                </a:pathLst>
              </a:custGeom>
              <a:solidFill>
                <a:srgbClr val="62E9A9"/>
              </a:solidFill>
              <a:ln w="9525">
                <a:noFill/>
                <a:round/>
                <a:headEnd/>
                <a:tailEnd/>
              </a:ln>
            </p:spPr>
            <p:txBody>
              <a:bodyPr/>
              <a:lstStyle/>
              <a:p>
                <a:endParaRPr lang="es-CO"/>
              </a:p>
            </p:txBody>
          </p:sp>
          <p:sp>
            <p:nvSpPr>
              <p:cNvPr id="15823" name="Freeform 463"/>
              <p:cNvSpPr>
                <a:spLocks/>
              </p:cNvSpPr>
              <p:nvPr/>
            </p:nvSpPr>
            <p:spPr bwMode="auto">
              <a:xfrm>
                <a:off x="4462" y="3979"/>
                <a:ext cx="9" cy="10"/>
              </a:xfrm>
              <a:custGeom>
                <a:avLst/>
                <a:gdLst/>
                <a:ahLst/>
                <a:cxnLst>
                  <a:cxn ang="0">
                    <a:pos x="16" y="0"/>
                  </a:cxn>
                  <a:cxn ang="0">
                    <a:pos x="18" y="3"/>
                  </a:cxn>
                  <a:cxn ang="0">
                    <a:pos x="18" y="5"/>
                  </a:cxn>
                  <a:cxn ang="0">
                    <a:pos x="18" y="8"/>
                  </a:cxn>
                  <a:cxn ang="0">
                    <a:pos x="18" y="10"/>
                  </a:cxn>
                  <a:cxn ang="0">
                    <a:pos x="18" y="11"/>
                  </a:cxn>
                  <a:cxn ang="0">
                    <a:pos x="18" y="13"/>
                  </a:cxn>
                  <a:cxn ang="0">
                    <a:pos x="18" y="16"/>
                  </a:cxn>
                  <a:cxn ang="0">
                    <a:pos x="16" y="18"/>
                  </a:cxn>
                  <a:cxn ang="0">
                    <a:pos x="14" y="19"/>
                  </a:cxn>
                  <a:cxn ang="0">
                    <a:pos x="13" y="21"/>
                  </a:cxn>
                  <a:cxn ang="0">
                    <a:pos x="0" y="21"/>
                  </a:cxn>
                  <a:cxn ang="0">
                    <a:pos x="0" y="18"/>
                  </a:cxn>
                  <a:cxn ang="0">
                    <a:pos x="0" y="14"/>
                  </a:cxn>
                  <a:cxn ang="0">
                    <a:pos x="0" y="11"/>
                  </a:cxn>
                  <a:cxn ang="0">
                    <a:pos x="2" y="8"/>
                  </a:cxn>
                  <a:cxn ang="0">
                    <a:pos x="3" y="5"/>
                  </a:cxn>
                  <a:cxn ang="0">
                    <a:pos x="5" y="3"/>
                  </a:cxn>
                  <a:cxn ang="0">
                    <a:pos x="8" y="2"/>
                  </a:cxn>
                  <a:cxn ang="0">
                    <a:pos x="11" y="2"/>
                  </a:cxn>
                  <a:cxn ang="0">
                    <a:pos x="14" y="0"/>
                  </a:cxn>
                  <a:cxn ang="0">
                    <a:pos x="18" y="2"/>
                  </a:cxn>
                  <a:cxn ang="0">
                    <a:pos x="18" y="2"/>
                  </a:cxn>
                  <a:cxn ang="0">
                    <a:pos x="16" y="0"/>
                  </a:cxn>
                </a:cxnLst>
                <a:rect l="0" t="0" r="r" b="b"/>
                <a:pathLst>
                  <a:path w="18" h="21">
                    <a:moveTo>
                      <a:pt x="16" y="0"/>
                    </a:moveTo>
                    <a:lnTo>
                      <a:pt x="18" y="3"/>
                    </a:lnTo>
                    <a:lnTo>
                      <a:pt x="18" y="5"/>
                    </a:lnTo>
                    <a:lnTo>
                      <a:pt x="18" y="8"/>
                    </a:lnTo>
                    <a:lnTo>
                      <a:pt x="18" y="10"/>
                    </a:lnTo>
                    <a:lnTo>
                      <a:pt x="18" y="11"/>
                    </a:lnTo>
                    <a:lnTo>
                      <a:pt x="18" y="13"/>
                    </a:lnTo>
                    <a:lnTo>
                      <a:pt x="18" y="16"/>
                    </a:lnTo>
                    <a:lnTo>
                      <a:pt x="16" y="18"/>
                    </a:lnTo>
                    <a:lnTo>
                      <a:pt x="14" y="19"/>
                    </a:lnTo>
                    <a:lnTo>
                      <a:pt x="13" y="21"/>
                    </a:lnTo>
                    <a:lnTo>
                      <a:pt x="0" y="21"/>
                    </a:lnTo>
                    <a:lnTo>
                      <a:pt x="0" y="18"/>
                    </a:lnTo>
                    <a:lnTo>
                      <a:pt x="0" y="14"/>
                    </a:lnTo>
                    <a:lnTo>
                      <a:pt x="0" y="11"/>
                    </a:lnTo>
                    <a:lnTo>
                      <a:pt x="2" y="8"/>
                    </a:lnTo>
                    <a:lnTo>
                      <a:pt x="3" y="5"/>
                    </a:lnTo>
                    <a:lnTo>
                      <a:pt x="5" y="3"/>
                    </a:lnTo>
                    <a:lnTo>
                      <a:pt x="8" y="2"/>
                    </a:lnTo>
                    <a:lnTo>
                      <a:pt x="11" y="2"/>
                    </a:lnTo>
                    <a:lnTo>
                      <a:pt x="14" y="0"/>
                    </a:lnTo>
                    <a:lnTo>
                      <a:pt x="18" y="2"/>
                    </a:lnTo>
                    <a:lnTo>
                      <a:pt x="18" y="2"/>
                    </a:lnTo>
                    <a:lnTo>
                      <a:pt x="16" y="0"/>
                    </a:lnTo>
                    <a:close/>
                  </a:path>
                </a:pathLst>
              </a:custGeom>
              <a:solidFill>
                <a:srgbClr val="FF428E"/>
              </a:solidFill>
              <a:ln w="9525">
                <a:noFill/>
                <a:round/>
                <a:headEnd/>
                <a:tailEnd/>
              </a:ln>
            </p:spPr>
            <p:txBody>
              <a:bodyPr/>
              <a:lstStyle/>
              <a:p>
                <a:endParaRPr lang="es-CO"/>
              </a:p>
            </p:txBody>
          </p:sp>
          <p:sp>
            <p:nvSpPr>
              <p:cNvPr id="15824" name="Freeform 464"/>
              <p:cNvSpPr>
                <a:spLocks/>
              </p:cNvSpPr>
              <p:nvPr/>
            </p:nvSpPr>
            <p:spPr bwMode="auto">
              <a:xfrm>
                <a:off x="4111" y="4003"/>
                <a:ext cx="346" cy="25"/>
              </a:xfrm>
              <a:custGeom>
                <a:avLst/>
                <a:gdLst/>
                <a:ahLst/>
                <a:cxnLst>
                  <a:cxn ang="0">
                    <a:pos x="691" y="4"/>
                  </a:cxn>
                  <a:cxn ang="0">
                    <a:pos x="692" y="50"/>
                  </a:cxn>
                  <a:cxn ang="0">
                    <a:pos x="628" y="48"/>
                  </a:cxn>
                  <a:cxn ang="0">
                    <a:pos x="563" y="47"/>
                  </a:cxn>
                  <a:cxn ang="0">
                    <a:pos x="497" y="44"/>
                  </a:cxn>
                  <a:cxn ang="0">
                    <a:pos x="432" y="42"/>
                  </a:cxn>
                  <a:cxn ang="0">
                    <a:pos x="364" y="39"/>
                  </a:cxn>
                  <a:cxn ang="0">
                    <a:pos x="299" y="37"/>
                  </a:cxn>
                  <a:cxn ang="0">
                    <a:pos x="232" y="36"/>
                  </a:cxn>
                  <a:cxn ang="0">
                    <a:pos x="166" y="34"/>
                  </a:cxn>
                  <a:cxn ang="0">
                    <a:pos x="99" y="32"/>
                  </a:cxn>
                  <a:cxn ang="0">
                    <a:pos x="35" y="32"/>
                  </a:cxn>
                  <a:cxn ang="0">
                    <a:pos x="0" y="0"/>
                  </a:cxn>
                  <a:cxn ang="0">
                    <a:pos x="70" y="4"/>
                  </a:cxn>
                  <a:cxn ang="0">
                    <a:pos x="140" y="5"/>
                  </a:cxn>
                  <a:cxn ang="0">
                    <a:pos x="212" y="7"/>
                  </a:cxn>
                  <a:cxn ang="0">
                    <a:pos x="283" y="8"/>
                  </a:cxn>
                  <a:cxn ang="0">
                    <a:pos x="353" y="8"/>
                  </a:cxn>
                  <a:cxn ang="0">
                    <a:pos x="424" y="8"/>
                  </a:cxn>
                  <a:cxn ang="0">
                    <a:pos x="492" y="8"/>
                  </a:cxn>
                  <a:cxn ang="0">
                    <a:pos x="560" y="8"/>
                  </a:cxn>
                  <a:cxn ang="0">
                    <a:pos x="627" y="7"/>
                  </a:cxn>
                  <a:cxn ang="0">
                    <a:pos x="691" y="5"/>
                  </a:cxn>
                  <a:cxn ang="0">
                    <a:pos x="691" y="5"/>
                  </a:cxn>
                  <a:cxn ang="0">
                    <a:pos x="691" y="4"/>
                  </a:cxn>
                </a:cxnLst>
                <a:rect l="0" t="0" r="r" b="b"/>
                <a:pathLst>
                  <a:path w="692" h="50">
                    <a:moveTo>
                      <a:pt x="691" y="4"/>
                    </a:moveTo>
                    <a:lnTo>
                      <a:pt x="692" y="50"/>
                    </a:lnTo>
                    <a:lnTo>
                      <a:pt x="628" y="48"/>
                    </a:lnTo>
                    <a:lnTo>
                      <a:pt x="563" y="47"/>
                    </a:lnTo>
                    <a:lnTo>
                      <a:pt x="497" y="44"/>
                    </a:lnTo>
                    <a:lnTo>
                      <a:pt x="432" y="42"/>
                    </a:lnTo>
                    <a:lnTo>
                      <a:pt x="364" y="39"/>
                    </a:lnTo>
                    <a:lnTo>
                      <a:pt x="299" y="37"/>
                    </a:lnTo>
                    <a:lnTo>
                      <a:pt x="232" y="36"/>
                    </a:lnTo>
                    <a:lnTo>
                      <a:pt x="166" y="34"/>
                    </a:lnTo>
                    <a:lnTo>
                      <a:pt x="99" y="32"/>
                    </a:lnTo>
                    <a:lnTo>
                      <a:pt x="35" y="32"/>
                    </a:lnTo>
                    <a:lnTo>
                      <a:pt x="0" y="0"/>
                    </a:lnTo>
                    <a:lnTo>
                      <a:pt x="70" y="4"/>
                    </a:lnTo>
                    <a:lnTo>
                      <a:pt x="140" y="5"/>
                    </a:lnTo>
                    <a:lnTo>
                      <a:pt x="212" y="7"/>
                    </a:lnTo>
                    <a:lnTo>
                      <a:pt x="283" y="8"/>
                    </a:lnTo>
                    <a:lnTo>
                      <a:pt x="353" y="8"/>
                    </a:lnTo>
                    <a:lnTo>
                      <a:pt x="424" y="8"/>
                    </a:lnTo>
                    <a:lnTo>
                      <a:pt x="492" y="8"/>
                    </a:lnTo>
                    <a:lnTo>
                      <a:pt x="560" y="8"/>
                    </a:lnTo>
                    <a:lnTo>
                      <a:pt x="627" y="7"/>
                    </a:lnTo>
                    <a:lnTo>
                      <a:pt x="691" y="5"/>
                    </a:lnTo>
                    <a:lnTo>
                      <a:pt x="691" y="5"/>
                    </a:lnTo>
                    <a:lnTo>
                      <a:pt x="691" y="4"/>
                    </a:lnTo>
                    <a:close/>
                  </a:path>
                </a:pathLst>
              </a:custGeom>
              <a:solidFill>
                <a:srgbClr val="FF9900"/>
              </a:solidFill>
              <a:ln w="9525">
                <a:noFill/>
                <a:round/>
                <a:headEnd/>
                <a:tailEnd/>
              </a:ln>
            </p:spPr>
            <p:txBody>
              <a:bodyPr/>
              <a:lstStyle/>
              <a:p>
                <a:endParaRPr lang="es-CO"/>
              </a:p>
            </p:txBody>
          </p:sp>
          <p:sp>
            <p:nvSpPr>
              <p:cNvPr id="15825" name="Freeform 465"/>
              <p:cNvSpPr>
                <a:spLocks/>
              </p:cNvSpPr>
              <p:nvPr/>
            </p:nvSpPr>
            <p:spPr bwMode="auto">
              <a:xfrm>
                <a:off x="4494" y="4006"/>
                <a:ext cx="186" cy="22"/>
              </a:xfrm>
              <a:custGeom>
                <a:avLst/>
                <a:gdLst/>
                <a:ahLst/>
                <a:cxnLst>
                  <a:cxn ang="0">
                    <a:pos x="370" y="3"/>
                  </a:cxn>
                  <a:cxn ang="0">
                    <a:pos x="371" y="10"/>
                  </a:cxn>
                  <a:cxn ang="0">
                    <a:pos x="371" y="15"/>
                  </a:cxn>
                  <a:cxn ang="0">
                    <a:pos x="370" y="18"/>
                  </a:cxn>
                  <a:cxn ang="0">
                    <a:pos x="368" y="23"/>
                  </a:cxn>
                  <a:cxn ang="0">
                    <a:pos x="365" y="26"/>
                  </a:cxn>
                  <a:cxn ang="0">
                    <a:pos x="362" y="29"/>
                  </a:cxn>
                  <a:cxn ang="0">
                    <a:pos x="358" y="32"/>
                  </a:cxn>
                  <a:cxn ang="0">
                    <a:pos x="354" y="35"/>
                  </a:cxn>
                  <a:cxn ang="0">
                    <a:pos x="350" y="37"/>
                  </a:cxn>
                  <a:cxn ang="0">
                    <a:pos x="346" y="39"/>
                  </a:cxn>
                  <a:cxn ang="0">
                    <a:pos x="0" y="45"/>
                  </a:cxn>
                  <a:cxn ang="0">
                    <a:pos x="35" y="29"/>
                  </a:cxn>
                  <a:cxn ang="0">
                    <a:pos x="72" y="18"/>
                  </a:cxn>
                  <a:cxn ang="0">
                    <a:pos x="110" y="10"/>
                  </a:cxn>
                  <a:cxn ang="0">
                    <a:pos x="149" y="3"/>
                  </a:cxn>
                  <a:cxn ang="0">
                    <a:pos x="189" y="0"/>
                  </a:cxn>
                  <a:cxn ang="0">
                    <a:pos x="227" y="0"/>
                  </a:cxn>
                  <a:cxn ang="0">
                    <a:pos x="266" y="0"/>
                  </a:cxn>
                  <a:cxn ang="0">
                    <a:pos x="302" y="2"/>
                  </a:cxn>
                  <a:cxn ang="0">
                    <a:pos x="338" y="3"/>
                  </a:cxn>
                  <a:cxn ang="0">
                    <a:pos x="370" y="5"/>
                  </a:cxn>
                  <a:cxn ang="0">
                    <a:pos x="370" y="5"/>
                  </a:cxn>
                  <a:cxn ang="0">
                    <a:pos x="370" y="3"/>
                  </a:cxn>
                </a:cxnLst>
                <a:rect l="0" t="0" r="r" b="b"/>
                <a:pathLst>
                  <a:path w="371" h="45">
                    <a:moveTo>
                      <a:pt x="370" y="3"/>
                    </a:moveTo>
                    <a:lnTo>
                      <a:pt x="371" y="10"/>
                    </a:lnTo>
                    <a:lnTo>
                      <a:pt x="371" y="15"/>
                    </a:lnTo>
                    <a:lnTo>
                      <a:pt x="370" y="18"/>
                    </a:lnTo>
                    <a:lnTo>
                      <a:pt x="368" y="23"/>
                    </a:lnTo>
                    <a:lnTo>
                      <a:pt x="365" y="26"/>
                    </a:lnTo>
                    <a:lnTo>
                      <a:pt x="362" y="29"/>
                    </a:lnTo>
                    <a:lnTo>
                      <a:pt x="358" y="32"/>
                    </a:lnTo>
                    <a:lnTo>
                      <a:pt x="354" y="35"/>
                    </a:lnTo>
                    <a:lnTo>
                      <a:pt x="350" y="37"/>
                    </a:lnTo>
                    <a:lnTo>
                      <a:pt x="346" y="39"/>
                    </a:lnTo>
                    <a:lnTo>
                      <a:pt x="0" y="45"/>
                    </a:lnTo>
                    <a:lnTo>
                      <a:pt x="35" y="29"/>
                    </a:lnTo>
                    <a:lnTo>
                      <a:pt x="72" y="18"/>
                    </a:lnTo>
                    <a:lnTo>
                      <a:pt x="110" y="10"/>
                    </a:lnTo>
                    <a:lnTo>
                      <a:pt x="149" y="3"/>
                    </a:lnTo>
                    <a:lnTo>
                      <a:pt x="189" y="0"/>
                    </a:lnTo>
                    <a:lnTo>
                      <a:pt x="227" y="0"/>
                    </a:lnTo>
                    <a:lnTo>
                      <a:pt x="266" y="0"/>
                    </a:lnTo>
                    <a:lnTo>
                      <a:pt x="302" y="2"/>
                    </a:lnTo>
                    <a:lnTo>
                      <a:pt x="338" y="3"/>
                    </a:lnTo>
                    <a:lnTo>
                      <a:pt x="370" y="5"/>
                    </a:lnTo>
                    <a:lnTo>
                      <a:pt x="370" y="5"/>
                    </a:lnTo>
                    <a:lnTo>
                      <a:pt x="370" y="3"/>
                    </a:lnTo>
                    <a:close/>
                  </a:path>
                </a:pathLst>
              </a:custGeom>
              <a:solidFill>
                <a:srgbClr val="FF9900"/>
              </a:solidFill>
              <a:ln w="9525">
                <a:noFill/>
                <a:round/>
                <a:headEnd/>
                <a:tailEnd/>
              </a:ln>
            </p:spPr>
            <p:txBody>
              <a:bodyPr/>
              <a:lstStyle/>
              <a:p>
                <a:endParaRPr lang="es-CO"/>
              </a:p>
            </p:txBody>
          </p:sp>
          <p:sp>
            <p:nvSpPr>
              <p:cNvPr id="15826" name="Freeform 466"/>
              <p:cNvSpPr>
                <a:spLocks/>
              </p:cNvSpPr>
              <p:nvPr/>
            </p:nvSpPr>
            <p:spPr bwMode="auto">
              <a:xfrm>
                <a:off x="4158" y="4030"/>
                <a:ext cx="163" cy="23"/>
              </a:xfrm>
              <a:custGeom>
                <a:avLst/>
                <a:gdLst/>
                <a:ahLst/>
                <a:cxnLst>
                  <a:cxn ang="0">
                    <a:pos x="325" y="3"/>
                  </a:cxn>
                  <a:cxn ang="0">
                    <a:pos x="322" y="8"/>
                  </a:cxn>
                  <a:cxn ang="0">
                    <a:pos x="320" y="12"/>
                  </a:cxn>
                  <a:cxn ang="0">
                    <a:pos x="317" y="17"/>
                  </a:cxn>
                  <a:cxn ang="0">
                    <a:pos x="314" y="22"/>
                  </a:cxn>
                  <a:cxn ang="0">
                    <a:pos x="310" y="25"/>
                  </a:cxn>
                  <a:cxn ang="0">
                    <a:pos x="310" y="24"/>
                  </a:cxn>
                  <a:cxn ang="0">
                    <a:pos x="312" y="19"/>
                  </a:cxn>
                  <a:cxn ang="0">
                    <a:pos x="315" y="14"/>
                  </a:cxn>
                  <a:cxn ang="0">
                    <a:pos x="320" y="9"/>
                  </a:cxn>
                  <a:cxn ang="0">
                    <a:pos x="315" y="0"/>
                  </a:cxn>
                  <a:cxn ang="0">
                    <a:pos x="277" y="12"/>
                  </a:cxn>
                  <a:cxn ang="0">
                    <a:pos x="269" y="24"/>
                  </a:cxn>
                  <a:cxn ang="0">
                    <a:pos x="259" y="28"/>
                  </a:cxn>
                  <a:cxn ang="0">
                    <a:pos x="250" y="30"/>
                  </a:cxn>
                  <a:cxn ang="0">
                    <a:pos x="240" y="28"/>
                  </a:cxn>
                  <a:cxn ang="0">
                    <a:pos x="229" y="25"/>
                  </a:cxn>
                  <a:cxn ang="0">
                    <a:pos x="213" y="30"/>
                  </a:cxn>
                  <a:cxn ang="0">
                    <a:pos x="194" y="35"/>
                  </a:cxn>
                  <a:cxn ang="0">
                    <a:pos x="171" y="38"/>
                  </a:cxn>
                  <a:cxn ang="0">
                    <a:pos x="149" y="40"/>
                  </a:cxn>
                  <a:cxn ang="0">
                    <a:pos x="126" y="40"/>
                  </a:cxn>
                  <a:cxn ang="0">
                    <a:pos x="120" y="32"/>
                  </a:cxn>
                  <a:cxn ang="0">
                    <a:pos x="122" y="25"/>
                  </a:cxn>
                  <a:cxn ang="0">
                    <a:pos x="123" y="17"/>
                  </a:cxn>
                  <a:cxn ang="0">
                    <a:pos x="123" y="9"/>
                  </a:cxn>
                  <a:cxn ang="0">
                    <a:pos x="114" y="4"/>
                  </a:cxn>
                  <a:cxn ang="0">
                    <a:pos x="109" y="12"/>
                  </a:cxn>
                  <a:cxn ang="0">
                    <a:pos x="107" y="20"/>
                  </a:cxn>
                  <a:cxn ang="0">
                    <a:pos x="104" y="30"/>
                  </a:cxn>
                  <a:cxn ang="0">
                    <a:pos x="101" y="38"/>
                  </a:cxn>
                  <a:cxn ang="0">
                    <a:pos x="93" y="44"/>
                  </a:cxn>
                  <a:cxn ang="0">
                    <a:pos x="77" y="19"/>
                  </a:cxn>
                  <a:cxn ang="0">
                    <a:pos x="72" y="24"/>
                  </a:cxn>
                  <a:cxn ang="0">
                    <a:pos x="69" y="30"/>
                  </a:cxn>
                  <a:cxn ang="0">
                    <a:pos x="67" y="36"/>
                  </a:cxn>
                  <a:cxn ang="0">
                    <a:pos x="66" y="43"/>
                  </a:cxn>
                  <a:cxn ang="0">
                    <a:pos x="51" y="17"/>
                  </a:cxn>
                  <a:cxn ang="0">
                    <a:pos x="27" y="4"/>
                  </a:cxn>
                  <a:cxn ang="0">
                    <a:pos x="2" y="38"/>
                  </a:cxn>
                  <a:cxn ang="0">
                    <a:pos x="0" y="28"/>
                  </a:cxn>
                  <a:cxn ang="0">
                    <a:pos x="2" y="20"/>
                  </a:cxn>
                  <a:cxn ang="0">
                    <a:pos x="6" y="12"/>
                  </a:cxn>
                  <a:cxn ang="0">
                    <a:pos x="10" y="4"/>
                  </a:cxn>
                  <a:cxn ang="0">
                    <a:pos x="326" y="0"/>
                  </a:cxn>
                </a:cxnLst>
                <a:rect l="0" t="0" r="r" b="b"/>
                <a:pathLst>
                  <a:path w="326" h="46">
                    <a:moveTo>
                      <a:pt x="326" y="0"/>
                    </a:moveTo>
                    <a:lnTo>
                      <a:pt x="325" y="3"/>
                    </a:lnTo>
                    <a:lnTo>
                      <a:pt x="323" y="4"/>
                    </a:lnTo>
                    <a:lnTo>
                      <a:pt x="322" y="8"/>
                    </a:lnTo>
                    <a:lnTo>
                      <a:pt x="322" y="9"/>
                    </a:lnTo>
                    <a:lnTo>
                      <a:pt x="320" y="12"/>
                    </a:lnTo>
                    <a:lnTo>
                      <a:pt x="318" y="14"/>
                    </a:lnTo>
                    <a:lnTo>
                      <a:pt x="317" y="17"/>
                    </a:lnTo>
                    <a:lnTo>
                      <a:pt x="315" y="20"/>
                    </a:lnTo>
                    <a:lnTo>
                      <a:pt x="314" y="22"/>
                    </a:lnTo>
                    <a:lnTo>
                      <a:pt x="310" y="24"/>
                    </a:lnTo>
                    <a:lnTo>
                      <a:pt x="310" y="25"/>
                    </a:lnTo>
                    <a:lnTo>
                      <a:pt x="310" y="25"/>
                    </a:lnTo>
                    <a:lnTo>
                      <a:pt x="310" y="24"/>
                    </a:lnTo>
                    <a:lnTo>
                      <a:pt x="310" y="22"/>
                    </a:lnTo>
                    <a:lnTo>
                      <a:pt x="312" y="19"/>
                    </a:lnTo>
                    <a:lnTo>
                      <a:pt x="314" y="17"/>
                    </a:lnTo>
                    <a:lnTo>
                      <a:pt x="315" y="14"/>
                    </a:lnTo>
                    <a:lnTo>
                      <a:pt x="317" y="11"/>
                    </a:lnTo>
                    <a:lnTo>
                      <a:pt x="320" y="9"/>
                    </a:lnTo>
                    <a:lnTo>
                      <a:pt x="322" y="8"/>
                    </a:lnTo>
                    <a:lnTo>
                      <a:pt x="315" y="0"/>
                    </a:lnTo>
                    <a:lnTo>
                      <a:pt x="282" y="30"/>
                    </a:lnTo>
                    <a:lnTo>
                      <a:pt x="277" y="12"/>
                    </a:lnTo>
                    <a:lnTo>
                      <a:pt x="274" y="19"/>
                    </a:lnTo>
                    <a:lnTo>
                      <a:pt x="269" y="24"/>
                    </a:lnTo>
                    <a:lnTo>
                      <a:pt x="264" y="27"/>
                    </a:lnTo>
                    <a:lnTo>
                      <a:pt x="259" y="28"/>
                    </a:lnTo>
                    <a:lnTo>
                      <a:pt x="254" y="30"/>
                    </a:lnTo>
                    <a:lnTo>
                      <a:pt x="250" y="30"/>
                    </a:lnTo>
                    <a:lnTo>
                      <a:pt x="245" y="30"/>
                    </a:lnTo>
                    <a:lnTo>
                      <a:pt x="240" y="28"/>
                    </a:lnTo>
                    <a:lnTo>
                      <a:pt x="234" y="28"/>
                    </a:lnTo>
                    <a:lnTo>
                      <a:pt x="229" y="25"/>
                    </a:lnTo>
                    <a:lnTo>
                      <a:pt x="221" y="28"/>
                    </a:lnTo>
                    <a:lnTo>
                      <a:pt x="213" y="30"/>
                    </a:lnTo>
                    <a:lnTo>
                      <a:pt x="203" y="32"/>
                    </a:lnTo>
                    <a:lnTo>
                      <a:pt x="194" y="35"/>
                    </a:lnTo>
                    <a:lnTo>
                      <a:pt x="182" y="36"/>
                    </a:lnTo>
                    <a:lnTo>
                      <a:pt x="171" y="38"/>
                    </a:lnTo>
                    <a:lnTo>
                      <a:pt x="160" y="38"/>
                    </a:lnTo>
                    <a:lnTo>
                      <a:pt x="149" y="40"/>
                    </a:lnTo>
                    <a:lnTo>
                      <a:pt x="138" y="40"/>
                    </a:lnTo>
                    <a:lnTo>
                      <a:pt x="126" y="40"/>
                    </a:lnTo>
                    <a:lnTo>
                      <a:pt x="122" y="36"/>
                    </a:lnTo>
                    <a:lnTo>
                      <a:pt x="120" y="32"/>
                    </a:lnTo>
                    <a:lnTo>
                      <a:pt x="120" y="28"/>
                    </a:lnTo>
                    <a:lnTo>
                      <a:pt x="122" y="25"/>
                    </a:lnTo>
                    <a:lnTo>
                      <a:pt x="122" y="20"/>
                    </a:lnTo>
                    <a:lnTo>
                      <a:pt x="123" y="17"/>
                    </a:lnTo>
                    <a:lnTo>
                      <a:pt x="125" y="14"/>
                    </a:lnTo>
                    <a:lnTo>
                      <a:pt x="123" y="9"/>
                    </a:lnTo>
                    <a:lnTo>
                      <a:pt x="120" y="6"/>
                    </a:lnTo>
                    <a:lnTo>
                      <a:pt x="114" y="4"/>
                    </a:lnTo>
                    <a:lnTo>
                      <a:pt x="110" y="8"/>
                    </a:lnTo>
                    <a:lnTo>
                      <a:pt x="109" y="12"/>
                    </a:lnTo>
                    <a:lnTo>
                      <a:pt x="107" y="16"/>
                    </a:lnTo>
                    <a:lnTo>
                      <a:pt x="107" y="20"/>
                    </a:lnTo>
                    <a:lnTo>
                      <a:pt x="106" y="25"/>
                    </a:lnTo>
                    <a:lnTo>
                      <a:pt x="104" y="30"/>
                    </a:lnTo>
                    <a:lnTo>
                      <a:pt x="102" y="33"/>
                    </a:lnTo>
                    <a:lnTo>
                      <a:pt x="101" y="38"/>
                    </a:lnTo>
                    <a:lnTo>
                      <a:pt x="98" y="41"/>
                    </a:lnTo>
                    <a:lnTo>
                      <a:pt x="93" y="44"/>
                    </a:lnTo>
                    <a:lnTo>
                      <a:pt x="80" y="16"/>
                    </a:lnTo>
                    <a:lnTo>
                      <a:pt x="77" y="19"/>
                    </a:lnTo>
                    <a:lnTo>
                      <a:pt x="74" y="22"/>
                    </a:lnTo>
                    <a:lnTo>
                      <a:pt x="72" y="24"/>
                    </a:lnTo>
                    <a:lnTo>
                      <a:pt x="70" y="27"/>
                    </a:lnTo>
                    <a:lnTo>
                      <a:pt x="69" y="30"/>
                    </a:lnTo>
                    <a:lnTo>
                      <a:pt x="69" y="33"/>
                    </a:lnTo>
                    <a:lnTo>
                      <a:pt x="67" y="36"/>
                    </a:lnTo>
                    <a:lnTo>
                      <a:pt x="66" y="40"/>
                    </a:lnTo>
                    <a:lnTo>
                      <a:pt x="66" y="43"/>
                    </a:lnTo>
                    <a:lnTo>
                      <a:pt x="64" y="46"/>
                    </a:lnTo>
                    <a:lnTo>
                      <a:pt x="51" y="17"/>
                    </a:lnTo>
                    <a:lnTo>
                      <a:pt x="35" y="41"/>
                    </a:lnTo>
                    <a:lnTo>
                      <a:pt x="27" y="4"/>
                    </a:lnTo>
                    <a:lnTo>
                      <a:pt x="6" y="41"/>
                    </a:lnTo>
                    <a:lnTo>
                      <a:pt x="2" y="38"/>
                    </a:lnTo>
                    <a:lnTo>
                      <a:pt x="0" y="33"/>
                    </a:lnTo>
                    <a:lnTo>
                      <a:pt x="0" y="28"/>
                    </a:lnTo>
                    <a:lnTo>
                      <a:pt x="0" y="25"/>
                    </a:lnTo>
                    <a:lnTo>
                      <a:pt x="2" y="20"/>
                    </a:lnTo>
                    <a:lnTo>
                      <a:pt x="3" y="16"/>
                    </a:lnTo>
                    <a:lnTo>
                      <a:pt x="6" y="12"/>
                    </a:lnTo>
                    <a:lnTo>
                      <a:pt x="8" y="8"/>
                    </a:lnTo>
                    <a:lnTo>
                      <a:pt x="10" y="4"/>
                    </a:lnTo>
                    <a:lnTo>
                      <a:pt x="10" y="1"/>
                    </a:lnTo>
                    <a:lnTo>
                      <a:pt x="326" y="0"/>
                    </a:lnTo>
                    <a:lnTo>
                      <a:pt x="326" y="0"/>
                    </a:lnTo>
                    <a:close/>
                  </a:path>
                </a:pathLst>
              </a:custGeom>
              <a:solidFill>
                <a:srgbClr val="62E9A9"/>
              </a:solidFill>
              <a:ln w="9525">
                <a:noFill/>
                <a:round/>
                <a:headEnd/>
                <a:tailEnd/>
              </a:ln>
            </p:spPr>
            <p:txBody>
              <a:bodyPr/>
              <a:lstStyle/>
              <a:p>
                <a:endParaRPr lang="es-CO"/>
              </a:p>
            </p:txBody>
          </p:sp>
          <p:sp>
            <p:nvSpPr>
              <p:cNvPr id="15827" name="Freeform 467"/>
              <p:cNvSpPr>
                <a:spLocks/>
              </p:cNvSpPr>
              <p:nvPr/>
            </p:nvSpPr>
            <p:spPr bwMode="auto">
              <a:xfrm>
                <a:off x="4146" y="4034"/>
                <a:ext cx="6" cy="12"/>
              </a:xfrm>
              <a:custGeom>
                <a:avLst/>
                <a:gdLst/>
                <a:ahLst/>
                <a:cxnLst>
                  <a:cxn ang="0">
                    <a:pos x="5" y="24"/>
                  </a:cxn>
                  <a:cxn ang="0">
                    <a:pos x="3" y="21"/>
                  </a:cxn>
                  <a:cxn ang="0">
                    <a:pos x="2" y="18"/>
                  </a:cxn>
                  <a:cxn ang="0">
                    <a:pos x="0" y="16"/>
                  </a:cxn>
                  <a:cxn ang="0">
                    <a:pos x="0" y="13"/>
                  </a:cxn>
                  <a:cxn ang="0">
                    <a:pos x="2" y="10"/>
                  </a:cxn>
                  <a:cxn ang="0">
                    <a:pos x="2" y="8"/>
                  </a:cxn>
                  <a:cxn ang="0">
                    <a:pos x="5" y="5"/>
                  </a:cxn>
                  <a:cxn ang="0">
                    <a:pos x="6" y="3"/>
                  </a:cxn>
                  <a:cxn ang="0">
                    <a:pos x="10" y="2"/>
                  </a:cxn>
                  <a:cxn ang="0">
                    <a:pos x="13" y="0"/>
                  </a:cxn>
                  <a:cxn ang="0">
                    <a:pos x="6" y="24"/>
                  </a:cxn>
                  <a:cxn ang="0">
                    <a:pos x="6" y="24"/>
                  </a:cxn>
                  <a:cxn ang="0">
                    <a:pos x="5" y="24"/>
                  </a:cxn>
                </a:cxnLst>
                <a:rect l="0" t="0" r="r" b="b"/>
                <a:pathLst>
                  <a:path w="13" h="24">
                    <a:moveTo>
                      <a:pt x="5" y="24"/>
                    </a:moveTo>
                    <a:lnTo>
                      <a:pt x="3" y="21"/>
                    </a:lnTo>
                    <a:lnTo>
                      <a:pt x="2" y="18"/>
                    </a:lnTo>
                    <a:lnTo>
                      <a:pt x="0" y="16"/>
                    </a:lnTo>
                    <a:lnTo>
                      <a:pt x="0" y="13"/>
                    </a:lnTo>
                    <a:lnTo>
                      <a:pt x="2" y="10"/>
                    </a:lnTo>
                    <a:lnTo>
                      <a:pt x="2" y="8"/>
                    </a:lnTo>
                    <a:lnTo>
                      <a:pt x="5" y="5"/>
                    </a:lnTo>
                    <a:lnTo>
                      <a:pt x="6" y="3"/>
                    </a:lnTo>
                    <a:lnTo>
                      <a:pt x="10" y="2"/>
                    </a:lnTo>
                    <a:lnTo>
                      <a:pt x="13" y="0"/>
                    </a:lnTo>
                    <a:lnTo>
                      <a:pt x="6" y="24"/>
                    </a:lnTo>
                    <a:lnTo>
                      <a:pt x="6" y="24"/>
                    </a:lnTo>
                    <a:lnTo>
                      <a:pt x="5" y="24"/>
                    </a:lnTo>
                    <a:close/>
                  </a:path>
                </a:pathLst>
              </a:custGeom>
              <a:solidFill>
                <a:srgbClr val="62E9A9"/>
              </a:solidFill>
              <a:ln w="9525">
                <a:noFill/>
                <a:round/>
                <a:headEnd/>
                <a:tailEnd/>
              </a:ln>
            </p:spPr>
            <p:txBody>
              <a:bodyPr/>
              <a:lstStyle/>
              <a:p>
                <a:endParaRPr lang="es-CO"/>
              </a:p>
            </p:txBody>
          </p:sp>
          <p:sp>
            <p:nvSpPr>
              <p:cNvPr id="15828" name="Freeform 468"/>
              <p:cNvSpPr>
                <a:spLocks/>
              </p:cNvSpPr>
              <p:nvPr/>
            </p:nvSpPr>
            <p:spPr bwMode="auto">
              <a:xfrm>
                <a:off x="4324" y="4030"/>
                <a:ext cx="9" cy="19"/>
              </a:xfrm>
              <a:custGeom>
                <a:avLst/>
                <a:gdLst/>
                <a:ahLst/>
                <a:cxnLst>
                  <a:cxn ang="0">
                    <a:pos x="17" y="0"/>
                  </a:cxn>
                  <a:cxn ang="0">
                    <a:pos x="17" y="4"/>
                  </a:cxn>
                  <a:cxn ang="0">
                    <a:pos x="17" y="8"/>
                  </a:cxn>
                  <a:cxn ang="0">
                    <a:pos x="16" y="12"/>
                  </a:cxn>
                  <a:cxn ang="0">
                    <a:pos x="16" y="16"/>
                  </a:cxn>
                  <a:cxn ang="0">
                    <a:pos x="14" y="19"/>
                  </a:cxn>
                  <a:cxn ang="0">
                    <a:pos x="11" y="24"/>
                  </a:cxn>
                  <a:cxn ang="0">
                    <a:pos x="9" y="27"/>
                  </a:cxn>
                  <a:cxn ang="0">
                    <a:pos x="8" y="30"/>
                  </a:cxn>
                  <a:cxn ang="0">
                    <a:pos x="5" y="33"/>
                  </a:cxn>
                  <a:cxn ang="0">
                    <a:pos x="1" y="36"/>
                  </a:cxn>
                  <a:cxn ang="0">
                    <a:pos x="1" y="33"/>
                  </a:cxn>
                  <a:cxn ang="0">
                    <a:pos x="0" y="30"/>
                  </a:cxn>
                  <a:cxn ang="0">
                    <a:pos x="0" y="27"/>
                  </a:cxn>
                  <a:cxn ang="0">
                    <a:pos x="1" y="20"/>
                  </a:cxn>
                  <a:cxn ang="0">
                    <a:pos x="3" y="16"/>
                  </a:cxn>
                  <a:cxn ang="0">
                    <a:pos x="5" y="11"/>
                  </a:cxn>
                  <a:cxn ang="0">
                    <a:pos x="8" y="6"/>
                  </a:cxn>
                  <a:cxn ang="0">
                    <a:pos x="11" y="3"/>
                  </a:cxn>
                  <a:cxn ang="0">
                    <a:pos x="14" y="1"/>
                  </a:cxn>
                  <a:cxn ang="0">
                    <a:pos x="17" y="0"/>
                  </a:cxn>
                  <a:cxn ang="0">
                    <a:pos x="17" y="0"/>
                  </a:cxn>
                </a:cxnLst>
                <a:rect l="0" t="0" r="r" b="b"/>
                <a:pathLst>
                  <a:path w="17" h="36">
                    <a:moveTo>
                      <a:pt x="17" y="0"/>
                    </a:moveTo>
                    <a:lnTo>
                      <a:pt x="17" y="4"/>
                    </a:lnTo>
                    <a:lnTo>
                      <a:pt x="17" y="8"/>
                    </a:lnTo>
                    <a:lnTo>
                      <a:pt x="16" y="12"/>
                    </a:lnTo>
                    <a:lnTo>
                      <a:pt x="16" y="16"/>
                    </a:lnTo>
                    <a:lnTo>
                      <a:pt x="14" y="19"/>
                    </a:lnTo>
                    <a:lnTo>
                      <a:pt x="11" y="24"/>
                    </a:lnTo>
                    <a:lnTo>
                      <a:pt x="9" y="27"/>
                    </a:lnTo>
                    <a:lnTo>
                      <a:pt x="8" y="30"/>
                    </a:lnTo>
                    <a:lnTo>
                      <a:pt x="5" y="33"/>
                    </a:lnTo>
                    <a:lnTo>
                      <a:pt x="1" y="36"/>
                    </a:lnTo>
                    <a:lnTo>
                      <a:pt x="1" y="33"/>
                    </a:lnTo>
                    <a:lnTo>
                      <a:pt x="0" y="30"/>
                    </a:lnTo>
                    <a:lnTo>
                      <a:pt x="0" y="27"/>
                    </a:lnTo>
                    <a:lnTo>
                      <a:pt x="1" y="20"/>
                    </a:lnTo>
                    <a:lnTo>
                      <a:pt x="3" y="16"/>
                    </a:lnTo>
                    <a:lnTo>
                      <a:pt x="5" y="11"/>
                    </a:lnTo>
                    <a:lnTo>
                      <a:pt x="8" y="6"/>
                    </a:lnTo>
                    <a:lnTo>
                      <a:pt x="11" y="3"/>
                    </a:lnTo>
                    <a:lnTo>
                      <a:pt x="14" y="1"/>
                    </a:lnTo>
                    <a:lnTo>
                      <a:pt x="17" y="0"/>
                    </a:lnTo>
                    <a:lnTo>
                      <a:pt x="17" y="0"/>
                    </a:lnTo>
                    <a:close/>
                  </a:path>
                </a:pathLst>
              </a:custGeom>
              <a:solidFill>
                <a:srgbClr val="62E9A9"/>
              </a:solidFill>
              <a:ln w="9525">
                <a:noFill/>
                <a:round/>
                <a:headEnd/>
                <a:tailEnd/>
              </a:ln>
            </p:spPr>
            <p:txBody>
              <a:bodyPr/>
              <a:lstStyle/>
              <a:p>
                <a:endParaRPr lang="es-CO"/>
              </a:p>
            </p:txBody>
          </p:sp>
          <p:sp>
            <p:nvSpPr>
              <p:cNvPr id="15829" name="Freeform 469"/>
              <p:cNvSpPr>
                <a:spLocks/>
              </p:cNvSpPr>
              <p:nvPr/>
            </p:nvSpPr>
            <p:spPr bwMode="auto">
              <a:xfrm>
                <a:off x="4340" y="4034"/>
                <a:ext cx="4" cy="11"/>
              </a:xfrm>
              <a:custGeom>
                <a:avLst/>
                <a:gdLst/>
                <a:ahLst/>
                <a:cxnLst>
                  <a:cxn ang="0">
                    <a:pos x="10" y="0"/>
                  </a:cxn>
                  <a:cxn ang="0">
                    <a:pos x="0" y="22"/>
                  </a:cxn>
                  <a:cxn ang="0">
                    <a:pos x="10" y="0"/>
                  </a:cxn>
                  <a:cxn ang="0">
                    <a:pos x="10" y="0"/>
                  </a:cxn>
                </a:cxnLst>
                <a:rect l="0" t="0" r="r" b="b"/>
                <a:pathLst>
                  <a:path w="10" h="22">
                    <a:moveTo>
                      <a:pt x="10" y="0"/>
                    </a:moveTo>
                    <a:lnTo>
                      <a:pt x="0" y="22"/>
                    </a:lnTo>
                    <a:lnTo>
                      <a:pt x="10" y="0"/>
                    </a:lnTo>
                    <a:lnTo>
                      <a:pt x="10" y="0"/>
                    </a:lnTo>
                    <a:close/>
                  </a:path>
                </a:pathLst>
              </a:custGeom>
              <a:solidFill>
                <a:srgbClr val="62E9A9"/>
              </a:solidFill>
              <a:ln w="9525">
                <a:noFill/>
                <a:round/>
                <a:headEnd/>
                <a:tailEnd/>
              </a:ln>
            </p:spPr>
            <p:txBody>
              <a:bodyPr/>
              <a:lstStyle/>
              <a:p>
                <a:endParaRPr lang="es-CO"/>
              </a:p>
            </p:txBody>
          </p:sp>
          <p:sp>
            <p:nvSpPr>
              <p:cNvPr id="15830" name="Freeform 470"/>
              <p:cNvSpPr>
                <a:spLocks/>
              </p:cNvSpPr>
              <p:nvPr/>
            </p:nvSpPr>
            <p:spPr bwMode="auto">
              <a:xfrm>
                <a:off x="4350" y="4034"/>
                <a:ext cx="18" cy="4"/>
              </a:xfrm>
              <a:custGeom>
                <a:avLst/>
                <a:gdLst/>
                <a:ahLst/>
                <a:cxnLst>
                  <a:cxn ang="0">
                    <a:pos x="0" y="10"/>
                  </a:cxn>
                  <a:cxn ang="0">
                    <a:pos x="8" y="0"/>
                  </a:cxn>
                  <a:cxn ang="0">
                    <a:pos x="37" y="0"/>
                  </a:cxn>
                  <a:cxn ang="0">
                    <a:pos x="2" y="10"/>
                  </a:cxn>
                  <a:cxn ang="0">
                    <a:pos x="2" y="10"/>
                  </a:cxn>
                  <a:cxn ang="0">
                    <a:pos x="0" y="10"/>
                  </a:cxn>
                </a:cxnLst>
                <a:rect l="0" t="0" r="r" b="b"/>
                <a:pathLst>
                  <a:path w="37" h="10">
                    <a:moveTo>
                      <a:pt x="0" y="10"/>
                    </a:moveTo>
                    <a:lnTo>
                      <a:pt x="8" y="0"/>
                    </a:lnTo>
                    <a:lnTo>
                      <a:pt x="37" y="0"/>
                    </a:lnTo>
                    <a:lnTo>
                      <a:pt x="2" y="10"/>
                    </a:lnTo>
                    <a:lnTo>
                      <a:pt x="2" y="10"/>
                    </a:lnTo>
                    <a:lnTo>
                      <a:pt x="0" y="10"/>
                    </a:lnTo>
                    <a:close/>
                  </a:path>
                </a:pathLst>
              </a:custGeom>
              <a:solidFill>
                <a:srgbClr val="62E9A9"/>
              </a:solidFill>
              <a:ln w="9525">
                <a:noFill/>
                <a:round/>
                <a:headEnd/>
                <a:tailEnd/>
              </a:ln>
            </p:spPr>
            <p:txBody>
              <a:bodyPr/>
              <a:lstStyle/>
              <a:p>
                <a:endParaRPr lang="es-CO"/>
              </a:p>
            </p:txBody>
          </p:sp>
          <p:sp>
            <p:nvSpPr>
              <p:cNvPr id="15831" name="Freeform 471"/>
              <p:cNvSpPr>
                <a:spLocks/>
              </p:cNvSpPr>
              <p:nvPr/>
            </p:nvSpPr>
            <p:spPr bwMode="auto">
              <a:xfrm>
                <a:off x="4379" y="4034"/>
                <a:ext cx="196" cy="19"/>
              </a:xfrm>
              <a:custGeom>
                <a:avLst/>
                <a:gdLst/>
                <a:ahLst/>
                <a:cxnLst>
                  <a:cxn ang="0">
                    <a:pos x="364" y="35"/>
                  </a:cxn>
                  <a:cxn ang="0">
                    <a:pos x="366" y="30"/>
                  </a:cxn>
                  <a:cxn ang="0">
                    <a:pos x="369" y="27"/>
                  </a:cxn>
                  <a:cxn ang="0">
                    <a:pos x="371" y="22"/>
                  </a:cxn>
                  <a:cxn ang="0">
                    <a:pos x="371" y="18"/>
                  </a:cxn>
                  <a:cxn ang="0">
                    <a:pos x="363" y="10"/>
                  </a:cxn>
                  <a:cxn ang="0">
                    <a:pos x="334" y="27"/>
                  </a:cxn>
                  <a:cxn ang="0">
                    <a:pos x="324" y="34"/>
                  </a:cxn>
                  <a:cxn ang="0">
                    <a:pos x="315" y="34"/>
                  </a:cxn>
                  <a:cxn ang="0">
                    <a:pos x="305" y="30"/>
                  </a:cxn>
                  <a:cxn ang="0">
                    <a:pos x="296" y="32"/>
                  </a:cxn>
                  <a:cxn ang="0">
                    <a:pos x="284" y="40"/>
                  </a:cxn>
                  <a:cxn ang="0">
                    <a:pos x="262" y="30"/>
                  </a:cxn>
                  <a:cxn ang="0">
                    <a:pos x="240" y="35"/>
                  </a:cxn>
                  <a:cxn ang="0">
                    <a:pos x="217" y="37"/>
                  </a:cxn>
                  <a:cxn ang="0">
                    <a:pos x="193" y="35"/>
                  </a:cxn>
                  <a:cxn ang="0">
                    <a:pos x="169" y="32"/>
                  </a:cxn>
                  <a:cxn ang="0">
                    <a:pos x="158" y="29"/>
                  </a:cxn>
                  <a:cxn ang="0">
                    <a:pos x="158" y="26"/>
                  </a:cxn>
                  <a:cxn ang="0">
                    <a:pos x="156" y="24"/>
                  </a:cxn>
                  <a:cxn ang="0">
                    <a:pos x="155" y="21"/>
                  </a:cxn>
                  <a:cxn ang="0">
                    <a:pos x="153" y="19"/>
                  </a:cxn>
                  <a:cxn ang="0">
                    <a:pos x="148" y="18"/>
                  </a:cxn>
                  <a:cxn ang="0">
                    <a:pos x="145" y="19"/>
                  </a:cxn>
                  <a:cxn ang="0">
                    <a:pos x="142" y="22"/>
                  </a:cxn>
                  <a:cxn ang="0">
                    <a:pos x="139" y="26"/>
                  </a:cxn>
                  <a:cxn ang="0">
                    <a:pos x="136" y="29"/>
                  </a:cxn>
                  <a:cxn ang="0">
                    <a:pos x="132" y="29"/>
                  </a:cxn>
                  <a:cxn ang="0">
                    <a:pos x="134" y="26"/>
                  </a:cxn>
                  <a:cxn ang="0">
                    <a:pos x="136" y="24"/>
                  </a:cxn>
                  <a:cxn ang="0">
                    <a:pos x="137" y="21"/>
                  </a:cxn>
                  <a:cxn ang="0">
                    <a:pos x="139" y="19"/>
                  </a:cxn>
                  <a:cxn ang="0">
                    <a:pos x="128" y="6"/>
                  </a:cxn>
                  <a:cxn ang="0">
                    <a:pos x="113" y="29"/>
                  </a:cxn>
                  <a:cxn ang="0">
                    <a:pos x="116" y="26"/>
                  </a:cxn>
                  <a:cxn ang="0">
                    <a:pos x="116" y="19"/>
                  </a:cxn>
                  <a:cxn ang="0">
                    <a:pos x="116" y="14"/>
                  </a:cxn>
                  <a:cxn ang="0">
                    <a:pos x="116" y="10"/>
                  </a:cxn>
                  <a:cxn ang="0">
                    <a:pos x="83" y="32"/>
                  </a:cxn>
                  <a:cxn ang="0">
                    <a:pos x="84" y="26"/>
                  </a:cxn>
                  <a:cxn ang="0">
                    <a:pos x="89" y="19"/>
                  </a:cxn>
                  <a:cxn ang="0">
                    <a:pos x="92" y="14"/>
                  </a:cxn>
                  <a:cxn ang="0">
                    <a:pos x="92" y="8"/>
                  </a:cxn>
                  <a:cxn ang="0">
                    <a:pos x="86" y="3"/>
                  </a:cxn>
                  <a:cxn ang="0">
                    <a:pos x="59" y="8"/>
                  </a:cxn>
                  <a:cxn ang="0">
                    <a:pos x="54" y="21"/>
                  </a:cxn>
                  <a:cxn ang="0">
                    <a:pos x="44" y="29"/>
                  </a:cxn>
                  <a:cxn ang="0">
                    <a:pos x="33" y="32"/>
                  </a:cxn>
                  <a:cxn ang="0">
                    <a:pos x="20" y="34"/>
                  </a:cxn>
                  <a:cxn ang="0">
                    <a:pos x="8" y="32"/>
                  </a:cxn>
                  <a:cxn ang="0">
                    <a:pos x="392" y="10"/>
                  </a:cxn>
                  <a:cxn ang="0">
                    <a:pos x="363" y="38"/>
                  </a:cxn>
                </a:cxnLst>
                <a:rect l="0" t="0" r="r" b="b"/>
                <a:pathLst>
                  <a:path w="392" h="40">
                    <a:moveTo>
                      <a:pt x="363" y="38"/>
                    </a:moveTo>
                    <a:lnTo>
                      <a:pt x="364" y="35"/>
                    </a:lnTo>
                    <a:lnTo>
                      <a:pt x="364" y="34"/>
                    </a:lnTo>
                    <a:lnTo>
                      <a:pt x="366" y="30"/>
                    </a:lnTo>
                    <a:lnTo>
                      <a:pt x="368" y="29"/>
                    </a:lnTo>
                    <a:lnTo>
                      <a:pt x="369" y="27"/>
                    </a:lnTo>
                    <a:lnTo>
                      <a:pt x="369" y="24"/>
                    </a:lnTo>
                    <a:lnTo>
                      <a:pt x="371" y="22"/>
                    </a:lnTo>
                    <a:lnTo>
                      <a:pt x="371" y="19"/>
                    </a:lnTo>
                    <a:lnTo>
                      <a:pt x="371" y="18"/>
                    </a:lnTo>
                    <a:lnTo>
                      <a:pt x="371" y="14"/>
                    </a:lnTo>
                    <a:lnTo>
                      <a:pt x="363" y="10"/>
                    </a:lnTo>
                    <a:lnTo>
                      <a:pt x="334" y="38"/>
                    </a:lnTo>
                    <a:lnTo>
                      <a:pt x="334" y="27"/>
                    </a:lnTo>
                    <a:lnTo>
                      <a:pt x="329" y="32"/>
                    </a:lnTo>
                    <a:lnTo>
                      <a:pt x="324" y="34"/>
                    </a:lnTo>
                    <a:lnTo>
                      <a:pt x="320" y="34"/>
                    </a:lnTo>
                    <a:lnTo>
                      <a:pt x="315" y="34"/>
                    </a:lnTo>
                    <a:lnTo>
                      <a:pt x="310" y="32"/>
                    </a:lnTo>
                    <a:lnTo>
                      <a:pt x="305" y="30"/>
                    </a:lnTo>
                    <a:lnTo>
                      <a:pt x="300" y="30"/>
                    </a:lnTo>
                    <a:lnTo>
                      <a:pt x="296" y="32"/>
                    </a:lnTo>
                    <a:lnTo>
                      <a:pt x="291" y="34"/>
                    </a:lnTo>
                    <a:lnTo>
                      <a:pt x="284" y="40"/>
                    </a:lnTo>
                    <a:lnTo>
                      <a:pt x="272" y="29"/>
                    </a:lnTo>
                    <a:lnTo>
                      <a:pt x="262" y="30"/>
                    </a:lnTo>
                    <a:lnTo>
                      <a:pt x="251" y="34"/>
                    </a:lnTo>
                    <a:lnTo>
                      <a:pt x="240" y="35"/>
                    </a:lnTo>
                    <a:lnTo>
                      <a:pt x="228" y="35"/>
                    </a:lnTo>
                    <a:lnTo>
                      <a:pt x="217" y="37"/>
                    </a:lnTo>
                    <a:lnTo>
                      <a:pt x="206" y="37"/>
                    </a:lnTo>
                    <a:lnTo>
                      <a:pt x="193" y="35"/>
                    </a:lnTo>
                    <a:lnTo>
                      <a:pt x="182" y="35"/>
                    </a:lnTo>
                    <a:lnTo>
                      <a:pt x="169" y="32"/>
                    </a:lnTo>
                    <a:lnTo>
                      <a:pt x="156" y="30"/>
                    </a:lnTo>
                    <a:lnTo>
                      <a:pt x="158" y="29"/>
                    </a:lnTo>
                    <a:lnTo>
                      <a:pt x="158" y="27"/>
                    </a:lnTo>
                    <a:lnTo>
                      <a:pt x="158" y="26"/>
                    </a:lnTo>
                    <a:lnTo>
                      <a:pt x="156" y="24"/>
                    </a:lnTo>
                    <a:lnTo>
                      <a:pt x="156" y="24"/>
                    </a:lnTo>
                    <a:lnTo>
                      <a:pt x="155" y="22"/>
                    </a:lnTo>
                    <a:lnTo>
                      <a:pt x="155" y="21"/>
                    </a:lnTo>
                    <a:lnTo>
                      <a:pt x="153" y="19"/>
                    </a:lnTo>
                    <a:lnTo>
                      <a:pt x="153" y="19"/>
                    </a:lnTo>
                    <a:lnTo>
                      <a:pt x="152" y="18"/>
                    </a:lnTo>
                    <a:lnTo>
                      <a:pt x="148" y="18"/>
                    </a:lnTo>
                    <a:lnTo>
                      <a:pt x="147" y="18"/>
                    </a:lnTo>
                    <a:lnTo>
                      <a:pt x="145" y="19"/>
                    </a:lnTo>
                    <a:lnTo>
                      <a:pt x="144" y="21"/>
                    </a:lnTo>
                    <a:lnTo>
                      <a:pt x="142" y="22"/>
                    </a:lnTo>
                    <a:lnTo>
                      <a:pt x="140" y="24"/>
                    </a:lnTo>
                    <a:lnTo>
                      <a:pt x="139" y="26"/>
                    </a:lnTo>
                    <a:lnTo>
                      <a:pt x="137" y="27"/>
                    </a:lnTo>
                    <a:lnTo>
                      <a:pt x="136" y="29"/>
                    </a:lnTo>
                    <a:lnTo>
                      <a:pt x="132" y="30"/>
                    </a:lnTo>
                    <a:lnTo>
                      <a:pt x="132" y="29"/>
                    </a:lnTo>
                    <a:lnTo>
                      <a:pt x="134" y="27"/>
                    </a:lnTo>
                    <a:lnTo>
                      <a:pt x="134" y="26"/>
                    </a:lnTo>
                    <a:lnTo>
                      <a:pt x="134" y="26"/>
                    </a:lnTo>
                    <a:lnTo>
                      <a:pt x="136" y="24"/>
                    </a:lnTo>
                    <a:lnTo>
                      <a:pt x="136" y="22"/>
                    </a:lnTo>
                    <a:lnTo>
                      <a:pt x="137" y="21"/>
                    </a:lnTo>
                    <a:lnTo>
                      <a:pt x="139" y="21"/>
                    </a:lnTo>
                    <a:lnTo>
                      <a:pt x="139" y="19"/>
                    </a:lnTo>
                    <a:lnTo>
                      <a:pt x="140" y="19"/>
                    </a:lnTo>
                    <a:lnTo>
                      <a:pt x="128" y="6"/>
                    </a:lnTo>
                    <a:lnTo>
                      <a:pt x="112" y="30"/>
                    </a:lnTo>
                    <a:lnTo>
                      <a:pt x="113" y="29"/>
                    </a:lnTo>
                    <a:lnTo>
                      <a:pt x="115" y="27"/>
                    </a:lnTo>
                    <a:lnTo>
                      <a:pt x="116" y="26"/>
                    </a:lnTo>
                    <a:lnTo>
                      <a:pt x="116" y="22"/>
                    </a:lnTo>
                    <a:lnTo>
                      <a:pt x="116" y="19"/>
                    </a:lnTo>
                    <a:lnTo>
                      <a:pt x="116" y="18"/>
                    </a:lnTo>
                    <a:lnTo>
                      <a:pt x="116" y="14"/>
                    </a:lnTo>
                    <a:lnTo>
                      <a:pt x="116" y="11"/>
                    </a:lnTo>
                    <a:lnTo>
                      <a:pt x="116" y="10"/>
                    </a:lnTo>
                    <a:lnTo>
                      <a:pt x="115" y="6"/>
                    </a:lnTo>
                    <a:lnTo>
                      <a:pt x="83" y="32"/>
                    </a:lnTo>
                    <a:lnTo>
                      <a:pt x="83" y="29"/>
                    </a:lnTo>
                    <a:lnTo>
                      <a:pt x="84" y="26"/>
                    </a:lnTo>
                    <a:lnTo>
                      <a:pt x="86" y="22"/>
                    </a:lnTo>
                    <a:lnTo>
                      <a:pt x="89" y="19"/>
                    </a:lnTo>
                    <a:lnTo>
                      <a:pt x="91" y="18"/>
                    </a:lnTo>
                    <a:lnTo>
                      <a:pt x="92" y="14"/>
                    </a:lnTo>
                    <a:lnTo>
                      <a:pt x="94" y="11"/>
                    </a:lnTo>
                    <a:lnTo>
                      <a:pt x="92" y="8"/>
                    </a:lnTo>
                    <a:lnTo>
                      <a:pt x="91" y="5"/>
                    </a:lnTo>
                    <a:lnTo>
                      <a:pt x="86" y="3"/>
                    </a:lnTo>
                    <a:lnTo>
                      <a:pt x="70" y="19"/>
                    </a:lnTo>
                    <a:lnTo>
                      <a:pt x="59" y="8"/>
                    </a:lnTo>
                    <a:lnTo>
                      <a:pt x="56" y="14"/>
                    </a:lnTo>
                    <a:lnTo>
                      <a:pt x="54" y="21"/>
                    </a:lnTo>
                    <a:lnTo>
                      <a:pt x="49" y="26"/>
                    </a:lnTo>
                    <a:lnTo>
                      <a:pt x="44" y="29"/>
                    </a:lnTo>
                    <a:lnTo>
                      <a:pt x="40" y="30"/>
                    </a:lnTo>
                    <a:lnTo>
                      <a:pt x="33" y="32"/>
                    </a:lnTo>
                    <a:lnTo>
                      <a:pt x="27" y="34"/>
                    </a:lnTo>
                    <a:lnTo>
                      <a:pt x="20" y="34"/>
                    </a:lnTo>
                    <a:lnTo>
                      <a:pt x="14" y="34"/>
                    </a:lnTo>
                    <a:lnTo>
                      <a:pt x="8" y="32"/>
                    </a:lnTo>
                    <a:lnTo>
                      <a:pt x="0" y="0"/>
                    </a:lnTo>
                    <a:lnTo>
                      <a:pt x="392" y="10"/>
                    </a:lnTo>
                    <a:lnTo>
                      <a:pt x="363" y="38"/>
                    </a:lnTo>
                    <a:lnTo>
                      <a:pt x="363" y="38"/>
                    </a:lnTo>
                    <a:close/>
                  </a:path>
                </a:pathLst>
              </a:custGeom>
              <a:solidFill>
                <a:srgbClr val="62E9A9"/>
              </a:solidFill>
              <a:ln w="9525">
                <a:noFill/>
                <a:round/>
                <a:headEnd/>
                <a:tailEnd/>
              </a:ln>
            </p:spPr>
            <p:txBody>
              <a:bodyPr/>
              <a:lstStyle/>
              <a:p>
                <a:endParaRPr lang="es-CO"/>
              </a:p>
            </p:txBody>
          </p:sp>
          <p:sp>
            <p:nvSpPr>
              <p:cNvPr id="15832" name="Freeform 472"/>
              <p:cNvSpPr>
                <a:spLocks/>
              </p:cNvSpPr>
              <p:nvPr/>
            </p:nvSpPr>
            <p:spPr bwMode="auto">
              <a:xfrm>
                <a:off x="4691" y="4030"/>
                <a:ext cx="17" cy="55"/>
              </a:xfrm>
              <a:custGeom>
                <a:avLst/>
                <a:gdLst/>
                <a:ahLst/>
                <a:cxnLst>
                  <a:cxn ang="0">
                    <a:pos x="20" y="0"/>
                  </a:cxn>
                  <a:cxn ang="0">
                    <a:pos x="24" y="11"/>
                  </a:cxn>
                  <a:cxn ang="0">
                    <a:pos x="25" y="22"/>
                  </a:cxn>
                  <a:cxn ang="0">
                    <a:pos x="28" y="34"/>
                  </a:cxn>
                  <a:cxn ang="0">
                    <a:pos x="30" y="43"/>
                  </a:cxn>
                  <a:cxn ang="0">
                    <a:pos x="32" y="56"/>
                  </a:cxn>
                  <a:cxn ang="0">
                    <a:pos x="33" y="67"/>
                  </a:cxn>
                  <a:cxn ang="0">
                    <a:pos x="35" y="78"/>
                  </a:cxn>
                  <a:cxn ang="0">
                    <a:pos x="33" y="89"/>
                  </a:cxn>
                  <a:cxn ang="0">
                    <a:pos x="32" y="101"/>
                  </a:cxn>
                  <a:cxn ang="0">
                    <a:pos x="28" y="112"/>
                  </a:cxn>
                  <a:cxn ang="0">
                    <a:pos x="0" y="112"/>
                  </a:cxn>
                  <a:cxn ang="0">
                    <a:pos x="9" y="2"/>
                  </a:cxn>
                  <a:cxn ang="0">
                    <a:pos x="22" y="2"/>
                  </a:cxn>
                  <a:cxn ang="0">
                    <a:pos x="22" y="2"/>
                  </a:cxn>
                  <a:cxn ang="0">
                    <a:pos x="20" y="0"/>
                  </a:cxn>
                </a:cxnLst>
                <a:rect l="0" t="0" r="r" b="b"/>
                <a:pathLst>
                  <a:path w="35" h="112">
                    <a:moveTo>
                      <a:pt x="20" y="0"/>
                    </a:moveTo>
                    <a:lnTo>
                      <a:pt x="24" y="11"/>
                    </a:lnTo>
                    <a:lnTo>
                      <a:pt x="25" y="22"/>
                    </a:lnTo>
                    <a:lnTo>
                      <a:pt x="28" y="34"/>
                    </a:lnTo>
                    <a:lnTo>
                      <a:pt x="30" y="43"/>
                    </a:lnTo>
                    <a:lnTo>
                      <a:pt x="32" y="56"/>
                    </a:lnTo>
                    <a:lnTo>
                      <a:pt x="33" y="67"/>
                    </a:lnTo>
                    <a:lnTo>
                      <a:pt x="35" y="78"/>
                    </a:lnTo>
                    <a:lnTo>
                      <a:pt x="33" y="89"/>
                    </a:lnTo>
                    <a:lnTo>
                      <a:pt x="32" y="101"/>
                    </a:lnTo>
                    <a:lnTo>
                      <a:pt x="28" y="112"/>
                    </a:lnTo>
                    <a:lnTo>
                      <a:pt x="0" y="112"/>
                    </a:lnTo>
                    <a:lnTo>
                      <a:pt x="9" y="2"/>
                    </a:lnTo>
                    <a:lnTo>
                      <a:pt x="22" y="2"/>
                    </a:lnTo>
                    <a:lnTo>
                      <a:pt x="22" y="2"/>
                    </a:lnTo>
                    <a:lnTo>
                      <a:pt x="20" y="0"/>
                    </a:lnTo>
                    <a:close/>
                  </a:path>
                </a:pathLst>
              </a:custGeom>
              <a:solidFill>
                <a:srgbClr val="62E9A9"/>
              </a:solidFill>
              <a:ln w="9525">
                <a:noFill/>
                <a:round/>
                <a:headEnd/>
                <a:tailEnd/>
              </a:ln>
            </p:spPr>
            <p:txBody>
              <a:bodyPr/>
              <a:lstStyle/>
              <a:p>
                <a:endParaRPr lang="es-CO"/>
              </a:p>
            </p:txBody>
          </p:sp>
          <p:sp>
            <p:nvSpPr>
              <p:cNvPr id="15833" name="Freeform 473"/>
              <p:cNvSpPr>
                <a:spLocks/>
              </p:cNvSpPr>
              <p:nvPr/>
            </p:nvSpPr>
            <p:spPr bwMode="auto">
              <a:xfrm>
                <a:off x="4616" y="4034"/>
                <a:ext cx="64" cy="26"/>
              </a:xfrm>
              <a:custGeom>
                <a:avLst/>
                <a:gdLst/>
                <a:ahLst/>
                <a:cxnLst>
                  <a:cxn ang="0">
                    <a:pos x="128" y="22"/>
                  </a:cxn>
                  <a:cxn ang="0">
                    <a:pos x="127" y="30"/>
                  </a:cxn>
                  <a:cxn ang="0">
                    <a:pos x="120" y="37"/>
                  </a:cxn>
                  <a:cxn ang="0">
                    <a:pos x="114" y="42"/>
                  </a:cxn>
                  <a:cxn ang="0">
                    <a:pos x="107" y="48"/>
                  </a:cxn>
                  <a:cxn ang="0">
                    <a:pos x="104" y="35"/>
                  </a:cxn>
                  <a:cxn ang="0">
                    <a:pos x="87" y="40"/>
                  </a:cxn>
                  <a:cxn ang="0">
                    <a:pos x="79" y="34"/>
                  </a:cxn>
                  <a:cxn ang="0">
                    <a:pos x="72" y="35"/>
                  </a:cxn>
                  <a:cxn ang="0">
                    <a:pos x="67" y="42"/>
                  </a:cxn>
                  <a:cxn ang="0">
                    <a:pos x="61" y="48"/>
                  </a:cxn>
                  <a:cxn ang="0">
                    <a:pos x="55" y="53"/>
                  </a:cxn>
                  <a:cxn ang="0">
                    <a:pos x="53" y="45"/>
                  </a:cxn>
                  <a:cxn ang="0">
                    <a:pos x="51" y="38"/>
                  </a:cxn>
                  <a:cxn ang="0">
                    <a:pos x="47" y="32"/>
                  </a:cxn>
                  <a:cxn ang="0">
                    <a:pos x="42" y="27"/>
                  </a:cxn>
                  <a:cxn ang="0">
                    <a:pos x="34" y="24"/>
                  </a:cxn>
                  <a:cxn ang="0">
                    <a:pos x="24" y="22"/>
                  </a:cxn>
                  <a:cxn ang="0">
                    <a:pos x="16" y="27"/>
                  </a:cxn>
                  <a:cxn ang="0">
                    <a:pos x="10" y="34"/>
                  </a:cxn>
                  <a:cxn ang="0">
                    <a:pos x="5" y="42"/>
                  </a:cxn>
                  <a:cxn ang="0">
                    <a:pos x="0" y="50"/>
                  </a:cxn>
                  <a:cxn ang="0">
                    <a:pos x="7" y="30"/>
                  </a:cxn>
                  <a:cxn ang="0">
                    <a:pos x="19" y="18"/>
                  </a:cxn>
                  <a:cxn ang="0">
                    <a:pos x="37" y="8"/>
                  </a:cxn>
                  <a:cxn ang="0">
                    <a:pos x="59" y="3"/>
                  </a:cxn>
                  <a:cxn ang="0">
                    <a:pos x="82" y="0"/>
                  </a:cxn>
                  <a:cxn ang="0">
                    <a:pos x="90" y="5"/>
                  </a:cxn>
                  <a:cxn ang="0">
                    <a:pos x="99" y="6"/>
                  </a:cxn>
                  <a:cxn ang="0">
                    <a:pos x="109" y="8"/>
                  </a:cxn>
                  <a:cxn ang="0">
                    <a:pos x="119" y="11"/>
                  </a:cxn>
                  <a:cxn ang="0">
                    <a:pos x="128" y="18"/>
                  </a:cxn>
                  <a:cxn ang="0">
                    <a:pos x="127" y="18"/>
                  </a:cxn>
                </a:cxnLst>
                <a:rect l="0" t="0" r="r" b="b"/>
                <a:pathLst>
                  <a:path w="128" h="53">
                    <a:moveTo>
                      <a:pt x="127" y="18"/>
                    </a:moveTo>
                    <a:lnTo>
                      <a:pt x="128" y="22"/>
                    </a:lnTo>
                    <a:lnTo>
                      <a:pt x="128" y="27"/>
                    </a:lnTo>
                    <a:lnTo>
                      <a:pt x="127" y="30"/>
                    </a:lnTo>
                    <a:lnTo>
                      <a:pt x="123" y="34"/>
                    </a:lnTo>
                    <a:lnTo>
                      <a:pt x="120" y="37"/>
                    </a:lnTo>
                    <a:lnTo>
                      <a:pt x="117" y="40"/>
                    </a:lnTo>
                    <a:lnTo>
                      <a:pt x="114" y="42"/>
                    </a:lnTo>
                    <a:lnTo>
                      <a:pt x="111" y="45"/>
                    </a:lnTo>
                    <a:lnTo>
                      <a:pt x="107" y="48"/>
                    </a:lnTo>
                    <a:lnTo>
                      <a:pt x="104" y="51"/>
                    </a:lnTo>
                    <a:lnTo>
                      <a:pt x="104" y="35"/>
                    </a:lnTo>
                    <a:lnTo>
                      <a:pt x="82" y="48"/>
                    </a:lnTo>
                    <a:lnTo>
                      <a:pt x="87" y="40"/>
                    </a:lnTo>
                    <a:lnTo>
                      <a:pt x="82" y="35"/>
                    </a:lnTo>
                    <a:lnTo>
                      <a:pt x="79" y="34"/>
                    </a:lnTo>
                    <a:lnTo>
                      <a:pt x="75" y="34"/>
                    </a:lnTo>
                    <a:lnTo>
                      <a:pt x="72" y="35"/>
                    </a:lnTo>
                    <a:lnTo>
                      <a:pt x="69" y="38"/>
                    </a:lnTo>
                    <a:lnTo>
                      <a:pt x="67" y="42"/>
                    </a:lnTo>
                    <a:lnTo>
                      <a:pt x="64" y="45"/>
                    </a:lnTo>
                    <a:lnTo>
                      <a:pt x="61" y="48"/>
                    </a:lnTo>
                    <a:lnTo>
                      <a:pt x="58" y="51"/>
                    </a:lnTo>
                    <a:lnTo>
                      <a:pt x="55" y="53"/>
                    </a:lnTo>
                    <a:lnTo>
                      <a:pt x="53" y="50"/>
                    </a:lnTo>
                    <a:lnTo>
                      <a:pt x="53" y="45"/>
                    </a:lnTo>
                    <a:lnTo>
                      <a:pt x="53" y="42"/>
                    </a:lnTo>
                    <a:lnTo>
                      <a:pt x="51" y="38"/>
                    </a:lnTo>
                    <a:lnTo>
                      <a:pt x="50" y="35"/>
                    </a:lnTo>
                    <a:lnTo>
                      <a:pt x="47" y="32"/>
                    </a:lnTo>
                    <a:lnTo>
                      <a:pt x="45" y="29"/>
                    </a:lnTo>
                    <a:lnTo>
                      <a:pt x="42" y="27"/>
                    </a:lnTo>
                    <a:lnTo>
                      <a:pt x="39" y="26"/>
                    </a:lnTo>
                    <a:lnTo>
                      <a:pt x="34" y="24"/>
                    </a:lnTo>
                    <a:lnTo>
                      <a:pt x="29" y="22"/>
                    </a:lnTo>
                    <a:lnTo>
                      <a:pt x="24" y="22"/>
                    </a:lnTo>
                    <a:lnTo>
                      <a:pt x="21" y="24"/>
                    </a:lnTo>
                    <a:lnTo>
                      <a:pt x="16" y="27"/>
                    </a:lnTo>
                    <a:lnTo>
                      <a:pt x="13" y="29"/>
                    </a:lnTo>
                    <a:lnTo>
                      <a:pt x="10" y="34"/>
                    </a:lnTo>
                    <a:lnTo>
                      <a:pt x="7" y="37"/>
                    </a:lnTo>
                    <a:lnTo>
                      <a:pt x="5" y="42"/>
                    </a:lnTo>
                    <a:lnTo>
                      <a:pt x="2" y="45"/>
                    </a:lnTo>
                    <a:lnTo>
                      <a:pt x="0" y="50"/>
                    </a:lnTo>
                    <a:lnTo>
                      <a:pt x="3" y="40"/>
                    </a:lnTo>
                    <a:lnTo>
                      <a:pt x="7" y="30"/>
                    </a:lnTo>
                    <a:lnTo>
                      <a:pt x="11" y="24"/>
                    </a:lnTo>
                    <a:lnTo>
                      <a:pt x="19" y="18"/>
                    </a:lnTo>
                    <a:lnTo>
                      <a:pt x="27" y="13"/>
                    </a:lnTo>
                    <a:lnTo>
                      <a:pt x="37" y="8"/>
                    </a:lnTo>
                    <a:lnTo>
                      <a:pt x="48" y="5"/>
                    </a:lnTo>
                    <a:lnTo>
                      <a:pt x="59" y="3"/>
                    </a:lnTo>
                    <a:lnTo>
                      <a:pt x="71" y="0"/>
                    </a:lnTo>
                    <a:lnTo>
                      <a:pt x="82" y="0"/>
                    </a:lnTo>
                    <a:lnTo>
                      <a:pt x="85" y="3"/>
                    </a:lnTo>
                    <a:lnTo>
                      <a:pt x="90" y="5"/>
                    </a:lnTo>
                    <a:lnTo>
                      <a:pt x="95" y="6"/>
                    </a:lnTo>
                    <a:lnTo>
                      <a:pt x="99" y="6"/>
                    </a:lnTo>
                    <a:lnTo>
                      <a:pt x="104" y="8"/>
                    </a:lnTo>
                    <a:lnTo>
                      <a:pt x="109" y="8"/>
                    </a:lnTo>
                    <a:lnTo>
                      <a:pt x="115" y="10"/>
                    </a:lnTo>
                    <a:lnTo>
                      <a:pt x="119" y="11"/>
                    </a:lnTo>
                    <a:lnTo>
                      <a:pt x="123" y="14"/>
                    </a:lnTo>
                    <a:lnTo>
                      <a:pt x="128" y="18"/>
                    </a:lnTo>
                    <a:lnTo>
                      <a:pt x="128" y="18"/>
                    </a:lnTo>
                    <a:lnTo>
                      <a:pt x="127" y="18"/>
                    </a:lnTo>
                    <a:close/>
                  </a:path>
                </a:pathLst>
              </a:custGeom>
              <a:solidFill>
                <a:srgbClr val="62E9A9"/>
              </a:solidFill>
              <a:ln w="9525">
                <a:noFill/>
                <a:round/>
                <a:headEnd/>
                <a:tailEnd/>
              </a:ln>
            </p:spPr>
            <p:txBody>
              <a:bodyPr/>
              <a:lstStyle/>
              <a:p>
                <a:endParaRPr lang="es-CO"/>
              </a:p>
            </p:txBody>
          </p:sp>
          <p:sp>
            <p:nvSpPr>
              <p:cNvPr id="15834" name="Freeform 474"/>
              <p:cNvSpPr>
                <a:spLocks/>
              </p:cNvSpPr>
              <p:nvPr/>
            </p:nvSpPr>
            <p:spPr bwMode="auto">
              <a:xfrm>
                <a:off x="4572" y="4038"/>
                <a:ext cx="21" cy="17"/>
              </a:xfrm>
              <a:custGeom>
                <a:avLst/>
                <a:gdLst/>
                <a:ahLst/>
                <a:cxnLst>
                  <a:cxn ang="0">
                    <a:pos x="40" y="0"/>
                  </a:cxn>
                  <a:cxn ang="0">
                    <a:pos x="35" y="3"/>
                  </a:cxn>
                  <a:cxn ang="0">
                    <a:pos x="30" y="8"/>
                  </a:cxn>
                  <a:cxn ang="0">
                    <a:pos x="27" y="11"/>
                  </a:cxn>
                  <a:cxn ang="0">
                    <a:pos x="24" y="16"/>
                  </a:cxn>
                  <a:cxn ang="0">
                    <a:pos x="22" y="21"/>
                  </a:cxn>
                  <a:cxn ang="0">
                    <a:pos x="19" y="26"/>
                  </a:cxn>
                  <a:cxn ang="0">
                    <a:pos x="16" y="30"/>
                  </a:cxn>
                  <a:cxn ang="0">
                    <a:pos x="13" y="34"/>
                  </a:cxn>
                  <a:cxn ang="0">
                    <a:pos x="6" y="35"/>
                  </a:cxn>
                  <a:cxn ang="0">
                    <a:pos x="0" y="35"/>
                  </a:cxn>
                  <a:cxn ang="0">
                    <a:pos x="3" y="30"/>
                  </a:cxn>
                  <a:cxn ang="0">
                    <a:pos x="6" y="26"/>
                  </a:cxn>
                  <a:cxn ang="0">
                    <a:pos x="9" y="21"/>
                  </a:cxn>
                  <a:cxn ang="0">
                    <a:pos x="11" y="14"/>
                  </a:cxn>
                  <a:cxn ang="0">
                    <a:pos x="14" y="10"/>
                  </a:cxn>
                  <a:cxn ang="0">
                    <a:pos x="17" y="5"/>
                  </a:cxn>
                  <a:cxn ang="0">
                    <a:pos x="22" y="2"/>
                  </a:cxn>
                  <a:cxn ang="0">
                    <a:pos x="27" y="0"/>
                  </a:cxn>
                  <a:cxn ang="0">
                    <a:pos x="33" y="0"/>
                  </a:cxn>
                  <a:cxn ang="0">
                    <a:pos x="41" y="2"/>
                  </a:cxn>
                  <a:cxn ang="0">
                    <a:pos x="41" y="2"/>
                  </a:cxn>
                  <a:cxn ang="0">
                    <a:pos x="40" y="0"/>
                  </a:cxn>
                </a:cxnLst>
                <a:rect l="0" t="0" r="r" b="b"/>
                <a:pathLst>
                  <a:path w="41" h="35">
                    <a:moveTo>
                      <a:pt x="40" y="0"/>
                    </a:moveTo>
                    <a:lnTo>
                      <a:pt x="35" y="3"/>
                    </a:lnTo>
                    <a:lnTo>
                      <a:pt x="30" y="8"/>
                    </a:lnTo>
                    <a:lnTo>
                      <a:pt x="27" y="11"/>
                    </a:lnTo>
                    <a:lnTo>
                      <a:pt x="24" y="16"/>
                    </a:lnTo>
                    <a:lnTo>
                      <a:pt x="22" y="21"/>
                    </a:lnTo>
                    <a:lnTo>
                      <a:pt x="19" y="26"/>
                    </a:lnTo>
                    <a:lnTo>
                      <a:pt x="16" y="30"/>
                    </a:lnTo>
                    <a:lnTo>
                      <a:pt x="13" y="34"/>
                    </a:lnTo>
                    <a:lnTo>
                      <a:pt x="6" y="35"/>
                    </a:lnTo>
                    <a:lnTo>
                      <a:pt x="0" y="35"/>
                    </a:lnTo>
                    <a:lnTo>
                      <a:pt x="3" y="30"/>
                    </a:lnTo>
                    <a:lnTo>
                      <a:pt x="6" y="26"/>
                    </a:lnTo>
                    <a:lnTo>
                      <a:pt x="9" y="21"/>
                    </a:lnTo>
                    <a:lnTo>
                      <a:pt x="11" y="14"/>
                    </a:lnTo>
                    <a:lnTo>
                      <a:pt x="14" y="10"/>
                    </a:lnTo>
                    <a:lnTo>
                      <a:pt x="17" y="5"/>
                    </a:lnTo>
                    <a:lnTo>
                      <a:pt x="22" y="2"/>
                    </a:lnTo>
                    <a:lnTo>
                      <a:pt x="27" y="0"/>
                    </a:lnTo>
                    <a:lnTo>
                      <a:pt x="33" y="0"/>
                    </a:lnTo>
                    <a:lnTo>
                      <a:pt x="41" y="2"/>
                    </a:lnTo>
                    <a:lnTo>
                      <a:pt x="41" y="2"/>
                    </a:lnTo>
                    <a:lnTo>
                      <a:pt x="40" y="0"/>
                    </a:lnTo>
                    <a:close/>
                  </a:path>
                </a:pathLst>
              </a:custGeom>
              <a:solidFill>
                <a:srgbClr val="62E9A9"/>
              </a:solidFill>
              <a:ln w="9525">
                <a:noFill/>
                <a:round/>
                <a:headEnd/>
                <a:tailEnd/>
              </a:ln>
            </p:spPr>
            <p:txBody>
              <a:bodyPr/>
              <a:lstStyle/>
              <a:p>
                <a:endParaRPr lang="es-CO"/>
              </a:p>
            </p:txBody>
          </p:sp>
          <p:sp>
            <p:nvSpPr>
              <p:cNvPr id="15835" name="Freeform 475"/>
              <p:cNvSpPr>
                <a:spLocks/>
              </p:cNvSpPr>
              <p:nvPr/>
            </p:nvSpPr>
            <p:spPr bwMode="auto">
              <a:xfrm>
                <a:off x="4593" y="4038"/>
                <a:ext cx="8" cy="11"/>
              </a:xfrm>
              <a:custGeom>
                <a:avLst/>
                <a:gdLst/>
                <a:ahLst/>
                <a:cxnLst>
                  <a:cxn ang="0">
                    <a:pos x="16" y="0"/>
                  </a:cxn>
                  <a:cxn ang="0">
                    <a:pos x="0" y="22"/>
                  </a:cxn>
                  <a:cxn ang="0">
                    <a:pos x="16" y="0"/>
                  </a:cxn>
                  <a:cxn ang="0">
                    <a:pos x="16" y="0"/>
                  </a:cxn>
                </a:cxnLst>
                <a:rect l="0" t="0" r="r" b="b"/>
                <a:pathLst>
                  <a:path w="16" h="22">
                    <a:moveTo>
                      <a:pt x="16" y="0"/>
                    </a:moveTo>
                    <a:lnTo>
                      <a:pt x="0" y="22"/>
                    </a:lnTo>
                    <a:lnTo>
                      <a:pt x="16" y="0"/>
                    </a:lnTo>
                    <a:lnTo>
                      <a:pt x="16" y="0"/>
                    </a:lnTo>
                    <a:close/>
                  </a:path>
                </a:pathLst>
              </a:custGeom>
              <a:solidFill>
                <a:srgbClr val="62E9A9"/>
              </a:solidFill>
              <a:ln w="9525">
                <a:noFill/>
                <a:round/>
                <a:headEnd/>
                <a:tailEnd/>
              </a:ln>
            </p:spPr>
            <p:txBody>
              <a:bodyPr/>
              <a:lstStyle/>
              <a:p>
                <a:endParaRPr lang="es-CO"/>
              </a:p>
            </p:txBody>
          </p:sp>
          <p:sp>
            <p:nvSpPr>
              <p:cNvPr id="15836" name="Freeform 476"/>
              <p:cNvSpPr>
                <a:spLocks/>
              </p:cNvSpPr>
              <p:nvPr/>
            </p:nvSpPr>
            <p:spPr bwMode="auto">
              <a:xfrm>
                <a:off x="4600" y="4038"/>
                <a:ext cx="16" cy="20"/>
              </a:xfrm>
              <a:custGeom>
                <a:avLst/>
                <a:gdLst/>
                <a:ahLst/>
                <a:cxnLst>
                  <a:cxn ang="0">
                    <a:pos x="6" y="40"/>
                  </a:cxn>
                  <a:cxn ang="0">
                    <a:pos x="1" y="42"/>
                  </a:cxn>
                  <a:cxn ang="0">
                    <a:pos x="0" y="37"/>
                  </a:cxn>
                  <a:cxn ang="0">
                    <a:pos x="0" y="32"/>
                  </a:cxn>
                  <a:cxn ang="0">
                    <a:pos x="1" y="27"/>
                  </a:cxn>
                  <a:cxn ang="0">
                    <a:pos x="3" y="22"/>
                  </a:cxn>
                  <a:cxn ang="0">
                    <a:pos x="8" y="18"/>
                  </a:cxn>
                  <a:cxn ang="0">
                    <a:pos x="11" y="14"/>
                  </a:cxn>
                  <a:cxn ang="0">
                    <a:pos x="16" y="10"/>
                  </a:cxn>
                  <a:cxn ang="0">
                    <a:pos x="21" y="6"/>
                  </a:cxn>
                  <a:cxn ang="0">
                    <a:pos x="25" y="3"/>
                  </a:cxn>
                  <a:cxn ang="0">
                    <a:pos x="30" y="0"/>
                  </a:cxn>
                  <a:cxn ang="0">
                    <a:pos x="30" y="2"/>
                  </a:cxn>
                  <a:cxn ang="0">
                    <a:pos x="30" y="5"/>
                  </a:cxn>
                  <a:cxn ang="0">
                    <a:pos x="27" y="8"/>
                  </a:cxn>
                  <a:cxn ang="0">
                    <a:pos x="25" y="13"/>
                  </a:cxn>
                  <a:cxn ang="0">
                    <a:pos x="22" y="18"/>
                  </a:cxn>
                  <a:cxn ang="0">
                    <a:pos x="19" y="22"/>
                  </a:cxn>
                  <a:cxn ang="0">
                    <a:pos x="16" y="27"/>
                  </a:cxn>
                  <a:cxn ang="0">
                    <a:pos x="13" y="32"/>
                  </a:cxn>
                  <a:cxn ang="0">
                    <a:pos x="9" y="37"/>
                  </a:cxn>
                  <a:cxn ang="0">
                    <a:pos x="6" y="42"/>
                  </a:cxn>
                  <a:cxn ang="0">
                    <a:pos x="6" y="42"/>
                  </a:cxn>
                  <a:cxn ang="0">
                    <a:pos x="6" y="40"/>
                  </a:cxn>
                </a:cxnLst>
                <a:rect l="0" t="0" r="r" b="b"/>
                <a:pathLst>
                  <a:path w="30" h="42">
                    <a:moveTo>
                      <a:pt x="6" y="40"/>
                    </a:moveTo>
                    <a:lnTo>
                      <a:pt x="1" y="42"/>
                    </a:lnTo>
                    <a:lnTo>
                      <a:pt x="0" y="37"/>
                    </a:lnTo>
                    <a:lnTo>
                      <a:pt x="0" y="32"/>
                    </a:lnTo>
                    <a:lnTo>
                      <a:pt x="1" y="27"/>
                    </a:lnTo>
                    <a:lnTo>
                      <a:pt x="3" y="22"/>
                    </a:lnTo>
                    <a:lnTo>
                      <a:pt x="8" y="18"/>
                    </a:lnTo>
                    <a:lnTo>
                      <a:pt x="11" y="14"/>
                    </a:lnTo>
                    <a:lnTo>
                      <a:pt x="16" y="10"/>
                    </a:lnTo>
                    <a:lnTo>
                      <a:pt x="21" y="6"/>
                    </a:lnTo>
                    <a:lnTo>
                      <a:pt x="25" y="3"/>
                    </a:lnTo>
                    <a:lnTo>
                      <a:pt x="30" y="0"/>
                    </a:lnTo>
                    <a:lnTo>
                      <a:pt x="30" y="2"/>
                    </a:lnTo>
                    <a:lnTo>
                      <a:pt x="30" y="5"/>
                    </a:lnTo>
                    <a:lnTo>
                      <a:pt x="27" y="8"/>
                    </a:lnTo>
                    <a:lnTo>
                      <a:pt x="25" y="13"/>
                    </a:lnTo>
                    <a:lnTo>
                      <a:pt x="22" y="18"/>
                    </a:lnTo>
                    <a:lnTo>
                      <a:pt x="19" y="22"/>
                    </a:lnTo>
                    <a:lnTo>
                      <a:pt x="16" y="27"/>
                    </a:lnTo>
                    <a:lnTo>
                      <a:pt x="13" y="32"/>
                    </a:lnTo>
                    <a:lnTo>
                      <a:pt x="9" y="37"/>
                    </a:lnTo>
                    <a:lnTo>
                      <a:pt x="6" y="42"/>
                    </a:lnTo>
                    <a:lnTo>
                      <a:pt x="6" y="42"/>
                    </a:lnTo>
                    <a:lnTo>
                      <a:pt x="6" y="40"/>
                    </a:lnTo>
                    <a:close/>
                  </a:path>
                </a:pathLst>
              </a:custGeom>
              <a:solidFill>
                <a:srgbClr val="62E9A9"/>
              </a:solidFill>
              <a:ln w="9525">
                <a:noFill/>
                <a:round/>
                <a:headEnd/>
                <a:tailEnd/>
              </a:ln>
            </p:spPr>
            <p:txBody>
              <a:bodyPr/>
              <a:lstStyle/>
              <a:p>
                <a:endParaRPr lang="es-CO"/>
              </a:p>
            </p:txBody>
          </p:sp>
          <p:sp>
            <p:nvSpPr>
              <p:cNvPr id="15837" name="Freeform 477"/>
              <p:cNvSpPr>
                <a:spLocks/>
              </p:cNvSpPr>
              <p:nvPr/>
            </p:nvSpPr>
            <p:spPr bwMode="auto">
              <a:xfrm>
                <a:off x="4744" y="4046"/>
                <a:ext cx="22" cy="21"/>
              </a:xfrm>
              <a:custGeom>
                <a:avLst/>
                <a:gdLst/>
                <a:ahLst/>
                <a:cxnLst>
                  <a:cxn ang="0">
                    <a:pos x="35" y="33"/>
                  </a:cxn>
                  <a:cxn ang="0">
                    <a:pos x="33" y="35"/>
                  </a:cxn>
                  <a:cxn ang="0">
                    <a:pos x="32" y="36"/>
                  </a:cxn>
                  <a:cxn ang="0">
                    <a:pos x="29" y="38"/>
                  </a:cxn>
                  <a:cxn ang="0">
                    <a:pos x="27" y="38"/>
                  </a:cxn>
                  <a:cxn ang="0">
                    <a:pos x="24" y="39"/>
                  </a:cxn>
                  <a:cxn ang="0">
                    <a:pos x="21" y="39"/>
                  </a:cxn>
                  <a:cxn ang="0">
                    <a:pos x="17" y="39"/>
                  </a:cxn>
                  <a:cxn ang="0">
                    <a:pos x="14" y="41"/>
                  </a:cxn>
                  <a:cxn ang="0">
                    <a:pos x="11" y="39"/>
                  </a:cxn>
                  <a:cxn ang="0">
                    <a:pos x="8" y="39"/>
                  </a:cxn>
                  <a:cxn ang="0">
                    <a:pos x="5" y="36"/>
                  </a:cxn>
                  <a:cxn ang="0">
                    <a:pos x="1" y="31"/>
                  </a:cxn>
                  <a:cxn ang="0">
                    <a:pos x="0" y="28"/>
                  </a:cxn>
                  <a:cxn ang="0">
                    <a:pos x="0" y="24"/>
                  </a:cxn>
                  <a:cxn ang="0">
                    <a:pos x="0" y="20"/>
                  </a:cxn>
                  <a:cxn ang="0">
                    <a:pos x="1" y="16"/>
                  </a:cxn>
                  <a:cxn ang="0">
                    <a:pos x="3" y="11"/>
                  </a:cxn>
                  <a:cxn ang="0">
                    <a:pos x="6" y="8"/>
                  </a:cxn>
                  <a:cxn ang="0">
                    <a:pos x="9" y="3"/>
                  </a:cxn>
                  <a:cxn ang="0">
                    <a:pos x="14" y="0"/>
                  </a:cxn>
                  <a:cxn ang="0">
                    <a:pos x="19" y="1"/>
                  </a:cxn>
                  <a:cxn ang="0">
                    <a:pos x="24" y="3"/>
                  </a:cxn>
                  <a:cxn ang="0">
                    <a:pos x="29" y="4"/>
                  </a:cxn>
                  <a:cxn ang="0">
                    <a:pos x="33" y="8"/>
                  </a:cxn>
                  <a:cxn ang="0">
                    <a:pos x="37" y="11"/>
                  </a:cxn>
                  <a:cxn ang="0">
                    <a:pos x="40" y="14"/>
                  </a:cxn>
                  <a:cxn ang="0">
                    <a:pos x="43" y="19"/>
                  </a:cxn>
                  <a:cxn ang="0">
                    <a:pos x="43" y="24"/>
                  </a:cxn>
                  <a:cxn ang="0">
                    <a:pos x="40" y="28"/>
                  </a:cxn>
                  <a:cxn ang="0">
                    <a:pos x="37" y="35"/>
                  </a:cxn>
                  <a:cxn ang="0">
                    <a:pos x="37" y="35"/>
                  </a:cxn>
                  <a:cxn ang="0">
                    <a:pos x="35" y="33"/>
                  </a:cxn>
                </a:cxnLst>
                <a:rect l="0" t="0" r="r" b="b"/>
                <a:pathLst>
                  <a:path w="43" h="41">
                    <a:moveTo>
                      <a:pt x="35" y="33"/>
                    </a:moveTo>
                    <a:lnTo>
                      <a:pt x="33" y="35"/>
                    </a:lnTo>
                    <a:lnTo>
                      <a:pt x="32" y="36"/>
                    </a:lnTo>
                    <a:lnTo>
                      <a:pt x="29" y="38"/>
                    </a:lnTo>
                    <a:lnTo>
                      <a:pt x="27" y="38"/>
                    </a:lnTo>
                    <a:lnTo>
                      <a:pt x="24" y="39"/>
                    </a:lnTo>
                    <a:lnTo>
                      <a:pt x="21" y="39"/>
                    </a:lnTo>
                    <a:lnTo>
                      <a:pt x="17" y="39"/>
                    </a:lnTo>
                    <a:lnTo>
                      <a:pt x="14" y="41"/>
                    </a:lnTo>
                    <a:lnTo>
                      <a:pt x="11" y="39"/>
                    </a:lnTo>
                    <a:lnTo>
                      <a:pt x="8" y="39"/>
                    </a:lnTo>
                    <a:lnTo>
                      <a:pt x="5" y="36"/>
                    </a:lnTo>
                    <a:lnTo>
                      <a:pt x="1" y="31"/>
                    </a:lnTo>
                    <a:lnTo>
                      <a:pt x="0" y="28"/>
                    </a:lnTo>
                    <a:lnTo>
                      <a:pt x="0" y="24"/>
                    </a:lnTo>
                    <a:lnTo>
                      <a:pt x="0" y="20"/>
                    </a:lnTo>
                    <a:lnTo>
                      <a:pt x="1" y="16"/>
                    </a:lnTo>
                    <a:lnTo>
                      <a:pt x="3" y="11"/>
                    </a:lnTo>
                    <a:lnTo>
                      <a:pt x="6" y="8"/>
                    </a:lnTo>
                    <a:lnTo>
                      <a:pt x="9" y="3"/>
                    </a:lnTo>
                    <a:lnTo>
                      <a:pt x="14" y="0"/>
                    </a:lnTo>
                    <a:lnTo>
                      <a:pt x="19" y="1"/>
                    </a:lnTo>
                    <a:lnTo>
                      <a:pt x="24" y="3"/>
                    </a:lnTo>
                    <a:lnTo>
                      <a:pt x="29" y="4"/>
                    </a:lnTo>
                    <a:lnTo>
                      <a:pt x="33" y="8"/>
                    </a:lnTo>
                    <a:lnTo>
                      <a:pt x="37" y="11"/>
                    </a:lnTo>
                    <a:lnTo>
                      <a:pt x="40" y="14"/>
                    </a:lnTo>
                    <a:lnTo>
                      <a:pt x="43" y="19"/>
                    </a:lnTo>
                    <a:lnTo>
                      <a:pt x="43" y="24"/>
                    </a:lnTo>
                    <a:lnTo>
                      <a:pt x="40" y="28"/>
                    </a:lnTo>
                    <a:lnTo>
                      <a:pt x="37" y="35"/>
                    </a:lnTo>
                    <a:lnTo>
                      <a:pt x="37" y="35"/>
                    </a:lnTo>
                    <a:lnTo>
                      <a:pt x="35" y="33"/>
                    </a:lnTo>
                    <a:close/>
                  </a:path>
                </a:pathLst>
              </a:custGeom>
              <a:solidFill>
                <a:srgbClr val="36271F"/>
              </a:solidFill>
              <a:ln w="9525">
                <a:noFill/>
                <a:round/>
                <a:headEnd/>
                <a:tailEnd/>
              </a:ln>
            </p:spPr>
            <p:txBody>
              <a:bodyPr/>
              <a:lstStyle/>
              <a:p>
                <a:endParaRPr lang="es-CO"/>
              </a:p>
            </p:txBody>
          </p:sp>
          <p:sp>
            <p:nvSpPr>
              <p:cNvPr id="15838" name="Freeform 478"/>
              <p:cNvSpPr>
                <a:spLocks/>
              </p:cNvSpPr>
              <p:nvPr/>
            </p:nvSpPr>
            <p:spPr bwMode="auto">
              <a:xfrm>
                <a:off x="4167" y="4059"/>
                <a:ext cx="5" cy="11"/>
              </a:xfrm>
              <a:custGeom>
                <a:avLst/>
                <a:gdLst/>
                <a:ahLst/>
                <a:cxnLst>
                  <a:cxn ang="0">
                    <a:pos x="4" y="0"/>
                  </a:cxn>
                  <a:cxn ang="0">
                    <a:pos x="8" y="2"/>
                  </a:cxn>
                  <a:cxn ang="0">
                    <a:pos x="9" y="5"/>
                  </a:cxn>
                  <a:cxn ang="0">
                    <a:pos x="9" y="6"/>
                  </a:cxn>
                  <a:cxn ang="0">
                    <a:pos x="9" y="8"/>
                  </a:cxn>
                  <a:cxn ang="0">
                    <a:pos x="8" y="11"/>
                  </a:cxn>
                  <a:cxn ang="0">
                    <a:pos x="6" y="13"/>
                  </a:cxn>
                  <a:cxn ang="0">
                    <a:pos x="4" y="16"/>
                  </a:cxn>
                  <a:cxn ang="0">
                    <a:pos x="3" y="18"/>
                  </a:cxn>
                  <a:cxn ang="0">
                    <a:pos x="1" y="21"/>
                  </a:cxn>
                  <a:cxn ang="0">
                    <a:pos x="1" y="22"/>
                  </a:cxn>
                  <a:cxn ang="0">
                    <a:pos x="0" y="2"/>
                  </a:cxn>
                  <a:cxn ang="0">
                    <a:pos x="4" y="2"/>
                  </a:cxn>
                  <a:cxn ang="0">
                    <a:pos x="4" y="2"/>
                  </a:cxn>
                  <a:cxn ang="0">
                    <a:pos x="4" y="0"/>
                  </a:cxn>
                </a:cxnLst>
                <a:rect l="0" t="0" r="r" b="b"/>
                <a:pathLst>
                  <a:path w="9" h="22">
                    <a:moveTo>
                      <a:pt x="4" y="0"/>
                    </a:moveTo>
                    <a:lnTo>
                      <a:pt x="8" y="2"/>
                    </a:lnTo>
                    <a:lnTo>
                      <a:pt x="9" y="5"/>
                    </a:lnTo>
                    <a:lnTo>
                      <a:pt x="9" y="6"/>
                    </a:lnTo>
                    <a:lnTo>
                      <a:pt x="9" y="8"/>
                    </a:lnTo>
                    <a:lnTo>
                      <a:pt x="8" y="11"/>
                    </a:lnTo>
                    <a:lnTo>
                      <a:pt x="6" y="13"/>
                    </a:lnTo>
                    <a:lnTo>
                      <a:pt x="4" y="16"/>
                    </a:lnTo>
                    <a:lnTo>
                      <a:pt x="3" y="18"/>
                    </a:lnTo>
                    <a:lnTo>
                      <a:pt x="1" y="21"/>
                    </a:lnTo>
                    <a:lnTo>
                      <a:pt x="1" y="22"/>
                    </a:lnTo>
                    <a:lnTo>
                      <a:pt x="0" y="2"/>
                    </a:lnTo>
                    <a:lnTo>
                      <a:pt x="4" y="2"/>
                    </a:lnTo>
                    <a:lnTo>
                      <a:pt x="4" y="2"/>
                    </a:lnTo>
                    <a:lnTo>
                      <a:pt x="4" y="0"/>
                    </a:lnTo>
                    <a:close/>
                  </a:path>
                </a:pathLst>
              </a:custGeom>
              <a:solidFill>
                <a:srgbClr val="62E9A9"/>
              </a:solidFill>
              <a:ln w="9525">
                <a:noFill/>
                <a:round/>
                <a:headEnd/>
                <a:tailEnd/>
              </a:ln>
            </p:spPr>
            <p:txBody>
              <a:bodyPr/>
              <a:lstStyle/>
              <a:p>
                <a:endParaRPr lang="es-CO"/>
              </a:p>
            </p:txBody>
          </p:sp>
          <p:sp>
            <p:nvSpPr>
              <p:cNvPr id="15839" name="Freeform 479"/>
              <p:cNvSpPr>
                <a:spLocks/>
              </p:cNvSpPr>
              <p:nvPr/>
            </p:nvSpPr>
            <p:spPr bwMode="auto">
              <a:xfrm>
                <a:off x="4224" y="4058"/>
                <a:ext cx="12" cy="3"/>
              </a:xfrm>
              <a:custGeom>
                <a:avLst/>
                <a:gdLst/>
                <a:ahLst/>
                <a:cxnLst>
                  <a:cxn ang="0">
                    <a:pos x="22" y="4"/>
                  </a:cxn>
                  <a:cxn ang="0">
                    <a:pos x="0" y="4"/>
                  </a:cxn>
                  <a:cxn ang="0">
                    <a:pos x="1" y="3"/>
                  </a:cxn>
                  <a:cxn ang="0">
                    <a:pos x="3" y="1"/>
                  </a:cxn>
                  <a:cxn ang="0">
                    <a:pos x="5" y="0"/>
                  </a:cxn>
                  <a:cxn ang="0">
                    <a:pos x="8" y="0"/>
                  </a:cxn>
                  <a:cxn ang="0">
                    <a:pos x="9" y="0"/>
                  </a:cxn>
                  <a:cxn ang="0">
                    <a:pos x="13" y="0"/>
                  </a:cxn>
                  <a:cxn ang="0">
                    <a:pos x="14" y="0"/>
                  </a:cxn>
                  <a:cxn ang="0">
                    <a:pos x="17" y="0"/>
                  </a:cxn>
                  <a:cxn ang="0">
                    <a:pos x="19" y="0"/>
                  </a:cxn>
                  <a:cxn ang="0">
                    <a:pos x="22" y="0"/>
                  </a:cxn>
                  <a:cxn ang="0">
                    <a:pos x="22" y="4"/>
                  </a:cxn>
                  <a:cxn ang="0">
                    <a:pos x="22" y="4"/>
                  </a:cxn>
                </a:cxnLst>
                <a:rect l="0" t="0" r="r" b="b"/>
                <a:pathLst>
                  <a:path w="22" h="4">
                    <a:moveTo>
                      <a:pt x="22" y="4"/>
                    </a:moveTo>
                    <a:lnTo>
                      <a:pt x="0" y="4"/>
                    </a:lnTo>
                    <a:lnTo>
                      <a:pt x="1" y="3"/>
                    </a:lnTo>
                    <a:lnTo>
                      <a:pt x="3" y="1"/>
                    </a:lnTo>
                    <a:lnTo>
                      <a:pt x="5" y="0"/>
                    </a:lnTo>
                    <a:lnTo>
                      <a:pt x="8" y="0"/>
                    </a:lnTo>
                    <a:lnTo>
                      <a:pt x="9" y="0"/>
                    </a:lnTo>
                    <a:lnTo>
                      <a:pt x="13" y="0"/>
                    </a:lnTo>
                    <a:lnTo>
                      <a:pt x="14" y="0"/>
                    </a:lnTo>
                    <a:lnTo>
                      <a:pt x="17" y="0"/>
                    </a:lnTo>
                    <a:lnTo>
                      <a:pt x="19" y="0"/>
                    </a:lnTo>
                    <a:lnTo>
                      <a:pt x="22" y="0"/>
                    </a:lnTo>
                    <a:lnTo>
                      <a:pt x="22" y="4"/>
                    </a:lnTo>
                    <a:lnTo>
                      <a:pt x="22" y="4"/>
                    </a:lnTo>
                    <a:close/>
                  </a:path>
                </a:pathLst>
              </a:custGeom>
              <a:solidFill>
                <a:srgbClr val="62E9A9"/>
              </a:solidFill>
              <a:ln w="9525">
                <a:noFill/>
                <a:round/>
                <a:headEnd/>
                <a:tailEnd/>
              </a:ln>
            </p:spPr>
            <p:txBody>
              <a:bodyPr/>
              <a:lstStyle/>
              <a:p>
                <a:endParaRPr lang="es-CO"/>
              </a:p>
            </p:txBody>
          </p:sp>
          <p:sp>
            <p:nvSpPr>
              <p:cNvPr id="15840" name="Freeform 480"/>
              <p:cNvSpPr>
                <a:spLocks/>
              </p:cNvSpPr>
              <p:nvPr/>
            </p:nvSpPr>
            <p:spPr bwMode="auto">
              <a:xfrm>
                <a:off x="4268" y="4057"/>
                <a:ext cx="11" cy="21"/>
              </a:xfrm>
              <a:custGeom>
                <a:avLst/>
                <a:gdLst/>
                <a:ahLst/>
                <a:cxnLst>
                  <a:cxn ang="0">
                    <a:pos x="0" y="41"/>
                  </a:cxn>
                  <a:cxn ang="0">
                    <a:pos x="23" y="0"/>
                  </a:cxn>
                  <a:cxn ang="0">
                    <a:pos x="11" y="41"/>
                  </a:cxn>
                  <a:cxn ang="0">
                    <a:pos x="2" y="41"/>
                  </a:cxn>
                  <a:cxn ang="0">
                    <a:pos x="2" y="41"/>
                  </a:cxn>
                  <a:cxn ang="0">
                    <a:pos x="0" y="41"/>
                  </a:cxn>
                </a:cxnLst>
                <a:rect l="0" t="0" r="r" b="b"/>
                <a:pathLst>
                  <a:path w="23" h="41">
                    <a:moveTo>
                      <a:pt x="0" y="41"/>
                    </a:moveTo>
                    <a:lnTo>
                      <a:pt x="23" y="0"/>
                    </a:lnTo>
                    <a:lnTo>
                      <a:pt x="11" y="41"/>
                    </a:lnTo>
                    <a:lnTo>
                      <a:pt x="2" y="41"/>
                    </a:lnTo>
                    <a:lnTo>
                      <a:pt x="2" y="41"/>
                    </a:lnTo>
                    <a:lnTo>
                      <a:pt x="0" y="41"/>
                    </a:lnTo>
                    <a:close/>
                  </a:path>
                </a:pathLst>
              </a:custGeom>
              <a:solidFill>
                <a:srgbClr val="62E9A9"/>
              </a:solidFill>
              <a:ln w="9525">
                <a:noFill/>
                <a:round/>
                <a:headEnd/>
                <a:tailEnd/>
              </a:ln>
            </p:spPr>
            <p:txBody>
              <a:bodyPr/>
              <a:lstStyle/>
              <a:p>
                <a:endParaRPr lang="es-CO"/>
              </a:p>
            </p:txBody>
          </p:sp>
          <p:sp>
            <p:nvSpPr>
              <p:cNvPr id="15841" name="Freeform 481"/>
              <p:cNvSpPr>
                <a:spLocks/>
              </p:cNvSpPr>
              <p:nvPr/>
            </p:nvSpPr>
            <p:spPr bwMode="auto">
              <a:xfrm>
                <a:off x="4362" y="4056"/>
                <a:ext cx="19" cy="25"/>
              </a:xfrm>
              <a:custGeom>
                <a:avLst/>
                <a:gdLst/>
                <a:ahLst/>
                <a:cxnLst>
                  <a:cxn ang="0">
                    <a:pos x="18" y="40"/>
                  </a:cxn>
                  <a:cxn ang="0">
                    <a:pos x="2" y="51"/>
                  </a:cxn>
                  <a:cxn ang="0">
                    <a:pos x="0" y="44"/>
                  </a:cxn>
                  <a:cxn ang="0">
                    <a:pos x="2" y="38"/>
                  </a:cxn>
                  <a:cxn ang="0">
                    <a:pos x="3" y="33"/>
                  </a:cxn>
                  <a:cxn ang="0">
                    <a:pos x="8" y="28"/>
                  </a:cxn>
                  <a:cxn ang="0">
                    <a:pos x="11" y="24"/>
                  </a:cxn>
                  <a:cxn ang="0">
                    <a:pos x="16" y="19"/>
                  </a:cxn>
                  <a:cxn ang="0">
                    <a:pos x="21" y="14"/>
                  </a:cxn>
                  <a:cxn ang="0">
                    <a:pos x="26" y="11"/>
                  </a:cxn>
                  <a:cxn ang="0">
                    <a:pos x="29" y="6"/>
                  </a:cxn>
                  <a:cxn ang="0">
                    <a:pos x="30" y="0"/>
                  </a:cxn>
                  <a:cxn ang="0">
                    <a:pos x="35" y="1"/>
                  </a:cxn>
                  <a:cxn ang="0">
                    <a:pos x="38" y="5"/>
                  </a:cxn>
                  <a:cxn ang="0">
                    <a:pos x="38" y="8"/>
                  </a:cxn>
                  <a:cxn ang="0">
                    <a:pos x="37" y="12"/>
                  </a:cxn>
                  <a:cxn ang="0">
                    <a:pos x="35" y="17"/>
                  </a:cxn>
                  <a:cxn ang="0">
                    <a:pos x="30" y="22"/>
                  </a:cxn>
                  <a:cxn ang="0">
                    <a:pos x="27" y="27"/>
                  </a:cxn>
                  <a:cxn ang="0">
                    <a:pos x="24" y="32"/>
                  </a:cxn>
                  <a:cxn ang="0">
                    <a:pos x="21" y="36"/>
                  </a:cxn>
                  <a:cxn ang="0">
                    <a:pos x="19" y="41"/>
                  </a:cxn>
                  <a:cxn ang="0">
                    <a:pos x="19" y="41"/>
                  </a:cxn>
                  <a:cxn ang="0">
                    <a:pos x="18" y="40"/>
                  </a:cxn>
                </a:cxnLst>
                <a:rect l="0" t="0" r="r" b="b"/>
                <a:pathLst>
                  <a:path w="38" h="51">
                    <a:moveTo>
                      <a:pt x="18" y="40"/>
                    </a:moveTo>
                    <a:lnTo>
                      <a:pt x="2" y="51"/>
                    </a:lnTo>
                    <a:lnTo>
                      <a:pt x="0" y="44"/>
                    </a:lnTo>
                    <a:lnTo>
                      <a:pt x="2" y="38"/>
                    </a:lnTo>
                    <a:lnTo>
                      <a:pt x="3" y="33"/>
                    </a:lnTo>
                    <a:lnTo>
                      <a:pt x="8" y="28"/>
                    </a:lnTo>
                    <a:lnTo>
                      <a:pt x="11" y="24"/>
                    </a:lnTo>
                    <a:lnTo>
                      <a:pt x="16" y="19"/>
                    </a:lnTo>
                    <a:lnTo>
                      <a:pt x="21" y="14"/>
                    </a:lnTo>
                    <a:lnTo>
                      <a:pt x="26" y="11"/>
                    </a:lnTo>
                    <a:lnTo>
                      <a:pt x="29" y="6"/>
                    </a:lnTo>
                    <a:lnTo>
                      <a:pt x="30" y="0"/>
                    </a:lnTo>
                    <a:lnTo>
                      <a:pt x="35" y="1"/>
                    </a:lnTo>
                    <a:lnTo>
                      <a:pt x="38" y="5"/>
                    </a:lnTo>
                    <a:lnTo>
                      <a:pt x="38" y="8"/>
                    </a:lnTo>
                    <a:lnTo>
                      <a:pt x="37" y="12"/>
                    </a:lnTo>
                    <a:lnTo>
                      <a:pt x="35" y="17"/>
                    </a:lnTo>
                    <a:lnTo>
                      <a:pt x="30" y="22"/>
                    </a:lnTo>
                    <a:lnTo>
                      <a:pt x="27" y="27"/>
                    </a:lnTo>
                    <a:lnTo>
                      <a:pt x="24" y="32"/>
                    </a:lnTo>
                    <a:lnTo>
                      <a:pt x="21" y="36"/>
                    </a:lnTo>
                    <a:lnTo>
                      <a:pt x="19" y="41"/>
                    </a:lnTo>
                    <a:lnTo>
                      <a:pt x="19" y="41"/>
                    </a:lnTo>
                    <a:lnTo>
                      <a:pt x="18" y="40"/>
                    </a:lnTo>
                    <a:close/>
                  </a:path>
                </a:pathLst>
              </a:custGeom>
              <a:solidFill>
                <a:srgbClr val="62E9A9"/>
              </a:solidFill>
              <a:ln w="9525">
                <a:noFill/>
                <a:round/>
                <a:headEnd/>
                <a:tailEnd/>
              </a:ln>
            </p:spPr>
            <p:txBody>
              <a:bodyPr/>
              <a:lstStyle/>
              <a:p>
                <a:endParaRPr lang="es-CO"/>
              </a:p>
            </p:txBody>
          </p:sp>
          <p:sp>
            <p:nvSpPr>
              <p:cNvPr id="15842" name="Freeform 482"/>
              <p:cNvSpPr>
                <a:spLocks/>
              </p:cNvSpPr>
              <p:nvPr/>
            </p:nvSpPr>
            <p:spPr bwMode="auto">
              <a:xfrm>
                <a:off x="4178" y="4061"/>
                <a:ext cx="4" cy="15"/>
              </a:xfrm>
              <a:custGeom>
                <a:avLst/>
                <a:gdLst/>
                <a:ahLst/>
                <a:cxnLst>
                  <a:cxn ang="0">
                    <a:pos x="0" y="29"/>
                  </a:cxn>
                  <a:cxn ang="0">
                    <a:pos x="6" y="0"/>
                  </a:cxn>
                  <a:cxn ang="0">
                    <a:pos x="8" y="24"/>
                  </a:cxn>
                  <a:cxn ang="0">
                    <a:pos x="0" y="29"/>
                  </a:cxn>
                  <a:cxn ang="0">
                    <a:pos x="0" y="29"/>
                  </a:cxn>
                </a:cxnLst>
                <a:rect l="0" t="0" r="r" b="b"/>
                <a:pathLst>
                  <a:path w="8" h="29">
                    <a:moveTo>
                      <a:pt x="0" y="29"/>
                    </a:moveTo>
                    <a:lnTo>
                      <a:pt x="6" y="0"/>
                    </a:lnTo>
                    <a:lnTo>
                      <a:pt x="8" y="24"/>
                    </a:lnTo>
                    <a:lnTo>
                      <a:pt x="0" y="29"/>
                    </a:lnTo>
                    <a:lnTo>
                      <a:pt x="0" y="29"/>
                    </a:lnTo>
                    <a:close/>
                  </a:path>
                </a:pathLst>
              </a:custGeom>
              <a:solidFill>
                <a:srgbClr val="62E9A9"/>
              </a:solidFill>
              <a:ln w="9525">
                <a:noFill/>
                <a:round/>
                <a:headEnd/>
                <a:tailEnd/>
              </a:ln>
            </p:spPr>
            <p:txBody>
              <a:bodyPr/>
              <a:lstStyle/>
              <a:p>
                <a:endParaRPr lang="es-CO"/>
              </a:p>
            </p:txBody>
          </p:sp>
          <p:sp>
            <p:nvSpPr>
              <p:cNvPr id="15843" name="Freeform 483"/>
              <p:cNvSpPr>
                <a:spLocks/>
              </p:cNvSpPr>
              <p:nvPr/>
            </p:nvSpPr>
            <p:spPr bwMode="auto">
              <a:xfrm>
                <a:off x="4190" y="4060"/>
                <a:ext cx="10" cy="16"/>
              </a:xfrm>
              <a:custGeom>
                <a:avLst/>
                <a:gdLst/>
                <a:ahLst/>
                <a:cxnLst>
                  <a:cxn ang="0">
                    <a:pos x="21" y="1"/>
                  </a:cxn>
                  <a:cxn ang="0">
                    <a:pos x="19" y="6"/>
                  </a:cxn>
                  <a:cxn ang="0">
                    <a:pos x="18" y="9"/>
                  </a:cxn>
                  <a:cxn ang="0">
                    <a:pos x="16" y="14"/>
                  </a:cxn>
                  <a:cxn ang="0">
                    <a:pos x="16" y="19"/>
                  </a:cxn>
                  <a:cxn ang="0">
                    <a:pos x="14" y="22"/>
                  </a:cxn>
                  <a:cxn ang="0">
                    <a:pos x="13" y="27"/>
                  </a:cxn>
                  <a:cxn ang="0">
                    <a:pos x="10" y="30"/>
                  </a:cxn>
                  <a:cxn ang="0">
                    <a:pos x="8" y="32"/>
                  </a:cxn>
                  <a:cxn ang="0">
                    <a:pos x="5" y="32"/>
                  </a:cxn>
                  <a:cxn ang="0">
                    <a:pos x="0" y="32"/>
                  </a:cxn>
                  <a:cxn ang="0">
                    <a:pos x="2" y="28"/>
                  </a:cxn>
                  <a:cxn ang="0">
                    <a:pos x="3" y="24"/>
                  </a:cxn>
                  <a:cxn ang="0">
                    <a:pos x="3" y="19"/>
                  </a:cxn>
                  <a:cxn ang="0">
                    <a:pos x="3" y="14"/>
                  </a:cxn>
                  <a:cxn ang="0">
                    <a:pos x="5" y="9"/>
                  </a:cxn>
                  <a:cxn ang="0">
                    <a:pos x="6" y="4"/>
                  </a:cxn>
                  <a:cxn ang="0">
                    <a:pos x="8" y="1"/>
                  </a:cxn>
                  <a:cxn ang="0">
                    <a:pos x="11" y="0"/>
                  </a:cxn>
                  <a:cxn ang="0">
                    <a:pos x="16" y="0"/>
                  </a:cxn>
                  <a:cxn ang="0">
                    <a:pos x="21" y="3"/>
                  </a:cxn>
                  <a:cxn ang="0">
                    <a:pos x="21" y="3"/>
                  </a:cxn>
                  <a:cxn ang="0">
                    <a:pos x="21" y="1"/>
                  </a:cxn>
                </a:cxnLst>
                <a:rect l="0" t="0" r="r" b="b"/>
                <a:pathLst>
                  <a:path w="21" h="32">
                    <a:moveTo>
                      <a:pt x="21" y="1"/>
                    </a:moveTo>
                    <a:lnTo>
                      <a:pt x="19" y="6"/>
                    </a:lnTo>
                    <a:lnTo>
                      <a:pt x="18" y="9"/>
                    </a:lnTo>
                    <a:lnTo>
                      <a:pt x="16" y="14"/>
                    </a:lnTo>
                    <a:lnTo>
                      <a:pt x="16" y="19"/>
                    </a:lnTo>
                    <a:lnTo>
                      <a:pt x="14" y="22"/>
                    </a:lnTo>
                    <a:lnTo>
                      <a:pt x="13" y="27"/>
                    </a:lnTo>
                    <a:lnTo>
                      <a:pt x="10" y="30"/>
                    </a:lnTo>
                    <a:lnTo>
                      <a:pt x="8" y="32"/>
                    </a:lnTo>
                    <a:lnTo>
                      <a:pt x="5" y="32"/>
                    </a:lnTo>
                    <a:lnTo>
                      <a:pt x="0" y="32"/>
                    </a:lnTo>
                    <a:lnTo>
                      <a:pt x="2" y="28"/>
                    </a:lnTo>
                    <a:lnTo>
                      <a:pt x="3" y="24"/>
                    </a:lnTo>
                    <a:lnTo>
                      <a:pt x="3" y="19"/>
                    </a:lnTo>
                    <a:lnTo>
                      <a:pt x="3" y="14"/>
                    </a:lnTo>
                    <a:lnTo>
                      <a:pt x="5" y="9"/>
                    </a:lnTo>
                    <a:lnTo>
                      <a:pt x="6" y="4"/>
                    </a:lnTo>
                    <a:lnTo>
                      <a:pt x="8" y="1"/>
                    </a:lnTo>
                    <a:lnTo>
                      <a:pt x="11" y="0"/>
                    </a:lnTo>
                    <a:lnTo>
                      <a:pt x="16" y="0"/>
                    </a:lnTo>
                    <a:lnTo>
                      <a:pt x="21" y="3"/>
                    </a:lnTo>
                    <a:lnTo>
                      <a:pt x="21" y="3"/>
                    </a:lnTo>
                    <a:lnTo>
                      <a:pt x="21" y="1"/>
                    </a:lnTo>
                    <a:close/>
                  </a:path>
                </a:pathLst>
              </a:custGeom>
              <a:solidFill>
                <a:srgbClr val="62E9A9"/>
              </a:solidFill>
              <a:ln w="9525">
                <a:noFill/>
                <a:round/>
                <a:headEnd/>
                <a:tailEnd/>
              </a:ln>
            </p:spPr>
            <p:txBody>
              <a:bodyPr/>
              <a:lstStyle/>
              <a:p>
                <a:endParaRPr lang="es-CO"/>
              </a:p>
            </p:txBody>
          </p:sp>
          <p:sp>
            <p:nvSpPr>
              <p:cNvPr id="15844" name="Freeform 484"/>
              <p:cNvSpPr>
                <a:spLocks/>
              </p:cNvSpPr>
              <p:nvPr/>
            </p:nvSpPr>
            <p:spPr bwMode="auto">
              <a:xfrm>
                <a:off x="4250" y="4060"/>
                <a:ext cx="18" cy="21"/>
              </a:xfrm>
              <a:custGeom>
                <a:avLst/>
                <a:gdLst/>
                <a:ahLst/>
                <a:cxnLst>
                  <a:cxn ang="0">
                    <a:pos x="24" y="36"/>
                  </a:cxn>
                  <a:cxn ang="0">
                    <a:pos x="21" y="38"/>
                  </a:cxn>
                  <a:cxn ang="0">
                    <a:pos x="18" y="38"/>
                  </a:cxn>
                  <a:cxn ang="0">
                    <a:pos x="18" y="36"/>
                  </a:cxn>
                  <a:cxn ang="0">
                    <a:pos x="19" y="35"/>
                  </a:cxn>
                  <a:cxn ang="0">
                    <a:pos x="21" y="32"/>
                  </a:cxn>
                  <a:cxn ang="0">
                    <a:pos x="22" y="27"/>
                  </a:cxn>
                  <a:cxn ang="0">
                    <a:pos x="24" y="22"/>
                  </a:cxn>
                  <a:cxn ang="0">
                    <a:pos x="24" y="19"/>
                  </a:cxn>
                  <a:cxn ang="0">
                    <a:pos x="21" y="16"/>
                  </a:cxn>
                  <a:cxn ang="0">
                    <a:pos x="18" y="12"/>
                  </a:cxn>
                  <a:cxn ang="0">
                    <a:pos x="0" y="41"/>
                  </a:cxn>
                  <a:cxn ang="0">
                    <a:pos x="18" y="8"/>
                  </a:cxn>
                  <a:cxn ang="0">
                    <a:pos x="18" y="12"/>
                  </a:cxn>
                  <a:cxn ang="0">
                    <a:pos x="35" y="0"/>
                  </a:cxn>
                  <a:cxn ang="0">
                    <a:pos x="24" y="36"/>
                  </a:cxn>
                  <a:cxn ang="0">
                    <a:pos x="24" y="36"/>
                  </a:cxn>
                </a:cxnLst>
                <a:rect l="0" t="0" r="r" b="b"/>
                <a:pathLst>
                  <a:path w="35" h="41">
                    <a:moveTo>
                      <a:pt x="24" y="36"/>
                    </a:moveTo>
                    <a:lnTo>
                      <a:pt x="21" y="38"/>
                    </a:lnTo>
                    <a:lnTo>
                      <a:pt x="18" y="38"/>
                    </a:lnTo>
                    <a:lnTo>
                      <a:pt x="18" y="36"/>
                    </a:lnTo>
                    <a:lnTo>
                      <a:pt x="19" y="35"/>
                    </a:lnTo>
                    <a:lnTo>
                      <a:pt x="21" y="32"/>
                    </a:lnTo>
                    <a:lnTo>
                      <a:pt x="22" y="27"/>
                    </a:lnTo>
                    <a:lnTo>
                      <a:pt x="24" y="22"/>
                    </a:lnTo>
                    <a:lnTo>
                      <a:pt x="24" y="19"/>
                    </a:lnTo>
                    <a:lnTo>
                      <a:pt x="21" y="16"/>
                    </a:lnTo>
                    <a:lnTo>
                      <a:pt x="18" y="12"/>
                    </a:lnTo>
                    <a:lnTo>
                      <a:pt x="0" y="41"/>
                    </a:lnTo>
                    <a:lnTo>
                      <a:pt x="18" y="8"/>
                    </a:lnTo>
                    <a:lnTo>
                      <a:pt x="18" y="12"/>
                    </a:lnTo>
                    <a:lnTo>
                      <a:pt x="35" y="0"/>
                    </a:lnTo>
                    <a:lnTo>
                      <a:pt x="24" y="36"/>
                    </a:lnTo>
                    <a:lnTo>
                      <a:pt x="24" y="36"/>
                    </a:lnTo>
                    <a:close/>
                  </a:path>
                </a:pathLst>
              </a:custGeom>
              <a:solidFill>
                <a:srgbClr val="62E9A9"/>
              </a:solidFill>
              <a:ln w="9525">
                <a:noFill/>
                <a:round/>
                <a:headEnd/>
                <a:tailEnd/>
              </a:ln>
            </p:spPr>
            <p:txBody>
              <a:bodyPr/>
              <a:lstStyle/>
              <a:p>
                <a:endParaRPr lang="es-CO"/>
              </a:p>
            </p:txBody>
          </p:sp>
          <p:sp>
            <p:nvSpPr>
              <p:cNvPr id="15845" name="Freeform 485"/>
              <p:cNvSpPr>
                <a:spLocks/>
              </p:cNvSpPr>
              <p:nvPr/>
            </p:nvSpPr>
            <p:spPr bwMode="auto">
              <a:xfrm>
                <a:off x="4108" y="4059"/>
                <a:ext cx="261" cy="93"/>
              </a:xfrm>
              <a:custGeom>
                <a:avLst/>
                <a:gdLst/>
                <a:ahLst/>
                <a:cxnLst>
                  <a:cxn ang="0">
                    <a:pos x="453" y="30"/>
                  </a:cxn>
                  <a:cxn ang="0">
                    <a:pos x="459" y="72"/>
                  </a:cxn>
                  <a:cxn ang="0">
                    <a:pos x="499" y="93"/>
                  </a:cxn>
                  <a:cxn ang="0">
                    <a:pos x="511" y="117"/>
                  </a:cxn>
                  <a:cxn ang="0">
                    <a:pos x="490" y="155"/>
                  </a:cxn>
                  <a:cxn ang="0">
                    <a:pos x="493" y="134"/>
                  </a:cxn>
                  <a:cxn ang="0">
                    <a:pos x="448" y="172"/>
                  </a:cxn>
                  <a:cxn ang="0">
                    <a:pos x="459" y="131"/>
                  </a:cxn>
                  <a:cxn ang="0">
                    <a:pos x="451" y="115"/>
                  </a:cxn>
                  <a:cxn ang="0">
                    <a:pos x="426" y="164"/>
                  </a:cxn>
                  <a:cxn ang="0">
                    <a:pos x="416" y="147"/>
                  </a:cxn>
                  <a:cxn ang="0">
                    <a:pos x="439" y="110"/>
                  </a:cxn>
                  <a:cxn ang="0">
                    <a:pos x="427" y="104"/>
                  </a:cxn>
                  <a:cxn ang="0">
                    <a:pos x="411" y="118"/>
                  </a:cxn>
                  <a:cxn ang="0">
                    <a:pos x="399" y="161"/>
                  </a:cxn>
                  <a:cxn ang="0">
                    <a:pos x="379" y="172"/>
                  </a:cxn>
                  <a:cxn ang="0">
                    <a:pos x="370" y="156"/>
                  </a:cxn>
                  <a:cxn ang="0">
                    <a:pos x="363" y="163"/>
                  </a:cxn>
                  <a:cxn ang="0">
                    <a:pos x="357" y="153"/>
                  </a:cxn>
                  <a:cxn ang="0">
                    <a:pos x="367" y="121"/>
                  </a:cxn>
                  <a:cxn ang="0">
                    <a:pos x="387" y="131"/>
                  </a:cxn>
                  <a:cxn ang="0">
                    <a:pos x="410" y="80"/>
                  </a:cxn>
                  <a:cxn ang="0">
                    <a:pos x="371" y="85"/>
                  </a:cxn>
                  <a:cxn ang="0">
                    <a:pos x="349" y="109"/>
                  </a:cxn>
                  <a:cxn ang="0">
                    <a:pos x="357" y="80"/>
                  </a:cxn>
                  <a:cxn ang="0">
                    <a:pos x="323" y="102"/>
                  </a:cxn>
                  <a:cxn ang="0">
                    <a:pos x="333" y="78"/>
                  </a:cxn>
                  <a:cxn ang="0">
                    <a:pos x="293" y="113"/>
                  </a:cxn>
                  <a:cxn ang="0">
                    <a:pos x="298" y="93"/>
                  </a:cxn>
                  <a:cxn ang="0">
                    <a:pos x="250" y="137"/>
                  </a:cxn>
                  <a:cxn ang="0">
                    <a:pos x="266" y="113"/>
                  </a:cxn>
                  <a:cxn ang="0">
                    <a:pos x="231" y="140"/>
                  </a:cxn>
                  <a:cxn ang="0">
                    <a:pos x="203" y="160"/>
                  </a:cxn>
                  <a:cxn ang="0">
                    <a:pos x="226" y="129"/>
                  </a:cxn>
                  <a:cxn ang="0">
                    <a:pos x="203" y="126"/>
                  </a:cxn>
                  <a:cxn ang="0">
                    <a:pos x="183" y="171"/>
                  </a:cxn>
                  <a:cxn ang="0">
                    <a:pos x="191" y="139"/>
                  </a:cxn>
                  <a:cxn ang="0">
                    <a:pos x="187" y="113"/>
                  </a:cxn>
                  <a:cxn ang="0">
                    <a:pos x="159" y="166"/>
                  </a:cxn>
                  <a:cxn ang="0">
                    <a:pos x="146" y="160"/>
                  </a:cxn>
                  <a:cxn ang="0">
                    <a:pos x="160" y="121"/>
                  </a:cxn>
                  <a:cxn ang="0">
                    <a:pos x="135" y="153"/>
                  </a:cxn>
                  <a:cxn ang="0">
                    <a:pos x="101" y="172"/>
                  </a:cxn>
                  <a:cxn ang="0">
                    <a:pos x="127" y="136"/>
                  </a:cxn>
                  <a:cxn ang="0">
                    <a:pos x="71" y="172"/>
                  </a:cxn>
                  <a:cxn ang="0">
                    <a:pos x="96" y="125"/>
                  </a:cxn>
                  <a:cxn ang="0">
                    <a:pos x="72" y="136"/>
                  </a:cxn>
                  <a:cxn ang="0">
                    <a:pos x="45" y="187"/>
                  </a:cxn>
                  <a:cxn ang="0">
                    <a:pos x="64" y="128"/>
                  </a:cxn>
                  <a:cxn ang="0">
                    <a:pos x="159" y="51"/>
                  </a:cxn>
                  <a:cxn ang="0">
                    <a:pos x="234" y="93"/>
                  </a:cxn>
                  <a:cxn ang="0">
                    <a:pos x="307" y="77"/>
                  </a:cxn>
                  <a:cxn ang="0">
                    <a:pos x="392" y="11"/>
                  </a:cxn>
                </a:cxnLst>
                <a:rect l="0" t="0" r="r" b="b"/>
                <a:pathLst>
                  <a:path w="523" h="187">
                    <a:moveTo>
                      <a:pt x="445" y="0"/>
                    </a:moveTo>
                    <a:lnTo>
                      <a:pt x="448" y="5"/>
                    </a:lnTo>
                    <a:lnTo>
                      <a:pt x="451" y="11"/>
                    </a:lnTo>
                    <a:lnTo>
                      <a:pt x="453" y="18"/>
                    </a:lnTo>
                    <a:lnTo>
                      <a:pt x="453" y="24"/>
                    </a:lnTo>
                    <a:lnTo>
                      <a:pt x="453" y="30"/>
                    </a:lnTo>
                    <a:lnTo>
                      <a:pt x="453" y="37"/>
                    </a:lnTo>
                    <a:lnTo>
                      <a:pt x="453" y="45"/>
                    </a:lnTo>
                    <a:lnTo>
                      <a:pt x="453" y="51"/>
                    </a:lnTo>
                    <a:lnTo>
                      <a:pt x="453" y="58"/>
                    </a:lnTo>
                    <a:lnTo>
                      <a:pt x="455" y="66"/>
                    </a:lnTo>
                    <a:lnTo>
                      <a:pt x="459" y="72"/>
                    </a:lnTo>
                    <a:lnTo>
                      <a:pt x="464" y="78"/>
                    </a:lnTo>
                    <a:lnTo>
                      <a:pt x="471" y="83"/>
                    </a:lnTo>
                    <a:lnTo>
                      <a:pt x="477" y="86"/>
                    </a:lnTo>
                    <a:lnTo>
                      <a:pt x="485" y="89"/>
                    </a:lnTo>
                    <a:lnTo>
                      <a:pt x="493" y="91"/>
                    </a:lnTo>
                    <a:lnTo>
                      <a:pt x="499" y="93"/>
                    </a:lnTo>
                    <a:lnTo>
                      <a:pt x="507" y="94"/>
                    </a:lnTo>
                    <a:lnTo>
                      <a:pt x="515" y="96"/>
                    </a:lnTo>
                    <a:lnTo>
                      <a:pt x="523" y="97"/>
                    </a:lnTo>
                    <a:lnTo>
                      <a:pt x="519" y="104"/>
                    </a:lnTo>
                    <a:lnTo>
                      <a:pt x="514" y="110"/>
                    </a:lnTo>
                    <a:lnTo>
                      <a:pt x="511" y="117"/>
                    </a:lnTo>
                    <a:lnTo>
                      <a:pt x="506" y="123"/>
                    </a:lnTo>
                    <a:lnTo>
                      <a:pt x="504" y="129"/>
                    </a:lnTo>
                    <a:lnTo>
                      <a:pt x="501" y="136"/>
                    </a:lnTo>
                    <a:lnTo>
                      <a:pt x="498" y="142"/>
                    </a:lnTo>
                    <a:lnTo>
                      <a:pt x="495" y="148"/>
                    </a:lnTo>
                    <a:lnTo>
                      <a:pt x="490" y="155"/>
                    </a:lnTo>
                    <a:lnTo>
                      <a:pt x="485" y="160"/>
                    </a:lnTo>
                    <a:lnTo>
                      <a:pt x="485" y="156"/>
                    </a:lnTo>
                    <a:lnTo>
                      <a:pt x="485" y="152"/>
                    </a:lnTo>
                    <a:lnTo>
                      <a:pt x="488" y="147"/>
                    </a:lnTo>
                    <a:lnTo>
                      <a:pt x="490" y="140"/>
                    </a:lnTo>
                    <a:lnTo>
                      <a:pt x="493" y="134"/>
                    </a:lnTo>
                    <a:lnTo>
                      <a:pt x="496" y="128"/>
                    </a:lnTo>
                    <a:lnTo>
                      <a:pt x="499" y="121"/>
                    </a:lnTo>
                    <a:lnTo>
                      <a:pt x="501" y="115"/>
                    </a:lnTo>
                    <a:lnTo>
                      <a:pt x="501" y="109"/>
                    </a:lnTo>
                    <a:lnTo>
                      <a:pt x="501" y="102"/>
                    </a:lnTo>
                    <a:lnTo>
                      <a:pt x="448" y="172"/>
                    </a:lnTo>
                    <a:lnTo>
                      <a:pt x="447" y="166"/>
                    </a:lnTo>
                    <a:lnTo>
                      <a:pt x="447" y="160"/>
                    </a:lnTo>
                    <a:lnTo>
                      <a:pt x="450" y="152"/>
                    </a:lnTo>
                    <a:lnTo>
                      <a:pt x="451" y="145"/>
                    </a:lnTo>
                    <a:lnTo>
                      <a:pt x="456" y="137"/>
                    </a:lnTo>
                    <a:lnTo>
                      <a:pt x="459" y="131"/>
                    </a:lnTo>
                    <a:lnTo>
                      <a:pt x="463" y="123"/>
                    </a:lnTo>
                    <a:lnTo>
                      <a:pt x="466" y="117"/>
                    </a:lnTo>
                    <a:lnTo>
                      <a:pt x="467" y="110"/>
                    </a:lnTo>
                    <a:lnTo>
                      <a:pt x="467" y="102"/>
                    </a:lnTo>
                    <a:lnTo>
                      <a:pt x="458" y="107"/>
                    </a:lnTo>
                    <a:lnTo>
                      <a:pt x="451" y="115"/>
                    </a:lnTo>
                    <a:lnTo>
                      <a:pt x="447" y="123"/>
                    </a:lnTo>
                    <a:lnTo>
                      <a:pt x="442" y="131"/>
                    </a:lnTo>
                    <a:lnTo>
                      <a:pt x="439" y="140"/>
                    </a:lnTo>
                    <a:lnTo>
                      <a:pt x="435" y="150"/>
                    </a:lnTo>
                    <a:lnTo>
                      <a:pt x="431" y="158"/>
                    </a:lnTo>
                    <a:lnTo>
                      <a:pt x="426" y="164"/>
                    </a:lnTo>
                    <a:lnTo>
                      <a:pt x="419" y="171"/>
                    </a:lnTo>
                    <a:lnTo>
                      <a:pt x="410" y="172"/>
                    </a:lnTo>
                    <a:lnTo>
                      <a:pt x="411" y="166"/>
                    </a:lnTo>
                    <a:lnTo>
                      <a:pt x="411" y="160"/>
                    </a:lnTo>
                    <a:lnTo>
                      <a:pt x="415" y="153"/>
                    </a:lnTo>
                    <a:lnTo>
                      <a:pt x="416" y="147"/>
                    </a:lnTo>
                    <a:lnTo>
                      <a:pt x="419" y="140"/>
                    </a:lnTo>
                    <a:lnTo>
                      <a:pt x="423" y="136"/>
                    </a:lnTo>
                    <a:lnTo>
                      <a:pt x="427" y="129"/>
                    </a:lnTo>
                    <a:lnTo>
                      <a:pt x="431" y="123"/>
                    </a:lnTo>
                    <a:lnTo>
                      <a:pt x="434" y="117"/>
                    </a:lnTo>
                    <a:lnTo>
                      <a:pt x="439" y="110"/>
                    </a:lnTo>
                    <a:lnTo>
                      <a:pt x="437" y="109"/>
                    </a:lnTo>
                    <a:lnTo>
                      <a:pt x="435" y="107"/>
                    </a:lnTo>
                    <a:lnTo>
                      <a:pt x="434" y="105"/>
                    </a:lnTo>
                    <a:lnTo>
                      <a:pt x="431" y="105"/>
                    </a:lnTo>
                    <a:lnTo>
                      <a:pt x="429" y="104"/>
                    </a:lnTo>
                    <a:lnTo>
                      <a:pt x="427" y="104"/>
                    </a:lnTo>
                    <a:lnTo>
                      <a:pt x="426" y="104"/>
                    </a:lnTo>
                    <a:lnTo>
                      <a:pt x="423" y="104"/>
                    </a:lnTo>
                    <a:lnTo>
                      <a:pt x="421" y="104"/>
                    </a:lnTo>
                    <a:lnTo>
                      <a:pt x="419" y="104"/>
                    </a:lnTo>
                    <a:lnTo>
                      <a:pt x="415" y="110"/>
                    </a:lnTo>
                    <a:lnTo>
                      <a:pt x="411" y="118"/>
                    </a:lnTo>
                    <a:lnTo>
                      <a:pt x="408" y="125"/>
                    </a:lnTo>
                    <a:lnTo>
                      <a:pt x="407" y="133"/>
                    </a:lnTo>
                    <a:lnTo>
                      <a:pt x="405" y="139"/>
                    </a:lnTo>
                    <a:lnTo>
                      <a:pt x="403" y="147"/>
                    </a:lnTo>
                    <a:lnTo>
                      <a:pt x="402" y="153"/>
                    </a:lnTo>
                    <a:lnTo>
                      <a:pt x="399" y="161"/>
                    </a:lnTo>
                    <a:lnTo>
                      <a:pt x="395" y="168"/>
                    </a:lnTo>
                    <a:lnTo>
                      <a:pt x="391" y="174"/>
                    </a:lnTo>
                    <a:lnTo>
                      <a:pt x="387" y="176"/>
                    </a:lnTo>
                    <a:lnTo>
                      <a:pt x="384" y="176"/>
                    </a:lnTo>
                    <a:lnTo>
                      <a:pt x="381" y="174"/>
                    </a:lnTo>
                    <a:lnTo>
                      <a:pt x="379" y="172"/>
                    </a:lnTo>
                    <a:lnTo>
                      <a:pt x="378" y="169"/>
                    </a:lnTo>
                    <a:lnTo>
                      <a:pt x="376" y="168"/>
                    </a:lnTo>
                    <a:lnTo>
                      <a:pt x="375" y="164"/>
                    </a:lnTo>
                    <a:lnTo>
                      <a:pt x="373" y="161"/>
                    </a:lnTo>
                    <a:lnTo>
                      <a:pt x="371" y="160"/>
                    </a:lnTo>
                    <a:lnTo>
                      <a:pt x="370" y="156"/>
                    </a:lnTo>
                    <a:lnTo>
                      <a:pt x="368" y="158"/>
                    </a:lnTo>
                    <a:lnTo>
                      <a:pt x="368" y="158"/>
                    </a:lnTo>
                    <a:lnTo>
                      <a:pt x="367" y="160"/>
                    </a:lnTo>
                    <a:lnTo>
                      <a:pt x="365" y="161"/>
                    </a:lnTo>
                    <a:lnTo>
                      <a:pt x="363" y="161"/>
                    </a:lnTo>
                    <a:lnTo>
                      <a:pt x="363" y="163"/>
                    </a:lnTo>
                    <a:lnTo>
                      <a:pt x="362" y="163"/>
                    </a:lnTo>
                    <a:lnTo>
                      <a:pt x="360" y="163"/>
                    </a:lnTo>
                    <a:lnTo>
                      <a:pt x="359" y="163"/>
                    </a:lnTo>
                    <a:lnTo>
                      <a:pt x="357" y="163"/>
                    </a:lnTo>
                    <a:lnTo>
                      <a:pt x="357" y="158"/>
                    </a:lnTo>
                    <a:lnTo>
                      <a:pt x="357" y="153"/>
                    </a:lnTo>
                    <a:lnTo>
                      <a:pt x="357" y="147"/>
                    </a:lnTo>
                    <a:lnTo>
                      <a:pt x="357" y="142"/>
                    </a:lnTo>
                    <a:lnTo>
                      <a:pt x="359" y="137"/>
                    </a:lnTo>
                    <a:lnTo>
                      <a:pt x="360" y="131"/>
                    </a:lnTo>
                    <a:lnTo>
                      <a:pt x="363" y="126"/>
                    </a:lnTo>
                    <a:lnTo>
                      <a:pt x="367" y="121"/>
                    </a:lnTo>
                    <a:lnTo>
                      <a:pt x="370" y="117"/>
                    </a:lnTo>
                    <a:lnTo>
                      <a:pt x="373" y="112"/>
                    </a:lnTo>
                    <a:lnTo>
                      <a:pt x="375" y="161"/>
                    </a:lnTo>
                    <a:lnTo>
                      <a:pt x="376" y="150"/>
                    </a:lnTo>
                    <a:lnTo>
                      <a:pt x="381" y="140"/>
                    </a:lnTo>
                    <a:lnTo>
                      <a:pt x="387" y="131"/>
                    </a:lnTo>
                    <a:lnTo>
                      <a:pt x="395" y="123"/>
                    </a:lnTo>
                    <a:lnTo>
                      <a:pt x="403" y="113"/>
                    </a:lnTo>
                    <a:lnTo>
                      <a:pt x="410" y="105"/>
                    </a:lnTo>
                    <a:lnTo>
                      <a:pt x="413" y="97"/>
                    </a:lnTo>
                    <a:lnTo>
                      <a:pt x="413" y="89"/>
                    </a:lnTo>
                    <a:lnTo>
                      <a:pt x="410" y="80"/>
                    </a:lnTo>
                    <a:lnTo>
                      <a:pt x="402" y="70"/>
                    </a:lnTo>
                    <a:lnTo>
                      <a:pt x="395" y="70"/>
                    </a:lnTo>
                    <a:lnTo>
                      <a:pt x="389" y="72"/>
                    </a:lnTo>
                    <a:lnTo>
                      <a:pt x="383" y="75"/>
                    </a:lnTo>
                    <a:lnTo>
                      <a:pt x="378" y="80"/>
                    </a:lnTo>
                    <a:lnTo>
                      <a:pt x="371" y="85"/>
                    </a:lnTo>
                    <a:lnTo>
                      <a:pt x="367" y="89"/>
                    </a:lnTo>
                    <a:lnTo>
                      <a:pt x="362" y="96"/>
                    </a:lnTo>
                    <a:lnTo>
                      <a:pt x="359" y="101"/>
                    </a:lnTo>
                    <a:lnTo>
                      <a:pt x="355" y="107"/>
                    </a:lnTo>
                    <a:lnTo>
                      <a:pt x="352" y="112"/>
                    </a:lnTo>
                    <a:lnTo>
                      <a:pt x="349" y="109"/>
                    </a:lnTo>
                    <a:lnTo>
                      <a:pt x="349" y="105"/>
                    </a:lnTo>
                    <a:lnTo>
                      <a:pt x="351" y="101"/>
                    </a:lnTo>
                    <a:lnTo>
                      <a:pt x="352" y="96"/>
                    </a:lnTo>
                    <a:lnTo>
                      <a:pt x="354" y="91"/>
                    </a:lnTo>
                    <a:lnTo>
                      <a:pt x="355" y="86"/>
                    </a:lnTo>
                    <a:lnTo>
                      <a:pt x="357" y="80"/>
                    </a:lnTo>
                    <a:lnTo>
                      <a:pt x="359" y="75"/>
                    </a:lnTo>
                    <a:lnTo>
                      <a:pt x="357" y="70"/>
                    </a:lnTo>
                    <a:lnTo>
                      <a:pt x="355" y="67"/>
                    </a:lnTo>
                    <a:lnTo>
                      <a:pt x="323" y="112"/>
                    </a:lnTo>
                    <a:lnTo>
                      <a:pt x="322" y="107"/>
                    </a:lnTo>
                    <a:lnTo>
                      <a:pt x="323" y="102"/>
                    </a:lnTo>
                    <a:lnTo>
                      <a:pt x="325" y="99"/>
                    </a:lnTo>
                    <a:lnTo>
                      <a:pt x="327" y="94"/>
                    </a:lnTo>
                    <a:lnTo>
                      <a:pt x="330" y="89"/>
                    </a:lnTo>
                    <a:lnTo>
                      <a:pt x="331" y="86"/>
                    </a:lnTo>
                    <a:lnTo>
                      <a:pt x="333" y="83"/>
                    </a:lnTo>
                    <a:lnTo>
                      <a:pt x="333" y="78"/>
                    </a:lnTo>
                    <a:lnTo>
                      <a:pt x="331" y="75"/>
                    </a:lnTo>
                    <a:lnTo>
                      <a:pt x="327" y="72"/>
                    </a:lnTo>
                    <a:lnTo>
                      <a:pt x="295" y="118"/>
                    </a:lnTo>
                    <a:lnTo>
                      <a:pt x="293" y="117"/>
                    </a:lnTo>
                    <a:lnTo>
                      <a:pt x="291" y="115"/>
                    </a:lnTo>
                    <a:lnTo>
                      <a:pt x="293" y="113"/>
                    </a:lnTo>
                    <a:lnTo>
                      <a:pt x="295" y="110"/>
                    </a:lnTo>
                    <a:lnTo>
                      <a:pt x="296" y="107"/>
                    </a:lnTo>
                    <a:lnTo>
                      <a:pt x="298" y="104"/>
                    </a:lnTo>
                    <a:lnTo>
                      <a:pt x="299" y="99"/>
                    </a:lnTo>
                    <a:lnTo>
                      <a:pt x="299" y="96"/>
                    </a:lnTo>
                    <a:lnTo>
                      <a:pt x="298" y="93"/>
                    </a:lnTo>
                    <a:lnTo>
                      <a:pt x="293" y="89"/>
                    </a:lnTo>
                    <a:lnTo>
                      <a:pt x="242" y="155"/>
                    </a:lnTo>
                    <a:lnTo>
                      <a:pt x="245" y="150"/>
                    </a:lnTo>
                    <a:lnTo>
                      <a:pt x="247" y="147"/>
                    </a:lnTo>
                    <a:lnTo>
                      <a:pt x="248" y="142"/>
                    </a:lnTo>
                    <a:lnTo>
                      <a:pt x="250" y="137"/>
                    </a:lnTo>
                    <a:lnTo>
                      <a:pt x="251" y="133"/>
                    </a:lnTo>
                    <a:lnTo>
                      <a:pt x="251" y="128"/>
                    </a:lnTo>
                    <a:lnTo>
                      <a:pt x="255" y="123"/>
                    </a:lnTo>
                    <a:lnTo>
                      <a:pt x="256" y="120"/>
                    </a:lnTo>
                    <a:lnTo>
                      <a:pt x="261" y="117"/>
                    </a:lnTo>
                    <a:lnTo>
                      <a:pt x="266" y="113"/>
                    </a:lnTo>
                    <a:lnTo>
                      <a:pt x="253" y="102"/>
                    </a:lnTo>
                    <a:lnTo>
                      <a:pt x="247" y="107"/>
                    </a:lnTo>
                    <a:lnTo>
                      <a:pt x="242" y="115"/>
                    </a:lnTo>
                    <a:lnTo>
                      <a:pt x="237" y="123"/>
                    </a:lnTo>
                    <a:lnTo>
                      <a:pt x="234" y="133"/>
                    </a:lnTo>
                    <a:lnTo>
                      <a:pt x="231" y="140"/>
                    </a:lnTo>
                    <a:lnTo>
                      <a:pt x="227" y="148"/>
                    </a:lnTo>
                    <a:lnTo>
                      <a:pt x="224" y="155"/>
                    </a:lnTo>
                    <a:lnTo>
                      <a:pt x="218" y="161"/>
                    </a:lnTo>
                    <a:lnTo>
                      <a:pt x="211" y="164"/>
                    </a:lnTo>
                    <a:lnTo>
                      <a:pt x="202" y="164"/>
                    </a:lnTo>
                    <a:lnTo>
                      <a:pt x="203" y="160"/>
                    </a:lnTo>
                    <a:lnTo>
                      <a:pt x="207" y="155"/>
                    </a:lnTo>
                    <a:lnTo>
                      <a:pt x="211" y="150"/>
                    </a:lnTo>
                    <a:lnTo>
                      <a:pt x="215" y="144"/>
                    </a:lnTo>
                    <a:lnTo>
                      <a:pt x="219" y="139"/>
                    </a:lnTo>
                    <a:lnTo>
                      <a:pt x="223" y="134"/>
                    </a:lnTo>
                    <a:lnTo>
                      <a:pt x="226" y="129"/>
                    </a:lnTo>
                    <a:lnTo>
                      <a:pt x="226" y="125"/>
                    </a:lnTo>
                    <a:lnTo>
                      <a:pt x="226" y="120"/>
                    </a:lnTo>
                    <a:lnTo>
                      <a:pt x="224" y="113"/>
                    </a:lnTo>
                    <a:lnTo>
                      <a:pt x="215" y="117"/>
                    </a:lnTo>
                    <a:lnTo>
                      <a:pt x="208" y="120"/>
                    </a:lnTo>
                    <a:lnTo>
                      <a:pt x="203" y="126"/>
                    </a:lnTo>
                    <a:lnTo>
                      <a:pt x="202" y="134"/>
                    </a:lnTo>
                    <a:lnTo>
                      <a:pt x="199" y="142"/>
                    </a:lnTo>
                    <a:lnTo>
                      <a:pt x="195" y="150"/>
                    </a:lnTo>
                    <a:lnTo>
                      <a:pt x="192" y="158"/>
                    </a:lnTo>
                    <a:lnTo>
                      <a:pt x="189" y="166"/>
                    </a:lnTo>
                    <a:lnTo>
                      <a:pt x="183" y="171"/>
                    </a:lnTo>
                    <a:lnTo>
                      <a:pt x="173" y="172"/>
                    </a:lnTo>
                    <a:lnTo>
                      <a:pt x="175" y="166"/>
                    </a:lnTo>
                    <a:lnTo>
                      <a:pt x="178" y="158"/>
                    </a:lnTo>
                    <a:lnTo>
                      <a:pt x="183" y="152"/>
                    </a:lnTo>
                    <a:lnTo>
                      <a:pt x="186" y="145"/>
                    </a:lnTo>
                    <a:lnTo>
                      <a:pt x="191" y="139"/>
                    </a:lnTo>
                    <a:lnTo>
                      <a:pt x="194" y="133"/>
                    </a:lnTo>
                    <a:lnTo>
                      <a:pt x="197" y="126"/>
                    </a:lnTo>
                    <a:lnTo>
                      <a:pt x="199" y="120"/>
                    </a:lnTo>
                    <a:lnTo>
                      <a:pt x="199" y="113"/>
                    </a:lnTo>
                    <a:lnTo>
                      <a:pt x="195" y="107"/>
                    </a:lnTo>
                    <a:lnTo>
                      <a:pt x="187" y="113"/>
                    </a:lnTo>
                    <a:lnTo>
                      <a:pt x="183" y="121"/>
                    </a:lnTo>
                    <a:lnTo>
                      <a:pt x="178" y="131"/>
                    </a:lnTo>
                    <a:lnTo>
                      <a:pt x="173" y="139"/>
                    </a:lnTo>
                    <a:lnTo>
                      <a:pt x="170" y="148"/>
                    </a:lnTo>
                    <a:lnTo>
                      <a:pt x="165" y="158"/>
                    </a:lnTo>
                    <a:lnTo>
                      <a:pt x="159" y="166"/>
                    </a:lnTo>
                    <a:lnTo>
                      <a:pt x="152" y="172"/>
                    </a:lnTo>
                    <a:lnTo>
                      <a:pt x="144" y="176"/>
                    </a:lnTo>
                    <a:lnTo>
                      <a:pt x="131" y="177"/>
                    </a:lnTo>
                    <a:lnTo>
                      <a:pt x="136" y="172"/>
                    </a:lnTo>
                    <a:lnTo>
                      <a:pt x="141" y="166"/>
                    </a:lnTo>
                    <a:lnTo>
                      <a:pt x="146" y="160"/>
                    </a:lnTo>
                    <a:lnTo>
                      <a:pt x="149" y="153"/>
                    </a:lnTo>
                    <a:lnTo>
                      <a:pt x="152" y="147"/>
                    </a:lnTo>
                    <a:lnTo>
                      <a:pt x="155" y="140"/>
                    </a:lnTo>
                    <a:lnTo>
                      <a:pt x="159" y="134"/>
                    </a:lnTo>
                    <a:lnTo>
                      <a:pt x="159" y="128"/>
                    </a:lnTo>
                    <a:lnTo>
                      <a:pt x="160" y="121"/>
                    </a:lnTo>
                    <a:lnTo>
                      <a:pt x="160" y="115"/>
                    </a:lnTo>
                    <a:lnTo>
                      <a:pt x="154" y="121"/>
                    </a:lnTo>
                    <a:lnTo>
                      <a:pt x="149" y="128"/>
                    </a:lnTo>
                    <a:lnTo>
                      <a:pt x="144" y="136"/>
                    </a:lnTo>
                    <a:lnTo>
                      <a:pt x="139" y="144"/>
                    </a:lnTo>
                    <a:lnTo>
                      <a:pt x="135" y="153"/>
                    </a:lnTo>
                    <a:lnTo>
                      <a:pt x="130" y="161"/>
                    </a:lnTo>
                    <a:lnTo>
                      <a:pt x="125" y="168"/>
                    </a:lnTo>
                    <a:lnTo>
                      <a:pt x="117" y="174"/>
                    </a:lnTo>
                    <a:lnTo>
                      <a:pt x="109" y="177"/>
                    </a:lnTo>
                    <a:lnTo>
                      <a:pt x="98" y="179"/>
                    </a:lnTo>
                    <a:lnTo>
                      <a:pt x="101" y="172"/>
                    </a:lnTo>
                    <a:lnTo>
                      <a:pt x="106" y="166"/>
                    </a:lnTo>
                    <a:lnTo>
                      <a:pt x="111" y="161"/>
                    </a:lnTo>
                    <a:lnTo>
                      <a:pt x="115" y="155"/>
                    </a:lnTo>
                    <a:lnTo>
                      <a:pt x="120" y="148"/>
                    </a:lnTo>
                    <a:lnTo>
                      <a:pt x="125" y="142"/>
                    </a:lnTo>
                    <a:lnTo>
                      <a:pt x="127" y="136"/>
                    </a:lnTo>
                    <a:lnTo>
                      <a:pt x="128" y="129"/>
                    </a:lnTo>
                    <a:lnTo>
                      <a:pt x="128" y="123"/>
                    </a:lnTo>
                    <a:lnTo>
                      <a:pt x="127" y="117"/>
                    </a:lnTo>
                    <a:lnTo>
                      <a:pt x="69" y="187"/>
                    </a:lnTo>
                    <a:lnTo>
                      <a:pt x="69" y="179"/>
                    </a:lnTo>
                    <a:lnTo>
                      <a:pt x="71" y="172"/>
                    </a:lnTo>
                    <a:lnTo>
                      <a:pt x="74" y="164"/>
                    </a:lnTo>
                    <a:lnTo>
                      <a:pt x="79" y="158"/>
                    </a:lnTo>
                    <a:lnTo>
                      <a:pt x="83" y="150"/>
                    </a:lnTo>
                    <a:lnTo>
                      <a:pt x="88" y="142"/>
                    </a:lnTo>
                    <a:lnTo>
                      <a:pt x="93" y="133"/>
                    </a:lnTo>
                    <a:lnTo>
                      <a:pt x="96" y="125"/>
                    </a:lnTo>
                    <a:lnTo>
                      <a:pt x="98" y="117"/>
                    </a:lnTo>
                    <a:lnTo>
                      <a:pt x="98" y="109"/>
                    </a:lnTo>
                    <a:lnTo>
                      <a:pt x="88" y="115"/>
                    </a:lnTo>
                    <a:lnTo>
                      <a:pt x="82" y="120"/>
                    </a:lnTo>
                    <a:lnTo>
                      <a:pt x="77" y="128"/>
                    </a:lnTo>
                    <a:lnTo>
                      <a:pt x="72" y="136"/>
                    </a:lnTo>
                    <a:lnTo>
                      <a:pt x="67" y="144"/>
                    </a:lnTo>
                    <a:lnTo>
                      <a:pt x="64" y="152"/>
                    </a:lnTo>
                    <a:lnTo>
                      <a:pt x="61" y="161"/>
                    </a:lnTo>
                    <a:lnTo>
                      <a:pt x="56" y="169"/>
                    </a:lnTo>
                    <a:lnTo>
                      <a:pt x="51" y="179"/>
                    </a:lnTo>
                    <a:lnTo>
                      <a:pt x="45" y="187"/>
                    </a:lnTo>
                    <a:lnTo>
                      <a:pt x="0" y="176"/>
                    </a:lnTo>
                    <a:lnTo>
                      <a:pt x="56" y="110"/>
                    </a:lnTo>
                    <a:lnTo>
                      <a:pt x="16" y="176"/>
                    </a:lnTo>
                    <a:lnTo>
                      <a:pt x="35" y="163"/>
                    </a:lnTo>
                    <a:lnTo>
                      <a:pt x="51" y="147"/>
                    </a:lnTo>
                    <a:lnTo>
                      <a:pt x="64" y="128"/>
                    </a:lnTo>
                    <a:lnTo>
                      <a:pt x="77" y="109"/>
                    </a:lnTo>
                    <a:lnTo>
                      <a:pt x="88" y="91"/>
                    </a:lnTo>
                    <a:lnTo>
                      <a:pt x="101" y="73"/>
                    </a:lnTo>
                    <a:lnTo>
                      <a:pt x="115" y="61"/>
                    </a:lnTo>
                    <a:lnTo>
                      <a:pt x="135" y="53"/>
                    </a:lnTo>
                    <a:lnTo>
                      <a:pt x="159" y="51"/>
                    </a:lnTo>
                    <a:lnTo>
                      <a:pt x="187" y="58"/>
                    </a:lnTo>
                    <a:lnTo>
                      <a:pt x="194" y="67"/>
                    </a:lnTo>
                    <a:lnTo>
                      <a:pt x="202" y="75"/>
                    </a:lnTo>
                    <a:lnTo>
                      <a:pt x="211" y="83"/>
                    </a:lnTo>
                    <a:lnTo>
                      <a:pt x="223" y="88"/>
                    </a:lnTo>
                    <a:lnTo>
                      <a:pt x="234" y="93"/>
                    </a:lnTo>
                    <a:lnTo>
                      <a:pt x="245" y="94"/>
                    </a:lnTo>
                    <a:lnTo>
                      <a:pt x="258" y="96"/>
                    </a:lnTo>
                    <a:lnTo>
                      <a:pt x="271" y="94"/>
                    </a:lnTo>
                    <a:lnTo>
                      <a:pt x="282" y="93"/>
                    </a:lnTo>
                    <a:lnTo>
                      <a:pt x="293" y="89"/>
                    </a:lnTo>
                    <a:lnTo>
                      <a:pt x="307" y="77"/>
                    </a:lnTo>
                    <a:lnTo>
                      <a:pt x="320" y="64"/>
                    </a:lnTo>
                    <a:lnTo>
                      <a:pt x="335" y="53"/>
                    </a:lnTo>
                    <a:lnTo>
                      <a:pt x="347" y="40"/>
                    </a:lnTo>
                    <a:lnTo>
                      <a:pt x="362" y="29"/>
                    </a:lnTo>
                    <a:lnTo>
                      <a:pt x="378" y="19"/>
                    </a:lnTo>
                    <a:lnTo>
                      <a:pt x="392" y="11"/>
                    </a:lnTo>
                    <a:lnTo>
                      <a:pt x="410" y="5"/>
                    </a:lnTo>
                    <a:lnTo>
                      <a:pt x="427" y="2"/>
                    </a:lnTo>
                    <a:lnTo>
                      <a:pt x="445" y="0"/>
                    </a:lnTo>
                    <a:lnTo>
                      <a:pt x="445" y="0"/>
                    </a:lnTo>
                    <a:close/>
                  </a:path>
                </a:pathLst>
              </a:custGeom>
              <a:solidFill>
                <a:srgbClr val="42C6FF"/>
              </a:solidFill>
              <a:ln w="9525">
                <a:noFill/>
                <a:round/>
                <a:headEnd/>
                <a:tailEnd/>
              </a:ln>
            </p:spPr>
            <p:txBody>
              <a:bodyPr/>
              <a:lstStyle/>
              <a:p>
                <a:endParaRPr lang="es-CO"/>
              </a:p>
            </p:txBody>
          </p:sp>
          <p:sp>
            <p:nvSpPr>
              <p:cNvPr id="15846" name="Freeform 486"/>
              <p:cNvSpPr>
                <a:spLocks/>
              </p:cNvSpPr>
              <p:nvPr/>
            </p:nvSpPr>
            <p:spPr bwMode="auto">
              <a:xfrm>
                <a:off x="4348" y="4058"/>
                <a:ext cx="17" cy="19"/>
              </a:xfrm>
              <a:custGeom>
                <a:avLst/>
                <a:gdLst/>
                <a:ahLst/>
                <a:cxnLst>
                  <a:cxn ang="0">
                    <a:pos x="33" y="0"/>
                  </a:cxn>
                  <a:cxn ang="0">
                    <a:pos x="33" y="4"/>
                  </a:cxn>
                  <a:cxn ang="0">
                    <a:pos x="32" y="7"/>
                  </a:cxn>
                  <a:cxn ang="0">
                    <a:pos x="29" y="12"/>
                  </a:cxn>
                  <a:cxn ang="0">
                    <a:pos x="25" y="15"/>
                  </a:cxn>
                  <a:cxn ang="0">
                    <a:pos x="22" y="19"/>
                  </a:cxn>
                  <a:cxn ang="0">
                    <a:pos x="19" y="22"/>
                  </a:cxn>
                  <a:cxn ang="0">
                    <a:pos x="17" y="25"/>
                  </a:cxn>
                  <a:cxn ang="0">
                    <a:pos x="14" y="28"/>
                  </a:cxn>
                  <a:cxn ang="0">
                    <a:pos x="13" y="33"/>
                  </a:cxn>
                  <a:cxn ang="0">
                    <a:pos x="13" y="36"/>
                  </a:cxn>
                  <a:cxn ang="0">
                    <a:pos x="0" y="36"/>
                  </a:cxn>
                  <a:cxn ang="0">
                    <a:pos x="1" y="31"/>
                  </a:cxn>
                  <a:cxn ang="0">
                    <a:pos x="3" y="27"/>
                  </a:cxn>
                  <a:cxn ang="0">
                    <a:pos x="5" y="20"/>
                  </a:cxn>
                  <a:cxn ang="0">
                    <a:pos x="8" y="15"/>
                  </a:cxn>
                  <a:cxn ang="0">
                    <a:pos x="11" y="11"/>
                  </a:cxn>
                  <a:cxn ang="0">
                    <a:pos x="14" y="6"/>
                  </a:cxn>
                  <a:cxn ang="0">
                    <a:pos x="17" y="3"/>
                  </a:cxn>
                  <a:cxn ang="0">
                    <a:pos x="22" y="0"/>
                  </a:cxn>
                  <a:cxn ang="0">
                    <a:pos x="27" y="0"/>
                  </a:cxn>
                  <a:cxn ang="0">
                    <a:pos x="33" y="0"/>
                  </a:cxn>
                  <a:cxn ang="0">
                    <a:pos x="33" y="0"/>
                  </a:cxn>
                </a:cxnLst>
                <a:rect l="0" t="0" r="r" b="b"/>
                <a:pathLst>
                  <a:path w="33" h="36">
                    <a:moveTo>
                      <a:pt x="33" y="0"/>
                    </a:moveTo>
                    <a:lnTo>
                      <a:pt x="33" y="4"/>
                    </a:lnTo>
                    <a:lnTo>
                      <a:pt x="32" y="7"/>
                    </a:lnTo>
                    <a:lnTo>
                      <a:pt x="29" y="12"/>
                    </a:lnTo>
                    <a:lnTo>
                      <a:pt x="25" y="15"/>
                    </a:lnTo>
                    <a:lnTo>
                      <a:pt x="22" y="19"/>
                    </a:lnTo>
                    <a:lnTo>
                      <a:pt x="19" y="22"/>
                    </a:lnTo>
                    <a:lnTo>
                      <a:pt x="17" y="25"/>
                    </a:lnTo>
                    <a:lnTo>
                      <a:pt x="14" y="28"/>
                    </a:lnTo>
                    <a:lnTo>
                      <a:pt x="13" y="33"/>
                    </a:lnTo>
                    <a:lnTo>
                      <a:pt x="13" y="36"/>
                    </a:lnTo>
                    <a:lnTo>
                      <a:pt x="0" y="36"/>
                    </a:lnTo>
                    <a:lnTo>
                      <a:pt x="1" y="31"/>
                    </a:lnTo>
                    <a:lnTo>
                      <a:pt x="3" y="27"/>
                    </a:lnTo>
                    <a:lnTo>
                      <a:pt x="5" y="20"/>
                    </a:lnTo>
                    <a:lnTo>
                      <a:pt x="8" y="15"/>
                    </a:lnTo>
                    <a:lnTo>
                      <a:pt x="11" y="11"/>
                    </a:lnTo>
                    <a:lnTo>
                      <a:pt x="14" y="6"/>
                    </a:lnTo>
                    <a:lnTo>
                      <a:pt x="17" y="3"/>
                    </a:lnTo>
                    <a:lnTo>
                      <a:pt x="22" y="0"/>
                    </a:lnTo>
                    <a:lnTo>
                      <a:pt x="27" y="0"/>
                    </a:lnTo>
                    <a:lnTo>
                      <a:pt x="33" y="0"/>
                    </a:lnTo>
                    <a:lnTo>
                      <a:pt x="33" y="0"/>
                    </a:lnTo>
                    <a:close/>
                  </a:path>
                </a:pathLst>
              </a:custGeom>
              <a:solidFill>
                <a:srgbClr val="62E9A9"/>
              </a:solidFill>
              <a:ln w="9525">
                <a:noFill/>
                <a:round/>
                <a:headEnd/>
                <a:tailEnd/>
              </a:ln>
            </p:spPr>
            <p:txBody>
              <a:bodyPr/>
              <a:lstStyle/>
              <a:p>
                <a:endParaRPr lang="es-CO"/>
              </a:p>
            </p:txBody>
          </p:sp>
          <p:sp>
            <p:nvSpPr>
              <p:cNvPr id="15847" name="Freeform 487"/>
              <p:cNvSpPr>
                <a:spLocks/>
              </p:cNvSpPr>
              <p:nvPr/>
            </p:nvSpPr>
            <p:spPr bwMode="auto">
              <a:xfrm>
                <a:off x="4380" y="4058"/>
                <a:ext cx="12" cy="21"/>
              </a:xfrm>
              <a:custGeom>
                <a:avLst/>
                <a:gdLst/>
                <a:ahLst/>
                <a:cxnLst>
                  <a:cxn ang="0">
                    <a:pos x="0" y="39"/>
                  </a:cxn>
                  <a:cxn ang="0">
                    <a:pos x="24" y="0"/>
                  </a:cxn>
                  <a:cxn ang="0">
                    <a:pos x="8" y="35"/>
                  </a:cxn>
                  <a:cxn ang="0">
                    <a:pos x="0" y="41"/>
                  </a:cxn>
                  <a:cxn ang="0">
                    <a:pos x="0" y="41"/>
                  </a:cxn>
                  <a:cxn ang="0">
                    <a:pos x="0" y="39"/>
                  </a:cxn>
                </a:cxnLst>
                <a:rect l="0" t="0" r="r" b="b"/>
                <a:pathLst>
                  <a:path w="24" h="41">
                    <a:moveTo>
                      <a:pt x="0" y="39"/>
                    </a:moveTo>
                    <a:lnTo>
                      <a:pt x="24" y="0"/>
                    </a:lnTo>
                    <a:lnTo>
                      <a:pt x="8" y="35"/>
                    </a:lnTo>
                    <a:lnTo>
                      <a:pt x="0" y="41"/>
                    </a:lnTo>
                    <a:lnTo>
                      <a:pt x="0" y="41"/>
                    </a:lnTo>
                    <a:lnTo>
                      <a:pt x="0" y="39"/>
                    </a:lnTo>
                    <a:close/>
                  </a:path>
                </a:pathLst>
              </a:custGeom>
              <a:solidFill>
                <a:srgbClr val="62E9A9"/>
              </a:solidFill>
              <a:ln w="9525">
                <a:noFill/>
                <a:round/>
                <a:headEnd/>
                <a:tailEnd/>
              </a:ln>
            </p:spPr>
            <p:txBody>
              <a:bodyPr/>
              <a:lstStyle/>
              <a:p>
                <a:endParaRPr lang="es-CO"/>
              </a:p>
            </p:txBody>
          </p:sp>
          <p:sp>
            <p:nvSpPr>
              <p:cNvPr id="15848" name="Freeform 488"/>
              <p:cNvSpPr>
                <a:spLocks/>
              </p:cNvSpPr>
              <p:nvPr/>
            </p:nvSpPr>
            <p:spPr bwMode="auto">
              <a:xfrm>
                <a:off x="4406" y="4057"/>
                <a:ext cx="11" cy="19"/>
              </a:xfrm>
              <a:custGeom>
                <a:avLst/>
                <a:gdLst/>
                <a:ahLst/>
                <a:cxnLst>
                  <a:cxn ang="0">
                    <a:pos x="5" y="37"/>
                  </a:cxn>
                  <a:cxn ang="0">
                    <a:pos x="0" y="37"/>
                  </a:cxn>
                  <a:cxn ang="0">
                    <a:pos x="16" y="0"/>
                  </a:cxn>
                  <a:cxn ang="0">
                    <a:pos x="21" y="5"/>
                  </a:cxn>
                  <a:cxn ang="0">
                    <a:pos x="22" y="8"/>
                  </a:cxn>
                  <a:cxn ang="0">
                    <a:pos x="22" y="11"/>
                  </a:cxn>
                  <a:cxn ang="0">
                    <a:pos x="21" y="14"/>
                  </a:cxn>
                  <a:cxn ang="0">
                    <a:pos x="18" y="19"/>
                  </a:cxn>
                  <a:cxn ang="0">
                    <a:pos x="14" y="22"/>
                  </a:cxn>
                  <a:cxn ang="0">
                    <a:pos x="10" y="25"/>
                  </a:cxn>
                  <a:cxn ang="0">
                    <a:pos x="8" y="29"/>
                  </a:cxn>
                  <a:cxn ang="0">
                    <a:pos x="5" y="32"/>
                  </a:cxn>
                  <a:cxn ang="0">
                    <a:pos x="5" y="37"/>
                  </a:cxn>
                  <a:cxn ang="0">
                    <a:pos x="5" y="37"/>
                  </a:cxn>
                </a:cxnLst>
                <a:rect l="0" t="0" r="r" b="b"/>
                <a:pathLst>
                  <a:path w="22" h="37">
                    <a:moveTo>
                      <a:pt x="5" y="37"/>
                    </a:moveTo>
                    <a:lnTo>
                      <a:pt x="0" y="37"/>
                    </a:lnTo>
                    <a:lnTo>
                      <a:pt x="16" y="0"/>
                    </a:lnTo>
                    <a:lnTo>
                      <a:pt x="21" y="5"/>
                    </a:lnTo>
                    <a:lnTo>
                      <a:pt x="22" y="8"/>
                    </a:lnTo>
                    <a:lnTo>
                      <a:pt x="22" y="11"/>
                    </a:lnTo>
                    <a:lnTo>
                      <a:pt x="21" y="14"/>
                    </a:lnTo>
                    <a:lnTo>
                      <a:pt x="18" y="19"/>
                    </a:lnTo>
                    <a:lnTo>
                      <a:pt x="14" y="22"/>
                    </a:lnTo>
                    <a:lnTo>
                      <a:pt x="10" y="25"/>
                    </a:lnTo>
                    <a:lnTo>
                      <a:pt x="8" y="29"/>
                    </a:lnTo>
                    <a:lnTo>
                      <a:pt x="5" y="32"/>
                    </a:lnTo>
                    <a:lnTo>
                      <a:pt x="5" y="37"/>
                    </a:lnTo>
                    <a:lnTo>
                      <a:pt x="5" y="37"/>
                    </a:lnTo>
                    <a:close/>
                  </a:path>
                </a:pathLst>
              </a:custGeom>
              <a:solidFill>
                <a:srgbClr val="62E9A9"/>
              </a:solidFill>
              <a:ln w="9525">
                <a:noFill/>
                <a:round/>
                <a:headEnd/>
                <a:tailEnd/>
              </a:ln>
            </p:spPr>
            <p:txBody>
              <a:bodyPr/>
              <a:lstStyle/>
              <a:p>
                <a:endParaRPr lang="es-CO"/>
              </a:p>
            </p:txBody>
          </p:sp>
          <p:sp>
            <p:nvSpPr>
              <p:cNvPr id="15849" name="Freeform 489"/>
              <p:cNvSpPr>
                <a:spLocks/>
              </p:cNvSpPr>
              <p:nvPr/>
            </p:nvSpPr>
            <p:spPr bwMode="auto">
              <a:xfrm>
                <a:off x="4392" y="4061"/>
                <a:ext cx="11" cy="17"/>
              </a:xfrm>
              <a:custGeom>
                <a:avLst/>
                <a:gdLst/>
                <a:ahLst/>
                <a:cxnLst>
                  <a:cxn ang="0">
                    <a:pos x="0" y="33"/>
                  </a:cxn>
                  <a:cxn ang="0">
                    <a:pos x="23" y="0"/>
                  </a:cxn>
                  <a:cxn ang="0">
                    <a:pos x="5" y="29"/>
                  </a:cxn>
                  <a:cxn ang="0">
                    <a:pos x="0" y="33"/>
                  </a:cxn>
                  <a:cxn ang="0">
                    <a:pos x="0" y="33"/>
                  </a:cxn>
                </a:cxnLst>
                <a:rect l="0" t="0" r="r" b="b"/>
                <a:pathLst>
                  <a:path w="23" h="33">
                    <a:moveTo>
                      <a:pt x="0" y="33"/>
                    </a:moveTo>
                    <a:lnTo>
                      <a:pt x="23" y="0"/>
                    </a:lnTo>
                    <a:lnTo>
                      <a:pt x="5" y="29"/>
                    </a:lnTo>
                    <a:lnTo>
                      <a:pt x="0" y="33"/>
                    </a:lnTo>
                    <a:lnTo>
                      <a:pt x="0" y="33"/>
                    </a:lnTo>
                    <a:close/>
                  </a:path>
                </a:pathLst>
              </a:custGeom>
              <a:solidFill>
                <a:srgbClr val="62E9A9"/>
              </a:solidFill>
              <a:ln w="9525">
                <a:noFill/>
                <a:round/>
                <a:headEnd/>
                <a:tailEnd/>
              </a:ln>
            </p:spPr>
            <p:txBody>
              <a:bodyPr/>
              <a:lstStyle/>
              <a:p>
                <a:endParaRPr lang="es-CO"/>
              </a:p>
            </p:txBody>
          </p:sp>
          <p:sp>
            <p:nvSpPr>
              <p:cNvPr id="15850" name="Freeform 490"/>
              <p:cNvSpPr>
                <a:spLocks/>
              </p:cNvSpPr>
              <p:nvPr/>
            </p:nvSpPr>
            <p:spPr bwMode="auto">
              <a:xfrm>
                <a:off x="4449" y="4061"/>
                <a:ext cx="7" cy="14"/>
              </a:xfrm>
              <a:custGeom>
                <a:avLst/>
                <a:gdLst/>
                <a:ahLst/>
                <a:cxnLst>
                  <a:cxn ang="0">
                    <a:pos x="5" y="29"/>
                  </a:cxn>
                  <a:cxn ang="0">
                    <a:pos x="0" y="0"/>
                  </a:cxn>
                  <a:cxn ang="0">
                    <a:pos x="13" y="10"/>
                  </a:cxn>
                  <a:cxn ang="0">
                    <a:pos x="5" y="29"/>
                  </a:cxn>
                  <a:cxn ang="0">
                    <a:pos x="5" y="29"/>
                  </a:cxn>
                </a:cxnLst>
                <a:rect l="0" t="0" r="r" b="b"/>
                <a:pathLst>
                  <a:path w="13" h="29">
                    <a:moveTo>
                      <a:pt x="5" y="29"/>
                    </a:moveTo>
                    <a:lnTo>
                      <a:pt x="0" y="0"/>
                    </a:lnTo>
                    <a:lnTo>
                      <a:pt x="13" y="10"/>
                    </a:lnTo>
                    <a:lnTo>
                      <a:pt x="5" y="29"/>
                    </a:lnTo>
                    <a:lnTo>
                      <a:pt x="5" y="29"/>
                    </a:lnTo>
                    <a:close/>
                  </a:path>
                </a:pathLst>
              </a:custGeom>
              <a:solidFill>
                <a:srgbClr val="62E9A9"/>
              </a:solidFill>
              <a:ln w="9525">
                <a:noFill/>
                <a:round/>
                <a:headEnd/>
                <a:tailEnd/>
              </a:ln>
            </p:spPr>
            <p:txBody>
              <a:bodyPr/>
              <a:lstStyle/>
              <a:p>
                <a:endParaRPr lang="es-CO"/>
              </a:p>
            </p:txBody>
          </p:sp>
          <p:sp>
            <p:nvSpPr>
              <p:cNvPr id="15851" name="Freeform 491"/>
              <p:cNvSpPr>
                <a:spLocks/>
              </p:cNvSpPr>
              <p:nvPr/>
            </p:nvSpPr>
            <p:spPr bwMode="auto">
              <a:xfrm>
                <a:off x="4457" y="4059"/>
                <a:ext cx="32" cy="24"/>
              </a:xfrm>
              <a:custGeom>
                <a:avLst/>
                <a:gdLst/>
                <a:ahLst/>
                <a:cxnLst>
                  <a:cxn ang="0">
                    <a:pos x="63" y="2"/>
                  </a:cxn>
                  <a:cxn ang="0">
                    <a:pos x="64" y="6"/>
                  </a:cxn>
                  <a:cxn ang="0">
                    <a:pos x="63" y="10"/>
                  </a:cxn>
                  <a:cxn ang="0">
                    <a:pos x="61" y="14"/>
                  </a:cxn>
                  <a:cxn ang="0">
                    <a:pos x="60" y="19"/>
                  </a:cxn>
                  <a:cxn ang="0">
                    <a:pos x="56" y="24"/>
                  </a:cxn>
                  <a:cxn ang="0">
                    <a:pos x="53" y="29"/>
                  </a:cxn>
                  <a:cxn ang="0">
                    <a:pos x="50" y="34"/>
                  </a:cxn>
                  <a:cxn ang="0">
                    <a:pos x="45" y="38"/>
                  </a:cxn>
                  <a:cxn ang="0">
                    <a:pos x="40" y="43"/>
                  </a:cxn>
                  <a:cxn ang="0">
                    <a:pos x="36" y="48"/>
                  </a:cxn>
                  <a:cxn ang="0">
                    <a:pos x="36" y="24"/>
                  </a:cxn>
                  <a:cxn ang="0">
                    <a:pos x="2" y="48"/>
                  </a:cxn>
                  <a:cxn ang="0">
                    <a:pos x="0" y="42"/>
                  </a:cxn>
                  <a:cxn ang="0">
                    <a:pos x="2" y="35"/>
                  </a:cxn>
                  <a:cxn ang="0">
                    <a:pos x="5" y="27"/>
                  </a:cxn>
                  <a:cxn ang="0">
                    <a:pos x="10" y="21"/>
                  </a:cxn>
                  <a:cxn ang="0">
                    <a:pos x="18" y="14"/>
                  </a:cxn>
                  <a:cxn ang="0">
                    <a:pos x="26" y="8"/>
                  </a:cxn>
                  <a:cxn ang="0">
                    <a:pos x="34" y="3"/>
                  </a:cxn>
                  <a:cxn ang="0">
                    <a:pos x="44" y="2"/>
                  </a:cxn>
                  <a:cxn ang="0">
                    <a:pos x="53" y="0"/>
                  </a:cxn>
                  <a:cxn ang="0">
                    <a:pos x="64" y="2"/>
                  </a:cxn>
                  <a:cxn ang="0">
                    <a:pos x="64" y="2"/>
                  </a:cxn>
                  <a:cxn ang="0">
                    <a:pos x="63" y="2"/>
                  </a:cxn>
                </a:cxnLst>
                <a:rect l="0" t="0" r="r" b="b"/>
                <a:pathLst>
                  <a:path w="64" h="48">
                    <a:moveTo>
                      <a:pt x="63" y="2"/>
                    </a:moveTo>
                    <a:lnTo>
                      <a:pt x="64" y="6"/>
                    </a:lnTo>
                    <a:lnTo>
                      <a:pt x="63" y="10"/>
                    </a:lnTo>
                    <a:lnTo>
                      <a:pt x="61" y="14"/>
                    </a:lnTo>
                    <a:lnTo>
                      <a:pt x="60" y="19"/>
                    </a:lnTo>
                    <a:lnTo>
                      <a:pt x="56" y="24"/>
                    </a:lnTo>
                    <a:lnTo>
                      <a:pt x="53" y="29"/>
                    </a:lnTo>
                    <a:lnTo>
                      <a:pt x="50" y="34"/>
                    </a:lnTo>
                    <a:lnTo>
                      <a:pt x="45" y="38"/>
                    </a:lnTo>
                    <a:lnTo>
                      <a:pt x="40" y="43"/>
                    </a:lnTo>
                    <a:lnTo>
                      <a:pt x="36" y="48"/>
                    </a:lnTo>
                    <a:lnTo>
                      <a:pt x="36" y="24"/>
                    </a:lnTo>
                    <a:lnTo>
                      <a:pt x="2" y="48"/>
                    </a:lnTo>
                    <a:lnTo>
                      <a:pt x="0" y="42"/>
                    </a:lnTo>
                    <a:lnTo>
                      <a:pt x="2" y="35"/>
                    </a:lnTo>
                    <a:lnTo>
                      <a:pt x="5" y="27"/>
                    </a:lnTo>
                    <a:lnTo>
                      <a:pt x="10" y="21"/>
                    </a:lnTo>
                    <a:lnTo>
                      <a:pt x="18" y="14"/>
                    </a:lnTo>
                    <a:lnTo>
                      <a:pt x="26" y="8"/>
                    </a:lnTo>
                    <a:lnTo>
                      <a:pt x="34" y="3"/>
                    </a:lnTo>
                    <a:lnTo>
                      <a:pt x="44" y="2"/>
                    </a:lnTo>
                    <a:lnTo>
                      <a:pt x="53" y="0"/>
                    </a:lnTo>
                    <a:lnTo>
                      <a:pt x="64" y="2"/>
                    </a:lnTo>
                    <a:lnTo>
                      <a:pt x="64" y="2"/>
                    </a:lnTo>
                    <a:lnTo>
                      <a:pt x="63" y="2"/>
                    </a:lnTo>
                    <a:close/>
                  </a:path>
                </a:pathLst>
              </a:custGeom>
              <a:solidFill>
                <a:srgbClr val="62E9A9"/>
              </a:solidFill>
              <a:ln w="9525">
                <a:noFill/>
                <a:round/>
                <a:headEnd/>
                <a:tailEnd/>
              </a:ln>
            </p:spPr>
            <p:txBody>
              <a:bodyPr/>
              <a:lstStyle/>
              <a:p>
                <a:endParaRPr lang="es-CO"/>
              </a:p>
            </p:txBody>
          </p:sp>
          <p:sp>
            <p:nvSpPr>
              <p:cNvPr id="15852" name="Freeform 492"/>
              <p:cNvSpPr>
                <a:spLocks/>
              </p:cNvSpPr>
              <p:nvPr/>
            </p:nvSpPr>
            <p:spPr bwMode="auto">
              <a:xfrm>
                <a:off x="4489" y="4062"/>
                <a:ext cx="12" cy="21"/>
              </a:xfrm>
              <a:custGeom>
                <a:avLst/>
                <a:gdLst/>
                <a:ahLst/>
                <a:cxnLst>
                  <a:cxn ang="0">
                    <a:pos x="23" y="0"/>
                  </a:cxn>
                  <a:cxn ang="0">
                    <a:pos x="0" y="42"/>
                  </a:cxn>
                  <a:cxn ang="0">
                    <a:pos x="24" y="0"/>
                  </a:cxn>
                  <a:cxn ang="0">
                    <a:pos x="24" y="0"/>
                  </a:cxn>
                  <a:cxn ang="0">
                    <a:pos x="23" y="0"/>
                  </a:cxn>
                </a:cxnLst>
                <a:rect l="0" t="0" r="r" b="b"/>
                <a:pathLst>
                  <a:path w="24" h="42">
                    <a:moveTo>
                      <a:pt x="23" y="0"/>
                    </a:moveTo>
                    <a:lnTo>
                      <a:pt x="0" y="42"/>
                    </a:lnTo>
                    <a:lnTo>
                      <a:pt x="24" y="0"/>
                    </a:lnTo>
                    <a:lnTo>
                      <a:pt x="24" y="0"/>
                    </a:lnTo>
                    <a:lnTo>
                      <a:pt x="23" y="0"/>
                    </a:lnTo>
                    <a:close/>
                  </a:path>
                </a:pathLst>
              </a:custGeom>
              <a:solidFill>
                <a:srgbClr val="62E9A9"/>
              </a:solidFill>
              <a:ln w="9525">
                <a:noFill/>
                <a:round/>
                <a:headEnd/>
                <a:tailEnd/>
              </a:ln>
            </p:spPr>
            <p:txBody>
              <a:bodyPr/>
              <a:lstStyle/>
              <a:p>
                <a:endParaRPr lang="es-CO"/>
              </a:p>
            </p:txBody>
          </p:sp>
          <p:sp>
            <p:nvSpPr>
              <p:cNvPr id="15853" name="Freeform 493"/>
              <p:cNvSpPr>
                <a:spLocks/>
              </p:cNvSpPr>
              <p:nvPr/>
            </p:nvSpPr>
            <p:spPr bwMode="auto">
              <a:xfrm>
                <a:off x="4504" y="4061"/>
                <a:ext cx="9" cy="21"/>
              </a:xfrm>
              <a:custGeom>
                <a:avLst/>
                <a:gdLst/>
                <a:ahLst/>
                <a:cxnLst>
                  <a:cxn ang="0">
                    <a:pos x="18" y="0"/>
                  </a:cxn>
                  <a:cxn ang="0">
                    <a:pos x="0" y="41"/>
                  </a:cxn>
                  <a:cxn ang="0">
                    <a:pos x="19" y="1"/>
                  </a:cxn>
                  <a:cxn ang="0">
                    <a:pos x="19" y="1"/>
                  </a:cxn>
                  <a:cxn ang="0">
                    <a:pos x="18" y="0"/>
                  </a:cxn>
                </a:cxnLst>
                <a:rect l="0" t="0" r="r" b="b"/>
                <a:pathLst>
                  <a:path w="19" h="41">
                    <a:moveTo>
                      <a:pt x="18" y="0"/>
                    </a:moveTo>
                    <a:lnTo>
                      <a:pt x="0" y="41"/>
                    </a:lnTo>
                    <a:lnTo>
                      <a:pt x="19" y="1"/>
                    </a:lnTo>
                    <a:lnTo>
                      <a:pt x="19" y="1"/>
                    </a:lnTo>
                    <a:lnTo>
                      <a:pt x="18" y="0"/>
                    </a:lnTo>
                    <a:close/>
                  </a:path>
                </a:pathLst>
              </a:custGeom>
              <a:solidFill>
                <a:srgbClr val="62E9A9"/>
              </a:solidFill>
              <a:ln w="9525">
                <a:noFill/>
                <a:round/>
                <a:headEnd/>
                <a:tailEnd/>
              </a:ln>
            </p:spPr>
            <p:txBody>
              <a:bodyPr/>
              <a:lstStyle/>
              <a:p>
                <a:endParaRPr lang="es-CO"/>
              </a:p>
            </p:txBody>
          </p:sp>
          <p:sp>
            <p:nvSpPr>
              <p:cNvPr id="15854" name="Freeform 494"/>
              <p:cNvSpPr>
                <a:spLocks/>
              </p:cNvSpPr>
              <p:nvPr/>
            </p:nvSpPr>
            <p:spPr bwMode="auto">
              <a:xfrm>
                <a:off x="4517" y="4061"/>
                <a:ext cx="11" cy="18"/>
              </a:xfrm>
              <a:custGeom>
                <a:avLst/>
                <a:gdLst/>
                <a:ahLst/>
                <a:cxnLst>
                  <a:cxn ang="0">
                    <a:pos x="20" y="0"/>
                  </a:cxn>
                  <a:cxn ang="0">
                    <a:pos x="21" y="5"/>
                  </a:cxn>
                  <a:cxn ang="0">
                    <a:pos x="21" y="9"/>
                  </a:cxn>
                  <a:cxn ang="0">
                    <a:pos x="18" y="13"/>
                  </a:cxn>
                  <a:cxn ang="0">
                    <a:pos x="16" y="16"/>
                  </a:cxn>
                  <a:cxn ang="0">
                    <a:pos x="13" y="19"/>
                  </a:cxn>
                  <a:cxn ang="0">
                    <a:pos x="10" y="21"/>
                  </a:cxn>
                  <a:cxn ang="0">
                    <a:pos x="7" y="24"/>
                  </a:cxn>
                  <a:cxn ang="0">
                    <a:pos x="4" y="27"/>
                  </a:cxn>
                  <a:cxn ang="0">
                    <a:pos x="2" y="30"/>
                  </a:cxn>
                  <a:cxn ang="0">
                    <a:pos x="2" y="35"/>
                  </a:cxn>
                  <a:cxn ang="0">
                    <a:pos x="0" y="32"/>
                  </a:cxn>
                  <a:cxn ang="0">
                    <a:pos x="0" y="30"/>
                  </a:cxn>
                  <a:cxn ang="0">
                    <a:pos x="0" y="25"/>
                  </a:cxn>
                  <a:cxn ang="0">
                    <a:pos x="2" y="22"/>
                  </a:cxn>
                  <a:cxn ang="0">
                    <a:pos x="5" y="17"/>
                  </a:cxn>
                  <a:cxn ang="0">
                    <a:pos x="8" y="13"/>
                  </a:cxn>
                  <a:cxn ang="0">
                    <a:pos x="12" y="9"/>
                  </a:cxn>
                  <a:cxn ang="0">
                    <a:pos x="15" y="6"/>
                  </a:cxn>
                  <a:cxn ang="0">
                    <a:pos x="18" y="3"/>
                  </a:cxn>
                  <a:cxn ang="0">
                    <a:pos x="21" y="0"/>
                  </a:cxn>
                  <a:cxn ang="0">
                    <a:pos x="21" y="0"/>
                  </a:cxn>
                  <a:cxn ang="0">
                    <a:pos x="20" y="0"/>
                  </a:cxn>
                </a:cxnLst>
                <a:rect l="0" t="0" r="r" b="b"/>
                <a:pathLst>
                  <a:path w="21" h="35">
                    <a:moveTo>
                      <a:pt x="20" y="0"/>
                    </a:moveTo>
                    <a:lnTo>
                      <a:pt x="21" y="5"/>
                    </a:lnTo>
                    <a:lnTo>
                      <a:pt x="21" y="9"/>
                    </a:lnTo>
                    <a:lnTo>
                      <a:pt x="18" y="13"/>
                    </a:lnTo>
                    <a:lnTo>
                      <a:pt x="16" y="16"/>
                    </a:lnTo>
                    <a:lnTo>
                      <a:pt x="13" y="19"/>
                    </a:lnTo>
                    <a:lnTo>
                      <a:pt x="10" y="21"/>
                    </a:lnTo>
                    <a:lnTo>
                      <a:pt x="7" y="24"/>
                    </a:lnTo>
                    <a:lnTo>
                      <a:pt x="4" y="27"/>
                    </a:lnTo>
                    <a:lnTo>
                      <a:pt x="2" y="30"/>
                    </a:lnTo>
                    <a:lnTo>
                      <a:pt x="2" y="35"/>
                    </a:lnTo>
                    <a:lnTo>
                      <a:pt x="0" y="32"/>
                    </a:lnTo>
                    <a:lnTo>
                      <a:pt x="0" y="30"/>
                    </a:lnTo>
                    <a:lnTo>
                      <a:pt x="0" y="25"/>
                    </a:lnTo>
                    <a:lnTo>
                      <a:pt x="2" y="22"/>
                    </a:lnTo>
                    <a:lnTo>
                      <a:pt x="5" y="17"/>
                    </a:lnTo>
                    <a:lnTo>
                      <a:pt x="8" y="13"/>
                    </a:lnTo>
                    <a:lnTo>
                      <a:pt x="12" y="9"/>
                    </a:lnTo>
                    <a:lnTo>
                      <a:pt x="15" y="6"/>
                    </a:lnTo>
                    <a:lnTo>
                      <a:pt x="18" y="3"/>
                    </a:lnTo>
                    <a:lnTo>
                      <a:pt x="21" y="0"/>
                    </a:lnTo>
                    <a:lnTo>
                      <a:pt x="21" y="0"/>
                    </a:lnTo>
                    <a:lnTo>
                      <a:pt x="20" y="0"/>
                    </a:lnTo>
                    <a:close/>
                  </a:path>
                </a:pathLst>
              </a:custGeom>
              <a:solidFill>
                <a:srgbClr val="62E9A9"/>
              </a:solidFill>
              <a:ln w="9525">
                <a:noFill/>
                <a:round/>
                <a:headEnd/>
                <a:tailEnd/>
              </a:ln>
            </p:spPr>
            <p:txBody>
              <a:bodyPr/>
              <a:lstStyle/>
              <a:p>
                <a:endParaRPr lang="es-CO"/>
              </a:p>
            </p:txBody>
          </p:sp>
          <p:sp>
            <p:nvSpPr>
              <p:cNvPr id="15855" name="Freeform 495"/>
              <p:cNvSpPr>
                <a:spLocks/>
              </p:cNvSpPr>
              <p:nvPr/>
            </p:nvSpPr>
            <p:spPr bwMode="auto">
              <a:xfrm>
                <a:off x="4513" y="4064"/>
                <a:ext cx="110" cy="72"/>
              </a:xfrm>
              <a:custGeom>
                <a:avLst/>
                <a:gdLst/>
                <a:ahLst/>
                <a:cxnLst>
                  <a:cxn ang="0">
                    <a:pos x="160" y="19"/>
                  </a:cxn>
                  <a:cxn ang="0">
                    <a:pos x="160" y="46"/>
                  </a:cxn>
                  <a:cxn ang="0">
                    <a:pos x="170" y="71"/>
                  </a:cxn>
                  <a:cxn ang="0">
                    <a:pos x="186" y="92"/>
                  </a:cxn>
                  <a:cxn ang="0">
                    <a:pos x="208" y="105"/>
                  </a:cxn>
                  <a:cxn ang="0">
                    <a:pos x="216" y="108"/>
                  </a:cxn>
                  <a:cxn ang="0">
                    <a:pos x="208" y="110"/>
                  </a:cxn>
                  <a:cxn ang="0">
                    <a:pos x="196" y="115"/>
                  </a:cxn>
                  <a:cxn ang="0">
                    <a:pos x="183" y="123"/>
                  </a:cxn>
                  <a:cxn ang="0">
                    <a:pos x="172" y="134"/>
                  </a:cxn>
                  <a:cxn ang="0">
                    <a:pos x="165" y="138"/>
                  </a:cxn>
                  <a:cxn ang="0">
                    <a:pos x="167" y="132"/>
                  </a:cxn>
                  <a:cxn ang="0">
                    <a:pos x="172" y="124"/>
                  </a:cxn>
                  <a:cxn ang="0">
                    <a:pos x="176" y="115"/>
                  </a:cxn>
                  <a:cxn ang="0">
                    <a:pos x="178" y="107"/>
                  </a:cxn>
                  <a:cxn ang="0">
                    <a:pos x="135" y="142"/>
                  </a:cxn>
                  <a:cxn ang="0">
                    <a:pos x="135" y="132"/>
                  </a:cxn>
                  <a:cxn ang="0">
                    <a:pos x="141" y="123"/>
                  </a:cxn>
                  <a:cxn ang="0">
                    <a:pos x="149" y="115"/>
                  </a:cxn>
                  <a:cxn ang="0">
                    <a:pos x="154" y="105"/>
                  </a:cxn>
                  <a:cxn ang="0">
                    <a:pos x="151" y="97"/>
                  </a:cxn>
                  <a:cxn ang="0">
                    <a:pos x="106" y="137"/>
                  </a:cxn>
                  <a:cxn ang="0">
                    <a:pos x="109" y="123"/>
                  </a:cxn>
                  <a:cxn ang="0">
                    <a:pos x="117" y="108"/>
                  </a:cxn>
                  <a:cxn ang="0">
                    <a:pos x="124" y="94"/>
                  </a:cxn>
                  <a:cxn ang="0">
                    <a:pos x="127" y="81"/>
                  </a:cxn>
                  <a:cxn ang="0">
                    <a:pos x="77" y="138"/>
                  </a:cxn>
                  <a:cxn ang="0">
                    <a:pos x="76" y="123"/>
                  </a:cxn>
                  <a:cxn ang="0">
                    <a:pos x="82" y="107"/>
                  </a:cxn>
                  <a:cxn ang="0">
                    <a:pos x="90" y="91"/>
                  </a:cxn>
                  <a:cxn ang="0">
                    <a:pos x="100" y="73"/>
                  </a:cxn>
                  <a:cxn ang="0">
                    <a:pos x="109" y="57"/>
                  </a:cxn>
                  <a:cxn ang="0">
                    <a:pos x="96" y="63"/>
                  </a:cxn>
                  <a:cxn ang="0">
                    <a:pos x="85" y="76"/>
                  </a:cxn>
                  <a:cxn ang="0">
                    <a:pos x="72" y="92"/>
                  </a:cxn>
                  <a:cxn ang="0">
                    <a:pos x="61" y="110"/>
                  </a:cxn>
                  <a:cxn ang="0">
                    <a:pos x="52" y="127"/>
                  </a:cxn>
                  <a:cxn ang="0">
                    <a:pos x="50" y="111"/>
                  </a:cxn>
                  <a:cxn ang="0">
                    <a:pos x="53" y="97"/>
                  </a:cxn>
                  <a:cxn ang="0">
                    <a:pos x="60" y="81"/>
                  </a:cxn>
                  <a:cxn ang="0">
                    <a:pos x="69" y="67"/>
                  </a:cxn>
                  <a:cxn ang="0">
                    <a:pos x="80" y="52"/>
                  </a:cxn>
                  <a:cxn ang="0">
                    <a:pos x="34" y="81"/>
                  </a:cxn>
                  <a:cxn ang="0">
                    <a:pos x="34" y="78"/>
                  </a:cxn>
                  <a:cxn ang="0">
                    <a:pos x="36" y="73"/>
                  </a:cxn>
                  <a:cxn ang="0">
                    <a:pos x="39" y="67"/>
                  </a:cxn>
                  <a:cxn ang="0">
                    <a:pos x="44" y="59"/>
                  </a:cxn>
                  <a:cxn ang="0">
                    <a:pos x="47" y="52"/>
                  </a:cxn>
                  <a:cxn ang="0">
                    <a:pos x="2" y="70"/>
                  </a:cxn>
                  <a:cxn ang="0">
                    <a:pos x="15" y="49"/>
                  </a:cxn>
                  <a:cxn ang="0">
                    <a:pos x="39" y="32"/>
                  </a:cxn>
                  <a:cxn ang="0">
                    <a:pos x="68" y="19"/>
                  </a:cxn>
                  <a:cxn ang="0">
                    <a:pos x="95" y="6"/>
                  </a:cxn>
                  <a:cxn ang="0">
                    <a:pos x="165" y="4"/>
                  </a:cxn>
                </a:cxnLst>
                <a:rect l="0" t="0" r="r" b="b"/>
                <a:pathLst>
                  <a:path w="220" h="143">
                    <a:moveTo>
                      <a:pt x="165" y="4"/>
                    </a:moveTo>
                    <a:lnTo>
                      <a:pt x="160" y="19"/>
                    </a:lnTo>
                    <a:lnTo>
                      <a:pt x="159" y="32"/>
                    </a:lnTo>
                    <a:lnTo>
                      <a:pt x="160" y="46"/>
                    </a:lnTo>
                    <a:lnTo>
                      <a:pt x="164" y="59"/>
                    </a:lnTo>
                    <a:lnTo>
                      <a:pt x="170" y="71"/>
                    </a:lnTo>
                    <a:lnTo>
                      <a:pt x="176" y="83"/>
                    </a:lnTo>
                    <a:lnTo>
                      <a:pt x="186" y="92"/>
                    </a:lnTo>
                    <a:lnTo>
                      <a:pt x="197" y="99"/>
                    </a:lnTo>
                    <a:lnTo>
                      <a:pt x="208" y="105"/>
                    </a:lnTo>
                    <a:lnTo>
                      <a:pt x="220" y="107"/>
                    </a:lnTo>
                    <a:lnTo>
                      <a:pt x="216" y="108"/>
                    </a:lnTo>
                    <a:lnTo>
                      <a:pt x="213" y="108"/>
                    </a:lnTo>
                    <a:lnTo>
                      <a:pt x="208" y="110"/>
                    </a:lnTo>
                    <a:lnTo>
                      <a:pt x="202" y="111"/>
                    </a:lnTo>
                    <a:lnTo>
                      <a:pt x="196" y="115"/>
                    </a:lnTo>
                    <a:lnTo>
                      <a:pt x="189" y="118"/>
                    </a:lnTo>
                    <a:lnTo>
                      <a:pt x="183" y="123"/>
                    </a:lnTo>
                    <a:lnTo>
                      <a:pt x="176" y="127"/>
                    </a:lnTo>
                    <a:lnTo>
                      <a:pt x="172" y="134"/>
                    </a:lnTo>
                    <a:lnTo>
                      <a:pt x="168" y="142"/>
                    </a:lnTo>
                    <a:lnTo>
                      <a:pt x="165" y="138"/>
                    </a:lnTo>
                    <a:lnTo>
                      <a:pt x="165" y="135"/>
                    </a:lnTo>
                    <a:lnTo>
                      <a:pt x="167" y="132"/>
                    </a:lnTo>
                    <a:lnTo>
                      <a:pt x="168" y="129"/>
                    </a:lnTo>
                    <a:lnTo>
                      <a:pt x="172" y="124"/>
                    </a:lnTo>
                    <a:lnTo>
                      <a:pt x="175" y="119"/>
                    </a:lnTo>
                    <a:lnTo>
                      <a:pt x="176" y="115"/>
                    </a:lnTo>
                    <a:lnTo>
                      <a:pt x="178" y="111"/>
                    </a:lnTo>
                    <a:lnTo>
                      <a:pt x="178" y="107"/>
                    </a:lnTo>
                    <a:lnTo>
                      <a:pt x="175" y="103"/>
                    </a:lnTo>
                    <a:lnTo>
                      <a:pt x="135" y="142"/>
                    </a:lnTo>
                    <a:lnTo>
                      <a:pt x="133" y="137"/>
                    </a:lnTo>
                    <a:lnTo>
                      <a:pt x="135" y="132"/>
                    </a:lnTo>
                    <a:lnTo>
                      <a:pt x="138" y="127"/>
                    </a:lnTo>
                    <a:lnTo>
                      <a:pt x="141" y="123"/>
                    </a:lnTo>
                    <a:lnTo>
                      <a:pt x="146" y="118"/>
                    </a:lnTo>
                    <a:lnTo>
                      <a:pt x="149" y="115"/>
                    </a:lnTo>
                    <a:lnTo>
                      <a:pt x="152" y="110"/>
                    </a:lnTo>
                    <a:lnTo>
                      <a:pt x="154" y="105"/>
                    </a:lnTo>
                    <a:lnTo>
                      <a:pt x="154" y="102"/>
                    </a:lnTo>
                    <a:lnTo>
                      <a:pt x="151" y="97"/>
                    </a:lnTo>
                    <a:lnTo>
                      <a:pt x="106" y="143"/>
                    </a:lnTo>
                    <a:lnTo>
                      <a:pt x="106" y="137"/>
                    </a:lnTo>
                    <a:lnTo>
                      <a:pt x="108" y="130"/>
                    </a:lnTo>
                    <a:lnTo>
                      <a:pt x="109" y="123"/>
                    </a:lnTo>
                    <a:lnTo>
                      <a:pt x="112" y="116"/>
                    </a:lnTo>
                    <a:lnTo>
                      <a:pt x="117" y="108"/>
                    </a:lnTo>
                    <a:lnTo>
                      <a:pt x="120" y="102"/>
                    </a:lnTo>
                    <a:lnTo>
                      <a:pt x="124" y="94"/>
                    </a:lnTo>
                    <a:lnTo>
                      <a:pt x="125" y="87"/>
                    </a:lnTo>
                    <a:lnTo>
                      <a:pt x="127" y="81"/>
                    </a:lnTo>
                    <a:lnTo>
                      <a:pt x="125" y="75"/>
                    </a:lnTo>
                    <a:lnTo>
                      <a:pt x="77" y="138"/>
                    </a:lnTo>
                    <a:lnTo>
                      <a:pt x="76" y="130"/>
                    </a:lnTo>
                    <a:lnTo>
                      <a:pt x="76" y="123"/>
                    </a:lnTo>
                    <a:lnTo>
                      <a:pt x="77" y="115"/>
                    </a:lnTo>
                    <a:lnTo>
                      <a:pt x="82" y="107"/>
                    </a:lnTo>
                    <a:lnTo>
                      <a:pt x="85" y="99"/>
                    </a:lnTo>
                    <a:lnTo>
                      <a:pt x="90" y="91"/>
                    </a:lnTo>
                    <a:lnTo>
                      <a:pt x="95" y="83"/>
                    </a:lnTo>
                    <a:lnTo>
                      <a:pt x="100" y="73"/>
                    </a:lnTo>
                    <a:lnTo>
                      <a:pt x="104" y="65"/>
                    </a:lnTo>
                    <a:lnTo>
                      <a:pt x="109" y="57"/>
                    </a:lnTo>
                    <a:lnTo>
                      <a:pt x="103" y="59"/>
                    </a:lnTo>
                    <a:lnTo>
                      <a:pt x="96" y="63"/>
                    </a:lnTo>
                    <a:lnTo>
                      <a:pt x="90" y="70"/>
                    </a:lnTo>
                    <a:lnTo>
                      <a:pt x="85" y="76"/>
                    </a:lnTo>
                    <a:lnTo>
                      <a:pt x="79" y="84"/>
                    </a:lnTo>
                    <a:lnTo>
                      <a:pt x="72" y="92"/>
                    </a:lnTo>
                    <a:lnTo>
                      <a:pt x="68" y="102"/>
                    </a:lnTo>
                    <a:lnTo>
                      <a:pt x="61" y="110"/>
                    </a:lnTo>
                    <a:lnTo>
                      <a:pt x="56" y="119"/>
                    </a:lnTo>
                    <a:lnTo>
                      <a:pt x="52" y="127"/>
                    </a:lnTo>
                    <a:lnTo>
                      <a:pt x="50" y="119"/>
                    </a:lnTo>
                    <a:lnTo>
                      <a:pt x="50" y="111"/>
                    </a:lnTo>
                    <a:lnTo>
                      <a:pt x="52" y="105"/>
                    </a:lnTo>
                    <a:lnTo>
                      <a:pt x="53" y="97"/>
                    </a:lnTo>
                    <a:lnTo>
                      <a:pt x="56" y="89"/>
                    </a:lnTo>
                    <a:lnTo>
                      <a:pt x="60" y="81"/>
                    </a:lnTo>
                    <a:lnTo>
                      <a:pt x="64" y="73"/>
                    </a:lnTo>
                    <a:lnTo>
                      <a:pt x="69" y="67"/>
                    </a:lnTo>
                    <a:lnTo>
                      <a:pt x="74" y="59"/>
                    </a:lnTo>
                    <a:lnTo>
                      <a:pt x="80" y="52"/>
                    </a:lnTo>
                    <a:lnTo>
                      <a:pt x="76" y="48"/>
                    </a:lnTo>
                    <a:lnTo>
                      <a:pt x="34" y="81"/>
                    </a:lnTo>
                    <a:lnTo>
                      <a:pt x="34" y="81"/>
                    </a:lnTo>
                    <a:lnTo>
                      <a:pt x="34" y="78"/>
                    </a:lnTo>
                    <a:lnTo>
                      <a:pt x="34" y="76"/>
                    </a:lnTo>
                    <a:lnTo>
                      <a:pt x="36" y="73"/>
                    </a:lnTo>
                    <a:lnTo>
                      <a:pt x="37" y="70"/>
                    </a:lnTo>
                    <a:lnTo>
                      <a:pt x="39" y="67"/>
                    </a:lnTo>
                    <a:lnTo>
                      <a:pt x="40" y="63"/>
                    </a:lnTo>
                    <a:lnTo>
                      <a:pt x="44" y="59"/>
                    </a:lnTo>
                    <a:lnTo>
                      <a:pt x="45" y="56"/>
                    </a:lnTo>
                    <a:lnTo>
                      <a:pt x="47" y="52"/>
                    </a:lnTo>
                    <a:lnTo>
                      <a:pt x="0" y="83"/>
                    </a:lnTo>
                    <a:lnTo>
                      <a:pt x="2" y="70"/>
                    </a:lnTo>
                    <a:lnTo>
                      <a:pt x="7" y="59"/>
                    </a:lnTo>
                    <a:lnTo>
                      <a:pt x="15" y="49"/>
                    </a:lnTo>
                    <a:lnTo>
                      <a:pt x="26" y="40"/>
                    </a:lnTo>
                    <a:lnTo>
                      <a:pt x="39" y="32"/>
                    </a:lnTo>
                    <a:lnTo>
                      <a:pt x="53" y="25"/>
                    </a:lnTo>
                    <a:lnTo>
                      <a:pt x="68" y="19"/>
                    </a:lnTo>
                    <a:lnTo>
                      <a:pt x="82" y="12"/>
                    </a:lnTo>
                    <a:lnTo>
                      <a:pt x="95" y="6"/>
                    </a:lnTo>
                    <a:lnTo>
                      <a:pt x="108" y="0"/>
                    </a:lnTo>
                    <a:lnTo>
                      <a:pt x="165" y="4"/>
                    </a:lnTo>
                    <a:lnTo>
                      <a:pt x="165" y="4"/>
                    </a:lnTo>
                    <a:close/>
                  </a:path>
                </a:pathLst>
              </a:custGeom>
              <a:solidFill>
                <a:srgbClr val="42C6FF"/>
              </a:solidFill>
              <a:ln w="9525">
                <a:noFill/>
                <a:round/>
                <a:headEnd/>
                <a:tailEnd/>
              </a:ln>
            </p:spPr>
            <p:txBody>
              <a:bodyPr/>
              <a:lstStyle/>
              <a:p>
                <a:endParaRPr lang="es-CO"/>
              </a:p>
            </p:txBody>
          </p:sp>
          <p:sp>
            <p:nvSpPr>
              <p:cNvPr id="15856" name="Freeform 496"/>
              <p:cNvSpPr>
                <a:spLocks/>
              </p:cNvSpPr>
              <p:nvPr/>
            </p:nvSpPr>
            <p:spPr bwMode="auto">
              <a:xfrm>
                <a:off x="4768" y="4061"/>
                <a:ext cx="16" cy="14"/>
              </a:xfrm>
              <a:custGeom>
                <a:avLst/>
                <a:gdLst/>
                <a:ahLst/>
                <a:cxnLst>
                  <a:cxn ang="0">
                    <a:pos x="29" y="21"/>
                  </a:cxn>
                  <a:cxn ang="0">
                    <a:pos x="27" y="22"/>
                  </a:cxn>
                  <a:cxn ang="0">
                    <a:pos x="24" y="24"/>
                  </a:cxn>
                  <a:cxn ang="0">
                    <a:pos x="19" y="25"/>
                  </a:cxn>
                  <a:cxn ang="0">
                    <a:pos x="16" y="25"/>
                  </a:cxn>
                  <a:cxn ang="0">
                    <a:pos x="13" y="27"/>
                  </a:cxn>
                  <a:cxn ang="0">
                    <a:pos x="8" y="27"/>
                  </a:cxn>
                  <a:cxn ang="0">
                    <a:pos x="5" y="25"/>
                  </a:cxn>
                  <a:cxn ang="0">
                    <a:pos x="3" y="24"/>
                  </a:cxn>
                  <a:cxn ang="0">
                    <a:pos x="1" y="21"/>
                  </a:cxn>
                  <a:cxn ang="0">
                    <a:pos x="0" y="16"/>
                  </a:cxn>
                  <a:cxn ang="0">
                    <a:pos x="1" y="9"/>
                  </a:cxn>
                  <a:cxn ang="0">
                    <a:pos x="5" y="3"/>
                  </a:cxn>
                  <a:cxn ang="0">
                    <a:pos x="8" y="0"/>
                  </a:cxn>
                  <a:cxn ang="0">
                    <a:pos x="14" y="0"/>
                  </a:cxn>
                  <a:cxn ang="0">
                    <a:pos x="19" y="0"/>
                  </a:cxn>
                  <a:cxn ang="0">
                    <a:pos x="24" y="1"/>
                  </a:cxn>
                  <a:cxn ang="0">
                    <a:pos x="29" y="5"/>
                  </a:cxn>
                  <a:cxn ang="0">
                    <a:pos x="30" y="9"/>
                  </a:cxn>
                  <a:cxn ang="0">
                    <a:pos x="32" y="14"/>
                  </a:cxn>
                  <a:cxn ang="0">
                    <a:pos x="29" y="21"/>
                  </a:cxn>
                  <a:cxn ang="0">
                    <a:pos x="29" y="21"/>
                  </a:cxn>
                </a:cxnLst>
                <a:rect l="0" t="0" r="r" b="b"/>
                <a:pathLst>
                  <a:path w="32" h="27">
                    <a:moveTo>
                      <a:pt x="29" y="21"/>
                    </a:moveTo>
                    <a:lnTo>
                      <a:pt x="27" y="22"/>
                    </a:lnTo>
                    <a:lnTo>
                      <a:pt x="24" y="24"/>
                    </a:lnTo>
                    <a:lnTo>
                      <a:pt x="19" y="25"/>
                    </a:lnTo>
                    <a:lnTo>
                      <a:pt x="16" y="25"/>
                    </a:lnTo>
                    <a:lnTo>
                      <a:pt x="13" y="27"/>
                    </a:lnTo>
                    <a:lnTo>
                      <a:pt x="8" y="27"/>
                    </a:lnTo>
                    <a:lnTo>
                      <a:pt x="5" y="25"/>
                    </a:lnTo>
                    <a:lnTo>
                      <a:pt x="3" y="24"/>
                    </a:lnTo>
                    <a:lnTo>
                      <a:pt x="1" y="21"/>
                    </a:lnTo>
                    <a:lnTo>
                      <a:pt x="0" y="16"/>
                    </a:lnTo>
                    <a:lnTo>
                      <a:pt x="1" y="9"/>
                    </a:lnTo>
                    <a:lnTo>
                      <a:pt x="5" y="3"/>
                    </a:lnTo>
                    <a:lnTo>
                      <a:pt x="8" y="0"/>
                    </a:lnTo>
                    <a:lnTo>
                      <a:pt x="14" y="0"/>
                    </a:lnTo>
                    <a:lnTo>
                      <a:pt x="19" y="0"/>
                    </a:lnTo>
                    <a:lnTo>
                      <a:pt x="24" y="1"/>
                    </a:lnTo>
                    <a:lnTo>
                      <a:pt x="29" y="5"/>
                    </a:lnTo>
                    <a:lnTo>
                      <a:pt x="30" y="9"/>
                    </a:lnTo>
                    <a:lnTo>
                      <a:pt x="32" y="14"/>
                    </a:lnTo>
                    <a:lnTo>
                      <a:pt x="29" y="21"/>
                    </a:lnTo>
                    <a:lnTo>
                      <a:pt x="29" y="21"/>
                    </a:lnTo>
                    <a:close/>
                  </a:path>
                </a:pathLst>
              </a:custGeom>
              <a:solidFill>
                <a:srgbClr val="36271F"/>
              </a:solidFill>
              <a:ln w="9525">
                <a:noFill/>
                <a:round/>
                <a:headEnd/>
                <a:tailEnd/>
              </a:ln>
            </p:spPr>
            <p:txBody>
              <a:bodyPr/>
              <a:lstStyle/>
              <a:p>
                <a:endParaRPr lang="es-CO"/>
              </a:p>
            </p:txBody>
          </p:sp>
          <p:sp>
            <p:nvSpPr>
              <p:cNvPr id="15857" name="Freeform 497"/>
              <p:cNvSpPr>
                <a:spLocks/>
              </p:cNvSpPr>
              <p:nvPr/>
            </p:nvSpPr>
            <p:spPr bwMode="auto">
              <a:xfrm>
                <a:off x="4610" y="4068"/>
                <a:ext cx="14" cy="19"/>
              </a:xfrm>
              <a:custGeom>
                <a:avLst/>
                <a:gdLst/>
                <a:ahLst/>
                <a:cxnLst>
                  <a:cxn ang="0">
                    <a:pos x="29" y="0"/>
                  </a:cxn>
                  <a:cxn ang="0">
                    <a:pos x="26" y="4"/>
                  </a:cxn>
                  <a:cxn ang="0">
                    <a:pos x="22" y="8"/>
                  </a:cxn>
                  <a:cxn ang="0">
                    <a:pos x="19" y="11"/>
                  </a:cxn>
                  <a:cxn ang="0">
                    <a:pos x="18" y="16"/>
                  </a:cxn>
                  <a:cxn ang="0">
                    <a:pos x="16" y="19"/>
                  </a:cxn>
                  <a:cxn ang="0">
                    <a:pos x="14" y="24"/>
                  </a:cxn>
                  <a:cxn ang="0">
                    <a:pos x="11" y="27"/>
                  </a:cxn>
                  <a:cxn ang="0">
                    <a:pos x="10" y="30"/>
                  </a:cxn>
                  <a:cxn ang="0">
                    <a:pos x="5" y="35"/>
                  </a:cxn>
                  <a:cxn ang="0">
                    <a:pos x="2" y="38"/>
                  </a:cxn>
                  <a:cxn ang="0">
                    <a:pos x="0" y="35"/>
                  </a:cxn>
                  <a:cxn ang="0">
                    <a:pos x="0" y="30"/>
                  </a:cxn>
                  <a:cxn ang="0">
                    <a:pos x="2" y="27"/>
                  </a:cxn>
                  <a:cxn ang="0">
                    <a:pos x="3" y="20"/>
                  </a:cxn>
                  <a:cxn ang="0">
                    <a:pos x="6" y="16"/>
                  </a:cxn>
                  <a:cxn ang="0">
                    <a:pos x="10" y="11"/>
                  </a:cxn>
                  <a:cxn ang="0">
                    <a:pos x="14" y="6"/>
                  </a:cxn>
                  <a:cxn ang="0">
                    <a:pos x="18" y="3"/>
                  </a:cxn>
                  <a:cxn ang="0">
                    <a:pos x="24" y="1"/>
                  </a:cxn>
                  <a:cxn ang="0">
                    <a:pos x="29" y="1"/>
                  </a:cxn>
                  <a:cxn ang="0">
                    <a:pos x="29" y="1"/>
                  </a:cxn>
                  <a:cxn ang="0">
                    <a:pos x="29" y="0"/>
                  </a:cxn>
                </a:cxnLst>
                <a:rect l="0" t="0" r="r" b="b"/>
                <a:pathLst>
                  <a:path w="29" h="38">
                    <a:moveTo>
                      <a:pt x="29" y="0"/>
                    </a:moveTo>
                    <a:lnTo>
                      <a:pt x="26" y="4"/>
                    </a:lnTo>
                    <a:lnTo>
                      <a:pt x="22" y="8"/>
                    </a:lnTo>
                    <a:lnTo>
                      <a:pt x="19" y="11"/>
                    </a:lnTo>
                    <a:lnTo>
                      <a:pt x="18" y="16"/>
                    </a:lnTo>
                    <a:lnTo>
                      <a:pt x="16" y="19"/>
                    </a:lnTo>
                    <a:lnTo>
                      <a:pt x="14" y="24"/>
                    </a:lnTo>
                    <a:lnTo>
                      <a:pt x="11" y="27"/>
                    </a:lnTo>
                    <a:lnTo>
                      <a:pt x="10" y="30"/>
                    </a:lnTo>
                    <a:lnTo>
                      <a:pt x="5" y="35"/>
                    </a:lnTo>
                    <a:lnTo>
                      <a:pt x="2" y="38"/>
                    </a:lnTo>
                    <a:lnTo>
                      <a:pt x="0" y="35"/>
                    </a:lnTo>
                    <a:lnTo>
                      <a:pt x="0" y="30"/>
                    </a:lnTo>
                    <a:lnTo>
                      <a:pt x="2" y="27"/>
                    </a:lnTo>
                    <a:lnTo>
                      <a:pt x="3" y="20"/>
                    </a:lnTo>
                    <a:lnTo>
                      <a:pt x="6" y="16"/>
                    </a:lnTo>
                    <a:lnTo>
                      <a:pt x="10" y="11"/>
                    </a:lnTo>
                    <a:lnTo>
                      <a:pt x="14" y="6"/>
                    </a:lnTo>
                    <a:lnTo>
                      <a:pt x="18" y="3"/>
                    </a:lnTo>
                    <a:lnTo>
                      <a:pt x="24" y="1"/>
                    </a:lnTo>
                    <a:lnTo>
                      <a:pt x="29" y="1"/>
                    </a:lnTo>
                    <a:lnTo>
                      <a:pt x="29" y="1"/>
                    </a:lnTo>
                    <a:lnTo>
                      <a:pt x="29" y="0"/>
                    </a:lnTo>
                    <a:close/>
                  </a:path>
                </a:pathLst>
              </a:custGeom>
              <a:solidFill>
                <a:srgbClr val="62E9A9"/>
              </a:solidFill>
              <a:ln w="9525">
                <a:noFill/>
                <a:round/>
                <a:headEnd/>
                <a:tailEnd/>
              </a:ln>
            </p:spPr>
            <p:txBody>
              <a:bodyPr/>
              <a:lstStyle/>
              <a:p>
                <a:endParaRPr lang="es-CO"/>
              </a:p>
            </p:txBody>
          </p:sp>
          <p:sp>
            <p:nvSpPr>
              <p:cNvPr id="15858" name="Freeform 498"/>
              <p:cNvSpPr>
                <a:spLocks/>
              </p:cNvSpPr>
              <p:nvPr/>
            </p:nvSpPr>
            <p:spPr bwMode="auto">
              <a:xfrm>
                <a:off x="4624" y="4069"/>
                <a:ext cx="9" cy="17"/>
              </a:xfrm>
              <a:custGeom>
                <a:avLst/>
                <a:gdLst/>
                <a:ahLst/>
                <a:cxnLst>
                  <a:cxn ang="0">
                    <a:pos x="0" y="35"/>
                  </a:cxn>
                  <a:cxn ang="0">
                    <a:pos x="17" y="0"/>
                  </a:cxn>
                  <a:cxn ang="0">
                    <a:pos x="17" y="16"/>
                  </a:cxn>
                  <a:cxn ang="0">
                    <a:pos x="1" y="35"/>
                  </a:cxn>
                  <a:cxn ang="0">
                    <a:pos x="1" y="35"/>
                  </a:cxn>
                  <a:cxn ang="0">
                    <a:pos x="0" y="35"/>
                  </a:cxn>
                </a:cxnLst>
                <a:rect l="0" t="0" r="r" b="b"/>
                <a:pathLst>
                  <a:path w="17" h="35">
                    <a:moveTo>
                      <a:pt x="0" y="35"/>
                    </a:moveTo>
                    <a:lnTo>
                      <a:pt x="17" y="0"/>
                    </a:lnTo>
                    <a:lnTo>
                      <a:pt x="17" y="16"/>
                    </a:lnTo>
                    <a:lnTo>
                      <a:pt x="1" y="35"/>
                    </a:lnTo>
                    <a:lnTo>
                      <a:pt x="1" y="35"/>
                    </a:lnTo>
                    <a:lnTo>
                      <a:pt x="0" y="35"/>
                    </a:lnTo>
                    <a:close/>
                  </a:path>
                </a:pathLst>
              </a:custGeom>
              <a:solidFill>
                <a:srgbClr val="62E9A9"/>
              </a:solidFill>
              <a:ln w="9525">
                <a:noFill/>
                <a:round/>
                <a:headEnd/>
                <a:tailEnd/>
              </a:ln>
            </p:spPr>
            <p:txBody>
              <a:bodyPr/>
              <a:lstStyle/>
              <a:p>
                <a:endParaRPr lang="es-CO"/>
              </a:p>
            </p:txBody>
          </p:sp>
          <p:sp>
            <p:nvSpPr>
              <p:cNvPr id="15859" name="Freeform 499"/>
              <p:cNvSpPr>
                <a:spLocks/>
              </p:cNvSpPr>
              <p:nvPr/>
            </p:nvSpPr>
            <p:spPr bwMode="auto">
              <a:xfrm>
                <a:off x="4370" y="4075"/>
                <a:ext cx="86" cy="66"/>
              </a:xfrm>
              <a:custGeom>
                <a:avLst/>
                <a:gdLst/>
                <a:ahLst/>
                <a:cxnLst>
                  <a:cxn ang="0">
                    <a:pos x="131" y="6"/>
                  </a:cxn>
                  <a:cxn ang="0">
                    <a:pos x="131" y="19"/>
                  </a:cxn>
                  <a:cxn ang="0">
                    <a:pos x="134" y="32"/>
                  </a:cxn>
                  <a:cxn ang="0">
                    <a:pos x="138" y="45"/>
                  </a:cxn>
                  <a:cxn ang="0">
                    <a:pos x="144" y="57"/>
                  </a:cxn>
                  <a:cxn ang="0">
                    <a:pos x="155" y="67"/>
                  </a:cxn>
                  <a:cxn ang="0">
                    <a:pos x="166" y="75"/>
                  </a:cxn>
                  <a:cxn ang="0">
                    <a:pos x="173" y="85"/>
                  </a:cxn>
                  <a:cxn ang="0">
                    <a:pos x="171" y="94"/>
                  </a:cxn>
                  <a:cxn ang="0">
                    <a:pos x="166" y="107"/>
                  </a:cxn>
                  <a:cxn ang="0">
                    <a:pos x="138" y="132"/>
                  </a:cxn>
                  <a:cxn ang="0">
                    <a:pos x="141" y="121"/>
                  </a:cxn>
                  <a:cxn ang="0">
                    <a:pos x="146" y="110"/>
                  </a:cxn>
                  <a:cxn ang="0">
                    <a:pos x="149" y="99"/>
                  </a:cxn>
                  <a:cxn ang="0">
                    <a:pos x="150" y="89"/>
                  </a:cxn>
                  <a:cxn ang="0">
                    <a:pos x="149" y="80"/>
                  </a:cxn>
                  <a:cxn ang="0">
                    <a:pos x="139" y="91"/>
                  </a:cxn>
                  <a:cxn ang="0">
                    <a:pos x="133" y="104"/>
                  </a:cxn>
                  <a:cxn ang="0">
                    <a:pos x="128" y="118"/>
                  </a:cxn>
                  <a:cxn ang="0">
                    <a:pos x="118" y="128"/>
                  </a:cxn>
                  <a:cxn ang="0">
                    <a:pos x="104" y="132"/>
                  </a:cxn>
                  <a:cxn ang="0">
                    <a:pos x="118" y="75"/>
                  </a:cxn>
                  <a:cxn ang="0">
                    <a:pos x="109" y="83"/>
                  </a:cxn>
                  <a:cxn ang="0">
                    <a:pos x="101" y="94"/>
                  </a:cxn>
                  <a:cxn ang="0">
                    <a:pos x="93" y="108"/>
                  </a:cxn>
                  <a:cxn ang="0">
                    <a:pos x="85" y="121"/>
                  </a:cxn>
                  <a:cxn ang="0">
                    <a:pos x="83" y="118"/>
                  </a:cxn>
                  <a:cxn ang="0">
                    <a:pos x="90" y="104"/>
                  </a:cxn>
                  <a:cxn ang="0">
                    <a:pos x="96" y="88"/>
                  </a:cxn>
                  <a:cxn ang="0">
                    <a:pos x="102" y="72"/>
                  </a:cxn>
                  <a:cxn ang="0">
                    <a:pos x="107" y="57"/>
                  </a:cxn>
                  <a:cxn ang="0">
                    <a:pos x="67" y="105"/>
                  </a:cxn>
                  <a:cxn ang="0">
                    <a:pos x="66" y="91"/>
                  </a:cxn>
                  <a:cxn ang="0">
                    <a:pos x="69" y="80"/>
                  </a:cxn>
                  <a:cxn ang="0">
                    <a:pos x="74" y="70"/>
                  </a:cxn>
                  <a:cxn ang="0">
                    <a:pos x="82" y="61"/>
                  </a:cxn>
                  <a:cxn ang="0">
                    <a:pos x="90" y="51"/>
                  </a:cxn>
                  <a:cxn ang="0">
                    <a:pos x="78" y="49"/>
                  </a:cxn>
                  <a:cxn ang="0">
                    <a:pos x="67" y="54"/>
                  </a:cxn>
                  <a:cxn ang="0">
                    <a:pos x="59" y="64"/>
                  </a:cxn>
                  <a:cxn ang="0">
                    <a:pos x="51" y="77"/>
                  </a:cxn>
                  <a:cxn ang="0">
                    <a:pos x="45" y="88"/>
                  </a:cxn>
                  <a:cxn ang="0">
                    <a:pos x="43" y="61"/>
                  </a:cxn>
                  <a:cxn ang="0">
                    <a:pos x="35" y="69"/>
                  </a:cxn>
                  <a:cxn ang="0">
                    <a:pos x="27" y="80"/>
                  </a:cxn>
                  <a:cxn ang="0">
                    <a:pos x="19" y="91"/>
                  </a:cxn>
                  <a:cxn ang="0">
                    <a:pos x="8" y="97"/>
                  </a:cxn>
                  <a:cxn ang="0">
                    <a:pos x="5" y="83"/>
                  </a:cxn>
                  <a:cxn ang="0">
                    <a:pos x="24" y="56"/>
                  </a:cxn>
                  <a:cxn ang="0">
                    <a:pos x="50" y="35"/>
                  </a:cxn>
                  <a:cxn ang="0">
                    <a:pos x="82" y="18"/>
                  </a:cxn>
                  <a:cxn ang="0">
                    <a:pos x="114" y="5"/>
                  </a:cxn>
                  <a:cxn ang="0">
                    <a:pos x="130" y="0"/>
                  </a:cxn>
                </a:cxnLst>
                <a:rect l="0" t="0" r="r" b="b"/>
                <a:pathLst>
                  <a:path w="173" h="132">
                    <a:moveTo>
                      <a:pt x="130" y="0"/>
                    </a:moveTo>
                    <a:lnTo>
                      <a:pt x="131" y="6"/>
                    </a:lnTo>
                    <a:lnTo>
                      <a:pt x="131" y="13"/>
                    </a:lnTo>
                    <a:lnTo>
                      <a:pt x="131" y="19"/>
                    </a:lnTo>
                    <a:lnTo>
                      <a:pt x="133" y="26"/>
                    </a:lnTo>
                    <a:lnTo>
                      <a:pt x="134" y="32"/>
                    </a:lnTo>
                    <a:lnTo>
                      <a:pt x="134" y="38"/>
                    </a:lnTo>
                    <a:lnTo>
                      <a:pt x="138" y="45"/>
                    </a:lnTo>
                    <a:lnTo>
                      <a:pt x="139" y="51"/>
                    </a:lnTo>
                    <a:lnTo>
                      <a:pt x="144" y="57"/>
                    </a:lnTo>
                    <a:lnTo>
                      <a:pt x="147" y="62"/>
                    </a:lnTo>
                    <a:lnTo>
                      <a:pt x="155" y="67"/>
                    </a:lnTo>
                    <a:lnTo>
                      <a:pt x="162" y="70"/>
                    </a:lnTo>
                    <a:lnTo>
                      <a:pt x="166" y="75"/>
                    </a:lnTo>
                    <a:lnTo>
                      <a:pt x="171" y="80"/>
                    </a:lnTo>
                    <a:lnTo>
                      <a:pt x="173" y="85"/>
                    </a:lnTo>
                    <a:lnTo>
                      <a:pt x="173" y="89"/>
                    </a:lnTo>
                    <a:lnTo>
                      <a:pt x="171" y="94"/>
                    </a:lnTo>
                    <a:lnTo>
                      <a:pt x="170" y="101"/>
                    </a:lnTo>
                    <a:lnTo>
                      <a:pt x="166" y="107"/>
                    </a:lnTo>
                    <a:lnTo>
                      <a:pt x="162" y="115"/>
                    </a:lnTo>
                    <a:lnTo>
                      <a:pt x="138" y="132"/>
                    </a:lnTo>
                    <a:lnTo>
                      <a:pt x="138" y="128"/>
                    </a:lnTo>
                    <a:lnTo>
                      <a:pt x="141" y="121"/>
                    </a:lnTo>
                    <a:lnTo>
                      <a:pt x="142" y="116"/>
                    </a:lnTo>
                    <a:lnTo>
                      <a:pt x="146" y="110"/>
                    </a:lnTo>
                    <a:lnTo>
                      <a:pt x="147" y="105"/>
                    </a:lnTo>
                    <a:lnTo>
                      <a:pt x="149" y="99"/>
                    </a:lnTo>
                    <a:lnTo>
                      <a:pt x="150" y="94"/>
                    </a:lnTo>
                    <a:lnTo>
                      <a:pt x="150" y="89"/>
                    </a:lnTo>
                    <a:lnTo>
                      <a:pt x="150" y="83"/>
                    </a:lnTo>
                    <a:lnTo>
                      <a:pt x="149" y="80"/>
                    </a:lnTo>
                    <a:lnTo>
                      <a:pt x="142" y="85"/>
                    </a:lnTo>
                    <a:lnTo>
                      <a:pt x="139" y="91"/>
                    </a:lnTo>
                    <a:lnTo>
                      <a:pt x="136" y="97"/>
                    </a:lnTo>
                    <a:lnTo>
                      <a:pt x="133" y="104"/>
                    </a:lnTo>
                    <a:lnTo>
                      <a:pt x="131" y="112"/>
                    </a:lnTo>
                    <a:lnTo>
                      <a:pt x="128" y="118"/>
                    </a:lnTo>
                    <a:lnTo>
                      <a:pt x="123" y="124"/>
                    </a:lnTo>
                    <a:lnTo>
                      <a:pt x="118" y="128"/>
                    </a:lnTo>
                    <a:lnTo>
                      <a:pt x="112" y="131"/>
                    </a:lnTo>
                    <a:lnTo>
                      <a:pt x="104" y="132"/>
                    </a:lnTo>
                    <a:lnTo>
                      <a:pt x="125" y="75"/>
                    </a:lnTo>
                    <a:lnTo>
                      <a:pt x="118" y="75"/>
                    </a:lnTo>
                    <a:lnTo>
                      <a:pt x="114" y="78"/>
                    </a:lnTo>
                    <a:lnTo>
                      <a:pt x="109" y="83"/>
                    </a:lnTo>
                    <a:lnTo>
                      <a:pt x="104" y="88"/>
                    </a:lnTo>
                    <a:lnTo>
                      <a:pt x="101" y="94"/>
                    </a:lnTo>
                    <a:lnTo>
                      <a:pt x="98" y="101"/>
                    </a:lnTo>
                    <a:lnTo>
                      <a:pt x="93" y="108"/>
                    </a:lnTo>
                    <a:lnTo>
                      <a:pt x="90" y="115"/>
                    </a:lnTo>
                    <a:lnTo>
                      <a:pt x="85" y="121"/>
                    </a:lnTo>
                    <a:lnTo>
                      <a:pt x="80" y="126"/>
                    </a:lnTo>
                    <a:lnTo>
                      <a:pt x="83" y="118"/>
                    </a:lnTo>
                    <a:lnTo>
                      <a:pt x="86" y="112"/>
                    </a:lnTo>
                    <a:lnTo>
                      <a:pt x="90" y="104"/>
                    </a:lnTo>
                    <a:lnTo>
                      <a:pt x="93" y="96"/>
                    </a:lnTo>
                    <a:lnTo>
                      <a:pt x="96" y="88"/>
                    </a:lnTo>
                    <a:lnTo>
                      <a:pt x="101" y="80"/>
                    </a:lnTo>
                    <a:lnTo>
                      <a:pt x="102" y="72"/>
                    </a:lnTo>
                    <a:lnTo>
                      <a:pt x="106" y="65"/>
                    </a:lnTo>
                    <a:lnTo>
                      <a:pt x="107" y="57"/>
                    </a:lnTo>
                    <a:lnTo>
                      <a:pt x="107" y="51"/>
                    </a:lnTo>
                    <a:lnTo>
                      <a:pt x="67" y="105"/>
                    </a:lnTo>
                    <a:lnTo>
                      <a:pt x="66" y="97"/>
                    </a:lnTo>
                    <a:lnTo>
                      <a:pt x="66" y="91"/>
                    </a:lnTo>
                    <a:lnTo>
                      <a:pt x="67" y="86"/>
                    </a:lnTo>
                    <a:lnTo>
                      <a:pt x="69" y="80"/>
                    </a:lnTo>
                    <a:lnTo>
                      <a:pt x="70" y="75"/>
                    </a:lnTo>
                    <a:lnTo>
                      <a:pt x="74" y="70"/>
                    </a:lnTo>
                    <a:lnTo>
                      <a:pt x="77" y="65"/>
                    </a:lnTo>
                    <a:lnTo>
                      <a:pt x="82" y="61"/>
                    </a:lnTo>
                    <a:lnTo>
                      <a:pt x="85" y="56"/>
                    </a:lnTo>
                    <a:lnTo>
                      <a:pt x="90" y="51"/>
                    </a:lnTo>
                    <a:lnTo>
                      <a:pt x="83" y="49"/>
                    </a:lnTo>
                    <a:lnTo>
                      <a:pt x="78" y="49"/>
                    </a:lnTo>
                    <a:lnTo>
                      <a:pt x="72" y="51"/>
                    </a:lnTo>
                    <a:lnTo>
                      <a:pt x="67" y="54"/>
                    </a:lnTo>
                    <a:lnTo>
                      <a:pt x="62" y="59"/>
                    </a:lnTo>
                    <a:lnTo>
                      <a:pt x="59" y="64"/>
                    </a:lnTo>
                    <a:lnTo>
                      <a:pt x="54" y="70"/>
                    </a:lnTo>
                    <a:lnTo>
                      <a:pt x="51" y="77"/>
                    </a:lnTo>
                    <a:lnTo>
                      <a:pt x="48" y="83"/>
                    </a:lnTo>
                    <a:lnTo>
                      <a:pt x="45" y="88"/>
                    </a:lnTo>
                    <a:lnTo>
                      <a:pt x="50" y="59"/>
                    </a:lnTo>
                    <a:lnTo>
                      <a:pt x="43" y="61"/>
                    </a:lnTo>
                    <a:lnTo>
                      <a:pt x="38" y="64"/>
                    </a:lnTo>
                    <a:lnTo>
                      <a:pt x="35" y="69"/>
                    </a:lnTo>
                    <a:lnTo>
                      <a:pt x="30" y="73"/>
                    </a:lnTo>
                    <a:lnTo>
                      <a:pt x="27" y="80"/>
                    </a:lnTo>
                    <a:lnTo>
                      <a:pt x="24" y="86"/>
                    </a:lnTo>
                    <a:lnTo>
                      <a:pt x="19" y="91"/>
                    </a:lnTo>
                    <a:lnTo>
                      <a:pt x="14" y="96"/>
                    </a:lnTo>
                    <a:lnTo>
                      <a:pt x="8" y="97"/>
                    </a:lnTo>
                    <a:lnTo>
                      <a:pt x="0" y="99"/>
                    </a:lnTo>
                    <a:lnTo>
                      <a:pt x="5" y="83"/>
                    </a:lnTo>
                    <a:lnTo>
                      <a:pt x="13" y="69"/>
                    </a:lnTo>
                    <a:lnTo>
                      <a:pt x="24" y="56"/>
                    </a:lnTo>
                    <a:lnTo>
                      <a:pt x="37" y="45"/>
                    </a:lnTo>
                    <a:lnTo>
                      <a:pt x="50" y="35"/>
                    </a:lnTo>
                    <a:lnTo>
                      <a:pt x="66" y="26"/>
                    </a:lnTo>
                    <a:lnTo>
                      <a:pt x="82" y="18"/>
                    </a:lnTo>
                    <a:lnTo>
                      <a:pt x="98" y="11"/>
                    </a:lnTo>
                    <a:lnTo>
                      <a:pt x="114" y="5"/>
                    </a:lnTo>
                    <a:lnTo>
                      <a:pt x="130" y="0"/>
                    </a:lnTo>
                    <a:lnTo>
                      <a:pt x="130" y="0"/>
                    </a:lnTo>
                    <a:close/>
                  </a:path>
                </a:pathLst>
              </a:custGeom>
              <a:solidFill>
                <a:srgbClr val="42C6FF"/>
              </a:solidFill>
              <a:ln w="9525">
                <a:noFill/>
                <a:round/>
                <a:headEnd/>
                <a:tailEnd/>
              </a:ln>
            </p:spPr>
            <p:txBody>
              <a:bodyPr/>
              <a:lstStyle/>
              <a:p>
                <a:endParaRPr lang="es-CO"/>
              </a:p>
            </p:txBody>
          </p:sp>
          <p:sp>
            <p:nvSpPr>
              <p:cNvPr id="15860" name="Freeform 500"/>
              <p:cNvSpPr>
                <a:spLocks/>
              </p:cNvSpPr>
              <p:nvPr/>
            </p:nvSpPr>
            <p:spPr bwMode="auto">
              <a:xfrm>
                <a:off x="4640" y="4071"/>
                <a:ext cx="5" cy="12"/>
              </a:xfrm>
              <a:custGeom>
                <a:avLst/>
                <a:gdLst/>
                <a:ahLst/>
                <a:cxnLst>
                  <a:cxn ang="0">
                    <a:pos x="10" y="0"/>
                  </a:cxn>
                  <a:cxn ang="0">
                    <a:pos x="0" y="24"/>
                  </a:cxn>
                  <a:cxn ang="0">
                    <a:pos x="11" y="2"/>
                  </a:cxn>
                  <a:cxn ang="0">
                    <a:pos x="11" y="2"/>
                  </a:cxn>
                  <a:cxn ang="0">
                    <a:pos x="10" y="0"/>
                  </a:cxn>
                </a:cxnLst>
                <a:rect l="0" t="0" r="r" b="b"/>
                <a:pathLst>
                  <a:path w="11" h="24">
                    <a:moveTo>
                      <a:pt x="10" y="0"/>
                    </a:moveTo>
                    <a:lnTo>
                      <a:pt x="0" y="24"/>
                    </a:lnTo>
                    <a:lnTo>
                      <a:pt x="11" y="2"/>
                    </a:lnTo>
                    <a:lnTo>
                      <a:pt x="11" y="2"/>
                    </a:lnTo>
                    <a:lnTo>
                      <a:pt x="10" y="0"/>
                    </a:lnTo>
                    <a:close/>
                  </a:path>
                </a:pathLst>
              </a:custGeom>
              <a:solidFill>
                <a:srgbClr val="62E9A9"/>
              </a:solidFill>
              <a:ln w="9525">
                <a:noFill/>
                <a:round/>
                <a:headEnd/>
                <a:tailEnd/>
              </a:ln>
            </p:spPr>
            <p:txBody>
              <a:bodyPr/>
              <a:lstStyle/>
              <a:p>
                <a:endParaRPr lang="es-CO"/>
              </a:p>
            </p:txBody>
          </p:sp>
          <p:sp>
            <p:nvSpPr>
              <p:cNvPr id="15861" name="Freeform 501"/>
              <p:cNvSpPr>
                <a:spLocks/>
              </p:cNvSpPr>
              <p:nvPr/>
            </p:nvSpPr>
            <p:spPr bwMode="auto">
              <a:xfrm>
                <a:off x="4651" y="4072"/>
                <a:ext cx="11" cy="14"/>
              </a:xfrm>
              <a:custGeom>
                <a:avLst/>
                <a:gdLst/>
                <a:ahLst/>
                <a:cxnLst>
                  <a:cxn ang="0">
                    <a:pos x="0" y="27"/>
                  </a:cxn>
                  <a:cxn ang="0">
                    <a:pos x="12" y="0"/>
                  </a:cxn>
                  <a:cxn ang="0">
                    <a:pos x="22" y="0"/>
                  </a:cxn>
                  <a:cxn ang="0">
                    <a:pos x="1" y="28"/>
                  </a:cxn>
                  <a:cxn ang="0">
                    <a:pos x="1" y="28"/>
                  </a:cxn>
                  <a:cxn ang="0">
                    <a:pos x="0" y="27"/>
                  </a:cxn>
                </a:cxnLst>
                <a:rect l="0" t="0" r="r" b="b"/>
                <a:pathLst>
                  <a:path w="22" h="28">
                    <a:moveTo>
                      <a:pt x="0" y="27"/>
                    </a:moveTo>
                    <a:lnTo>
                      <a:pt x="12" y="0"/>
                    </a:lnTo>
                    <a:lnTo>
                      <a:pt x="22" y="0"/>
                    </a:lnTo>
                    <a:lnTo>
                      <a:pt x="1" y="28"/>
                    </a:lnTo>
                    <a:lnTo>
                      <a:pt x="1" y="28"/>
                    </a:lnTo>
                    <a:lnTo>
                      <a:pt x="0" y="27"/>
                    </a:lnTo>
                    <a:close/>
                  </a:path>
                </a:pathLst>
              </a:custGeom>
              <a:solidFill>
                <a:srgbClr val="62E9A9"/>
              </a:solidFill>
              <a:ln w="9525">
                <a:noFill/>
                <a:round/>
                <a:headEnd/>
                <a:tailEnd/>
              </a:ln>
            </p:spPr>
            <p:txBody>
              <a:bodyPr/>
              <a:lstStyle/>
              <a:p>
                <a:endParaRPr lang="es-CO"/>
              </a:p>
            </p:txBody>
          </p:sp>
          <p:sp>
            <p:nvSpPr>
              <p:cNvPr id="15862" name="Freeform 502"/>
              <p:cNvSpPr>
                <a:spLocks/>
              </p:cNvSpPr>
              <p:nvPr/>
            </p:nvSpPr>
            <p:spPr bwMode="auto">
              <a:xfrm>
                <a:off x="4632" y="4077"/>
                <a:ext cx="117" cy="75"/>
              </a:xfrm>
              <a:custGeom>
                <a:avLst/>
                <a:gdLst/>
                <a:ahLst/>
                <a:cxnLst>
                  <a:cxn ang="0">
                    <a:pos x="232" y="19"/>
                  </a:cxn>
                  <a:cxn ang="0">
                    <a:pos x="224" y="46"/>
                  </a:cxn>
                  <a:cxn ang="0">
                    <a:pos x="224" y="75"/>
                  </a:cxn>
                  <a:cxn ang="0">
                    <a:pos x="234" y="96"/>
                  </a:cxn>
                  <a:cxn ang="0">
                    <a:pos x="227" y="102"/>
                  </a:cxn>
                  <a:cxn ang="0">
                    <a:pos x="221" y="105"/>
                  </a:cxn>
                  <a:cxn ang="0">
                    <a:pos x="215" y="105"/>
                  </a:cxn>
                  <a:cxn ang="0">
                    <a:pos x="218" y="102"/>
                  </a:cxn>
                  <a:cxn ang="0">
                    <a:pos x="219" y="96"/>
                  </a:cxn>
                  <a:cxn ang="0">
                    <a:pos x="218" y="89"/>
                  </a:cxn>
                  <a:cxn ang="0">
                    <a:pos x="211" y="86"/>
                  </a:cxn>
                  <a:cxn ang="0">
                    <a:pos x="202" y="92"/>
                  </a:cxn>
                  <a:cxn ang="0">
                    <a:pos x="192" y="103"/>
                  </a:cxn>
                  <a:cxn ang="0">
                    <a:pos x="186" y="107"/>
                  </a:cxn>
                  <a:cxn ang="0">
                    <a:pos x="194" y="94"/>
                  </a:cxn>
                  <a:cxn ang="0">
                    <a:pos x="202" y="83"/>
                  </a:cxn>
                  <a:cxn ang="0">
                    <a:pos x="197" y="72"/>
                  </a:cxn>
                  <a:cxn ang="0">
                    <a:pos x="179" y="88"/>
                  </a:cxn>
                  <a:cxn ang="0">
                    <a:pos x="168" y="108"/>
                  </a:cxn>
                  <a:cxn ang="0">
                    <a:pos x="152" y="126"/>
                  </a:cxn>
                  <a:cxn ang="0">
                    <a:pos x="144" y="119"/>
                  </a:cxn>
                  <a:cxn ang="0">
                    <a:pos x="155" y="105"/>
                  </a:cxn>
                  <a:cxn ang="0">
                    <a:pos x="160" y="94"/>
                  </a:cxn>
                  <a:cxn ang="0">
                    <a:pos x="139" y="102"/>
                  </a:cxn>
                  <a:cxn ang="0">
                    <a:pos x="139" y="107"/>
                  </a:cxn>
                  <a:cxn ang="0">
                    <a:pos x="138" y="100"/>
                  </a:cxn>
                  <a:cxn ang="0">
                    <a:pos x="135" y="96"/>
                  </a:cxn>
                  <a:cxn ang="0">
                    <a:pos x="80" y="143"/>
                  </a:cxn>
                  <a:cxn ang="0">
                    <a:pos x="82" y="129"/>
                  </a:cxn>
                  <a:cxn ang="0">
                    <a:pos x="95" y="115"/>
                  </a:cxn>
                  <a:cxn ang="0">
                    <a:pos x="103" y="102"/>
                  </a:cxn>
                  <a:cxn ang="0">
                    <a:pos x="56" y="131"/>
                  </a:cxn>
                  <a:cxn ang="0">
                    <a:pos x="64" y="110"/>
                  </a:cxn>
                  <a:cxn ang="0">
                    <a:pos x="72" y="91"/>
                  </a:cxn>
                  <a:cxn ang="0">
                    <a:pos x="74" y="73"/>
                  </a:cxn>
                  <a:cxn ang="0">
                    <a:pos x="29" y="116"/>
                  </a:cxn>
                  <a:cxn ang="0">
                    <a:pos x="31" y="100"/>
                  </a:cxn>
                  <a:cxn ang="0">
                    <a:pos x="39" y="84"/>
                  </a:cxn>
                  <a:cxn ang="0">
                    <a:pos x="45" y="72"/>
                  </a:cxn>
                  <a:cxn ang="0">
                    <a:pos x="45" y="68"/>
                  </a:cxn>
                  <a:cxn ang="0">
                    <a:pos x="43" y="65"/>
                  </a:cxn>
                  <a:cxn ang="0">
                    <a:pos x="40" y="62"/>
                  </a:cxn>
                  <a:cxn ang="0">
                    <a:pos x="31" y="70"/>
                  </a:cxn>
                  <a:cxn ang="0">
                    <a:pos x="21" y="83"/>
                  </a:cxn>
                  <a:cxn ang="0">
                    <a:pos x="7" y="88"/>
                  </a:cxn>
                  <a:cxn ang="0">
                    <a:pos x="15" y="72"/>
                  </a:cxn>
                  <a:cxn ang="0">
                    <a:pos x="40" y="65"/>
                  </a:cxn>
                  <a:cxn ang="0">
                    <a:pos x="66" y="57"/>
                  </a:cxn>
                  <a:cxn ang="0">
                    <a:pos x="80" y="54"/>
                  </a:cxn>
                  <a:cxn ang="0">
                    <a:pos x="128" y="51"/>
                  </a:cxn>
                  <a:cxn ang="0">
                    <a:pos x="170" y="21"/>
                  </a:cxn>
                  <a:cxn ang="0">
                    <a:pos x="215" y="0"/>
                  </a:cxn>
                </a:cxnLst>
                <a:rect l="0" t="0" r="r" b="b"/>
                <a:pathLst>
                  <a:path w="235" h="148">
                    <a:moveTo>
                      <a:pt x="234" y="1"/>
                    </a:moveTo>
                    <a:lnTo>
                      <a:pt x="234" y="11"/>
                    </a:lnTo>
                    <a:lnTo>
                      <a:pt x="232" y="19"/>
                    </a:lnTo>
                    <a:lnTo>
                      <a:pt x="231" y="29"/>
                    </a:lnTo>
                    <a:lnTo>
                      <a:pt x="227" y="36"/>
                    </a:lnTo>
                    <a:lnTo>
                      <a:pt x="224" y="46"/>
                    </a:lnTo>
                    <a:lnTo>
                      <a:pt x="223" y="56"/>
                    </a:lnTo>
                    <a:lnTo>
                      <a:pt x="223" y="65"/>
                    </a:lnTo>
                    <a:lnTo>
                      <a:pt x="224" y="75"/>
                    </a:lnTo>
                    <a:lnTo>
                      <a:pt x="227" y="83"/>
                    </a:lnTo>
                    <a:lnTo>
                      <a:pt x="235" y="92"/>
                    </a:lnTo>
                    <a:lnTo>
                      <a:pt x="234" y="96"/>
                    </a:lnTo>
                    <a:lnTo>
                      <a:pt x="231" y="97"/>
                    </a:lnTo>
                    <a:lnTo>
                      <a:pt x="229" y="99"/>
                    </a:lnTo>
                    <a:lnTo>
                      <a:pt x="227" y="102"/>
                    </a:lnTo>
                    <a:lnTo>
                      <a:pt x="226" y="103"/>
                    </a:lnTo>
                    <a:lnTo>
                      <a:pt x="224" y="105"/>
                    </a:lnTo>
                    <a:lnTo>
                      <a:pt x="221" y="105"/>
                    </a:lnTo>
                    <a:lnTo>
                      <a:pt x="219" y="107"/>
                    </a:lnTo>
                    <a:lnTo>
                      <a:pt x="216" y="107"/>
                    </a:lnTo>
                    <a:lnTo>
                      <a:pt x="215" y="105"/>
                    </a:lnTo>
                    <a:lnTo>
                      <a:pt x="216" y="103"/>
                    </a:lnTo>
                    <a:lnTo>
                      <a:pt x="218" y="102"/>
                    </a:lnTo>
                    <a:lnTo>
                      <a:pt x="218" y="102"/>
                    </a:lnTo>
                    <a:lnTo>
                      <a:pt x="218" y="99"/>
                    </a:lnTo>
                    <a:lnTo>
                      <a:pt x="219" y="97"/>
                    </a:lnTo>
                    <a:lnTo>
                      <a:pt x="219" y="96"/>
                    </a:lnTo>
                    <a:lnTo>
                      <a:pt x="219" y="94"/>
                    </a:lnTo>
                    <a:lnTo>
                      <a:pt x="219" y="91"/>
                    </a:lnTo>
                    <a:lnTo>
                      <a:pt x="218" y="89"/>
                    </a:lnTo>
                    <a:lnTo>
                      <a:pt x="218" y="88"/>
                    </a:lnTo>
                    <a:lnTo>
                      <a:pt x="215" y="86"/>
                    </a:lnTo>
                    <a:lnTo>
                      <a:pt x="211" y="86"/>
                    </a:lnTo>
                    <a:lnTo>
                      <a:pt x="208" y="88"/>
                    </a:lnTo>
                    <a:lnTo>
                      <a:pt x="205" y="89"/>
                    </a:lnTo>
                    <a:lnTo>
                      <a:pt x="202" y="92"/>
                    </a:lnTo>
                    <a:lnTo>
                      <a:pt x="199" y="97"/>
                    </a:lnTo>
                    <a:lnTo>
                      <a:pt x="195" y="100"/>
                    </a:lnTo>
                    <a:lnTo>
                      <a:pt x="192" y="103"/>
                    </a:lnTo>
                    <a:lnTo>
                      <a:pt x="189" y="108"/>
                    </a:lnTo>
                    <a:lnTo>
                      <a:pt x="186" y="110"/>
                    </a:lnTo>
                    <a:lnTo>
                      <a:pt x="186" y="107"/>
                    </a:lnTo>
                    <a:lnTo>
                      <a:pt x="187" y="102"/>
                    </a:lnTo>
                    <a:lnTo>
                      <a:pt x="191" y="99"/>
                    </a:lnTo>
                    <a:lnTo>
                      <a:pt x="194" y="94"/>
                    </a:lnTo>
                    <a:lnTo>
                      <a:pt x="197" y="91"/>
                    </a:lnTo>
                    <a:lnTo>
                      <a:pt x="200" y="88"/>
                    </a:lnTo>
                    <a:lnTo>
                      <a:pt x="202" y="83"/>
                    </a:lnTo>
                    <a:lnTo>
                      <a:pt x="202" y="80"/>
                    </a:lnTo>
                    <a:lnTo>
                      <a:pt x="200" y="76"/>
                    </a:lnTo>
                    <a:lnTo>
                      <a:pt x="197" y="72"/>
                    </a:lnTo>
                    <a:lnTo>
                      <a:pt x="189" y="75"/>
                    </a:lnTo>
                    <a:lnTo>
                      <a:pt x="184" y="81"/>
                    </a:lnTo>
                    <a:lnTo>
                      <a:pt x="179" y="88"/>
                    </a:lnTo>
                    <a:lnTo>
                      <a:pt x="176" y="94"/>
                    </a:lnTo>
                    <a:lnTo>
                      <a:pt x="173" y="100"/>
                    </a:lnTo>
                    <a:lnTo>
                      <a:pt x="168" y="108"/>
                    </a:lnTo>
                    <a:lnTo>
                      <a:pt x="165" y="115"/>
                    </a:lnTo>
                    <a:lnTo>
                      <a:pt x="160" y="121"/>
                    </a:lnTo>
                    <a:lnTo>
                      <a:pt x="152" y="126"/>
                    </a:lnTo>
                    <a:lnTo>
                      <a:pt x="144" y="131"/>
                    </a:lnTo>
                    <a:lnTo>
                      <a:pt x="143" y="124"/>
                    </a:lnTo>
                    <a:lnTo>
                      <a:pt x="144" y="119"/>
                    </a:lnTo>
                    <a:lnTo>
                      <a:pt x="147" y="115"/>
                    </a:lnTo>
                    <a:lnTo>
                      <a:pt x="152" y="110"/>
                    </a:lnTo>
                    <a:lnTo>
                      <a:pt x="155" y="105"/>
                    </a:lnTo>
                    <a:lnTo>
                      <a:pt x="159" y="100"/>
                    </a:lnTo>
                    <a:lnTo>
                      <a:pt x="160" y="97"/>
                    </a:lnTo>
                    <a:lnTo>
                      <a:pt x="160" y="94"/>
                    </a:lnTo>
                    <a:lnTo>
                      <a:pt x="157" y="92"/>
                    </a:lnTo>
                    <a:lnTo>
                      <a:pt x="149" y="89"/>
                    </a:lnTo>
                    <a:lnTo>
                      <a:pt x="139" y="102"/>
                    </a:lnTo>
                    <a:lnTo>
                      <a:pt x="139" y="105"/>
                    </a:lnTo>
                    <a:lnTo>
                      <a:pt x="139" y="107"/>
                    </a:lnTo>
                    <a:lnTo>
                      <a:pt x="139" y="107"/>
                    </a:lnTo>
                    <a:lnTo>
                      <a:pt x="139" y="105"/>
                    </a:lnTo>
                    <a:lnTo>
                      <a:pt x="138" y="103"/>
                    </a:lnTo>
                    <a:lnTo>
                      <a:pt x="138" y="100"/>
                    </a:lnTo>
                    <a:lnTo>
                      <a:pt x="136" y="99"/>
                    </a:lnTo>
                    <a:lnTo>
                      <a:pt x="136" y="97"/>
                    </a:lnTo>
                    <a:lnTo>
                      <a:pt x="135" y="96"/>
                    </a:lnTo>
                    <a:lnTo>
                      <a:pt x="131" y="94"/>
                    </a:lnTo>
                    <a:lnTo>
                      <a:pt x="82" y="148"/>
                    </a:lnTo>
                    <a:lnTo>
                      <a:pt x="80" y="143"/>
                    </a:lnTo>
                    <a:lnTo>
                      <a:pt x="79" y="139"/>
                    </a:lnTo>
                    <a:lnTo>
                      <a:pt x="80" y="134"/>
                    </a:lnTo>
                    <a:lnTo>
                      <a:pt x="82" y="129"/>
                    </a:lnTo>
                    <a:lnTo>
                      <a:pt x="85" y="124"/>
                    </a:lnTo>
                    <a:lnTo>
                      <a:pt x="90" y="119"/>
                    </a:lnTo>
                    <a:lnTo>
                      <a:pt x="95" y="115"/>
                    </a:lnTo>
                    <a:lnTo>
                      <a:pt x="98" y="111"/>
                    </a:lnTo>
                    <a:lnTo>
                      <a:pt x="101" y="107"/>
                    </a:lnTo>
                    <a:lnTo>
                      <a:pt x="103" y="102"/>
                    </a:lnTo>
                    <a:lnTo>
                      <a:pt x="98" y="96"/>
                    </a:lnTo>
                    <a:lnTo>
                      <a:pt x="53" y="137"/>
                    </a:lnTo>
                    <a:lnTo>
                      <a:pt x="56" y="131"/>
                    </a:lnTo>
                    <a:lnTo>
                      <a:pt x="58" y="123"/>
                    </a:lnTo>
                    <a:lnTo>
                      <a:pt x="61" y="116"/>
                    </a:lnTo>
                    <a:lnTo>
                      <a:pt x="64" y="110"/>
                    </a:lnTo>
                    <a:lnTo>
                      <a:pt x="67" y="103"/>
                    </a:lnTo>
                    <a:lnTo>
                      <a:pt x="71" y="97"/>
                    </a:lnTo>
                    <a:lnTo>
                      <a:pt x="72" y="91"/>
                    </a:lnTo>
                    <a:lnTo>
                      <a:pt x="74" y="84"/>
                    </a:lnTo>
                    <a:lnTo>
                      <a:pt x="74" y="80"/>
                    </a:lnTo>
                    <a:lnTo>
                      <a:pt x="74" y="73"/>
                    </a:lnTo>
                    <a:lnTo>
                      <a:pt x="34" y="124"/>
                    </a:lnTo>
                    <a:lnTo>
                      <a:pt x="31" y="121"/>
                    </a:lnTo>
                    <a:lnTo>
                      <a:pt x="29" y="116"/>
                    </a:lnTo>
                    <a:lnTo>
                      <a:pt x="29" y="111"/>
                    </a:lnTo>
                    <a:lnTo>
                      <a:pt x="29" y="107"/>
                    </a:lnTo>
                    <a:lnTo>
                      <a:pt x="31" y="100"/>
                    </a:lnTo>
                    <a:lnTo>
                      <a:pt x="32" y="96"/>
                    </a:lnTo>
                    <a:lnTo>
                      <a:pt x="35" y="89"/>
                    </a:lnTo>
                    <a:lnTo>
                      <a:pt x="39" y="84"/>
                    </a:lnTo>
                    <a:lnTo>
                      <a:pt x="42" y="80"/>
                    </a:lnTo>
                    <a:lnTo>
                      <a:pt x="45" y="75"/>
                    </a:lnTo>
                    <a:lnTo>
                      <a:pt x="45" y="72"/>
                    </a:lnTo>
                    <a:lnTo>
                      <a:pt x="47" y="70"/>
                    </a:lnTo>
                    <a:lnTo>
                      <a:pt x="45" y="68"/>
                    </a:lnTo>
                    <a:lnTo>
                      <a:pt x="45" y="68"/>
                    </a:lnTo>
                    <a:lnTo>
                      <a:pt x="45" y="67"/>
                    </a:lnTo>
                    <a:lnTo>
                      <a:pt x="43" y="65"/>
                    </a:lnTo>
                    <a:lnTo>
                      <a:pt x="43" y="65"/>
                    </a:lnTo>
                    <a:lnTo>
                      <a:pt x="42" y="64"/>
                    </a:lnTo>
                    <a:lnTo>
                      <a:pt x="42" y="64"/>
                    </a:lnTo>
                    <a:lnTo>
                      <a:pt x="40" y="62"/>
                    </a:lnTo>
                    <a:lnTo>
                      <a:pt x="37" y="64"/>
                    </a:lnTo>
                    <a:lnTo>
                      <a:pt x="32" y="67"/>
                    </a:lnTo>
                    <a:lnTo>
                      <a:pt x="31" y="70"/>
                    </a:lnTo>
                    <a:lnTo>
                      <a:pt x="27" y="75"/>
                    </a:lnTo>
                    <a:lnTo>
                      <a:pt x="24" y="80"/>
                    </a:lnTo>
                    <a:lnTo>
                      <a:pt x="21" y="83"/>
                    </a:lnTo>
                    <a:lnTo>
                      <a:pt x="16" y="86"/>
                    </a:lnTo>
                    <a:lnTo>
                      <a:pt x="11" y="88"/>
                    </a:lnTo>
                    <a:lnTo>
                      <a:pt x="7" y="88"/>
                    </a:lnTo>
                    <a:lnTo>
                      <a:pt x="0" y="84"/>
                    </a:lnTo>
                    <a:lnTo>
                      <a:pt x="7" y="78"/>
                    </a:lnTo>
                    <a:lnTo>
                      <a:pt x="15" y="72"/>
                    </a:lnTo>
                    <a:lnTo>
                      <a:pt x="23" y="68"/>
                    </a:lnTo>
                    <a:lnTo>
                      <a:pt x="32" y="67"/>
                    </a:lnTo>
                    <a:lnTo>
                      <a:pt x="40" y="65"/>
                    </a:lnTo>
                    <a:lnTo>
                      <a:pt x="50" y="64"/>
                    </a:lnTo>
                    <a:lnTo>
                      <a:pt x="58" y="60"/>
                    </a:lnTo>
                    <a:lnTo>
                      <a:pt x="66" y="57"/>
                    </a:lnTo>
                    <a:lnTo>
                      <a:pt x="74" y="52"/>
                    </a:lnTo>
                    <a:lnTo>
                      <a:pt x="80" y="44"/>
                    </a:lnTo>
                    <a:lnTo>
                      <a:pt x="80" y="54"/>
                    </a:lnTo>
                    <a:lnTo>
                      <a:pt x="98" y="59"/>
                    </a:lnTo>
                    <a:lnTo>
                      <a:pt x="114" y="56"/>
                    </a:lnTo>
                    <a:lnTo>
                      <a:pt x="128" y="51"/>
                    </a:lnTo>
                    <a:lnTo>
                      <a:pt x="143" y="41"/>
                    </a:lnTo>
                    <a:lnTo>
                      <a:pt x="155" y="30"/>
                    </a:lnTo>
                    <a:lnTo>
                      <a:pt x="170" y="21"/>
                    </a:lnTo>
                    <a:lnTo>
                      <a:pt x="184" y="11"/>
                    </a:lnTo>
                    <a:lnTo>
                      <a:pt x="199" y="3"/>
                    </a:lnTo>
                    <a:lnTo>
                      <a:pt x="215" y="0"/>
                    </a:lnTo>
                    <a:lnTo>
                      <a:pt x="234" y="1"/>
                    </a:lnTo>
                    <a:lnTo>
                      <a:pt x="234" y="1"/>
                    </a:lnTo>
                    <a:close/>
                  </a:path>
                </a:pathLst>
              </a:custGeom>
              <a:solidFill>
                <a:srgbClr val="42C6FF"/>
              </a:solidFill>
              <a:ln w="9525">
                <a:noFill/>
                <a:round/>
                <a:headEnd/>
                <a:tailEnd/>
              </a:ln>
            </p:spPr>
            <p:txBody>
              <a:bodyPr/>
              <a:lstStyle/>
              <a:p>
                <a:endParaRPr lang="es-CO"/>
              </a:p>
            </p:txBody>
          </p:sp>
          <p:sp>
            <p:nvSpPr>
              <p:cNvPr id="15863" name="Freeform 503"/>
              <p:cNvSpPr>
                <a:spLocks/>
              </p:cNvSpPr>
              <p:nvPr/>
            </p:nvSpPr>
            <p:spPr bwMode="auto">
              <a:xfrm>
                <a:off x="4456" y="4103"/>
                <a:ext cx="45" cy="33"/>
              </a:xfrm>
              <a:custGeom>
                <a:avLst/>
                <a:gdLst/>
                <a:ahLst/>
                <a:cxnLst>
                  <a:cxn ang="0">
                    <a:pos x="49" y="29"/>
                  </a:cxn>
                  <a:cxn ang="0">
                    <a:pos x="51" y="27"/>
                  </a:cxn>
                  <a:cxn ang="0">
                    <a:pos x="51" y="25"/>
                  </a:cxn>
                  <a:cxn ang="0">
                    <a:pos x="49" y="24"/>
                  </a:cxn>
                  <a:cxn ang="0">
                    <a:pos x="49" y="22"/>
                  </a:cxn>
                  <a:cxn ang="0">
                    <a:pos x="49" y="22"/>
                  </a:cxn>
                  <a:cxn ang="0">
                    <a:pos x="48" y="21"/>
                  </a:cxn>
                  <a:cxn ang="0">
                    <a:pos x="48" y="19"/>
                  </a:cxn>
                  <a:cxn ang="0">
                    <a:pos x="46" y="19"/>
                  </a:cxn>
                  <a:cxn ang="0">
                    <a:pos x="46" y="17"/>
                  </a:cxn>
                  <a:cxn ang="0">
                    <a:pos x="45" y="17"/>
                  </a:cxn>
                  <a:cxn ang="0">
                    <a:pos x="40" y="22"/>
                  </a:cxn>
                  <a:cxn ang="0">
                    <a:pos x="35" y="27"/>
                  </a:cxn>
                  <a:cxn ang="0">
                    <a:pos x="32" y="35"/>
                  </a:cxn>
                  <a:cxn ang="0">
                    <a:pos x="30" y="41"/>
                  </a:cxn>
                  <a:cxn ang="0">
                    <a:pos x="27" y="48"/>
                  </a:cxn>
                  <a:cxn ang="0">
                    <a:pos x="24" y="54"/>
                  </a:cxn>
                  <a:cxn ang="0">
                    <a:pos x="21" y="60"/>
                  </a:cxn>
                  <a:cxn ang="0">
                    <a:pos x="16" y="64"/>
                  </a:cxn>
                  <a:cxn ang="0">
                    <a:pos x="9" y="65"/>
                  </a:cxn>
                  <a:cxn ang="0">
                    <a:pos x="0" y="64"/>
                  </a:cxn>
                  <a:cxn ang="0">
                    <a:pos x="3" y="51"/>
                  </a:cxn>
                  <a:cxn ang="0">
                    <a:pos x="9" y="40"/>
                  </a:cxn>
                  <a:cxn ang="0">
                    <a:pos x="17" y="33"/>
                  </a:cxn>
                  <a:cxn ang="0">
                    <a:pos x="27" y="27"/>
                  </a:cxn>
                  <a:cxn ang="0">
                    <a:pos x="37" y="22"/>
                  </a:cxn>
                  <a:cxn ang="0">
                    <a:pos x="48" y="19"/>
                  </a:cxn>
                  <a:cxn ang="0">
                    <a:pos x="59" y="16"/>
                  </a:cxn>
                  <a:cxn ang="0">
                    <a:pos x="70" y="13"/>
                  </a:cxn>
                  <a:cxn ang="0">
                    <a:pos x="81" y="6"/>
                  </a:cxn>
                  <a:cxn ang="0">
                    <a:pos x="89" y="0"/>
                  </a:cxn>
                  <a:cxn ang="0">
                    <a:pos x="88" y="5"/>
                  </a:cxn>
                  <a:cxn ang="0">
                    <a:pos x="86" y="9"/>
                  </a:cxn>
                  <a:cxn ang="0">
                    <a:pos x="83" y="13"/>
                  </a:cxn>
                  <a:cxn ang="0">
                    <a:pos x="78" y="16"/>
                  </a:cxn>
                  <a:cxn ang="0">
                    <a:pos x="75" y="19"/>
                  </a:cxn>
                  <a:cxn ang="0">
                    <a:pos x="70" y="22"/>
                  </a:cxn>
                  <a:cxn ang="0">
                    <a:pos x="65" y="24"/>
                  </a:cxn>
                  <a:cxn ang="0">
                    <a:pos x="61" y="25"/>
                  </a:cxn>
                  <a:cxn ang="0">
                    <a:pos x="54" y="27"/>
                  </a:cxn>
                  <a:cxn ang="0">
                    <a:pos x="49" y="29"/>
                  </a:cxn>
                  <a:cxn ang="0">
                    <a:pos x="49" y="29"/>
                  </a:cxn>
                </a:cxnLst>
                <a:rect l="0" t="0" r="r" b="b"/>
                <a:pathLst>
                  <a:path w="89" h="65">
                    <a:moveTo>
                      <a:pt x="49" y="29"/>
                    </a:moveTo>
                    <a:lnTo>
                      <a:pt x="51" y="27"/>
                    </a:lnTo>
                    <a:lnTo>
                      <a:pt x="51" y="25"/>
                    </a:lnTo>
                    <a:lnTo>
                      <a:pt x="49" y="24"/>
                    </a:lnTo>
                    <a:lnTo>
                      <a:pt x="49" y="22"/>
                    </a:lnTo>
                    <a:lnTo>
                      <a:pt x="49" y="22"/>
                    </a:lnTo>
                    <a:lnTo>
                      <a:pt x="48" y="21"/>
                    </a:lnTo>
                    <a:lnTo>
                      <a:pt x="48" y="19"/>
                    </a:lnTo>
                    <a:lnTo>
                      <a:pt x="46" y="19"/>
                    </a:lnTo>
                    <a:lnTo>
                      <a:pt x="46" y="17"/>
                    </a:lnTo>
                    <a:lnTo>
                      <a:pt x="45" y="17"/>
                    </a:lnTo>
                    <a:lnTo>
                      <a:pt x="40" y="22"/>
                    </a:lnTo>
                    <a:lnTo>
                      <a:pt x="35" y="27"/>
                    </a:lnTo>
                    <a:lnTo>
                      <a:pt x="32" y="35"/>
                    </a:lnTo>
                    <a:lnTo>
                      <a:pt x="30" y="41"/>
                    </a:lnTo>
                    <a:lnTo>
                      <a:pt x="27" y="48"/>
                    </a:lnTo>
                    <a:lnTo>
                      <a:pt x="24" y="54"/>
                    </a:lnTo>
                    <a:lnTo>
                      <a:pt x="21" y="60"/>
                    </a:lnTo>
                    <a:lnTo>
                      <a:pt x="16" y="64"/>
                    </a:lnTo>
                    <a:lnTo>
                      <a:pt x="9" y="65"/>
                    </a:lnTo>
                    <a:lnTo>
                      <a:pt x="0" y="64"/>
                    </a:lnTo>
                    <a:lnTo>
                      <a:pt x="3" y="51"/>
                    </a:lnTo>
                    <a:lnTo>
                      <a:pt x="9" y="40"/>
                    </a:lnTo>
                    <a:lnTo>
                      <a:pt x="17" y="33"/>
                    </a:lnTo>
                    <a:lnTo>
                      <a:pt x="27" y="27"/>
                    </a:lnTo>
                    <a:lnTo>
                      <a:pt x="37" y="22"/>
                    </a:lnTo>
                    <a:lnTo>
                      <a:pt x="48" y="19"/>
                    </a:lnTo>
                    <a:lnTo>
                      <a:pt x="59" y="16"/>
                    </a:lnTo>
                    <a:lnTo>
                      <a:pt x="70" y="13"/>
                    </a:lnTo>
                    <a:lnTo>
                      <a:pt x="81" y="6"/>
                    </a:lnTo>
                    <a:lnTo>
                      <a:pt x="89" y="0"/>
                    </a:lnTo>
                    <a:lnTo>
                      <a:pt x="88" y="5"/>
                    </a:lnTo>
                    <a:lnTo>
                      <a:pt x="86" y="9"/>
                    </a:lnTo>
                    <a:lnTo>
                      <a:pt x="83" y="13"/>
                    </a:lnTo>
                    <a:lnTo>
                      <a:pt x="78" y="16"/>
                    </a:lnTo>
                    <a:lnTo>
                      <a:pt x="75" y="19"/>
                    </a:lnTo>
                    <a:lnTo>
                      <a:pt x="70" y="22"/>
                    </a:lnTo>
                    <a:lnTo>
                      <a:pt x="65" y="24"/>
                    </a:lnTo>
                    <a:lnTo>
                      <a:pt x="61" y="25"/>
                    </a:lnTo>
                    <a:lnTo>
                      <a:pt x="54" y="27"/>
                    </a:lnTo>
                    <a:lnTo>
                      <a:pt x="49" y="29"/>
                    </a:lnTo>
                    <a:lnTo>
                      <a:pt x="49" y="29"/>
                    </a:lnTo>
                    <a:close/>
                  </a:path>
                </a:pathLst>
              </a:custGeom>
              <a:solidFill>
                <a:srgbClr val="42C6FF"/>
              </a:solidFill>
              <a:ln w="9525">
                <a:noFill/>
                <a:round/>
                <a:headEnd/>
                <a:tailEnd/>
              </a:ln>
            </p:spPr>
            <p:txBody>
              <a:bodyPr/>
              <a:lstStyle/>
              <a:p>
                <a:endParaRPr lang="es-CO"/>
              </a:p>
            </p:txBody>
          </p:sp>
          <p:sp>
            <p:nvSpPr>
              <p:cNvPr id="15864" name="Freeform 504"/>
              <p:cNvSpPr>
                <a:spLocks/>
              </p:cNvSpPr>
              <p:nvPr/>
            </p:nvSpPr>
            <p:spPr bwMode="auto">
              <a:xfrm>
                <a:off x="4753" y="4112"/>
                <a:ext cx="49" cy="40"/>
              </a:xfrm>
              <a:custGeom>
                <a:avLst/>
                <a:gdLst/>
                <a:ahLst/>
                <a:cxnLst>
                  <a:cxn ang="0">
                    <a:pos x="92" y="8"/>
                  </a:cxn>
                  <a:cxn ang="0">
                    <a:pos x="77" y="21"/>
                  </a:cxn>
                  <a:cxn ang="0">
                    <a:pos x="64" y="34"/>
                  </a:cxn>
                  <a:cxn ang="0">
                    <a:pos x="56" y="48"/>
                  </a:cxn>
                  <a:cxn ang="0">
                    <a:pos x="55" y="66"/>
                  </a:cxn>
                  <a:cxn ang="0">
                    <a:pos x="55" y="80"/>
                  </a:cxn>
                  <a:cxn ang="0">
                    <a:pos x="52" y="80"/>
                  </a:cxn>
                  <a:cxn ang="0">
                    <a:pos x="55" y="77"/>
                  </a:cxn>
                  <a:cxn ang="0">
                    <a:pos x="56" y="71"/>
                  </a:cxn>
                  <a:cxn ang="0">
                    <a:pos x="55" y="66"/>
                  </a:cxn>
                  <a:cxn ang="0">
                    <a:pos x="29" y="77"/>
                  </a:cxn>
                  <a:cxn ang="0">
                    <a:pos x="34" y="67"/>
                  </a:cxn>
                  <a:cxn ang="0">
                    <a:pos x="39" y="59"/>
                  </a:cxn>
                  <a:cxn ang="0">
                    <a:pos x="44" y="51"/>
                  </a:cxn>
                  <a:cxn ang="0">
                    <a:pos x="47" y="43"/>
                  </a:cxn>
                  <a:cxn ang="0">
                    <a:pos x="45" y="35"/>
                  </a:cxn>
                  <a:cxn ang="0">
                    <a:pos x="40" y="37"/>
                  </a:cxn>
                  <a:cxn ang="0">
                    <a:pos x="36" y="40"/>
                  </a:cxn>
                  <a:cxn ang="0">
                    <a:pos x="31" y="45"/>
                  </a:cxn>
                  <a:cxn ang="0">
                    <a:pos x="26" y="50"/>
                  </a:cxn>
                  <a:cxn ang="0">
                    <a:pos x="21" y="53"/>
                  </a:cxn>
                  <a:cxn ang="0">
                    <a:pos x="24" y="48"/>
                  </a:cxn>
                  <a:cxn ang="0">
                    <a:pos x="29" y="42"/>
                  </a:cxn>
                  <a:cxn ang="0">
                    <a:pos x="32" y="37"/>
                  </a:cxn>
                  <a:cxn ang="0">
                    <a:pos x="34" y="31"/>
                  </a:cxn>
                  <a:cxn ang="0">
                    <a:pos x="32" y="24"/>
                  </a:cxn>
                  <a:cxn ang="0">
                    <a:pos x="7" y="32"/>
                  </a:cxn>
                  <a:cxn ang="0">
                    <a:pos x="23" y="21"/>
                  </a:cxn>
                  <a:cxn ang="0">
                    <a:pos x="42" y="13"/>
                  </a:cxn>
                  <a:cxn ang="0">
                    <a:pos x="64" y="8"/>
                  </a:cxn>
                  <a:cxn ang="0">
                    <a:pos x="87" y="4"/>
                  </a:cxn>
                  <a:cxn ang="0">
                    <a:pos x="98" y="2"/>
                  </a:cxn>
                </a:cxnLst>
                <a:rect l="0" t="0" r="r" b="b"/>
                <a:pathLst>
                  <a:path w="98" h="80">
                    <a:moveTo>
                      <a:pt x="96" y="0"/>
                    </a:moveTo>
                    <a:lnTo>
                      <a:pt x="92" y="8"/>
                    </a:lnTo>
                    <a:lnTo>
                      <a:pt x="84" y="15"/>
                    </a:lnTo>
                    <a:lnTo>
                      <a:pt x="77" y="21"/>
                    </a:lnTo>
                    <a:lnTo>
                      <a:pt x="71" y="28"/>
                    </a:lnTo>
                    <a:lnTo>
                      <a:pt x="64" y="34"/>
                    </a:lnTo>
                    <a:lnTo>
                      <a:pt x="60" y="40"/>
                    </a:lnTo>
                    <a:lnTo>
                      <a:pt x="56" y="48"/>
                    </a:lnTo>
                    <a:lnTo>
                      <a:pt x="55" y="56"/>
                    </a:lnTo>
                    <a:lnTo>
                      <a:pt x="55" y="66"/>
                    </a:lnTo>
                    <a:lnTo>
                      <a:pt x="58" y="75"/>
                    </a:lnTo>
                    <a:lnTo>
                      <a:pt x="55" y="80"/>
                    </a:lnTo>
                    <a:lnTo>
                      <a:pt x="53" y="80"/>
                    </a:lnTo>
                    <a:lnTo>
                      <a:pt x="52" y="80"/>
                    </a:lnTo>
                    <a:lnTo>
                      <a:pt x="53" y="79"/>
                    </a:lnTo>
                    <a:lnTo>
                      <a:pt x="55" y="77"/>
                    </a:lnTo>
                    <a:lnTo>
                      <a:pt x="56" y="74"/>
                    </a:lnTo>
                    <a:lnTo>
                      <a:pt x="56" y="71"/>
                    </a:lnTo>
                    <a:lnTo>
                      <a:pt x="56" y="67"/>
                    </a:lnTo>
                    <a:lnTo>
                      <a:pt x="55" y="66"/>
                    </a:lnTo>
                    <a:lnTo>
                      <a:pt x="50" y="64"/>
                    </a:lnTo>
                    <a:lnTo>
                      <a:pt x="29" y="77"/>
                    </a:lnTo>
                    <a:lnTo>
                      <a:pt x="31" y="72"/>
                    </a:lnTo>
                    <a:lnTo>
                      <a:pt x="34" y="67"/>
                    </a:lnTo>
                    <a:lnTo>
                      <a:pt x="36" y="64"/>
                    </a:lnTo>
                    <a:lnTo>
                      <a:pt x="39" y="59"/>
                    </a:lnTo>
                    <a:lnTo>
                      <a:pt x="42" y="55"/>
                    </a:lnTo>
                    <a:lnTo>
                      <a:pt x="44" y="51"/>
                    </a:lnTo>
                    <a:lnTo>
                      <a:pt x="45" y="47"/>
                    </a:lnTo>
                    <a:lnTo>
                      <a:pt x="47" y="43"/>
                    </a:lnTo>
                    <a:lnTo>
                      <a:pt x="47" y="39"/>
                    </a:lnTo>
                    <a:lnTo>
                      <a:pt x="45" y="35"/>
                    </a:lnTo>
                    <a:lnTo>
                      <a:pt x="42" y="35"/>
                    </a:lnTo>
                    <a:lnTo>
                      <a:pt x="40" y="37"/>
                    </a:lnTo>
                    <a:lnTo>
                      <a:pt x="37" y="39"/>
                    </a:lnTo>
                    <a:lnTo>
                      <a:pt x="36" y="40"/>
                    </a:lnTo>
                    <a:lnTo>
                      <a:pt x="32" y="42"/>
                    </a:lnTo>
                    <a:lnTo>
                      <a:pt x="31" y="45"/>
                    </a:lnTo>
                    <a:lnTo>
                      <a:pt x="28" y="47"/>
                    </a:lnTo>
                    <a:lnTo>
                      <a:pt x="26" y="50"/>
                    </a:lnTo>
                    <a:lnTo>
                      <a:pt x="24" y="51"/>
                    </a:lnTo>
                    <a:lnTo>
                      <a:pt x="21" y="53"/>
                    </a:lnTo>
                    <a:lnTo>
                      <a:pt x="23" y="50"/>
                    </a:lnTo>
                    <a:lnTo>
                      <a:pt x="24" y="48"/>
                    </a:lnTo>
                    <a:lnTo>
                      <a:pt x="28" y="45"/>
                    </a:lnTo>
                    <a:lnTo>
                      <a:pt x="29" y="42"/>
                    </a:lnTo>
                    <a:lnTo>
                      <a:pt x="31" y="40"/>
                    </a:lnTo>
                    <a:lnTo>
                      <a:pt x="32" y="37"/>
                    </a:lnTo>
                    <a:lnTo>
                      <a:pt x="34" y="34"/>
                    </a:lnTo>
                    <a:lnTo>
                      <a:pt x="34" y="31"/>
                    </a:lnTo>
                    <a:lnTo>
                      <a:pt x="34" y="28"/>
                    </a:lnTo>
                    <a:lnTo>
                      <a:pt x="32" y="24"/>
                    </a:lnTo>
                    <a:lnTo>
                      <a:pt x="0" y="42"/>
                    </a:lnTo>
                    <a:lnTo>
                      <a:pt x="7" y="32"/>
                    </a:lnTo>
                    <a:lnTo>
                      <a:pt x="13" y="26"/>
                    </a:lnTo>
                    <a:lnTo>
                      <a:pt x="23" y="21"/>
                    </a:lnTo>
                    <a:lnTo>
                      <a:pt x="32" y="16"/>
                    </a:lnTo>
                    <a:lnTo>
                      <a:pt x="42" y="13"/>
                    </a:lnTo>
                    <a:lnTo>
                      <a:pt x="53" y="10"/>
                    </a:lnTo>
                    <a:lnTo>
                      <a:pt x="64" y="8"/>
                    </a:lnTo>
                    <a:lnTo>
                      <a:pt x="76" y="7"/>
                    </a:lnTo>
                    <a:lnTo>
                      <a:pt x="87" y="4"/>
                    </a:lnTo>
                    <a:lnTo>
                      <a:pt x="98" y="2"/>
                    </a:lnTo>
                    <a:lnTo>
                      <a:pt x="98" y="2"/>
                    </a:lnTo>
                    <a:lnTo>
                      <a:pt x="96" y="0"/>
                    </a:lnTo>
                    <a:close/>
                  </a:path>
                </a:pathLst>
              </a:custGeom>
              <a:solidFill>
                <a:srgbClr val="42C6FF"/>
              </a:solidFill>
              <a:ln w="9525">
                <a:noFill/>
                <a:round/>
                <a:headEnd/>
                <a:tailEnd/>
              </a:ln>
            </p:spPr>
            <p:txBody>
              <a:bodyPr/>
              <a:lstStyle/>
              <a:p>
                <a:endParaRPr lang="es-CO"/>
              </a:p>
            </p:txBody>
          </p:sp>
          <p:sp>
            <p:nvSpPr>
              <p:cNvPr id="15865" name="Freeform 505"/>
              <p:cNvSpPr>
                <a:spLocks/>
              </p:cNvSpPr>
              <p:nvPr/>
            </p:nvSpPr>
            <p:spPr bwMode="auto">
              <a:xfrm>
                <a:off x="4136" y="4181"/>
                <a:ext cx="218" cy="65"/>
              </a:xfrm>
              <a:custGeom>
                <a:avLst/>
                <a:gdLst/>
                <a:ahLst/>
                <a:cxnLst>
                  <a:cxn ang="0">
                    <a:pos x="399" y="11"/>
                  </a:cxn>
                  <a:cxn ang="0">
                    <a:pos x="389" y="30"/>
                  </a:cxn>
                  <a:cxn ang="0">
                    <a:pos x="383" y="51"/>
                  </a:cxn>
                  <a:cxn ang="0">
                    <a:pos x="376" y="72"/>
                  </a:cxn>
                  <a:cxn ang="0">
                    <a:pos x="368" y="93"/>
                  </a:cxn>
                  <a:cxn ang="0">
                    <a:pos x="368" y="109"/>
                  </a:cxn>
                  <a:cxn ang="0">
                    <a:pos x="383" y="113"/>
                  </a:cxn>
                  <a:cxn ang="0">
                    <a:pos x="397" y="110"/>
                  </a:cxn>
                  <a:cxn ang="0">
                    <a:pos x="411" y="107"/>
                  </a:cxn>
                  <a:cxn ang="0">
                    <a:pos x="427" y="105"/>
                  </a:cxn>
                  <a:cxn ang="0">
                    <a:pos x="421" y="109"/>
                  </a:cxn>
                  <a:cxn ang="0">
                    <a:pos x="389" y="118"/>
                  </a:cxn>
                  <a:cxn ang="0">
                    <a:pos x="355" y="128"/>
                  </a:cxn>
                  <a:cxn ang="0">
                    <a:pos x="322" y="131"/>
                  </a:cxn>
                  <a:cxn ang="0">
                    <a:pos x="290" y="121"/>
                  </a:cxn>
                  <a:cxn ang="0">
                    <a:pos x="258" y="121"/>
                  </a:cxn>
                  <a:cxn ang="0">
                    <a:pos x="223" y="123"/>
                  </a:cxn>
                  <a:cxn ang="0">
                    <a:pos x="189" y="110"/>
                  </a:cxn>
                  <a:cxn ang="0">
                    <a:pos x="157" y="99"/>
                  </a:cxn>
                  <a:cxn ang="0">
                    <a:pos x="122" y="101"/>
                  </a:cxn>
                  <a:cxn ang="0">
                    <a:pos x="93" y="113"/>
                  </a:cxn>
                  <a:cxn ang="0">
                    <a:pos x="72" y="118"/>
                  </a:cxn>
                  <a:cxn ang="0">
                    <a:pos x="51" y="123"/>
                  </a:cxn>
                  <a:cxn ang="0">
                    <a:pos x="31" y="125"/>
                  </a:cxn>
                  <a:cxn ang="0">
                    <a:pos x="10" y="123"/>
                  </a:cxn>
                  <a:cxn ang="0">
                    <a:pos x="29" y="117"/>
                  </a:cxn>
                  <a:cxn ang="0">
                    <a:pos x="85" y="96"/>
                  </a:cxn>
                  <a:cxn ang="0">
                    <a:pos x="141" y="64"/>
                  </a:cxn>
                  <a:cxn ang="0">
                    <a:pos x="195" y="30"/>
                  </a:cxn>
                  <a:cxn ang="0">
                    <a:pos x="255" y="7"/>
                  </a:cxn>
                  <a:cxn ang="0">
                    <a:pos x="407" y="2"/>
                  </a:cxn>
                  <a:cxn ang="0">
                    <a:pos x="405" y="2"/>
                  </a:cxn>
                </a:cxnLst>
                <a:rect l="0" t="0" r="r" b="b"/>
                <a:pathLst>
                  <a:path w="437" h="131">
                    <a:moveTo>
                      <a:pt x="405" y="2"/>
                    </a:moveTo>
                    <a:lnTo>
                      <a:pt x="399" y="11"/>
                    </a:lnTo>
                    <a:lnTo>
                      <a:pt x="394" y="21"/>
                    </a:lnTo>
                    <a:lnTo>
                      <a:pt x="389" y="30"/>
                    </a:lnTo>
                    <a:lnTo>
                      <a:pt x="386" y="42"/>
                    </a:lnTo>
                    <a:lnTo>
                      <a:pt x="383" y="51"/>
                    </a:lnTo>
                    <a:lnTo>
                      <a:pt x="379" y="62"/>
                    </a:lnTo>
                    <a:lnTo>
                      <a:pt x="376" y="72"/>
                    </a:lnTo>
                    <a:lnTo>
                      <a:pt x="373" y="83"/>
                    </a:lnTo>
                    <a:lnTo>
                      <a:pt x="368" y="93"/>
                    </a:lnTo>
                    <a:lnTo>
                      <a:pt x="362" y="101"/>
                    </a:lnTo>
                    <a:lnTo>
                      <a:pt x="368" y="109"/>
                    </a:lnTo>
                    <a:lnTo>
                      <a:pt x="376" y="112"/>
                    </a:lnTo>
                    <a:lnTo>
                      <a:pt x="383" y="113"/>
                    </a:lnTo>
                    <a:lnTo>
                      <a:pt x="389" y="112"/>
                    </a:lnTo>
                    <a:lnTo>
                      <a:pt x="397" y="110"/>
                    </a:lnTo>
                    <a:lnTo>
                      <a:pt x="403" y="109"/>
                    </a:lnTo>
                    <a:lnTo>
                      <a:pt x="411" y="107"/>
                    </a:lnTo>
                    <a:lnTo>
                      <a:pt x="419" y="105"/>
                    </a:lnTo>
                    <a:lnTo>
                      <a:pt x="427" y="105"/>
                    </a:lnTo>
                    <a:lnTo>
                      <a:pt x="437" y="107"/>
                    </a:lnTo>
                    <a:lnTo>
                      <a:pt x="421" y="109"/>
                    </a:lnTo>
                    <a:lnTo>
                      <a:pt x="407" y="112"/>
                    </a:lnTo>
                    <a:lnTo>
                      <a:pt x="389" y="118"/>
                    </a:lnTo>
                    <a:lnTo>
                      <a:pt x="373" y="123"/>
                    </a:lnTo>
                    <a:lnTo>
                      <a:pt x="355" y="128"/>
                    </a:lnTo>
                    <a:lnTo>
                      <a:pt x="339" y="131"/>
                    </a:lnTo>
                    <a:lnTo>
                      <a:pt x="322" y="131"/>
                    </a:lnTo>
                    <a:lnTo>
                      <a:pt x="306" y="129"/>
                    </a:lnTo>
                    <a:lnTo>
                      <a:pt x="290" y="121"/>
                    </a:lnTo>
                    <a:lnTo>
                      <a:pt x="275" y="110"/>
                    </a:lnTo>
                    <a:lnTo>
                      <a:pt x="258" y="121"/>
                    </a:lnTo>
                    <a:lnTo>
                      <a:pt x="239" y="125"/>
                    </a:lnTo>
                    <a:lnTo>
                      <a:pt x="223" y="123"/>
                    </a:lnTo>
                    <a:lnTo>
                      <a:pt x="205" y="118"/>
                    </a:lnTo>
                    <a:lnTo>
                      <a:pt x="189" y="110"/>
                    </a:lnTo>
                    <a:lnTo>
                      <a:pt x="173" y="104"/>
                    </a:lnTo>
                    <a:lnTo>
                      <a:pt x="157" y="99"/>
                    </a:lnTo>
                    <a:lnTo>
                      <a:pt x="139" y="97"/>
                    </a:lnTo>
                    <a:lnTo>
                      <a:pt x="122" y="101"/>
                    </a:lnTo>
                    <a:lnTo>
                      <a:pt x="103" y="113"/>
                    </a:lnTo>
                    <a:lnTo>
                      <a:pt x="93" y="113"/>
                    </a:lnTo>
                    <a:lnTo>
                      <a:pt x="83" y="115"/>
                    </a:lnTo>
                    <a:lnTo>
                      <a:pt x="72" y="118"/>
                    </a:lnTo>
                    <a:lnTo>
                      <a:pt x="63" y="120"/>
                    </a:lnTo>
                    <a:lnTo>
                      <a:pt x="51" y="123"/>
                    </a:lnTo>
                    <a:lnTo>
                      <a:pt x="42" y="125"/>
                    </a:lnTo>
                    <a:lnTo>
                      <a:pt x="31" y="125"/>
                    </a:lnTo>
                    <a:lnTo>
                      <a:pt x="21" y="125"/>
                    </a:lnTo>
                    <a:lnTo>
                      <a:pt x="10" y="123"/>
                    </a:lnTo>
                    <a:lnTo>
                      <a:pt x="0" y="120"/>
                    </a:lnTo>
                    <a:lnTo>
                      <a:pt x="29" y="117"/>
                    </a:lnTo>
                    <a:lnTo>
                      <a:pt x="58" y="109"/>
                    </a:lnTo>
                    <a:lnTo>
                      <a:pt x="85" y="96"/>
                    </a:lnTo>
                    <a:lnTo>
                      <a:pt x="114" y="81"/>
                    </a:lnTo>
                    <a:lnTo>
                      <a:pt x="141" y="64"/>
                    </a:lnTo>
                    <a:lnTo>
                      <a:pt x="168" y="46"/>
                    </a:lnTo>
                    <a:lnTo>
                      <a:pt x="195" y="30"/>
                    </a:lnTo>
                    <a:lnTo>
                      <a:pt x="224" y="16"/>
                    </a:lnTo>
                    <a:lnTo>
                      <a:pt x="255" y="7"/>
                    </a:lnTo>
                    <a:lnTo>
                      <a:pt x="287" y="0"/>
                    </a:lnTo>
                    <a:lnTo>
                      <a:pt x="407" y="2"/>
                    </a:lnTo>
                    <a:lnTo>
                      <a:pt x="407" y="2"/>
                    </a:lnTo>
                    <a:lnTo>
                      <a:pt x="405" y="2"/>
                    </a:lnTo>
                    <a:close/>
                  </a:path>
                </a:pathLst>
              </a:custGeom>
              <a:solidFill>
                <a:srgbClr val="36271F"/>
              </a:solidFill>
              <a:ln w="9525">
                <a:noFill/>
                <a:round/>
                <a:headEnd/>
                <a:tailEnd/>
              </a:ln>
            </p:spPr>
            <p:txBody>
              <a:bodyPr/>
              <a:lstStyle/>
              <a:p>
                <a:endParaRPr lang="es-CO"/>
              </a:p>
            </p:txBody>
          </p:sp>
          <p:sp>
            <p:nvSpPr>
              <p:cNvPr id="15866" name="Freeform 506"/>
              <p:cNvSpPr>
                <a:spLocks/>
              </p:cNvSpPr>
              <p:nvPr/>
            </p:nvSpPr>
            <p:spPr bwMode="auto">
              <a:xfrm>
                <a:off x="4293" y="4186"/>
                <a:ext cx="31" cy="29"/>
              </a:xfrm>
              <a:custGeom>
                <a:avLst/>
                <a:gdLst/>
                <a:ahLst/>
                <a:cxnLst>
                  <a:cxn ang="0">
                    <a:pos x="0" y="59"/>
                  </a:cxn>
                  <a:cxn ang="0">
                    <a:pos x="8" y="51"/>
                  </a:cxn>
                  <a:cxn ang="0">
                    <a:pos x="15" y="44"/>
                  </a:cxn>
                  <a:cxn ang="0">
                    <a:pos x="20" y="35"/>
                  </a:cxn>
                  <a:cxn ang="0">
                    <a:pos x="23" y="27"/>
                  </a:cxn>
                  <a:cxn ang="0">
                    <a:pos x="28" y="19"/>
                  </a:cxn>
                  <a:cxn ang="0">
                    <a:pos x="31" y="12"/>
                  </a:cxn>
                  <a:cxn ang="0">
                    <a:pos x="36" y="6"/>
                  </a:cxn>
                  <a:cxn ang="0">
                    <a:pos x="44" y="3"/>
                  </a:cxn>
                  <a:cxn ang="0">
                    <a:pos x="52" y="0"/>
                  </a:cxn>
                  <a:cxn ang="0">
                    <a:pos x="63" y="0"/>
                  </a:cxn>
                  <a:cxn ang="0">
                    <a:pos x="0" y="59"/>
                  </a:cxn>
                  <a:cxn ang="0">
                    <a:pos x="0" y="59"/>
                  </a:cxn>
                </a:cxnLst>
                <a:rect l="0" t="0" r="r" b="b"/>
                <a:pathLst>
                  <a:path w="63" h="59">
                    <a:moveTo>
                      <a:pt x="0" y="59"/>
                    </a:moveTo>
                    <a:lnTo>
                      <a:pt x="8" y="51"/>
                    </a:lnTo>
                    <a:lnTo>
                      <a:pt x="15" y="44"/>
                    </a:lnTo>
                    <a:lnTo>
                      <a:pt x="20" y="35"/>
                    </a:lnTo>
                    <a:lnTo>
                      <a:pt x="23" y="27"/>
                    </a:lnTo>
                    <a:lnTo>
                      <a:pt x="28" y="19"/>
                    </a:lnTo>
                    <a:lnTo>
                      <a:pt x="31" y="12"/>
                    </a:lnTo>
                    <a:lnTo>
                      <a:pt x="36" y="6"/>
                    </a:lnTo>
                    <a:lnTo>
                      <a:pt x="44" y="3"/>
                    </a:lnTo>
                    <a:lnTo>
                      <a:pt x="52" y="0"/>
                    </a:lnTo>
                    <a:lnTo>
                      <a:pt x="63" y="0"/>
                    </a:lnTo>
                    <a:lnTo>
                      <a:pt x="0" y="59"/>
                    </a:lnTo>
                    <a:lnTo>
                      <a:pt x="0" y="59"/>
                    </a:lnTo>
                    <a:close/>
                  </a:path>
                </a:pathLst>
              </a:custGeom>
              <a:solidFill>
                <a:srgbClr val="42C6FF"/>
              </a:solidFill>
              <a:ln w="9525">
                <a:noFill/>
                <a:round/>
                <a:headEnd/>
                <a:tailEnd/>
              </a:ln>
            </p:spPr>
            <p:txBody>
              <a:bodyPr/>
              <a:lstStyle/>
              <a:p>
                <a:endParaRPr lang="es-CO"/>
              </a:p>
            </p:txBody>
          </p:sp>
          <p:sp>
            <p:nvSpPr>
              <p:cNvPr id="15867" name="Freeform 507"/>
              <p:cNvSpPr>
                <a:spLocks/>
              </p:cNvSpPr>
              <p:nvPr/>
            </p:nvSpPr>
            <p:spPr bwMode="auto">
              <a:xfrm>
                <a:off x="4260" y="4189"/>
                <a:ext cx="33" cy="21"/>
              </a:xfrm>
              <a:custGeom>
                <a:avLst/>
                <a:gdLst/>
                <a:ahLst/>
                <a:cxnLst>
                  <a:cxn ang="0">
                    <a:pos x="65" y="24"/>
                  </a:cxn>
                  <a:cxn ang="0">
                    <a:pos x="61" y="27"/>
                  </a:cxn>
                  <a:cxn ang="0">
                    <a:pos x="56" y="32"/>
                  </a:cxn>
                  <a:cxn ang="0">
                    <a:pos x="53" y="35"/>
                  </a:cxn>
                  <a:cxn ang="0">
                    <a:pos x="48" y="37"/>
                  </a:cxn>
                  <a:cxn ang="0">
                    <a:pos x="41" y="38"/>
                  </a:cxn>
                  <a:cxn ang="0">
                    <a:pos x="37" y="40"/>
                  </a:cxn>
                  <a:cxn ang="0">
                    <a:pos x="32" y="42"/>
                  </a:cxn>
                  <a:cxn ang="0">
                    <a:pos x="25" y="42"/>
                  </a:cxn>
                  <a:cxn ang="0">
                    <a:pos x="19" y="42"/>
                  </a:cxn>
                  <a:cxn ang="0">
                    <a:pos x="13" y="42"/>
                  </a:cxn>
                  <a:cxn ang="0">
                    <a:pos x="8" y="40"/>
                  </a:cxn>
                  <a:cxn ang="0">
                    <a:pos x="5" y="37"/>
                  </a:cxn>
                  <a:cxn ang="0">
                    <a:pos x="1" y="32"/>
                  </a:cxn>
                  <a:cxn ang="0">
                    <a:pos x="0" y="27"/>
                  </a:cxn>
                  <a:cxn ang="0">
                    <a:pos x="0" y="22"/>
                  </a:cxn>
                  <a:cxn ang="0">
                    <a:pos x="0" y="18"/>
                  </a:cxn>
                  <a:cxn ang="0">
                    <a:pos x="1" y="13"/>
                  </a:cxn>
                  <a:cxn ang="0">
                    <a:pos x="5" y="8"/>
                  </a:cxn>
                  <a:cxn ang="0">
                    <a:pos x="8" y="3"/>
                  </a:cxn>
                  <a:cxn ang="0">
                    <a:pos x="13" y="0"/>
                  </a:cxn>
                  <a:cxn ang="0">
                    <a:pos x="17" y="3"/>
                  </a:cxn>
                  <a:cxn ang="0">
                    <a:pos x="22" y="6"/>
                  </a:cxn>
                  <a:cxn ang="0">
                    <a:pos x="29" y="11"/>
                  </a:cxn>
                  <a:cxn ang="0">
                    <a:pos x="33" y="14"/>
                  </a:cxn>
                  <a:cxn ang="0">
                    <a:pos x="38" y="19"/>
                  </a:cxn>
                  <a:cxn ang="0">
                    <a:pos x="45" y="22"/>
                  </a:cxn>
                  <a:cxn ang="0">
                    <a:pos x="49" y="24"/>
                  </a:cxn>
                  <a:cxn ang="0">
                    <a:pos x="56" y="26"/>
                  </a:cxn>
                  <a:cxn ang="0">
                    <a:pos x="61" y="26"/>
                  </a:cxn>
                  <a:cxn ang="0">
                    <a:pos x="65" y="24"/>
                  </a:cxn>
                  <a:cxn ang="0">
                    <a:pos x="65" y="24"/>
                  </a:cxn>
                </a:cxnLst>
                <a:rect l="0" t="0" r="r" b="b"/>
                <a:pathLst>
                  <a:path w="65" h="42">
                    <a:moveTo>
                      <a:pt x="65" y="24"/>
                    </a:moveTo>
                    <a:lnTo>
                      <a:pt x="61" y="27"/>
                    </a:lnTo>
                    <a:lnTo>
                      <a:pt x="56" y="32"/>
                    </a:lnTo>
                    <a:lnTo>
                      <a:pt x="53" y="35"/>
                    </a:lnTo>
                    <a:lnTo>
                      <a:pt x="48" y="37"/>
                    </a:lnTo>
                    <a:lnTo>
                      <a:pt x="41" y="38"/>
                    </a:lnTo>
                    <a:lnTo>
                      <a:pt x="37" y="40"/>
                    </a:lnTo>
                    <a:lnTo>
                      <a:pt x="32" y="42"/>
                    </a:lnTo>
                    <a:lnTo>
                      <a:pt x="25" y="42"/>
                    </a:lnTo>
                    <a:lnTo>
                      <a:pt x="19" y="42"/>
                    </a:lnTo>
                    <a:lnTo>
                      <a:pt x="13" y="42"/>
                    </a:lnTo>
                    <a:lnTo>
                      <a:pt x="8" y="40"/>
                    </a:lnTo>
                    <a:lnTo>
                      <a:pt x="5" y="37"/>
                    </a:lnTo>
                    <a:lnTo>
                      <a:pt x="1" y="32"/>
                    </a:lnTo>
                    <a:lnTo>
                      <a:pt x="0" y="27"/>
                    </a:lnTo>
                    <a:lnTo>
                      <a:pt x="0" y="22"/>
                    </a:lnTo>
                    <a:lnTo>
                      <a:pt x="0" y="18"/>
                    </a:lnTo>
                    <a:lnTo>
                      <a:pt x="1" y="13"/>
                    </a:lnTo>
                    <a:lnTo>
                      <a:pt x="5" y="8"/>
                    </a:lnTo>
                    <a:lnTo>
                      <a:pt x="8" y="3"/>
                    </a:lnTo>
                    <a:lnTo>
                      <a:pt x="13" y="0"/>
                    </a:lnTo>
                    <a:lnTo>
                      <a:pt x="17" y="3"/>
                    </a:lnTo>
                    <a:lnTo>
                      <a:pt x="22" y="6"/>
                    </a:lnTo>
                    <a:lnTo>
                      <a:pt x="29" y="11"/>
                    </a:lnTo>
                    <a:lnTo>
                      <a:pt x="33" y="14"/>
                    </a:lnTo>
                    <a:lnTo>
                      <a:pt x="38" y="19"/>
                    </a:lnTo>
                    <a:lnTo>
                      <a:pt x="45" y="22"/>
                    </a:lnTo>
                    <a:lnTo>
                      <a:pt x="49" y="24"/>
                    </a:lnTo>
                    <a:lnTo>
                      <a:pt x="56" y="26"/>
                    </a:lnTo>
                    <a:lnTo>
                      <a:pt x="61" y="26"/>
                    </a:lnTo>
                    <a:lnTo>
                      <a:pt x="65" y="24"/>
                    </a:lnTo>
                    <a:lnTo>
                      <a:pt x="65" y="24"/>
                    </a:lnTo>
                    <a:close/>
                  </a:path>
                </a:pathLst>
              </a:custGeom>
              <a:solidFill>
                <a:srgbClr val="42C6FF"/>
              </a:solidFill>
              <a:ln w="9525">
                <a:noFill/>
                <a:round/>
                <a:headEnd/>
                <a:tailEnd/>
              </a:ln>
            </p:spPr>
            <p:txBody>
              <a:bodyPr/>
              <a:lstStyle/>
              <a:p>
                <a:endParaRPr lang="es-CO"/>
              </a:p>
            </p:txBody>
          </p:sp>
          <p:sp>
            <p:nvSpPr>
              <p:cNvPr id="15868" name="Freeform 508"/>
              <p:cNvSpPr>
                <a:spLocks/>
              </p:cNvSpPr>
              <p:nvPr/>
            </p:nvSpPr>
            <p:spPr bwMode="auto">
              <a:xfrm>
                <a:off x="4216" y="4211"/>
                <a:ext cx="5" cy="14"/>
              </a:xfrm>
              <a:custGeom>
                <a:avLst/>
                <a:gdLst/>
                <a:ahLst/>
                <a:cxnLst>
                  <a:cxn ang="0">
                    <a:pos x="11" y="0"/>
                  </a:cxn>
                  <a:cxn ang="0">
                    <a:pos x="0" y="29"/>
                  </a:cxn>
                  <a:cxn ang="0">
                    <a:pos x="11" y="0"/>
                  </a:cxn>
                  <a:cxn ang="0">
                    <a:pos x="11" y="0"/>
                  </a:cxn>
                </a:cxnLst>
                <a:rect l="0" t="0" r="r" b="b"/>
                <a:pathLst>
                  <a:path w="11" h="29">
                    <a:moveTo>
                      <a:pt x="11" y="0"/>
                    </a:moveTo>
                    <a:lnTo>
                      <a:pt x="0" y="29"/>
                    </a:lnTo>
                    <a:lnTo>
                      <a:pt x="11" y="0"/>
                    </a:lnTo>
                    <a:lnTo>
                      <a:pt x="11" y="0"/>
                    </a:lnTo>
                    <a:close/>
                  </a:path>
                </a:pathLst>
              </a:custGeom>
              <a:solidFill>
                <a:srgbClr val="42C6FF"/>
              </a:solidFill>
              <a:ln w="9525">
                <a:noFill/>
                <a:round/>
                <a:headEnd/>
                <a:tailEnd/>
              </a:ln>
            </p:spPr>
            <p:txBody>
              <a:bodyPr/>
              <a:lstStyle/>
              <a:p>
                <a:endParaRPr lang="es-CO"/>
              </a:p>
            </p:txBody>
          </p:sp>
          <p:sp>
            <p:nvSpPr>
              <p:cNvPr id="15869" name="Freeform 509"/>
              <p:cNvSpPr>
                <a:spLocks/>
              </p:cNvSpPr>
              <p:nvPr/>
            </p:nvSpPr>
            <p:spPr bwMode="auto">
              <a:xfrm>
                <a:off x="4236" y="4213"/>
                <a:ext cx="6" cy="14"/>
              </a:xfrm>
              <a:custGeom>
                <a:avLst/>
                <a:gdLst/>
                <a:ahLst/>
                <a:cxnLst>
                  <a:cxn ang="0">
                    <a:pos x="0" y="27"/>
                  </a:cxn>
                  <a:cxn ang="0">
                    <a:pos x="13" y="0"/>
                  </a:cxn>
                  <a:cxn ang="0">
                    <a:pos x="13" y="29"/>
                  </a:cxn>
                  <a:cxn ang="0">
                    <a:pos x="2" y="29"/>
                  </a:cxn>
                  <a:cxn ang="0">
                    <a:pos x="2" y="29"/>
                  </a:cxn>
                  <a:cxn ang="0">
                    <a:pos x="0" y="27"/>
                  </a:cxn>
                </a:cxnLst>
                <a:rect l="0" t="0" r="r" b="b"/>
                <a:pathLst>
                  <a:path w="13" h="29">
                    <a:moveTo>
                      <a:pt x="0" y="27"/>
                    </a:moveTo>
                    <a:lnTo>
                      <a:pt x="13" y="0"/>
                    </a:lnTo>
                    <a:lnTo>
                      <a:pt x="13" y="29"/>
                    </a:lnTo>
                    <a:lnTo>
                      <a:pt x="2" y="29"/>
                    </a:lnTo>
                    <a:lnTo>
                      <a:pt x="2" y="29"/>
                    </a:lnTo>
                    <a:lnTo>
                      <a:pt x="0" y="27"/>
                    </a:lnTo>
                    <a:close/>
                  </a:path>
                </a:pathLst>
              </a:custGeom>
              <a:solidFill>
                <a:srgbClr val="42C6FF"/>
              </a:solidFill>
              <a:ln w="9525">
                <a:noFill/>
                <a:round/>
                <a:headEnd/>
                <a:tailEnd/>
              </a:ln>
            </p:spPr>
            <p:txBody>
              <a:bodyPr/>
              <a:lstStyle/>
              <a:p>
                <a:endParaRPr lang="es-CO"/>
              </a:p>
            </p:txBody>
          </p:sp>
          <p:sp>
            <p:nvSpPr>
              <p:cNvPr id="15870" name="Freeform 510"/>
              <p:cNvSpPr>
                <a:spLocks/>
              </p:cNvSpPr>
              <p:nvPr/>
            </p:nvSpPr>
            <p:spPr bwMode="auto">
              <a:xfrm>
                <a:off x="4294" y="4215"/>
                <a:ext cx="21" cy="17"/>
              </a:xfrm>
              <a:custGeom>
                <a:avLst/>
                <a:gdLst/>
                <a:ahLst/>
                <a:cxnLst>
                  <a:cxn ang="0">
                    <a:pos x="38" y="0"/>
                  </a:cxn>
                  <a:cxn ang="0">
                    <a:pos x="42" y="7"/>
                  </a:cxn>
                  <a:cxn ang="0">
                    <a:pos x="42" y="13"/>
                  </a:cxn>
                  <a:cxn ang="0">
                    <a:pos x="40" y="16"/>
                  </a:cxn>
                  <a:cxn ang="0">
                    <a:pos x="37" y="19"/>
                  </a:cxn>
                  <a:cxn ang="0">
                    <a:pos x="34" y="21"/>
                  </a:cxn>
                  <a:cxn ang="0">
                    <a:pos x="29" y="24"/>
                  </a:cxn>
                  <a:cxn ang="0">
                    <a:pos x="24" y="26"/>
                  </a:cxn>
                  <a:cxn ang="0">
                    <a:pos x="21" y="27"/>
                  </a:cxn>
                  <a:cxn ang="0">
                    <a:pos x="18" y="30"/>
                  </a:cxn>
                  <a:cxn ang="0">
                    <a:pos x="16" y="35"/>
                  </a:cxn>
                  <a:cxn ang="0">
                    <a:pos x="16" y="22"/>
                  </a:cxn>
                  <a:cxn ang="0">
                    <a:pos x="0" y="22"/>
                  </a:cxn>
                  <a:cxn ang="0">
                    <a:pos x="3" y="22"/>
                  </a:cxn>
                  <a:cxn ang="0">
                    <a:pos x="8" y="19"/>
                  </a:cxn>
                  <a:cxn ang="0">
                    <a:pos x="11" y="18"/>
                  </a:cxn>
                  <a:cxn ang="0">
                    <a:pos x="14" y="14"/>
                  </a:cxn>
                  <a:cxn ang="0">
                    <a:pos x="19" y="11"/>
                  </a:cxn>
                  <a:cxn ang="0">
                    <a:pos x="22" y="8"/>
                  </a:cxn>
                  <a:cxn ang="0">
                    <a:pos x="26" y="5"/>
                  </a:cxn>
                  <a:cxn ang="0">
                    <a:pos x="30" y="3"/>
                  </a:cxn>
                  <a:cxn ang="0">
                    <a:pos x="35" y="2"/>
                  </a:cxn>
                  <a:cxn ang="0">
                    <a:pos x="40" y="0"/>
                  </a:cxn>
                  <a:cxn ang="0">
                    <a:pos x="40" y="0"/>
                  </a:cxn>
                  <a:cxn ang="0">
                    <a:pos x="38" y="0"/>
                  </a:cxn>
                </a:cxnLst>
                <a:rect l="0" t="0" r="r" b="b"/>
                <a:pathLst>
                  <a:path w="42" h="35">
                    <a:moveTo>
                      <a:pt x="38" y="0"/>
                    </a:moveTo>
                    <a:lnTo>
                      <a:pt x="42" y="7"/>
                    </a:lnTo>
                    <a:lnTo>
                      <a:pt x="42" y="13"/>
                    </a:lnTo>
                    <a:lnTo>
                      <a:pt x="40" y="16"/>
                    </a:lnTo>
                    <a:lnTo>
                      <a:pt x="37" y="19"/>
                    </a:lnTo>
                    <a:lnTo>
                      <a:pt x="34" y="21"/>
                    </a:lnTo>
                    <a:lnTo>
                      <a:pt x="29" y="24"/>
                    </a:lnTo>
                    <a:lnTo>
                      <a:pt x="24" y="26"/>
                    </a:lnTo>
                    <a:lnTo>
                      <a:pt x="21" y="27"/>
                    </a:lnTo>
                    <a:lnTo>
                      <a:pt x="18" y="30"/>
                    </a:lnTo>
                    <a:lnTo>
                      <a:pt x="16" y="35"/>
                    </a:lnTo>
                    <a:lnTo>
                      <a:pt x="16" y="22"/>
                    </a:lnTo>
                    <a:lnTo>
                      <a:pt x="0" y="22"/>
                    </a:lnTo>
                    <a:lnTo>
                      <a:pt x="3" y="22"/>
                    </a:lnTo>
                    <a:lnTo>
                      <a:pt x="8" y="19"/>
                    </a:lnTo>
                    <a:lnTo>
                      <a:pt x="11" y="18"/>
                    </a:lnTo>
                    <a:lnTo>
                      <a:pt x="14" y="14"/>
                    </a:lnTo>
                    <a:lnTo>
                      <a:pt x="19" y="11"/>
                    </a:lnTo>
                    <a:lnTo>
                      <a:pt x="22" y="8"/>
                    </a:lnTo>
                    <a:lnTo>
                      <a:pt x="26" y="5"/>
                    </a:lnTo>
                    <a:lnTo>
                      <a:pt x="30" y="3"/>
                    </a:lnTo>
                    <a:lnTo>
                      <a:pt x="35" y="2"/>
                    </a:lnTo>
                    <a:lnTo>
                      <a:pt x="40" y="0"/>
                    </a:lnTo>
                    <a:lnTo>
                      <a:pt x="40" y="0"/>
                    </a:lnTo>
                    <a:lnTo>
                      <a:pt x="38" y="0"/>
                    </a:lnTo>
                    <a:close/>
                  </a:path>
                </a:pathLst>
              </a:custGeom>
              <a:solidFill>
                <a:srgbClr val="42C6FF"/>
              </a:solidFill>
              <a:ln w="9525">
                <a:noFill/>
                <a:round/>
                <a:headEnd/>
                <a:tailEnd/>
              </a:ln>
            </p:spPr>
            <p:txBody>
              <a:bodyPr/>
              <a:lstStyle/>
              <a:p>
                <a:endParaRPr lang="es-CO"/>
              </a:p>
            </p:txBody>
          </p:sp>
        </p:grpSp>
        <p:sp>
          <p:nvSpPr>
            <p:cNvPr id="15882" name="Rectangle 522"/>
            <p:cNvSpPr>
              <a:spLocks noChangeArrowheads="1"/>
            </p:cNvSpPr>
            <p:nvPr/>
          </p:nvSpPr>
          <p:spPr bwMode="auto">
            <a:xfrm>
              <a:off x="497" y="4251"/>
              <a:ext cx="1735" cy="5"/>
            </a:xfrm>
            <a:prstGeom prst="rect">
              <a:avLst/>
            </a:prstGeom>
            <a:solidFill>
              <a:srgbClr val="000000"/>
            </a:solidFill>
            <a:ln w="9525">
              <a:noFill/>
              <a:miter lim="800000"/>
              <a:headEnd/>
              <a:tailEnd/>
            </a:ln>
          </p:spPr>
          <p:txBody>
            <a:bodyPr/>
            <a:lstStyle/>
            <a:p>
              <a:endParaRPr lang="es-CO"/>
            </a:p>
          </p:txBody>
        </p:sp>
        <p:sp>
          <p:nvSpPr>
            <p:cNvPr id="15883" name="Rectangle 523"/>
            <p:cNvSpPr>
              <a:spLocks noChangeArrowheads="1"/>
            </p:cNvSpPr>
            <p:nvPr/>
          </p:nvSpPr>
          <p:spPr bwMode="auto">
            <a:xfrm>
              <a:off x="2232" y="3610"/>
              <a:ext cx="6" cy="641"/>
            </a:xfrm>
            <a:prstGeom prst="rect">
              <a:avLst/>
            </a:prstGeom>
            <a:solidFill>
              <a:srgbClr val="000000"/>
            </a:solidFill>
            <a:ln w="9525">
              <a:noFill/>
              <a:miter lim="800000"/>
              <a:headEnd/>
              <a:tailEnd/>
            </a:ln>
          </p:spPr>
          <p:txBody>
            <a:bodyPr/>
            <a:lstStyle/>
            <a:p>
              <a:endParaRPr lang="es-CO"/>
            </a:p>
          </p:txBody>
        </p:sp>
        <p:sp>
          <p:nvSpPr>
            <p:cNvPr id="15884" name="Rectangle 524"/>
            <p:cNvSpPr>
              <a:spLocks noChangeArrowheads="1"/>
            </p:cNvSpPr>
            <p:nvPr/>
          </p:nvSpPr>
          <p:spPr bwMode="auto">
            <a:xfrm>
              <a:off x="2232" y="4251"/>
              <a:ext cx="6" cy="5"/>
            </a:xfrm>
            <a:prstGeom prst="rect">
              <a:avLst/>
            </a:prstGeom>
            <a:solidFill>
              <a:srgbClr val="000000"/>
            </a:solidFill>
            <a:ln w="9525">
              <a:noFill/>
              <a:miter lim="800000"/>
              <a:headEnd/>
              <a:tailEnd/>
            </a:ln>
          </p:spPr>
          <p:txBody>
            <a:bodyPr/>
            <a:lstStyle/>
            <a:p>
              <a:endParaRPr lang="es-CO"/>
            </a:p>
          </p:txBody>
        </p:sp>
        <p:sp>
          <p:nvSpPr>
            <p:cNvPr id="15885" name="Rectangle 525"/>
            <p:cNvSpPr>
              <a:spLocks noChangeArrowheads="1"/>
            </p:cNvSpPr>
            <p:nvPr/>
          </p:nvSpPr>
          <p:spPr bwMode="auto">
            <a:xfrm>
              <a:off x="2238" y="4251"/>
              <a:ext cx="1691" cy="5"/>
            </a:xfrm>
            <a:prstGeom prst="rect">
              <a:avLst/>
            </a:prstGeom>
            <a:solidFill>
              <a:srgbClr val="000000"/>
            </a:solidFill>
            <a:ln w="9525">
              <a:noFill/>
              <a:miter lim="800000"/>
              <a:headEnd/>
              <a:tailEnd/>
            </a:ln>
          </p:spPr>
          <p:txBody>
            <a:bodyPr/>
            <a:lstStyle/>
            <a:p>
              <a:endParaRPr lang="es-CO"/>
            </a:p>
          </p:txBody>
        </p:sp>
        <p:sp>
          <p:nvSpPr>
            <p:cNvPr id="15886" name="Rectangle 526"/>
            <p:cNvSpPr>
              <a:spLocks noChangeArrowheads="1"/>
            </p:cNvSpPr>
            <p:nvPr/>
          </p:nvSpPr>
          <p:spPr bwMode="auto">
            <a:xfrm>
              <a:off x="3929" y="3610"/>
              <a:ext cx="6" cy="641"/>
            </a:xfrm>
            <a:prstGeom prst="rect">
              <a:avLst/>
            </a:prstGeom>
            <a:solidFill>
              <a:srgbClr val="000000"/>
            </a:solidFill>
            <a:ln w="9525">
              <a:noFill/>
              <a:miter lim="800000"/>
              <a:headEnd/>
              <a:tailEnd/>
            </a:ln>
          </p:spPr>
          <p:txBody>
            <a:bodyPr/>
            <a:lstStyle/>
            <a:p>
              <a:endParaRPr lang="es-CO"/>
            </a:p>
          </p:txBody>
        </p:sp>
        <p:sp>
          <p:nvSpPr>
            <p:cNvPr id="15887" name="Rectangle 527"/>
            <p:cNvSpPr>
              <a:spLocks noChangeArrowheads="1"/>
            </p:cNvSpPr>
            <p:nvPr/>
          </p:nvSpPr>
          <p:spPr bwMode="auto">
            <a:xfrm>
              <a:off x="3929" y="4251"/>
              <a:ext cx="6" cy="5"/>
            </a:xfrm>
            <a:prstGeom prst="rect">
              <a:avLst/>
            </a:prstGeom>
            <a:solidFill>
              <a:srgbClr val="000000"/>
            </a:solidFill>
            <a:ln w="9525">
              <a:noFill/>
              <a:miter lim="800000"/>
              <a:headEnd/>
              <a:tailEnd/>
            </a:ln>
          </p:spPr>
          <p:txBody>
            <a:bodyPr/>
            <a:lstStyle/>
            <a:p>
              <a:endParaRPr lang="es-CO"/>
            </a:p>
          </p:txBody>
        </p:sp>
        <p:sp>
          <p:nvSpPr>
            <p:cNvPr id="15888" name="Rectangle 528"/>
            <p:cNvSpPr>
              <a:spLocks noChangeArrowheads="1"/>
            </p:cNvSpPr>
            <p:nvPr/>
          </p:nvSpPr>
          <p:spPr bwMode="auto">
            <a:xfrm>
              <a:off x="3935" y="4251"/>
              <a:ext cx="1466" cy="5"/>
            </a:xfrm>
            <a:prstGeom prst="rect">
              <a:avLst/>
            </a:prstGeom>
            <a:solidFill>
              <a:srgbClr val="000000"/>
            </a:solidFill>
            <a:ln w="9525">
              <a:noFill/>
              <a:miter lim="800000"/>
              <a:headEnd/>
              <a:tailEnd/>
            </a:ln>
          </p:spPr>
          <p:txBody>
            <a:bodyPr/>
            <a:lstStyle/>
            <a:p>
              <a:endParaRPr lang="es-CO"/>
            </a:p>
          </p:txBody>
        </p:sp>
        <p:sp>
          <p:nvSpPr>
            <p:cNvPr id="15889" name="Rectangle 529"/>
            <p:cNvSpPr>
              <a:spLocks noChangeArrowheads="1"/>
            </p:cNvSpPr>
            <p:nvPr/>
          </p:nvSpPr>
          <p:spPr bwMode="auto">
            <a:xfrm>
              <a:off x="5401" y="3610"/>
              <a:ext cx="6" cy="641"/>
            </a:xfrm>
            <a:prstGeom prst="rect">
              <a:avLst/>
            </a:prstGeom>
            <a:solidFill>
              <a:srgbClr val="000000"/>
            </a:solidFill>
            <a:ln w="9525">
              <a:noFill/>
              <a:miter lim="800000"/>
              <a:headEnd/>
              <a:tailEnd/>
            </a:ln>
          </p:spPr>
          <p:txBody>
            <a:bodyPr/>
            <a:lstStyle/>
            <a:p>
              <a:endParaRPr lang="es-CO"/>
            </a:p>
          </p:txBody>
        </p:sp>
        <p:sp>
          <p:nvSpPr>
            <p:cNvPr id="15890" name="Rectangle 530"/>
            <p:cNvSpPr>
              <a:spLocks noChangeArrowheads="1"/>
            </p:cNvSpPr>
            <p:nvPr/>
          </p:nvSpPr>
          <p:spPr bwMode="auto">
            <a:xfrm>
              <a:off x="5401" y="4251"/>
              <a:ext cx="6" cy="5"/>
            </a:xfrm>
            <a:prstGeom prst="rect">
              <a:avLst/>
            </a:prstGeom>
            <a:solidFill>
              <a:srgbClr val="000000"/>
            </a:solidFill>
            <a:ln w="9525">
              <a:noFill/>
              <a:miter lim="800000"/>
              <a:headEnd/>
              <a:tailEnd/>
            </a:ln>
          </p:spPr>
          <p:txBody>
            <a:bodyPr/>
            <a:lstStyle/>
            <a:p>
              <a:endParaRPr lang="es-CO"/>
            </a:p>
          </p:txBody>
        </p:sp>
        <p:sp>
          <p:nvSpPr>
            <p:cNvPr id="15891" name="Rectangle 531"/>
            <p:cNvSpPr>
              <a:spLocks noChangeArrowheads="1"/>
            </p:cNvSpPr>
            <p:nvPr/>
          </p:nvSpPr>
          <p:spPr bwMode="auto">
            <a:xfrm>
              <a:off x="5401" y="4251"/>
              <a:ext cx="6" cy="5"/>
            </a:xfrm>
            <a:prstGeom prst="rect">
              <a:avLst/>
            </a:prstGeom>
            <a:solidFill>
              <a:srgbClr val="000000"/>
            </a:solidFill>
            <a:ln w="9525">
              <a:noFill/>
              <a:miter lim="800000"/>
              <a:headEnd/>
              <a:tailEnd/>
            </a:ln>
          </p:spPr>
          <p:txBody>
            <a:bodyPr/>
            <a:lstStyle/>
            <a:p>
              <a:endParaRPr lang="es-CO"/>
            </a:p>
          </p:txBody>
        </p:sp>
      </p:grpSp>
      <p:grpSp>
        <p:nvGrpSpPr>
          <p:cNvPr id="13" name="Group 21"/>
          <p:cNvGrpSpPr>
            <a:grpSpLocks/>
          </p:cNvGrpSpPr>
          <p:nvPr/>
        </p:nvGrpSpPr>
        <p:grpSpPr bwMode="auto">
          <a:xfrm>
            <a:off x="304800" y="228600"/>
            <a:ext cx="762000" cy="762000"/>
            <a:chOff x="192" y="144"/>
            <a:chExt cx="480" cy="480"/>
          </a:xfrm>
        </p:grpSpPr>
        <p:sp>
          <p:nvSpPr>
            <p:cNvPr id="15365" name="Rectangle 5"/>
            <p:cNvSpPr>
              <a:spLocks noChangeArrowheads="1"/>
            </p:cNvSpPr>
            <p:nvPr/>
          </p:nvSpPr>
          <p:spPr bwMode="auto">
            <a:xfrm rot="2700000">
              <a:off x="392" y="147"/>
              <a:ext cx="80" cy="74"/>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66" name="Rectangle 6"/>
            <p:cNvSpPr>
              <a:spLocks noChangeArrowheads="1"/>
            </p:cNvSpPr>
            <p:nvPr/>
          </p:nvSpPr>
          <p:spPr bwMode="auto">
            <a:xfrm rot="2700000">
              <a:off x="324" y="215"/>
              <a:ext cx="80" cy="7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67" name="Rectangle 7"/>
            <p:cNvSpPr>
              <a:spLocks noChangeArrowheads="1"/>
            </p:cNvSpPr>
            <p:nvPr/>
          </p:nvSpPr>
          <p:spPr bwMode="auto">
            <a:xfrm rot="2700000">
              <a:off x="256" y="280"/>
              <a:ext cx="79" cy="75"/>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68" name="Rectangle 8"/>
            <p:cNvSpPr>
              <a:spLocks noChangeArrowheads="1"/>
            </p:cNvSpPr>
            <p:nvPr/>
          </p:nvSpPr>
          <p:spPr bwMode="auto">
            <a:xfrm rot="2700000">
              <a:off x="460" y="216"/>
              <a:ext cx="79" cy="72"/>
            </a:xfrm>
            <a:prstGeom prst="rect">
              <a:avLst/>
            </a:prstGeom>
            <a:noFill/>
            <a:ln w="12700">
              <a:solidFill>
                <a:schemeClr val="tx1"/>
              </a:solidFill>
              <a:miter lim="800000"/>
              <a:headEnd/>
              <a:tailEnd/>
            </a:ln>
            <a:effectLst/>
          </p:spPr>
          <p:txBody>
            <a:bodyPr wrap="none" anchor="ctr"/>
            <a:lstStyle/>
            <a:p>
              <a:endParaRPr lang="es-CO"/>
            </a:p>
          </p:txBody>
        </p:sp>
        <p:sp>
          <p:nvSpPr>
            <p:cNvPr id="15369" name="Rectangle 9"/>
            <p:cNvSpPr>
              <a:spLocks noChangeArrowheads="1"/>
            </p:cNvSpPr>
            <p:nvPr/>
          </p:nvSpPr>
          <p:spPr bwMode="auto">
            <a:xfrm rot="2700000">
              <a:off x="392" y="279"/>
              <a:ext cx="80" cy="76"/>
            </a:xfrm>
            <a:prstGeom prst="rect">
              <a:avLst/>
            </a:prstGeom>
            <a:noFill/>
            <a:ln w="12700">
              <a:solidFill>
                <a:schemeClr val="tx1"/>
              </a:solidFill>
              <a:miter lim="800000"/>
              <a:headEnd/>
              <a:tailEnd/>
            </a:ln>
            <a:effectLst/>
          </p:spPr>
          <p:txBody>
            <a:bodyPr wrap="none" anchor="ctr"/>
            <a:lstStyle/>
            <a:p>
              <a:endParaRPr lang="es-CO"/>
            </a:p>
          </p:txBody>
        </p:sp>
        <p:sp>
          <p:nvSpPr>
            <p:cNvPr id="15370" name="Rectangle 10"/>
            <p:cNvSpPr>
              <a:spLocks noChangeArrowheads="1"/>
            </p:cNvSpPr>
            <p:nvPr/>
          </p:nvSpPr>
          <p:spPr bwMode="auto">
            <a:xfrm rot="2700000">
              <a:off x="325" y="348"/>
              <a:ext cx="80" cy="71"/>
            </a:xfrm>
            <a:prstGeom prst="rect">
              <a:avLst/>
            </a:prstGeom>
            <a:noFill/>
            <a:ln w="12700">
              <a:solidFill>
                <a:schemeClr val="tx1"/>
              </a:solidFill>
              <a:miter lim="800000"/>
              <a:headEnd/>
              <a:tailEnd/>
            </a:ln>
            <a:effectLst/>
          </p:spPr>
          <p:txBody>
            <a:bodyPr wrap="none" anchor="ctr"/>
            <a:lstStyle/>
            <a:p>
              <a:endParaRPr lang="es-CO"/>
            </a:p>
          </p:txBody>
        </p:sp>
        <p:sp>
          <p:nvSpPr>
            <p:cNvPr id="15371" name="Rectangle 11"/>
            <p:cNvSpPr>
              <a:spLocks noChangeArrowheads="1"/>
            </p:cNvSpPr>
            <p:nvPr/>
          </p:nvSpPr>
          <p:spPr bwMode="auto">
            <a:xfrm rot="2700000">
              <a:off x="598" y="348"/>
              <a:ext cx="78" cy="71"/>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2" name="Rectangle 12"/>
            <p:cNvSpPr>
              <a:spLocks noChangeArrowheads="1"/>
            </p:cNvSpPr>
            <p:nvPr/>
          </p:nvSpPr>
          <p:spPr bwMode="auto">
            <a:xfrm rot="2700000">
              <a:off x="530" y="280"/>
              <a:ext cx="77" cy="75"/>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3" name="Rectangle 13"/>
            <p:cNvSpPr>
              <a:spLocks noChangeArrowheads="1"/>
            </p:cNvSpPr>
            <p:nvPr/>
          </p:nvSpPr>
          <p:spPr bwMode="auto">
            <a:xfrm rot="2700000">
              <a:off x="256" y="413"/>
              <a:ext cx="79" cy="75"/>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4" name="Rectangle 14"/>
            <p:cNvSpPr>
              <a:spLocks noChangeArrowheads="1"/>
            </p:cNvSpPr>
            <p:nvPr/>
          </p:nvSpPr>
          <p:spPr bwMode="auto">
            <a:xfrm rot="2700000">
              <a:off x="188" y="348"/>
              <a:ext cx="79" cy="71"/>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5" name="Rectangle 15"/>
            <p:cNvSpPr>
              <a:spLocks noChangeArrowheads="1"/>
            </p:cNvSpPr>
            <p:nvPr/>
          </p:nvSpPr>
          <p:spPr bwMode="auto">
            <a:xfrm rot="2700000">
              <a:off x="392" y="548"/>
              <a:ext cx="80" cy="7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6" name="Rectangle 16"/>
            <p:cNvSpPr>
              <a:spLocks noChangeArrowheads="1"/>
            </p:cNvSpPr>
            <p:nvPr/>
          </p:nvSpPr>
          <p:spPr bwMode="auto">
            <a:xfrm rot="2700000">
              <a:off x="460" y="481"/>
              <a:ext cx="79" cy="7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7" name="Rectangle 17"/>
            <p:cNvSpPr>
              <a:spLocks noChangeArrowheads="1"/>
            </p:cNvSpPr>
            <p:nvPr/>
          </p:nvSpPr>
          <p:spPr bwMode="auto">
            <a:xfrm rot="2700000">
              <a:off x="324" y="480"/>
              <a:ext cx="80" cy="7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15378" name="Rectangle 18"/>
            <p:cNvSpPr>
              <a:spLocks noChangeArrowheads="1"/>
            </p:cNvSpPr>
            <p:nvPr/>
          </p:nvSpPr>
          <p:spPr bwMode="auto">
            <a:xfrm rot="2700000">
              <a:off x="392" y="413"/>
              <a:ext cx="80" cy="76"/>
            </a:xfrm>
            <a:prstGeom prst="rect">
              <a:avLst/>
            </a:prstGeom>
            <a:noFill/>
            <a:ln w="12700">
              <a:solidFill>
                <a:schemeClr val="tx1"/>
              </a:solidFill>
              <a:miter lim="800000"/>
              <a:headEnd/>
              <a:tailEnd/>
            </a:ln>
            <a:effectLst/>
          </p:spPr>
          <p:txBody>
            <a:bodyPr wrap="none" anchor="ctr"/>
            <a:lstStyle/>
            <a:p>
              <a:endParaRPr lang="es-CO"/>
            </a:p>
          </p:txBody>
        </p:sp>
        <p:sp>
          <p:nvSpPr>
            <p:cNvPr id="15379" name="Rectangle 19"/>
            <p:cNvSpPr>
              <a:spLocks noChangeArrowheads="1"/>
            </p:cNvSpPr>
            <p:nvPr/>
          </p:nvSpPr>
          <p:spPr bwMode="auto">
            <a:xfrm rot="2700000">
              <a:off x="460" y="348"/>
              <a:ext cx="80" cy="71"/>
            </a:xfrm>
            <a:prstGeom prst="rect">
              <a:avLst/>
            </a:prstGeom>
            <a:solidFill>
              <a:srgbClr val="FC0128"/>
            </a:solidFill>
            <a:ln w="12700">
              <a:solidFill>
                <a:schemeClr val="tx1"/>
              </a:solidFill>
              <a:miter lim="800000"/>
              <a:headEnd/>
              <a:tailEnd/>
            </a:ln>
            <a:effectLst/>
          </p:spPr>
          <p:txBody>
            <a:bodyPr wrap="none" anchor="ctr"/>
            <a:lstStyle/>
            <a:p>
              <a:endParaRPr lang="es-CO"/>
            </a:p>
          </p:txBody>
        </p:sp>
        <p:sp>
          <p:nvSpPr>
            <p:cNvPr id="15380" name="Rectangle 20"/>
            <p:cNvSpPr>
              <a:spLocks noChangeArrowheads="1"/>
            </p:cNvSpPr>
            <p:nvPr/>
          </p:nvSpPr>
          <p:spPr bwMode="auto">
            <a:xfrm rot="2700000">
              <a:off x="530" y="413"/>
              <a:ext cx="77" cy="75"/>
            </a:xfrm>
            <a:prstGeom prst="rect">
              <a:avLst/>
            </a:prstGeom>
            <a:solidFill>
              <a:schemeClr val="tx1"/>
            </a:solidFill>
            <a:ln w="12700">
              <a:solidFill>
                <a:schemeClr val="tx1"/>
              </a:solidFill>
              <a:miter lim="800000"/>
              <a:headEnd/>
              <a:tailEnd/>
            </a:ln>
            <a:effectLst/>
          </p:spPr>
          <p:txBody>
            <a:bodyPr wrap="none" anchor="ctr"/>
            <a:lstStyle/>
            <a:p>
              <a:endParaRPr lang="es-CO"/>
            </a:p>
          </p:txBody>
        </p:sp>
      </p:grpSp>
      <p:sp>
        <p:nvSpPr>
          <p:cNvPr id="15900" name="Line 540"/>
          <p:cNvSpPr>
            <a:spLocks noChangeShapeType="1"/>
          </p:cNvSpPr>
          <p:nvPr/>
        </p:nvSpPr>
        <p:spPr bwMode="auto">
          <a:xfrm flipH="1">
            <a:off x="838200" y="2133600"/>
            <a:ext cx="7772400" cy="0"/>
          </a:xfrm>
          <a:prstGeom prst="line">
            <a:avLst/>
          </a:prstGeom>
          <a:noFill/>
          <a:ln w="9525">
            <a:solidFill>
              <a:schemeClr val="tx1"/>
            </a:solidFill>
            <a:round/>
            <a:headEnd/>
            <a:tailEnd/>
          </a:ln>
          <a:effectLst/>
        </p:spPr>
        <p:txBody>
          <a:bodyPr wrap="none" anchor="ctr"/>
          <a:lstStyle/>
          <a:p>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00"/>
                                        </p:tgtEl>
                                        <p:attrNameLst>
                                          <p:attrName>style.visibility</p:attrName>
                                        </p:attrNameLst>
                                      </p:cBhvr>
                                      <p:to>
                                        <p:strVal val="visible"/>
                                      </p:to>
                                    </p:set>
                                    <p:anim calcmode="lin" valueType="num">
                                      <p:cBhvr additive="base">
                                        <p:cTn id="13" dur="500" fill="hold"/>
                                        <p:tgtEl>
                                          <p:spTgt spid="15900"/>
                                        </p:tgtEl>
                                        <p:attrNameLst>
                                          <p:attrName>ppt_x</p:attrName>
                                        </p:attrNameLst>
                                      </p:cBhvr>
                                      <p:tavLst>
                                        <p:tav tm="0">
                                          <p:val>
                                            <p:strVal val="0-#ppt_w/2"/>
                                          </p:val>
                                        </p:tav>
                                        <p:tav tm="100000">
                                          <p:val>
                                            <p:strVal val="#ppt_x"/>
                                          </p:val>
                                        </p:tav>
                                      </p:tavLst>
                                    </p:anim>
                                    <p:anim calcmode="lin" valueType="num">
                                      <p:cBhvr additive="base">
                                        <p:cTn id="14" dur="500" fill="hold"/>
                                        <p:tgtEl>
                                          <p:spTgt spid="159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00"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4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21506" name="Rectangle 2"/>
          <p:cNvSpPr>
            <a:spLocks noGrp="1" noChangeArrowheads="1"/>
          </p:cNvSpPr>
          <p:nvPr>
            <p:ph type="title"/>
          </p:nvPr>
        </p:nvSpPr>
        <p:spPr/>
        <p:txBody>
          <a:bodyPr/>
          <a:lstStyle/>
          <a:p>
            <a:r>
              <a:rPr lang="es-ES_tradnl"/>
              <a:t>Instrumentos geográficos</a:t>
            </a:r>
          </a:p>
        </p:txBody>
      </p:sp>
      <p:sp>
        <p:nvSpPr>
          <p:cNvPr id="21507" name="Rectangle 3"/>
          <p:cNvSpPr>
            <a:spLocks noGrp="1" noChangeArrowheads="1"/>
          </p:cNvSpPr>
          <p:nvPr>
            <p:ph type="body" idx="1"/>
          </p:nvPr>
        </p:nvSpPr>
        <p:spPr>
          <a:xfrm>
            <a:off x="685800" y="1981200"/>
            <a:ext cx="7772400" cy="1447800"/>
          </a:xfrm>
        </p:spPr>
        <p:txBody>
          <a:bodyPr/>
          <a:lstStyle/>
          <a:p>
            <a:r>
              <a:rPr lang="es-ES_tradnl"/>
              <a:t>Superposición de mapas</a:t>
            </a:r>
          </a:p>
          <a:p>
            <a:r>
              <a:rPr lang="es-ES_tradnl"/>
              <a:t>SIG</a:t>
            </a:r>
          </a:p>
          <a:p>
            <a:endParaRPr lang="es-ES_tradnl"/>
          </a:p>
          <a:p>
            <a:endParaRPr lang="es-ES_tradnl"/>
          </a:p>
        </p:txBody>
      </p:sp>
      <p:sp>
        <p:nvSpPr>
          <p:cNvPr id="21508" name="Text Box 4"/>
          <p:cNvSpPr txBox="1">
            <a:spLocks noChangeArrowheads="1"/>
          </p:cNvSpPr>
          <p:nvPr/>
        </p:nvSpPr>
        <p:spPr bwMode="auto">
          <a:xfrm>
            <a:off x="1066800" y="3733800"/>
            <a:ext cx="4081463" cy="457200"/>
          </a:xfrm>
          <a:prstGeom prst="rect">
            <a:avLst/>
          </a:prstGeom>
          <a:solidFill>
            <a:srgbClr val="FF3300"/>
          </a:solidFill>
          <a:ln w="9525">
            <a:noFill/>
            <a:miter lim="800000"/>
            <a:headEnd/>
            <a:tailEnd/>
          </a:ln>
          <a:effectLst/>
        </p:spPr>
        <p:txBody>
          <a:bodyPr wrap="none">
            <a:spAutoFit/>
          </a:bodyPr>
          <a:lstStyle/>
          <a:p>
            <a:r>
              <a:rPr lang="es-ES_tradnl">
                <a:solidFill>
                  <a:srgbClr val="FFFF00"/>
                </a:solidFill>
              </a:rPr>
              <a:t>DISTRIBUCIÓN DE OFERTA</a:t>
            </a:r>
            <a:endParaRPr lang="es-ES_tradnl"/>
          </a:p>
        </p:txBody>
      </p:sp>
      <p:sp>
        <p:nvSpPr>
          <p:cNvPr id="21509" name="Text Box 5"/>
          <p:cNvSpPr txBox="1">
            <a:spLocks noChangeArrowheads="1"/>
          </p:cNvSpPr>
          <p:nvPr/>
        </p:nvSpPr>
        <p:spPr bwMode="auto">
          <a:xfrm>
            <a:off x="762000" y="5105400"/>
            <a:ext cx="4989513" cy="457200"/>
          </a:xfrm>
          <a:prstGeom prst="rect">
            <a:avLst/>
          </a:prstGeom>
          <a:solidFill>
            <a:schemeClr val="accent2"/>
          </a:solidFill>
          <a:ln w="9525">
            <a:noFill/>
            <a:miter lim="800000"/>
            <a:headEnd/>
            <a:tailEnd/>
          </a:ln>
          <a:effectLst/>
        </p:spPr>
        <p:txBody>
          <a:bodyPr wrap="none">
            <a:spAutoFit/>
          </a:bodyPr>
          <a:lstStyle/>
          <a:p>
            <a:r>
              <a:rPr lang="es-ES_tradnl">
                <a:solidFill>
                  <a:schemeClr val="bg1"/>
                </a:solidFill>
              </a:rPr>
              <a:t>CONCENTRACION DE DEMANDA </a:t>
            </a:r>
          </a:p>
        </p:txBody>
      </p:sp>
      <p:sp>
        <p:nvSpPr>
          <p:cNvPr id="21511" name="Oval 7"/>
          <p:cNvSpPr>
            <a:spLocks noChangeArrowheads="1"/>
          </p:cNvSpPr>
          <p:nvPr/>
        </p:nvSpPr>
        <p:spPr bwMode="auto">
          <a:xfrm>
            <a:off x="6400800" y="3810000"/>
            <a:ext cx="2209800" cy="1676400"/>
          </a:xfrm>
          <a:prstGeom prst="ellipse">
            <a:avLst/>
          </a:prstGeom>
          <a:solidFill>
            <a:schemeClr val="accent1"/>
          </a:solidFill>
          <a:ln w="9525">
            <a:solidFill>
              <a:schemeClr val="tx1"/>
            </a:solidFill>
            <a:round/>
            <a:headEnd/>
            <a:tailEnd/>
          </a:ln>
          <a:effectLst/>
        </p:spPr>
        <p:txBody>
          <a:bodyPr wrap="none" anchor="ctr"/>
          <a:lstStyle/>
          <a:p>
            <a:pPr algn="ctr"/>
            <a:endParaRPr lang="es-ES_tradnl" b="1"/>
          </a:p>
          <a:p>
            <a:pPr algn="ctr"/>
            <a:r>
              <a:rPr lang="es-ES_tradnl" b="1"/>
              <a:t>VACIOS DE </a:t>
            </a:r>
          </a:p>
          <a:p>
            <a:pPr algn="ctr"/>
            <a:r>
              <a:rPr lang="es-ES_tradnl" b="1"/>
              <a:t>ATENCION</a:t>
            </a:r>
          </a:p>
          <a:p>
            <a:pPr algn="ctr"/>
            <a:endParaRPr lang="es-ES_tradnl"/>
          </a:p>
        </p:txBody>
      </p:sp>
      <p:sp>
        <p:nvSpPr>
          <p:cNvPr id="21512" name="AutoShape 8"/>
          <p:cNvSpPr>
            <a:spLocks noChangeArrowheads="1"/>
          </p:cNvSpPr>
          <p:nvPr/>
        </p:nvSpPr>
        <p:spPr bwMode="auto">
          <a:xfrm>
            <a:off x="2057400" y="4343400"/>
            <a:ext cx="609600" cy="533400"/>
          </a:xfrm>
          <a:prstGeom prst="up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s-CO"/>
          </a:p>
        </p:txBody>
      </p:sp>
      <p:sp>
        <p:nvSpPr>
          <p:cNvPr id="21513" name="AutoShape 9"/>
          <p:cNvSpPr>
            <a:spLocks noChangeArrowheads="1"/>
          </p:cNvSpPr>
          <p:nvPr/>
        </p:nvSpPr>
        <p:spPr bwMode="auto">
          <a:xfrm>
            <a:off x="3124200" y="4343400"/>
            <a:ext cx="609600" cy="533400"/>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s-CO"/>
          </a:p>
        </p:txBody>
      </p:sp>
      <p:sp>
        <p:nvSpPr>
          <p:cNvPr id="21514" name="AutoShape 10"/>
          <p:cNvSpPr>
            <a:spLocks noChangeArrowheads="1"/>
          </p:cNvSpPr>
          <p:nvPr/>
        </p:nvSpPr>
        <p:spPr bwMode="auto">
          <a:xfrm>
            <a:off x="5410200" y="4267200"/>
            <a:ext cx="762000" cy="685800"/>
          </a:xfrm>
          <a:prstGeom prst="rightArrow">
            <a:avLst>
              <a:gd name="adj1" fmla="val 50000"/>
              <a:gd name="adj2" fmla="val 27778"/>
            </a:avLst>
          </a:prstGeom>
          <a:solidFill>
            <a:schemeClr val="hlink"/>
          </a:solidFill>
          <a:ln w="9525">
            <a:solidFill>
              <a:schemeClr val="tx1"/>
            </a:solidFill>
            <a:miter lim="800000"/>
            <a:headEnd/>
            <a:tailEnd/>
          </a:ln>
          <a:effectLst/>
        </p:spPr>
        <p:txBody>
          <a:bodyPr wrap="none" anchor="ctr"/>
          <a:lstStyle/>
          <a:p>
            <a:endParaRPr lang="es-C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35137-2025-7205-FFE1-5A168A3D25A5}"/>
              </a:ext>
            </a:extLst>
          </p:cNvPr>
          <p:cNvSpPr>
            <a:spLocks noGrp="1"/>
          </p:cNvSpPr>
          <p:nvPr>
            <p:ph type="title"/>
          </p:nvPr>
        </p:nvSpPr>
        <p:spPr/>
        <p:txBody>
          <a:bodyPr>
            <a:normAutofit fontScale="90000"/>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IMPORTANCIA DE LA INNOVACIÓN</a:t>
            </a:r>
            <a:endParaRPr lang="es-ES" dirty="0"/>
          </a:p>
        </p:txBody>
      </p:sp>
      <p:graphicFrame>
        <p:nvGraphicFramePr>
          <p:cNvPr id="13" name="Marcador de contenido 12">
            <a:extLst>
              <a:ext uri="{FF2B5EF4-FFF2-40B4-BE49-F238E27FC236}">
                <a16:creationId xmlns:a16="http://schemas.microsoft.com/office/drawing/2014/main" id="{BAFF766D-B7EE-038E-09E9-0D914D0C1AF4}"/>
              </a:ext>
            </a:extLst>
          </p:cNvPr>
          <p:cNvGraphicFramePr>
            <a:graphicFrameLocks noGrp="1"/>
          </p:cNvGraphicFramePr>
          <p:nvPr>
            <p:ph idx="1"/>
            <p:extLst>
              <p:ext uri="{D42A27DB-BD31-4B8C-83A1-F6EECF244321}">
                <p14:modId xmlns:p14="http://schemas.microsoft.com/office/powerpoint/2010/main" val="347482472"/>
              </p:ext>
            </p:extLst>
          </p:nvPr>
        </p:nvGraphicFramePr>
        <p:xfrm>
          <a:off x="457200" y="1609725"/>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4696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22530" name="Rectangle 2"/>
          <p:cNvSpPr>
            <a:spLocks noGrp="1" noChangeArrowheads="1"/>
          </p:cNvSpPr>
          <p:nvPr>
            <p:ph type="title"/>
          </p:nvPr>
        </p:nvSpPr>
        <p:spPr>
          <a:xfrm>
            <a:off x="609600" y="457200"/>
            <a:ext cx="7772400" cy="1143000"/>
          </a:xfrm>
        </p:spPr>
        <p:txBody>
          <a:bodyPr>
            <a:normAutofit fontScale="90000"/>
          </a:bodyPr>
          <a:lstStyle/>
          <a:p>
            <a:r>
              <a:rPr lang="es-ES_tradnl"/>
              <a:t>Comparación de alternativas de localización</a:t>
            </a:r>
          </a:p>
        </p:txBody>
      </p:sp>
      <p:sp>
        <p:nvSpPr>
          <p:cNvPr id="22550" name="Rectangle 22"/>
          <p:cNvSpPr>
            <a:spLocks noGrp="1" noChangeArrowheads="1"/>
          </p:cNvSpPr>
          <p:nvPr>
            <p:ph type="body" sz="half" idx="1"/>
          </p:nvPr>
        </p:nvSpPr>
        <p:spPr>
          <a:xfrm>
            <a:off x="685800" y="2209800"/>
            <a:ext cx="4495800" cy="3581400"/>
          </a:xfrm>
        </p:spPr>
        <p:txBody>
          <a:bodyPr/>
          <a:lstStyle/>
          <a:p>
            <a:r>
              <a:rPr lang="es-ES_tradnl" sz="2800"/>
              <a:t>Métodos de factores determinantes + secundarios</a:t>
            </a:r>
          </a:p>
          <a:p>
            <a:r>
              <a:rPr lang="es-ES_tradnl" sz="2800"/>
              <a:t>Método del valor mínimo de la inversión</a:t>
            </a:r>
          </a:p>
        </p:txBody>
      </p:sp>
      <p:graphicFrame>
        <p:nvGraphicFramePr>
          <p:cNvPr id="59392" name="Object 0"/>
          <p:cNvGraphicFramePr>
            <a:graphicFrameLocks noGrp="1" noChangeAspect="1"/>
          </p:cNvGraphicFramePr>
          <p:nvPr>
            <p:ph type="clipArt" sz="half" idx="2"/>
          </p:nvPr>
        </p:nvGraphicFramePr>
        <p:xfrm>
          <a:off x="5029200" y="2133600"/>
          <a:ext cx="3429000" cy="3429000"/>
        </p:xfrm>
        <a:graphic>
          <a:graphicData uri="http://schemas.openxmlformats.org/presentationml/2006/ole">
            <mc:AlternateContent xmlns:mc="http://schemas.openxmlformats.org/markup-compatibility/2006">
              <mc:Choice xmlns:v="urn:schemas-microsoft-com:vml" Requires="v">
                <p:oleObj name="Imagen" r:id="rId2" imgW="3473280" imgH="3472920" progId="">
                  <p:embed/>
                </p:oleObj>
              </mc:Choice>
              <mc:Fallback>
                <p:oleObj name="Imagen" r:id="rId2" imgW="3473280" imgH="3472920" progId="">
                  <p:embed/>
                  <p:pic>
                    <p:nvPicPr>
                      <p:cNvPr id="59392"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3429000"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23554" name="Rectangle 2"/>
          <p:cNvSpPr>
            <a:spLocks noGrp="1" noChangeArrowheads="1"/>
          </p:cNvSpPr>
          <p:nvPr>
            <p:ph type="title"/>
          </p:nvPr>
        </p:nvSpPr>
        <p:spPr>
          <a:xfrm>
            <a:off x="685800" y="304800"/>
            <a:ext cx="7772400" cy="1143000"/>
          </a:xfrm>
        </p:spPr>
        <p:txBody>
          <a:bodyPr>
            <a:normAutofit fontScale="90000"/>
          </a:bodyPr>
          <a:lstStyle/>
          <a:p>
            <a:r>
              <a:rPr lang="es-ES_tradnl"/>
              <a:t>Estrategias de localización</a:t>
            </a:r>
            <a:br>
              <a:rPr lang="es-ES_tradnl"/>
            </a:br>
            <a:r>
              <a:rPr lang="es-ES_tradnl"/>
              <a:t>Recapitulación de estrategias</a:t>
            </a:r>
          </a:p>
        </p:txBody>
      </p:sp>
      <p:sp>
        <p:nvSpPr>
          <p:cNvPr id="23555" name="Rectangle 3"/>
          <p:cNvSpPr>
            <a:spLocks noGrp="1" noChangeArrowheads="1"/>
          </p:cNvSpPr>
          <p:nvPr>
            <p:ph type="body" sz="half" idx="1"/>
          </p:nvPr>
        </p:nvSpPr>
        <p:spPr>
          <a:xfrm>
            <a:off x="457200" y="1981200"/>
            <a:ext cx="4038600" cy="4114800"/>
          </a:xfrm>
        </p:spPr>
        <p:txBody>
          <a:bodyPr>
            <a:normAutofit fontScale="92500"/>
          </a:bodyPr>
          <a:lstStyle/>
          <a:p>
            <a:r>
              <a:rPr lang="es-ES_tradnl" sz="2800"/>
              <a:t>Análisis de competitividad regional</a:t>
            </a:r>
          </a:p>
          <a:p>
            <a:r>
              <a:rPr lang="es-ES_tradnl" sz="2800"/>
              <a:t>Involucrar a actores:</a:t>
            </a:r>
          </a:p>
          <a:p>
            <a:pPr lvl="1"/>
            <a:r>
              <a:rPr lang="es-ES_tradnl"/>
              <a:t>Población afectada</a:t>
            </a:r>
          </a:p>
          <a:p>
            <a:pPr lvl="1"/>
            <a:r>
              <a:rPr lang="es-ES_tradnl"/>
              <a:t>Usuarios potenciales</a:t>
            </a:r>
          </a:p>
          <a:p>
            <a:r>
              <a:rPr lang="es-ES_tradnl" sz="2800"/>
              <a:t>Ponderar factores</a:t>
            </a:r>
          </a:p>
          <a:p>
            <a:r>
              <a:rPr lang="es-ES_tradnl" sz="2800"/>
              <a:t>Apoyarse en mapas</a:t>
            </a:r>
          </a:p>
          <a:p>
            <a:r>
              <a:rPr lang="es-ES_tradnl" sz="2800"/>
              <a:t>¿Tendencias naturales?</a:t>
            </a:r>
          </a:p>
          <a:p>
            <a:endParaRPr lang="es-ES_tradnl" sz="2800"/>
          </a:p>
        </p:txBody>
      </p:sp>
      <p:graphicFrame>
        <p:nvGraphicFramePr>
          <p:cNvPr id="60416" name="Object 0"/>
          <p:cNvGraphicFramePr>
            <a:graphicFrameLocks noGrp="1" noChangeAspect="1"/>
          </p:cNvGraphicFramePr>
          <p:nvPr>
            <p:ph type="clipArt" sz="half" idx="2"/>
          </p:nvPr>
        </p:nvGraphicFramePr>
        <p:xfrm>
          <a:off x="4038600" y="2514600"/>
          <a:ext cx="4800600" cy="3079750"/>
        </p:xfrm>
        <a:graphic>
          <a:graphicData uri="http://schemas.openxmlformats.org/presentationml/2006/ole">
            <mc:AlternateContent xmlns:mc="http://schemas.openxmlformats.org/markup-compatibility/2006">
              <mc:Choice xmlns:v="urn:schemas-microsoft-com:vml" Requires="v">
                <p:oleObj name="Imagen" r:id="rId2" imgW="2286000" imgH="1467360" progId="">
                  <p:embed/>
                </p:oleObj>
              </mc:Choice>
              <mc:Fallback>
                <p:oleObj name="Imagen" r:id="rId2" imgW="2286000" imgH="1467360" progId="">
                  <p:embed/>
                  <p:pic>
                    <p:nvPicPr>
                      <p:cNvPr id="60416"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14600"/>
                        <a:ext cx="4800600" cy="307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3 Marcador de pie de página"/>
          <p:cNvSpPr>
            <a:spLocks noGrp="1"/>
          </p:cNvSpPr>
          <p:nvPr>
            <p:ph type="ftr" sz="quarter" idx="11"/>
          </p:nvPr>
        </p:nvSpPr>
        <p:spPr/>
        <p:txBody>
          <a:bodyPr/>
          <a:lstStyle/>
          <a:p>
            <a:r>
              <a:rPr lang="en-US"/>
              <a:t>Héctor </a:t>
            </a:r>
            <a:r>
              <a:rPr lang="en-US" err="1"/>
              <a:t>Sanín</a:t>
            </a:r>
            <a:r>
              <a:rPr lang="en-US"/>
              <a:t> Angel</a:t>
            </a:r>
          </a:p>
        </p:txBody>
      </p:sp>
      <p:sp>
        <p:nvSpPr>
          <p:cNvPr id="25602" name="Rectangle 2"/>
          <p:cNvSpPr>
            <a:spLocks noGrp="1" noChangeArrowheads="1"/>
          </p:cNvSpPr>
          <p:nvPr>
            <p:ph type="title"/>
          </p:nvPr>
        </p:nvSpPr>
        <p:spPr>
          <a:xfrm>
            <a:off x="609600" y="0"/>
            <a:ext cx="7772400" cy="914400"/>
          </a:xfrm>
          <a:noFill/>
          <a:ln/>
        </p:spPr>
        <p:txBody>
          <a:bodyPr lIns="92075" tIns="46038" rIns="92075" bIns="46038">
            <a:normAutofit fontScale="90000"/>
          </a:bodyPr>
          <a:lstStyle/>
          <a:p>
            <a:r>
              <a:rPr lang="es-ES_tradnl" sz="3600"/>
              <a:t>Resumen del Análisis de Localización</a:t>
            </a:r>
          </a:p>
        </p:txBody>
      </p:sp>
      <p:sp>
        <p:nvSpPr>
          <p:cNvPr id="25606" name="AutoShape 6"/>
          <p:cNvSpPr>
            <a:spLocks noChangeArrowheads="1"/>
          </p:cNvSpPr>
          <p:nvPr/>
        </p:nvSpPr>
        <p:spPr bwMode="auto">
          <a:xfrm>
            <a:off x="1454150" y="3892550"/>
            <a:ext cx="3346450" cy="450850"/>
          </a:xfrm>
          <a:prstGeom prst="octagon">
            <a:avLst>
              <a:gd name="adj" fmla="val 29282"/>
            </a:avLst>
          </a:prstGeom>
          <a:solidFill>
            <a:srgbClr val="CCFFFF"/>
          </a:solidFill>
          <a:ln w="12700">
            <a:solidFill>
              <a:schemeClr val="tx1"/>
            </a:solidFill>
            <a:miter lim="800000"/>
            <a:headEnd/>
            <a:tailEnd/>
          </a:ln>
          <a:effectLst/>
        </p:spPr>
        <p:txBody>
          <a:bodyPr wrap="none" anchor="ctr"/>
          <a:lstStyle/>
          <a:p>
            <a:endParaRPr lang="es-CO"/>
          </a:p>
        </p:txBody>
      </p:sp>
      <p:sp>
        <p:nvSpPr>
          <p:cNvPr id="25607" name="AutoShape 7"/>
          <p:cNvSpPr>
            <a:spLocks noChangeArrowheads="1"/>
          </p:cNvSpPr>
          <p:nvPr/>
        </p:nvSpPr>
        <p:spPr bwMode="auto">
          <a:xfrm>
            <a:off x="2343150" y="5060950"/>
            <a:ext cx="3346450" cy="330200"/>
          </a:xfrm>
          <a:prstGeom prst="octagon">
            <a:avLst>
              <a:gd name="adj" fmla="val 29282"/>
            </a:avLst>
          </a:prstGeom>
          <a:solidFill>
            <a:schemeClr val="hlink"/>
          </a:solidFill>
          <a:ln w="12700">
            <a:solidFill>
              <a:schemeClr val="tx1"/>
            </a:solidFill>
            <a:miter lim="800000"/>
            <a:headEnd/>
            <a:tailEnd/>
          </a:ln>
          <a:effectLst/>
        </p:spPr>
        <p:txBody>
          <a:bodyPr wrap="none" anchor="ctr"/>
          <a:lstStyle/>
          <a:p>
            <a:endParaRPr lang="es-CO"/>
          </a:p>
        </p:txBody>
      </p:sp>
      <p:sp>
        <p:nvSpPr>
          <p:cNvPr id="25608" name="AutoShape 8"/>
          <p:cNvSpPr>
            <a:spLocks noChangeArrowheads="1"/>
          </p:cNvSpPr>
          <p:nvPr/>
        </p:nvSpPr>
        <p:spPr bwMode="auto">
          <a:xfrm>
            <a:off x="1435100" y="5645150"/>
            <a:ext cx="5708650" cy="298450"/>
          </a:xfrm>
          <a:prstGeom prst="octagon">
            <a:avLst>
              <a:gd name="adj" fmla="val 29282"/>
            </a:avLst>
          </a:prstGeom>
          <a:solidFill>
            <a:srgbClr val="FFCC66"/>
          </a:solidFill>
          <a:ln w="12700">
            <a:solidFill>
              <a:schemeClr val="tx1"/>
            </a:solidFill>
            <a:miter lim="800000"/>
            <a:headEnd/>
            <a:tailEnd/>
          </a:ln>
          <a:effectLst/>
        </p:spPr>
        <p:txBody>
          <a:bodyPr wrap="none" anchor="ctr"/>
          <a:lstStyle/>
          <a:p>
            <a:endParaRPr lang="es-CO"/>
          </a:p>
        </p:txBody>
      </p:sp>
      <p:sp>
        <p:nvSpPr>
          <p:cNvPr id="25609" name="AutoShape 9"/>
          <p:cNvSpPr>
            <a:spLocks noChangeArrowheads="1"/>
          </p:cNvSpPr>
          <p:nvPr/>
        </p:nvSpPr>
        <p:spPr bwMode="auto">
          <a:xfrm>
            <a:off x="1435100" y="6254750"/>
            <a:ext cx="5708650" cy="298450"/>
          </a:xfrm>
          <a:prstGeom prst="octagon">
            <a:avLst>
              <a:gd name="adj" fmla="val 29282"/>
            </a:avLst>
          </a:prstGeom>
          <a:solidFill>
            <a:srgbClr val="FFCCFF"/>
          </a:solidFill>
          <a:ln w="12700">
            <a:solidFill>
              <a:schemeClr val="tx1"/>
            </a:solidFill>
            <a:miter lim="800000"/>
            <a:headEnd/>
            <a:tailEnd/>
          </a:ln>
          <a:effectLst/>
        </p:spPr>
        <p:txBody>
          <a:bodyPr wrap="none" anchor="ctr"/>
          <a:lstStyle/>
          <a:p>
            <a:endParaRPr lang="es-CO"/>
          </a:p>
        </p:txBody>
      </p:sp>
      <p:sp>
        <p:nvSpPr>
          <p:cNvPr id="25620" name="Rectangle 20"/>
          <p:cNvSpPr>
            <a:spLocks noChangeArrowheads="1"/>
          </p:cNvSpPr>
          <p:nvPr/>
        </p:nvSpPr>
        <p:spPr bwMode="auto">
          <a:xfrm>
            <a:off x="1447800" y="3810000"/>
            <a:ext cx="3352800" cy="581025"/>
          </a:xfrm>
          <a:prstGeom prst="rect">
            <a:avLst/>
          </a:prstGeom>
          <a:noFill/>
          <a:ln w="9525">
            <a:noFill/>
            <a:miter lim="800000"/>
            <a:headEnd/>
            <a:tailEnd/>
          </a:ln>
          <a:effectLst/>
        </p:spPr>
        <p:txBody>
          <a:bodyPr lIns="92075" tIns="46038" rIns="92075" bIns="46038">
            <a:spAutoFit/>
          </a:bodyPr>
          <a:lstStyle/>
          <a:p>
            <a:pPr algn="ctr"/>
            <a:r>
              <a:rPr lang="es-ES_tradnl" sz="1600" b="1"/>
              <a:t>¿Cumple el lote con los criterios </a:t>
            </a:r>
          </a:p>
          <a:p>
            <a:pPr algn="ctr"/>
            <a:r>
              <a:rPr lang="es-ES_tradnl" sz="1600" b="1"/>
              <a:t>y requisitos de localización?</a:t>
            </a:r>
          </a:p>
        </p:txBody>
      </p:sp>
      <p:sp>
        <p:nvSpPr>
          <p:cNvPr id="25621" name="Rectangle 21"/>
          <p:cNvSpPr>
            <a:spLocks noChangeArrowheads="1"/>
          </p:cNvSpPr>
          <p:nvPr/>
        </p:nvSpPr>
        <p:spPr bwMode="auto">
          <a:xfrm>
            <a:off x="2216150" y="5060950"/>
            <a:ext cx="3422650" cy="336550"/>
          </a:xfrm>
          <a:prstGeom prst="rect">
            <a:avLst/>
          </a:prstGeom>
          <a:noFill/>
          <a:ln w="9525">
            <a:noFill/>
            <a:miter lim="800000"/>
            <a:headEnd/>
            <a:tailEnd/>
          </a:ln>
          <a:effectLst/>
        </p:spPr>
        <p:txBody>
          <a:bodyPr wrap="none" lIns="92075" tIns="46038" rIns="92075" bIns="46038">
            <a:spAutoFit/>
          </a:bodyPr>
          <a:lstStyle/>
          <a:p>
            <a:pPr algn="ctr"/>
            <a:r>
              <a:rPr lang="es-ES_tradnl" sz="1600" b="1"/>
              <a:t>  Considerar venta o permuta del lote</a:t>
            </a:r>
          </a:p>
        </p:txBody>
      </p:sp>
      <p:sp>
        <p:nvSpPr>
          <p:cNvPr id="25622" name="Rectangle 22"/>
          <p:cNvSpPr>
            <a:spLocks noChangeArrowheads="1"/>
          </p:cNvSpPr>
          <p:nvPr/>
        </p:nvSpPr>
        <p:spPr bwMode="auto">
          <a:xfrm>
            <a:off x="1479550" y="5638800"/>
            <a:ext cx="5556250" cy="336550"/>
          </a:xfrm>
          <a:prstGeom prst="rect">
            <a:avLst/>
          </a:prstGeom>
          <a:noFill/>
          <a:ln w="9525">
            <a:noFill/>
            <a:miter lim="800000"/>
            <a:headEnd/>
            <a:tailEnd/>
          </a:ln>
          <a:effectLst/>
        </p:spPr>
        <p:txBody>
          <a:bodyPr wrap="none" lIns="92075" tIns="46038" rIns="92075" bIns="46038">
            <a:spAutoFit/>
          </a:bodyPr>
          <a:lstStyle/>
          <a:p>
            <a:pPr algn="ctr"/>
            <a:r>
              <a:rPr lang="es-ES_tradnl" sz="1600" b="1"/>
              <a:t>Analizar con factores determinantes y confrontar alternativas</a:t>
            </a:r>
          </a:p>
        </p:txBody>
      </p:sp>
      <p:sp>
        <p:nvSpPr>
          <p:cNvPr id="25623" name="Rectangle 23"/>
          <p:cNvSpPr>
            <a:spLocks noChangeArrowheads="1"/>
          </p:cNvSpPr>
          <p:nvPr/>
        </p:nvSpPr>
        <p:spPr bwMode="auto">
          <a:xfrm>
            <a:off x="2913063" y="6248400"/>
            <a:ext cx="2808287" cy="336550"/>
          </a:xfrm>
          <a:prstGeom prst="rect">
            <a:avLst/>
          </a:prstGeom>
          <a:noFill/>
          <a:ln w="9525">
            <a:noFill/>
            <a:miter lim="800000"/>
            <a:headEnd/>
            <a:tailEnd/>
          </a:ln>
          <a:effectLst/>
        </p:spPr>
        <p:txBody>
          <a:bodyPr wrap="none" lIns="92075" tIns="46038" rIns="92075" bIns="46038">
            <a:spAutoFit/>
          </a:bodyPr>
          <a:lstStyle/>
          <a:p>
            <a:pPr algn="ctr"/>
            <a:r>
              <a:rPr lang="es-ES_tradnl" sz="1600" b="1"/>
              <a:t>Tomar decisión final y validar</a:t>
            </a:r>
          </a:p>
        </p:txBody>
      </p:sp>
      <p:sp>
        <p:nvSpPr>
          <p:cNvPr id="25603" name="AutoShape 3"/>
          <p:cNvSpPr>
            <a:spLocks noChangeArrowheads="1"/>
          </p:cNvSpPr>
          <p:nvPr/>
        </p:nvSpPr>
        <p:spPr bwMode="auto">
          <a:xfrm>
            <a:off x="1530350" y="844550"/>
            <a:ext cx="5708650" cy="298450"/>
          </a:xfrm>
          <a:prstGeom prst="octagon">
            <a:avLst>
              <a:gd name="adj" fmla="val 29282"/>
            </a:avLst>
          </a:prstGeom>
          <a:solidFill>
            <a:srgbClr val="CCFF99"/>
          </a:solidFill>
          <a:ln w="12700">
            <a:solidFill>
              <a:schemeClr val="tx1"/>
            </a:solidFill>
            <a:miter lim="800000"/>
            <a:headEnd/>
            <a:tailEnd/>
          </a:ln>
          <a:effectLst/>
        </p:spPr>
        <p:txBody>
          <a:bodyPr wrap="none" anchor="ctr"/>
          <a:lstStyle/>
          <a:p>
            <a:endParaRPr lang="es-CO"/>
          </a:p>
        </p:txBody>
      </p:sp>
      <p:sp>
        <p:nvSpPr>
          <p:cNvPr id="25604" name="AutoShape 4"/>
          <p:cNvSpPr>
            <a:spLocks noChangeArrowheads="1"/>
          </p:cNvSpPr>
          <p:nvPr/>
        </p:nvSpPr>
        <p:spPr bwMode="auto">
          <a:xfrm>
            <a:off x="1530350" y="1530350"/>
            <a:ext cx="5708650" cy="298450"/>
          </a:xfrm>
          <a:prstGeom prst="octagon">
            <a:avLst>
              <a:gd name="adj" fmla="val 29282"/>
            </a:avLst>
          </a:prstGeom>
          <a:solidFill>
            <a:srgbClr val="FF9900"/>
          </a:solidFill>
          <a:ln w="12700">
            <a:solidFill>
              <a:schemeClr val="tx1"/>
            </a:solidFill>
            <a:miter lim="800000"/>
            <a:headEnd/>
            <a:tailEnd/>
          </a:ln>
          <a:effectLst/>
        </p:spPr>
        <p:txBody>
          <a:bodyPr wrap="none" anchor="ctr"/>
          <a:lstStyle/>
          <a:p>
            <a:endParaRPr lang="es-CO"/>
          </a:p>
        </p:txBody>
      </p:sp>
      <p:sp>
        <p:nvSpPr>
          <p:cNvPr id="25610" name="Rectangle 10"/>
          <p:cNvSpPr>
            <a:spLocks noChangeArrowheads="1"/>
          </p:cNvSpPr>
          <p:nvPr/>
        </p:nvSpPr>
        <p:spPr bwMode="auto">
          <a:xfrm>
            <a:off x="1676400" y="838200"/>
            <a:ext cx="5268913" cy="304800"/>
          </a:xfrm>
          <a:prstGeom prst="rect">
            <a:avLst/>
          </a:prstGeom>
          <a:noFill/>
          <a:ln w="9525">
            <a:noFill/>
            <a:miter lim="800000"/>
            <a:headEnd/>
            <a:tailEnd/>
          </a:ln>
          <a:effectLst/>
        </p:spPr>
        <p:txBody>
          <a:bodyPr wrap="none" lIns="92075" tIns="46038" rIns="92075" bIns="46038">
            <a:spAutoFit/>
          </a:bodyPr>
          <a:lstStyle/>
          <a:p>
            <a:r>
              <a:rPr lang="es-ES_tradnl" sz="1400" b="1"/>
              <a:t>Ubicación espacial de la población afectada y del área de influencia</a:t>
            </a:r>
          </a:p>
        </p:txBody>
      </p:sp>
      <p:sp>
        <p:nvSpPr>
          <p:cNvPr id="25611" name="Rectangle 11"/>
          <p:cNvSpPr>
            <a:spLocks noChangeArrowheads="1"/>
          </p:cNvSpPr>
          <p:nvPr/>
        </p:nvSpPr>
        <p:spPr bwMode="auto">
          <a:xfrm>
            <a:off x="1547813" y="1522413"/>
            <a:ext cx="5646737" cy="336550"/>
          </a:xfrm>
          <a:prstGeom prst="rect">
            <a:avLst/>
          </a:prstGeom>
          <a:noFill/>
          <a:ln w="9525">
            <a:noFill/>
            <a:miter lim="800000"/>
            <a:headEnd/>
            <a:tailEnd/>
          </a:ln>
          <a:effectLst/>
        </p:spPr>
        <p:txBody>
          <a:bodyPr wrap="none" lIns="92075" tIns="46038" rIns="92075" bIns="46038">
            <a:spAutoFit/>
          </a:bodyPr>
          <a:lstStyle/>
          <a:p>
            <a:pPr algn="ctr"/>
            <a:r>
              <a:rPr lang="es-ES_tradnl" sz="1600" b="1" err="1"/>
              <a:t>Macrolocalización</a:t>
            </a:r>
            <a:r>
              <a:rPr lang="es-ES_tradnl" sz="1600" b="1"/>
              <a:t>             Localización           </a:t>
            </a:r>
            <a:r>
              <a:rPr lang="es-ES_tradnl" sz="1600" b="1" err="1"/>
              <a:t>Microlocalización</a:t>
            </a:r>
          </a:p>
        </p:txBody>
      </p:sp>
      <p:sp>
        <p:nvSpPr>
          <p:cNvPr id="25612" name="Rectangle 12"/>
          <p:cNvSpPr>
            <a:spLocks noChangeArrowheads="1"/>
          </p:cNvSpPr>
          <p:nvPr/>
        </p:nvSpPr>
        <p:spPr bwMode="auto">
          <a:xfrm>
            <a:off x="4175125" y="2055813"/>
            <a:ext cx="184150" cy="457200"/>
          </a:xfrm>
          <a:prstGeom prst="rect">
            <a:avLst/>
          </a:prstGeom>
          <a:noFill/>
          <a:ln w="9525">
            <a:noFill/>
            <a:miter lim="800000"/>
            <a:headEnd/>
            <a:tailEnd/>
          </a:ln>
          <a:effectLst/>
        </p:spPr>
        <p:txBody>
          <a:bodyPr wrap="none" lIns="92075" tIns="46038" rIns="92075" bIns="46038">
            <a:spAutoFit/>
          </a:bodyPr>
          <a:lstStyle/>
          <a:p>
            <a:pPr algn="ctr"/>
            <a:endParaRPr lang="es-ES_tradnl"/>
          </a:p>
        </p:txBody>
      </p:sp>
      <p:sp>
        <p:nvSpPr>
          <p:cNvPr id="25613" name="Rectangle 13"/>
          <p:cNvSpPr>
            <a:spLocks noChangeArrowheads="1"/>
          </p:cNvSpPr>
          <p:nvPr/>
        </p:nvSpPr>
        <p:spPr bwMode="auto">
          <a:xfrm>
            <a:off x="4251325" y="2132013"/>
            <a:ext cx="184150" cy="457200"/>
          </a:xfrm>
          <a:prstGeom prst="rect">
            <a:avLst/>
          </a:prstGeom>
          <a:noFill/>
          <a:ln w="9525">
            <a:noFill/>
            <a:miter lim="800000"/>
            <a:headEnd/>
            <a:tailEnd/>
          </a:ln>
          <a:effectLst/>
        </p:spPr>
        <p:txBody>
          <a:bodyPr wrap="none" lIns="92075" tIns="46038" rIns="92075" bIns="46038">
            <a:spAutoFit/>
          </a:bodyPr>
          <a:lstStyle/>
          <a:p>
            <a:pPr algn="ctr"/>
            <a:endParaRPr lang="es-ES_tradnl"/>
          </a:p>
        </p:txBody>
      </p:sp>
      <p:sp>
        <p:nvSpPr>
          <p:cNvPr id="25614" name="AutoShape 14"/>
          <p:cNvSpPr>
            <a:spLocks noChangeArrowheads="1"/>
          </p:cNvSpPr>
          <p:nvPr/>
        </p:nvSpPr>
        <p:spPr bwMode="auto">
          <a:xfrm>
            <a:off x="1600200" y="2819400"/>
            <a:ext cx="5638800" cy="304800"/>
          </a:xfrm>
          <a:prstGeom prst="octagon">
            <a:avLst>
              <a:gd name="adj" fmla="val 29282"/>
            </a:avLst>
          </a:prstGeom>
          <a:solidFill>
            <a:srgbClr val="CCECFF"/>
          </a:solidFill>
          <a:ln w="12700">
            <a:solidFill>
              <a:schemeClr val="tx1"/>
            </a:solidFill>
            <a:miter lim="800000"/>
            <a:headEnd/>
            <a:tailEnd/>
          </a:ln>
          <a:effectLst/>
        </p:spPr>
        <p:txBody>
          <a:bodyPr wrap="none" anchor="ctr"/>
          <a:lstStyle/>
          <a:p>
            <a:endParaRPr lang="es-CO"/>
          </a:p>
        </p:txBody>
      </p:sp>
      <p:sp>
        <p:nvSpPr>
          <p:cNvPr id="25615" name="AutoShape 15"/>
          <p:cNvSpPr>
            <a:spLocks noChangeArrowheads="1"/>
          </p:cNvSpPr>
          <p:nvPr/>
        </p:nvSpPr>
        <p:spPr bwMode="auto">
          <a:xfrm>
            <a:off x="1524000" y="2209800"/>
            <a:ext cx="5715000" cy="304800"/>
          </a:xfrm>
          <a:prstGeom prst="octagon">
            <a:avLst>
              <a:gd name="adj" fmla="val 29282"/>
            </a:avLst>
          </a:prstGeom>
          <a:solidFill>
            <a:srgbClr val="FFFF00"/>
          </a:solidFill>
          <a:ln w="12700">
            <a:solidFill>
              <a:schemeClr val="tx1"/>
            </a:solidFill>
            <a:miter lim="800000"/>
            <a:headEnd/>
            <a:tailEnd/>
          </a:ln>
          <a:effectLst/>
        </p:spPr>
        <p:txBody>
          <a:bodyPr wrap="none" anchor="ctr"/>
          <a:lstStyle/>
          <a:p>
            <a:endParaRPr lang="es-CO"/>
          </a:p>
        </p:txBody>
      </p:sp>
      <p:sp>
        <p:nvSpPr>
          <p:cNvPr id="25616" name="Rectangle 16"/>
          <p:cNvSpPr>
            <a:spLocks noChangeArrowheads="1"/>
          </p:cNvSpPr>
          <p:nvPr/>
        </p:nvSpPr>
        <p:spPr bwMode="auto">
          <a:xfrm>
            <a:off x="4022725" y="2132013"/>
            <a:ext cx="184150" cy="457200"/>
          </a:xfrm>
          <a:prstGeom prst="rect">
            <a:avLst/>
          </a:prstGeom>
          <a:noFill/>
          <a:ln w="9525">
            <a:noFill/>
            <a:miter lim="800000"/>
            <a:headEnd/>
            <a:tailEnd/>
          </a:ln>
          <a:effectLst/>
        </p:spPr>
        <p:txBody>
          <a:bodyPr wrap="none" lIns="92075" tIns="46038" rIns="92075" bIns="46038">
            <a:spAutoFit/>
          </a:bodyPr>
          <a:lstStyle/>
          <a:p>
            <a:pPr algn="ctr"/>
            <a:endParaRPr lang="es-ES_tradnl"/>
          </a:p>
        </p:txBody>
      </p:sp>
      <p:sp>
        <p:nvSpPr>
          <p:cNvPr id="25617" name="Rectangle 17"/>
          <p:cNvSpPr>
            <a:spLocks noChangeArrowheads="1"/>
          </p:cNvSpPr>
          <p:nvPr/>
        </p:nvSpPr>
        <p:spPr bwMode="auto">
          <a:xfrm>
            <a:off x="1676400" y="2209800"/>
            <a:ext cx="5372100" cy="336550"/>
          </a:xfrm>
          <a:prstGeom prst="rect">
            <a:avLst/>
          </a:prstGeom>
          <a:noFill/>
          <a:ln w="9525">
            <a:noFill/>
            <a:miter lim="800000"/>
            <a:headEnd/>
            <a:tailEnd/>
          </a:ln>
          <a:effectLst/>
        </p:spPr>
        <p:txBody>
          <a:bodyPr wrap="none" lIns="92075" tIns="46038" rIns="92075" bIns="46038">
            <a:spAutoFit/>
          </a:bodyPr>
          <a:lstStyle/>
          <a:p>
            <a:pPr algn="ctr"/>
            <a:r>
              <a:rPr lang="es-ES_tradnl" sz="1600" b="1"/>
              <a:t>Definición de criterios y selección de factores determinantes</a:t>
            </a:r>
          </a:p>
        </p:txBody>
      </p:sp>
      <p:sp>
        <p:nvSpPr>
          <p:cNvPr id="25618" name="Rectangle 18"/>
          <p:cNvSpPr>
            <a:spLocks noChangeArrowheads="1"/>
          </p:cNvSpPr>
          <p:nvPr/>
        </p:nvSpPr>
        <p:spPr bwMode="auto">
          <a:xfrm>
            <a:off x="2955925" y="2819400"/>
            <a:ext cx="2955925" cy="320675"/>
          </a:xfrm>
          <a:prstGeom prst="rect">
            <a:avLst/>
          </a:prstGeom>
          <a:noFill/>
          <a:ln w="9525">
            <a:noFill/>
            <a:miter lim="800000"/>
            <a:headEnd/>
            <a:tailEnd/>
          </a:ln>
          <a:effectLst/>
        </p:spPr>
        <p:txBody>
          <a:bodyPr wrap="none" lIns="92075" tIns="46038" rIns="92075" bIns="46038">
            <a:spAutoFit/>
          </a:bodyPr>
          <a:lstStyle/>
          <a:p>
            <a:pPr algn="ctr"/>
            <a:r>
              <a:rPr lang="es-ES_tradnl" sz="1500" b="1"/>
              <a:t>¿Ya se dispone de lote de terreno?</a:t>
            </a:r>
          </a:p>
        </p:txBody>
      </p:sp>
      <p:sp>
        <p:nvSpPr>
          <p:cNvPr id="25624" name="AutoShape 24"/>
          <p:cNvSpPr>
            <a:spLocks noChangeArrowheads="1"/>
          </p:cNvSpPr>
          <p:nvPr/>
        </p:nvSpPr>
        <p:spPr bwMode="auto">
          <a:xfrm>
            <a:off x="4121150" y="1301750"/>
            <a:ext cx="368300" cy="13970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25" name="AutoShape 25"/>
          <p:cNvSpPr>
            <a:spLocks noChangeArrowheads="1"/>
          </p:cNvSpPr>
          <p:nvPr/>
        </p:nvSpPr>
        <p:spPr bwMode="auto">
          <a:xfrm>
            <a:off x="4121150" y="1911350"/>
            <a:ext cx="368300" cy="13970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26" name="AutoShape 26"/>
          <p:cNvSpPr>
            <a:spLocks noChangeArrowheads="1"/>
          </p:cNvSpPr>
          <p:nvPr/>
        </p:nvSpPr>
        <p:spPr bwMode="auto">
          <a:xfrm>
            <a:off x="4121150" y="2597150"/>
            <a:ext cx="368300" cy="13970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28" name="AutoShape 28"/>
          <p:cNvSpPr>
            <a:spLocks noChangeArrowheads="1"/>
          </p:cNvSpPr>
          <p:nvPr/>
        </p:nvSpPr>
        <p:spPr bwMode="auto">
          <a:xfrm>
            <a:off x="4114800" y="5486400"/>
            <a:ext cx="368300" cy="13970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31" name="AutoShape 31"/>
          <p:cNvSpPr>
            <a:spLocks noChangeArrowheads="1"/>
          </p:cNvSpPr>
          <p:nvPr/>
        </p:nvSpPr>
        <p:spPr bwMode="auto">
          <a:xfrm>
            <a:off x="4114800" y="6019800"/>
            <a:ext cx="368300" cy="13970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35" name="Rectangle 35"/>
          <p:cNvSpPr>
            <a:spLocks noChangeArrowheads="1"/>
          </p:cNvSpPr>
          <p:nvPr/>
        </p:nvSpPr>
        <p:spPr bwMode="auto">
          <a:xfrm>
            <a:off x="901700" y="8382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1</a:t>
            </a:r>
          </a:p>
        </p:txBody>
      </p:sp>
      <p:sp>
        <p:nvSpPr>
          <p:cNvPr id="25636" name="Rectangle 36"/>
          <p:cNvSpPr>
            <a:spLocks noChangeArrowheads="1"/>
          </p:cNvSpPr>
          <p:nvPr/>
        </p:nvSpPr>
        <p:spPr bwMode="auto">
          <a:xfrm>
            <a:off x="901700" y="15240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2</a:t>
            </a:r>
          </a:p>
        </p:txBody>
      </p:sp>
      <p:sp>
        <p:nvSpPr>
          <p:cNvPr id="25637" name="Rectangle 37"/>
          <p:cNvSpPr>
            <a:spLocks noChangeArrowheads="1"/>
          </p:cNvSpPr>
          <p:nvPr/>
        </p:nvSpPr>
        <p:spPr bwMode="auto">
          <a:xfrm>
            <a:off x="901700" y="21336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3</a:t>
            </a:r>
          </a:p>
        </p:txBody>
      </p:sp>
      <p:sp>
        <p:nvSpPr>
          <p:cNvPr id="25638" name="Rectangle 38"/>
          <p:cNvSpPr>
            <a:spLocks noChangeArrowheads="1"/>
          </p:cNvSpPr>
          <p:nvPr/>
        </p:nvSpPr>
        <p:spPr bwMode="auto">
          <a:xfrm>
            <a:off x="901700" y="28194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4</a:t>
            </a:r>
          </a:p>
        </p:txBody>
      </p:sp>
      <p:sp>
        <p:nvSpPr>
          <p:cNvPr id="25633" name="Rectangle 33"/>
          <p:cNvSpPr>
            <a:spLocks noChangeArrowheads="1"/>
          </p:cNvSpPr>
          <p:nvPr/>
        </p:nvSpPr>
        <p:spPr bwMode="auto">
          <a:xfrm>
            <a:off x="762000" y="5029200"/>
            <a:ext cx="438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  6</a:t>
            </a:r>
          </a:p>
        </p:txBody>
      </p:sp>
      <p:sp>
        <p:nvSpPr>
          <p:cNvPr id="25639" name="Rectangle 39"/>
          <p:cNvSpPr>
            <a:spLocks noChangeArrowheads="1"/>
          </p:cNvSpPr>
          <p:nvPr/>
        </p:nvSpPr>
        <p:spPr bwMode="auto">
          <a:xfrm>
            <a:off x="901700" y="39624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5</a:t>
            </a:r>
          </a:p>
        </p:txBody>
      </p:sp>
      <p:sp>
        <p:nvSpPr>
          <p:cNvPr id="25640" name="Rectangle 40"/>
          <p:cNvSpPr>
            <a:spLocks noChangeArrowheads="1"/>
          </p:cNvSpPr>
          <p:nvPr/>
        </p:nvSpPr>
        <p:spPr bwMode="auto">
          <a:xfrm>
            <a:off x="914400" y="5562600"/>
            <a:ext cx="3111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7</a:t>
            </a:r>
          </a:p>
        </p:txBody>
      </p:sp>
      <p:sp>
        <p:nvSpPr>
          <p:cNvPr id="25641" name="Rectangle 41"/>
          <p:cNvSpPr>
            <a:spLocks noChangeArrowheads="1"/>
          </p:cNvSpPr>
          <p:nvPr/>
        </p:nvSpPr>
        <p:spPr bwMode="auto">
          <a:xfrm>
            <a:off x="838200" y="6172200"/>
            <a:ext cx="374650" cy="396875"/>
          </a:xfrm>
          <a:prstGeom prst="rect">
            <a:avLst/>
          </a:prstGeom>
          <a:noFill/>
          <a:ln w="9525">
            <a:noFill/>
            <a:miter lim="800000"/>
            <a:headEnd/>
            <a:tailEnd/>
          </a:ln>
          <a:effectLst/>
        </p:spPr>
        <p:txBody>
          <a:bodyPr wrap="none" lIns="92075" tIns="46038" rIns="92075" bIns="46038">
            <a:spAutoFit/>
          </a:bodyPr>
          <a:lstStyle/>
          <a:p>
            <a:pPr algn="ctr"/>
            <a:r>
              <a:rPr lang="es-ES_tradnl" sz="2000" b="1"/>
              <a:t> 8</a:t>
            </a:r>
          </a:p>
        </p:txBody>
      </p:sp>
      <p:grpSp>
        <p:nvGrpSpPr>
          <p:cNvPr id="2" name="Group 43"/>
          <p:cNvGrpSpPr>
            <a:grpSpLocks/>
          </p:cNvGrpSpPr>
          <p:nvPr/>
        </p:nvGrpSpPr>
        <p:grpSpPr bwMode="auto">
          <a:xfrm>
            <a:off x="228600" y="228600"/>
            <a:ext cx="577850" cy="568325"/>
            <a:chOff x="54" y="3904"/>
            <a:chExt cx="364" cy="358"/>
          </a:xfrm>
        </p:grpSpPr>
        <p:sp>
          <p:nvSpPr>
            <p:cNvPr id="25644" name="Rectangle 44"/>
            <p:cNvSpPr>
              <a:spLocks noChangeArrowheads="1"/>
            </p:cNvSpPr>
            <p:nvPr/>
          </p:nvSpPr>
          <p:spPr bwMode="auto">
            <a:xfrm rot="2700000">
              <a:off x="208" y="3905"/>
              <a:ext cx="56" cy="53"/>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45" name="Rectangle 45"/>
            <p:cNvSpPr>
              <a:spLocks noChangeArrowheads="1"/>
            </p:cNvSpPr>
            <p:nvPr/>
          </p:nvSpPr>
          <p:spPr bwMode="auto">
            <a:xfrm rot="2700000">
              <a:off x="156" y="3956"/>
              <a:ext cx="56" cy="5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46" name="Rectangle 46"/>
            <p:cNvSpPr>
              <a:spLocks noChangeArrowheads="1"/>
            </p:cNvSpPr>
            <p:nvPr/>
          </p:nvSpPr>
          <p:spPr bwMode="auto">
            <a:xfrm rot="2700000">
              <a:off x="104" y="4005"/>
              <a:ext cx="55" cy="54"/>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47" name="Rectangle 47"/>
            <p:cNvSpPr>
              <a:spLocks noChangeArrowheads="1"/>
            </p:cNvSpPr>
            <p:nvPr/>
          </p:nvSpPr>
          <p:spPr bwMode="auto">
            <a:xfrm rot="2700000">
              <a:off x="260" y="3956"/>
              <a:ext cx="56" cy="52"/>
            </a:xfrm>
            <a:prstGeom prst="rect">
              <a:avLst/>
            </a:prstGeom>
            <a:noFill/>
            <a:ln w="12700">
              <a:solidFill>
                <a:schemeClr val="tx1"/>
              </a:solidFill>
              <a:miter lim="800000"/>
              <a:headEnd/>
              <a:tailEnd/>
            </a:ln>
            <a:effectLst/>
          </p:spPr>
          <p:txBody>
            <a:bodyPr wrap="none" anchor="ctr"/>
            <a:lstStyle/>
            <a:p>
              <a:endParaRPr lang="es-CO"/>
            </a:p>
          </p:txBody>
        </p:sp>
        <p:sp>
          <p:nvSpPr>
            <p:cNvPr id="25648" name="Rectangle 48"/>
            <p:cNvSpPr>
              <a:spLocks noChangeArrowheads="1"/>
            </p:cNvSpPr>
            <p:nvPr/>
          </p:nvSpPr>
          <p:spPr bwMode="auto">
            <a:xfrm rot="2700000">
              <a:off x="208" y="4005"/>
              <a:ext cx="56" cy="54"/>
            </a:xfrm>
            <a:prstGeom prst="rect">
              <a:avLst/>
            </a:prstGeom>
            <a:noFill/>
            <a:ln w="12700">
              <a:solidFill>
                <a:schemeClr val="tx1"/>
              </a:solidFill>
              <a:miter lim="800000"/>
              <a:headEnd/>
              <a:tailEnd/>
            </a:ln>
            <a:effectLst/>
          </p:spPr>
          <p:txBody>
            <a:bodyPr wrap="none" anchor="ctr"/>
            <a:lstStyle/>
            <a:p>
              <a:endParaRPr lang="es-CO"/>
            </a:p>
          </p:txBody>
        </p:sp>
        <p:sp>
          <p:nvSpPr>
            <p:cNvPr id="25649" name="Rectangle 49"/>
            <p:cNvSpPr>
              <a:spLocks noChangeArrowheads="1"/>
            </p:cNvSpPr>
            <p:nvPr/>
          </p:nvSpPr>
          <p:spPr bwMode="auto">
            <a:xfrm rot="2700000">
              <a:off x="156" y="4057"/>
              <a:ext cx="56" cy="51"/>
            </a:xfrm>
            <a:prstGeom prst="rect">
              <a:avLst/>
            </a:prstGeom>
            <a:noFill/>
            <a:ln w="12700">
              <a:solidFill>
                <a:schemeClr val="tx1"/>
              </a:solidFill>
              <a:miter lim="800000"/>
              <a:headEnd/>
              <a:tailEnd/>
            </a:ln>
            <a:effectLst/>
          </p:spPr>
          <p:txBody>
            <a:bodyPr wrap="none" anchor="ctr"/>
            <a:lstStyle/>
            <a:p>
              <a:endParaRPr lang="es-CO"/>
            </a:p>
          </p:txBody>
        </p:sp>
        <p:sp>
          <p:nvSpPr>
            <p:cNvPr id="25650" name="Rectangle 50"/>
            <p:cNvSpPr>
              <a:spLocks noChangeArrowheads="1"/>
            </p:cNvSpPr>
            <p:nvPr/>
          </p:nvSpPr>
          <p:spPr bwMode="auto">
            <a:xfrm rot="2700000">
              <a:off x="365" y="4057"/>
              <a:ext cx="55" cy="51"/>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1" name="Rectangle 51"/>
            <p:cNvSpPr>
              <a:spLocks noChangeArrowheads="1"/>
            </p:cNvSpPr>
            <p:nvPr/>
          </p:nvSpPr>
          <p:spPr bwMode="auto">
            <a:xfrm rot="2700000">
              <a:off x="313" y="4005"/>
              <a:ext cx="55" cy="54"/>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2" name="Rectangle 52"/>
            <p:cNvSpPr>
              <a:spLocks noChangeArrowheads="1"/>
            </p:cNvSpPr>
            <p:nvPr/>
          </p:nvSpPr>
          <p:spPr bwMode="auto">
            <a:xfrm rot="2700000">
              <a:off x="104" y="4106"/>
              <a:ext cx="55" cy="54"/>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3" name="Rectangle 53"/>
            <p:cNvSpPr>
              <a:spLocks noChangeArrowheads="1"/>
            </p:cNvSpPr>
            <p:nvPr/>
          </p:nvSpPr>
          <p:spPr bwMode="auto">
            <a:xfrm rot="2700000">
              <a:off x="52" y="4057"/>
              <a:ext cx="55" cy="51"/>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4" name="Rectangle 54"/>
            <p:cNvSpPr>
              <a:spLocks noChangeArrowheads="1"/>
            </p:cNvSpPr>
            <p:nvPr/>
          </p:nvSpPr>
          <p:spPr bwMode="auto">
            <a:xfrm rot="2700000">
              <a:off x="208" y="4208"/>
              <a:ext cx="56" cy="5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5" name="Rectangle 55"/>
            <p:cNvSpPr>
              <a:spLocks noChangeArrowheads="1"/>
            </p:cNvSpPr>
            <p:nvPr/>
          </p:nvSpPr>
          <p:spPr bwMode="auto">
            <a:xfrm rot="2700000">
              <a:off x="260" y="4157"/>
              <a:ext cx="56" cy="5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6" name="Rectangle 56"/>
            <p:cNvSpPr>
              <a:spLocks noChangeArrowheads="1"/>
            </p:cNvSpPr>
            <p:nvPr/>
          </p:nvSpPr>
          <p:spPr bwMode="auto">
            <a:xfrm rot="2700000">
              <a:off x="156" y="4157"/>
              <a:ext cx="56" cy="52"/>
            </a:xfrm>
            <a:prstGeom prst="rect">
              <a:avLst/>
            </a:prstGeom>
            <a:solidFill>
              <a:schemeClr val="tx1"/>
            </a:solidFill>
            <a:ln w="12700">
              <a:solidFill>
                <a:schemeClr val="tx1"/>
              </a:solidFill>
              <a:miter lim="800000"/>
              <a:headEnd/>
              <a:tailEnd/>
            </a:ln>
            <a:effectLst/>
          </p:spPr>
          <p:txBody>
            <a:bodyPr wrap="none" anchor="ctr"/>
            <a:lstStyle/>
            <a:p>
              <a:endParaRPr lang="es-CO"/>
            </a:p>
          </p:txBody>
        </p:sp>
        <p:sp>
          <p:nvSpPr>
            <p:cNvPr id="25657" name="Rectangle 57"/>
            <p:cNvSpPr>
              <a:spLocks noChangeArrowheads="1"/>
            </p:cNvSpPr>
            <p:nvPr/>
          </p:nvSpPr>
          <p:spPr bwMode="auto">
            <a:xfrm rot="2700000">
              <a:off x="208" y="4106"/>
              <a:ext cx="56" cy="54"/>
            </a:xfrm>
            <a:prstGeom prst="rect">
              <a:avLst/>
            </a:prstGeom>
            <a:noFill/>
            <a:ln w="12700">
              <a:solidFill>
                <a:schemeClr val="tx1"/>
              </a:solidFill>
              <a:miter lim="800000"/>
              <a:headEnd/>
              <a:tailEnd/>
            </a:ln>
            <a:effectLst/>
          </p:spPr>
          <p:txBody>
            <a:bodyPr wrap="none" anchor="ctr"/>
            <a:lstStyle/>
            <a:p>
              <a:endParaRPr lang="es-CO"/>
            </a:p>
          </p:txBody>
        </p:sp>
        <p:sp>
          <p:nvSpPr>
            <p:cNvPr id="25658" name="Rectangle 58"/>
            <p:cNvSpPr>
              <a:spLocks noChangeArrowheads="1"/>
            </p:cNvSpPr>
            <p:nvPr/>
          </p:nvSpPr>
          <p:spPr bwMode="auto">
            <a:xfrm rot="2700000">
              <a:off x="260" y="4057"/>
              <a:ext cx="56" cy="51"/>
            </a:xfrm>
            <a:prstGeom prst="rect">
              <a:avLst/>
            </a:prstGeom>
            <a:solidFill>
              <a:srgbClr val="FC0128"/>
            </a:solidFill>
            <a:ln w="12700">
              <a:solidFill>
                <a:schemeClr val="tx1"/>
              </a:solidFill>
              <a:miter lim="800000"/>
              <a:headEnd/>
              <a:tailEnd/>
            </a:ln>
            <a:effectLst/>
          </p:spPr>
          <p:txBody>
            <a:bodyPr wrap="none" anchor="ctr"/>
            <a:lstStyle/>
            <a:p>
              <a:endParaRPr lang="es-CO"/>
            </a:p>
          </p:txBody>
        </p:sp>
        <p:sp>
          <p:nvSpPr>
            <p:cNvPr id="25659" name="Rectangle 59"/>
            <p:cNvSpPr>
              <a:spLocks noChangeArrowheads="1"/>
            </p:cNvSpPr>
            <p:nvPr/>
          </p:nvSpPr>
          <p:spPr bwMode="auto">
            <a:xfrm rot="2700000">
              <a:off x="313" y="4106"/>
              <a:ext cx="55" cy="54"/>
            </a:xfrm>
            <a:prstGeom prst="rect">
              <a:avLst/>
            </a:prstGeom>
            <a:solidFill>
              <a:schemeClr val="tx1"/>
            </a:solidFill>
            <a:ln w="12700">
              <a:solidFill>
                <a:schemeClr val="tx1"/>
              </a:solidFill>
              <a:miter lim="800000"/>
              <a:headEnd/>
              <a:tailEnd/>
            </a:ln>
            <a:effectLst/>
          </p:spPr>
          <p:txBody>
            <a:bodyPr wrap="none" anchor="ctr"/>
            <a:lstStyle/>
            <a:p>
              <a:endParaRPr lang="es-CO"/>
            </a:p>
          </p:txBody>
        </p:sp>
      </p:grpSp>
      <p:grpSp>
        <p:nvGrpSpPr>
          <p:cNvPr id="3" name="Group 80"/>
          <p:cNvGrpSpPr>
            <a:grpSpLocks/>
          </p:cNvGrpSpPr>
          <p:nvPr/>
        </p:nvGrpSpPr>
        <p:grpSpPr bwMode="auto">
          <a:xfrm>
            <a:off x="2667000" y="3209925"/>
            <a:ext cx="561975" cy="609600"/>
            <a:chOff x="1680" y="2022"/>
            <a:chExt cx="354" cy="384"/>
          </a:xfrm>
        </p:grpSpPr>
        <p:sp>
          <p:nvSpPr>
            <p:cNvPr id="25627" name="AutoShape 27"/>
            <p:cNvSpPr>
              <a:spLocks noChangeArrowheads="1"/>
            </p:cNvSpPr>
            <p:nvPr/>
          </p:nvSpPr>
          <p:spPr bwMode="auto">
            <a:xfrm>
              <a:off x="1769" y="2022"/>
              <a:ext cx="213" cy="55"/>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30" name="AutoShape 30"/>
            <p:cNvSpPr>
              <a:spLocks noChangeArrowheads="1"/>
            </p:cNvSpPr>
            <p:nvPr/>
          </p:nvSpPr>
          <p:spPr bwMode="auto">
            <a:xfrm>
              <a:off x="1769" y="2351"/>
              <a:ext cx="213" cy="55"/>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63" name="AutoShape 63"/>
            <p:cNvSpPr>
              <a:spLocks noChangeArrowheads="1"/>
            </p:cNvSpPr>
            <p:nvPr/>
          </p:nvSpPr>
          <p:spPr bwMode="auto">
            <a:xfrm>
              <a:off x="1680" y="2112"/>
              <a:ext cx="354" cy="209"/>
            </a:xfrm>
            <a:prstGeom prst="diamond">
              <a:avLst/>
            </a:prstGeom>
            <a:solidFill>
              <a:schemeClr val="hlink"/>
            </a:solidFill>
            <a:ln w="9525">
              <a:solidFill>
                <a:schemeClr val="tx1"/>
              </a:solidFill>
              <a:miter lim="800000"/>
              <a:headEnd/>
              <a:tailEnd/>
            </a:ln>
            <a:effectLst/>
          </p:spPr>
          <p:txBody>
            <a:bodyPr wrap="none" anchor="ctr"/>
            <a:lstStyle/>
            <a:p>
              <a:pPr algn="ctr"/>
              <a:r>
                <a:rPr lang="es-ES_tradnl" sz="1400"/>
                <a:t>SI</a:t>
              </a:r>
            </a:p>
          </p:txBody>
        </p:sp>
      </p:grpSp>
      <p:grpSp>
        <p:nvGrpSpPr>
          <p:cNvPr id="4" name="Group 82"/>
          <p:cNvGrpSpPr>
            <a:grpSpLocks/>
          </p:cNvGrpSpPr>
          <p:nvPr/>
        </p:nvGrpSpPr>
        <p:grpSpPr bwMode="auto">
          <a:xfrm>
            <a:off x="1676400" y="4419600"/>
            <a:ext cx="538163" cy="1071563"/>
            <a:chOff x="1056" y="2784"/>
            <a:chExt cx="339" cy="675"/>
          </a:xfrm>
        </p:grpSpPr>
        <p:sp>
          <p:nvSpPr>
            <p:cNvPr id="25670" name="AutoShape 70"/>
            <p:cNvSpPr>
              <a:spLocks noChangeArrowheads="1"/>
            </p:cNvSpPr>
            <p:nvPr/>
          </p:nvSpPr>
          <p:spPr bwMode="auto">
            <a:xfrm>
              <a:off x="1104" y="2784"/>
              <a:ext cx="251" cy="96"/>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71" name="AutoShape 71"/>
            <p:cNvSpPr>
              <a:spLocks noChangeArrowheads="1"/>
            </p:cNvSpPr>
            <p:nvPr/>
          </p:nvSpPr>
          <p:spPr bwMode="auto">
            <a:xfrm>
              <a:off x="1152" y="3264"/>
              <a:ext cx="192" cy="195"/>
            </a:xfrm>
            <a:prstGeom prst="downArrow">
              <a:avLst>
                <a:gd name="adj1" fmla="val 75009"/>
                <a:gd name="adj2" fmla="val 50786"/>
              </a:avLst>
            </a:prstGeom>
            <a:solidFill>
              <a:schemeClr val="accent1"/>
            </a:solidFill>
            <a:ln w="12700">
              <a:solidFill>
                <a:schemeClr val="tx1"/>
              </a:solidFill>
              <a:miter lim="800000"/>
              <a:headEnd/>
              <a:tailEnd/>
            </a:ln>
            <a:effectLst/>
          </p:spPr>
          <p:txBody>
            <a:bodyPr wrap="none" anchor="ctr"/>
            <a:lstStyle/>
            <a:p>
              <a:endParaRPr lang="es-CO"/>
            </a:p>
          </p:txBody>
        </p:sp>
        <p:sp>
          <p:nvSpPr>
            <p:cNvPr id="25672" name="AutoShape 72"/>
            <p:cNvSpPr>
              <a:spLocks noChangeArrowheads="1"/>
            </p:cNvSpPr>
            <p:nvPr/>
          </p:nvSpPr>
          <p:spPr bwMode="auto">
            <a:xfrm>
              <a:off x="1056" y="2928"/>
              <a:ext cx="339" cy="195"/>
            </a:xfrm>
            <a:prstGeom prst="diamond">
              <a:avLst/>
            </a:prstGeom>
            <a:solidFill>
              <a:schemeClr val="hlink"/>
            </a:solidFill>
            <a:ln w="9525">
              <a:solidFill>
                <a:schemeClr val="tx1"/>
              </a:solidFill>
              <a:miter lim="800000"/>
              <a:headEnd/>
              <a:tailEnd/>
            </a:ln>
            <a:effectLst/>
          </p:spPr>
          <p:txBody>
            <a:bodyPr wrap="none" anchor="ctr"/>
            <a:lstStyle/>
            <a:p>
              <a:pPr algn="ctr"/>
              <a:r>
                <a:rPr lang="es-ES_tradnl" sz="1400"/>
                <a:t>SI</a:t>
              </a:r>
            </a:p>
          </p:txBody>
        </p:sp>
      </p:grpSp>
      <p:grpSp>
        <p:nvGrpSpPr>
          <p:cNvPr id="5" name="Group 83"/>
          <p:cNvGrpSpPr>
            <a:grpSpLocks/>
          </p:cNvGrpSpPr>
          <p:nvPr/>
        </p:nvGrpSpPr>
        <p:grpSpPr bwMode="auto">
          <a:xfrm>
            <a:off x="4038600" y="4419600"/>
            <a:ext cx="538163" cy="614363"/>
            <a:chOff x="2544" y="2784"/>
            <a:chExt cx="339" cy="387"/>
          </a:xfrm>
        </p:grpSpPr>
        <p:sp>
          <p:nvSpPr>
            <p:cNvPr id="25629" name="AutoShape 29"/>
            <p:cNvSpPr>
              <a:spLocks noChangeArrowheads="1"/>
            </p:cNvSpPr>
            <p:nvPr/>
          </p:nvSpPr>
          <p:spPr bwMode="auto">
            <a:xfrm>
              <a:off x="2592" y="3120"/>
              <a:ext cx="205" cy="51"/>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73" name="AutoShape 73"/>
            <p:cNvSpPr>
              <a:spLocks noChangeArrowheads="1"/>
            </p:cNvSpPr>
            <p:nvPr/>
          </p:nvSpPr>
          <p:spPr bwMode="auto">
            <a:xfrm>
              <a:off x="2544" y="2880"/>
              <a:ext cx="339" cy="194"/>
            </a:xfrm>
            <a:prstGeom prst="diamond">
              <a:avLst/>
            </a:prstGeom>
            <a:solidFill>
              <a:srgbClr val="FF3300"/>
            </a:solidFill>
            <a:ln w="9525">
              <a:solidFill>
                <a:schemeClr val="tx1"/>
              </a:solidFill>
              <a:miter lim="800000"/>
              <a:headEnd/>
              <a:tailEnd/>
            </a:ln>
            <a:effectLst/>
          </p:spPr>
          <p:txBody>
            <a:bodyPr wrap="none" anchor="ctr"/>
            <a:lstStyle/>
            <a:p>
              <a:pPr algn="ctr"/>
              <a:r>
                <a:rPr lang="es-ES_tradnl" sz="1400"/>
                <a:t>NO</a:t>
              </a:r>
            </a:p>
          </p:txBody>
        </p:sp>
        <p:sp>
          <p:nvSpPr>
            <p:cNvPr id="25674" name="AutoShape 74"/>
            <p:cNvSpPr>
              <a:spLocks noChangeArrowheads="1"/>
            </p:cNvSpPr>
            <p:nvPr/>
          </p:nvSpPr>
          <p:spPr bwMode="auto">
            <a:xfrm>
              <a:off x="2592" y="2784"/>
              <a:ext cx="204" cy="51"/>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grpSp>
      <p:grpSp>
        <p:nvGrpSpPr>
          <p:cNvPr id="6" name="Group 81"/>
          <p:cNvGrpSpPr>
            <a:grpSpLocks/>
          </p:cNvGrpSpPr>
          <p:nvPr/>
        </p:nvGrpSpPr>
        <p:grpSpPr bwMode="auto">
          <a:xfrm>
            <a:off x="6096000" y="3352800"/>
            <a:ext cx="609600" cy="1981200"/>
            <a:chOff x="3840" y="2112"/>
            <a:chExt cx="384" cy="1248"/>
          </a:xfrm>
        </p:grpSpPr>
        <p:sp>
          <p:nvSpPr>
            <p:cNvPr id="25665" name="AutoShape 65"/>
            <p:cNvSpPr>
              <a:spLocks noChangeArrowheads="1"/>
            </p:cNvSpPr>
            <p:nvPr/>
          </p:nvSpPr>
          <p:spPr bwMode="auto">
            <a:xfrm>
              <a:off x="3840" y="2544"/>
              <a:ext cx="384" cy="288"/>
            </a:xfrm>
            <a:prstGeom prst="diamond">
              <a:avLst/>
            </a:prstGeom>
            <a:solidFill>
              <a:srgbClr val="FF3300"/>
            </a:solidFill>
            <a:ln w="9525">
              <a:solidFill>
                <a:schemeClr val="tx1"/>
              </a:solidFill>
              <a:miter lim="800000"/>
              <a:headEnd/>
              <a:tailEnd/>
            </a:ln>
            <a:effectLst/>
          </p:spPr>
          <p:txBody>
            <a:bodyPr wrap="none" anchor="ctr"/>
            <a:lstStyle/>
            <a:p>
              <a:pPr algn="ctr"/>
              <a:r>
                <a:rPr lang="es-ES_tradnl" sz="1400"/>
                <a:t>NO</a:t>
              </a:r>
            </a:p>
          </p:txBody>
        </p:sp>
        <p:sp>
          <p:nvSpPr>
            <p:cNvPr id="25667" name="AutoShape 67"/>
            <p:cNvSpPr>
              <a:spLocks noChangeArrowheads="1"/>
            </p:cNvSpPr>
            <p:nvPr/>
          </p:nvSpPr>
          <p:spPr bwMode="auto">
            <a:xfrm>
              <a:off x="3936" y="2112"/>
              <a:ext cx="240" cy="24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sp>
          <p:nvSpPr>
            <p:cNvPr id="25678" name="AutoShape 78"/>
            <p:cNvSpPr>
              <a:spLocks noChangeArrowheads="1"/>
            </p:cNvSpPr>
            <p:nvPr/>
          </p:nvSpPr>
          <p:spPr bwMode="auto">
            <a:xfrm>
              <a:off x="3936" y="3120"/>
              <a:ext cx="240" cy="240"/>
            </a:xfrm>
            <a:prstGeom prst="downArrow">
              <a:avLst>
                <a:gd name="adj1" fmla="val 75009"/>
                <a:gd name="adj2" fmla="val 50005"/>
              </a:avLst>
            </a:prstGeom>
            <a:solidFill>
              <a:schemeClr val="accent1"/>
            </a:solidFill>
            <a:ln w="12700">
              <a:solidFill>
                <a:schemeClr val="tx1"/>
              </a:solidFill>
              <a:miter lim="800000"/>
              <a:headEnd/>
              <a:tailEnd/>
            </a:ln>
            <a:effectLst/>
          </p:spPr>
          <p:txBody>
            <a:bodyPr wrap="none" anchor="ctr"/>
            <a:lstStyle/>
            <a:p>
              <a:endParaRPr lang="es-CO"/>
            </a:p>
          </p:txBody>
        </p:sp>
      </p:grpSp>
      <p:sp>
        <p:nvSpPr>
          <p:cNvPr id="25684" name="AutoShape 84"/>
          <p:cNvSpPr>
            <a:spLocks noChangeArrowheads="1"/>
          </p:cNvSpPr>
          <p:nvPr/>
        </p:nvSpPr>
        <p:spPr bwMode="auto">
          <a:xfrm flipH="1" flipV="1">
            <a:off x="7467600" y="1676400"/>
            <a:ext cx="228600" cy="4572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s-CO"/>
          </a:p>
        </p:txBody>
      </p:sp>
      <p:sp>
        <p:nvSpPr>
          <p:cNvPr id="25686" name="AutoShape 86"/>
          <p:cNvSpPr>
            <a:spLocks noChangeArrowheads="1"/>
          </p:cNvSpPr>
          <p:nvPr/>
        </p:nvSpPr>
        <p:spPr bwMode="auto">
          <a:xfrm>
            <a:off x="3429000" y="1524000"/>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s-CO"/>
          </a:p>
        </p:txBody>
      </p:sp>
      <p:sp>
        <p:nvSpPr>
          <p:cNvPr id="25687" name="AutoShape 87"/>
          <p:cNvSpPr>
            <a:spLocks noChangeArrowheads="1"/>
          </p:cNvSpPr>
          <p:nvPr/>
        </p:nvSpPr>
        <p:spPr bwMode="auto">
          <a:xfrm>
            <a:off x="5181600" y="1524000"/>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s-CO"/>
          </a:p>
        </p:txBody>
      </p:sp>
      <p:sp>
        <p:nvSpPr>
          <p:cNvPr id="25688" name="Text Box 88"/>
          <p:cNvSpPr txBox="1">
            <a:spLocks noChangeArrowheads="1"/>
          </p:cNvSpPr>
          <p:nvPr/>
        </p:nvSpPr>
        <p:spPr bwMode="auto">
          <a:xfrm>
            <a:off x="7343775" y="6521450"/>
            <a:ext cx="1800225" cy="336550"/>
          </a:xfrm>
          <a:prstGeom prst="rect">
            <a:avLst/>
          </a:prstGeom>
          <a:noFill/>
          <a:ln w="9525">
            <a:noFill/>
            <a:miter lim="800000"/>
            <a:headEnd/>
            <a:tailEnd/>
          </a:ln>
          <a:effectLst/>
        </p:spPr>
        <p:txBody>
          <a:bodyPr wrap="none">
            <a:spAutoFit/>
          </a:bodyPr>
          <a:lstStyle/>
          <a:p>
            <a:r>
              <a:rPr lang="es-ES" sz="1600"/>
              <a:t>Héctor Sanín Ángel</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5603"/>
                                        </p:tgtEl>
                                        <p:attrNameLst>
                                          <p:attrName>style.visibility</p:attrName>
                                        </p:attrNameLst>
                                      </p:cBhvr>
                                      <p:to>
                                        <p:strVal val="visible"/>
                                      </p:to>
                                    </p:set>
                                    <p:anim to="" calcmode="lin" valueType="num">
                                      <p:cBhvr>
                                        <p:cTn id="7" dur="1" fill="hold"/>
                                        <p:tgtEl>
                                          <p:spTgt spid="2560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5610"/>
                                        </p:tgtEl>
                                        <p:attrNameLst>
                                          <p:attrName>style.visibility</p:attrName>
                                        </p:attrNameLst>
                                      </p:cBhvr>
                                      <p:to>
                                        <p:strVal val="visible"/>
                                      </p:to>
                                    </p:set>
                                    <p:anim to="" calcmode="lin" valueType="num">
                                      <p:cBhvr>
                                        <p:cTn id="12" dur="1" fill="hold"/>
                                        <p:tgtEl>
                                          <p:spTgt spid="256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5624"/>
                                        </p:tgtEl>
                                        <p:attrNameLst>
                                          <p:attrName>style.visibility</p:attrName>
                                        </p:attrNameLst>
                                      </p:cBhvr>
                                      <p:to>
                                        <p:strVal val="visible"/>
                                      </p:to>
                                    </p:set>
                                    <p:anim to="" calcmode="lin" valueType="num">
                                      <p:cBhvr>
                                        <p:cTn id="17" dur="1" fill="hold"/>
                                        <p:tgtEl>
                                          <p:spTgt spid="2562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5604"/>
                                        </p:tgtEl>
                                        <p:attrNameLst>
                                          <p:attrName>style.visibility</p:attrName>
                                        </p:attrNameLst>
                                      </p:cBhvr>
                                      <p:to>
                                        <p:strVal val="visible"/>
                                      </p:to>
                                    </p:set>
                                    <p:anim to="" calcmode="lin" valueType="num">
                                      <p:cBhvr>
                                        <p:cTn id="22" dur="1" fill="hold"/>
                                        <p:tgtEl>
                                          <p:spTgt spid="2560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25611"/>
                                        </p:tgtEl>
                                        <p:attrNameLst>
                                          <p:attrName>style.visibility</p:attrName>
                                        </p:attrNameLst>
                                      </p:cBhvr>
                                      <p:to>
                                        <p:strVal val="visible"/>
                                      </p:to>
                                    </p:set>
                                    <p:anim to="" calcmode="lin" valueType="num">
                                      <p:cBhvr>
                                        <p:cTn id="27" dur="1" fill="hold"/>
                                        <p:tgtEl>
                                          <p:spTgt spid="256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25625"/>
                                        </p:tgtEl>
                                        <p:attrNameLst>
                                          <p:attrName>style.visibility</p:attrName>
                                        </p:attrNameLst>
                                      </p:cBhvr>
                                      <p:to>
                                        <p:strVal val="visible"/>
                                      </p:to>
                                    </p:set>
                                    <p:anim to="" calcmode="lin" valueType="num">
                                      <p:cBhvr>
                                        <p:cTn id="32" dur="1" fill="hold"/>
                                        <p:tgtEl>
                                          <p:spTgt spid="2562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25615"/>
                                        </p:tgtEl>
                                        <p:attrNameLst>
                                          <p:attrName>style.visibility</p:attrName>
                                        </p:attrNameLst>
                                      </p:cBhvr>
                                      <p:to>
                                        <p:strVal val="visible"/>
                                      </p:to>
                                    </p:set>
                                    <p:anim to="" calcmode="lin" valueType="num">
                                      <p:cBhvr>
                                        <p:cTn id="37" dur="1" fill="hold"/>
                                        <p:tgtEl>
                                          <p:spTgt spid="2561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25617"/>
                                        </p:tgtEl>
                                        <p:attrNameLst>
                                          <p:attrName>style.visibility</p:attrName>
                                        </p:attrNameLst>
                                      </p:cBhvr>
                                      <p:to>
                                        <p:strVal val="visible"/>
                                      </p:to>
                                    </p:set>
                                    <p:anim to="" calcmode="lin" valueType="num">
                                      <p:cBhvr>
                                        <p:cTn id="42" dur="1" fill="hold"/>
                                        <p:tgtEl>
                                          <p:spTgt spid="256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25626"/>
                                        </p:tgtEl>
                                        <p:attrNameLst>
                                          <p:attrName>style.visibility</p:attrName>
                                        </p:attrNameLst>
                                      </p:cBhvr>
                                      <p:to>
                                        <p:strVal val="visible"/>
                                      </p:to>
                                    </p:set>
                                    <p:anim to="" calcmode="lin" valueType="num">
                                      <p:cBhvr>
                                        <p:cTn id="47" dur="1" fill="hold"/>
                                        <p:tgtEl>
                                          <p:spTgt spid="2562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25614"/>
                                        </p:tgtEl>
                                        <p:attrNameLst>
                                          <p:attrName>style.visibility</p:attrName>
                                        </p:attrNameLst>
                                      </p:cBhvr>
                                      <p:to>
                                        <p:strVal val="visible"/>
                                      </p:to>
                                    </p:set>
                                    <p:anim to="" calcmode="lin" valueType="num">
                                      <p:cBhvr>
                                        <p:cTn id="52" dur="1" fill="hold"/>
                                        <p:tgtEl>
                                          <p:spTgt spid="256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25618"/>
                                        </p:tgtEl>
                                        <p:attrNameLst>
                                          <p:attrName>style.visibility</p:attrName>
                                        </p:attrNameLst>
                                      </p:cBhvr>
                                      <p:to>
                                        <p:strVal val="visible"/>
                                      </p:to>
                                    </p:set>
                                    <p:anim to="" calcmode="lin" valueType="num">
                                      <p:cBhvr>
                                        <p:cTn id="57" dur="1" fill="hold"/>
                                        <p:tgtEl>
                                          <p:spTgt spid="2561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499"/>
                                          </p:stCondLst>
                                        </p:cTn>
                                        <p:tgtEl>
                                          <p:spTgt spid="3"/>
                                        </p:tgtEl>
                                        <p:attrNameLst>
                                          <p:attrName>style.visibility</p:attrName>
                                        </p:attrNameLst>
                                      </p:cBhvr>
                                      <p:to>
                                        <p:strVal val="visible"/>
                                      </p:to>
                                    </p:set>
                                    <p:anim to="" calcmode="lin" valueType="num">
                                      <p:cBhvr>
                                        <p:cTn id="62" dur="1" fill="hold"/>
                                        <p:tgtEl>
                                          <p:spTgt spid="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499"/>
                                          </p:stCondLst>
                                        </p:cTn>
                                        <p:tgtEl>
                                          <p:spTgt spid="25606"/>
                                        </p:tgtEl>
                                        <p:attrNameLst>
                                          <p:attrName>style.visibility</p:attrName>
                                        </p:attrNameLst>
                                      </p:cBhvr>
                                      <p:to>
                                        <p:strVal val="visible"/>
                                      </p:to>
                                    </p:set>
                                    <p:anim to="" calcmode="lin" valueType="num">
                                      <p:cBhvr>
                                        <p:cTn id="67" dur="1" fill="hold"/>
                                        <p:tgtEl>
                                          <p:spTgt spid="2560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499"/>
                                          </p:stCondLst>
                                        </p:cTn>
                                        <p:tgtEl>
                                          <p:spTgt spid="25620"/>
                                        </p:tgtEl>
                                        <p:attrNameLst>
                                          <p:attrName>style.visibility</p:attrName>
                                        </p:attrNameLst>
                                      </p:cBhvr>
                                      <p:to>
                                        <p:strVal val="visible"/>
                                      </p:to>
                                    </p:set>
                                    <p:anim to="" calcmode="lin" valueType="num">
                                      <p:cBhvr>
                                        <p:cTn id="72" dur="1" fill="hold"/>
                                        <p:tgtEl>
                                          <p:spTgt spid="2562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499"/>
                                          </p:stCondLst>
                                        </p:cTn>
                                        <p:tgtEl>
                                          <p:spTgt spid="6"/>
                                        </p:tgtEl>
                                        <p:attrNameLst>
                                          <p:attrName>style.visibility</p:attrName>
                                        </p:attrNameLst>
                                      </p:cBhvr>
                                      <p:to>
                                        <p:strVal val="visible"/>
                                      </p:to>
                                    </p:set>
                                    <p:anim to="" calcmode="lin" valueType="num">
                                      <p:cBhvr>
                                        <p:cTn id="77" dur="1" fill="hold"/>
                                        <p:tgtEl>
                                          <p:spTgt spid="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499"/>
                                          </p:stCondLst>
                                        </p:cTn>
                                        <p:tgtEl>
                                          <p:spTgt spid="5"/>
                                        </p:tgtEl>
                                        <p:attrNameLst>
                                          <p:attrName>style.visibility</p:attrName>
                                        </p:attrNameLst>
                                      </p:cBhvr>
                                      <p:to>
                                        <p:strVal val="visible"/>
                                      </p:to>
                                    </p:set>
                                    <p:anim to="" calcmode="lin" valueType="num">
                                      <p:cBhvr>
                                        <p:cTn id="82" dur="1" fill="hold"/>
                                        <p:tgtEl>
                                          <p:spTgt spid="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499"/>
                                          </p:stCondLst>
                                        </p:cTn>
                                        <p:tgtEl>
                                          <p:spTgt spid="25607"/>
                                        </p:tgtEl>
                                        <p:attrNameLst>
                                          <p:attrName>style.visibility</p:attrName>
                                        </p:attrNameLst>
                                      </p:cBhvr>
                                      <p:to>
                                        <p:strVal val="visible"/>
                                      </p:to>
                                    </p:set>
                                    <p:anim to="" calcmode="lin" valueType="num">
                                      <p:cBhvr>
                                        <p:cTn id="87" dur="1" fill="hold"/>
                                        <p:tgtEl>
                                          <p:spTgt spid="2560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499"/>
                                          </p:stCondLst>
                                        </p:cTn>
                                        <p:tgtEl>
                                          <p:spTgt spid="25621"/>
                                        </p:tgtEl>
                                        <p:attrNameLst>
                                          <p:attrName>style.visibility</p:attrName>
                                        </p:attrNameLst>
                                      </p:cBhvr>
                                      <p:to>
                                        <p:strVal val="visible"/>
                                      </p:to>
                                    </p:set>
                                    <p:anim to="" calcmode="lin" valueType="num">
                                      <p:cBhvr>
                                        <p:cTn id="92" dur="1" fill="hold"/>
                                        <p:tgtEl>
                                          <p:spTgt spid="256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499"/>
                                          </p:stCondLst>
                                        </p:cTn>
                                        <p:tgtEl>
                                          <p:spTgt spid="4"/>
                                        </p:tgtEl>
                                        <p:attrNameLst>
                                          <p:attrName>style.visibility</p:attrName>
                                        </p:attrNameLst>
                                      </p:cBhvr>
                                      <p:to>
                                        <p:strVal val="visible"/>
                                      </p:to>
                                    </p:set>
                                    <p:anim to="" calcmode="lin" valueType="num">
                                      <p:cBhvr>
                                        <p:cTn id="97" dur="1" fill="hold"/>
                                        <p:tgtEl>
                                          <p:spTgt spid="4"/>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499"/>
                                          </p:stCondLst>
                                        </p:cTn>
                                        <p:tgtEl>
                                          <p:spTgt spid="25628"/>
                                        </p:tgtEl>
                                        <p:attrNameLst>
                                          <p:attrName>style.visibility</p:attrName>
                                        </p:attrNameLst>
                                      </p:cBhvr>
                                      <p:to>
                                        <p:strVal val="visible"/>
                                      </p:to>
                                    </p:set>
                                    <p:anim to="" calcmode="lin" valueType="num">
                                      <p:cBhvr>
                                        <p:cTn id="102" dur="1" fill="hold"/>
                                        <p:tgtEl>
                                          <p:spTgt spid="25628"/>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499"/>
                                          </p:stCondLst>
                                        </p:cTn>
                                        <p:tgtEl>
                                          <p:spTgt spid="25608"/>
                                        </p:tgtEl>
                                        <p:attrNameLst>
                                          <p:attrName>style.visibility</p:attrName>
                                        </p:attrNameLst>
                                      </p:cBhvr>
                                      <p:to>
                                        <p:strVal val="visible"/>
                                      </p:to>
                                    </p:set>
                                    <p:anim to="" calcmode="lin" valueType="num">
                                      <p:cBhvr>
                                        <p:cTn id="107" dur="1" fill="hold"/>
                                        <p:tgtEl>
                                          <p:spTgt spid="2560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499"/>
                                          </p:stCondLst>
                                        </p:cTn>
                                        <p:tgtEl>
                                          <p:spTgt spid="25622"/>
                                        </p:tgtEl>
                                        <p:attrNameLst>
                                          <p:attrName>style.visibility</p:attrName>
                                        </p:attrNameLst>
                                      </p:cBhvr>
                                      <p:to>
                                        <p:strVal val="visible"/>
                                      </p:to>
                                    </p:set>
                                    <p:anim to="" calcmode="lin" valueType="num">
                                      <p:cBhvr>
                                        <p:cTn id="112" dur="1" fill="hold"/>
                                        <p:tgtEl>
                                          <p:spTgt spid="25622"/>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499"/>
                                          </p:stCondLst>
                                        </p:cTn>
                                        <p:tgtEl>
                                          <p:spTgt spid="25631"/>
                                        </p:tgtEl>
                                        <p:attrNameLst>
                                          <p:attrName>style.visibility</p:attrName>
                                        </p:attrNameLst>
                                      </p:cBhvr>
                                      <p:to>
                                        <p:strVal val="visible"/>
                                      </p:to>
                                    </p:set>
                                    <p:anim to="" calcmode="lin" valueType="num">
                                      <p:cBhvr>
                                        <p:cTn id="117" dur="1" fill="hold"/>
                                        <p:tgtEl>
                                          <p:spTgt spid="25631"/>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499"/>
                                          </p:stCondLst>
                                        </p:cTn>
                                        <p:tgtEl>
                                          <p:spTgt spid="25609"/>
                                        </p:tgtEl>
                                        <p:attrNameLst>
                                          <p:attrName>style.visibility</p:attrName>
                                        </p:attrNameLst>
                                      </p:cBhvr>
                                      <p:to>
                                        <p:strVal val="visible"/>
                                      </p:to>
                                    </p:set>
                                    <p:anim to="" calcmode="lin" valueType="num">
                                      <p:cBhvr>
                                        <p:cTn id="122" dur="1" fill="hold"/>
                                        <p:tgtEl>
                                          <p:spTgt spid="25609"/>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499"/>
                                          </p:stCondLst>
                                        </p:cTn>
                                        <p:tgtEl>
                                          <p:spTgt spid="25623"/>
                                        </p:tgtEl>
                                        <p:attrNameLst>
                                          <p:attrName>style.visibility</p:attrName>
                                        </p:attrNameLst>
                                      </p:cBhvr>
                                      <p:to>
                                        <p:strVal val="visible"/>
                                      </p:to>
                                    </p:set>
                                    <p:anim to="" calcmode="lin" valueType="num">
                                      <p:cBhvr>
                                        <p:cTn id="127" dur="1" fill="hold"/>
                                        <p:tgtEl>
                                          <p:spTgt spid="256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7" grpId="0" animBg="1"/>
      <p:bldP spid="25608" grpId="0" animBg="1"/>
      <p:bldP spid="25609" grpId="0" animBg="1"/>
      <p:bldP spid="25620" grpId="0" autoUpdateAnimBg="0"/>
      <p:bldP spid="25621" grpId="0" autoUpdateAnimBg="0"/>
      <p:bldP spid="25622" grpId="0" autoUpdateAnimBg="0"/>
      <p:bldP spid="25623" grpId="0" autoUpdateAnimBg="0"/>
      <p:bldP spid="25603" grpId="0" animBg="1"/>
      <p:bldP spid="25604" grpId="0" animBg="1"/>
      <p:bldP spid="25610" grpId="0" autoUpdateAnimBg="0"/>
      <p:bldP spid="25611" grpId="0" autoUpdateAnimBg="0"/>
      <p:bldP spid="25614" grpId="0" animBg="1"/>
      <p:bldP spid="25615" grpId="0" animBg="1"/>
      <p:bldP spid="25617" grpId="0" autoUpdateAnimBg="0"/>
      <p:bldP spid="25618" grpId="0" autoUpdateAnimBg="0"/>
      <p:bldP spid="25624" grpId="0" animBg="1"/>
      <p:bldP spid="25625" grpId="0" animBg="1"/>
      <p:bldP spid="25626" grpId="0" animBg="1"/>
      <p:bldP spid="25628" grpId="0" animBg="1"/>
      <p:bldP spid="25631"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9632" y="548680"/>
            <a:ext cx="6045245" cy="1754326"/>
          </a:xfrm>
          <a:prstGeom prst="rect">
            <a:avLst/>
          </a:prstGeom>
          <a:noFill/>
        </p:spPr>
        <p:txBody>
          <a:bodyPr wrap="none" lIns="91440" tIns="45720" rIns="91440" bIns="45720">
            <a:spAutoFit/>
          </a:bodyPr>
          <a:lstStyle/>
          <a:p>
            <a:pPr algn="ctr"/>
            <a:r>
              <a:rPr lang="es-ES"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Aspectos legales y</a:t>
            </a:r>
          </a:p>
          <a:p>
            <a:pPr algn="ctr"/>
            <a:r>
              <a:rPr lang="es-ES" sz="5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Administrativos </a:t>
            </a:r>
            <a:endParaRPr lang="es-ES"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81602" name="Picture 2" descr="http://t0.gstatic.com/images?q=tbn:ANd9GcQIxceGah37UcYdnyu0kLXBG1YljCL_HabsDWz3JpmbMBYdQbRjNQ"/>
          <p:cNvPicPr>
            <a:picLocks noChangeAspect="1" noChangeArrowheads="1"/>
          </p:cNvPicPr>
          <p:nvPr/>
        </p:nvPicPr>
        <p:blipFill>
          <a:blip r:embed="rId2" cstate="print"/>
          <a:srcRect/>
          <a:stretch>
            <a:fillRect/>
          </a:stretch>
        </p:blipFill>
        <p:spPr bwMode="auto">
          <a:xfrm>
            <a:off x="2267744" y="2492896"/>
            <a:ext cx="4152900" cy="3743325"/>
          </a:xfrm>
          <a:prstGeom prst="rect">
            <a:avLst/>
          </a:prstGeom>
          <a:noFill/>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Tipos de organizaciones legales</a:t>
            </a:r>
          </a:p>
        </p:txBody>
      </p:sp>
      <p:sp>
        <p:nvSpPr>
          <p:cNvPr id="3" name="2 CuadroTexto"/>
          <p:cNvSpPr txBox="1"/>
          <p:nvPr/>
        </p:nvSpPr>
        <p:spPr>
          <a:xfrm>
            <a:off x="683568" y="1772816"/>
            <a:ext cx="7272808" cy="646331"/>
          </a:xfrm>
          <a:prstGeom prst="rect">
            <a:avLst/>
          </a:prstGeom>
          <a:noFill/>
        </p:spPr>
        <p:txBody>
          <a:bodyPr wrap="square" rtlCol="0">
            <a:spAutoFit/>
          </a:bodyPr>
          <a:lstStyle/>
          <a:p>
            <a:r>
              <a:rPr lang="es-CO"/>
              <a:t>El tipo de sociedad por constituir se relaciona con </a:t>
            </a:r>
            <a:r>
              <a:rPr lang="es-CO" u="sng"/>
              <a:t>la misión </a:t>
            </a:r>
            <a:r>
              <a:rPr lang="es-CO"/>
              <a:t>de la nueva unidad productiva y los intereses de los socios.</a:t>
            </a:r>
          </a:p>
        </p:txBody>
      </p:sp>
      <p:sp>
        <p:nvSpPr>
          <p:cNvPr id="4" name="3 Estrella de 5 puntas"/>
          <p:cNvSpPr/>
          <p:nvPr/>
        </p:nvSpPr>
        <p:spPr>
          <a:xfrm>
            <a:off x="395536" y="3068960"/>
            <a:ext cx="2376264" cy="1944216"/>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100"/>
              <a:t>Sociedades de carácter publico</a:t>
            </a:r>
          </a:p>
        </p:txBody>
      </p:sp>
      <p:sp>
        <p:nvSpPr>
          <p:cNvPr id="5" name="4 Estrella de 5 puntas"/>
          <p:cNvSpPr/>
          <p:nvPr/>
        </p:nvSpPr>
        <p:spPr>
          <a:xfrm>
            <a:off x="5580112" y="3068960"/>
            <a:ext cx="2520280" cy="1944216"/>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O" sz="1200"/>
              <a:t>Sociedades de carácter mixto</a:t>
            </a:r>
          </a:p>
        </p:txBody>
      </p:sp>
      <p:sp>
        <p:nvSpPr>
          <p:cNvPr id="6" name="5 Estrella de 5 puntas"/>
          <p:cNvSpPr/>
          <p:nvPr/>
        </p:nvSpPr>
        <p:spPr>
          <a:xfrm>
            <a:off x="3059832" y="3068960"/>
            <a:ext cx="2448272" cy="194421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1200"/>
              <a:t>Sociedades de carácter privado</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Selección del tipo de organización legal</a:t>
            </a:r>
          </a:p>
        </p:txBody>
      </p:sp>
      <p:sp>
        <p:nvSpPr>
          <p:cNvPr id="3" name="2 CuadroTexto"/>
          <p:cNvSpPr txBox="1"/>
          <p:nvPr/>
        </p:nvSpPr>
        <p:spPr>
          <a:xfrm>
            <a:off x="539552" y="1988840"/>
            <a:ext cx="7056784" cy="3416320"/>
          </a:xfrm>
          <a:prstGeom prst="rect">
            <a:avLst/>
          </a:prstGeom>
          <a:noFill/>
        </p:spPr>
        <p:txBody>
          <a:bodyPr wrap="square" rtlCol="0">
            <a:spAutoFit/>
          </a:bodyPr>
          <a:lstStyle/>
          <a:p>
            <a:pPr>
              <a:buFont typeface="Arial" pitchFamily="34" charset="0"/>
              <a:buChar char="•"/>
            </a:pPr>
            <a:r>
              <a:rPr lang="es-CO"/>
              <a:t> Capacidad de inversión que tengan los interesados en el proyecto</a:t>
            </a:r>
          </a:p>
          <a:p>
            <a:endParaRPr lang="es-CO"/>
          </a:p>
          <a:p>
            <a:pPr>
              <a:buFont typeface="Arial" pitchFamily="34" charset="0"/>
              <a:buChar char="•"/>
            </a:pPr>
            <a:r>
              <a:rPr lang="es-CO"/>
              <a:t> El limite de la responsabilidad que se estime conveniente</a:t>
            </a:r>
          </a:p>
          <a:p>
            <a:endParaRPr lang="es-CO"/>
          </a:p>
          <a:p>
            <a:pPr>
              <a:buFont typeface="Arial" pitchFamily="34" charset="0"/>
              <a:buChar char="•"/>
            </a:pPr>
            <a:r>
              <a:rPr lang="es-CO"/>
              <a:t> La forma como se quiere distribuir las utilidades</a:t>
            </a:r>
          </a:p>
          <a:p>
            <a:r>
              <a:rPr lang="es-CO"/>
              <a:t> </a:t>
            </a:r>
          </a:p>
          <a:p>
            <a:pPr>
              <a:buFont typeface="Arial" pitchFamily="34" charset="0"/>
              <a:buChar char="•"/>
            </a:pPr>
            <a:r>
              <a:rPr lang="es-CO"/>
              <a:t> El acceso que se pueda tener a recursos externos</a:t>
            </a:r>
          </a:p>
          <a:p>
            <a:endParaRPr lang="es-CO"/>
          </a:p>
          <a:p>
            <a:pPr>
              <a:buFont typeface="Arial" pitchFamily="34" charset="0"/>
              <a:buChar char="•"/>
            </a:pPr>
            <a:r>
              <a:rPr lang="es-CO"/>
              <a:t> Y….</a:t>
            </a:r>
          </a:p>
          <a:p>
            <a:pPr>
              <a:buFont typeface="Arial" pitchFamily="34" charset="0"/>
              <a:buChar char="•"/>
            </a:pPr>
            <a:endParaRPr lang="es-CO"/>
          </a:p>
          <a:p>
            <a:pPr>
              <a:buFont typeface="Arial" pitchFamily="34" charset="0"/>
              <a:buChar char="•"/>
            </a:pPr>
            <a:r>
              <a:rPr lang="es-CO" b="1"/>
              <a:t> </a:t>
            </a:r>
            <a:r>
              <a:rPr lang="es-CO" b="1">
                <a:solidFill>
                  <a:srgbClr val="92D050"/>
                </a:solidFill>
              </a:rPr>
              <a:t>LA FILOSOFIA CON QUE SE HA CONSEBIDO EL PROYECTO</a:t>
            </a:r>
          </a:p>
          <a:p>
            <a:pPr>
              <a:buFont typeface="Arial" pitchFamily="34" charset="0"/>
              <a:buChar char="•"/>
            </a:pPr>
            <a:endParaRPr lang="es-CO"/>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9392"/>
            <a:ext cx="7242048" cy="1143000"/>
          </a:xfrm>
        </p:spPr>
        <p:txBody>
          <a:bodyPr/>
          <a:lstStyle/>
          <a:p>
            <a:pPr algn="ctr"/>
            <a:r>
              <a:rPr lang="es-CO"/>
              <a:t>ESTRUCTURA ORGANIATIVA</a:t>
            </a:r>
          </a:p>
        </p:txBody>
      </p:sp>
      <p:graphicFrame>
        <p:nvGraphicFramePr>
          <p:cNvPr id="3" name="2 Tabla"/>
          <p:cNvGraphicFramePr>
            <a:graphicFrameLocks noGrp="1"/>
          </p:cNvGraphicFramePr>
          <p:nvPr/>
        </p:nvGraphicFramePr>
        <p:xfrm>
          <a:off x="2339752" y="1412776"/>
          <a:ext cx="3528392" cy="4464496"/>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20000"/>
                    </a:ext>
                  </a:extLst>
                </a:gridCol>
              </a:tblGrid>
              <a:tr h="1062850">
                <a:tc>
                  <a:txBody>
                    <a:bodyPr/>
                    <a:lstStyle/>
                    <a:p>
                      <a:pPr algn="ctr"/>
                      <a:r>
                        <a:rPr lang="es-CO" sz="2800"/>
                        <a:t>Fase</a:t>
                      </a:r>
                      <a:r>
                        <a:rPr lang="es-CO" sz="2800" baseline="0"/>
                        <a:t> operativa</a:t>
                      </a:r>
                      <a:endParaRPr lang="es-CO" sz="2800"/>
                    </a:p>
                  </a:txBody>
                  <a:tcPr/>
                </a:tc>
                <a:extLst>
                  <a:ext uri="{0D108BD9-81ED-4DB2-BD59-A6C34878D82A}">
                    <a16:rowId xmlns:a16="http://schemas.microsoft.com/office/drawing/2014/main" val="10000"/>
                  </a:ext>
                </a:extLst>
              </a:tr>
              <a:tr h="3401646">
                <a:tc>
                  <a:txBody>
                    <a:bodyPr/>
                    <a:lstStyle/>
                    <a:p>
                      <a:pPr algn="just"/>
                      <a:r>
                        <a:rPr lang="es-CO"/>
                        <a:t>Se define la estructura</a:t>
                      </a:r>
                      <a:r>
                        <a:rPr lang="es-CO" baseline="0"/>
                        <a:t> organizacional para el periodo de implantación o construcción, para definir roles de responsabilidad que permita los roles de responsabilidad que permita el logro de objetivos de esta fase del proyecto</a:t>
                      </a:r>
                      <a:endParaRPr lang="es-CO"/>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Organigrama tradicional – organigrama moderno</a:t>
            </a:r>
          </a:p>
        </p:txBody>
      </p:sp>
      <p:graphicFrame>
        <p:nvGraphicFramePr>
          <p:cNvPr id="3" name="2 Diagrama"/>
          <p:cNvGraphicFramePr/>
          <p:nvPr/>
        </p:nvGraphicFramePr>
        <p:xfrm>
          <a:off x="251520" y="1700808"/>
          <a:ext cx="3456384" cy="237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4788024" y="1916832"/>
            <a:ext cx="2592288" cy="504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a:t>Cliente</a:t>
            </a:r>
          </a:p>
        </p:txBody>
      </p:sp>
      <p:grpSp>
        <p:nvGrpSpPr>
          <p:cNvPr id="15" name="14 Grupo"/>
          <p:cNvGrpSpPr/>
          <p:nvPr/>
        </p:nvGrpSpPr>
        <p:grpSpPr>
          <a:xfrm>
            <a:off x="4572000" y="1916832"/>
            <a:ext cx="2952328" cy="2664296"/>
            <a:chOff x="4788024" y="2492896"/>
            <a:chExt cx="2952328" cy="2664296"/>
          </a:xfrm>
        </p:grpSpPr>
        <p:graphicFrame>
          <p:nvGraphicFramePr>
            <p:cNvPr id="5" name="4 Diagrama"/>
            <p:cNvGraphicFramePr/>
            <p:nvPr/>
          </p:nvGraphicFramePr>
          <p:xfrm>
            <a:off x="4788024" y="2492896"/>
            <a:ext cx="2952328" cy="2664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9" name="8 Conector angular"/>
            <p:cNvCxnSpPr/>
            <p:nvPr/>
          </p:nvCxnSpPr>
          <p:spPr>
            <a:xfrm rot="10800000" flipV="1">
              <a:off x="5796136" y="3068960"/>
              <a:ext cx="432048" cy="28803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1" name="10 Conector angular"/>
            <p:cNvCxnSpPr/>
            <p:nvPr/>
          </p:nvCxnSpPr>
          <p:spPr>
            <a:xfrm rot="10800000" flipV="1">
              <a:off x="6732240" y="4221088"/>
              <a:ext cx="576064" cy="36004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3" name="12 Conector angular"/>
            <p:cNvCxnSpPr/>
            <p:nvPr/>
          </p:nvCxnSpPr>
          <p:spPr>
            <a:xfrm rot="10800000" flipV="1">
              <a:off x="5724128" y="3429000"/>
              <a:ext cx="504056" cy="21602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grpSp>
      <p:graphicFrame>
        <p:nvGraphicFramePr>
          <p:cNvPr id="16" name="15 Tabla"/>
          <p:cNvGraphicFramePr>
            <a:graphicFrameLocks noGrp="1"/>
          </p:cNvGraphicFramePr>
          <p:nvPr/>
        </p:nvGraphicFramePr>
        <p:xfrm>
          <a:off x="539552" y="4437112"/>
          <a:ext cx="7632848" cy="2169408"/>
        </p:xfrm>
        <a:graphic>
          <a:graphicData uri="http://schemas.openxmlformats.org/drawingml/2006/table">
            <a:tbl>
              <a:tblPr firstRow="1" bandRow="1">
                <a:tableStyleId>{8EC20E35-A176-4012-BC5E-935CFFF8708E}</a:tableStyleId>
              </a:tblPr>
              <a:tblGrid>
                <a:gridCol w="3816424">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432048">
                <a:tc>
                  <a:txBody>
                    <a:bodyPr/>
                    <a:lstStyle/>
                    <a:p>
                      <a:pPr algn="ctr"/>
                      <a:r>
                        <a:rPr lang="es-CO"/>
                        <a:t>Características</a:t>
                      </a:r>
                    </a:p>
                  </a:txBody>
                  <a:tcPr/>
                </a:tc>
                <a:tc>
                  <a:txBody>
                    <a:bodyPr/>
                    <a:lstStyle/>
                    <a:p>
                      <a:pPr algn="ctr"/>
                      <a:r>
                        <a:rPr lang="es-CO"/>
                        <a:t>Características</a:t>
                      </a:r>
                    </a:p>
                  </a:txBody>
                  <a:tcPr/>
                </a:tc>
                <a:extLst>
                  <a:ext uri="{0D108BD9-81ED-4DB2-BD59-A6C34878D82A}">
                    <a16:rowId xmlns:a16="http://schemas.microsoft.com/office/drawing/2014/main" val="10000"/>
                  </a:ext>
                </a:extLst>
              </a:tr>
              <a:tr h="1008112">
                <a:tc>
                  <a:txBody>
                    <a:bodyPr/>
                    <a:lstStyle/>
                    <a:p>
                      <a:pPr>
                        <a:buFont typeface="Arial" pitchFamily="34" charset="0"/>
                        <a:buChar char="•"/>
                      </a:pPr>
                      <a:r>
                        <a:rPr lang="es-CO"/>
                        <a:t> El cliente no cuenta para nada</a:t>
                      </a:r>
                    </a:p>
                    <a:p>
                      <a:pPr>
                        <a:buFont typeface="Arial" pitchFamily="34" charset="0"/>
                        <a:buChar char="•"/>
                      </a:pPr>
                      <a:r>
                        <a:rPr lang="es-CO"/>
                        <a:t> Los empleados de contacto con el cliente son los menos</a:t>
                      </a:r>
                      <a:r>
                        <a:rPr lang="es-CO" baseline="0"/>
                        <a:t> importante</a:t>
                      </a:r>
                    </a:p>
                    <a:p>
                      <a:pPr>
                        <a:buFont typeface="Arial" pitchFamily="34" charset="0"/>
                        <a:buChar char="•"/>
                      </a:pPr>
                      <a:r>
                        <a:rPr lang="es-CO" baseline="0"/>
                        <a:t> El </a:t>
                      </a:r>
                      <a:r>
                        <a:rPr lang="es-CO" baseline="0" err="1"/>
                        <a:t>sttas</a:t>
                      </a:r>
                      <a:r>
                        <a:rPr lang="es-CO" baseline="0"/>
                        <a:t> es la </a:t>
                      </a:r>
                      <a:r>
                        <a:rPr lang="es-CO" baseline="0" err="1"/>
                        <a:t>maxima</a:t>
                      </a:r>
                      <a:r>
                        <a:rPr lang="es-CO" baseline="0"/>
                        <a:t> oportunidad </a:t>
                      </a:r>
                    </a:p>
                    <a:p>
                      <a:pPr>
                        <a:buFont typeface="Arial" pitchFamily="34" charset="0"/>
                        <a:buChar char="•"/>
                      </a:pPr>
                      <a:r>
                        <a:rPr lang="es-CO" baseline="0"/>
                        <a:t> Es piramidal y con muchos niveles</a:t>
                      </a:r>
                      <a:endParaRPr lang="es-CO"/>
                    </a:p>
                  </a:txBody>
                  <a:tcPr/>
                </a:tc>
                <a:tc>
                  <a:txBody>
                    <a:bodyPr/>
                    <a:lstStyle/>
                    <a:p>
                      <a:pPr>
                        <a:buFont typeface="Arial" pitchFamily="34" charset="0"/>
                        <a:buChar char="•"/>
                      </a:pPr>
                      <a:r>
                        <a:rPr lang="es-CO"/>
                        <a:t> El cliente es</a:t>
                      </a:r>
                      <a:r>
                        <a:rPr lang="es-CO" baseline="0"/>
                        <a:t> la </a:t>
                      </a:r>
                      <a:r>
                        <a:rPr lang="es-CO" baseline="0" err="1"/>
                        <a:t>maxima</a:t>
                      </a:r>
                      <a:r>
                        <a:rPr lang="es-CO" baseline="0"/>
                        <a:t> autoridad </a:t>
                      </a:r>
                    </a:p>
                    <a:p>
                      <a:pPr>
                        <a:buFont typeface="Arial" pitchFamily="34" charset="0"/>
                        <a:buChar char="•"/>
                      </a:pPr>
                      <a:r>
                        <a:rPr lang="es-CO" baseline="0"/>
                        <a:t> Los empleados de contacto con el cliente tienes bastante importancia</a:t>
                      </a:r>
                    </a:p>
                    <a:p>
                      <a:pPr>
                        <a:buFont typeface="Arial" pitchFamily="34" charset="0"/>
                        <a:buChar char="•"/>
                      </a:pPr>
                      <a:r>
                        <a:rPr lang="es-CO" baseline="0"/>
                        <a:t>  Tiende a ser plana y con el menor numero de niveles</a:t>
                      </a:r>
                      <a:endParaRPr lang="es-CO"/>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O"/>
              <a:t>Clases de sociedades:</a:t>
            </a:r>
            <a:br>
              <a:rPr lang="es-CO"/>
            </a:br>
            <a:endParaRPr lang="es-CO"/>
          </a:p>
        </p:txBody>
      </p:sp>
      <p:graphicFrame>
        <p:nvGraphicFramePr>
          <p:cNvPr id="3" name="2 Tabla"/>
          <p:cNvGraphicFramePr>
            <a:graphicFrameLocks noGrp="1"/>
          </p:cNvGraphicFramePr>
          <p:nvPr/>
        </p:nvGraphicFramePr>
        <p:xfrm>
          <a:off x="251520" y="1397000"/>
          <a:ext cx="7776864" cy="447824"/>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447824">
                <a:tc>
                  <a:txBody>
                    <a:bodyPr/>
                    <a:lstStyle/>
                    <a:p>
                      <a:pPr algn="ctr"/>
                      <a:r>
                        <a:rPr lang="es-CO"/>
                        <a:t>Sociedades comerciales</a:t>
                      </a:r>
                    </a:p>
                  </a:txBody>
                  <a:tcPr/>
                </a:tc>
                <a:tc>
                  <a:txBody>
                    <a:bodyPr/>
                    <a:lstStyle/>
                    <a:p>
                      <a:r>
                        <a:rPr lang="es-CO"/>
                        <a:t>Sociedades sin animo de lucro </a:t>
                      </a:r>
                    </a:p>
                  </a:txBody>
                  <a:tcPr/>
                </a:tc>
                <a:extLst>
                  <a:ext uri="{0D108BD9-81ED-4DB2-BD59-A6C34878D82A}">
                    <a16:rowId xmlns:a16="http://schemas.microsoft.com/office/drawing/2014/main" val="10000"/>
                  </a:ext>
                </a:extLst>
              </a:tr>
            </a:tbl>
          </a:graphicData>
        </a:graphic>
      </p:graphicFrame>
      <p:pic>
        <p:nvPicPr>
          <p:cNvPr id="283650" name="Picture 2" descr="http://actualicese.com/oro/suscribete/images/entidades.jpg"/>
          <p:cNvPicPr>
            <a:picLocks noChangeAspect="1" noChangeArrowheads="1"/>
          </p:cNvPicPr>
          <p:nvPr/>
        </p:nvPicPr>
        <p:blipFill>
          <a:blip r:embed="rId2" cstate="print"/>
          <a:srcRect/>
          <a:stretch>
            <a:fillRect/>
          </a:stretch>
        </p:blipFill>
        <p:spPr bwMode="auto">
          <a:xfrm>
            <a:off x="4283968" y="1916832"/>
            <a:ext cx="3057525" cy="3743325"/>
          </a:xfrm>
          <a:prstGeom prst="rect">
            <a:avLst/>
          </a:prstGeom>
          <a:noFill/>
        </p:spPr>
      </p:pic>
      <p:pic>
        <p:nvPicPr>
          <p:cNvPr id="283652" name="Picture 4" descr="http://solvasquez.files.wordpress.com/2011/01/reunionsocios.jpg"/>
          <p:cNvPicPr>
            <a:picLocks noChangeAspect="1" noChangeArrowheads="1"/>
          </p:cNvPicPr>
          <p:nvPr/>
        </p:nvPicPr>
        <p:blipFill>
          <a:blip r:embed="rId3" cstate="print"/>
          <a:srcRect/>
          <a:stretch>
            <a:fillRect/>
          </a:stretch>
        </p:blipFill>
        <p:spPr bwMode="auto">
          <a:xfrm>
            <a:off x="179512" y="2924944"/>
            <a:ext cx="4610100" cy="2514600"/>
          </a:xfrm>
          <a:prstGeom prst="rect">
            <a:avLst/>
          </a:prstGeom>
          <a:noFill/>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99392"/>
            <a:ext cx="8229600" cy="1143000"/>
          </a:xfrm>
        </p:spPr>
        <p:txBody>
          <a:bodyPr/>
          <a:lstStyle/>
          <a:p>
            <a:pPr marL="685800" indent="-685800"/>
            <a:r>
              <a:rPr lang="es-ES" sz="3600" b="1"/>
              <a:t>SOCIEDAD COMERCIAL</a:t>
            </a:r>
            <a:r>
              <a:rPr lang="es-ES" sz="3600"/>
              <a:t> </a:t>
            </a:r>
          </a:p>
        </p:txBody>
      </p:sp>
      <p:sp>
        <p:nvSpPr>
          <p:cNvPr id="73731" name="Rectangle 3"/>
          <p:cNvSpPr>
            <a:spLocks noGrp="1" noChangeArrowheads="1"/>
          </p:cNvSpPr>
          <p:nvPr>
            <p:ph type="body" idx="1"/>
          </p:nvPr>
        </p:nvSpPr>
        <p:spPr>
          <a:xfrm>
            <a:off x="457200" y="1989138"/>
            <a:ext cx="8229600" cy="3930650"/>
          </a:xfrm>
        </p:spPr>
        <p:txBody>
          <a:bodyPr/>
          <a:lstStyle/>
          <a:p>
            <a:pPr algn="just"/>
            <a:r>
              <a:rPr lang="es-ES" sz="2600">
                <a:latin typeface="Arial" charset="0"/>
              </a:rPr>
              <a:t>Es un contrato, a través del cual dos o más personas se comprometen a hacer aportes en dinero, especie o trabajo; con el objetivo de destinarlos a formar una persona jurídica diferente a cada uno de sus integrantes, cuyo fin es repartirse las utilidades obtenidas con la actividad de la empresa.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p:cTn id="7" dur="1000" fill="hold"/>
                                        <p:tgtEl>
                                          <p:spTgt spid="73730"/>
                                        </p:tgtEl>
                                        <p:attrNameLst>
                                          <p:attrName>ppt_x</p:attrName>
                                        </p:attrNameLst>
                                      </p:cBhvr>
                                      <p:tavLst>
                                        <p:tav tm="0">
                                          <p:val>
                                            <p:strVal val="#ppt_x-.2"/>
                                          </p:val>
                                        </p:tav>
                                        <p:tav tm="100000">
                                          <p:val>
                                            <p:strVal val="#ppt_x"/>
                                          </p:val>
                                        </p:tav>
                                      </p:tavLst>
                                    </p:anim>
                                    <p:anim calcmode="lin" valueType="num">
                                      <p:cBhvr>
                                        <p:cTn id="8" dur="1000" fill="hold"/>
                                        <p:tgtEl>
                                          <p:spTgt spid="737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373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3731">
                                            <p:txEl>
                                              <p:pRg st="0" end="0"/>
                                            </p:txEl>
                                          </p:spTgt>
                                        </p:tgtEl>
                                        <p:attrNameLst>
                                          <p:attrName>style.visibility</p:attrName>
                                        </p:attrNameLst>
                                      </p:cBhvr>
                                      <p:to>
                                        <p:strVal val="visible"/>
                                      </p:to>
                                    </p:set>
                                    <p:animEffect transition="in" filter="fade">
                                      <p:cBhvr>
                                        <p:cTn id="14" dur="500"/>
                                        <p:tgtEl>
                                          <p:spTgt spid="73731">
                                            <p:txEl>
                                              <p:pRg st="0" end="0"/>
                                            </p:txEl>
                                          </p:spTgt>
                                        </p:tgtEl>
                                      </p:cBhvr>
                                    </p:animEffect>
                                    <p:anim calcmode="lin" valueType="num">
                                      <p:cBhvr>
                                        <p:cTn id="15"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373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CARACTERISTICAS QUE DIFERENCIAN A LOS PROYECTOS PLANOS DE LOS INNOVADORES</a:t>
            </a:r>
          </a:p>
        </p:txBody>
      </p:sp>
      <p:graphicFrame>
        <p:nvGraphicFramePr>
          <p:cNvPr id="4" name="3 Tabla"/>
          <p:cNvGraphicFramePr>
            <a:graphicFrameLocks noGrp="1"/>
          </p:cNvGraphicFramePr>
          <p:nvPr/>
        </p:nvGraphicFramePr>
        <p:xfrm>
          <a:off x="611560" y="1592415"/>
          <a:ext cx="7128792" cy="5265585"/>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tblGrid>
              <a:tr h="585065">
                <a:tc>
                  <a:txBody>
                    <a:bodyPr/>
                    <a:lstStyle/>
                    <a:p>
                      <a:r>
                        <a:rPr lang="es-CO" sz="1200"/>
                        <a:t>Aspectos por evaluar</a:t>
                      </a:r>
                    </a:p>
                  </a:txBody>
                  <a:tcPr/>
                </a:tc>
                <a:tc>
                  <a:txBody>
                    <a:bodyPr/>
                    <a:lstStyle/>
                    <a:p>
                      <a:r>
                        <a:rPr lang="es-CO" sz="1200"/>
                        <a:t>Proyectos planos</a:t>
                      </a:r>
                    </a:p>
                  </a:txBody>
                  <a:tcPr/>
                </a:tc>
                <a:tc>
                  <a:txBody>
                    <a:bodyPr/>
                    <a:lstStyle/>
                    <a:p>
                      <a:r>
                        <a:rPr lang="es-CO" sz="1200"/>
                        <a:t>Proyectos innovadores</a:t>
                      </a:r>
                    </a:p>
                  </a:txBody>
                  <a:tcPr/>
                </a:tc>
                <a:extLst>
                  <a:ext uri="{0D108BD9-81ED-4DB2-BD59-A6C34878D82A}">
                    <a16:rowId xmlns:a16="http://schemas.microsoft.com/office/drawing/2014/main" val="10000"/>
                  </a:ext>
                </a:extLst>
              </a:tr>
              <a:tr h="585065">
                <a:tc>
                  <a:txBody>
                    <a:bodyPr/>
                    <a:lstStyle/>
                    <a:p>
                      <a:r>
                        <a:rPr lang="es-CO" sz="1200"/>
                        <a:t>Nivel de complejidad</a:t>
                      </a:r>
                      <a:r>
                        <a:rPr lang="es-CO" sz="1200" baseline="0"/>
                        <a:t> </a:t>
                      </a:r>
                      <a:endParaRPr lang="es-CO" sz="1200"/>
                    </a:p>
                  </a:txBody>
                  <a:tcPr/>
                </a:tc>
                <a:tc>
                  <a:txBody>
                    <a:bodyPr/>
                    <a:lstStyle/>
                    <a:p>
                      <a:r>
                        <a:rPr lang="es-CO" sz="1200"/>
                        <a:t>bajo</a:t>
                      </a:r>
                    </a:p>
                  </a:txBody>
                  <a:tcPr/>
                </a:tc>
                <a:tc>
                  <a:txBody>
                    <a:bodyPr/>
                    <a:lstStyle/>
                    <a:p>
                      <a:r>
                        <a:rPr lang="es-CO" sz="1200"/>
                        <a:t>Medio</a:t>
                      </a:r>
                      <a:r>
                        <a:rPr lang="es-CO" sz="1200" baseline="0"/>
                        <a:t> y alto</a:t>
                      </a:r>
                      <a:endParaRPr lang="es-CO" sz="1200"/>
                    </a:p>
                  </a:txBody>
                  <a:tcPr/>
                </a:tc>
                <a:extLst>
                  <a:ext uri="{0D108BD9-81ED-4DB2-BD59-A6C34878D82A}">
                    <a16:rowId xmlns:a16="http://schemas.microsoft.com/office/drawing/2014/main" val="10001"/>
                  </a:ext>
                </a:extLst>
              </a:tr>
              <a:tr h="585065">
                <a:tc>
                  <a:txBody>
                    <a:bodyPr/>
                    <a:lstStyle/>
                    <a:p>
                      <a:r>
                        <a:rPr lang="es-CO" sz="1200"/>
                        <a:t>mercados</a:t>
                      </a:r>
                    </a:p>
                  </a:txBody>
                  <a:tcPr/>
                </a:tc>
                <a:tc>
                  <a:txBody>
                    <a:bodyPr/>
                    <a:lstStyle/>
                    <a:p>
                      <a:r>
                        <a:rPr lang="es-CO" sz="1200"/>
                        <a:t>locales</a:t>
                      </a:r>
                    </a:p>
                  </a:txBody>
                  <a:tcPr/>
                </a:tc>
                <a:tc>
                  <a:txBody>
                    <a:bodyPr/>
                    <a:lstStyle/>
                    <a:p>
                      <a:r>
                        <a:rPr lang="es-CO" sz="1200"/>
                        <a:t>Nacionales e internacionales</a:t>
                      </a:r>
                    </a:p>
                  </a:txBody>
                  <a:tcPr/>
                </a:tc>
                <a:extLst>
                  <a:ext uri="{0D108BD9-81ED-4DB2-BD59-A6C34878D82A}">
                    <a16:rowId xmlns:a16="http://schemas.microsoft.com/office/drawing/2014/main" val="10002"/>
                  </a:ext>
                </a:extLst>
              </a:tr>
              <a:tr h="585065">
                <a:tc>
                  <a:txBody>
                    <a:bodyPr/>
                    <a:lstStyle/>
                    <a:p>
                      <a:r>
                        <a:rPr lang="es-CO" sz="1200"/>
                        <a:t>Posibilidad de crecimiento</a:t>
                      </a:r>
                    </a:p>
                  </a:txBody>
                  <a:tcPr/>
                </a:tc>
                <a:tc>
                  <a:txBody>
                    <a:bodyPr/>
                    <a:lstStyle/>
                    <a:p>
                      <a:r>
                        <a:rPr lang="es-CO" sz="1200"/>
                        <a:t>baja</a:t>
                      </a:r>
                    </a:p>
                  </a:txBody>
                  <a:tcPr/>
                </a:tc>
                <a:tc>
                  <a:txBody>
                    <a:bodyPr/>
                    <a:lstStyle/>
                    <a:p>
                      <a:r>
                        <a:rPr lang="es-CO" sz="1200"/>
                        <a:t>alta</a:t>
                      </a:r>
                    </a:p>
                  </a:txBody>
                  <a:tcPr/>
                </a:tc>
                <a:extLst>
                  <a:ext uri="{0D108BD9-81ED-4DB2-BD59-A6C34878D82A}">
                    <a16:rowId xmlns:a16="http://schemas.microsoft.com/office/drawing/2014/main" val="10003"/>
                  </a:ext>
                </a:extLst>
              </a:tr>
              <a:tr h="585065">
                <a:tc>
                  <a:txBody>
                    <a:bodyPr/>
                    <a:lstStyle/>
                    <a:p>
                      <a:r>
                        <a:rPr lang="es-CO" sz="1200"/>
                        <a:t>Relación</a:t>
                      </a:r>
                      <a:r>
                        <a:rPr lang="es-CO" sz="1200" baseline="0"/>
                        <a:t> con la investigación</a:t>
                      </a:r>
                      <a:endParaRPr lang="es-CO" sz="1200"/>
                    </a:p>
                  </a:txBody>
                  <a:tcPr/>
                </a:tc>
                <a:tc>
                  <a:txBody>
                    <a:bodyPr/>
                    <a:lstStyle/>
                    <a:p>
                      <a:r>
                        <a:rPr lang="es-CO" sz="1200"/>
                        <a:t>Baja o nula</a:t>
                      </a:r>
                    </a:p>
                  </a:txBody>
                  <a:tcPr/>
                </a:tc>
                <a:tc>
                  <a:txBody>
                    <a:bodyPr/>
                    <a:lstStyle/>
                    <a:p>
                      <a:r>
                        <a:rPr lang="es-CO" sz="1200"/>
                        <a:t>Alta</a:t>
                      </a:r>
                    </a:p>
                  </a:txBody>
                  <a:tcPr/>
                </a:tc>
                <a:extLst>
                  <a:ext uri="{0D108BD9-81ED-4DB2-BD59-A6C34878D82A}">
                    <a16:rowId xmlns:a16="http://schemas.microsoft.com/office/drawing/2014/main" val="10004"/>
                  </a:ext>
                </a:extLst>
              </a:tr>
              <a:tr h="585065">
                <a:tc>
                  <a:txBody>
                    <a:bodyPr/>
                    <a:lstStyle/>
                    <a:p>
                      <a:r>
                        <a:rPr lang="es-CO" sz="1200"/>
                        <a:t>Capacidad para atraer inversionistas</a:t>
                      </a:r>
                    </a:p>
                  </a:txBody>
                  <a:tcPr/>
                </a:tc>
                <a:tc>
                  <a:txBody>
                    <a:bodyPr/>
                    <a:lstStyle/>
                    <a:p>
                      <a:r>
                        <a:rPr lang="es-CO" sz="1200"/>
                        <a:t>baja</a:t>
                      </a:r>
                    </a:p>
                  </a:txBody>
                  <a:tcPr/>
                </a:tc>
                <a:tc>
                  <a:txBody>
                    <a:bodyPr/>
                    <a:lstStyle/>
                    <a:p>
                      <a:r>
                        <a:rPr lang="es-CO" sz="1200"/>
                        <a:t>Alta</a:t>
                      </a:r>
                    </a:p>
                  </a:txBody>
                  <a:tcPr/>
                </a:tc>
                <a:extLst>
                  <a:ext uri="{0D108BD9-81ED-4DB2-BD59-A6C34878D82A}">
                    <a16:rowId xmlns:a16="http://schemas.microsoft.com/office/drawing/2014/main" val="10005"/>
                  </a:ext>
                </a:extLst>
              </a:tr>
              <a:tr h="585065">
                <a:tc>
                  <a:txBody>
                    <a:bodyPr/>
                    <a:lstStyle/>
                    <a:p>
                      <a:r>
                        <a:rPr lang="es-CO" sz="1200"/>
                        <a:t>Posibilidad de imitación</a:t>
                      </a:r>
                      <a:r>
                        <a:rPr lang="es-CO" sz="1200" baseline="0"/>
                        <a:t> a corto plazo</a:t>
                      </a:r>
                      <a:endParaRPr lang="es-CO" sz="1200"/>
                    </a:p>
                  </a:txBody>
                  <a:tcPr/>
                </a:tc>
                <a:tc>
                  <a:txBody>
                    <a:bodyPr/>
                    <a:lstStyle/>
                    <a:p>
                      <a:r>
                        <a:rPr lang="es-CO" sz="1200"/>
                        <a:t>alta</a:t>
                      </a:r>
                    </a:p>
                  </a:txBody>
                  <a:tcPr/>
                </a:tc>
                <a:tc>
                  <a:txBody>
                    <a:bodyPr/>
                    <a:lstStyle/>
                    <a:p>
                      <a:r>
                        <a:rPr lang="es-CO" sz="1200"/>
                        <a:t>Baja</a:t>
                      </a:r>
                    </a:p>
                  </a:txBody>
                  <a:tcPr/>
                </a:tc>
                <a:extLst>
                  <a:ext uri="{0D108BD9-81ED-4DB2-BD59-A6C34878D82A}">
                    <a16:rowId xmlns:a16="http://schemas.microsoft.com/office/drawing/2014/main" val="10006"/>
                  </a:ext>
                </a:extLst>
              </a:tr>
              <a:tr h="585065">
                <a:tc>
                  <a:txBody>
                    <a:bodyPr/>
                    <a:lstStyle/>
                    <a:p>
                      <a:r>
                        <a:rPr lang="es-CO" sz="1200"/>
                        <a:t>Relación con la tecnología</a:t>
                      </a:r>
                    </a:p>
                    <a:p>
                      <a:endParaRPr lang="es-CO" sz="1200"/>
                    </a:p>
                  </a:txBody>
                  <a:tcPr/>
                </a:tc>
                <a:tc>
                  <a:txBody>
                    <a:bodyPr/>
                    <a:lstStyle/>
                    <a:p>
                      <a:r>
                        <a:rPr lang="es-CO" sz="1200"/>
                        <a:t>baja</a:t>
                      </a:r>
                    </a:p>
                  </a:txBody>
                  <a:tcPr/>
                </a:tc>
                <a:tc>
                  <a:txBody>
                    <a:bodyPr/>
                    <a:lstStyle/>
                    <a:p>
                      <a:r>
                        <a:rPr lang="es-CO" sz="1200"/>
                        <a:t>alta</a:t>
                      </a:r>
                    </a:p>
                  </a:txBody>
                  <a:tcPr/>
                </a:tc>
                <a:extLst>
                  <a:ext uri="{0D108BD9-81ED-4DB2-BD59-A6C34878D82A}">
                    <a16:rowId xmlns:a16="http://schemas.microsoft.com/office/drawing/2014/main" val="10007"/>
                  </a:ext>
                </a:extLst>
              </a:tr>
              <a:tr h="585065">
                <a:tc>
                  <a:txBody>
                    <a:bodyPr/>
                    <a:lstStyle/>
                    <a:p>
                      <a:r>
                        <a:rPr lang="es-CO" sz="1200" err="1"/>
                        <a:t>Interación</a:t>
                      </a:r>
                      <a:r>
                        <a:rPr lang="es-CO" sz="1200"/>
                        <a:t> con otras disciplinas</a:t>
                      </a:r>
                    </a:p>
                  </a:txBody>
                  <a:tcPr/>
                </a:tc>
                <a:tc>
                  <a:txBody>
                    <a:bodyPr/>
                    <a:lstStyle/>
                    <a:p>
                      <a:r>
                        <a:rPr lang="es-CO" sz="1200" err="1"/>
                        <a:t>Monodisciplinaria</a:t>
                      </a:r>
                      <a:r>
                        <a:rPr lang="es-CO" sz="1200"/>
                        <a:t> o personal</a:t>
                      </a:r>
                    </a:p>
                  </a:txBody>
                  <a:tcPr/>
                </a:tc>
                <a:tc>
                  <a:txBody>
                    <a:bodyPr/>
                    <a:lstStyle/>
                    <a:p>
                      <a:r>
                        <a:rPr lang="es-CO" sz="1200"/>
                        <a:t>Interdisciplinaria</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395289" y="2077293"/>
            <a:ext cx="7849120" cy="2308324"/>
          </a:xfrm>
          <a:prstGeom prst="rect">
            <a:avLst/>
          </a:prstGeom>
          <a:noFill/>
          <a:ln w="9525">
            <a:noFill/>
            <a:miter lim="800000"/>
            <a:headEnd/>
            <a:tailEnd/>
          </a:ln>
          <a:effectLst/>
        </p:spPr>
        <p:txBody>
          <a:bodyPr wrap="square">
            <a:spAutoFit/>
          </a:bodyPr>
          <a:lstStyle/>
          <a:p>
            <a:r>
              <a:rPr kumimoji="0" lang="es-ES_tradnl" sz="2400" b="0">
                <a:latin typeface="Times New Roman" pitchFamily="18" charset="0"/>
              </a:rPr>
              <a:t>Son un conjunto de organizaciones que siendo de iniciativa privada, desarrollan fines de beneficio colectivo o social y no tienen como fundamento el enriquecimiento. </a:t>
            </a:r>
          </a:p>
          <a:p>
            <a:endParaRPr lang="es-ES_tradnl" sz="2400">
              <a:latin typeface="Times New Roman" pitchFamily="18" charset="0"/>
            </a:endParaRPr>
          </a:p>
          <a:p>
            <a:endParaRPr kumimoji="0" lang="es-ES_tradnl" sz="2400" b="0">
              <a:latin typeface="Times New Roman" pitchFamily="18" charset="0"/>
            </a:endParaRPr>
          </a:p>
          <a:p>
            <a:r>
              <a:rPr kumimoji="0" lang="es-ES_tradnl" sz="2400" b="0">
                <a:latin typeface="Times New Roman" pitchFamily="18" charset="0"/>
              </a:rPr>
              <a:t>Están divididas en dos grandes sistemas:</a:t>
            </a:r>
            <a:endParaRPr lang="es-ES" sz="2400">
              <a:latin typeface="Times New Roman" pitchFamily="18" charset="0"/>
            </a:endParaRPr>
          </a:p>
        </p:txBody>
      </p:sp>
      <p:sp>
        <p:nvSpPr>
          <p:cNvPr id="4" name="3 Rectángulo"/>
          <p:cNvSpPr/>
          <p:nvPr/>
        </p:nvSpPr>
        <p:spPr>
          <a:xfrm>
            <a:off x="683568" y="332656"/>
            <a:ext cx="6917278" cy="1754326"/>
          </a:xfrm>
          <a:prstGeom prst="rect">
            <a:avLst/>
          </a:prstGeom>
          <a:noFill/>
        </p:spPr>
        <p:txBody>
          <a:bodyPr wrap="none" lIns="91440" tIns="45720" rIns="91440" bIns="45720">
            <a:spAutoFit/>
          </a:bodyPr>
          <a:lstStyle/>
          <a:p>
            <a:pPr algn="ctr"/>
            <a:r>
              <a:rPr lang="es-ES" sz="5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rPr>
              <a:t>ORGANIZACIONES </a:t>
            </a:r>
          </a:p>
          <a:p>
            <a:pPr algn="ctr"/>
            <a:r>
              <a:rPr lang="es-ES" sz="5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rPr>
              <a:t>SOLIDARIAS</a:t>
            </a:r>
            <a:endParaRPr lang="es-CO" sz="5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0-#ppt_w/2"/>
                                          </p:val>
                                        </p:tav>
                                        <p:tav tm="100000">
                                          <p:val>
                                            <p:strVal val="#ppt_x"/>
                                          </p:val>
                                        </p:tav>
                                      </p:tavLst>
                                    </p:anim>
                                    <p:anim calcmode="lin" valueType="num">
                                      <p:cBhvr additive="base">
                                        <p:cTn id="8"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755650" y="1484313"/>
            <a:ext cx="6911975" cy="701675"/>
          </a:xfrm>
          <a:prstGeom prst="rect">
            <a:avLst/>
          </a:prstGeom>
          <a:noFill/>
          <a:ln w="9525">
            <a:noFill/>
            <a:miter lim="800000"/>
            <a:headEnd/>
            <a:tailEnd/>
          </a:ln>
          <a:effectLst/>
        </p:spPr>
        <p:txBody>
          <a:bodyPr>
            <a:spAutoFit/>
          </a:bodyPr>
          <a:lstStyle/>
          <a:p>
            <a:endParaRPr lang="es-CO">
              <a:latin typeface="Times New Roman" pitchFamily="18" charset="0"/>
            </a:endParaRPr>
          </a:p>
        </p:txBody>
      </p:sp>
      <p:sp>
        <p:nvSpPr>
          <p:cNvPr id="33798" name="Rectangle 6"/>
          <p:cNvSpPr>
            <a:spLocks noChangeArrowheads="1"/>
          </p:cNvSpPr>
          <p:nvPr/>
        </p:nvSpPr>
        <p:spPr bwMode="auto">
          <a:xfrm>
            <a:off x="457200" y="596900"/>
            <a:ext cx="8077200" cy="5899150"/>
          </a:xfrm>
          <a:prstGeom prst="rect">
            <a:avLst/>
          </a:prstGeom>
          <a:noFill/>
          <a:ln w="9525">
            <a:noFill/>
            <a:miter lim="800000"/>
            <a:headEnd/>
            <a:tailEnd/>
          </a:ln>
          <a:effectLst/>
        </p:spPr>
        <p:txBody>
          <a:bodyPr>
            <a:spAutoFit/>
          </a:bodyPr>
          <a:lstStyle/>
          <a:p>
            <a:pPr marL="457200" indent="-457200">
              <a:lnSpc>
                <a:spcPct val="180000"/>
              </a:lnSpc>
              <a:buFontTx/>
              <a:buAutoNum type="arabicPeriod"/>
            </a:pPr>
            <a:r>
              <a:rPr kumimoji="0" lang="es-ES_tradnl" sz="2800">
                <a:latin typeface="Times New Roman" pitchFamily="18" charset="0"/>
              </a:rPr>
              <a:t>ORGANIZACIONES SOLIDARIAS DE DESARROLLO</a:t>
            </a:r>
          </a:p>
          <a:p>
            <a:pPr marL="457200" indent="-457200">
              <a:lnSpc>
                <a:spcPct val="180000"/>
              </a:lnSpc>
              <a:buFontTx/>
              <a:buChar char="•"/>
            </a:pPr>
            <a:r>
              <a:rPr kumimoji="0" lang="es-ES_tradnl" sz="2800">
                <a:latin typeface="Times New Roman" pitchFamily="18" charset="0"/>
              </a:rPr>
              <a:t>Fundaciones: </a:t>
            </a:r>
            <a:r>
              <a:rPr kumimoji="0" lang="es-ES_tradnl" sz="2800" b="0">
                <a:latin typeface="Times New Roman" pitchFamily="18" charset="0"/>
              </a:rPr>
              <a:t>Son patrimonios autónomos que se destinan única y exclusivamente al objeto establecido por sus fundadores.</a:t>
            </a:r>
          </a:p>
          <a:p>
            <a:pPr marL="457200" indent="-457200">
              <a:lnSpc>
                <a:spcPct val="180000"/>
              </a:lnSpc>
              <a:buFontTx/>
              <a:buChar char="•"/>
            </a:pPr>
            <a:r>
              <a:rPr kumimoji="0" lang="es-ES_tradnl" sz="2800">
                <a:latin typeface="Times New Roman" pitchFamily="18" charset="0"/>
              </a:rPr>
              <a:t>Corporaciones: </a:t>
            </a:r>
            <a:r>
              <a:rPr kumimoji="0" lang="es-ES_tradnl" sz="2800" b="0">
                <a:latin typeface="Times New Roman" pitchFamily="18" charset="0"/>
              </a:rPr>
              <a:t>Organizaciones sin ánimo de lucro que buscan alcanzar un objetivo social.</a:t>
            </a:r>
            <a:endParaRPr kumimoji="0" lang="es-ES" sz="28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 calcmode="lin" valueType="num">
                                      <p:cBhvr additive="base">
                                        <p:cTn id="7" dur="500" fill="hold"/>
                                        <p:tgtEl>
                                          <p:spTgt spid="3379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7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798">
                                            <p:txEl>
                                              <p:pRg st="1" end="1"/>
                                            </p:txEl>
                                          </p:spTgt>
                                        </p:tgtEl>
                                        <p:attrNameLst>
                                          <p:attrName>style.visibility</p:attrName>
                                        </p:attrNameLst>
                                      </p:cBhvr>
                                      <p:to>
                                        <p:strVal val="visible"/>
                                      </p:to>
                                    </p:set>
                                    <p:anim calcmode="lin" valueType="num">
                                      <p:cBhvr additive="base">
                                        <p:cTn id="13" dur="500" fill="hold"/>
                                        <p:tgtEl>
                                          <p:spTgt spid="3379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379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3798">
                                            <p:txEl>
                                              <p:pRg st="2" end="2"/>
                                            </p:txEl>
                                          </p:spTgt>
                                        </p:tgtEl>
                                        <p:attrNameLst>
                                          <p:attrName>style.visibility</p:attrName>
                                        </p:attrNameLst>
                                      </p:cBhvr>
                                      <p:to>
                                        <p:strVal val="visible"/>
                                      </p:to>
                                    </p:set>
                                    <p:anim calcmode="lin" valueType="num">
                                      <p:cBhvr additive="base">
                                        <p:cTn id="19" dur="500" fill="hold"/>
                                        <p:tgtEl>
                                          <p:spTgt spid="3379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379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33797"/>
                                        </p:tgtEl>
                                        <p:attrNameLst>
                                          <p:attrName>style.visibility</p:attrName>
                                        </p:attrNameLst>
                                      </p:cBhvr>
                                      <p:to>
                                        <p:strVal val="visible"/>
                                      </p:to>
                                    </p:set>
                                    <p:anim calcmode="lin" valueType="num">
                                      <p:cBhvr additive="base">
                                        <p:cTn id="25" dur="500" fill="hold"/>
                                        <p:tgtEl>
                                          <p:spTgt spid="33797"/>
                                        </p:tgtEl>
                                        <p:attrNameLst>
                                          <p:attrName>ppt_x</p:attrName>
                                        </p:attrNameLst>
                                      </p:cBhvr>
                                      <p:tavLst>
                                        <p:tav tm="0">
                                          <p:val>
                                            <p:strVal val="0-#ppt_w/2"/>
                                          </p:val>
                                        </p:tav>
                                        <p:tav tm="100000">
                                          <p:val>
                                            <p:strVal val="#ppt_x"/>
                                          </p:val>
                                        </p:tav>
                                      </p:tavLst>
                                    </p:anim>
                                    <p:anim calcmode="lin" valueType="num">
                                      <p:cBhvr additive="base">
                                        <p:cTn id="26"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utoUpdateAnimBg="0"/>
      <p:bldP spid="33798" grpId="0" build="p" autoUpdateAnimBg="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971550" y="1989138"/>
            <a:ext cx="7345363" cy="701675"/>
          </a:xfrm>
          <a:prstGeom prst="rect">
            <a:avLst/>
          </a:prstGeom>
          <a:noFill/>
          <a:ln w="9525">
            <a:noFill/>
            <a:miter lim="800000"/>
            <a:headEnd/>
            <a:tailEnd/>
          </a:ln>
          <a:effectLst/>
        </p:spPr>
        <p:txBody>
          <a:bodyPr>
            <a:spAutoFit/>
          </a:bodyPr>
          <a:lstStyle/>
          <a:p>
            <a:endParaRPr lang="es-CO">
              <a:latin typeface="Times New Roman" pitchFamily="18" charset="0"/>
            </a:endParaRPr>
          </a:p>
        </p:txBody>
      </p:sp>
      <p:sp>
        <p:nvSpPr>
          <p:cNvPr id="34822" name="Rectangle 6"/>
          <p:cNvSpPr>
            <a:spLocks noChangeArrowheads="1"/>
          </p:cNvSpPr>
          <p:nvPr/>
        </p:nvSpPr>
        <p:spPr bwMode="auto">
          <a:xfrm>
            <a:off x="533400" y="685800"/>
            <a:ext cx="8077200" cy="5715000"/>
          </a:xfrm>
          <a:prstGeom prst="rect">
            <a:avLst/>
          </a:prstGeom>
          <a:noFill/>
          <a:ln w="9525">
            <a:noFill/>
            <a:miter lim="800000"/>
            <a:headEnd/>
            <a:tailEnd/>
          </a:ln>
          <a:effectLst/>
        </p:spPr>
        <p:txBody>
          <a:bodyPr>
            <a:spAutoFit/>
          </a:bodyPr>
          <a:lstStyle/>
          <a:p>
            <a:pPr marL="457200" indent="-457200">
              <a:lnSpc>
                <a:spcPct val="180000"/>
              </a:lnSpc>
              <a:buFontTx/>
              <a:buAutoNum type="arabicPeriod"/>
            </a:pPr>
            <a:r>
              <a:rPr kumimoji="0" lang="es-ES_tradnl" sz="2400">
                <a:latin typeface="Times New Roman" pitchFamily="18" charset="0"/>
              </a:rPr>
              <a:t>ORGANIZACIONES SOLIDARIAS DE DESARROLLO</a:t>
            </a:r>
          </a:p>
          <a:p>
            <a:pPr marL="457200" indent="-457200">
              <a:lnSpc>
                <a:spcPct val="180000"/>
              </a:lnSpc>
              <a:buFontTx/>
              <a:buChar char="•"/>
            </a:pPr>
            <a:r>
              <a:rPr kumimoji="0" lang="es-ES_tradnl" sz="2400">
                <a:latin typeface="Times New Roman" pitchFamily="18" charset="0"/>
              </a:rPr>
              <a:t>Organizaciones de Voluntariado: </a:t>
            </a:r>
            <a:r>
              <a:rPr kumimoji="0" lang="es-ES_tradnl" sz="2400" b="0">
                <a:latin typeface="Times New Roman" pitchFamily="18" charset="0"/>
              </a:rPr>
              <a:t>Tienen por finalidad desarrollar planes, programas, proyectos y actividades de interés general.</a:t>
            </a:r>
          </a:p>
          <a:p>
            <a:pPr marL="457200" indent="-457200">
              <a:lnSpc>
                <a:spcPct val="180000"/>
              </a:lnSpc>
              <a:buFontTx/>
              <a:buChar char="•"/>
            </a:pPr>
            <a:r>
              <a:rPr kumimoji="0" lang="es-ES_tradnl" sz="2400">
                <a:latin typeface="Times New Roman" pitchFamily="18" charset="0"/>
              </a:rPr>
              <a:t>Acción Comunal: </a:t>
            </a:r>
            <a:r>
              <a:rPr kumimoji="0" lang="es-ES_tradnl" sz="2400" b="0">
                <a:latin typeface="Times New Roman" pitchFamily="18" charset="0"/>
              </a:rPr>
              <a:t>Expresión social organizada, autónoma y solidaria de la sociedad civil, tiene como propósito promover el desarrollo integral.</a:t>
            </a:r>
            <a:endParaRPr kumimoji="0" lang="es-E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 calcmode="lin" valueType="num">
                                      <p:cBhvr additive="base">
                                        <p:cTn id="7" dur="500" fill="hold"/>
                                        <p:tgtEl>
                                          <p:spTgt spid="348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8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822">
                                            <p:txEl>
                                              <p:pRg st="1" end="1"/>
                                            </p:txEl>
                                          </p:spTgt>
                                        </p:tgtEl>
                                        <p:attrNameLst>
                                          <p:attrName>style.visibility</p:attrName>
                                        </p:attrNameLst>
                                      </p:cBhvr>
                                      <p:to>
                                        <p:strVal val="visible"/>
                                      </p:to>
                                    </p:set>
                                    <p:anim calcmode="lin" valueType="num">
                                      <p:cBhvr additive="base">
                                        <p:cTn id="13" dur="500" fill="hold"/>
                                        <p:tgtEl>
                                          <p:spTgt spid="3482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482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822">
                                            <p:txEl>
                                              <p:pRg st="2" end="2"/>
                                            </p:txEl>
                                          </p:spTgt>
                                        </p:tgtEl>
                                        <p:attrNameLst>
                                          <p:attrName>style.visibility</p:attrName>
                                        </p:attrNameLst>
                                      </p:cBhvr>
                                      <p:to>
                                        <p:strVal val="visible"/>
                                      </p:to>
                                    </p:set>
                                    <p:anim calcmode="lin" valueType="num">
                                      <p:cBhvr additive="base">
                                        <p:cTn id="19" dur="500" fill="hold"/>
                                        <p:tgtEl>
                                          <p:spTgt spid="3482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482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34821"/>
                                        </p:tgtEl>
                                        <p:attrNameLst>
                                          <p:attrName>style.visibility</p:attrName>
                                        </p:attrNameLst>
                                      </p:cBhvr>
                                      <p:to>
                                        <p:strVal val="visible"/>
                                      </p:to>
                                    </p:set>
                                    <p:anim calcmode="lin" valueType="num">
                                      <p:cBhvr additive="base">
                                        <p:cTn id="25" dur="500" fill="hold"/>
                                        <p:tgtEl>
                                          <p:spTgt spid="34821"/>
                                        </p:tgtEl>
                                        <p:attrNameLst>
                                          <p:attrName>ppt_x</p:attrName>
                                        </p:attrNameLst>
                                      </p:cBhvr>
                                      <p:tavLst>
                                        <p:tav tm="0">
                                          <p:val>
                                            <p:strVal val="0-#ppt_w/2"/>
                                          </p:val>
                                        </p:tav>
                                        <p:tav tm="100000">
                                          <p:val>
                                            <p:strVal val="#ppt_x"/>
                                          </p:val>
                                        </p:tav>
                                      </p:tavLst>
                                    </p:anim>
                                    <p:anim calcmode="lin" valueType="num">
                                      <p:cBhvr additive="base">
                                        <p:cTn id="26"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build="p"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5"/>
          <p:cNvSpPr txBox="1">
            <a:spLocks noChangeArrowheads="1"/>
          </p:cNvSpPr>
          <p:nvPr/>
        </p:nvSpPr>
        <p:spPr bwMode="auto">
          <a:xfrm>
            <a:off x="755650" y="1773238"/>
            <a:ext cx="7704138" cy="701675"/>
          </a:xfrm>
          <a:prstGeom prst="rect">
            <a:avLst/>
          </a:prstGeom>
          <a:noFill/>
          <a:ln w="9525">
            <a:noFill/>
            <a:miter lim="800000"/>
            <a:headEnd/>
            <a:tailEnd/>
          </a:ln>
          <a:effectLst/>
        </p:spPr>
        <p:txBody>
          <a:bodyPr>
            <a:spAutoFit/>
          </a:bodyPr>
          <a:lstStyle/>
          <a:p>
            <a:endParaRPr lang="es-CO">
              <a:latin typeface="Times New Roman" pitchFamily="18" charset="0"/>
            </a:endParaRPr>
          </a:p>
        </p:txBody>
      </p:sp>
      <p:sp>
        <p:nvSpPr>
          <p:cNvPr id="35846" name="Rectangle 6"/>
          <p:cNvSpPr>
            <a:spLocks noChangeArrowheads="1"/>
          </p:cNvSpPr>
          <p:nvPr/>
        </p:nvSpPr>
        <p:spPr bwMode="auto">
          <a:xfrm>
            <a:off x="539750" y="762000"/>
            <a:ext cx="8077200" cy="5751513"/>
          </a:xfrm>
          <a:prstGeom prst="rect">
            <a:avLst/>
          </a:prstGeom>
          <a:noFill/>
          <a:ln w="9525">
            <a:noFill/>
            <a:miter lim="800000"/>
            <a:headEnd/>
            <a:tailEnd/>
          </a:ln>
          <a:effectLst/>
        </p:spPr>
        <p:txBody>
          <a:bodyPr>
            <a:spAutoFit/>
          </a:bodyPr>
          <a:lstStyle/>
          <a:p>
            <a:pPr marL="457200" indent="-457200">
              <a:lnSpc>
                <a:spcPct val="150000"/>
              </a:lnSpc>
              <a:buFontTx/>
              <a:buAutoNum type="arabicPeriod" startAt="2"/>
            </a:pPr>
            <a:r>
              <a:rPr kumimoji="0" lang="es-ES_tradnl" sz="2400">
                <a:latin typeface="Times New Roman" pitchFamily="18" charset="0"/>
              </a:rPr>
              <a:t>ORGANIZACIONES DE ECONOMÍA SOLIDARIA</a:t>
            </a:r>
          </a:p>
          <a:p>
            <a:pPr marL="457200" indent="-457200">
              <a:lnSpc>
                <a:spcPct val="150000"/>
              </a:lnSpc>
            </a:pPr>
            <a:r>
              <a:rPr kumimoji="0" lang="es-ES_tradnl" sz="2400" b="0">
                <a:latin typeface="Times New Roman" pitchFamily="18" charset="0"/>
              </a:rPr>
              <a:t>Son organizaciones caracterizadas por estar sustentadas y desarrollar simultáneamente tres ejes:</a:t>
            </a:r>
          </a:p>
          <a:p>
            <a:pPr marL="457200" indent="-457200" algn="l">
              <a:lnSpc>
                <a:spcPct val="150000"/>
              </a:lnSpc>
              <a:buFontTx/>
              <a:buChar char="•"/>
            </a:pPr>
            <a:r>
              <a:rPr kumimoji="0" lang="es-ES_tradnl" sz="2400">
                <a:latin typeface="Times New Roman" pitchFamily="18" charset="0"/>
              </a:rPr>
              <a:t>Económico:</a:t>
            </a:r>
            <a:r>
              <a:rPr kumimoji="0" lang="es-ES_tradnl" sz="2400" b="0">
                <a:latin typeface="Times New Roman" pitchFamily="18" charset="0"/>
              </a:rPr>
              <a:t> Mediante actividades de producción de bienes y servicios.</a:t>
            </a:r>
          </a:p>
          <a:p>
            <a:pPr marL="457200" indent="-457200" algn="l">
              <a:lnSpc>
                <a:spcPct val="150000"/>
              </a:lnSpc>
              <a:buFontTx/>
              <a:buChar char="•"/>
            </a:pPr>
            <a:r>
              <a:rPr kumimoji="0" lang="es-ES_tradnl" sz="2400">
                <a:latin typeface="Times New Roman" pitchFamily="18" charset="0"/>
              </a:rPr>
              <a:t>Social:</a:t>
            </a:r>
            <a:r>
              <a:rPr kumimoji="0" lang="es-ES_tradnl" sz="2400" b="0">
                <a:latin typeface="Times New Roman" pitchFamily="18" charset="0"/>
              </a:rPr>
              <a:t> Atendiendo necesidades de los asociados, sus familias y la comunidad.</a:t>
            </a:r>
          </a:p>
          <a:p>
            <a:pPr marL="457200" indent="-457200" algn="l">
              <a:lnSpc>
                <a:spcPct val="150000"/>
              </a:lnSpc>
              <a:buFontTx/>
              <a:buChar char="•"/>
            </a:pPr>
            <a:r>
              <a:rPr kumimoji="0" lang="es-ES_tradnl" sz="2400">
                <a:latin typeface="Times New Roman" pitchFamily="18" charset="0"/>
              </a:rPr>
              <a:t>Cultural Solidario:</a:t>
            </a:r>
            <a:r>
              <a:rPr kumimoji="0" lang="es-ES_tradnl" sz="2400" b="0">
                <a:latin typeface="Times New Roman" pitchFamily="18" charset="0"/>
              </a:rPr>
              <a:t> Haciendo que los asociados cumplan sus responsabilidades.</a:t>
            </a:r>
            <a:endParaRPr kumimoji="0" lang="es-E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anim calcmode="lin" valueType="num">
                                      <p:cBhvr additive="base">
                                        <p:cTn id="7" dur="500" fill="hold"/>
                                        <p:tgtEl>
                                          <p:spTgt spid="3584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6">
                                            <p:txEl>
                                              <p:pRg st="1" end="1"/>
                                            </p:txEl>
                                          </p:spTgt>
                                        </p:tgtEl>
                                        <p:attrNameLst>
                                          <p:attrName>style.visibility</p:attrName>
                                        </p:attrNameLst>
                                      </p:cBhvr>
                                      <p:to>
                                        <p:strVal val="visible"/>
                                      </p:to>
                                    </p:set>
                                    <p:anim calcmode="lin" valueType="num">
                                      <p:cBhvr additive="base">
                                        <p:cTn id="13" dur="500" fill="hold"/>
                                        <p:tgtEl>
                                          <p:spTgt spid="3584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84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5846">
                                            <p:txEl>
                                              <p:pRg st="2" end="2"/>
                                            </p:txEl>
                                          </p:spTgt>
                                        </p:tgtEl>
                                        <p:attrNameLst>
                                          <p:attrName>style.visibility</p:attrName>
                                        </p:attrNameLst>
                                      </p:cBhvr>
                                      <p:to>
                                        <p:strVal val="visible"/>
                                      </p:to>
                                    </p:set>
                                    <p:anim calcmode="lin" valueType="num">
                                      <p:cBhvr additive="base">
                                        <p:cTn id="19" dur="500" fill="hold"/>
                                        <p:tgtEl>
                                          <p:spTgt spid="3584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84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5846">
                                            <p:txEl>
                                              <p:pRg st="3" end="3"/>
                                            </p:txEl>
                                          </p:spTgt>
                                        </p:tgtEl>
                                        <p:attrNameLst>
                                          <p:attrName>style.visibility</p:attrName>
                                        </p:attrNameLst>
                                      </p:cBhvr>
                                      <p:to>
                                        <p:strVal val="visible"/>
                                      </p:to>
                                    </p:set>
                                    <p:anim calcmode="lin" valueType="num">
                                      <p:cBhvr additive="base">
                                        <p:cTn id="25" dur="500" fill="hold"/>
                                        <p:tgtEl>
                                          <p:spTgt spid="3584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584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5846">
                                            <p:txEl>
                                              <p:pRg st="4" end="4"/>
                                            </p:txEl>
                                          </p:spTgt>
                                        </p:tgtEl>
                                        <p:attrNameLst>
                                          <p:attrName>style.visibility</p:attrName>
                                        </p:attrNameLst>
                                      </p:cBhvr>
                                      <p:to>
                                        <p:strVal val="visible"/>
                                      </p:to>
                                    </p:set>
                                    <p:anim calcmode="lin" valueType="num">
                                      <p:cBhvr additive="base">
                                        <p:cTn id="31" dur="500" fill="hold"/>
                                        <p:tgtEl>
                                          <p:spTgt spid="3584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584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rbrake.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nodePh="1">
                                  <p:stCondLst>
                                    <p:cond delay="0"/>
                                  </p:stCondLst>
                                  <p:endCondLst>
                                    <p:cond evt="begin" delay="0">
                                      <p:tn val="35"/>
                                    </p:cond>
                                  </p:endCondLst>
                                  <p:childTnLst>
                                    <p:set>
                                      <p:cBhvr>
                                        <p:cTn id="36" dur="1" fill="hold">
                                          <p:stCondLst>
                                            <p:cond delay="0"/>
                                          </p:stCondLst>
                                        </p:cTn>
                                        <p:tgtEl>
                                          <p:spTgt spid="35845"/>
                                        </p:tgtEl>
                                        <p:attrNameLst>
                                          <p:attrName>style.visibility</p:attrName>
                                        </p:attrNameLst>
                                      </p:cBhvr>
                                      <p:to>
                                        <p:strVal val="visible"/>
                                      </p:to>
                                    </p:set>
                                    <p:anim calcmode="lin" valueType="num">
                                      <p:cBhvr additive="base">
                                        <p:cTn id="37" dur="500" fill="hold"/>
                                        <p:tgtEl>
                                          <p:spTgt spid="35845"/>
                                        </p:tgtEl>
                                        <p:attrNameLst>
                                          <p:attrName>ppt_x</p:attrName>
                                        </p:attrNameLst>
                                      </p:cBhvr>
                                      <p:tavLst>
                                        <p:tav tm="0">
                                          <p:val>
                                            <p:strVal val="0-#ppt_w/2"/>
                                          </p:val>
                                        </p:tav>
                                        <p:tav tm="100000">
                                          <p:val>
                                            <p:strVal val="#ppt_x"/>
                                          </p:val>
                                        </p:tav>
                                      </p:tavLst>
                                    </p:anim>
                                    <p:anim calcmode="lin" valueType="num">
                                      <p:cBhvr additive="base">
                                        <p:cTn id="38"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utoUpdateAnimBg="0"/>
      <p:bldP spid="35846" grpId="0" build="p" autoUpdateAnimBg="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539750" y="1700213"/>
            <a:ext cx="7993063" cy="701675"/>
          </a:xfrm>
          <a:prstGeom prst="rect">
            <a:avLst/>
          </a:prstGeom>
          <a:noFill/>
          <a:ln w="9525">
            <a:noFill/>
            <a:miter lim="800000"/>
            <a:headEnd/>
            <a:tailEnd/>
          </a:ln>
          <a:effectLst/>
        </p:spPr>
        <p:txBody>
          <a:bodyPr>
            <a:spAutoFit/>
          </a:bodyPr>
          <a:lstStyle/>
          <a:p>
            <a:endParaRPr lang="es-CO">
              <a:latin typeface="Times New Roman" pitchFamily="18" charset="0"/>
            </a:endParaRPr>
          </a:p>
        </p:txBody>
      </p:sp>
      <p:sp>
        <p:nvSpPr>
          <p:cNvPr id="36869" name="Rectangle 5"/>
          <p:cNvSpPr>
            <a:spLocks noChangeArrowheads="1"/>
          </p:cNvSpPr>
          <p:nvPr/>
        </p:nvSpPr>
        <p:spPr bwMode="auto">
          <a:xfrm>
            <a:off x="457200" y="450850"/>
            <a:ext cx="8291513" cy="5934075"/>
          </a:xfrm>
          <a:prstGeom prst="rect">
            <a:avLst/>
          </a:prstGeom>
          <a:noFill/>
          <a:ln w="9525">
            <a:noFill/>
            <a:miter lim="800000"/>
            <a:headEnd/>
            <a:tailEnd/>
          </a:ln>
          <a:effectLst/>
        </p:spPr>
        <p:txBody>
          <a:bodyPr>
            <a:spAutoFit/>
          </a:bodyPr>
          <a:lstStyle/>
          <a:p>
            <a:pPr marL="457200" indent="-457200">
              <a:lnSpc>
                <a:spcPct val="120000"/>
              </a:lnSpc>
            </a:pPr>
            <a:r>
              <a:rPr kumimoji="0" lang="es-ES_tradnl" sz="2400">
                <a:latin typeface="Batang" pitchFamily="18" charset="-127"/>
              </a:rPr>
              <a:t>TIPOS DE ORGANIZACIONES DE ECONOMÍA SOLIDARIA</a:t>
            </a:r>
          </a:p>
          <a:p>
            <a:pPr marL="457200" indent="-457200" algn="l">
              <a:lnSpc>
                <a:spcPct val="120000"/>
              </a:lnSpc>
              <a:buFontTx/>
              <a:buChar char="•"/>
            </a:pPr>
            <a:r>
              <a:rPr kumimoji="0" lang="es-ES_tradnl" sz="2400" b="0">
                <a:latin typeface="Batang" pitchFamily="18" charset="-127"/>
              </a:rPr>
              <a:t>Mutuales.</a:t>
            </a:r>
          </a:p>
          <a:p>
            <a:pPr marL="457200" indent="-457200" algn="l">
              <a:lnSpc>
                <a:spcPct val="120000"/>
              </a:lnSpc>
              <a:buFontTx/>
              <a:buChar char="•"/>
            </a:pPr>
            <a:r>
              <a:rPr kumimoji="0" lang="es-ES_tradnl" sz="2400" b="0">
                <a:latin typeface="Batang" pitchFamily="18" charset="-127"/>
              </a:rPr>
              <a:t>Fondos de empleados.</a:t>
            </a:r>
          </a:p>
          <a:p>
            <a:pPr marL="457200" indent="-457200" algn="l">
              <a:lnSpc>
                <a:spcPct val="120000"/>
              </a:lnSpc>
              <a:buFontTx/>
              <a:buChar char="•"/>
            </a:pPr>
            <a:r>
              <a:rPr kumimoji="0" lang="es-ES_tradnl" sz="2400" b="0">
                <a:latin typeface="Batang" pitchFamily="18" charset="-127"/>
              </a:rPr>
              <a:t>Cooperativas.</a:t>
            </a:r>
          </a:p>
          <a:p>
            <a:pPr marL="457200" indent="-457200" algn="l">
              <a:lnSpc>
                <a:spcPct val="120000"/>
              </a:lnSpc>
              <a:buFontTx/>
              <a:buChar char="•"/>
            </a:pPr>
            <a:r>
              <a:rPr kumimoji="0" lang="es-ES_tradnl" sz="2400" b="0">
                <a:latin typeface="Batang" pitchFamily="18" charset="-127"/>
              </a:rPr>
              <a:t>Precooperativas.</a:t>
            </a:r>
          </a:p>
          <a:p>
            <a:pPr marL="457200" indent="-457200" algn="l">
              <a:lnSpc>
                <a:spcPct val="120000"/>
              </a:lnSpc>
              <a:buFontTx/>
              <a:buChar char="•"/>
            </a:pPr>
            <a:r>
              <a:rPr kumimoji="0" lang="es-ES_tradnl" sz="2400" b="0">
                <a:latin typeface="Batang" pitchFamily="18" charset="-127"/>
              </a:rPr>
              <a:t>Instituciones auxiliares de la ECOSOL.</a:t>
            </a:r>
          </a:p>
          <a:p>
            <a:pPr marL="457200" indent="-457200" algn="l">
              <a:lnSpc>
                <a:spcPct val="120000"/>
              </a:lnSpc>
              <a:buFontTx/>
              <a:buChar char="•"/>
            </a:pPr>
            <a:r>
              <a:rPr kumimoji="0" lang="es-ES_tradnl" sz="2400" b="0">
                <a:latin typeface="Batang" pitchFamily="18" charset="-127"/>
              </a:rPr>
              <a:t>Empresas Asociativas de Trabajo.</a:t>
            </a:r>
          </a:p>
          <a:p>
            <a:pPr marL="457200" indent="-457200" algn="l">
              <a:lnSpc>
                <a:spcPct val="120000"/>
              </a:lnSpc>
              <a:buFontTx/>
              <a:buChar char="•"/>
            </a:pPr>
            <a:r>
              <a:rPr kumimoji="0" lang="es-ES_tradnl" sz="2400" b="0">
                <a:latin typeface="Batang" pitchFamily="18" charset="-127"/>
              </a:rPr>
              <a:t>Empresas Solidarias de Salud.</a:t>
            </a:r>
          </a:p>
          <a:p>
            <a:pPr marL="457200" indent="-457200" algn="l">
              <a:lnSpc>
                <a:spcPct val="120000"/>
              </a:lnSpc>
              <a:buFontTx/>
              <a:buChar char="•"/>
            </a:pPr>
            <a:r>
              <a:rPr kumimoji="0" lang="es-ES_tradnl" sz="2400" b="0">
                <a:latin typeface="Batang" pitchFamily="18" charset="-127"/>
              </a:rPr>
              <a:t>Organismos de segundo y tercer grado.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 calcmode="lin" valueType="num">
                                      <p:cBhvr additive="base">
                                        <p:cTn id="19" dur="500" fill="hold"/>
                                        <p:tgtEl>
                                          <p:spTgt spid="3686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6869">
                                            <p:txEl>
                                              <p:pRg st="3" end="3"/>
                                            </p:txEl>
                                          </p:spTgt>
                                        </p:tgtEl>
                                        <p:attrNameLst>
                                          <p:attrName>style.visibility</p:attrName>
                                        </p:attrNameLst>
                                      </p:cBhvr>
                                      <p:to>
                                        <p:strVal val="visible"/>
                                      </p:to>
                                    </p:set>
                                    <p:anim calcmode="lin" valueType="num">
                                      <p:cBhvr additive="base">
                                        <p:cTn id="25" dur="500" fill="hold"/>
                                        <p:tgtEl>
                                          <p:spTgt spid="3686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686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6869">
                                            <p:txEl>
                                              <p:pRg st="4" end="4"/>
                                            </p:txEl>
                                          </p:spTgt>
                                        </p:tgtEl>
                                        <p:attrNameLst>
                                          <p:attrName>style.visibility</p:attrName>
                                        </p:attrNameLst>
                                      </p:cBhvr>
                                      <p:to>
                                        <p:strVal val="visible"/>
                                      </p:to>
                                    </p:set>
                                    <p:anim calcmode="lin" valueType="num">
                                      <p:cBhvr additive="base">
                                        <p:cTn id="31" dur="500" fill="hold"/>
                                        <p:tgtEl>
                                          <p:spTgt spid="3686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686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rbrake.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6869">
                                            <p:txEl>
                                              <p:pRg st="5" end="5"/>
                                            </p:txEl>
                                          </p:spTgt>
                                        </p:tgtEl>
                                        <p:attrNameLst>
                                          <p:attrName>style.visibility</p:attrName>
                                        </p:attrNameLst>
                                      </p:cBhvr>
                                      <p:to>
                                        <p:strVal val="visible"/>
                                      </p:to>
                                    </p:set>
                                    <p:anim calcmode="lin" valueType="num">
                                      <p:cBhvr additive="base">
                                        <p:cTn id="37" dur="500" fill="hold"/>
                                        <p:tgtEl>
                                          <p:spTgt spid="3686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686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rbrak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6869">
                                            <p:txEl>
                                              <p:pRg st="6" end="6"/>
                                            </p:txEl>
                                          </p:spTgt>
                                        </p:tgtEl>
                                        <p:attrNameLst>
                                          <p:attrName>style.visibility</p:attrName>
                                        </p:attrNameLst>
                                      </p:cBhvr>
                                      <p:to>
                                        <p:strVal val="visible"/>
                                      </p:to>
                                    </p:set>
                                    <p:anim calcmode="lin" valueType="num">
                                      <p:cBhvr additive="base">
                                        <p:cTn id="43" dur="500" fill="hold"/>
                                        <p:tgtEl>
                                          <p:spTgt spid="3686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686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arbrak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6869">
                                            <p:txEl>
                                              <p:pRg st="7" end="7"/>
                                            </p:txEl>
                                          </p:spTgt>
                                        </p:tgtEl>
                                        <p:attrNameLst>
                                          <p:attrName>style.visibility</p:attrName>
                                        </p:attrNameLst>
                                      </p:cBhvr>
                                      <p:to>
                                        <p:strVal val="visible"/>
                                      </p:to>
                                    </p:set>
                                    <p:anim calcmode="lin" valueType="num">
                                      <p:cBhvr additive="base">
                                        <p:cTn id="49" dur="500" fill="hold"/>
                                        <p:tgtEl>
                                          <p:spTgt spid="36869">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686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arbrake.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869">
                                            <p:txEl>
                                              <p:pRg st="8" end="8"/>
                                            </p:txEl>
                                          </p:spTgt>
                                        </p:tgtEl>
                                        <p:attrNameLst>
                                          <p:attrName>style.visibility</p:attrName>
                                        </p:attrNameLst>
                                      </p:cBhvr>
                                      <p:to>
                                        <p:strVal val="visible"/>
                                      </p:to>
                                    </p:set>
                                    <p:anim calcmode="lin" valueType="num">
                                      <p:cBhvr additive="base">
                                        <p:cTn id="55" dur="500" fill="hold"/>
                                        <p:tgtEl>
                                          <p:spTgt spid="36869">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686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carbrake.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nodePh="1">
                                  <p:stCondLst>
                                    <p:cond delay="0"/>
                                  </p:stCondLst>
                                  <p:endCondLst>
                                    <p:cond evt="begin" delay="0">
                                      <p:tn val="59"/>
                                    </p:cond>
                                  </p:endCondLst>
                                  <p:childTnLst>
                                    <p:set>
                                      <p:cBhvr>
                                        <p:cTn id="60" dur="1" fill="hold">
                                          <p:stCondLst>
                                            <p:cond delay="0"/>
                                          </p:stCondLst>
                                        </p:cTn>
                                        <p:tgtEl>
                                          <p:spTgt spid="36868"/>
                                        </p:tgtEl>
                                        <p:attrNameLst>
                                          <p:attrName>style.visibility</p:attrName>
                                        </p:attrNameLst>
                                      </p:cBhvr>
                                      <p:to>
                                        <p:strVal val="visible"/>
                                      </p:to>
                                    </p:set>
                                    <p:anim calcmode="lin" valueType="num">
                                      <p:cBhvr additive="base">
                                        <p:cTn id="61" dur="500" fill="hold"/>
                                        <p:tgtEl>
                                          <p:spTgt spid="36868"/>
                                        </p:tgtEl>
                                        <p:attrNameLst>
                                          <p:attrName>ppt_x</p:attrName>
                                        </p:attrNameLst>
                                      </p:cBhvr>
                                      <p:tavLst>
                                        <p:tav tm="0">
                                          <p:val>
                                            <p:strVal val="0-#ppt_w/2"/>
                                          </p:val>
                                        </p:tav>
                                        <p:tav tm="100000">
                                          <p:val>
                                            <p:strVal val="#ppt_x"/>
                                          </p:val>
                                        </p:tav>
                                      </p:tavLst>
                                    </p:anim>
                                    <p:anim calcmode="lin" valueType="num">
                                      <p:cBhvr additive="base">
                                        <p:cTn id="62" dur="500" fill="hold"/>
                                        <p:tgtEl>
                                          <p:spTgt spid="368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build="p"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Antes de formalizar el tipo de organización jurídica:</a:t>
            </a:r>
          </a:p>
        </p:txBody>
      </p:sp>
      <p:sp>
        <p:nvSpPr>
          <p:cNvPr id="4" name="3 CuadroTexto"/>
          <p:cNvSpPr txBox="1"/>
          <p:nvPr/>
        </p:nvSpPr>
        <p:spPr>
          <a:xfrm>
            <a:off x="467544" y="1844824"/>
            <a:ext cx="7344816" cy="3139321"/>
          </a:xfrm>
          <a:prstGeom prst="rect">
            <a:avLst/>
          </a:prstGeom>
          <a:noFill/>
        </p:spPr>
        <p:txBody>
          <a:bodyPr wrap="square" rtlCol="0">
            <a:spAutoFit/>
          </a:bodyPr>
          <a:lstStyle/>
          <a:p>
            <a:r>
              <a:rPr lang="es-CO"/>
              <a:t>1. Verificar que no haya empresas registradas con el mismo nombre de la sociedad que se va a crear.</a:t>
            </a:r>
          </a:p>
          <a:p>
            <a:endParaRPr lang="es-CO"/>
          </a:p>
          <a:p>
            <a:r>
              <a:rPr lang="es-CO"/>
              <a:t>2. Consultar que la marca de la empresa o del producto, si es el caso, no este registrada en la base de datos de la Superintendencia de  Industria y Comercio.</a:t>
            </a:r>
          </a:p>
          <a:p>
            <a:endParaRPr lang="es-CO"/>
          </a:p>
          <a:p>
            <a:r>
              <a:rPr lang="es-CO"/>
              <a:t>3. Determinar el </a:t>
            </a:r>
            <a:r>
              <a:rPr lang="es-CO" err="1"/>
              <a:t>codigo</a:t>
            </a:r>
            <a:r>
              <a:rPr lang="es-CO"/>
              <a:t> de Clasificación Industrial Internacional Uniforme CIIU, de acuerdo con la actividad económica a desarrollar</a:t>
            </a:r>
          </a:p>
          <a:p>
            <a:endParaRPr lang="es-CO"/>
          </a:p>
          <a:p>
            <a:endParaRPr lang="es-CO"/>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01A2E-DC4D-344E-4461-F714FA15797F}"/>
              </a:ext>
            </a:extLst>
          </p:cNvPr>
          <p:cNvSpPr>
            <a:spLocks noGrp="1"/>
          </p:cNvSpPr>
          <p:nvPr>
            <p:ph type="title"/>
          </p:nvPr>
        </p:nvSpPr>
        <p:spPr>
          <a:xfrm>
            <a:off x="457200" y="-92850"/>
            <a:ext cx="7239000" cy="1143000"/>
          </a:xfrm>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Actividad</a:t>
            </a:r>
            <a:endParaRPr lang="es-ES" dirty="0"/>
          </a:p>
        </p:txBody>
      </p:sp>
      <p:sp>
        <p:nvSpPr>
          <p:cNvPr id="3" name="Marcador de contenido 2">
            <a:extLst>
              <a:ext uri="{FF2B5EF4-FFF2-40B4-BE49-F238E27FC236}">
                <a16:creationId xmlns:a16="http://schemas.microsoft.com/office/drawing/2014/main" id="{E4A15AF3-18BF-E03C-304C-A827BA3FD677}"/>
              </a:ext>
            </a:extLst>
          </p:cNvPr>
          <p:cNvSpPr>
            <a:spLocks noGrp="1"/>
          </p:cNvSpPr>
          <p:nvPr>
            <p:ph idx="1"/>
          </p:nvPr>
        </p:nvSpPr>
        <p:spPr>
          <a:xfrm>
            <a:off x="457200" y="1005187"/>
            <a:ext cx="7239000" cy="4846320"/>
          </a:xfrm>
        </p:spPr>
        <p:txBody>
          <a:bodyPr vert="horz" lIns="91440" tIns="45720" rIns="91440" bIns="45720" anchor="t">
            <a:normAutofit/>
          </a:bodyPr>
          <a:lstStyle/>
          <a:p>
            <a:pPr marL="0" indent="0">
              <a:buNone/>
            </a:pPr>
            <a:r>
              <a:rPr lang="es-ES" dirty="0"/>
              <a:t>Seleccionar una iniciativa de la plataforma </a:t>
            </a:r>
            <a:r>
              <a:rPr lang="es-ES" dirty="0" err="1"/>
              <a:t>openideo</a:t>
            </a:r>
            <a:r>
              <a:rPr lang="es-ES" dirty="0"/>
              <a:t> y preparar una presentación que incluya los siguiente: </a:t>
            </a:r>
          </a:p>
          <a:p>
            <a:pPr marL="0" indent="0">
              <a:buNone/>
            </a:pPr>
            <a:r>
              <a:rPr lang="es-ES" dirty="0" err="1"/>
              <a:t>Descrición</a:t>
            </a:r>
            <a:r>
              <a:rPr lang="es-ES" dirty="0"/>
              <a:t> de la iniciativa y:</a:t>
            </a:r>
          </a:p>
          <a:p>
            <a:pPr marL="0" indent="0">
              <a:buNone/>
            </a:pPr>
            <a:endParaRPr lang="es-ES" dirty="0"/>
          </a:p>
        </p:txBody>
      </p:sp>
      <p:graphicFrame>
        <p:nvGraphicFramePr>
          <p:cNvPr id="5" name="Tabla 4">
            <a:extLst>
              <a:ext uri="{FF2B5EF4-FFF2-40B4-BE49-F238E27FC236}">
                <a16:creationId xmlns:a16="http://schemas.microsoft.com/office/drawing/2014/main" id="{521D933E-633D-F5CD-9955-52151CD6D51C}"/>
              </a:ext>
            </a:extLst>
          </p:cNvPr>
          <p:cNvGraphicFramePr>
            <a:graphicFrameLocks noGrp="1"/>
          </p:cNvGraphicFramePr>
          <p:nvPr>
            <p:extLst>
              <p:ext uri="{D42A27DB-BD31-4B8C-83A1-F6EECF244321}">
                <p14:modId xmlns:p14="http://schemas.microsoft.com/office/powerpoint/2010/main" val="2820441419"/>
              </p:ext>
            </p:extLst>
          </p:nvPr>
        </p:nvGraphicFramePr>
        <p:xfrm>
          <a:off x="4783480" y="2064448"/>
          <a:ext cx="4139644" cy="4393249"/>
        </p:xfrm>
        <a:graphic>
          <a:graphicData uri="http://schemas.openxmlformats.org/drawingml/2006/table">
            <a:tbl>
              <a:tblPr bandRow="1">
                <a:tableStyleId>{5C22544A-7EE6-4342-B048-85BDC9FD1C3A}</a:tableStyleId>
              </a:tblPr>
              <a:tblGrid>
                <a:gridCol w="4139644">
                  <a:extLst>
                    <a:ext uri="{9D8B030D-6E8A-4147-A177-3AD203B41FA5}">
                      <a16:colId xmlns:a16="http://schemas.microsoft.com/office/drawing/2014/main" val="3994005201"/>
                    </a:ext>
                  </a:extLst>
                </a:gridCol>
              </a:tblGrid>
              <a:tr h="339878">
                <a:tc>
                  <a:txBody>
                    <a:bodyPr/>
                    <a:lstStyle/>
                    <a:p>
                      <a:pPr algn="l" rtl="0" fontAlgn="base"/>
                      <a:r>
                        <a:rPr lang="es-CO" sz="1200" b="0" i="0" dirty="0">
                          <a:solidFill>
                            <a:srgbClr val="000000"/>
                          </a:solidFill>
                          <a:effectLst/>
                          <a:latin typeface="Trebuchet MS"/>
                        </a:rPr>
                        <a:t>Nivel de complejidad </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28823"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469404597"/>
                  </a:ext>
                </a:extLst>
              </a:tr>
              <a:tr h="579053">
                <a:tc>
                  <a:txBody>
                    <a:bodyPr/>
                    <a:lstStyle/>
                    <a:p>
                      <a:pPr algn="l" rtl="0" fontAlgn="base"/>
                      <a:r>
                        <a:rPr lang="es-CO" sz="1200" b="0" i="0" dirty="0">
                          <a:solidFill>
                            <a:srgbClr val="000000"/>
                          </a:solidFill>
                          <a:effectLst/>
                          <a:latin typeface="Trebuchet MS"/>
                        </a:rPr>
                        <a:t>mercados</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593434382"/>
                  </a:ext>
                </a:extLst>
              </a:tr>
              <a:tr h="579053">
                <a:tc>
                  <a:txBody>
                    <a:bodyPr/>
                    <a:lstStyle/>
                    <a:p>
                      <a:pPr algn="l" rtl="0" fontAlgn="base"/>
                      <a:r>
                        <a:rPr lang="es-CO" sz="1200" b="0" i="0" dirty="0">
                          <a:solidFill>
                            <a:srgbClr val="000000"/>
                          </a:solidFill>
                          <a:effectLst/>
                          <a:latin typeface="Trebuchet MS"/>
                        </a:rPr>
                        <a:t>Posibilidad de crecimiento</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549312815"/>
                  </a:ext>
                </a:extLst>
              </a:tr>
              <a:tr h="579053">
                <a:tc>
                  <a:txBody>
                    <a:bodyPr/>
                    <a:lstStyle/>
                    <a:p>
                      <a:pPr algn="l" rtl="0" fontAlgn="base"/>
                      <a:r>
                        <a:rPr lang="es-CO" sz="1200" b="0" i="0" dirty="0">
                          <a:solidFill>
                            <a:srgbClr val="000000"/>
                          </a:solidFill>
                          <a:effectLst/>
                          <a:latin typeface="Trebuchet MS"/>
                        </a:rPr>
                        <a:t>Relación con la investigación</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295345733"/>
                  </a:ext>
                </a:extLst>
              </a:tr>
              <a:tr h="579053">
                <a:tc>
                  <a:txBody>
                    <a:bodyPr/>
                    <a:lstStyle/>
                    <a:p>
                      <a:pPr algn="l" rtl="0" fontAlgn="base"/>
                      <a:r>
                        <a:rPr lang="es-CO" sz="1200" b="0" i="0" dirty="0">
                          <a:solidFill>
                            <a:srgbClr val="000000"/>
                          </a:solidFill>
                          <a:effectLst/>
                          <a:latin typeface="Trebuchet MS"/>
                        </a:rPr>
                        <a:t>Capacidad para atraer inversionistas</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880735323"/>
                  </a:ext>
                </a:extLst>
              </a:tr>
              <a:tr h="579053">
                <a:tc>
                  <a:txBody>
                    <a:bodyPr/>
                    <a:lstStyle/>
                    <a:p>
                      <a:pPr algn="l" rtl="0" fontAlgn="base"/>
                      <a:r>
                        <a:rPr lang="es-CO" sz="1200" b="0" i="0" dirty="0">
                          <a:solidFill>
                            <a:srgbClr val="000000"/>
                          </a:solidFill>
                          <a:effectLst/>
                          <a:latin typeface="Trebuchet MS"/>
                        </a:rPr>
                        <a:t>Posibilidad de imitación a corto plazo</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336457466"/>
                  </a:ext>
                </a:extLst>
              </a:tr>
              <a:tr h="579053">
                <a:tc>
                  <a:txBody>
                    <a:bodyPr/>
                    <a:lstStyle/>
                    <a:p>
                      <a:pPr algn="l" rtl="0" fontAlgn="base"/>
                      <a:r>
                        <a:rPr lang="es-CO" sz="1200" b="0" i="0" dirty="0">
                          <a:solidFill>
                            <a:srgbClr val="000000"/>
                          </a:solidFill>
                          <a:effectLst/>
                          <a:latin typeface="Trebuchet MS"/>
                        </a:rPr>
                        <a:t>Relación con la tecnología</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224673692"/>
                  </a:ext>
                </a:extLst>
              </a:tr>
              <a:tr h="579053">
                <a:tc>
                  <a:txBody>
                    <a:bodyPr/>
                    <a:lstStyle/>
                    <a:p>
                      <a:pPr algn="l" rtl="0" fontAlgn="base"/>
                      <a:r>
                        <a:rPr lang="es-CO" sz="1200" b="0" i="0" dirty="0" err="1">
                          <a:solidFill>
                            <a:srgbClr val="000000"/>
                          </a:solidFill>
                          <a:effectLst/>
                          <a:latin typeface="Trebuchet MS"/>
                        </a:rPr>
                        <a:t>Interación</a:t>
                      </a:r>
                      <a:r>
                        <a:rPr lang="es-CO" sz="1200" b="0" i="0" dirty="0">
                          <a:solidFill>
                            <a:srgbClr val="000000"/>
                          </a:solidFill>
                          <a:effectLst/>
                          <a:latin typeface="Trebuchet MS"/>
                        </a:rPr>
                        <a:t> con otras disciplinas</a:t>
                      </a:r>
                      <a:endParaRPr lang="es-CO" b="0" i="0" dirty="0">
                        <a:solidFill>
                          <a:srgbClr val="000000"/>
                        </a:solidFill>
                        <a:effectLst/>
                        <a:latin typeface="Trebuchet MS"/>
                      </a:endParaRPr>
                    </a:p>
                  </a:txBody>
                  <a:tcPr marL="69190" marR="69190" marT="34595" marB="34595">
                    <a:lnL w="9601" cap="flat" cmpd="sng" algn="ctr">
                      <a:solidFill>
                        <a:srgbClr val="FFFFFF"/>
                      </a:solidFill>
                      <a:prstDash val="solid"/>
                      <a:round/>
                      <a:headEnd type="none" w="med" len="med"/>
                      <a:tailEnd type="none" w="med" len="med"/>
                    </a:lnL>
                    <a:lnR w="9601" cap="flat" cmpd="sng" algn="ctr">
                      <a:solidFill>
                        <a:srgbClr val="FFFFFF"/>
                      </a:solidFill>
                      <a:prstDash val="solid"/>
                      <a:round/>
                      <a:headEnd type="none" w="med" len="med"/>
                      <a:tailEnd type="none" w="med" len="med"/>
                    </a:lnR>
                    <a:lnT w="9601" cap="flat" cmpd="sng" algn="ctr">
                      <a:solidFill>
                        <a:srgbClr val="FFFFFF"/>
                      </a:solidFill>
                      <a:prstDash val="solid"/>
                      <a:round/>
                      <a:headEnd type="none" w="med" len="med"/>
                      <a:tailEnd type="none" w="med" len="med"/>
                    </a:lnT>
                    <a:lnB w="9601"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589126458"/>
                  </a:ext>
                </a:extLst>
              </a:tr>
            </a:tbl>
          </a:graphicData>
        </a:graphic>
      </p:graphicFrame>
    </p:spTree>
    <p:extLst>
      <p:ext uri="{BB962C8B-B14F-4D97-AF65-F5344CB8AC3E}">
        <p14:creationId xmlns:p14="http://schemas.microsoft.com/office/powerpoint/2010/main" val="61814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5B3D3-88C7-7774-B8B1-A9482E01B1DA}"/>
              </a:ext>
            </a:extLst>
          </p:cNvPr>
          <p:cNvSpPr>
            <a:spLocks noGrp="1"/>
          </p:cNvSpPr>
          <p:nvPr>
            <p:ph type="title"/>
          </p:nvPr>
        </p:nvSpPr>
        <p:spPr/>
        <p:txBody>
          <a:bodyPr/>
          <a:lstStyle/>
          <a:p>
            <a:r>
              <a:rPr lang="es-ES">
                <a:ln w="500">
                  <a:solidFill>
                    <a:srgbClr val="1F497D">
                      <a:shade val="20000"/>
                      <a:satMod val="120000"/>
                    </a:srgbClr>
                  </a:solidFill>
                </a:ln>
              </a:rPr>
              <a:t>Ejemplos de proyectos</a:t>
            </a:r>
            <a:endParaRPr lang="es-ES"/>
          </a:p>
        </p:txBody>
      </p:sp>
      <p:sp>
        <p:nvSpPr>
          <p:cNvPr id="3" name="Marcador de contenido 2">
            <a:extLst>
              <a:ext uri="{FF2B5EF4-FFF2-40B4-BE49-F238E27FC236}">
                <a16:creationId xmlns:a16="http://schemas.microsoft.com/office/drawing/2014/main" id="{092C455E-0E86-F0D2-92AC-A02B5A980C80}"/>
              </a:ext>
            </a:extLst>
          </p:cNvPr>
          <p:cNvSpPr>
            <a:spLocks noGrp="1"/>
          </p:cNvSpPr>
          <p:nvPr>
            <p:ph idx="1"/>
          </p:nvPr>
        </p:nvSpPr>
        <p:spPr>
          <a:xfrm>
            <a:off x="457200" y="2439585"/>
            <a:ext cx="7593904" cy="4424950"/>
          </a:xfrm>
        </p:spPr>
        <p:txBody>
          <a:bodyPr vert="horz" lIns="91440" tIns="45720" rIns="91440" bIns="45720" anchor="t">
            <a:normAutofit fontScale="62500" lnSpcReduction="20000"/>
          </a:bodyPr>
          <a:lstStyle/>
          <a:p>
            <a:pPr algn="just">
              <a:buNone/>
            </a:pPr>
            <a:r>
              <a:rPr lang="es-ES" err="1">
                <a:ea typeface="+mn-lt"/>
                <a:cs typeface="+mn-lt"/>
              </a:rPr>
              <a:t>Rappi</a:t>
            </a:r>
            <a:r>
              <a:rPr lang="es-ES" dirty="0">
                <a:ea typeface="+mn-lt"/>
                <a:cs typeface="+mn-lt"/>
              </a:rPr>
              <a:t> es una empresa de tecnología que ofrece servicios de entrega a domicilio de una amplia variedad de productos, incluyendo alimentos, medicamentos, productos de supermercado y más.</a:t>
            </a:r>
            <a:endParaRPr lang="es-ES"/>
          </a:p>
          <a:p>
            <a:pPr algn="just">
              <a:buNone/>
            </a:pPr>
            <a:endParaRPr lang="es-ES" dirty="0">
              <a:ea typeface="+mn-lt"/>
              <a:cs typeface="+mn-lt"/>
            </a:endParaRPr>
          </a:p>
          <a:p>
            <a:pPr algn="just">
              <a:buNone/>
            </a:pPr>
            <a:r>
              <a:rPr lang="es-ES" dirty="0">
                <a:ea typeface="+mn-lt"/>
                <a:cs typeface="+mn-lt"/>
              </a:rPr>
              <a:t>Cuando </a:t>
            </a:r>
            <a:r>
              <a:rPr lang="es-ES" err="1">
                <a:ea typeface="+mn-lt"/>
                <a:cs typeface="+mn-lt"/>
              </a:rPr>
              <a:t>Rappi</a:t>
            </a:r>
            <a:r>
              <a:rPr lang="es-ES" dirty="0">
                <a:ea typeface="+mn-lt"/>
                <a:cs typeface="+mn-lt"/>
              </a:rPr>
              <a:t> se lanzó por primera vez en Colombia, se trató de un proyecto con un </a:t>
            </a:r>
            <a:r>
              <a:rPr lang="es-ES" b="1" dirty="0">
                <a:ea typeface="+mn-lt"/>
                <a:cs typeface="+mn-lt"/>
              </a:rPr>
              <a:t>conjunto definido de actividades para desarrollar y lanzar la plataforma de entrega.</a:t>
            </a:r>
            <a:r>
              <a:rPr lang="es-ES" dirty="0">
                <a:ea typeface="+mn-lt"/>
                <a:cs typeface="+mn-lt"/>
              </a:rPr>
              <a:t> Esto incluyó el desarrollo de:</a:t>
            </a:r>
          </a:p>
          <a:p>
            <a:pPr marL="342900" indent="-342900" algn="just">
              <a:buAutoNum type="arabicPeriod"/>
            </a:pPr>
            <a:r>
              <a:rPr lang="es-ES" dirty="0">
                <a:ea typeface="+mn-lt"/>
                <a:cs typeface="+mn-lt"/>
              </a:rPr>
              <a:t> la aplicación móvil, </a:t>
            </a:r>
          </a:p>
          <a:p>
            <a:pPr marL="342900" indent="-342900" algn="just">
              <a:buAutoNum type="arabicPeriod"/>
            </a:pPr>
            <a:r>
              <a:rPr lang="es-ES" dirty="0">
                <a:ea typeface="+mn-lt"/>
                <a:cs typeface="+mn-lt"/>
              </a:rPr>
              <a:t>la creación de asociaciones con restaurantes y tiendas,  </a:t>
            </a:r>
          </a:p>
          <a:p>
            <a:pPr marL="342900" indent="-342900" algn="just">
              <a:buAutoNum type="arabicPeriod"/>
            </a:pPr>
            <a:r>
              <a:rPr lang="es-ES" dirty="0">
                <a:ea typeface="+mn-lt"/>
                <a:cs typeface="+mn-lt"/>
              </a:rPr>
              <a:t>el establecimiento de sistemas de logística para la entrega eficiente de productos, entre otros aspectos.</a:t>
            </a:r>
            <a:endParaRPr lang="es-ES"/>
          </a:p>
          <a:p>
            <a:pPr marL="342900" indent="-342900" algn="just">
              <a:buAutoNum type="arabicPeriod"/>
            </a:pPr>
            <a:endParaRPr lang="es-ES" dirty="0">
              <a:ea typeface="+mn-lt"/>
              <a:cs typeface="+mn-lt"/>
            </a:endParaRPr>
          </a:p>
          <a:p>
            <a:pPr marL="0" indent="0" algn="just">
              <a:buNone/>
            </a:pPr>
            <a:r>
              <a:rPr lang="es-ES" dirty="0">
                <a:ea typeface="+mn-lt"/>
                <a:cs typeface="+mn-lt"/>
              </a:rPr>
              <a:t>Durante el proyecto, se establecieron objetivos claros, como el lanzamiento exitoso de la aplicación, la expansión de la base de usuarios y la creación de una red confiable de repartidores. Una vez que se completaron estas actividades y se alcanzaron los objetivos, el proyecto inicial llegó a su fin y </a:t>
            </a:r>
            <a:r>
              <a:rPr lang="es-ES" err="1">
                <a:ea typeface="+mn-lt"/>
                <a:cs typeface="+mn-lt"/>
              </a:rPr>
              <a:t>Rappi</a:t>
            </a:r>
            <a:r>
              <a:rPr lang="es-ES" dirty="0">
                <a:ea typeface="+mn-lt"/>
                <a:cs typeface="+mn-lt"/>
              </a:rPr>
              <a:t> se convirtió en una em</a:t>
            </a:r>
            <a:r>
              <a:rPr lang="es-ES" sz="2500" dirty="0">
                <a:ea typeface="+mn-lt"/>
                <a:cs typeface="+mn-lt"/>
              </a:rPr>
              <a:t>presa establecida que sigue evolucionando y ofreciendo nuevos productos y servicios.</a:t>
            </a:r>
          </a:p>
          <a:p>
            <a:pPr marL="0" indent="0" algn="just">
              <a:buNone/>
            </a:pPr>
            <a:endParaRPr lang="en-US" sz="2500" dirty="0">
              <a:ea typeface="+mn-lt"/>
              <a:cs typeface="+mn-lt"/>
            </a:endParaRPr>
          </a:p>
          <a:p>
            <a:pPr marL="0" indent="0">
              <a:buNone/>
            </a:pPr>
            <a:endParaRPr lang="es-ES"/>
          </a:p>
        </p:txBody>
      </p:sp>
      <p:pic>
        <p:nvPicPr>
          <p:cNvPr id="4" name="Imagen 3" descr="Archivo:Rappi backgr logo.png - Wikipedia, la enciclopedia libre">
            <a:extLst>
              <a:ext uri="{FF2B5EF4-FFF2-40B4-BE49-F238E27FC236}">
                <a16:creationId xmlns:a16="http://schemas.microsoft.com/office/drawing/2014/main" id="{684F2DC6-A18F-629F-8A29-DEEAD5FEFEBB}"/>
              </a:ext>
            </a:extLst>
          </p:cNvPr>
          <p:cNvPicPr>
            <a:picLocks noChangeAspect="1"/>
          </p:cNvPicPr>
          <p:nvPr/>
        </p:nvPicPr>
        <p:blipFill>
          <a:blip r:embed="rId2"/>
          <a:stretch>
            <a:fillRect/>
          </a:stretch>
        </p:blipFill>
        <p:spPr>
          <a:xfrm>
            <a:off x="3542191" y="1501492"/>
            <a:ext cx="921838" cy="921838"/>
          </a:xfrm>
          <a:prstGeom prst="rect">
            <a:avLst/>
          </a:prstGeom>
        </p:spPr>
      </p:pic>
    </p:spTree>
    <p:extLst>
      <p:ext uri="{BB962C8B-B14F-4D97-AF65-F5344CB8AC3E}">
        <p14:creationId xmlns:p14="http://schemas.microsoft.com/office/powerpoint/2010/main" val="1627257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Fuentes de identificación DE IDEAS</a:t>
            </a:r>
          </a:p>
        </p:txBody>
      </p:sp>
      <p:graphicFrame>
        <p:nvGraphicFramePr>
          <p:cNvPr id="4" name="3 Diagrama"/>
          <p:cNvGraphicFramePr/>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Clasificación de los proyectos: </a:t>
            </a:r>
            <a:r>
              <a:rPr lang="es-CO" err="1"/>
              <a:t>ilpes</a:t>
            </a:r>
            <a:endParaRPr lang="es-CO"/>
          </a:p>
        </p:txBody>
      </p:sp>
      <p:graphicFrame>
        <p:nvGraphicFramePr>
          <p:cNvPr id="5" name="4 Diagrama"/>
          <p:cNvGraphicFramePr/>
          <p:nvPr/>
        </p:nvGraphicFramePr>
        <p:xfrm>
          <a:off x="395536" y="1628800"/>
          <a:ext cx="792088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683568" y="1628800"/>
          <a:ext cx="676875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p:txBody>
          <a:bodyPr>
            <a:normAutofit fontScale="90000"/>
          </a:bodyPr>
          <a:lstStyle/>
          <a:p>
            <a:r>
              <a:rPr lang="es-CO" dirty="0"/>
              <a:t>Etapas básicas de un proyecto</a:t>
            </a:r>
          </a:p>
        </p:txBody>
      </p:sp>
      <p:sp>
        <p:nvSpPr>
          <p:cNvPr id="6" name="5 Flecha abajo"/>
          <p:cNvSpPr/>
          <p:nvPr/>
        </p:nvSpPr>
        <p:spPr>
          <a:xfrm>
            <a:off x="6300192" y="5013176"/>
            <a:ext cx="57606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CuadroTexto"/>
          <p:cNvSpPr txBox="1"/>
          <p:nvPr/>
        </p:nvSpPr>
        <p:spPr>
          <a:xfrm>
            <a:off x="5724128" y="5589240"/>
            <a:ext cx="1800200" cy="369332"/>
          </a:xfrm>
          <a:prstGeom prst="rect">
            <a:avLst/>
          </a:prstGeom>
          <a:noFill/>
        </p:spPr>
        <p:txBody>
          <a:bodyPr wrap="square" rtlCol="0">
            <a:spAutoFit/>
          </a:bodyPr>
          <a:lstStyle/>
          <a:p>
            <a:pPr algn="ctr"/>
            <a:r>
              <a:rPr lang="es-CO" b="1" dirty="0">
                <a:ln w="18000">
                  <a:solidFill>
                    <a:schemeClr val="accent2">
                      <a:satMod val="140000"/>
                    </a:schemeClr>
                  </a:solidFill>
                  <a:prstDash val="solid"/>
                  <a:miter lim="800000"/>
                </a:ln>
                <a:noFill/>
                <a:effectLst>
                  <a:outerShdw blurRad="25500" dist="23000" dir="7020000" algn="tl">
                    <a:srgbClr val="000000">
                      <a:alpha val="50000"/>
                    </a:srgbClr>
                  </a:outerShdw>
                </a:effectLst>
              </a:rPr>
              <a:t>estudios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8E17DE-4E05-508B-2F7B-1889F9E5C7AD}"/>
              </a:ext>
            </a:extLst>
          </p:cNvPr>
          <p:cNvSpPr>
            <a:spLocks noGrp="1"/>
          </p:cNvSpPr>
          <p:nvPr>
            <p:ph type="title"/>
          </p:nvPr>
        </p:nvSpPr>
        <p:spPr/>
        <p:txBody>
          <a:bodyPr>
            <a:normAutofit fontScale="90000"/>
          </a:bodyPr>
          <a:lstStyle/>
          <a:p>
            <a:r>
              <a:rPr lang="es-ES" dirty="0">
                <a:ln w="500">
                  <a:solidFill>
                    <a:srgbClr val="1F497D">
                      <a:shade val="20000"/>
                      <a:satMod val="120000"/>
                    </a:srgbClr>
                  </a:solidFill>
                </a:ln>
              </a:rPr>
              <a:t>NIVEL DE ESFUERZO Y TIEMPO EN EL CICLO DEL PROYECTO</a:t>
            </a:r>
            <a:endParaRPr lang="es-ES" dirty="0"/>
          </a:p>
        </p:txBody>
      </p:sp>
      <p:pic>
        <p:nvPicPr>
          <p:cNvPr id="4" name="Imagen 3" descr="Interfaz de usuario gráfica&#10;&#10;Descripción generada automáticamente">
            <a:extLst>
              <a:ext uri="{FF2B5EF4-FFF2-40B4-BE49-F238E27FC236}">
                <a16:creationId xmlns:a16="http://schemas.microsoft.com/office/drawing/2014/main" id="{CB8FF5F5-124B-41F8-1F76-FA59380ABF8E}"/>
              </a:ext>
            </a:extLst>
          </p:cNvPr>
          <p:cNvPicPr>
            <a:picLocks noChangeAspect="1"/>
          </p:cNvPicPr>
          <p:nvPr/>
        </p:nvPicPr>
        <p:blipFill rotWithShape="1">
          <a:blip r:embed="rId2"/>
          <a:srcRect l="37257" t="25374" r="15200" b="11179"/>
          <a:stretch/>
        </p:blipFill>
        <p:spPr>
          <a:xfrm>
            <a:off x="1189973" y="1617559"/>
            <a:ext cx="6048774" cy="4536912"/>
          </a:xfrm>
          <a:prstGeom prst="rect">
            <a:avLst/>
          </a:prstGeom>
        </p:spPr>
      </p:pic>
    </p:spTree>
    <p:extLst>
      <p:ext uri="{BB962C8B-B14F-4D97-AF65-F5344CB8AC3E}">
        <p14:creationId xmlns:p14="http://schemas.microsoft.com/office/powerpoint/2010/main" val="879866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31622-5F8E-6A4F-47C6-F9373D5FC7EE}"/>
              </a:ext>
            </a:extLst>
          </p:cNvPr>
          <p:cNvSpPr>
            <a:spLocks noGrp="1"/>
          </p:cNvSpPr>
          <p:nvPr>
            <p:ph type="title"/>
          </p:nvPr>
        </p:nvSpPr>
        <p:spPr/>
        <p:txBody>
          <a:bodyPr/>
          <a:lstStyle/>
          <a:p>
            <a:r>
              <a:rPr lang="es-ES" dirty="0">
                <a:ln w="500">
                  <a:solidFill>
                    <a:srgbClr val="1F497D">
                      <a:shade val="20000"/>
                      <a:satMod val="120000"/>
                    </a:srgbClr>
                  </a:solidFill>
                </a:ln>
              </a:rPr>
              <a:t>PROYECTOS CON DOS CICLOS</a:t>
            </a:r>
            <a:endParaRPr lang="es-ES" dirty="0"/>
          </a:p>
        </p:txBody>
      </p:sp>
      <p:pic>
        <p:nvPicPr>
          <p:cNvPr id="4" name="Imagen 3" descr="Interfaz de usuario gráfica, Texto&#10;&#10;Descripción generada automáticamente">
            <a:extLst>
              <a:ext uri="{FF2B5EF4-FFF2-40B4-BE49-F238E27FC236}">
                <a16:creationId xmlns:a16="http://schemas.microsoft.com/office/drawing/2014/main" id="{3A83CCCD-F038-DB47-95AC-6870195BC874}"/>
              </a:ext>
            </a:extLst>
          </p:cNvPr>
          <p:cNvPicPr>
            <a:picLocks noChangeAspect="1"/>
          </p:cNvPicPr>
          <p:nvPr/>
        </p:nvPicPr>
        <p:blipFill rotWithShape="1">
          <a:blip r:embed="rId2"/>
          <a:srcRect l="36686" t="28127" r="15808" b="49889"/>
          <a:stretch/>
        </p:blipFill>
        <p:spPr>
          <a:xfrm>
            <a:off x="991644" y="1779838"/>
            <a:ext cx="6703081" cy="2967901"/>
          </a:xfrm>
          <a:prstGeom prst="rect">
            <a:avLst/>
          </a:prstGeom>
        </p:spPr>
      </p:pic>
      <p:sp>
        <p:nvSpPr>
          <p:cNvPr id="5" name="CuadroTexto 4">
            <a:extLst>
              <a:ext uri="{FF2B5EF4-FFF2-40B4-BE49-F238E27FC236}">
                <a16:creationId xmlns:a16="http://schemas.microsoft.com/office/drawing/2014/main" id="{511F26BD-E399-3842-D2CB-FC8AC7357BED}"/>
              </a:ext>
            </a:extLst>
          </p:cNvPr>
          <p:cNvSpPr txBox="1"/>
          <p:nvPr/>
        </p:nvSpPr>
        <p:spPr>
          <a:xfrm>
            <a:off x="752701" y="5025565"/>
            <a:ext cx="69892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ea typeface="+mn-lt"/>
                <a:cs typeface="+mn-lt"/>
              </a:rPr>
              <a:t>Los proyectos grandes o complejos pueden requerir varios ciclos, a los que llamaremos fases. En algunos casos, el cierre de una fase puede dar lugar al inicio de la siguiente</a:t>
            </a:r>
            <a:endParaRPr lang="es-ES" dirty="0"/>
          </a:p>
        </p:txBody>
      </p:sp>
    </p:spTree>
    <p:extLst>
      <p:ext uri="{BB962C8B-B14F-4D97-AF65-F5344CB8AC3E}">
        <p14:creationId xmlns:p14="http://schemas.microsoft.com/office/powerpoint/2010/main" val="124561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8A1862F-4732-578F-1513-353685A57465}"/>
              </a:ext>
            </a:extLst>
          </p:cNvPr>
          <p:cNvSpPr/>
          <p:nvPr/>
        </p:nvSpPr>
        <p:spPr>
          <a:xfrm>
            <a:off x="3695680" y="4017652"/>
            <a:ext cx="1597068" cy="7933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4CEC5D77-2E94-EE8E-2A85-28FDDB1355AD}"/>
              </a:ext>
            </a:extLst>
          </p:cNvPr>
          <p:cNvSpPr>
            <a:spLocks noGrp="1"/>
          </p:cNvSpPr>
          <p:nvPr>
            <p:ph type="title"/>
          </p:nvPr>
        </p:nvSpPr>
        <p:spPr/>
        <p:txBody>
          <a:bodyPr/>
          <a:lstStyle/>
          <a:p>
            <a:r>
              <a:rPr lang="es-ES" dirty="0">
                <a:ln w="500">
                  <a:solidFill>
                    <a:srgbClr val="1F497D">
                      <a:shade val="20000"/>
                      <a:satMod val="120000"/>
                    </a:srgbClr>
                  </a:solidFill>
                </a:ln>
              </a:rPr>
              <a:t>RESTRICCIONES DEL PROYECTO</a:t>
            </a:r>
            <a:endParaRPr lang="es-ES" dirty="0"/>
          </a:p>
        </p:txBody>
      </p:sp>
      <p:pic>
        <p:nvPicPr>
          <p:cNvPr id="4" name="Imagen 3">
            <a:extLst>
              <a:ext uri="{FF2B5EF4-FFF2-40B4-BE49-F238E27FC236}">
                <a16:creationId xmlns:a16="http://schemas.microsoft.com/office/drawing/2014/main" id="{CE3F9732-AA8F-82F4-45C3-9CC451A00CBE}"/>
              </a:ext>
            </a:extLst>
          </p:cNvPr>
          <p:cNvPicPr>
            <a:picLocks noChangeAspect="1"/>
          </p:cNvPicPr>
          <p:nvPr/>
        </p:nvPicPr>
        <p:blipFill rotWithShape="1">
          <a:blip r:embed="rId2"/>
          <a:srcRect l="47657" t="46105" r="29943" b="19512"/>
          <a:stretch/>
        </p:blipFill>
        <p:spPr>
          <a:xfrm>
            <a:off x="2818357" y="1878517"/>
            <a:ext cx="3165170" cy="2707926"/>
          </a:xfrm>
          <a:prstGeom prst="rect">
            <a:avLst/>
          </a:prstGeom>
        </p:spPr>
      </p:pic>
      <p:sp>
        <p:nvSpPr>
          <p:cNvPr id="5" name="CuadroTexto 4">
            <a:extLst>
              <a:ext uri="{FF2B5EF4-FFF2-40B4-BE49-F238E27FC236}">
                <a16:creationId xmlns:a16="http://schemas.microsoft.com/office/drawing/2014/main" id="{6965122E-B92F-820B-308B-A2608D92CDAB}"/>
              </a:ext>
            </a:extLst>
          </p:cNvPr>
          <p:cNvSpPr txBox="1"/>
          <p:nvPr/>
        </p:nvSpPr>
        <p:spPr>
          <a:xfrm>
            <a:off x="1063908" y="4871578"/>
            <a:ext cx="642544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ea typeface="+mn-lt"/>
                <a:cs typeface="+mn-lt"/>
              </a:rPr>
              <a:t>Todo proyecto está sujeto a una triple restricción: el alcance (productos), el tiempo (cronograma) y el costo (presupuesto).</a:t>
            </a:r>
          </a:p>
          <a:p>
            <a:endParaRPr lang="es-ES"/>
          </a:p>
          <a:p>
            <a:r>
              <a:rPr lang="es-ES" dirty="0"/>
              <a:t>IMPORTANTE: LA EFECTIVIDAD</a:t>
            </a:r>
          </a:p>
        </p:txBody>
      </p:sp>
    </p:spTree>
    <p:extLst>
      <p:ext uri="{BB962C8B-B14F-4D97-AF65-F5344CB8AC3E}">
        <p14:creationId xmlns:p14="http://schemas.microsoft.com/office/powerpoint/2010/main" val="2174892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9871D-4614-4A47-2439-C8916B2FC98F}"/>
              </a:ext>
            </a:extLst>
          </p:cNvPr>
          <p:cNvSpPr>
            <a:spLocks noGrp="1"/>
          </p:cNvSpPr>
          <p:nvPr>
            <p:ph type="title"/>
          </p:nvPr>
        </p:nvSpPr>
        <p:spPr/>
        <p:txBody>
          <a:bodyPr/>
          <a:lstStyle/>
          <a:p>
            <a:r>
              <a:rPr lang="es-ES">
                <a:ln w="500">
                  <a:solidFill>
                    <a:srgbClr val="1F497D">
                      <a:shade val="20000"/>
                      <a:satMod val="120000"/>
                    </a:srgbClr>
                  </a:solidFill>
                </a:ln>
              </a:rPr>
              <a:t>ALCANCE</a:t>
            </a:r>
            <a:endParaRPr lang="es-ES"/>
          </a:p>
        </p:txBody>
      </p:sp>
      <p:sp>
        <p:nvSpPr>
          <p:cNvPr id="3" name="Marcador de contenido 2">
            <a:extLst>
              <a:ext uri="{FF2B5EF4-FFF2-40B4-BE49-F238E27FC236}">
                <a16:creationId xmlns:a16="http://schemas.microsoft.com/office/drawing/2014/main" id="{76E5FA1C-D2EC-CB9F-99FB-CA52C9D19A80}"/>
              </a:ext>
            </a:extLst>
          </p:cNvPr>
          <p:cNvSpPr>
            <a:spLocks noGrp="1"/>
          </p:cNvSpPr>
          <p:nvPr>
            <p:ph idx="1"/>
          </p:nvPr>
        </p:nvSpPr>
        <p:spPr/>
        <p:txBody>
          <a:bodyPr vert="horz" lIns="91440" tIns="45720" rIns="91440" bIns="45720" anchor="t">
            <a:normAutofit fontScale="77500" lnSpcReduction="20000"/>
          </a:bodyPr>
          <a:lstStyle/>
          <a:p>
            <a:pPr algn="just"/>
            <a:r>
              <a:rPr lang="es-ES" b="1" dirty="0">
                <a:ea typeface="+mn-lt"/>
                <a:cs typeface="+mn-lt"/>
              </a:rPr>
              <a:t>Se refiere al trabajo (productos) requerido para entregar los resultados del proyecto y los procesos usados para producirlos: es la razón de ser del proyecto.</a:t>
            </a:r>
            <a:r>
              <a:rPr lang="es-ES" dirty="0">
                <a:ea typeface="+mn-lt"/>
                <a:cs typeface="+mn-lt"/>
              </a:rPr>
              <a:t> Una de las principales causas para que un proyecto falle es el mal manejo de su alcance en las siguientes situaciones: no se dedicó el tiempo necesario a definir el trabajo, no hubo un acuerdo acerca del alcance por parte de los interesados (</a:t>
            </a:r>
            <a:r>
              <a:rPr lang="es-ES" err="1">
                <a:ea typeface="+mn-lt"/>
                <a:cs typeface="+mn-lt"/>
              </a:rPr>
              <a:t>stakeholders</a:t>
            </a:r>
            <a:r>
              <a:rPr lang="es-ES" dirty="0">
                <a:ea typeface="+mn-lt"/>
                <a:cs typeface="+mn-lt"/>
              </a:rPr>
              <a:t>) o existió una falta de gestión sobre el alcance. Todas estas falencias provocan trabajos no autorizados o presupuestados, conocidos como alteración del alcance (</a:t>
            </a:r>
            <a:r>
              <a:rPr lang="es-ES" err="1">
                <a:ea typeface="+mn-lt"/>
                <a:cs typeface="+mn-lt"/>
              </a:rPr>
              <a:t>Scope</a:t>
            </a:r>
            <a:r>
              <a:rPr lang="es-ES" dirty="0">
                <a:ea typeface="+mn-lt"/>
                <a:cs typeface="+mn-lt"/>
              </a:rPr>
              <a:t> </a:t>
            </a:r>
            <a:r>
              <a:rPr lang="es-ES" err="1">
                <a:ea typeface="+mn-lt"/>
                <a:cs typeface="+mn-lt"/>
              </a:rPr>
              <a:t>Creep</a:t>
            </a:r>
            <a:r>
              <a:rPr lang="es-ES" dirty="0">
                <a:ea typeface="+mn-lt"/>
                <a:cs typeface="+mn-lt"/>
              </a:rPr>
              <a:t>). La alteración del alcance o los cambios no controlados en el alcance provocan que un proyecto incluya más trabajo que el originalmente autorizado, lo que comúnmente resulta en costos más altos que los planificados y una ampliación de la fecha inicial de culminación.</a:t>
            </a:r>
            <a:endParaRPr lang="es-ES" dirty="0"/>
          </a:p>
        </p:txBody>
      </p:sp>
    </p:spTree>
    <p:extLst>
      <p:ext uri="{BB962C8B-B14F-4D97-AF65-F5344CB8AC3E}">
        <p14:creationId xmlns:p14="http://schemas.microsoft.com/office/powerpoint/2010/main" val="2381103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8BDF6-E0C6-0847-7894-3C11301E33AA}"/>
              </a:ext>
            </a:extLst>
          </p:cNvPr>
          <p:cNvSpPr>
            <a:spLocks noGrp="1"/>
          </p:cNvSpPr>
          <p:nvPr>
            <p:ph type="title"/>
          </p:nvPr>
        </p:nvSpPr>
        <p:spPr/>
        <p:txBody>
          <a:bodyPr/>
          <a:lstStyle/>
          <a:p>
            <a:r>
              <a:rPr lang="es-ES">
                <a:ln w="500">
                  <a:solidFill>
                    <a:srgbClr val="1F497D">
                      <a:shade val="20000"/>
                      <a:satMod val="120000"/>
                    </a:srgbClr>
                  </a:solidFill>
                </a:ln>
              </a:rPr>
              <a:t>EJEMPLO </a:t>
            </a:r>
            <a:endParaRPr lang="es-ES"/>
          </a:p>
        </p:txBody>
      </p:sp>
      <p:graphicFrame>
        <p:nvGraphicFramePr>
          <p:cNvPr id="4" name="Marcador de contenido 3">
            <a:extLst>
              <a:ext uri="{FF2B5EF4-FFF2-40B4-BE49-F238E27FC236}">
                <a16:creationId xmlns:a16="http://schemas.microsoft.com/office/drawing/2014/main" id="{96A49DDD-5CF0-3489-B6C4-B528D52DE4F5}"/>
              </a:ext>
            </a:extLst>
          </p:cNvPr>
          <p:cNvGraphicFramePr>
            <a:graphicFrameLocks noGrp="1"/>
          </p:cNvGraphicFramePr>
          <p:nvPr>
            <p:ph idx="1"/>
            <p:extLst>
              <p:ext uri="{D42A27DB-BD31-4B8C-83A1-F6EECF244321}">
                <p14:modId xmlns:p14="http://schemas.microsoft.com/office/powerpoint/2010/main" val="3465964088"/>
              </p:ext>
            </p:extLst>
          </p:nvPr>
        </p:nvGraphicFramePr>
        <p:xfrm>
          <a:off x="457200" y="1609725"/>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5558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85124-233C-15AF-DD77-B372D4B3D4BC}"/>
              </a:ext>
            </a:extLst>
          </p:cNvPr>
          <p:cNvSpPr>
            <a:spLocks noGrp="1"/>
          </p:cNvSpPr>
          <p:nvPr>
            <p:ph type="title"/>
          </p:nvPr>
        </p:nvSpPr>
        <p:spPr>
          <a:xfrm>
            <a:off x="457200" y="-92850"/>
            <a:ext cx="7239000" cy="1143000"/>
          </a:xfrm>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ENTREGABLES</a:t>
            </a:r>
            <a:endParaRPr lang="es-ES" dirty="0"/>
          </a:p>
        </p:txBody>
      </p:sp>
      <p:graphicFrame>
        <p:nvGraphicFramePr>
          <p:cNvPr id="4" name="Marcador de contenido 3">
            <a:extLst>
              <a:ext uri="{FF2B5EF4-FFF2-40B4-BE49-F238E27FC236}">
                <a16:creationId xmlns:a16="http://schemas.microsoft.com/office/drawing/2014/main" id="{3EF84ECF-B8F5-CD44-3A75-F8C7BB668A51}"/>
              </a:ext>
            </a:extLst>
          </p:cNvPr>
          <p:cNvGraphicFramePr>
            <a:graphicFrameLocks noGrp="1"/>
          </p:cNvGraphicFramePr>
          <p:nvPr>
            <p:ph idx="1"/>
            <p:extLst>
              <p:ext uri="{D42A27DB-BD31-4B8C-83A1-F6EECF244321}">
                <p14:modId xmlns:p14="http://schemas.microsoft.com/office/powerpoint/2010/main" val="3274890266"/>
              </p:ext>
            </p:extLst>
          </p:nvPr>
        </p:nvGraphicFramePr>
        <p:xfrm>
          <a:off x="225579" y="1458668"/>
          <a:ext cx="7702242" cy="4997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189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4782A-CD81-985C-36F2-2C408F99B389}"/>
              </a:ext>
            </a:extLst>
          </p:cNvPr>
          <p:cNvSpPr>
            <a:spLocks noGrp="1"/>
          </p:cNvSpPr>
          <p:nvPr>
            <p:ph type="title"/>
          </p:nvPr>
        </p:nvSpPr>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Limites del proyecto</a:t>
            </a:r>
            <a:endParaRPr lang="es-ES" dirty="0"/>
          </a:p>
        </p:txBody>
      </p:sp>
      <p:graphicFrame>
        <p:nvGraphicFramePr>
          <p:cNvPr id="4" name="Marcador de contenido 3">
            <a:extLst>
              <a:ext uri="{FF2B5EF4-FFF2-40B4-BE49-F238E27FC236}">
                <a16:creationId xmlns:a16="http://schemas.microsoft.com/office/drawing/2014/main" id="{25E693CD-5DD8-E5E0-6C29-70BFC835ECA0}"/>
              </a:ext>
            </a:extLst>
          </p:cNvPr>
          <p:cNvGraphicFramePr>
            <a:graphicFrameLocks noGrp="1"/>
          </p:cNvGraphicFramePr>
          <p:nvPr>
            <p:ph idx="1"/>
            <p:extLst>
              <p:ext uri="{D42A27DB-BD31-4B8C-83A1-F6EECF244321}">
                <p14:modId xmlns:p14="http://schemas.microsoft.com/office/powerpoint/2010/main" val="3512104490"/>
              </p:ext>
            </p:extLst>
          </p:nvPr>
        </p:nvGraphicFramePr>
        <p:xfrm>
          <a:off x="1211908" y="1642538"/>
          <a:ext cx="5970216" cy="521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87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C46D17-AAFA-D9C6-BE68-E2E91F82F999}"/>
              </a:ext>
            </a:extLst>
          </p:cNvPr>
          <p:cNvSpPr>
            <a:spLocks noGrp="1"/>
          </p:cNvSpPr>
          <p:nvPr>
            <p:ph type="title"/>
          </p:nvPr>
        </p:nvSpPr>
        <p:spPr/>
        <p:txBody>
          <a:bodyPr/>
          <a:lstStyle/>
          <a:p>
            <a:r>
              <a:rPr lang="es-ES">
                <a:ln w="500">
                  <a:solidFill>
                    <a:srgbClr val="1F497D">
                      <a:shade val="20000"/>
                      <a:satMod val="120000"/>
                    </a:srgbClr>
                  </a:solidFill>
                </a:ln>
              </a:rPr>
              <a:t>Reciclaje de aguas grises</a:t>
            </a:r>
            <a:endParaRPr lang="es-ES"/>
          </a:p>
        </p:txBody>
      </p:sp>
      <p:sp>
        <p:nvSpPr>
          <p:cNvPr id="3" name="Marcador de contenido 2">
            <a:extLst>
              <a:ext uri="{FF2B5EF4-FFF2-40B4-BE49-F238E27FC236}">
                <a16:creationId xmlns:a16="http://schemas.microsoft.com/office/drawing/2014/main" id="{DD61B244-05D4-1441-40BB-B792BA83E1CB}"/>
              </a:ext>
            </a:extLst>
          </p:cNvPr>
          <p:cNvSpPr>
            <a:spLocks noGrp="1"/>
          </p:cNvSpPr>
          <p:nvPr>
            <p:ph idx="1"/>
          </p:nvPr>
        </p:nvSpPr>
        <p:spPr/>
        <p:txBody>
          <a:bodyPr vert="horz" lIns="91440" tIns="45720" rIns="91440" bIns="45720" anchor="t">
            <a:normAutofit/>
          </a:bodyPr>
          <a:lstStyle/>
          <a:p>
            <a:pPr algn="just">
              <a:buNone/>
            </a:pPr>
            <a:r>
              <a:rPr lang="es-ES" sz="1800">
                <a:solidFill>
                  <a:srgbClr val="0D0D0D"/>
                </a:solidFill>
                <a:ea typeface="+mn-lt"/>
                <a:cs typeface="+mn-lt"/>
              </a:rPr>
              <a:t>Este proyecto implica la instalación de sistemas de recolección y tratamiento de aguas grises en edificios residenciales, comerciales o institucionales. Estos sistemas recogen las aguas grises, las filtran y las tratan para eliminar los contaminantes presentes, permitiendo así su reutilización de manera segura y eficiente.</a:t>
            </a:r>
            <a:endParaRPr lang="es-ES" sz="1800"/>
          </a:p>
          <a:p>
            <a:pPr algn="just">
              <a:buNone/>
            </a:pPr>
            <a:r>
              <a:rPr lang="es-ES" sz="1800">
                <a:solidFill>
                  <a:srgbClr val="0D0D0D"/>
                </a:solidFill>
                <a:ea typeface="+mn-lt"/>
                <a:cs typeface="+mn-lt"/>
              </a:rPr>
              <a:t>La implementación de estos sistemas no solo ayuda a conservar los recursos hídricos al reducir la demanda de agua potable, sino que también contribuye a la reducción de la contaminación ambiental al disminuir la carga de aguas residuales que se vierten en los sistemas de alcantarillado y cuerpos de agua.</a:t>
            </a:r>
            <a:endParaRPr lang="es-ES" sz="1800"/>
          </a:p>
          <a:p>
            <a:pPr algn="just">
              <a:buNone/>
            </a:pPr>
            <a:r>
              <a:rPr lang="es-ES" sz="1800">
                <a:solidFill>
                  <a:srgbClr val="0D0D0D"/>
                </a:solidFill>
                <a:ea typeface="+mn-lt"/>
                <a:cs typeface="+mn-lt"/>
              </a:rPr>
              <a:t>Este proyecto representa una innovación ambiental al buscar soluciones sostenibles para el manejo del agua, promoviendo la conservación de recursos y la protección del medio ambiente.</a:t>
            </a:r>
            <a:endParaRPr lang="es-ES" sz="1800"/>
          </a:p>
          <a:p>
            <a:pPr marL="0" indent="0" algn="just">
              <a:buNone/>
            </a:pPr>
            <a:endParaRPr lang="es-ES" sz="1800"/>
          </a:p>
        </p:txBody>
      </p:sp>
    </p:spTree>
    <p:extLst>
      <p:ext uri="{BB962C8B-B14F-4D97-AF65-F5344CB8AC3E}">
        <p14:creationId xmlns:p14="http://schemas.microsoft.com/office/powerpoint/2010/main" val="1786738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51A-7122-B607-BCF5-5620851500CE}"/>
              </a:ext>
            </a:extLst>
          </p:cNvPr>
          <p:cNvSpPr>
            <a:spLocks noGrp="1"/>
          </p:cNvSpPr>
          <p:nvPr>
            <p:ph type="title"/>
          </p:nvPr>
        </p:nvSpPr>
        <p:spPr/>
        <p:txBody>
          <a:bodyPr/>
          <a:lstStyle/>
          <a:p>
            <a:r>
              <a:rPr lang="es-ES">
                <a:ln w="500">
                  <a:solidFill>
                    <a:srgbClr val="1F497D">
                      <a:shade val="20000"/>
                      <a:satMod val="120000"/>
                    </a:srgbClr>
                  </a:solidFill>
                </a:ln>
              </a:rPr>
              <a:t>TIEMPO</a:t>
            </a:r>
            <a:endParaRPr lang="es-ES"/>
          </a:p>
        </p:txBody>
      </p:sp>
      <p:sp>
        <p:nvSpPr>
          <p:cNvPr id="3" name="Marcador de contenido 2">
            <a:extLst>
              <a:ext uri="{FF2B5EF4-FFF2-40B4-BE49-F238E27FC236}">
                <a16:creationId xmlns:a16="http://schemas.microsoft.com/office/drawing/2014/main" id="{4AB69B75-D8E1-72C8-485C-FCB3E682B294}"/>
              </a:ext>
            </a:extLst>
          </p:cNvPr>
          <p:cNvSpPr>
            <a:spLocks noGrp="1"/>
          </p:cNvSpPr>
          <p:nvPr>
            <p:ph idx="1"/>
          </p:nvPr>
        </p:nvSpPr>
        <p:spPr/>
        <p:txBody>
          <a:bodyPr vert="horz" lIns="91440" tIns="45720" rIns="91440" bIns="45720" anchor="t">
            <a:normAutofit fontScale="85000" lnSpcReduction="10000"/>
          </a:bodyPr>
          <a:lstStyle/>
          <a:p>
            <a:pPr marL="0" indent="0" algn="just">
              <a:buNone/>
            </a:pPr>
            <a:r>
              <a:rPr lang="es-ES" dirty="0">
                <a:ea typeface="+mn-lt"/>
                <a:cs typeface="+mn-lt"/>
              </a:rPr>
              <a:t>Se trata de la </a:t>
            </a:r>
            <a:r>
              <a:rPr lang="es-ES" b="1" dirty="0">
                <a:ea typeface="+mn-lt"/>
                <a:cs typeface="+mn-lt"/>
              </a:rPr>
              <a:t>duración que requieren todas las actividades para completar el proyecto y es usualmente representado en un diagrama de barras (Gantt)</a:t>
            </a:r>
            <a:r>
              <a:rPr lang="es-ES" dirty="0">
                <a:ea typeface="+mn-lt"/>
                <a:cs typeface="+mn-lt"/>
              </a:rPr>
              <a:t>, un diagrama de hitos o un diagrama de red. A pesar de su importancia, el tiempo, a menudo, es la omisión más frecuente en proyectos. La ausencia de control de los tiempos de un proyecto se refleja en plazos que no se cumplen, actividades incompletas y atrasos en general. Un control adecuado del cronograma requiere una cuidadosa identificación de las tareas que serán ejecutadas, una estimación precisa de su duración, la secuencia en la que serán realizadas y cómo el equipo del proyecto y los recursos serán utilizados. El cronograma es una aproximación a la duración de todas las actividades del proyecto.</a:t>
            </a:r>
            <a:endParaRPr lang="es-ES" dirty="0"/>
          </a:p>
        </p:txBody>
      </p:sp>
    </p:spTree>
    <p:extLst>
      <p:ext uri="{BB962C8B-B14F-4D97-AF65-F5344CB8AC3E}">
        <p14:creationId xmlns:p14="http://schemas.microsoft.com/office/powerpoint/2010/main" val="1746621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932E5-2D5C-DFB0-153C-59E7459B5B8D}"/>
              </a:ext>
            </a:extLst>
          </p:cNvPr>
          <p:cNvSpPr>
            <a:spLocks noGrp="1"/>
          </p:cNvSpPr>
          <p:nvPr>
            <p:ph type="title"/>
          </p:nvPr>
        </p:nvSpPr>
        <p:spPr/>
        <p:txBody>
          <a:bodyPr/>
          <a:lstStyle/>
          <a:p>
            <a:r>
              <a:rPr lang="es-ES">
                <a:ln w="500">
                  <a:solidFill>
                    <a:srgbClr val="1F497D">
                      <a:shade val="20000"/>
                      <a:satMod val="120000"/>
                    </a:srgbClr>
                  </a:solidFill>
                </a:ln>
              </a:rPr>
              <a:t>COSTOS</a:t>
            </a:r>
            <a:endParaRPr lang="es-ES"/>
          </a:p>
        </p:txBody>
      </p:sp>
      <p:sp>
        <p:nvSpPr>
          <p:cNvPr id="3" name="Marcador de contenido 2">
            <a:extLst>
              <a:ext uri="{FF2B5EF4-FFF2-40B4-BE49-F238E27FC236}">
                <a16:creationId xmlns:a16="http://schemas.microsoft.com/office/drawing/2014/main" id="{B845DBE9-01EE-800B-F723-ACA1C39F6AA3}"/>
              </a:ext>
            </a:extLst>
          </p:cNvPr>
          <p:cNvSpPr>
            <a:spLocks noGrp="1"/>
          </p:cNvSpPr>
          <p:nvPr>
            <p:ph idx="1"/>
          </p:nvPr>
        </p:nvSpPr>
        <p:spPr/>
        <p:txBody>
          <a:bodyPr vert="horz" lIns="91440" tIns="45720" rIns="91440" bIns="45720" anchor="t">
            <a:normAutofit/>
          </a:bodyPr>
          <a:lstStyle/>
          <a:p>
            <a:r>
              <a:rPr lang="es-ES">
                <a:ea typeface="+mn-lt"/>
                <a:cs typeface="+mn-lt"/>
              </a:rPr>
              <a:t>Son los recursos financieros aprobados para la ejecución de las actividades del proyecto e incluyen todos los gastos requeridos para alcanzar los resultados dentro del cronograma planificado</a:t>
            </a:r>
            <a:endParaRPr lang="es-ES"/>
          </a:p>
        </p:txBody>
      </p:sp>
    </p:spTree>
    <p:extLst>
      <p:ext uri="{BB962C8B-B14F-4D97-AF65-F5344CB8AC3E}">
        <p14:creationId xmlns:p14="http://schemas.microsoft.com/office/powerpoint/2010/main" val="48976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6002" y="-2216"/>
            <a:ext cx="8256118" cy="1143000"/>
          </a:xfrm>
        </p:spPr>
        <p:txBody>
          <a:bodyPr>
            <a:normAutofit fontScale="90000"/>
          </a:bodyPr>
          <a:lstStyle/>
          <a:p>
            <a:r>
              <a:rPr lang="es-CO" dirty="0"/>
              <a:t>Estudios de prefactibilidad y factibilidad </a:t>
            </a:r>
            <a:endParaRPr lang="es-CO"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endParaRPr>
          </a:p>
        </p:txBody>
      </p:sp>
      <p:graphicFrame>
        <p:nvGraphicFramePr>
          <p:cNvPr id="6" name="Marcador de contenido 5">
            <a:extLst>
              <a:ext uri="{FF2B5EF4-FFF2-40B4-BE49-F238E27FC236}">
                <a16:creationId xmlns:a16="http://schemas.microsoft.com/office/drawing/2014/main" id="{C5061E43-EE27-43F6-B0BF-F84ECB0A2FEF}"/>
              </a:ext>
            </a:extLst>
          </p:cNvPr>
          <p:cNvGraphicFramePr>
            <a:graphicFrameLocks noGrp="1"/>
          </p:cNvGraphicFramePr>
          <p:nvPr>
            <p:ph idx="1"/>
            <p:extLst>
              <p:ext uri="{D42A27DB-BD31-4B8C-83A1-F6EECF244321}">
                <p14:modId xmlns:p14="http://schemas.microsoft.com/office/powerpoint/2010/main" val="654571346"/>
              </p:ext>
            </p:extLst>
          </p:nvPr>
        </p:nvGraphicFramePr>
        <p:xfrm>
          <a:off x="120845" y="1137964"/>
          <a:ext cx="8725252" cy="5401111"/>
        </p:xfrm>
        <a:graphic>
          <a:graphicData uri="http://schemas.openxmlformats.org/drawingml/2006/table">
            <a:tbl>
              <a:tblPr firstRow="1" bandRow="1">
                <a:tableStyleId>{5C22544A-7EE6-4342-B048-85BDC9FD1C3A}</a:tableStyleId>
              </a:tblPr>
              <a:tblGrid>
                <a:gridCol w="1325960">
                  <a:extLst>
                    <a:ext uri="{9D8B030D-6E8A-4147-A177-3AD203B41FA5}">
                      <a16:colId xmlns:a16="http://schemas.microsoft.com/office/drawing/2014/main" val="3820764652"/>
                    </a:ext>
                  </a:extLst>
                </a:gridCol>
                <a:gridCol w="3742447">
                  <a:extLst>
                    <a:ext uri="{9D8B030D-6E8A-4147-A177-3AD203B41FA5}">
                      <a16:colId xmlns:a16="http://schemas.microsoft.com/office/drawing/2014/main" val="2219795440"/>
                    </a:ext>
                  </a:extLst>
                </a:gridCol>
                <a:gridCol w="3656845">
                  <a:extLst>
                    <a:ext uri="{9D8B030D-6E8A-4147-A177-3AD203B41FA5}">
                      <a16:colId xmlns:a16="http://schemas.microsoft.com/office/drawing/2014/main" val="682956895"/>
                    </a:ext>
                  </a:extLst>
                </a:gridCol>
              </a:tblGrid>
              <a:tr h="1686189">
                <a:tc>
                  <a:txBody>
                    <a:bodyPr/>
                    <a:lstStyle/>
                    <a:p>
                      <a:pPr lvl="0">
                        <a:buNone/>
                      </a:pPr>
                      <a:r>
                        <a:rPr lang="es-ES" sz="1400" b="0" i="0" u="none" strike="noStrike" noProof="0" dirty="0">
                          <a:latin typeface="Calibri"/>
                        </a:rPr>
                        <a:t>Estudio de Mercado </a:t>
                      </a: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básico de la demanda y oferta del producto o servicio.</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Identificación de los principales competidores.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Estimación inicial del tamaño del mercado y participación posible.</a:t>
                      </a:r>
                      <a:endParaRPr lang="es-ES" sz="1400" dirty="0">
                        <a:latin typeface="Calibri"/>
                      </a:endParaRPr>
                    </a:p>
                    <a:p>
                      <a:pPr lvl="0">
                        <a:buNone/>
                      </a:pP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profundo de la demanda y oferta, segmentación del mercado.</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exhaustiva de la competencia.</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Proyecciones de ventas a corto, mediano y largo plazo.</a:t>
                      </a:r>
                      <a:endParaRPr lang="es-ES" sz="1400" dirty="0">
                        <a:latin typeface="Calibri"/>
                      </a:endParaRPr>
                    </a:p>
                    <a:p>
                      <a:pPr lvl="0">
                        <a:buNone/>
                      </a:pPr>
                      <a:endParaRPr lang="es-ES" sz="1400" dirty="0">
                        <a:latin typeface="Calibri"/>
                      </a:endParaRPr>
                    </a:p>
                  </a:txBody>
                  <a:tcPr/>
                </a:tc>
                <a:extLst>
                  <a:ext uri="{0D108BD9-81ED-4DB2-BD59-A6C34878D82A}">
                    <a16:rowId xmlns:a16="http://schemas.microsoft.com/office/drawing/2014/main" val="2601395732"/>
                  </a:ext>
                </a:extLst>
              </a:tr>
              <a:tr h="1686189">
                <a:tc>
                  <a:txBody>
                    <a:bodyPr/>
                    <a:lstStyle/>
                    <a:p>
                      <a:pPr lvl="0">
                        <a:buNone/>
                      </a:pPr>
                      <a:r>
                        <a:rPr lang="es-ES" sz="1400" b="0" i="0" u="none" strike="noStrike" noProof="0" dirty="0">
                          <a:latin typeface="Calibri"/>
                        </a:rPr>
                        <a:t>Estudio Técnico </a:t>
                      </a: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preliminar de la tecnología disponible.</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Identificación de los recursos y materiales necesarios.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Ubicación geográfica preliminar y análisis de infraestructuras.</a:t>
                      </a:r>
                      <a:endParaRPr lang="es-ES" sz="1400" dirty="0">
                        <a:latin typeface="Calibri"/>
                      </a:endParaRPr>
                    </a:p>
                    <a:p>
                      <a:pPr lvl="0">
                        <a:buNone/>
                      </a:pP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Especificación técnica detallada de los equipos, procesos y tecnología a utilizar.</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Estudio de localización definitivo, incluyendo análisis de acceso a servicios y recursos.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Cronograma detallado del proyecto (Gantt, PERT, etc.).</a:t>
                      </a:r>
                      <a:endParaRPr lang="es-ES" sz="1400" dirty="0">
                        <a:latin typeface="Calibri"/>
                      </a:endParaRPr>
                    </a:p>
                    <a:p>
                      <a:pPr lvl="0">
                        <a:buNone/>
                      </a:pPr>
                      <a:endParaRPr lang="es-ES" sz="1400" dirty="0">
                        <a:latin typeface="Calibri"/>
                      </a:endParaRPr>
                    </a:p>
                  </a:txBody>
                  <a:tcPr/>
                </a:tc>
                <a:extLst>
                  <a:ext uri="{0D108BD9-81ED-4DB2-BD59-A6C34878D82A}">
                    <a16:rowId xmlns:a16="http://schemas.microsoft.com/office/drawing/2014/main" val="1095467398"/>
                  </a:ext>
                </a:extLst>
              </a:tr>
              <a:tr h="1916602">
                <a:tc>
                  <a:txBody>
                    <a:bodyPr/>
                    <a:lstStyle/>
                    <a:p>
                      <a:pPr lvl="0">
                        <a:buNone/>
                      </a:pPr>
                      <a:r>
                        <a:rPr lang="es-ES" sz="1400" b="0" i="0" u="none" strike="noStrike" noProof="0" dirty="0">
                          <a:latin typeface="Calibri"/>
                        </a:rPr>
                        <a:t>Estudio Financiero </a:t>
                      </a: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Estimación inicial de la inversión requerida.</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preliminar de costos operativos e ingresos.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de la rentabilidad potencial del proyecto (VAN, TIR preliminares).</a:t>
                      </a:r>
                      <a:endParaRPr lang="es-ES" sz="1400" dirty="0">
                        <a:latin typeface="Calibri"/>
                      </a:endParaRPr>
                    </a:p>
                    <a:p>
                      <a:pPr lvl="0">
                        <a:buNone/>
                      </a:pP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Presupuesto detallado de inversión y operación.</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de flujos de caja proyectados.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exhaustiva de la rentabilidad (VAN, TIR, punto de equilibrio).</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de sensibilidad y escenarios financieros.</a:t>
                      </a:r>
                      <a:endParaRPr lang="es-ES" sz="1400" dirty="0">
                        <a:latin typeface="Calibri"/>
                      </a:endParaRPr>
                    </a:p>
                    <a:p>
                      <a:pPr lvl="0">
                        <a:buNone/>
                      </a:pPr>
                      <a:endParaRPr lang="es-ES" sz="1400" dirty="0">
                        <a:latin typeface="Calibri"/>
                      </a:endParaRPr>
                    </a:p>
                  </a:txBody>
                  <a:tcPr/>
                </a:tc>
                <a:extLst>
                  <a:ext uri="{0D108BD9-81ED-4DB2-BD59-A6C34878D82A}">
                    <a16:rowId xmlns:a16="http://schemas.microsoft.com/office/drawing/2014/main" val="1795697474"/>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8B265D3-799F-3841-3D46-F075ACBD258D}"/>
              </a:ext>
            </a:extLst>
          </p:cNvPr>
          <p:cNvGraphicFramePr>
            <a:graphicFrameLocks noGrp="1"/>
          </p:cNvGraphicFramePr>
          <p:nvPr>
            <p:extLst>
              <p:ext uri="{D42A27DB-BD31-4B8C-83A1-F6EECF244321}">
                <p14:modId xmlns:p14="http://schemas.microsoft.com/office/powerpoint/2010/main" val="1520298627"/>
              </p:ext>
            </p:extLst>
          </p:nvPr>
        </p:nvGraphicFramePr>
        <p:xfrm>
          <a:off x="251762" y="725074"/>
          <a:ext cx="8408088" cy="5339080"/>
        </p:xfrm>
        <a:graphic>
          <a:graphicData uri="http://schemas.openxmlformats.org/drawingml/2006/table">
            <a:tbl>
              <a:tblPr firstRow="1" bandRow="1">
                <a:tableStyleId>{5C22544A-7EE6-4342-B048-85BDC9FD1C3A}</a:tableStyleId>
              </a:tblPr>
              <a:tblGrid>
                <a:gridCol w="2802696">
                  <a:extLst>
                    <a:ext uri="{9D8B030D-6E8A-4147-A177-3AD203B41FA5}">
                      <a16:colId xmlns:a16="http://schemas.microsoft.com/office/drawing/2014/main" val="1509990728"/>
                    </a:ext>
                  </a:extLst>
                </a:gridCol>
                <a:gridCol w="2802696">
                  <a:extLst>
                    <a:ext uri="{9D8B030D-6E8A-4147-A177-3AD203B41FA5}">
                      <a16:colId xmlns:a16="http://schemas.microsoft.com/office/drawing/2014/main" val="3061663291"/>
                    </a:ext>
                  </a:extLst>
                </a:gridCol>
                <a:gridCol w="2802696">
                  <a:extLst>
                    <a:ext uri="{9D8B030D-6E8A-4147-A177-3AD203B41FA5}">
                      <a16:colId xmlns:a16="http://schemas.microsoft.com/office/drawing/2014/main" val="3400957177"/>
                    </a:ext>
                  </a:extLst>
                </a:gridCol>
              </a:tblGrid>
              <a:tr h="370840">
                <a:tc>
                  <a:txBody>
                    <a:bodyPr/>
                    <a:lstStyle/>
                    <a:p>
                      <a:pPr lvl="0">
                        <a:buNone/>
                      </a:pPr>
                      <a:r>
                        <a:rPr lang="es-ES" sz="1400" b="0" i="0" u="none" strike="noStrike" noProof="0" dirty="0">
                          <a:latin typeface="Calibri"/>
                        </a:rPr>
                        <a:t>Estudio Legal Preliminar:</a:t>
                      </a: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Revisión general de los marcos regulatorios aplicables.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Identificación de permisos y licencias necesarios.</a:t>
                      </a:r>
                      <a:endParaRPr lang="es-ES" sz="1400" dirty="0">
                        <a:latin typeface="Calibri"/>
                      </a:endParaRPr>
                    </a:p>
                    <a:p>
                      <a:pPr lvl="0">
                        <a:buNone/>
                      </a:pP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Análisis detallado de las normativas aplicables.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Obtención de permisos y licencias necesarias.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Revisión de contratos y acuerdos legales.</a:t>
                      </a:r>
                      <a:endParaRPr lang="es-ES" sz="1400" dirty="0">
                        <a:latin typeface="Calibri"/>
                      </a:endParaRPr>
                    </a:p>
                    <a:p>
                      <a:pPr lvl="0">
                        <a:buNone/>
                      </a:pPr>
                      <a:endParaRPr lang="es-ES" sz="1400" dirty="0">
                        <a:latin typeface="Calibri"/>
                      </a:endParaRPr>
                    </a:p>
                  </a:txBody>
                  <a:tcPr/>
                </a:tc>
                <a:extLst>
                  <a:ext uri="{0D108BD9-81ED-4DB2-BD59-A6C34878D82A}">
                    <a16:rowId xmlns:a16="http://schemas.microsoft.com/office/drawing/2014/main" val="4175489732"/>
                  </a:ext>
                </a:extLst>
              </a:tr>
              <a:tr h="370840">
                <a:tc>
                  <a:txBody>
                    <a:bodyPr/>
                    <a:lstStyle/>
                    <a:p>
                      <a:pPr lvl="0">
                        <a:buNone/>
                      </a:pPr>
                      <a:r>
                        <a:rPr lang="es-ES" sz="1400" b="0" i="0" u="none" strike="noStrike" noProof="0" dirty="0">
                          <a:latin typeface="Calibri"/>
                        </a:rPr>
                        <a:t>Estudio Ambiental Preliminar:</a:t>
                      </a: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inicial de los posibles impactos ambientales.</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Identificación de los requisitos ambientales y normativas aplicables.</a:t>
                      </a:r>
                      <a:endParaRPr lang="es-ES" sz="1400" dirty="0">
                        <a:latin typeface="Calibri"/>
                      </a:endParaRPr>
                    </a:p>
                    <a:p>
                      <a:pPr lvl="0">
                        <a:buNone/>
                      </a:pPr>
                      <a:endParaRPr lang="es-ES" sz="1400" dirty="0">
                        <a:latin typeface="Calibri"/>
                      </a:endParaRPr>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Calibri"/>
                        </a:rPr>
                        <a:t>Evaluación de Impacto Ambiental (EIA) detallada.</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Plan de gestión ambiental y medidas de mitigación.</a:t>
                      </a:r>
                      <a:endParaRPr lang="es-ES" sz="1400" dirty="0">
                        <a:latin typeface="Calibri"/>
                      </a:endParaRPr>
                    </a:p>
                    <a:p>
                      <a:pPr marL="285750" lvl="0" indent="-285750" algn="l">
                        <a:lnSpc>
                          <a:spcPct val="100000"/>
                        </a:lnSpc>
                        <a:spcBef>
                          <a:spcPts val="0"/>
                        </a:spcBef>
                        <a:spcAft>
                          <a:spcPts val="0"/>
                        </a:spcAft>
                        <a:buFont typeface="Arial"/>
                        <a:buChar char="•"/>
                      </a:pPr>
                      <a:r>
                        <a:rPr lang="es-ES" sz="1400" b="0" i="0" u="none" strike="noStrike" noProof="0" dirty="0">
                          <a:latin typeface="Calibri"/>
                        </a:rPr>
                        <a:t>Cumplimiento de normativas ambientales y presentación a autoridades competentes.</a:t>
                      </a:r>
                      <a:endParaRPr lang="es-ES" sz="1400" dirty="0">
                        <a:latin typeface="Calibri"/>
                      </a:endParaRPr>
                    </a:p>
                    <a:p>
                      <a:pPr lvl="0">
                        <a:buNone/>
                      </a:pPr>
                      <a:endParaRPr lang="es-ES" sz="1400" dirty="0">
                        <a:latin typeface="Calibri"/>
                      </a:endParaRPr>
                    </a:p>
                  </a:txBody>
                  <a:tcPr/>
                </a:tc>
                <a:extLst>
                  <a:ext uri="{0D108BD9-81ED-4DB2-BD59-A6C34878D82A}">
                    <a16:rowId xmlns:a16="http://schemas.microsoft.com/office/drawing/2014/main" val="558766746"/>
                  </a:ext>
                </a:extLst>
              </a:tr>
              <a:tr h="370840">
                <a:tc>
                  <a:txBody>
                    <a:bodyPr/>
                    <a:lstStyle/>
                    <a:p>
                      <a:pPr lvl="0">
                        <a:buNone/>
                      </a:pPr>
                      <a:r>
                        <a:rPr lang="es-ES" sz="1400" b="0" i="0" u="none" strike="noStrike" noProof="0" dirty="0">
                          <a:latin typeface="Trebuchet MS"/>
                        </a:rPr>
                        <a:t>Estudio Organizacional Preliminar:</a:t>
                      </a:r>
                      <a:endParaRPr lang="es-ES" sz="1400" dirty="0"/>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Trebuchet MS"/>
                        </a:rPr>
                        <a:t>Análisis de la estructura organizativa requerida.</a:t>
                      </a:r>
                      <a:endParaRPr lang="es-ES" sz="1400" dirty="0"/>
                    </a:p>
                    <a:p>
                      <a:pPr marL="285750" lvl="0" indent="-285750" algn="l">
                        <a:lnSpc>
                          <a:spcPct val="100000"/>
                        </a:lnSpc>
                        <a:spcBef>
                          <a:spcPts val="0"/>
                        </a:spcBef>
                        <a:spcAft>
                          <a:spcPts val="0"/>
                        </a:spcAft>
                        <a:buFont typeface="Arial"/>
                        <a:buChar char="•"/>
                      </a:pPr>
                      <a:r>
                        <a:rPr lang="es-ES" sz="1400" b="0" i="0" u="none" strike="noStrike" noProof="0" dirty="0">
                          <a:latin typeface="Trebuchet MS"/>
                        </a:rPr>
                        <a:t>Estimación del personal necesario y habilidades requeridas.</a:t>
                      </a:r>
                      <a:endParaRPr lang="es-ES" sz="1400" dirty="0"/>
                    </a:p>
                    <a:p>
                      <a:pPr lvl="0">
                        <a:buNone/>
                      </a:pPr>
                      <a:endParaRPr lang="es-ES" sz="1400" dirty="0"/>
                    </a:p>
                  </a:txBody>
                  <a:tcPr/>
                </a:tc>
                <a:tc>
                  <a:txBody>
                    <a:bodyPr/>
                    <a:lstStyle/>
                    <a:p>
                      <a:pPr marL="285750" lvl="0" indent="-285750" algn="l">
                        <a:lnSpc>
                          <a:spcPct val="100000"/>
                        </a:lnSpc>
                        <a:spcBef>
                          <a:spcPts val="0"/>
                        </a:spcBef>
                        <a:spcAft>
                          <a:spcPts val="0"/>
                        </a:spcAft>
                        <a:buFont typeface="Arial"/>
                        <a:buChar char="•"/>
                      </a:pPr>
                      <a:r>
                        <a:rPr lang="es-ES" sz="1400" b="0" i="0" u="none" strike="noStrike" noProof="0" dirty="0">
                          <a:latin typeface="Trebuchet MS"/>
                        </a:rPr>
                        <a:t>Plan de estructura organizativa detallado.</a:t>
                      </a:r>
                      <a:endParaRPr lang="es-ES" dirty="0"/>
                    </a:p>
                    <a:p>
                      <a:pPr marL="285750" lvl="0" indent="-285750" algn="l">
                        <a:lnSpc>
                          <a:spcPct val="100000"/>
                        </a:lnSpc>
                        <a:spcBef>
                          <a:spcPts val="0"/>
                        </a:spcBef>
                        <a:spcAft>
                          <a:spcPts val="0"/>
                        </a:spcAft>
                        <a:buFont typeface="Arial"/>
                        <a:buChar char="•"/>
                      </a:pPr>
                      <a:r>
                        <a:rPr lang="es-ES" sz="1400" b="0" i="0" u="none" strike="noStrike" noProof="0" dirty="0">
                          <a:latin typeface="Trebuchet MS"/>
                        </a:rPr>
                        <a:t>Descripción de los roles y responsabilidades.</a:t>
                      </a:r>
                      <a:endParaRPr lang="es-ES" dirty="0"/>
                    </a:p>
                    <a:p>
                      <a:pPr marL="285750" lvl="0" indent="-285750" algn="l">
                        <a:lnSpc>
                          <a:spcPct val="100000"/>
                        </a:lnSpc>
                        <a:spcBef>
                          <a:spcPts val="0"/>
                        </a:spcBef>
                        <a:spcAft>
                          <a:spcPts val="0"/>
                        </a:spcAft>
                        <a:buFont typeface="Arial"/>
                        <a:buChar char="•"/>
                      </a:pPr>
                      <a:r>
                        <a:rPr lang="es-ES" sz="1400" b="0" i="0" u="none" strike="noStrike" noProof="0" dirty="0">
                          <a:latin typeface="Trebuchet MS"/>
                        </a:rPr>
                        <a:t>Plan de contratación y capacitación del personal.</a:t>
                      </a:r>
                      <a:endParaRPr lang="es-ES" dirty="0"/>
                    </a:p>
                    <a:p>
                      <a:pPr lvl="0">
                        <a:buNone/>
                      </a:pPr>
                      <a:endParaRPr lang="es-ES" sz="1400" dirty="0"/>
                    </a:p>
                  </a:txBody>
                  <a:tcPr/>
                </a:tc>
                <a:extLst>
                  <a:ext uri="{0D108BD9-81ED-4DB2-BD59-A6C34878D82A}">
                    <a16:rowId xmlns:a16="http://schemas.microsoft.com/office/drawing/2014/main" val="1857416444"/>
                  </a:ext>
                </a:extLst>
              </a:tr>
              <a:tr h="370840">
                <a:tc>
                  <a:txBody>
                    <a:bodyPr/>
                    <a:lstStyle/>
                    <a:p>
                      <a:endParaRPr lang="es-ES"/>
                    </a:p>
                  </a:txBody>
                  <a:tcPr/>
                </a:tc>
                <a:tc>
                  <a:txBody>
                    <a:bodyPr/>
                    <a:lstStyle/>
                    <a:p>
                      <a:endParaRPr lang="es-ES"/>
                    </a:p>
                  </a:txBody>
                  <a:tcPr/>
                </a:tc>
                <a:tc>
                  <a:txBody>
                    <a:bodyPr/>
                    <a:lstStyle/>
                    <a:p>
                      <a:pPr lvl="0">
                        <a:buNone/>
                      </a:pPr>
                      <a:endParaRPr lang="es-ES" dirty="0"/>
                    </a:p>
                  </a:txBody>
                  <a:tcPr/>
                </a:tc>
                <a:extLst>
                  <a:ext uri="{0D108BD9-81ED-4DB2-BD59-A6C34878D82A}">
                    <a16:rowId xmlns:a16="http://schemas.microsoft.com/office/drawing/2014/main" val="861102766"/>
                  </a:ext>
                </a:extLst>
              </a:tr>
            </a:tbl>
          </a:graphicData>
        </a:graphic>
      </p:graphicFrame>
    </p:spTree>
    <p:extLst>
      <p:ext uri="{BB962C8B-B14F-4D97-AF65-F5344CB8AC3E}">
        <p14:creationId xmlns:p14="http://schemas.microsoft.com/office/powerpoint/2010/main" val="1020211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a:t>Horizonte de un proyecto</a:t>
            </a:r>
          </a:p>
        </p:txBody>
      </p:sp>
      <p:sp>
        <p:nvSpPr>
          <p:cNvPr id="3" name="2 Marcador de contenido"/>
          <p:cNvSpPr>
            <a:spLocks noGrp="1"/>
          </p:cNvSpPr>
          <p:nvPr>
            <p:ph idx="1"/>
          </p:nvPr>
        </p:nvSpPr>
        <p:spPr/>
        <p:txBody>
          <a:bodyPr/>
          <a:lstStyle/>
          <a:p>
            <a:pPr>
              <a:buNone/>
            </a:pPr>
            <a:r>
              <a:rPr lang="es-CO" sz="2000"/>
              <a:t>Vida útil del proyecto: </a:t>
            </a:r>
          </a:p>
          <a:p>
            <a:pPr>
              <a:buNone/>
            </a:pPr>
            <a:r>
              <a:rPr lang="es-CO" sz="2000"/>
              <a:t>El tiempo durante el cual las inversiones realizadas satisfacen las necesidades que motivaron la definición y ejecución del mismo.</a:t>
            </a:r>
          </a:p>
          <a:p>
            <a:pPr>
              <a:buNone/>
            </a:pPr>
            <a:r>
              <a:rPr lang="es-CO" b="1"/>
              <a:t>Elementos del horizonte del proyecto: </a:t>
            </a:r>
            <a:r>
              <a:rPr lang="es-CO" sz="2000" b="1"/>
              <a:t>Horizonte: Se da en tiempo</a:t>
            </a:r>
            <a:endParaRPr lang="es-CO" b="1"/>
          </a:p>
        </p:txBody>
      </p:sp>
      <p:graphicFrame>
        <p:nvGraphicFramePr>
          <p:cNvPr id="4" name="3 Tabla"/>
          <p:cNvGraphicFramePr>
            <a:graphicFrameLocks noGrp="1"/>
          </p:cNvGraphicFramePr>
          <p:nvPr/>
        </p:nvGraphicFramePr>
        <p:xfrm>
          <a:off x="395536" y="4005064"/>
          <a:ext cx="7344816" cy="2421436"/>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684076">
                <a:tc>
                  <a:txBody>
                    <a:bodyPr/>
                    <a:lstStyle/>
                    <a:p>
                      <a:r>
                        <a:rPr lang="es-CO"/>
                        <a:t>Fase</a:t>
                      </a:r>
                      <a:r>
                        <a:rPr lang="es-CO" baseline="0"/>
                        <a:t> pre operativa </a:t>
                      </a:r>
                      <a:endParaRPr lang="es-CO"/>
                    </a:p>
                  </a:txBody>
                  <a:tcPr/>
                </a:tc>
                <a:tc>
                  <a:txBody>
                    <a:bodyPr/>
                    <a:lstStyle/>
                    <a:p>
                      <a:r>
                        <a:rPr lang="es-CO"/>
                        <a:t>Fase operativa</a:t>
                      </a:r>
                    </a:p>
                  </a:txBody>
                  <a:tcPr/>
                </a:tc>
                <a:tc>
                  <a:txBody>
                    <a:bodyPr/>
                    <a:lstStyle/>
                    <a:p>
                      <a:r>
                        <a:rPr lang="es-CO"/>
                        <a:t>Fase de liquidación</a:t>
                      </a:r>
                    </a:p>
                  </a:txBody>
                  <a:tcPr/>
                </a:tc>
                <a:extLst>
                  <a:ext uri="{0D108BD9-81ED-4DB2-BD59-A6C34878D82A}">
                    <a16:rowId xmlns:a16="http://schemas.microsoft.com/office/drawing/2014/main" val="10000"/>
                  </a:ext>
                </a:extLst>
              </a:tr>
              <a:tr h="684076">
                <a:tc>
                  <a:txBody>
                    <a:bodyPr/>
                    <a:lstStyle/>
                    <a:p>
                      <a:r>
                        <a:rPr lang="es-CO"/>
                        <a:t>Todas las actividades</a:t>
                      </a:r>
                      <a:r>
                        <a:rPr lang="es-CO" baseline="0"/>
                        <a:t> hasta que se pone en marcha o entra en operación el proyecto</a:t>
                      </a:r>
                      <a:endParaRPr lang="es-CO"/>
                    </a:p>
                  </a:txBody>
                  <a:tcPr/>
                </a:tc>
                <a:tc>
                  <a:txBody>
                    <a:bodyPr/>
                    <a:lstStyle/>
                    <a:p>
                      <a:r>
                        <a:rPr lang="es-CO"/>
                        <a:t>En esta fase se producen bienes</a:t>
                      </a:r>
                      <a:r>
                        <a:rPr lang="es-CO" baseline="0"/>
                        <a:t> y servicios – se generan ingresos, se incurren en gastos y costos</a:t>
                      </a:r>
                      <a:endParaRPr lang="es-CO"/>
                    </a:p>
                  </a:txBody>
                  <a:tcPr/>
                </a:tc>
                <a:tc>
                  <a:txBody>
                    <a:bodyPr/>
                    <a:lstStyle/>
                    <a:p>
                      <a:r>
                        <a:rPr lang="es-CO"/>
                        <a:t>Corte al proyecto para evaluar…¿al cabo de cuanto tiempo es conveniente vender o cambiar de proyecto?</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t>Plan de trabajo   preliminar</a:t>
            </a:r>
          </a:p>
        </p:txBody>
      </p:sp>
      <p:sp>
        <p:nvSpPr>
          <p:cNvPr id="3" name="2 Marcador de contenido"/>
          <p:cNvSpPr>
            <a:spLocks noGrp="1"/>
          </p:cNvSpPr>
          <p:nvPr>
            <p:ph idx="1"/>
          </p:nvPr>
        </p:nvSpPr>
        <p:spPr/>
        <p:txBody>
          <a:bodyPr vert="horz" lIns="91440" tIns="45720" rIns="91440" bIns="45720" anchor="t">
            <a:normAutofit/>
          </a:bodyPr>
          <a:lstStyle/>
          <a:p>
            <a:r>
              <a:rPr lang="es-CO"/>
              <a:t> ¿Qué se va a hacer?</a:t>
            </a:r>
          </a:p>
          <a:p>
            <a:r>
              <a:rPr lang="es-CO"/>
              <a:t> ¿Quién lo va a hacer?</a:t>
            </a:r>
          </a:p>
          <a:p>
            <a:r>
              <a:rPr lang="es-CO"/>
              <a:t> ¿Cómo lo va a hacer?</a:t>
            </a:r>
          </a:p>
          <a:p>
            <a:r>
              <a:rPr lang="es-CO"/>
              <a:t> ¿Cuando se va a hacer?</a:t>
            </a:r>
          </a:p>
          <a:p>
            <a:r>
              <a:rPr lang="es-CO"/>
              <a:t> ¿Dónde se va a hacer?</a:t>
            </a:r>
          </a:p>
          <a:p>
            <a:r>
              <a:rPr lang="es-CO"/>
              <a:t> ¿Con que recursos se va a hacer?</a:t>
            </a:r>
          </a:p>
        </p:txBody>
      </p:sp>
      <p:sp>
        <p:nvSpPr>
          <p:cNvPr id="4" name="Estrella: 5 puntas 3">
            <a:extLst>
              <a:ext uri="{FF2B5EF4-FFF2-40B4-BE49-F238E27FC236}">
                <a16:creationId xmlns:a16="http://schemas.microsoft.com/office/drawing/2014/main" id="{96495E40-2259-C9E1-293E-2729A3BDA49E}"/>
              </a:ext>
            </a:extLst>
          </p:cNvPr>
          <p:cNvSpPr/>
          <p:nvPr/>
        </p:nvSpPr>
        <p:spPr>
          <a:xfrm>
            <a:off x="5739299" y="2125434"/>
            <a:ext cx="2017058" cy="170329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239000" cy="1143000"/>
          </a:xfrm>
        </p:spPr>
        <p:txBody>
          <a:bodyPr>
            <a:normAutofit fontScale="90000"/>
          </a:bodyPr>
          <a:lstStyle/>
          <a:p>
            <a:r>
              <a:rPr lang="es-CO"/>
              <a:t>Puntos principales de una idea de PROYECTO</a:t>
            </a:r>
          </a:p>
        </p:txBody>
      </p:sp>
      <p:graphicFrame>
        <p:nvGraphicFramePr>
          <p:cNvPr id="4" name="3 Tabla"/>
          <p:cNvGraphicFramePr>
            <a:graphicFrameLocks noGrp="1"/>
          </p:cNvGraphicFramePr>
          <p:nvPr>
            <p:extLst>
              <p:ext uri="{D42A27DB-BD31-4B8C-83A1-F6EECF244321}">
                <p14:modId xmlns:p14="http://schemas.microsoft.com/office/powerpoint/2010/main" val="3451519787"/>
              </p:ext>
            </p:extLst>
          </p:nvPr>
        </p:nvGraphicFramePr>
        <p:xfrm>
          <a:off x="467544" y="1312030"/>
          <a:ext cx="7560840" cy="535733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450050">
                <a:tc>
                  <a:txBody>
                    <a:bodyPr/>
                    <a:lstStyle/>
                    <a:p>
                      <a:r>
                        <a:rPr lang="es-CO" sz="1400"/>
                        <a:t>1. Concepto del proyecto</a:t>
                      </a:r>
                      <a:endParaRPr lang="es-ES"/>
                    </a:p>
                  </a:txBody>
                  <a:tcPr/>
                </a:tc>
                <a:tc>
                  <a:txBody>
                    <a:bodyPr/>
                    <a:lstStyle/>
                    <a:p>
                      <a:r>
                        <a:rPr lang="es-CO" sz="1400"/>
                        <a:t>En términos muy claros y resumidos, ¿de qué trata su proyecto?</a:t>
                      </a:r>
                    </a:p>
                  </a:txBody>
                  <a:tcPr/>
                </a:tc>
                <a:extLst>
                  <a:ext uri="{0D108BD9-81ED-4DB2-BD59-A6C34878D82A}">
                    <a16:rowId xmlns:a16="http://schemas.microsoft.com/office/drawing/2014/main" val="10000"/>
                  </a:ext>
                </a:extLst>
              </a:tr>
              <a:tr h="450050">
                <a:tc>
                  <a:txBody>
                    <a:bodyPr/>
                    <a:lstStyle/>
                    <a:p>
                      <a:r>
                        <a:rPr lang="es-CO" sz="1400"/>
                        <a:t>2. Propuesta de valor</a:t>
                      </a:r>
                    </a:p>
                  </a:txBody>
                  <a:tcPr/>
                </a:tc>
                <a:tc>
                  <a:txBody>
                    <a:bodyPr/>
                    <a:lstStyle/>
                    <a:p>
                      <a:r>
                        <a:rPr lang="es-CO" sz="1400"/>
                        <a:t>¿Cuál</a:t>
                      </a:r>
                      <a:r>
                        <a:rPr lang="es-CO" sz="1400" baseline="0"/>
                        <a:t> es el aporte que su producto o servicio le brinda al cliente?</a:t>
                      </a:r>
                      <a:endParaRPr lang="es-CO" sz="1400"/>
                    </a:p>
                  </a:txBody>
                  <a:tcPr/>
                </a:tc>
                <a:extLst>
                  <a:ext uri="{0D108BD9-81ED-4DB2-BD59-A6C34878D82A}">
                    <a16:rowId xmlns:a16="http://schemas.microsoft.com/office/drawing/2014/main" val="10001"/>
                  </a:ext>
                </a:extLst>
              </a:tr>
              <a:tr h="450050">
                <a:tc>
                  <a:txBody>
                    <a:bodyPr/>
                    <a:lstStyle/>
                    <a:p>
                      <a:r>
                        <a:rPr lang="es-CO" sz="1400"/>
                        <a:t>3. Modelo de negocio</a:t>
                      </a:r>
                    </a:p>
                  </a:txBody>
                  <a:tcPr/>
                </a:tc>
                <a:tc>
                  <a:txBody>
                    <a:bodyPr/>
                    <a:lstStyle/>
                    <a:p>
                      <a:r>
                        <a:rPr lang="es-CO" sz="1400"/>
                        <a:t>¿Qué pasos</a:t>
                      </a:r>
                      <a:r>
                        <a:rPr lang="es-CO" sz="1400" baseline="0"/>
                        <a:t> sigue su negocio desde la elaboración o consecución de un producto o servicio hasta su entrega final al cliente?</a:t>
                      </a:r>
                      <a:endParaRPr lang="es-CO" sz="1400"/>
                    </a:p>
                  </a:txBody>
                  <a:tcPr/>
                </a:tc>
                <a:extLst>
                  <a:ext uri="{0D108BD9-81ED-4DB2-BD59-A6C34878D82A}">
                    <a16:rowId xmlns:a16="http://schemas.microsoft.com/office/drawing/2014/main" val="10002"/>
                  </a:ext>
                </a:extLst>
              </a:tr>
              <a:tr h="450050">
                <a:tc>
                  <a:txBody>
                    <a:bodyPr/>
                    <a:lstStyle/>
                    <a:p>
                      <a:r>
                        <a:rPr lang="es-CO" sz="1400"/>
                        <a:t>4. Ventajas competitivas</a:t>
                      </a:r>
                    </a:p>
                  </a:txBody>
                  <a:tcPr/>
                </a:tc>
                <a:tc>
                  <a:txBody>
                    <a:bodyPr/>
                    <a:lstStyle/>
                    <a:p>
                      <a:r>
                        <a:rPr lang="es-CO" sz="1400"/>
                        <a:t>¿Qué</a:t>
                      </a:r>
                      <a:r>
                        <a:rPr lang="es-CO" sz="1400" baseline="0"/>
                        <a:t> ventajas tiene sobre otros negocios similares? ¿Qué habilidades tiene que aseguren su éxito y triunfo en el mercado? ¿ Qué lo protege contra la imitación?</a:t>
                      </a:r>
                      <a:endParaRPr lang="es-CO" sz="1400"/>
                    </a:p>
                  </a:txBody>
                  <a:tcPr/>
                </a:tc>
                <a:extLst>
                  <a:ext uri="{0D108BD9-81ED-4DB2-BD59-A6C34878D82A}">
                    <a16:rowId xmlns:a16="http://schemas.microsoft.com/office/drawing/2014/main" val="10003"/>
                  </a:ext>
                </a:extLst>
              </a:tr>
              <a:tr h="450050">
                <a:tc>
                  <a:txBody>
                    <a:bodyPr/>
                    <a:lstStyle/>
                    <a:p>
                      <a:r>
                        <a:rPr lang="es-CO" sz="1400"/>
                        <a:t>5. Fuentes de ingresos</a:t>
                      </a:r>
                    </a:p>
                  </a:txBody>
                  <a:tcPr/>
                </a:tc>
                <a:tc>
                  <a:txBody>
                    <a:bodyPr/>
                    <a:lstStyle/>
                    <a:p>
                      <a:r>
                        <a:rPr lang="es-CO" sz="1400"/>
                        <a:t>¿Cómo</a:t>
                      </a:r>
                      <a:r>
                        <a:rPr lang="es-CO" sz="1400" baseline="0"/>
                        <a:t> va  a generar utilidades con las operación de su negocio? ¿Cuáles son sus diferentes fuentes de ingresos? ¿Cuánto dinero cree generara su negocio en 3 o 5 años?</a:t>
                      </a:r>
                      <a:endParaRPr lang="es-CO" sz="1400"/>
                    </a:p>
                  </a:txBody>
                  <a:tcPr/>
                </a:tc>
                <a:extLst>
                  <a:ext uri="{0D108BD9-81ED-4DB2-BD59-A6C34878D82A}">
                    <a16:rowId xmlns:a16="http://schemas.microsoft.com/office/drawing/2014/main" val="10004"/>
                  </a:ext>
                </a:extLst>
              </a:tr>
              <a:tr h="450050">
                <a:tc>
                  <a:txBody>
                    <a:bodyPr/>
                    <a:lstStyle/>
                    <a:p>
                      <a:r>
                        <a:rPr lang="es-CO" sz="1400"/>
                        <a:t>6. Clientes y  mercado</a:t>
                      </a:r>
                    </a:p>
                  </a:txBody>
                  <a:tcPr/>
                </a:tc>
                <a:tc>
                  <a:txBody>
                    <a:bodyPr/>
                    <a:lstStyle/>
                    <a:p>
                      <a:r>
                        <a:rPr lang="es-CO" sz="1400"/>
                        <a:t>¿Cuál es su mercado objetivo? ¿Qué</a:t>
                      </a:r>
                      <a:r>
                        <a:rPr lang="es-CO" sz="1400" baseline="0"/>
                        <a:t> potencial tiene este mercado? ¿Quiénes son sus clientes objetivo? ¿Cuántos hay?</a:t>
                      </a:r>
                    </a:p>
                    <a:p>
                      <a:r>
                        <a:rPr lang="es-CO" sz="1400" baseline="0"/>
                        <a:t>Cual es su plan para que estos clientes conozcan su producto?</a:t>
                      </a:r>
                      <a:endParaRPr lang="es-CO" sz="1400"/>
                    </a:p>
                  </a:txBody>
                  <a:tcPr/>
                </a:tc>
                <a:extLst>
                  <a:ext uri="{0D108BD9-81ED-4DB2-BD59-A6C34878D82A}">
                    <a16:rowId xmlns:a16="http://schemas.microsoft.com/office/drawing/2014/main" val="10005"/>
                  </a:ext>
                </a:extLst>
              </a:tr>
              <a:tr h="450050">
                <a:tc>
                  <a:txBody>
                    <a:bodyPr/>
                    <a:lstStyle/>
                    <a:p>
                      <a:r>
                        <a:rPr lang="es-CO" sz="1400"/>
                        <a:t>7. Financiación</a:t>
                      </a:r>
                    </a:p>
                  </a:txBody>
                  <a:tcPr/>
                </a:tc>
                <a:tc>
                  <a:txBody>
                    <a:bodyPr/>
                    <a:lstStyle/>
                    <a:p>
                      <a:r>
                        <a:rPr lang="es-CO" sz="1400"/>
                        <a:t>¿Cuánto dinero necesita para que su idea se haga realidad? </a:t>
                      </a:r>
                      <a:r>
                        <a:rPr lang="es-CO" sz="1400" baseline="0"/>
                        <a:t> ¿Cuál es su capital? ¿Cuánto en prestamos u otras fuentes de financiación?</a:t>
                      </a:r>
                      <a:endParaRPr lang="es-CO" sz="1400"/>
                    </a:p>
                  </a:txBody>
                  <a:tcPr/>
                </a:tc>
                <a:extLst>
                  <a:ext uri="{0D108BD9-81ED-4DB2-BD59-A6C34878D82A}">
                    <a16:rowId xmlns:a16="http://schemas.microsoft.com/office/drawing/2014/main" val="10006"/>
                  </a:ext>
                </a:extLst>
              </a:tr>
              <a:tr h="450050">
                <a:tc>
                  <a:txBody>
                    <a:bodyPr/>
                    <a:lstStyle/>
                    <a:p>
                      <a:r>
                        <a:rPr lang="es-CO" sz="1400"/>
                        <a:t>8. </a:t>
                      </a:r>
                      <a:r>
                        <a:rPr lang="es-CO" sz="1400" err="1"/>
                        <a:t>Expertise</a:t>
                      </a:r>
                      <a:r>
                        <a:rPr lang="es-CO" sz="1400" baseline="0"/>
                        <a:t> del equipo</a:t>
                      </a:r>
                      <a:endParaRPr lang="es-CO" sz="1400"/>
                    </a:p>
                  </a:txBody>
                  <a:tcPr/>
                </a:tc>
                <a:tc>
                  <a:txBody>
                    <a:bodyPr/>
                    <a:lstStyle/>
                    <a:p>
                      <a:r>
                        <a:rPr lang="es-CO" sz="1400"/>
                        <a:t>Nivel de formación,</a:t>
                      </a:r>
                      <a:r>
                        <a:rPr lang="es-CO" sz="1400" baseline="0"/>
                        <a:t> Conocimientos del negocio….</a:t>
                      </a:r>
                      <a:endParaRPr lang="es-CO" sz="140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395536" y="2743200"/>
            <a:ext cx="7772400" cy="3200400"/>
          </a:xfrm>
        </p:spPr>
        <p:txBody>
          <a:bodyPr/>
          <a:lstStyle/>
          <a:p>
            <a:pPr algn="just"/>
            <a:r>
              <a:rPr lang="es-ES_tradnl">
                <a:latin typeface="Tahoma" pitchFamily="34" charset="0"/>
              </a:rPr>
              <a:t>El Sistema de Marco Lógico es una de las herramientas principales que utilizan las instituciones para diseñar y planificar sus proyectos o programas y se compone de una secuencia de 5 pasos metodológicos.</a:t>
            </a:r>
          </a:p>
        </p:txBody>
      </p:sp>
      <p:sp>
        <p:nvSpPr>
          <p:cNvPr id="3074" name="Rectangle 2"/>
          <p:cNvSpPr>
            <a:spLocks noGrp="1" noChangeArrowheads="1"/>
          </p:cNvSpPr>
          <p:nvPr>
            <p:ph type="title"/>
          </p:nvPr>
        </p:nvSpPr>
        <p:spPr>
          <a:xfrm>
            <a:off x="685800" y="914400"/>
            <a:ext cx="7772400" cy="1143000"/>
          </a:xfrm>
        </p:spPr>
        <p:txBody>
          <a:bodyPr>
            <a:normAutofit fontScale="90000"/>
          </a:bodyPr>
          <a:lstStyle/>
          <a:p>
            <a:r>
              <a:rPr lang="es-ES_tradnl" sz="3200">
                <a:latin typeface="Tahoma"/>
                <a:ea typeface="Tahoma"/>
                <a:cs typeface="Tahoma"/>
              </a:rPr>
              <a:t> </a:t>
            </a:r>
            <a:br>
              <a:rPr lang="es-ES_tradnl" sz="3200">
                <a:latin typeface="Tahoma"/>
              </a:rPr>
            </a:br>
            <a:r>
              <a:rPr lang="es-ES_tradnl" sz="3200">
                <a:latin typeface="Tahoma"/>
                <a:ea typeface="Tahoma"/>
                <a:cs typeface="Tahoma"/>
              </a:rPr>
              <a:t>Marco Lógico- MATRÍZ DE PLANIFICACIÓN</a:t>
            </a:r>
          </a:p>
        </p:txBody>
      </p:sp>
      <p:pic>
        <p:nvPicPr>
          <p:cNvPr id="1026" name="Picture 2" descr="http://3.bp.blogspot.com/-LjSL9X05nfA/T28HMZxP2PI/AAAAAAAAC_4/FBBXIzBjKvc/s1600/BID+banco+interamericano+del+desarrollo.gif"/>
          <p:cNvPicPr>
            <a:picLocks noChangeAspect="1" noChangeArrowheads="1"/>
          </p:cNvPicPr>
          <p:nvPr/>
        </p:nvPicPr>
        <p:blipFill>
          <a:blip r:embed="rId2" cstate="print"/>
          <a:srcRect/>
          <a:stretch>
            <a:fillRect/>
          </a:stretch>
        </p:blipFill>
        <p:spPr bwMode="auto">
          <a:xfrm>
            <a:off x="162688" y="4877472"/>
            <a:ext cx="1766608" cy="1977839"/>
          </a:xfrm>
          <a:prstGeom prst="rect">
            <a:avLst/>
          </a:prstGeom>
          <a:noFill/>
        </p:spPr>
      </p:pic>
      <p:pic>
        <p:nvPicPr>
          <p:cNvPr id="2" name="Gráfico 1" descr="Agencia de los Estados Unidos para el Desarrollo Internacional - Wikipedia,  la enciclopedia libre">
            <a:extLst>
              <a:ext uri="{FF2B5EF4-FFF2-40B4-BE49-F238E27FC236}">
                <a16:creationId xmlns:a16="http://schemas.microsoft.com/office/drawing/2014/main" id="{8B013203-2CAF-6FBF-1208-21138077B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0459" y="129989"/>
            <a:ext cx="1656230" cy="1667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P spid="307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E96B9-E28F-7859-8192-14D436D52F5F}"/>
              </a:ext>
            </a:extLst>
          </p:cNvPr>
          <p:cNvSpPr>
            <a:spLocks noGrp="1"/>
          </p:cNvSpPr>
          <p:nvPr>
            <p:ph type="title"/>
          </p:nvPr>
        </p:nvSpPr>
        <p:spPr/>
        <p:txBody>
          <a:bodyPr/>
          <a:lstStyle/>
          <a:p>
            <a:r>
              <a:rPr lang="es-ES">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RESULTADO: </a:t>
            </a:r>
            <a:endParaRPr lang="es-ES"/>
          </a:p>
        </p:txBody>
      </p:sp>
      <p:sp>
        <p:nvSpPr>
          <p:cNvPr id="3" name="Marcador de contenido 2">
            <a:extLst>
              <a:ext uri="{FF2B5EF4-FFF2-40B4-BE49-F238E27FC236}">
                <a16:creationId xmlns:a16="http://schemas.microsoft.com/office/drawing/2014/main" id="{AEEEEF1D-EEE2-F9B6-71DF-96D16E0D585B}"/>
              </a:ext>
            </a:extLst>
          </p:cNvPr>
          <p:cNvSpPr>
            <a:spLocks noGrp="1"/>
          </p:cNvSpPr>
          <p:nvPr>
            <p:ph idx="1"/>
          </p:nvPr>
        </p:nvSpPr>
        <p:spPr/>
        <p:txBody>
          <a:bodyPr vert="horz" lIns="91440" tIns="45720" rIns="91440" bIns="45720" anchor="t">
            <a:normAutofit/>
          </a:bodyPr>
          <a:lstStyle/>
          <a:p>
            <a:r>
              <a:rPr lang="es-ES" sz="1800">
                <a:solidFill>
                  <a:srgbClr val="0D0D0D"/>
                </a:solidFill>
                <a:ea typeface="+mn-lt"/>
                <a:cs typeface="+mn-lt"/>
              </a:rPr>
              <a:t>La Matriz de Marco Lógico se presenta de manera tabular, con cada nivel organizado en filas y columnas, lo que facilita la visualización y comprensión de la estructura del proyecto. Esta herramienta es útil no solo en la fase de formulación del proyecto, sino también durante su implementación y evaluación, ya que proporciona un marco de referencia claro y coherente para todas las partes involucradas.</a:t>
            </a:r>
            <a:endParaRPr lang="es-ES" sz="1800"/>
          </a:p>
        </p:txBody>
      </p:sp>
      <p:graphicFrame>
        <p:nvGraphicFramePr>
          <p:cNvPr id="4" name="Tabla 3">
            <a:extLst>
              <a:ext uri="{FF2B5EF4-FFF2-40B4-BE49-F238E27FC236}">
                <a16:creationId xmlns:a16="http://schemas.microsoft.com/office/drawing/2014/main" id="{E9FC885E-9920-E05B-8F0B-1CC31E3E65CA}"/>
              </a:ext>
            </a:extLst>
          </p:cNvPr>
          <p:cNvGraphicFramePr>
            <a:graphicFrameLocks noGrp="1"/>
          </p:cNvGraphicFramePr>
          <p:nvPr>
            <p:extLst>
              <p:ext uri="{D42A27DB-BD31-4B8C-83A1-F6EECF244321}">
                <p14:modId xmlns:p14="http://schemas.microsoft.com/office/powerpoint/2010/main" val="1356794037"/>
              </p:ext>
            </p:extLst>
          </p:nvPr>
        </p:nvGraphicFramePr>
        <p:xfrm>
          <a:off x="829235" y="4258235"/>
          <a:ext cx="6788600" cy="1752600"/>
        </p:xfrm>
        <a:graphic>
          <a:graphicData uri="http://schemas.openxmlformats.org/drawingml/2006/table">
            <a:tbl>
              <a:tblPr firstRow="1" bandRow="1">
                <a:tableStyleId>{5C22544A-7EE6-4342-B048-85BDC9FD1C3A}</a:tableStyleId>
              </a:tblPr>
              <a:tblGrid>
                <a:gridCol w="1697150">
                  <a:extLst>
                    <a:ext uri="{9D8B030D-6E8A-4147-A177-3AD203B41FA5}">
                      <a16:colId xmlns:a16="http://schemas.microsoft.com/office/drawing/2014/main" val="312533730"/>
                    </a:ext>
                  </a:extLst>
                </a:gridCol>
                <a:gridCol w="1697150">
                  <a:extLst>
                    <a:ext uri="{9D8B030D-6E8A-4147-A177-3AD203B41FA5}">
                      <a16:colId xmlns:a16="http://schemas.microsoft.com/office/drawing/2014/main" val="3031864924"/>
                    </a:ext>
                  </a:extLst>
                </a:gridCol>
                <a:gridCol w="1697150">
                  <a:extLst>
                    <a:ext uri="{9D8B030D-6E8A-4147-A177-3AD203B41FA5}">
                      <a16:colId xmlns:a16="http://schemas.microsoft.com/office/drawing/2014/main" val="322181642"/>
                    </a:ext>
                  </a:extLst>
                </a:gridCol>
                <a:gridCol w="1697150">
                  <a:extLst>
                    <a:ext uri="{9D8B030D-6E8A-4147-A177-3AD203B41FA5}">
                      <a16:colId xmlns:a16="http://schemas.microsoft.com/office/drawing/2014/main" val="1016971730"/>
                    </a:ext>
                  </a:extLst>
                </a:gridCol>
              </a:tblGrid>
              <a:tr h="370840">
                <a:tc>
                  <a:txBody>
                    <a:bodyPr/>
                    <a:lstStyle/>
                    <a:p>
                      <a:r>
                        <a:rPr lang="es-ES"/>
                        <a:t>RESUMEN NARRATIVO</a:t>
                      </a:r>
                    </a:p>
                  </a:txBody>
                  <a:tcPr/>
                </a:tc>
                <a:tc>
                  <a:txBody>
                    <a:bodyPr/>
                    <a:lstStyle/>
                    <a:p>
                      <a:r>
                        <a:rPr lang="es-ES"/>
                        <a:t>INDICADORES</a:t>
                      </a:r>
                    </a:p>
                  </a:txBody>
                  <a:tcPr/>
                </a:tc>
                <a:tc>
                  <a:txBody>
                    <a:bodyPr/>
                    <a:lstStyle/>
                    <a:p>
                      <a:r>
                        <a:rPr lang="es-ES"/>
                        <a:t>MEDIOS DE VERIFICACIÓN</a:t>
                      </a:r>
                    </a:p>
                  </a:txBody>
                  <a:tcPr/>
                </a:tc>
                <a:tc>
                  <a:txBody>
                    <a:bodyPr/>
                    <a:lstStyle/>
                    <a:p>
                      <a:r>
                        <a:rPr lang="es-ES"/>
                        <a:t>SUPUESTOS</a:t>
                      </a:r>
                    </a:p>
                  </a:txBody>
                  <a:tcPr/>
                </a:tc>
                <a:extLst>
                  <a:ext uri="{0D108BD9-81ED-4DB2-BD59-A6C34878D82A}">
                    <a16:rowId xmlns:a16="http://schemas.microsoft.com/office/drawing/2014/main" val="1476479429"/>
                  </a:ext>
                </a:extLst>
              </a:tr>
              <a:tr h="370840">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440244004"/>
                  </a:ext>
                </a:extLst>
              </a:tr>
              <a:tr h="370840">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2756264453"/>
                  </a:ext>
                </a:extLst>
              </a:tr>
              <a:tr h="370840">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417131353"/>
                  </a:ext>
                </a:extLst>
              </a:tr>
            </a:tbl>
          </a:graphicData>
        </a:graphic>
      </p:graphicFrame>
    </p:spTree>
    <p:extLst>
      <p:ext uri="{BB962C8B-B14F-4D97-AF65-F5344CB8AC3E}">
        <p14:creationId xmlns:p14="http://schemas.microsoft.com/office/powerpoint/2010/main" val="4177548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 para que sirve el Marco lógico:</a:t>
            </a:r>
          </a:p>
        </p:txBody>
      </p:sp>
      <p:graphicFrame>
        <p:nvGraphicFramePr>
          <p:cNvPr id="4" name="3 Tabla"/>
          <p:cNvGraphicFramePr>
            <a:graphicFrameLocks noGrp="1"/>
          </p:cNvGraphicFramePr>
          <p:nvPr>
            <p:extLst>
              <p:ext uri="{D42A27DB-BD31-4B8C-83A1-F6EECF244321}">
                <p14:modId xmlns:p14="http://schemas.microsoft.com/office/powerpoint/2010/main" val="1074719953"/>
              </p:ext>
            </p:extLst>
          </p:nvPr>
        </p:nvGraphicFramePr>
        <p:xfrm>
          <a:off x="1043608" y="2132856"/>
          <a:ext cx="6480720" cy="3966309"/>
        </p:xfrm>
        <a:graphic>
          <a:graphicData uri="http://schemas.openxmlformats.org/drawingml/2006/table">
            <a:tbl>
              <a:tblPr firstRow="1" bandRow="1">
                <a:tableStyleId>{00A15C55-8517-42AA-B614-E9B94910E393}</a:tableStyleId>
              </a:tblPr>
              <a:tblGrid>
                <a:gridCol w="6480720">
                  <a:extLst>
                    <a:ext uri="{9D8B030D-6E8A-4147-A177-3AD203B41FA5}">
                      <a16:colId xmlns:a16="http://schemas.microsoft.com/office/drawing/2014/main" val="20000"/>
                    </a:ext>
                  </a:extLst>
                </a:gridCol>
              </a:tblGrid>
              <a:tr h="524588">
                <a:tc>
                  <a:txBody>
                    <a:bodyPr/>
                    <a:lstStyle/>
                    <a:p>
                      <a:r>
                        <a:rPr lang="es-CO"/>
                        <a:t>1. Brindar una estructura lógica y sistémica del proyecto</a:t>
                      </a:r>
                      <a:endParaRPr lang="es-CO" baseline="0"/>
                    </a:p>
                  </a:txBody>
                  <a:tcPr/>
                </a:tc>
                <a:extLst>
                  <a:ext uri="{0D108BD9-81ED-4DB2-BD59-A6C34878D82A}">
                    <a16:rowId xmlns:a16="http://schemas.microsoft.com/office/drawing/2014/main" val="10000"/>
                  </a:ext>
                </a:extLst>
              </a:tr>
              <a:tr h="524588">
                <a:tc>
                  <a:txBody>
                    <a:bodyPr/>
                    <a:lstStyle/>
                    <a:p>
                      <a:r>
                        <a:rPr lang="es-CO"/>
                        <a:t>2. enfoque centrado en resultados: Se </a:t>
                      </a:r>
                      <a:r>
                        <a:rPr lang="es-CO" sz="1200" b="0" i="0" u="none" strike="noStrike" noProof="0">
                          <a:solidFill>
                            <a:srgbClr val="0D0D0D"/>
                          </a:solidFill>
                          <a:latin typeface="Trebuchet MS"/>
                        </a:rPr>
                        <a:t>centra en los resultados y cambios esperados como punto de partida, lo que permite establecer objetivos claros y medibles que guíen la implementación del proyecto</a:t>
                      </a:r>
                      <a:endParaRPr lang="es-CO"/>
                    </a:p>
                  </a:txBody>
                  <a:tcPr/>
                </a:tc>
                <a:extLst>
                  <a:ext uri="{0D108BD9-81ED-4DB2-BD59-A6C34878D82A}">
                    <a16:rowId xmlns:a16="http://schemas.microsoft.com/office/drawing/2014/main" val="10001"/>
                  </a:ext>
                </a:extLst>
              </a:tr>
              <a:tr h="524588">
                <a:tc>
                  <a:txBody>
                    <a:bodyPr/>
                    <a:lstStyle/>
                    <a:p>
                      <a:r>
                        <a:rPr lang="es-CO"/>
                        <a:t>3. Comunicación y coordinación: </a:t>
                      </a:r>
                      <a:r>
                        <a:rPr lang="es-CO" sz="1200" b="0" i="0" u="none" strike="noStrike" noProof="0">
                          <a:solidFill>
                            <a:srgbClr val="0D0D0D"/>
                          </a:solidFill>
                          <a:latin typeface="Trebuchet MS"/>
                        </a:rPr>
                        <a:t>Facilita la comunicación y coordinación entre todas las partes interesadas involucradas en el proyecto,</a:t>
                      </a:r>
                      <a:endParaRPr lang="es-CO"/>
                    </a:p>
                  </a:txBody>
                  <a:tcPr/>
                </a:tc>
                <a:extLst>
                  <a:ext uri="{0D108BD9-81ED-4DB2-BD59-A6C34878D82A}">
                    <a16:rowId xmlns:a16="http://schemas.microsoft.com/office/drawing/2014/main" val="10002"/>
                  </a:ext>
                </a:extLst>
              </a:tr>
              <a:tr h="524588">
                <a:tc>
                  <a:txBody>
                    <a:bodyPr/>
                    <a:lstStyle/>
                    <a:p>
                      <a:r>
                        <a:rPr lang="es-CO"/>
                        <a:t>4. Permite identificar los supuestos y riesgos: I</a:t>
                      </a:r>
                      <a:r>
                        <a:rPr lang="es-CO" sz="1200" b="0" i="0" u="none" strike="noStrike" noProof="0">
                          <a:solidFill>
                            <a:srgbClr val="0D0D0D"/>
                          </a:solidFill>
                          <a:latin typeface="Trebuchet MS"/>
                        </a:rPr>
                        <a:t>dentificar y analizar los supuestos y riesgos asociados con el proyecto, lo que ayuda a mitigar posibles obstáculos y maximizar las posibilidades de éxito.</a:t>
                      </a:r>
                      <a:endParaRPr lang="es-CO" baseline="0"/>
                    </a:p>
                  </a:txBody>
                  <a:tcPr/>
                </a:tc>
                <a:extLst>
                  <a:ext uri="{0D108BD9-81ED-4DB2-BD59-A6C34878D82A}">
                    <a16:rowId xmlns:a16="http://schemas.microsoft.com/office/drawing/2014/main" val="10003"/>
                  </a:ext>
                </a:extLst>
              </a:tr>
              <a:tr h="524588">
                <a:tc>
                  <a:txBody>
                    <a:bodyPr/>
                    <a:lstStyle/>
                    <a:p>
                      <a:r>
                        <a:rPr lang="es-CO"/>
                        <a:t>5.Facilita la toma de decisiones </a:t>
                      </a:r>
                    </a:p>
                  </a:txBody>
                  <a:tcPr/>
                </a:tc>
                <a:extLst>
                  <a:ext uri="{0D108BD9-81ED-4DB2-BD59-A6C34878D82A}">
                    <a16:rowId xmlns:a16="http://schemas.microsoft.com/office/drawing/2014/main" val="10004"/>
                  </a:ext>
                </a:extLst>
              </a:tr>
              <a:tr h="905453">
                <a:tc>
                  <a:txBody>
                    <a:bodyPr/>
                    <a:lstStyle/>
                    <a:p>
                      <a:r>
                        <a:rPr lang="es-CO"/>
                        <a:t>6. Monitorear y evaluar</a:t>
                      </a:r>
                      <a:endParaRPr lang="es-CO" baseline="0"/>
                    </a:p>
                  </a:txBody>
                  <a:tcPr/>
                </a:tc>
                <a:extLst>
                  <a:ext uri="{0D108BD9-81ED-4DB2-BD59-A6C34878D82A}">
                    <a16:rowId xmlns:a16="http://schemas.microsoft.com/office/drawing/2014/main" val="10005"/>
                  </a:ext>
                </a:extLst>
              </a:tr>
            </a:tbl>
          </a:graphicData>
        </a:graphic>
      </p:graphicFrame>
      <p:pic>
        <p:nvPicPr>
          <p:cNvPr id="2050" name="Picture 2" descr="http://t2.gstatic.com/images?q=tbn:ANd9GcQ83u_0BQiL68OX2tNLJs8U1LcNlu2NucBI-X9z0VkC-zT9DtLm"/>
          <p:cNvPicPr>
            <a:picLocks noChangeAspect="1" noChangeArrowheads="1"/>
          </p:cNvPicPr>
          <p:nvPr/>
        </p:nvPicPr>
        <p:blipFill>
          <a:blip r:embed="rId2" cstate="print"/>
          <a:srcRect/>
          <a:stretch>
            <a:fillRect/>
          </a:stretch>
        </p:blipFill>
        <p:spPr bwMode="auto">
          <a:xfrm>
            <a:off x="7346429" y="0"/>
            <a:ext cx="1797571" cy="179757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78B02-9069-1D91-8F20-D4BCA89B1293}"/>
              </a:ext>
            </a:extLst>
          </p:cNvPr>
          <p:cNvSpPr>
            <a:spLocks noGrp="1"/>
          </p:cNvSpPr>
          <p:nvPr>
            <p:ph type="title"/>
          </p:nvPr>
        </p:nvSpPr>
        <p:spPr>
          <a:xfrm>
            <a:off x="457200" y="163465"/>
            <a:ext cx="7239000" cy="1143000"/>
          </a:xfrm>
        </p:spPr>
        <p:txBody>
          <a:bodyPr/>
          <a:lstStyle/>
          <a:p>
            <a:r>
              <a:rPr lang="es-ES">
                <a:ln w="500">
                  <a:solidFill>
                    <a:srgbClr val="1F497D">
                      <a:shade val="20000"/>
                      <a:satMod val="120000"/>
                    </a:srgbClr>
                  </a:solidFill>
                </a:ln>
              </a:rPr>
              <a:t>Reforestación sostenible</a:t>
            </a:r>
            <a:endParaRPr lang="es-ES"/>
          </a:p>
        </p:txBody>
      </p:sp>
      <p:sp>
        <p:nvSpPr>
          <p:cNvPr id="3" name="Marcador de contenido 2">
            <a:extLst>
              <a:ext uri="{FF2B5EF4-FFF2-40B4-BE49-F238E27FC236}">
                <a16:creationId xmlns:a16="http://schemas.microsoft.com/office/drawing/2014/main" id="{7F3EBF40-0122-AE11-6DAF-3721A165F55B}"/>
              </a:ext>
            </a:extLst>
          </p:cNvPr>
          <p:cNvSpPr>
            <a:spLocks noGrp="1"/>
          </p:cNvSpPr>
          <p:nvPr>
            <p:ph idx="1"/>
          </p:nvPr>
        </p:nvSpPr>
        <p:spPr/>
        <p:txBody>
          <a:bodyPr vert="horz" lIns="91440" tIns="45720" rIns="91440" bIns="45720" anchor="t">
            <a:normAutofit/>
          </a:bodyPr>
          <a:lstStyle/>
          <a:p>
            <a:pPr marL="0" indent="0" algn="just">
              <a:buNone/>
            </a:pPr>
            <a:r>
              <a:rPr lang="es-ES" sz="1400" dirty="0">
                <a:solidFill>
                  <a:srgbClr val="0D0D0D"/>
                </a:solidFill>
                <a:ea typeface="+mn-lt"/>
                <a:cs typeface="+mn-lt"/>
              </a:rPr>
              <a:t>En este proyecto, la empresa se compromete a reforestar áreas deforestadas o degradadas con especies nativas, con el objetivo de restaurar la biodiversidad y los servicios ecosistémicos en esas zonas.</a:t>
            </a:r>
            <a:endParaRPr lang="es-ES" sz="1400" dirty="0"/>
          </a:p>
          <a:p>
            <a:pPr marL="0" indent="0" algn="just">
              <a:buNone/>
            </a:pPr>
            <a:r>
              <a:rPr lang="es-ES" sz="1400" dirty="0">
                <a:solidFill>
                  <a:srgbClr val="0D0D0D"/>
                </a:solidFill>
                <a:ea typeface="+mn-lt"/>
                <a:cs typeface="+mn-lt"/>
              </a:rPr>
              <a:t>La empresa puede financiar y gestionar este proyecto como parte de su responsabilidad social empresarial o como una estrategia para compensar su huella de carbono. Además, puede establecer alianzas con comunidades locales, organizaciones ambientales o entidades gubernamentales para llevar a cabo el proyecto de manera colaborativa y asegurar su sostenibilidad a largo plazo</a:t>
            </a:r>
            <a:r>
              <a:rPr lang="es-ES" sz="1200" dirty="0">
                <a:solidFill>
                  <a:srgbClr val="0D0D0D"/>
                </a:solidFill>
                <a:ea typeface="+mn-lt"/>
                <a:cs typeface="+mn-lt"/>
              </a:rPr>
              <a:t>.</a:t>
            </a:r>
          </a:p>
          <a:p>
            <a:pPr marL="0" indent="0">
              <a:buNone/>
            </a:pPr>
            <a:endParaRPr lang="es-ES" sz="1200">
              <a:solidFill>
                <a:srgbClr val="0D0D0D"/>
              </a:solidFill>
            </a:endParaRPr>
          </a:p>
          <a:p>
            <a:pPr marL="0" indent="0">
              <a:buNone/>
            </a:pPr>
            <a:r>
              <a:rPr lang="es-ES" sz="1400" b="1" dirty="0">
                <a:solidFill>
                  <a:srgbClr val="FF0000"/>
                </a:solidFill>
              </a:rPr>
              <a:t>ACTIVIDADES: </a:t>
            </a:r>
            <a:endParaRPr lang="es-ES" sz="1400" b="1" dirty="0">
              <a:solidFill>
                <a:srgbClr val="FF0000"/>
              </a:solidFill>
              <a:ea typeface="+mn-lt"/>
              <a:cs typeface="+mn-lt"/>
            </a:endParaRPr>
          </a:p>
          <a:p>
            <a:r>
              <a:rPr lang="es-ES" sz="1400" b="1" dirty="0">
                <a:solidFill>
                  <a:srgbClr val="0D0D0D"/>
                </a:solidFill>
                <a:ea typeface="+mn-lt"/>
                <a:cs typeface="+mn-lt"/>
              </a:rPr>
              <a:t>Evaluación del Sitio</a:t>
            </a:r>
            <a:r>
              <a:rPr lang="es-ES" sz="1400" dirty="0">
                <a:solidFill>
                  <a:srgbClr val="0D0D0D"/>
                </a:solidFill>
                <a:ea typeface="+mn-lt"/>
                <a:cs typeface="+mn-lt"/>
              </a:rPr>
              <a:t> </a:t>
            </a:r>
            <a:endParaRPr lang="es-ES" sz="1400" dirty="0">
              <a:solidFill>
                <a:srgbClr val="000000"/>
              </a:solidFill>
              <a:ea typeface="+mn-lt"/>
              <a:cs typeface="+mn-lt"/>
            </a:endParaRPr>
          </a:p>
          <a:p>
            <a:r>
              <a:rPr lang="es-ES" sz="1400" b="1" dirty="0">
                <a:solidFill>
                  <a:srgbClr val="0D0D0D"/>
                </a:solidFill>
                <a:ea typeface="+mn-lt"/>
                <a:cs typeface="+mn-lt"/>
              </a:rPr>
              <a:t>Preparación del Terreno</a:t>
            </a:r>
            <a:endParaRPr lang="es-ES" sz="1400" dirty="0">
              <a:solidFill>
                <a:srgbClr val="0D0D0D"/>
              </a:solidFill>
              <a:ea typeface="+mn-lt"/>
              <a:cs typeface="+mn-lt"/>
            </a:endParaRPr>
          </a:p>
          <a:p>
            <a:r>
              <a:rPr lang="es-ES" sz="1400" b="1" dirty="0">
                <a:solidFill>
                  <a:srgbClr val="0D0D0D"/>
                </a:solidFill>
                <a:ea typeface="+mn-lt"/>
                <a:cs typeface="+mn-lt"/>
              </a:rPr>
              <a:t>Selección y Adquisición de Semillas o Plantas</a:t>
            </a:r>
            <a:endParaRPr lang="es-ES" sz="1400" dirty="0">
              <a:solidFill>
                <a:srgbClr val="0D0D0D"/>
              </a:solidFill>
              <a:ea typeface="+mn-lt"/>
              <a:cs typeface="+mn-lt"/>
            </a:endParaRPr>
          </a:p>
          <a:p>
            <a:r>
              <a:rPr lang="es-ES" sz="1400" b="1" dirty="0">
                <a:solidFill>
                  <a:srgbClr val="0D0D0D"/>
                </a:solidFill>
                <a:ea typeface="+mn-lt"/>
                <a:cs typeface="+mn-lt"/>
              </a:rPr>
              <a:t>Siembra o Plantación</a:t>
            </a:r>
            <a:r>
              <a:rPr lang="es-ES" sz="1400" dirty="0">
                <a:solidFill>
                  <a:srgbClr val="0D0D0D"/>
                </a:solidFill>
                <a:ea typeface="+mn-lt"/>
                <a:cs typeface="+mn-lt"/>
              </a:rPr>
              <a:t> </a:t>
            </a:r>
          </a:p>
          <a:p>
            <a:r>
              <a:rPr lang="es-ES" sz="1400" b="1" dirty="0">
                <a:solidFill>
                  <a:srgbClr val="0D0D0D"/>
                </a:solidFill>
                <a:ea typeface="+mn-lt"/>
                <a:cs typeface="+mn-lt"/>
              </a:rPr>
              <a:t>Instalación de Sistemas de Riego</a:t>
            </a:r>
            <a:endParaRPr lang="es-ES" sz="1400" dirty="0">
              <a:solidFill>
                <a:srgbClr val="0D0D0D"/>
              </a:solidFill>
              <a:ea typeface="+mn-lt"/>
              <a:cs typeface="+mn-lt"/>
            </a:endParaRPr>
          </a:p>
          <a:p>
            <a:r>
              <a:rPr lang="es-ES" sz="1400" b="1" dirty="0">
                <a:solidFill>
                  <a:srgbClr val="0D0D0D"/>
                </a:solidFill>
                <a:ea typeface="+mn-lt"/>
                <a:cs typeface="+mn-lt"/>
              </a:rPr>
              <a:t>Monitoreo y Mantenimiento</a:t>
            </a:r>
            <a:r>
              <a:rPr lang="es-ES" sz="1400" dirty="0">
                <a:solidFill>
                  <a:srgbClr val="0D0D0D"/>
                </a:solidFill>
                <a:ea typeface="+mn-lt"/>
                <a:cs typeface="+mn-lt"/>
              </a:rPr>
              <a:t> </a:t>
            </a:r>
            <a:endParaRPr lang="es-ES" sz="1400" dirty="0">
              <a:solidFill>
                <a:srgbClr val="000000"/>
              </a:solidFill>
              <a:ea typeface="+mn-lt"/>
              <a:cs typeface="+mn-lt"/>
            </a:endParaRPr>
          </a:p>
          <a:p>
            <a:r>
              <a:rPr lang="es-ES" sz="1400" b="1" dirty="0">
                <a:solidFill>
                  <a:srgbClr val="0D0D0D"/>
                </a:solidFill>
                <a:ea typeface="+mn-lt"/>
                <a:cs typeface="+mn-lt"/>
              </a:rPr>
              <a:t>Educación y Participación Comunitaria</a:t>
            </a:r>
            <a:endParaRPr lang="es-ES" sz="1400" dirty="0">
              <a:solidFill>
                <a:srgbClr val="0D0D0D"/>
              </a:solidFill>
              <a:ea typeface="+mn-lt"/>
              <a:cs typeface="+mn-lt"/>
            </a:endParaRPr>
          </a:p>
          <a:p>
            <a:r>
              <a:rPr lang="es-ES" sz="1400" b="1" dirty="0">
                <a:solidFill>
                  <a:srgbClr val="0D0D0D"/>
                </a:solidFill>
                <a:ea typeface="+mn-lt"/>
                <a:cs typeface="+mn-lt"/>
              </a:rPr>
              <a:t>Monitoreo a Largo Plazo</a:t>
            </a:r>
            <a:endParaRPr lang="es-ES" sz="1400" dirty="0">
              <a:solidFill>
                <a:srgbClr val="0D0D0D"/>
              </a:solidFill>
            </a:endParaRPr>
          </a:p>
        </p:txBody>
      </p:sp>
      <p:pic>
        <p:nvPicPr>
          <p:cNvPr id="4" name="Imagen 3" descr="Siembra de plantas nativas en zona de recarga hídrica del municipio de  Yondó - Biótica Consultores">
            <a:extLst>
              <a:ext uri="{FF2B5EF4-FFF2-40B4-BE49-F238E27FC236}">
                <a16:creationId xmlns:a16="http://schemas.microsoft.com/office/drawing/2014/main" id="{C749C1E5-D615-4D54-CBE5-97776885218B}"/>
              </a:ext>
            </a:extLst>
          </p:cNvPr>
          <p:cNvPicPr>
            <a:picLocks noChangeAspect="1"/>
          </p:cNvPicPr>
          <p:nvPr/>
        </p:nvPicPr>
        <p:blipFill>
          <a:blip r:embed="rId2"/>
          <a:stretch>
            <a:fillRect/>
          </a:stretch>
        </p:blipFill>
        <p:spPr>
          <a:xfrm>
            <a:off x="4722201" y="4049449"/>
            <a:ext cx="4228447" cy="2413086"/>
          </a:xfrm>
          <a:prstGeom prst="rect">
            <a:avLst/>
          </a:prstGeom>
        </p:spPr>
      </p:pic>
    </p:spTree>
    <p:extLst>
      <p:ext uri="{BB962C8B-B14F-4D97-AF65-F5344CB8AC3E}">
        <p14:creationId xmlns:p14="http://schemas.microsoft.com/office/powerpoint/2010/main" val="1195243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55576" y="260648"/>
            <a:ext cx="7772400" cy="1143000"/>
          </a:xfrm>
          <a:prstGeom prst="rect">
            <a:avLst/>
          </a:prstGeom>
        </p:spPr>
        <p:txBody>
          <a:bodyP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2800" b="1"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t>Los 5 pasos del Marco Lógico</a:t>
            </a: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t>Los pasos metodológicos del Marco Lógico son: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s-ES_tradnl" sz="12800">
              <a:effectLst>
                <a:outerShdw blurRad="31750" dist="25400" dir="5400000" algn="tl" rotWithShape="0">
                  <a:srgbClr val="000000">
                    <a:alpha val="25000"/>
                  </a:srgbClr>
                </a:outerShdw>
              </a:effectLst>
              <a:latin typeface="Tahoma"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s-ES_tradnl" sz="12800">
              <a:effectLst>
                <a:outerShdw blurRad="31750" dist="25400" dir="5400000" algn="tl" rotWithShape="0">
                  <a:srgbClr val="000000">
                    <a:alpha val="25000"/>
                  </a:srgbClr>
                </a:outerShdw>
              </a:effectLst>
              <a:latin typeface="Tahoma"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br>
              <a:rPr kumimoji="0" lang="es-ES_tradnl" sz="12800" i="0" u="none" strike="noStrike" kern="1200" cap="none" spc="0" normalizeH="0" baseline="0" noProof="0">
                <a:ln>
                  <a:noFill/>
                </a:ln>
                <a:effectLst>
                  <a:outerShdw blurRad="31750" dist="25400" dir="5400000" algn="tl" rotWithShape="0">
                    <a:srgbClr val="000000">
                      <a:alpha val="25000"/>
                    </a:srgbClr>
                  </a:outerShdw>
                </a:effectLst>
                <a:uLnTx/>
                <a:uFillTx/>
                <a:latin typeface="Tahoma" pitchFamily="34" charset="0"/>
                <a:ea typeface="+mj-ea"/>
                <a:cs typeface="+mj-cs"/>
              </a:rPr>
            </a:br>
            <a:endParaRPr kumimoji="0" lang="es-ES_tradnl" sz="4100"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graphicFrame>
        <p:nvGraphicFramePr>
          <p:cNvPr id="4" name="3 Diagrama"/>
          <p:cNvGraphicFramePr/>
          <p:nvPr/>
        </p:nvGraphicFramePr>
        <p:xfrm>
          <a:off x="755576" y="1541016"/>
          <a:ext cx="6864424"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pPr algn="just"/>
            <a:r>
              <a:rPr lang="es-ES" sz="2800">
                <a:latin typeface="Tahoma" pitchFamily="34" charset="0"/>
              </a:rPr>
              <a:t>Los proyectos se diseñan porque existe un </a:t>
            </a:r>
            <a:r>
              <a:rPr lang="es-ES" sz="2800" b="1">
                <a:latin typeface="Tahoma" pitchFamily="34" charset="0"/>
              </a:rPr>
              <a:t>problema de desarrollo</a:t>
            </a:r>
            <a:r>
              <a:rPr lang="es-ES" sz="2800">
                <a:latin typeface="Tahoma" pitchFamily="34" charset="0"/>
              </a:rPr>
              <a:t>, un obstáculo al desarrollo. </a:t>
            </a:r>
          </a:p>
          <a:p>
            <a:pPr algn="just">
              <a:buNone/>
            </a:pPr>
            <a:endParaRPr lang="es-ES" sz="2800">
              <a:latin typeface="Tahoma" pitchFamily="34" charset="0"/>
            </a:endParaRPr>
          </a:p>
          <a:p>
            <a:pPr algn="just"/>
            <a:r>
              <a:rPr lang="es-ES" sz="2800">
                <a:latin typeface="Tahoma" pitchFamily="34" charset="0"/>
              </a:rPr>
              <a:t>Ese obstáculo se genera porque existe un servicio público deficiente o inexistente. Muchas veces hay consenso de que la situación actual es insatisfactoria, que se requiere un cambio.</a:t>
            </a:r>
          </a:p>
          <a:p>
            <a:pPr algn="just"/>
            <a:endParaRPr lang="es-ES_tradnl" sz="2800">
              <a:latin typeface="Tahoma" pitchFamily="34" charset="0"/>
            </a:endParaRPr>
          </a:p>
        </p:txBody>
      </p:sp>
      <p:sp>
        <p:nvSpPr>
          <p:cNvPr id="6146" name="Rectangle 2"/>
          <p:cNvSpPr>
            <a:spLocks noGrp="1" noChangeArrowheads="1"/>
          </p:cNvSpPr>
          <p:nvPr>
            <p:ph type="title"/>
          </p:nvPr>
        </p:nvSpPr>
        <p:spPr/>
        <p:txBody>
          <a:bodyPr>
            <a:normAutofit/>
          </a:bodyPr>
          <a:lstStyle/>
          <a:p>
            <a:r>
              <a:rPr lang="es-ES_tradnl" sz="3600">
                <a:latin typeface="Tahoma" pitchFamily="34" charset="0"/>
              </a:rPr>
              <a:t>¿Para qué diseñamos proyectos y programas?</a:t>
            </a:r>
            <a:endParaRPr lang="es-ES_tradnl"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4" fill="hold" grpId="0"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anim calcmode="lin" valueType="num">
                                      <p:cBhvr>
                                        <p:cTn id="11"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147">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6147">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6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6147">
                                            <p:txEl>
                                              <p:pRg st="2" end="2"/>
                                            </p:txEl>
                                          </p:spTgt>
                                        </p:tgtEl>
                                        <p:attrNameLst>
                                          <p:attrName>ppt_y</p:attrName>
                                        </p:attrNameLst>
                                      </p:cBhvr>
                                      <p:tavLst>
                                        <p:tav tm="0">
                                          <p:val>
                                            <p:strVal val="#ppt_y+#ppt_h/2"/>
                                          </p:val>
                                        </p:tav>
                                        <p:tav tm="100000">
                                          <p:val>
                                            <p:strVal val="#ppt_y"/>
                                          </p:val>
                                        </p:tav>
                                      </p:tavLst>
                                    </p:anim>
                                    <p:anim calcmode="lin" valueType="num">
                                      <p:cBhvr>
                                        <p:cTn id="21" dur="500" fill="hold"/>
                                        <p:tgtEl>
                                          <p:spTgt spid="6147">
                                            <p:txEl>
                                              <p:pRg st="2" end="2"/>
                                            </p:txEl>
                                          </p:spTgt>
                                        </p:tgtEl>
                                        <p:attrNameLst>
                                          <p:attrName>ppt_w</p:attrName>
                                        </p:attrNameLst>
                                      </p:cBhvr>
                                      <p:tavLst>
                                        <p:tav tm="0">
                                          <p:val>
                                            <p:strVal val="#ppt_w"/>
                                          </p:val>
                                        </p:tav>
                                        <p:tav tm="100000">
                                          <p:val>
                                            <p:strVal val="#ppt_w"/>
                                          </p:val>
                                        </p:tav>
                                      </p:tavLst>
                                    </p:anim>
                                    <p:anim calcmode="lin" valueType="num">
                                      <p:cBhvr>
                                        <p:cTn id="22" dur="500" fill="hold"/>
                                        <p:tgtEl>
                                          <p:spTgt spid="61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4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323528" y="829816"/>
            <a:ext cx="7772400" cy="5407496"/>
          </a:xfrm>
        </p:spPr>
        <p:txBody>
          <a:bodyPr>
            <a:normAutofit fontScale="92500" lnSpcReduction="10000"/>
          </a:bodyPr>
          <a:lstStyle/>
          <a:p>
            <a:pPr algn="just"/>
            <a:r>
              <a:rPr lang="es-ES" sz="2800">
                <a:latin typeface="Tahoma" pitchFamily="34" charset="0"/>
              </a:rPr>
              <a:t>A esa situación insatisfactoria la llamamos </a:t>
            </a:r>
            <a:r>
              <a:rPr lang="es-ES" sz="2800" b="1">
                <a:latin typeface="Tahoma" pitchFamily="34" charset="0"/>
              </a:rPr>
              <a:t>Situación Actual</a:t>
            </a:r>
            <a:r>
              <a:rPr lang="es-ES" sz="2800">
                <a:latin typeface="Tahoma" pitchFamily="34" charset="0"/>
              </a:rPr>
              <a:t>. </a:t>
            </a:r>
          </a:p>
          <a:p>
            <a:pPr algn="just">
              <a:buNone/>
            </a:pPr>
            <a:endParaRPr lang="es-ES" sz="2800">
              <a:latin typeface="Tahoma" pitchFamily="34" charset="0"/>
            </a:endParaRPr>
          </a:p>
          <a:p>
            <a:pPr algn="just"/>
            <a:r>
              <a:rPr lang="es-ES" sz="2800">
                <a:latin typeface="Tahoma" pitchFamily="34" charset="0"/>
              </a:rPr>
              <a:t>Si existe una situación actual</a:t>
            </a:r>
            <a:r>
              <a:rPr lang="es-ES" sz="2800" b="1">
                <a:latin typeface="Tahoma" pitchFamily="34" charset="0"/>
              </a:rPr>
              <a:t> </a:t>
            </a:r>
            <a:r>
              <a:rPr lang="es-ES" sz="2800">
                <a:latin typeface="Tahoma" pitchFamily="34" charset="0"/>
              </a:rPr>
              <a:t>insatisfactoria, podemos decir que existe también una </a:t>
            </a:r>
            <a:r>
              <a:rPr lang="es-ES" sz="2800" b="1">
                <a:latin typeface="Tahoma" pitchFamily="34" charset="0"/>
              </a:rPr>
              <a:t>Situación Futura Deseada</a:t>
            </a:r>
            <a:r>
              <a:rPr lang="es-ES" sz="2800">
                <a:latin typeface="Tahoma" pitchFamily="34" charset="0"/>
              </a:rPr>
              <a:t> que sería el resultado de una </a:t>
            </a:r>
            <a:r>
              <a:rPr lang="es-ES" sz="2800" b="1">
                <a:latin typeface="Tahoma" pitchFamily="34" charset="0"/>
              </a:rPr>
              <a:t>intervención</a:t>
            </a:r>
            <a:r>
              <a:rPr lang="es-ES" sz="2800">
                <a:latin typeface="Tahoma" pitchFamily="34" charset="0"/>
              </a:rPr>
              <a:t> diseñada para mejorar algunos o todos los elementos de la situación actual. </a:t>
            </a:r>
          </a:p>
          <a:p>
            <a:pPr algn="just"/>
            <a:endParaRPr lang="es-ES" sz="2800">
              <a:latin typeface="Tahoma" pitchFamily="34" charset="0"/>
            </a:endParaRPr>
          </a:p>
          <a:p>
            <a:pPr algn="just"/>
            <a:r>
              <a:rPr lang="es-ES" sz="2800">
                <a:latin typeface="Tahoma" pitchFamily="34" charset="0"/>
              </a:rPr>
              <a:t>Esa intervención es </a:t>
            </a:r>
            <a:r>
              <a:rPr lang="es-ES" sz="2800" b="1">
                <a:latin typeface="Tahoma" pitchFamily="34" charset="0"/>
              </a:rPr>
              <a:t>un proyecto o un programa</a:t>
            </a:r>
            <a:r>
              <a:rPr lang="es-ES" sz="2800">
                <a:latin typeface="Tahoma" pitchFamily="34" charset="0"/>
              </a:rPr>
              <a:t>, que se ejecuta en el corto y mediano plazo para lograr en el mediano y largo plazo la situación deseada.</a:t>
            </a:r>
          </a:p>
          <a:p>
            <a:endParaRPr lang="es-ES_tradnl" sz="2800">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3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3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3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9392"/>
            <a:ext cx="7239000" cy="1143000"/>
          </a:xfrm>
        </p:spPr>
        <p:txBody>
          <a:bodyPr/>
          <a:lstStyle/>
          <a:p>
            <a:r>
              <a:rPr lang="es-CO"/>
              <a:t>Principio del </a:t>
            </a:r>
            <a:r>
              <a:rPr lang="es-CO" err="1"/>
              <a:t>eml</a:t>
            </a:r>
            <a:endParaRPr lang="es-CO"/>
          </a:p>
        </p:txBody>
      </p:sp>
      <p:sp>
        <p:nvSpPr>
          <p:cNvPr id="4" name="3 Rectángulo"/>
          <p:cNvSpPr/>
          <p:nvPr/>
        </p:nvSpPr>
        <p:spPr>
          <a:xfrm>
            <a:off x="899592" y="1628800"/>
            <a:ext cx="187220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Causa</a:t>
            </a:r>
          </a:p>
        </p:txBody>
      </p:sp>
      <p:sp>
        <p:nvSpPr>
          <p:cNvPr id="5" name="4 Rectángulo"/>
          <p:cNvSpPr/>
          <p:nvPr/>
        </p:nvSpPr>
        <p:spPr>
          <a:xfrm>
            <a:off x="4644008" y="1628800"/>
            <a:ext cx="1872208" cy="7920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solidFill>
                  <a:schemeClr val="tx1"/>
                </a:solidFill>
              </a:rPr>
              <a:t>Efecto</a:t>
            </a:r>
          </a:p>
        </p:txBody>
      </p:sp>
      <p:sp>
        <p:nvSpPr>
          <p:cNvPr id="6" name="5 Flecha derecha"/>
          <p:cNvSpPr/>
          <p:nvPr/>
        </p:nvSpPr>
        <p:spPr>
          <a:xfrm>
            <a:off x="3131840" y="1700808"/>
            <a:ext cx="1152128"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4818" name="Picture 2" descr="http://t2.gstatic.com/images?q=tbn:ANd9GcQOqbv8Nl88oAPisGw381t7np6gNWQF4RvfqcWW6aM5--Q6fs56cA"/>
          <p:cNvPicPr>
            <a:picLocks noChangeAspect="1" noChangeArrowheads="1"/>
          </p:cNvPicPr>
          <p:nvPr/>
        </p:nvPicPr>
        <p:blipFill>
          <a:blip r:embed="rId2" cstate="print"/>
          <a:srcRect/>
          <a:stretch>
            <a:fillRect/>
          </a:stretch>
        </p:blipFill>
        <p:spPr bwMode="auto">
          <a:xfrm>
            <a:off x="1659552" y="3068960"/>
            <a:ext cx="5216704" cy="368535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0" y="0"/>
            <a:ext cx="8172400" cy="6858000"/>
            <a:chOff x="0" y="0"/>
            <a:chExt cx="8172400" cy="6858000"/>
          </a:xfrm>
        </p:grpSpPr>
        <p:pic>
          <p:nvPicPr>
            <p:cNvPr id="4" name="Picture 5"/>
            <p:cNvPicPr>
              <a:picLocks noGrp="1" noChangeAspect="1" noChangeArrowheads="1"/>
            </p:cNvPicPr>
            <p:nvPr>
              <p:ph idx="1"/>
            </p:nvPr>
          </p:nvPicPr>
          <p:blipFill>
            <a:blip r:embed="rId2" cstate="print"/>
            <a:srcRect l="792" t="4088" r="19531" b="10493"/>
            <a:stretch>
              <a:fillRect/>
            </a:stretch>
          </p:blipFill>
          <p:spPr>
            <a:xfrm>
              <a:off x="0" y="0"/>
              <a:ext cx="8172400" cy="6858000"/>
            </a:xfrm>
            <a:noFill/>
          </p:spPr>
        </p:pic>
        <p:sp>
          <p:nvSpPr>
            <p:cNvPr id="5" name="4 Rectángulo"/>
            <p:cNvSpPr/>
            <p:nvPr/>
          </p:nvSpPr>
          <p:spPr>
            <a:xfrm>
              <a:off x="0" y="0"/>
              <a:ext cx="8172400" cy="83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4294967295"/>
          </p:nvPr>
        </p:nvPicPr>
        <p:blipFill>
          <a:blip r:embed="rId2" cstate="print"/>
          <a:srcRect l="1578" t="5322" r="19470" b="10458"/>
          <a:stretch>
            <a:fillRect/>
          </a:stretch>
        </p:blipFill>
        <p:spPr>
          <a:xfrm>
            <a:off x="1294054" y="1043845"/>
            <a:ext cx="6016142" cy="4813173"/>
          </a:xfrm>
          <a:noFill/>
        </p:spPr>
      </p:pic>
      <p:sp>
        <p:nvSpPr>
          <p:cNvPr id="8" name="7 Rectángulo"/>
          <p:cNvSpPr/>
          <p:nvPr/>
        </p:nvSpPr>
        <p:spPr>
          <a:xfrm>
            <a:off x="0" y="0"/>
            <a:ext cx="853244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239000" cy="1143000"/>
          </a:xfrm>
        </p:spPr>
        <p:txBody>
          <a:bodyPr/>
          <a:lstStyle/>
          <a:p>
            <a:r>
              <a:rPr lang="es-CO"/>
              <a:t>Proceso de desarrollo </a:t>
            </a:r>
            <a:r>
              <a:rPr lang="es-CO" err="1"/>
              <a:t>eml</a:t>
            </a:r>
            <a:endParaRPr lang="es-CO"/>
          </a:p>
        </p:txBody>
      </p:sp>
      <p:graphicFrame>
        <p:nvGraphicFramePr>
          <p:cNvPr id="4" name="3 Diagrama"/>
          <p:cNvGraphicFramePr/>
          <p:nvPr/>
        </p:nvGraphicFramePr>
        <p:xfrm>
          <a:off x="179512" y="1484784"/>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324" t="5229" r="19876" b="9254"/>
          <a:stretch>
            <a:fillRect/>
          </a:stretch>
        </p:blipFill>
        <p:spPr bwMode="auto">
          <a:xfrm>
            <a:off x="-36512" y="-27384"/>
            <a:ext cx="8415751" cy="6858000"/>
          </a:xfrm>
          <a:prstGeom prst="rect">
            <a:avLst/>
          </a:prstGeom>
          <a:noFill/>
          <a:ln w="9525">
            <a:noFill/>
            <a:miter lim="800000"/>
            <a:headEnd/>
            <a:tailEnd/>
          </a:ln>
        </p:spPr>
      </p:pic>
      <p:sp>
        <p:nvSpPr>
          <p:cNvPr id="5" name="4 Rectángulo"/>
          <p:cNvSpPr/>
          <p:nvPr/>
        </p:nvSpPr>
        <p:spPr>
          <a:xfrm>
            <a:off x="0" y="0"/>
            <a:ext cx="8316416"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a:t>Herramientas</a:t>
            </a:r>
          </a:p>
        </p:txBody>
      </p:sp>
      <p:sp>
        <p:nvSpPr>
          <p:cNvPr id="6" name="5 Flecha abajo"/>
          <p:cNvSpPr/>
          <p:nvPr/>
        </p:nvSpPr>
        <p:spPr>
          <a:xfrm>
            <a:off x="2771800" y="5877272"/>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CuadroTexto"/>
          <p:cNvSpPr txBox="1"/>
          <p:nvPr/>
        </p:nvSpPr>
        <p:spPr>
          <a:xfrm>
            <a:off x="1043608" y="6228020"/>
            <a:ext cx="3456384" cy="369332"/>
          </a:xfrm>
          <a:prstGeom prst="rect">
            <a:avLst/>
          </a:prstGeom>
          <a:noFill/>
        </p:spPr>
        <p:txBody>
          <a:bodyPr wrap="square" rtlCol="0">
            <a:spAutoFit/>
          </a:bodyPr>
          <a:lstStyle/>
          <a:p>
            <a:r>
              <a:rPr lang="es-CO"/>
              <a:t>Identificación del problema</a:t>
            </a:r>
          </a:p>
        </p:txBody>
      </p:sp>
      <p:sp>
        <p:nvSpPr>
          <p:cNvPr id="8" name="7 Flecha abajo"/>
          <p:cNvSpPr/>
          <p:nvPr/>
        </p:nvSpPr>
        <p:spPr>
          <a:xfrm>
            <a:off x="5508104" y="5877272"/>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CuadroTexto"/>
          <p:cNvSpPr txBox="1"/>
          <p:nvPr/>
        </p:nvSpPr>
        <p:spPr>
          <a:xfrm>
            <a:off x="4283968" y="6165304"/>
            <a:ext cx="3168352" cy="369332"/>
          </a:xfrm>
          <a:prstGeom prst="rect">
            <a:avLst/>
          </a:prstGeom>
          <a:noFill/>
        </p:spPr>
        <p:txBody>
          <a:bodyPr wrap="square" rtlCol="0">
            <a:spAutoFit/>
          </a:bodyPr>
          <a:lstStyle/>
          <a:p>
            <a:r>
              <a:rPr lang="es-CO"/>
              <a:t>Identificación del proyecto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324" t="5333" r="19876" b="9294"/>
          <a:stretch>
            <a:fillRect/>
          </a:stretch>
        </p:blipFill>
        <p:spPr bwMode="auto">
          <a:xfrm>
            <a:off x="0" y="0"/>
            <a:ext cx="8270255" cy="6858001"/>
          </a:xfrm>
          <a:prstGeom prst="rect">
            <a:avLst/>
          </a:prstGeom>
          <a:noFill/>
          <a:ln w="9525">
            <a:noFill/>
            <a:miter lim="800000"/>
            <a:headEnd/>
            <a:tailEnd/>
          </a:ln>
        </p:spPr>
      </p:pic>
      <p:sp>
        <p:nvSpPr>
          <p:cNvPr id="5" name="4 Rectángulo"/>
          <p:cNvSpPr/>
          <p:nvPr/>
        </p:nvSpPr>
        <p:spPr>
          <a:xfrm>
            <a:off x="0" y="0"/>
            <a:ext cx="8244408"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Ciclo del EML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251520" y="2514600"/>
            <a:ext cx="7696200" cy="2971800"/>
          </a:xfrm>
        </p:spPr>
        <p:txBody>
          <a:bodyPr>
            <a:normAutofit/>
          </a:bodyPr>
          <a:lstStyle/>
          <a:p>
            <a:pPr algn="just"/>
            <a:r>
              <a:rPr lang="es-ES" sz="2800">
                <a:latin typeface="Tahoma" pitchFamily="34" charset="0"/>
              </a:rPr>
              <a:t>Resume todo lo discutido en los cuatro pasos anteriores y  se agrega información sobre lo que se va a monitorear,  lo que se va a evaluar y el alcance de la responsabilidad del gerente del proyecto.</a:t>
            </a:r>
          </a:p>
          <a:p>
            <a:endParaRPr lang="es-ES_tradnl" sz="2800">
              <a:latin typeface="Tahoma" pitchFamily="34" charset="0"/>
            </a:endParaRPr>
          </a:p>
        </p:txBody>
      </p:sp>
      <p:sp>
        <p:nvSpPr>
          <p:cNvPr id="10242" name="Rectangle 2"/>
          <p:cNvSpPr>
            <a:spLocks noGrp="1" noChangeArrowheads="1"/>
          </p:cNvSpPr>
          <p:nvPr>
            <p:ph type="title"/>
          </p:nvPr>
        </p:nvSpPr>
        <p:spPr>
          <a:xfrm>
            <a:off x="685800" y="762000"/>
            <a:ext cx="7772400" cy="1143000"/>
          </a:xfrm>
        </p:spPr>
        <p:txBody>
          <a:bodyPr/>
          <a:lstStyle/>
          <a:p>
            <a:r>
              <a:rPr lang="es-ES" sz="2800">
                <a:solidFill>
                  <a:schemeClr val="tx1"/>
                </a:solidFill>
                <a:latin typeface="Tahoma" pitchFamily="34" charset="0"/>
              </a:rPr>
              <a:t>La Matriz de Marco Lógico</a:t>
            </a:r>
            <a:r>
              <a:rPr lang="es-ES">
                <a:solidFill>
                  <a:schemeClr val="tx1"/>
                </a:solidFill>
              </a:rPr>
              <a:t>:</a:t>
            </a:r>
            <a:endParaRPr lang="es-ES_tradnl">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0243">
                                            <p:txEl>
                                              <p:pRg st="0" end="0"/>
                                            </p:txEl>
                                          </p:spTgt>
                                        </p:tgtEl>
                                        <p:attrNameLst>
                                          <p:attrName>style.visibility</p:attrName>
                                        </p:attrNameLst>
                                      </p:cBhvr>
                                      <p:to>
                                        <p:strVal val="visible"/>
                                      </p:to>
                                    </p:set>
                                    <p:anim to="" calcmode="lin" valueType="num">
                                      <p:cBhvr>
                                        <p:cTn id="11" dur="1" fill="hold"/>
                                        <p:tgtEl>
                                          <p:spTgt spid="1024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P spid="1024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7D9D33-EFF1-8FF3-1CD3-6D53E20A5D76}"/>
              </a:ext>
            </a:extLst>
          </p:cNvPr>
          <p:cNvSpPr>
            <a:spLocks noGrp="1"/>
          </p:cNvSpPr>
          <p:nvPr>
            <p:ph type="title"/>
          </p:nvPr>
        </p:nvSpPr>
        <p:spPr/>
        <p:txBody>
          <a:bodyPr/>
          <a:lstStyle/>
          <a:p>
            <a:r>
              <a:rPr lang="es-ES" dirty="0">
                <a:ln w="500">
                  <a:solidFill>
                    <a:srgbClr val="1F497D">
                      <a:shade val="20000"/>
                      <a:satMod val="120000"/>
                    </a:srgbClr>
                  </a:solidFill>
                </a:ln>
              </a:rPr>
              <a:t>Barrios a la obra</a:t>
            </a:r>
            <a:endParaRPr lang="es-ES" dirty="0"/>
          </a:p>
        </p:txBody>
      </p:sp>
      <p:pic>
        <p:nvPicPr>
          <p:cNvPr id="4" name="Marcador de contenido 3" descr="EDUBAR S.A. RECIBE 91 PROPUESTAS DE TODO EL TERRITORIO NACIONAL PARA ' BARRIOS A LA OBRA' - Edubar">
            <a:extLst>
              <a:ext uri="{FF2B5EF4-FFF2-40B4-BE49-F238E27FC236}">
                <a16:creationId xmlns:a16="http://schemas.microsoft.com/office/drawing/2014/main" id="{E4C1B680-A4A8-1357-D3E7-DFBE28D31A4E}"/>
              </a:ext>
            </a:extLst>
          </p:cNvPr>
          <p:cNvPicPr>
            <a:picLocks noGrp="1" noChangeAspect="1"/>
          </p:cNvPicPr>
          <p:nvPr>
            <p:ph idx="1"/>
          </p:nvPr>
        </p:nvPicPr>
        <p:blipFill>
          <a:blip r:embed="rId2"/>
          <a:stretch>
            <a:fillRect/>
          </a:stretch>
        </p:blipFill>
        <p:spPr>
          <a:xfrm>
            <a:off x="5219701" y="1436802"/>
            <a:ext cx="3469821" cy="3978047"/>
          </a:xfrm>
        </p:spPr>
      </p:pic>
      <p:sp>
        <p:nvSpPr>
          <p:cNvPr id="5" name="CuadroTexto 4">
            <a:extLst>
              <a:ext uri="{FF2B5EF4-FFF2-40B4-BE49-F238E27FC236}">
                <a16:creationId xmlns:a16="http://schemas.microsoft.com/office/drawing/2014/main" id="{7327D677-9469-064D-2878-0EC1D550AA21}"/>
              </a:ext>
            </a:extLst>
          </p:cNvPr>
          <p:cNvSpPr txBox="1"/>
          <p:nvPr/>
        </p:nvSpPr>
        <p:spPr>
          <a:xfrm>
            <a:off x="478834" y="1731372"/>
            <a:ext cx="411569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solidFill>
                  <a:srgbClr val="0D0D0D"/>
                </a:solidFill>
                <a:latin typeface="Söhne"/>
                <a:ea typeface="Söhne"/>
                <a:cs typeface="Söhne"/>
              </a:rPr>
              <a:t>Iniciativa liderada por la Alcaldía de Medellín en colaboración con diferentes organizaciones comunitarias y entidades públicas y privadas.</a:t>
            </a:r>
            <a:endParaRPr lang="es-ES" dirty="0">
              <a:solidFill>
                <a:srgbClr val="000000"/>
              </a:solidFill>
              <a:latin typeface="Trebuchet MS"/>
              <a:ea typeface="Söhne"/>
              <a:cs typeface="Söhne"/>
            </a:endParaRPr>
          </a:p>
          <a:p>
            <a:pPr algn="just"/>
            <a:endParaRPr lang="es-ES" dirty="0">
              <a:solidFill>
                <a:srgbClr val="0D0D0D"/>
              </a:solidFill>
              <a:latin typeface="Söhne"/>
              <a:ea typeface="Söhne"/>
              <a:cs typeface="Söhne"/>
            </a:endParaRPr>
          </a:p>
          <a:p>
            <a:pPr algn="just"/>
            <a:endParaRPr lang="es-ES" dirty="0">
              <a:solidFill>
                <a:srgbClr val="0D0D0D"/>
              </a:solidFill>
              <a:latin typeface="Söhne"/>
              <a:ea typeface="Söhne"/>
              <a:cs typeface="Söhne"/>
            </a:endParaRPr>
          </a:p>
          <a:p>
            <a:pPr algn="just"/>
            <a:r>
              <a:rPr lang="es-ES" dirty="0">
                <a:solidFill>
                  <a:schemeClr val="accent2"/>
                </a:solidFill>
                <a:latin typeface="Söhne"/>
                <a:ea typeface="Söhne"/>
                <a:cs typeface="Söhne"/>
              </a:rPr>
              <a:t>El objetivo principal del proyecto era transformar los barrios más vulnerables de la ciudad mediante la implementación de intervenciones integrales en áreas como la vivienda, la infraestructura, la educación, la salud, la seguridad y el acceso a servicios básicos.</a:t>
            </a:r>
            <a:endParaRPr lang="es-ES" dirty="0">
              <a:solidFill>
                <a:schemeClr val="accent2"/>
              </a:solidFill>
            </a:endParaRPr>
          </a:p>
        </p:txBody>
      </p:sp>
    </p:spTree>
    <p:extLst>
      <p:ext uri="{BB962C8B-B14F-4D97-AF65-F5344CB8AC3E}">
        <p14:creationId xmlns:p14="http://schemas.microsoft.com/office/powerpoint/2010/main" val="3791001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a:t>Entonces …</a:t>
            </a:r>
          </a:p>
        </p:txBody>
      </p:sp>
      <p:graphicFrame>
        <p:nvGraphicFramePr>
          <p:cNvPr id="4" name="3 Diagrama"/>
          <p:cNvGraphicFramePr/>
          <p:nvPr/>
        </p:nvGraphicFramePr>
        <p:xfrm>
          <a:off x="1187624" y="16692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57200" y="1295400"/>
            <a:ext cx="7772400" cy="457200"/>
          </a:xfrm>
        </p:spPr>
        <p:txBody>
          <a:bodyPr>
            <a:normAutofit fontScale="90000"/>
          </a:bodyPr>
          <a:lstStyle/>
          <a:p>
            <a:r>
              <a:rPr lang="es-ES" sz="3200">
                <a:solidFill>
                  <a:schemeClr val="bg1"/>
                </a:solidFill>
                <a:latin typeface="Tahoma" pitchFamily="34" charset="0"/>
                <a:cs typeface="Times New Roman" pitchFamily="18" charset="0"/>
              </a:rPr>
              <a:t>I.	</a:t>
            </a:r>
            <a:r>
              <a:rPr lang="es-ES" sz="3200">
                <a:solidFill>
                  <a:schemeClr val="bg1"/>
                </a:solidFill>
                <a:latin typeface="Tahoma" pitchFamily="34" charset="0"/>
              </a:rPr>
              <a:t>Análisis de Involucrados</a:t>
            </a:r>
            <a:br>
              <a:rPr lang="es-ES">
                <a:solidFill>
                  <a:schemeClr val="tx1"/>
                </a:solidFill>
              </a:rPr>
            </a:br>
            <a:endParaRPr lang="es-ES_tradnl" b="1">
              <a:solidFill>
                <a:schemeClr val="tx1"/>
              </a:solidFill>
            </a:endParaRPr>
          </a:p>
        </p:txBody>
      </p:sp>
      <p:graphicFrame>
        <p:nvGraphicFramePr>
          <p:cNvPr id="14340" name="Object 4"/>
          <p:cNvGraphicFramePr>
            <a:graphicFrameLocks noChangeAspect="1"/>
          </p:cNvGraphicFramePr>
          <p:nvPr/>
        </p:nvGraphicFramePr>
        <p:xfrm>
          <a:off x="1524000" y="2133600"/>
          <a:ext cx="5757863" cy="3124200"/>
        </p:xfrm>
        <a:graphic>
          <a:graphicData uri="http://schemas.openxmlformats.org/presentationml/2006/ole">
            <mc:AlternateContent xmlns:mc="http://schemas.openxmlformats.org/markup-compatibility/2006">
              <mc:Choice xmlns:v="urn:schemas-microsoft-com:vml" Requires="v">
                <p:oleObj name="Imagen" r:id="rId2" imgW="1456560" imgH="914400" progId="">
                  <p:embed/>
                </p:oleObj>
              </mc:Choice>
              <mc:Fallback>
                <p:oleObj name="Imagen" r:id="rId2" imgW="1456560" imgH="914400" progId="">
                  <p:embed/>
                  <p:pic>
                    <p:nvPicPr>
                      <p:cNvPr id="1434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5757863"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p:cTn id="11" dur="5000" fill="hold"/>
                                        <p:tgtEl>
                                          <p:spTgt spid="14340"/>
                                        </p:tgtEl>
                                        <p:attrNameLst>
                                          <p:attrName>ppt_w</p:attrName>
                                        </p:attrNameLst>
                                      </p:cBhvr>
                                      <p:tavLst>
                                        <p:tav tm="0" fmla="#ppt_w*sin(2.5*pi*$)">
                                          <p:val>
                                            <p:fltVal val="0"/>
                                          </p:val>
                                        </p:tav>
                                        <p:tav tm="100000">
                                          <p:val>
                                            <p:fltVal val="1"/>
                                          </p:val>
                                        </p:tav>
                                      </p:tavLst>
                                    </p:anim>
                                    <p:anim calcmode="lin" valueType="num">
                                      <p:cBhvr>
                                        <p:cTn id="12" dur="5000" fill="hold"/>
                                        <p:tgtEl>
                                          <p:spTgt spid="143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8244408"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a:t>Análisis de involucrados</a:t>
            </a:r>
          </a:p>
        </p:txBody>
      </p:sp>
      <p:sp>
        <p:nvSpPr>
          <p:cNvPr id="2" name="CuadroTexto 1">
            <a:extLst>
              <a:ext uri="{FF2B5EF4-FFF2-40B4-BE49-F238E27FC236}">
                <a16:creationId xmlns:a16="http://schemas.microsoft.com/office/drawing/2014/main" id="{CB202257-F014-7B3F-B76F-C4ADD2B7D33F}"/>
              </a:ext>
            </a:extLst>
          </p:cNvPr>
          <p:cNvSpPr txBox="1"/>
          <p:nvPr/>
        </p:nvSpPr>
        <p:spPr>
          <a:xfrm>
            <a:off x="551504" y="965642"/>
            <a:ext cx="684554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ea typeface="+mn-lt"/>
                <a:cs typeface="+mn-lt"/>
              </a:rPr>
              <a:t>La matriz de clasificación de los interesados (</a:t>
            </a:r>
            <a:r>
              <a:rPr lang="es-ES" err="1">
                <a:ea typeface="+mn-lt"/>
                <a:cs typeface="+mn-lt"/>
              </a:rPr>
              <a:t>stakeholders</a:t>
            </a:r>
            <a:r>
              <a:rPr lang="es-ES">
                <a:ea typeface="+mn-lt"/>
                <a:cs typeface="+mn-lt"/>
              </a:rPr>
              <a:t>) es una herramienta de análisis que permite clasificar a los involucrados en el proyecto según sus niveles de interés e influencia en él. Esta matriz facilita la priorización de los interesados (</a:t>
            </a:r>
            <a:r>
              <a:rPr lang="es-ES" err="1">
                <a:ea typeface="+mn-lt"/>
                <a:cs typeface="+mn-lt"/>
              </a:rPr>
              <a:t>stakeholders</a:t>
            </a:r>
            <a:r>
              <a:rPr lang="es-ES">
                <a:ea typeface="+mn-lt"/>
                <a:cs typeface="+mn-lt"/>
              </a:rPr>
              <a:t>) más importantes para así desarrollar las estrategias correspondientes</a:t>
            </a:r>
            <a:endParaRPr lang="es-ES"/>
          </a:p>
        </p:txBody>
      </p:sp>
      <p:pic>
        <p:nvPicPr>
          <p:cNvPr id="3" name="Imagen 2" descr="IMPORTANCIA DE LOS STAKEHOLDERS EN LOS PROYECTO DE IMPLEMENTACIÓN (P.M.I)">
            <a:extLst>
              <a:ext uri="{FF2B5EF4-FFF2-40B4-BE49-F238E27FC236}">
                <a16:creationId xmlns:a16="http://schemas.microsoft.com/office/drawing/2014/main" id="{783B8CCA-C4F1-72A7-4C1D-C4444F11D370}"/>
              </a:ext>
            </a:extLst>
          </p:cNvPr>
          <p:cNvPicPr>
            <a:picLocks noChangeAspect="1"/>
          </p:cNvPicPr>
          <p:nvPr/>
        </p:nvPicPr>
        <p:blipFill>
          <a:blip r:embed="rId2"/>
          <a:stretch>
            <a:fillRect/>
          </a:stretch>
        </p:blipFill>
        <p:spPr>
          <a:xfrm>
            <a:off x="1620370" y="2833573"/>
            <a:ext cx="4827492" cy="2894147"/>
          </a:xfrm>
          <a:prstGeom prst="rect">
            <a:avLst/>
          </a:prstGeom>
        </p:spPr>
      </p:pic>
      <p:sp>
        <p:nvSpPr>
          <p:cNvPr id="6" name="CuadroTexto 5">
            <a:extLst>
              <a:ext uri="{FF2B5EF4-FFF2-40B4-BE49-F238E27FC236}">
                <a16:creationId xmlns:a16="http://schemas.microsoft.com/office/drawing/2014/main" id="{B3BD4F40-E728-DACE-FCBC-200A3D7DC570}"/>
              </a:ext>
            </a:extLst>
          </p:cNvPr>
          <p:cNvSpPr txBox="1"/>
          <p:nvPr/>
        </p:nvSpPr>
        <p:spPr>
          <a:xfrm>
            <a:off x="1007912" y="5907489"/>
            <a:ext cx="5795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Es un trabajo permanente en la vida del proyecto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605" t="5331" r="20000" b="9441"/>
          <a:stretch>
            <a:fillRect/>
          </a:stretch>
        </p:blipFill>
        <p:spPr bwMode="auto">
          <a:xfrm>
            <a:off x="0" y="0"/>
            <a:ext cx="8244657" cy="6858000"/>
          </a:xfrm>
          <a:prstGeom prst="rect">
            <a:avLst/>
          </a:prstGeom>
          <a:noFill/>
          <a:ln w="9525">
            <a:noFill/>
            <a:miter lim="800000"/>
            <a:headEnd/>
            <a:tailEnd/>
          </a:ln>
        </p:spPr>
      </p:pic>
      <p:sp>
        <p:nvSpPr>
          <p:cNvPr id="5" name="4 Rectángulo"/>
          <p:cNvSpPr/>
          <p:nvPr/>
        </p:nvSpPr>
        <p:spPr>
          <a:xfrm>
            <a:off x="395536" y="1772816"/>
            <a:ext cx="52565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6" name="5 Rectángulo"/>
          <p:cNvSpPr/>
          <p:nvPr/>
        </p:nvSpPr>
        <p:spPr>
          <a:xfrm>
            <a:off x="0" y="0"/>
            <a:ext cx="8244408"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845" t="5701" r="19989" b="9958"/>
          <a:stretch>
            <a:fillRect/>
          </a:stretch>
        </p:blipFill>
        <p:spPr bwMode="auto">
          <a:xfrm>
            <a:off x="0" y="67235"/>
            <a:ext cx="8316416" cy="6858000"/>
          </a:xfrm>
          <a:prstGeom prst="rect">
            <a:avLst/>
          </a:prstGeom>
          <a:noFill/>
          <a:ln w="9525">
            <a:noFill/>
            <a:miter lim="800000"/>
            <a:headEnd/>
            <a:tailEnd/>
          </a:ln>
        </p:spPr>
      </p:pic>
      <p:sp>
        <p:nvSpPr>
          <p:cNvPr id="5" name="4 Rectángulo"/>
          <p:cNvSpPr/>
          <p:nvPr/>
        </p:nvSpPr>
        <p:spPr>
          <a:xfrm>
            <a:off x="0" y="0"/>
            <a:ext cx="8316416"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Rectángulo"/>
          <p:cNvSpPr/>
          <p:nvPr/>
        </p:nvSpPr>
        <p:spPr>
          <a:xfrm>
            <a:off x="395536" y="1556792"/>
            <a:ext cx="453650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Rectángulo"/>
          <p:cNvSpPr/>
          <p:nvPr/>
        </p:nvSpPr>
        <p:spPr>
          <a:xfrm>
            <a:off x="7452320" y="6093296"/>
            <a:ext cx="43204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2141" t="4973" r="20329" b="9811"/>
          <a:stretch>
            <a:fillRect/>
          </a:stretch>
        </p:blipFill>
        <p:spPr bwMode="auto">
          <a:xfrm>
            <a:off x="0" y="1"/>
            <a:ext cx="8172400" cy="6858000"/>
          </a:xfrm>
          <a:prstGeom prst="rect">
            <a:avLst/>
          </a:prstGeom>
          <a:noFill/>
          <a:ln w="9525">
            <a:noFill/>
            <a:miter lim="800000"/>
            <a:headEnd/>
            <a:tailEnd/>
          </a:ln>
        </p:spPr>
      </p:pic>
      <p:sp>
        <p:nvSpPr>
          <p:cNvPr id="6" name="5 Rectángulo"/>
          <p:cNvSpPr/>
          <p:nvPr/>
        </p:nvSpPr>
        <p:spPr>
          <a:xfrm>
            <a:off x="0" y="0"/>
            <a:ext cx="817240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a:t>IMPORTANTE…..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186" t="5295" r="20082" b="9334"/>
          <a:stretch>
            <a:fillRect/>
          </a:stretch>
        </p:blipFill>
        <p:spPr bwMode="auto">
          <a:xfrm>
            <a:off x="0" y="27384"/>
            <a:ext cx="8525263" cy="6858000"/>
          </a:xfrm>
          <a:prstGeom prst="rect">
            <a:avLst/>
          </a:prstGeom>
          <a:noFill/>
          <a:ln w="9525">
            <a:noFill/>
            <a:miter lim="800000"/>
            <a:headEnd/>
            <a:tailEnd/>
          </a:ln>
        </p:spPr>
      </p:pic>
      <p:sp>
        <p:nvSpPr>
          <p:cNvPr id="5" name="4 Rectángulo"/>
          <p:cNvSpPr/>
          <p:nvPr/>
        </p:nvSpPr>
        <p:spPr>
          <a:xfrm>
            <a:off x="0" y="0"/>
            <a:ext cx="853244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t>GRUPOS</a:t>
            </a:r>
          </a:p>
        </p:txBody>
      </p:sp>
      <p:sp>
        <p:nvSpPr>
          <p:cNvPr id="6" name="5 Rectángulo"/>
          <p:cNvSpPr/>
          <p:nvPr/>
        </p:nvSpPr>
        <p:spPr>
          <a:xfrm>
            <a:off x="395536" y="1844824"/>
            <a:ext cx="748883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B6071B-FC8C-0E0D-6B98-634EA2E2362C}"/>
              </a:ext>
            </a:extLst>
          </p:cNvPr>
          <p:cNvSpPr>
            <a:spLocks noGrp="1"/>
          </p:cNvSpPr>
          <p:nvPr>
            <p:ph type="title"/>
          </p:nvPr>
        </p:nvSpPr>
        <p:spPr/>
        <p:txBody>
          <a:bodyPr>
            <a:normAutofit fontScale="90000"/>
          </a:bodyPr>
          <a:lstStyle/>
          <a:p>
            <a:r>
              <a:rPr lang="es-ES">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Proyecto de innovación de envases en una industria </a:t>
            </a:r>
            <a:r>
              <a:rPr lang="es-ES" err="1">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lactea</a:t>
            </a:r>
            <a:endParaRPr lang="es-ES" err="1"/>
          </a:p>
        </p:txBody>
      </p:sp>
      <p:sp>
        <p:nvSpPr>
          <p:cNvPr id="3" name="Marcador de contenido 2">
            <a:extLst>
              <a:ext uri="{FF2B5EF4-FFF2-40B4-BE49-F238E27FC236}">
                <a16:creationId xmlns:a16="http://schemas.microsoft.com/office/drawing/2014/main" id="{EA1692B1-58A3-5FFD-889D-AC06C4506FD9}"/>
              </a:ext>
            </a:extLst>
          </p:cNvPr>
          <p:cNvSpPr>
            <a:spLocks noGrp="1"/>
          </p:cNvSpPr>
          <p:nvPr>
            <p:ph idx="1"/>
          </p:nvPr>
        </p:nvSpPr>
        <p:spPr/>
        <p:txBody>
          <a:bodyPr vert="horz" lIns="91440" tIns="45720" rIns="91440" bIns="45720" anchor="t">
            <a:normAutofit/>
          </a:bodyPr>
          <a:lstStyle/>
          <a:p>
            <a:r>
              <a:rPr lang="es-ES" sz="1200" b="1">
                <a:ea typeface="+mn-lt"/>
                <a:cs typeface="+mn-lt"/>
              </a:rPr>
              <a:t>Empresa láctea</a:t>
            </a:r>
            <a:r>
              <a:rPr lang="es-ES" sz="1200">
                <a:solidFill>
                  <a:srgbClr val="0D0D0D"/>
                </a:solidFill>
                <a:ea typeface="+mn-lt"/>
                <a:cs typeface="+mn-lt"/>
              </a:rPr>
              <a:t>: La propia empresa láctea sería una parte interesada clave en el proyecto, ya que sería la entidad responsable de la implementación de la innovación de los envases en sus productos lácteos.</a:t>
            </a:r>
            <a:endParaRPr lang="es-ES">
              <a:ea typeface="+mn-lt"/>
              <a:cs typeface="+mn-lt"/>
            </a:endParaRPr>
          </a:p>
          <a:p>
            <a:r>
              <a:rPr lang="es-ES" sz="1200" b="1">
                <a:ea typeface="+mn-lt"/>
                <a:cs typeface="+mn-lt"/>
              </a:rPr>
              <a:t>Proveedores de envases</a:t>
            </a:r>
            <a:r>
              <a:rPr lang="es-ES" sz="1200">
                <a:solidFill>
                  <a:srgbClr val="0D0D0D"/>
                </a:solidFill>
                <a:ea typeface="+mn-lt"/>
                <a:cs typeface="+mn-lt"/>
              </a:rPr>
              <a:t>: Fabricantes y proveedores de envases que suministran los materiales y tecnologías necesarios para la innovación de los envases de los productos lácteos.</a:t>
            </a:r>
            <a:endParaRPr lang="es-ES">
              <a:ea typeface="+mn-lt"/>
              <a:cs typeface="+mn-lt"/>
            </a:endParaRPr>
          </a:p>
          <a:p>
            <a:r>
              <a:rPr lang="es-ES" sz="1200" b="1">
                <a:ea typeface="+mn-lt"/>
                <a:cs typeface="+mn-lt"/>
              </a:rPr>
              <a:t>Consumidores</a:t>
            </a:r>
            <a:r>
              <a:rPr lang="es-ES" sz="1200">
                <a:solidFill>
                  <a:srgbClr val="0D0D0D"/>
                </a:solidFill>
                <a:ea typeface="+mn-lt"/>
                <a:cs typeface="+mn-lt"/>
              </a:rPr>
              <a:t>: Los consumidores de productos lácteos serían </a:t>
            </a:r>
            <a:r>
              <a:rPr lang="es-ES" sz="1200" err="1">
                <a:solidFill>
                  <a:srgbClr val="0D0D0D"/>
                </a:solidFill>
                <a:ea typeface="+mn-lt"/>
                <a:cs typeface="+mn-lt"/>
              </a:rPr>
              <a:t>stakeholders</a:t>
            </a:r>
            <a:r>
              <a:rPr lang="es-ES" sz="1200">
                <a:solidFill>
                  <a:srgbClr val="0D0D0D"/>
                </a:solidFill>
                <a:ea typeface="+mn-lt"/>
                <a:cs typeface="+mn-lt"/>
              </a:rPr>
              <a:t> importantes, ya que son los usuarios finales de los productos y serán quienes interactúen con los nuevos envases. Sus opiniones y preferencias pueden influir en el diseño y la aceptación de los nuevos envases.</a:t>
            </a:r>
            <a:endParaRPr lang="es-ES">
              <a:ea typeface="+mn-lt"/>
              <a:cs typeface="+mn-lt"/>
            </a:endParaRPr>
          </a:p>
          <a:p>
            <a:r>
              <a:rPr lang="es-ES" sz="1200" b="1">
                <a:ea typeface="+mn-lt"/>
                <a:cs typeface="+mn-lt"/>
              </a:rPr>
              <a:t>Distribuidores y minoristas</a:t>
            </a:r>
            <a:r>
              <a:rPr lang="es-ES" sz="1200">
                <a:solidFill>
                  <a:srgbClr val="0D0D0D"/>
                </a:solidFill>
                <a:ea typeface="+mn-lt"/>
                <a:cs typeface="+mn-lt"/>
              </a:rPr>
              <a:t>: Distribuidores y minoristas que comercializan y venden los productos lácteos en los nuevos envases, y que pueden tener opiniones sobre la funcionalidad, practicidad y presentación de los envases.</a:t>
            </a:r>
            <a:endParaRPr lang="es-ES">
              <a:ea typeface="+mn-lt"/>
              <a:cs typeface="+mn-lt"/>
            </a:endParaRPr>
          </a:p>
          <a:p>
            <a:r>
              <a:rPr lang="es-ES" sz="1200" b="1">
                <a:ea typeface="+mn-lt"/>
                <a:cs typeface="+mn-lt"/>
              </a:rPr>
              <a:t>Autoridades regulatorias</a:t>
            </a:r>
            <a:r>
              <a:rPr lang="es-ES" sz="1200">
                <a:solidFill>
                  <a:srgbClr val="0D0D0D"/>
                </a:solidFill>
                <a:ea typeface="+mn-lt"/>
                <a:cs typeface="+mn-lt"/>
              </a:rPr>
              <a:t>: Entidades gubernamentales encargadas de regular la industria alimentaria y la seguridad de los envases, que pueden tener requisitos específicos que deben cumplirse para la introducción de nuevos envases en el mercado.</a:t>
            </a:r>
            <a:endParaRPr lang="es-ES">
              <a:ea typeface="+mn-lt"/>
              <a:cs typeface="+mn-lt"/>
            </a:endParaRPr>
          </a:p>
          <a:p>
            <a:r>
              <a:rPr lang="es-ES" sz="1200" b="1">
                <a:ea typeface="+mn-lt"/>
                <a:cs typeface="+mn-lt"/>
              </a:rPr>
              <a:t>Organizaciones ambientales</a:t>
            </a:r>
            <a:r>
              <a:rPr lang="es-ES" sz="1200">
                <a:solidFill>
                  <a:srgbClr val="0D0D0D"/>
                </a:solidFill>
                <a:ea typeface="+mn-lt"/>
                <a:cs typeface="+mn-lt"/>
              </a:rPr>
              <a:t>: Grupos y organizaciones ambientales preocupados por el impacto ambiental de los envases, que pueden estar interesados en la innovación de envases más sostenibles y </a:t>
            </a:r>
            <a:r>
              <a:rPr lang="es-ES" sz="1200" err="1">
                <a:solidFill>
                  <a:srgbClr val="0D0D0D"/>
                </a:solidFill>
                <a:ea typeface="+mn-lt"/>
                <a:cs typeface="+mn-lt"/>
              </a:rPr>
              <a:t>ecoamigables</a:t>
            </a:r>
            <a:r>
              <a:rPr lang="es-ES" sz="1200">
                <a:solidFill>
                  <a:srgbClr val="0D0D0D"/>
                </a:solidFill>
                <a:ea typeface="+mn-lt"/>
                <a:cs typeface="+mn-lt"/>
              </a:rPr>
              <a:t>.</a:t>
            </a:r>
            <a:endParaRPr lang="es-ES">
              <a:ea typeface="+mn-lt"/>
              <a:cs typeface="+mn-lt"/>
            </a:endParaRPr>
          </a:p>
          <a:p>
            <a:r>
              <a:rPr lang="es-ES" sz="1200" b="1">
                <a:ea typeface="+mn-lt"/>
                <a:cs typeface="+mn-lt"/>
              </a:rPr>
              <a:t>Competidores</a:t>
            </a:r>
            <a:r>
              <a:rPr lang="es-ES" sz="1200">
                <a:solidFill>
                  <a:srgbClr val="0D0D0D"/>
                </a:solidFill>
                <a:ea typeface="+mn-lt"/>
                <a:cs typeface="+mn-lt"/>
              </a:rPr>
              <a:t>: Otras empresas del sector lácteo que pueden verse afectadas por la introducción de nuevos envases innovadores y que pueden estar interesadas en seguir de cerca los desarrollos en este proyecto.</a:t>
            </a:r>
            <a:endParaRPr lang="es-ES">
              <a:ea typeface="+mn-lt"/>
              <a:cs typeface="+mn-lt"/>
            </a:endParaRPr>
          </a:p>
          <a:p>
            <a:r>
              <a:rPr lang="es-ES" sz="1200" b="1">
                <a:ea typeface="+mn-lt"/>
                <a:cs typeface="+mn-lt"/>
              </a:rPr>
              <a:t>Investigadores y desarrolladores</a:t>
            </a:r>
            <a:r>
              <a:rPr lang="es-ES" sz="1200">
                <a:solidFill>
                  <a:srgbClr val="0D0D0D"/>
                </a:solidFill>
                <a:ea typeface="+mn-lt"/>
                <a:cs typeface="+mn-lt"/>
              </a:rPr>
              <a:t>: Investigadores, científicos y desarrolladores de tecnología que trabajan en el desarrollo y la mejora de los envases, aportando conocimientos especializados y experiencia técnica al proyecto.</a:t>
            </a:r>
            <a:endParaRPr lang="es-ES">
              <a:ea typeface="+mn-lt"/>
              <a:cs typeface="+mn-lt"/>
            </a:endParaRPr>
          </a:p>
          <a:p>
            <a:pPr marL="0" indent="0">
              <a:buNone/>
            </a:pPr>
            <a:endParaRPr lang="es-ES"/>
          </a:p>
        </p:txBody>
      </p:sp>
    </p:spTree>
    <p:extLst>
      <p:ext uri="{BB962C8B-B14F-4D97-AF65-F5344CB8AC3E}">
        <p14:creationId xmlns:p14="http://schemas.microsoft.com/office/powerpoint/2010/main" val="959701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828800"/>
            <a:ext cx="7342584" cy="609600"/>
          </a:xfrm>
        </p:spPr>
        <p:txBody>
          <a:bodyPr>
            <a:normAutofit fontScale="90000"/>
          </a:bodyPr>
          <a:lstStyle/>
          <a:p>
            <a:r>
              <a:rPr lang="es-ES" sz="3200">
                <a:solidFill>
                  <a:schemeClr val="tx1"/>
                </a:solidFill>
                <a:latin typeface="Tahoma" pitchFamily="34" charset="0"/>
              </a:rPr>
              <a:t>Se comienza el análisis preparando una tabla con cuatro columnas y una fila para cada grupo:</a:t>
            </a:r>
            <a:br>
              <a:rPr lang="es-ES" sz="3200">
                <a:solidFill>
                  <a:schemeClr val="tx1"/>
                </a:solidFill>
                <a:latin typeface="Tahoma" pitchFamily="34" charset="0"/>
              </a:rPr>
            </a:br>
            <a:endParaRPr lang="es-ES_tradnl">
              <a:solidFill>
                <a:schemeClr val="tx1"/>
              </a:solidFill>
            </a:endParaRPr>
          </a:p>
        </p:txBody>
      </p:sp>
      <p:graphicFrame>
        <p:nvGraphicFramePr>
          <p:cNvPr id="16390" name="Object 6"/>
          <p:cNvGraphicFramePr>
            <a:graphicFrameLocks noChangeAspect="1"/>
          </p:cNvGraphicFramePr>
          <p:nvPr/>
        </p:nvGraphicFramePr>
        <p:xfrm>
          <a:off x="473075" y="3063875"/>
          <a:ext cx="8213725" cy="1812925"/>
        </p:xfrm>
        <a:graphic>
          <a:graphicData uri="http://schemas.openxmlformats.org/presentationml/2006/ole">
            <mc:AlternateContent xmlns:mc="http://schemas.openxmlformats.org/markup-compatibility/2006">
              <mc:Choice xmlns:v="urn:schemas-microsoft-com:vml" Requires="v">
                <p:oleObj name="Document" r:id="rId2" imgW="5713063" imgH="1265257" progId="Word.Document.8">
                  <p:embed/>
                </p:oleObj>
              </mc:Choice>
              <mc:Fallback>
                <p:oleObj name="Document" r:id="rId2" imgW="5713063" imgH="1265257" progId="Word.Document.8">
                  <p:embed/>
                  <p:pic>
                    <p:nvPicPr>
                      <p:cNvPr id="1639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3063875"/>
                        <a:ext cx="8213725"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5"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animEffect transition="in" filter="checkerboard(down)">
                                      <p:cBhvr>
                                        <p:cTn id="11"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45011"/>
            <a:ext cx="7239000" cy="1143000"/>
          </a:xfrm>
        </p:spPr>
        <p:txBody>
          <a:bodyPr>
            <a:normAutofit fontScale="90000"/>
          </a:bodyPr>
          <a:lstStyle/>
          <a:p>
            <a:r>
              <a:rPr lang="es-CO"/>
              <a:t>EJEMPLO: P. contribución en la Disminución de la pobreza …….</a:t>
            </a:r>
          </a:p>
        </p:txBody>
      </p:sp>
      <p:graphicFrame>
        <p:nvGraphicFramePr>
          <p:cNvPr id="4" name="3 Tabla"/>
          <p:cNvGraphicFramePr>
            <a:graphicFrameLocks noGrp="1"/>
          </p:cNvGraphicFramePr>
          <p:nvPr/>
        </p:nvGraphicFramePr>
        <p:xfrm>
          <a:off x="539551" y="2276872"/>
          <a:ext cx="7248129" cy="3992488"/>
        </p:xfrm>
        <a:graphic>
          <a:graphicData uri="http://schemas.openxmlformats.org/drawingml/2006/table">
            <a:tbl>
              <a:tblPr firstRow="1" bandRow="1">
                <a:tableStyleId>{5C22544A-7EE6-4342-B048-85BDC9FD1C3A}</a:tableStyleId>
              </a:tblPr>
              <a:tblGrid>
                <a:gridCol w="2416043">
                  <a:extLst>
                    <a:ext uri="{9D8B030D-6E8A-4147-A177-3AD203B41FA5}">
                      <a16:colId xmlns:a16="http://schemas.microsoft.com/office/drawing/2014/main" val="20000"/>
                    </a:ext>
                  </a:extLst>
                </a:gridCol>
                <a:gridCol w="2416043">
                  <a:extLst>
                    <a:ext uri="{9D8B030D-6E8A-4147-A177-3AD203B41FA5}">
                      <a16:colId xmlns:a16="http://schemas.microsoft.com/office/drawing/2014/main" val="20001"/>
                    </a:ext>
                  </a:extLst>
                </a:gridCol>
                <a:gridCol w="2416043">
                  <a:extLst>
                    <a:ext uri="{9D8B030D-6E8A-4147-A177-3AD203B41FA5}">
                      <a16:colId xmlns:a16="http://schemas.microsoft.com/office/drawing/2014/main" val="20002"/>
                    </a:ext>
                  </a:extLst>
                </a:gridCol>
              </a:tblGrid>
              <a:tr h="792088">
                <a:tc>
                  <a:txBody>
                    <a:bodyPr/>
                    <a:lstStyle/>
                    <a:p>
                      <a:r>
                        <a:rPr lang="es-CO"/>
                        <a:t>GRUPO</a:t>
                      </a:r>
                    </a:p>
                  </a:txBody>
                  <a:tcPr/>
                </a:tc>
                <a:tc>
                  <a:txBody>
                    <a:bodyPr/>
                    <a:lstStyle/>
                    <a:p>
                      <a:r>
                        <a:rPr lang="es-CO"/>
                        <a:t>PROBLEMA MANIFESTADO</a:t>
                      </a:r>
                    </a:p>
                  </a:txBody>
                  <a:tcPr/>
                </a:tc>
                <a:tc>
                  <a:txBody>
                    <a:bodyPr/>
                    <a:lstStyle/>
                    <a:p>
                      <a:r>
                        <a:rPr lang="es-CO"/>
                        <a:t>INTERESES</a:t>
                      </a:r>
                    </a:p>
                  </a:txBody>
                  <a:tcPr/>
                </a:tc>
                <a:extLst>
                  <a:ext uri="{0D108BD9-81ED-4DB2-BD59-A6C34878D82A}">
                    <a16:rowId xmlns:a16="http://schemas.microsoft.com/office/drawing/2014/main" val="10000"/>
                  </a:ext>
                </a:extLst>
              </a:tr>
              <a:tr h="792088">
                <a:tc>
                  <a:txBody>
                    <a:bodyPr/>
                    <a:lstStyle/>
                    <a:p>
                      <a:r>
                        <a:rPr lang="es-CO"/>
                        <a:t>Pescadores</a:t>
                      </a:r>
                    </a:p>
                  </a:txBody>
                  <a:tcPr/>
                </a:tc>
                <a:tc>
                  <a:txBody>
                    <a:bodyPr/>
                    <a:lstStyle/>
                    <a:p>
                      <a:r>
                        <a:rPr lang="es-CO"/>
                        <a:t>Producción baja</a:t>
                      </a:r>
                      <a:r>
                        <a:rPr lang="es-CO" baseline="0"/>
                        <a:t> y mala calidad</a:t>
                      </a:r>
                    </a:p>
                    <a:p>
                      <a:r>
                        <a:rPr lang="es-CO" baseline="0"/>
                        <a:t>Nula organización entre pescadores</a:t>
                      </a:r>
                    </a:p>
                    <a:p>
                      <a:r>
                        <a:rPr lang="es-CO" baseline="0"/>
                        <a:t>Falta de alternativas de pesca</a:t>
                      </a:r>
                      <a:endParaRPr lang="es-CO"/>
                    </a:p>
                  </a:txBody>
                  <a:tcPr/>
                </a:tc>
                <a:tc>
                  <a:txBody>
                    <a:bodyPr/>
                    <a:lstStyle/>
                    <a:p>
                      <a:r>
                        <a:rPr lang="es-CO"/>
                        <a:t>Buscar otras fuentes de empleo que reduzcan la dependencia</a:t>
                      </a:r>
                      <a:r>
                        <a:rPr lang="es-CO" baseline="0"/>
                        <a:t> de las pesca</a:t>
                      </a:r>
                      <a:endParaRPr lang="es-CO"/>
                    </a:p>
                  </a:txBody>
                  <a:tcPr/>
                </a:tc>
                <a:extLst>
                  <a:ext uri="{0D108BD9-81ED-4DB2-BD59-A6C34878D82A}">
                    <a16:rowId xmlns:a16="http://schemas.microsoft.com/office/drawing/2014/main" val="10001"/>
                  </a:ext>
                </a:extLst>
              </a:tr>
              <a:tr h="792088">
                <a:tc>
                  <a:txBody>
                    <a:bodyPr/>
                    <a:lstStyle/>
                    <a:p>
                      <a:r>
                        <a:rPr lang="es-CO"/>
                        <a:t>Educadores</a:t>
                      </a:r>
                    </a:p>
                  </a:txBody>
                  <a:tcPr/>
                </a:tc>
                <a:tc>
                  <a:txBody>
                    <a:bodyPr/>
                    <a:lstStyle/>
                    <a:p>
                      <a:r>
                        <a:rPr lang="es-CO"/>
                        <a:t>Aparición de maestros nuevos</a:t>
                      </a:r>
                    </a:p>
                    <a:p>
                      <a:r>
                        <a:rPr lang="es-CO"/>
                        <a:t>No hay</a:t>
                      </a:r>
                      <a:r>
                        <a:rPr lang="es-CO" baseline="0"/>
                        <a:t> respeto por este oficio</a:t>
                      </a:r>
                      <a:endParaRPr lang="es-CO"/>
                    </a:p>
                  </a:txBody>
                  <a:tcPr/>
                </a:tc>
                <a:tc>
                  <a:txBody>
                    <a:bodyPr/>
                    <a:lstStyle/>
                    <a:p>
                      <a:r>
                        <a:rPr lang="es-CO"/>
                        <a:t>Poder seguir ejerciendo su labor</a:t>
                      </a:r>
                    </a:p>
                    <a:p>
                      <a:r>
                        <a:rPr lang="es-CO"/>
                        <a:t>Desarrollo social y comunitario de la población</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F9A09E-C699-C551-B1AB-A50A9A5FEB94}"/>
              </a:ext>
            </a:extLst>
          </p:cNvPr>
          <p:cNvSpPr>
            <a:spLocks noGrp="1"/>
          </p:cNvSpPr>
          <p:nvPr>
            <p:ph type="title"/>
          </p:nvPr>
        </p:nvSpPr>
        <p:spPr/>
        <p:txBody>
          <a:bodyPr/>
          <a:lstStyle/>
          <a:p>
            <a:r>
              <a:rPr lang="es-ES">
                <a:ln w="500">
                  <a:solidFill>
                    <a:srgbClr val="1F497D">
                      <a:shade val="20000"/>
                      <a:satMod val="120000"/>
                    </a:srgbClr>
                  </a:solidFill>
                </a:ln>
              </a:rPr>
              <a:t>ACTIVIDADES</a:t>
            </a:r>
            <a:endParaRPr lang="es-ES"/>
          </a:p>
        </p:txBody>
      </p:sp>
      <p:sp>
        <p:nvSpPr>
          <p:cNvPr id="3" name="Marcador de contenido 2">
            <a:extLst>
              <a:ext uri="{FF2B5EF4-FFF2-40B4-BE49-F238E27FC236}">
                <a16:creationId xmlns:a16="http://schemas.microsoft.com/office/drawing/2014/main" id="{8F768ACC-E9BC-DA1D-3B25-7E5AF72C2B1D}"/>
              </a:ext>
            </a:extLst>
          </p:cNvPr>
          <p:cNvSpPr>
            <a:spLocks noGrp="1"/>
          </p:cNvSpPr>
          <p:nvPr>
            <p:ph idx="1"/>
          </p:nvPr>
        </p:nvSpPr>
        <p:spPr/>
        <p:txBody>
          <a:bodyPr vert="horz" lIns="91440" tIns="45720" rIns="91440" bIns="45720" anchor="t">
            <a:normAutofit/>
          </a:bodyPr>
          <a:lstStyle/>
          <a:p>
            <a:pPr algn="just">
              <a:buNone/>
            </a:pPr>
            <a:r>
              <a:rPr lang="es-ES" sz="1400">
                <a:solidFill>
                  <a:srgbClr val="0D0D0D"/>
                </a:solidFill>
                <a:ea typeface="+mn-lt"/>
                <a:cs typeface="+mn-lt"/>
              </a:rPr>
              <a:t>Algunas de las actividades llevadas a cabo como parte de "Barrios a la Obra" incluyeron:</a:t>
            </a:r>
            <a:endParaRPr lang="es-ES" sz="1400"/>
          </a:p>
          <a:p>
            <a:pPr algn="just"/>
            <a:r>
              <a:rPr lang="es-ES" sz="1400" b="1">
                <a:ea typeface="+mn-lt"/>
                <a:cs typeface="+mn-lt"/>
              </a:rPr>
              <a:t>Mejora de la Infraestructura:</a:t>
            </a:r>
            <a:r>
              <a:rPr lang="es-ES" sz="1400">
                <a:solidFill>
                  <a:srgbClr val="0D0D0D"/>
                </a:solidFill>
                <a:ea typeface="+mn-lt"/>
                <a:cs typeface="+mn-lt"/>
              </a:rPr>
              <a:t> Construcción y rehabilitación de vías, aceras, parques, centros comunitarios y espacios públicos para mejorar la accesibilidad y la calidad de vida en los barrios.</a:t>
            </a:r>
            <a:endParaRPr lang="es-ES" sz="1400"/>
          </a:p>
          <a:p>
            <a:pPr algn="just"/>
            <a:r>
              <a:rPr lang="es-ES" sz="1400" b="1">
                <a:ea typeface="+mn-lt"/>
                <a:cs typeface="+mn-lt"/>
              </a:rPr>
              <a:t>Mejoramiento de Vivienda:</a:t>
            </a:r>
            <a:r>
              <a:rPr lang="es-ES" sz="1400">
                <a:solidFill>
                  <a:srgbClr val="0D0D0D"/>
                </a:solidFill>
                <a:ea typeface="+mn-lt"/>
                <a:cs typeface="+mn-lt"/>
              </a:rPr>
              <a:t> Construcción y mejoramiento de viviendas para familias de bajos ingresos, con el objetivo de proporcionar hogares seguros y dignos.</a:t>
            </a:r>
            <a:endParaRPr lang="es-ES" sz="1400"/>
          </a:p>
          <a:p>
            <a:pPr algn="just"/>
            <a:r>
              <a:rPr lang="es-ES" sz="1400" b="1">
                <a:ea typeface="+mn-lt"/>
                <a:cs typeface="+mn-lt"/>
              </a:rPr>
              <a:t>Desarrollo Social y Cultural:</a:t>
            </a:r>
            <a:r>
              <a:rPr lang="es-ES" sz="1400">
                <a:solidFill>
                  <a:srgbClr val="0D0D0D"/>
                </a:solidFill>
                <a:ea typeface="+mn-lt"/>
                <a:cs typeface="+mn-lt"/>
              </a:rPr>
              <a:t> Implementación de programas educativos, culturales y recreativos para promover la inclusión social, el desarrollo personal y comunitario, y fortalecer el tejido social en los barrios.</a:t>
            </a:r>
            <a:endParaRPr lang="es-ES" sz="1400"/>
          </a:p>
          <a:p>
            <a:pPr algn="just"/>
            <a:r>
              <a:rPr lang="es-ES" sz="1400" b="1">
                <a:ea typeface="+mn-lt"/>
                <a:cs typeface="+mn-lt"/>
              </a:rPr>
              <a:t>Mejora de Servicios Básicos:</a:t>
            </a:r>
            <a:r>
              <a:rPr lang="es-ES" sz="1400">
                <a:solidFill>
                  <a:srgbClr val="0D0D0D"/>
                </a:solidFill>
                <a:ea typeface="+mn-lt"/>
                <a:cs typeface="+mn-lt"/>
              </a:rPr>
              <a:t> Ampliación y mejora de los servicios de agua potable, saneamiento, energía eléctrica y recolección de residuos sólidos para garantizar condiciones de vida más saludables.</a:t>
            </a:r>
            <a:endParaRPr lang="es-ES" sz="1400"/>
          </a:p>
          <a:p>
            <a:pPr algn="just"/>
            <a:r>
              <a:rPr lang="es-ES" sz="1400" b="1">
                <a:ea typeface="+mn-lt"/>
                <a:cs typeface="+mn-lt"/>
              </a:rPr>
              <a:t>Promoción de la Participación Ciudadana:</a:t>
            </a:r>
            <a:r>
              <a:rPr lang="es-ES" sz="1400">
                <a:solidFill>
                  <a:srgbClr val="0D0D0D"/>
                </a:solidFill>
                <a:ea typeface="+mn-lt"/>
                <a:cs typeface="+mn-lt"/>
              </a:rPr>
              <a:t> Fomento de la participación activa de los residentes en la toma de decisiones y la implementación de proyectos en sus comunidades, a través de consejos comunales, asambleas vecinales y otros mecanismos de participación.</a:t>
            </a:r>
            <a:endParaRPr lang="es-ES" sz="1400"/>
          </a:p>
          <a:p>
            <a:pPr marL="0" indent="0">
              <a:buNone/>
            </a:pPr>
            <a:endParaRPr lang="es-ES"/>
          </a:p>
        </p:txBody>
      </p:sp>
    </p:spTree>
    <p:extLst>
      <p:ext uri="{BB962C8B-B14F-4D97-AF65-F5344CB8AC3E}">
        <p14:creationId xmlns:p14="http://schemas.microsoft.com/office/powerpoint/2010/main" val="2289800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2CB52-2702-1027-2A5F-CB33938C5536}"/>
              </a:ext>
            </a:extLst>
          </p:cNvPr>
          <p:cNvSpPr>
            <a:spLocks noGrp="1"/>
          </p:cNvSpPr>
          <p:nvPr>
            <p:ph type="title"/>
          </p:nvPr>
        </p:nvSpPr>
        <p:spPr/>
        <p:txBody>
          <a:bodyPr>
            <a:normAutofit fontScale="90000"/>
          </a:bodyPr>
          <a:lstStyle/>
          <a:p>
            <a:r>
              <a:rPr lang="es-ES">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Matriz de clasificación de los interesados</a:t>
            </a:r>
            <a:endParaRPr lang="es-ES"/>
          </a:p>
        </p:txBody>
      </p:sp>
      <p:cxnSp>
        <p:nvCxnSpPr>
          <p:cNvPr id="5" name="Conector recto de flecha 4">
            <a:extLst>
              <a:ext uri="{FF2B5EF4-FFF2-40B4-BE49-F238E27FC236}">
                <a16:creationId xmlns:a16="http://schemas.microsoft.com/office/drawing/2014/main" id="{F7F21999-5E6B-E25B-ECE7-7CFE26AE3E90}"/>
              </a:ext>
            </a:extLst>
          </p:cNvPr>
          <p:cNvCxnSpPr/>
          <p:nvPr/>
        </p:nvCxnSpPr>
        <p:spPr>
          <a:xfrm flipH="1">
            <a:off x="4306015" y="2147910"/>
            <a:ext cx="2013" cy="3291032"/>
          </a:xfrm>
          <a:prstGeom prst="straightConnector1">
            <a:avLst/>
          </a:prstGeom>
          <a:ln w="57150">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61D8B9E7-9681-5F1C-DAE1-51C2C7466A48}"/>
              </a:ext>
            </a:extLst>
          </p:cNvPr>
          <p:cNvCxnSpPr>
            <a:cxnSpLocks/>
          </p:cNvCxnSpPr>
          <p:nvPr/>
        </p:nvCxnSpPr>
        <p:spPr>
          <a:xfrm flipV="1">
            <a:off x="934416" y="3797452"/>
            <a:ext cx="6886195" cy="92647"/>
          </a:xfrm>
          <a:prstGeom prst="straightConnector1">
            <a:avLst/>
          </a:prstGeom>
          <a:ln w="57150">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uadroTexto 6">
            <a:extLst>
              <a:ext uri="{FF2B5EF4-FFF2-40B4-BE49-F238E27FC236}">
                <a16:creationId xmlns:a16="http://schemas.microsoft.com/office/drawing/2014/main" id="{12C3F77A-0BDE-D7CD-DBFD-525ADE8A52C5}"/>
              </a:ext>
            </a:extLst>
          </p:cNvPr>
          <p:cNvSpPr txBox="1"/>
          <p:nvPr/>
        </p:nvSpPr>
        <p:spPr>
          <a:xfrm>
            <a:off x="2644473" y="2785543"/>
            <a:ext cx="1436958" cy="646331"/>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Mantener satisfecho</a:t>
            </a:r>
          </a:p>
        </p:txBody>
      </p:sp>
      <p:sp>
        <p:nvSpPr>
          <p:cNvPr id="9" name="CuadroTexto 6">
            <a:extLst>
              <a:ext uri="{FF2B5EF4-FFF2-40B4-BE49-F238E27FC236}">
                <a16:creationId xmlns:a16="http://schemas.microsoft.com/office/drawing/2014/main" id="{12C3F77A-0BDE-D7CD-DBFD-525ADE8A52C5}"/>
              </a:ext>
            </a:extLst>
          </p:cNvPr>
          <p:cNvSpPr txBox="1"/>
          <p:nvPr/>
        </p:nvSpPr>
        <p:spPr>
          <a:xfrm>
            <a:off x="4567936" y="2785543"/>
            <a:ext cx="1547733" cy="646331"/>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Gestionar atentamente</a:t>
            </a:r>
          </a:p>
        </p:txBody>
      </p:sp>
      <p:sp>
        <p:nvSpPr>
          <p:cNvPr id="10" name="CuadroTexto 6">
            <a:extLst>
              <a:ext uri="{FF2B5EF4-FFF2-40B4-BE49-F238E27FC236}">
                <a16:creationId xmlns:a16="http://schemas.microsoft.com/office/drawing/2014/main" id="{3BE2F70D-7580-3F19-57F6-D56DF535CEBC}"/>
              </a:ext>
            </a:extLst>
          </p:cNvPr>
          <p:cNvSpPr txBox="1"/>
          <p:nvPr/>
        </p:nvSpPr>
        <p:spPr>
          <a:xfrm>
            <a:off x="2644472" y="4175269"/>
            <a:ext cx="1436958" cy="646331"/>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Monitorear</a:t>
            </a:r>
          </a:p>
          <a:p>
            <a:endParaRPr lang="es-ES" dirty="0"/>
          </a:p>
        </p:txBody>
      </p:sp>
      <p:sp>
        <p:nvSpPr>
          <p:cNvPr id="11" name="CuadroTexto 6">
            <a:extLst>
              <a:ext uri="{FF2B5EF4-FFF2-40B4-BE49-F238E27FC236}">
                <a16:creationId xmlns:a16="http://schemas.microsoft.com/office/drawing/2014/main" id="{A7E72877-0256-AE42-B86B-DBBF927B6AC6}"/>
              </a:ext>
            </a:extLst>
          </p:cNvPr>
          <p:cNvSpPr txBox="1"/>
          <p:nvPr/>
        </p:nvSpPr>
        <p:spPr>
          <a:xfrm>
            <a:off x="4567934" y="4175268"/>
            <a:ext cx="1436958" cy="646331"/>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Mantener informado</a:t>
            </a:r>
          </a:p>
        </p:txBody>
      </p:sp>
      <p:sp>
        <p:nvSpPr>
          <p:cNvPr id="12" name="CuadroTexto 11">
            <a:extLst>
              <a:ext uri="{FF2B5EF4-FFF2-40B4-BE49-F238E27FC236}">
                <a16:creationId xmlns:a16="http://schemas.microsoft.com/office/drawing/2014/main" id="{A21517AE-C238-3F75-098F-532D2DB38D53}"/>
              </a:ext>
            </a:extLst>
          </p:cNvPr>
          <p:cNvSpPr txBox="1"/>
          <p:nvPr/>
        </p:nvSpPr>
        <p:spPr>
          <a:xfrm>
            <a:off x="1318457" y="2166418"/>
            <a:ext cx="269198"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dirty="0"/>
              <a:t>Alto </a:t>
            </a:r>
            <a:endParaRPr lang="es-ES" sz="1100"/>
          </a:p>
          <a:p>
            <a:r>
              <a:rPr lang="es-ES" sz="1100" dirty="0"/>
              <a:t>poder</a:t>
            </a:r>
            <a:endParaRPr lang="es-ES" sz="1100"/>
          </a:p>
        </p:txBody>
      </p:sp>
      <p:sp>
        <p:nvSpPr>
          <p:cNvPr id="13" name="CuadroTexto 12">
            <a:extLst>
              <a:ext uri="{FF2B5EF4-FFF2-40B4-BE49-F238E27FC236}">
                <a16:creationId xmlns:a16="http://schemas.microsoft.com/office/drawing/2014/main" id="{39422EE5-E9B9-B13B-6FC5-C5AC93D519AF}"/>
              </a:ext>
            </a:extLst>
          </p:cNvPr>
          <p:cNvSpPr txBox="1"/>
          <p:nvPr/>
        </p:nvSpPr>
        <p:spPr>
          <a:xfrm>
            <a:off x="1318456" y="3898541"/>
            <a:ext cx="269198"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dirty="0"/>
              <a:t>Bajo</a:t>
            </a:r>
          </a:p>
          <a:p>
            <a:r>
              <a:rPr lang="es-ES" sz="1100" dirty="0"/>
              <a:t> poder</a:t>
            </a:r>
          </a:p>
        </p:txBody>
      </p:sp>
      <p:sp>
        <p:nvSpPr>
          <p:cNvPr id="14" name="CuadroTexto 13">
            <a:extLst>
              <a:ext uri="{FF2B5EF4-FFF2-40B4-BE49-F238E27FC236}">
                <a16:creationId xmlns:a16="http://schemas.microsoft.com/office/drawing/2014/main" id="{44D8768E-304C-DF71-B732-27EB0D88E218}"/>
              </a:ext>
            </a:extLst>
          </p:cNvPr>
          <p:cNvSpPr txBox="1"/>
          <p:nvPr/>
        </p:nvSpPr>
        <p:spPr>
          <a:xfrm>
            <a:off x="2000406" y="5648946"/>
            <a:ext cx="20129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Bajo </a:t>
            </a:r>
            <a:r>
              <a:rPr lang="es-ES" sz="1200"/>
              <a:t>interés</a:t>
            </a:r>
          </a:p>
        </p:txBody>
      </p:sp>
      <p:sp>
        <p:nvSpPr>
          <p:cNvPr id="15" name="CuadroTexto 14">
            <a:extLst>
              <a:ext uri="{FF2B5EF4-FFF2-40B4-BE49-F238E27FC236}">
                <a16:creationId xmlns:a16="http://schemas.microsoft.com/office/drawing/2014/main" id="{48AB6550-6A3E-047D-5907-6E9B68C2747F}"/>
              </a:ext>
            </a:extLst>
          </p:cNvPr>
          <p:cNvSpPr txBox="1"/>
          <p:nvPr/>
        </p:nvSpPr>
        <p:spPr>
          <a:xfrm>
            <a:off x="4991339" y="5719439"/>
            <a:ext cx="20129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Alto interés</a:t>
            </a:r>
          </a:p>
        </p:txBody>
      </p:sp>
    </p:spTree>
    <p:extLst>
      <p:ext uri="{BB962C8B-B14F-4D97-AF65-F5344CB8AC3E}">
        <p14:creationId xmlns:p14="http://schemas.microsoft.com/office/powerpoint/2010/main" val="4175438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838200" y="914400"/>
            <a:ext cx="7848600" cy="762000"/>
          </a:xfrm>
        </p:spPr>
        <p:txBody>
          <a:bodyPr>
            <a:normAutofit fontScale="90000"/>
          </a:bodyPr>
          <a:lstStyle/>
          <a:p>
            <a:r>
              <a:rPr lang="es-ES" sz="3200" b="1">
                <a:latin typeface="Tahoma" pitchFamily="34" charset="0"/>
              </a:rPr>
              <a:t>II. ANÁLISIS DE LOS PROBLEMAS</a:t>
            </a:r>
            <a:br>
              <a:rPr lang="es-ES" sz="3200" b="1">
                <a:latin typeface="Tahoma" pitchFamily="34" charset="0"/>
              </a:rPr>
            </a:br>
            <a:endParaRPr lang="es-ES_tradnl" b="1"/>
          </a:p>
        </p:txBody>
      </p:sp>
      <p:pic>
        <p:nvPicPr>
          <p:cNvPr id="19462" name="Picture 6" descr="http://2.bp.blogspot.com/-R-NqDXSFcns/UEp4Lhl8x8I/AAAAAAAAANs/j22CqigVHvw/s400/homero_pensando.gif"/>
          <p:cNvPicPr>
            <a:picLocks noChangeAspect="1" noChangeArrowheads="1"/>
          </p:cNvPicPr>
          <p:nvPr/>
        </p:nvPicPr>
        <p:blipFill>
          <a:blip r:embed="rId3" cstate="print"/>
          <a:srcRect/>
          <a:stretch>
            <a:fillRect/>
          </a:stretch>
        </p:blipFill>
        <p:spPr bwMode="auto">
          <a:xfrm>
            <a:off x="2627784" y="1772816"/>
            <a:ext cx="3810000" cy="25717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324" t="5295" r="20082" b="9334"/>
          <a:stretch>
            <a:fillRect/>
          </a:stretch>
        </p:blipFill>
        <p:spPr bwMode="auto">
          <a:xfrm>
            <a:off x="0" y="0"/>
            <a:ext cx="8172400" cy="6858000"/>
          </a:xfrm>
          <a:prstGeom prst="rect">
            <a:avLst/>
          </a:prstGeom>
          <a:noFill/>
          <a:ln w="9525">
            <a:noFill/>
            <a:miter lim="800000"/>
            <a:headEnd/>
            <a:tailEnd/>
          </a:ln>
        </p:spPr>
      </p:pic>
      <p:sp>
        <p:nvSpPr>
          <p:cNvPr id="5" name="4 Rectángulo"/>
          <p:cNvSpPr/>
          <p:nvPr/>
        </p:nvSpPr>
        <p:spPr>
          <a:xfrm>
            <a:off x="0" y="0"/>
            <a:ext cx="81724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a:t>Análisis de problemas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323529" y="260648"/>
            <a:ext cx="7848872" cy="6192688"/>
          </a:xfrm>
          <a:prstGeom prst="rect">
            <a:avLst/>
          </a:prstGeom>
          <a:noFill/>
          <a:ln w="9525">
            <a:noFill/>
            <a:miter lim="800000"/>
            <a:headEnd/>
            <a:tailEnd/>
          </a:ln>
        </p:spPr>
      </p:pic>
      <p:sp>
        <p:nvSpPr>
          <p:cNvPr id="5" name="4 Rectángulo"/>
          <p:cNvSpPr/>
          <p:nvPr/>
        </p:nvSpPr>
        <p:spPr>
          <a:xfrm>
            <a:off x="3851920" y="5013176"/>
            <a:ext cx="3960440" cy="1368152"/>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433D3C-3BF8-62D6-23CC-27FBD1966C97}"/>
              </a:ext>
            </a:extLst>
          </p:cNvPr>
          <p:cNvSpPr>
            <a:spLocks noGrp="1"/>
          </p:cNvSpPr>
          <p:nvPr>
            <p:ph type="title"/>
          </p:nvPr>
        </p:nvSpPr>
        <p:spPr/>
        <p:txBody>
          <a:bodyPr/>
          <a:lstStyle/>
          <a:p>
            <a:r>
              <a:rPr lang="es-ES" sz="2400" b="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latin typeface="Calibri"/>
                <a:ea typeface="Calibri"/>
                <a:cs typeface="Calibri"/>
              </a:rPr>
              <a:t>Identificación de los principales problemas existentes</a:t>
            </a:r>
            <a:endParaRPr lang="es-ES" sz="2400"/>
          </a:p>
        </p:txBody>
      </p:sp>
      <p:sp>
        <p:nvSpPr>
          <p:cNvPr id="3" name="Marcador de contenido 2">
            <a:extLst>
              <a:ext uri="{FF2B5EF4-FFF2-40B4-BE49-F238E27FC236}">
                <a16:creationId xmlns:a16="http://schemas.microsoft.com/office/drawing/2014/main" id="{DB3C6630-CAC4-0958-6B20-C32E5D3E9776}"/>
              </a:ext>
            </a:extLst>
          </p:cNvPr>
          <p:cNvSpPr>
            <a:spLocks noGrp="1"/>
          </p:cNvSpPr>
          <p:nvPr>
            <p:ph idx="1"/>
          </p:nvPr>
        </p:nvSpPr>
        <p:spPr/>
        <p:txBody>
          <a:bodyPr vert="horz" lIns="91440" tIns="45720" rIns="91440" bIns="45720" anchor="t">
            <a:normAutofit/>
          </a:bodyPr>
          <a:lstStyle/>
          <a:p>
            <a:pPr marL="0" indent="0">
              <a:buNone/>
            </a:pPr>
            <a:r>
              <a:rPr lang="es-ES"/>
              <a:t>No de los posibles, imaginados o futuros.</a:t>
            </a:r>
          </a:p>
        </p:txBody>
      </p:sp>
      <p:graphicFrame>
        <p:nvGraphicFramePr>
          <p:cNvPr id="5" name="Tabla 4">
            <a:extLst>
              <a:ext uri="{FF2B5EF4-FFF2-40B4-BE49-F238E27FC236}">
                <a16:creationId xmlns:a16="http://schemas.microsoft.com/office/drawing/2014/main" id="{F2C39A36-B883-BEF6-5683-B88B2E49F734}"/>
              </a:ext>
            </a:extLst>
          </p:cNvPr>
          <p:cNvGraphicFramePr>
            <a:graphicFrameLocks noGrp="1"/>
          </p:cNvGraphicFramePr>
          <p:nvPr>
            <p:extLst>
              <p:ext uri="{D42A27DB-BD31-4B8C-83A1-F6EECF244321}">
                <p14:modId xmlns:p14="http://schemas.microsoft.com/office/powerpoint/2010/main" val="545810064"/>
              </p:ext>
            </p:extLst>
          </p:nvPr>
        </p:nvGraphicFramePr>
        <p:xfrm>
          <a:off x="728382" y="2913529"/>
          <a:ext cx="7096938" cy="1415450"/>
        </p:xfrm>
        <a:graphic>
          <a:graphicData uri="http://schemas.openxmlformats.org/drawingml/2006/table">
            <a:tbl>
              <a:tblPr firstRow="1" bandRow="1">
                <a:tableStyleId>{5C22544A-7EE6-4342-B048-85BDC9FD1C3A}</a:tableStyleId>
              </a:tblPr>
              <a:tblGrid>
                <a:gridCol w="3548469">
                  <a:extLst>
                    <a:ext uri="{9D8B030D-6E8A-4147-A177-3AD203B41FA5}">
                      <a16:colId xmlns:a16="http://schemas.microsoft.com/office/drawing/2014/main" val="3861836576"/>
                    </a:ext>
                  </a:extLst>
                </a:gridCol>
                <a:gridCol w="3548469">
                  <a:extLst>
                    <a:ext uri="{9D8B030D-6E8A-4147-A177-3AD203B41FA5}">
                      <a16:colId xmlns:a16="http://schemas.microsoft.com/office/drawing/2014/main" val="433019646"/>
                    </a:ext>
                  </a:extLst>
                </a:gridCol>
              </a:tblGrid>
              <a:tr h="707725">
                <a:tc>
                  <a:txBody>
                    <a:bodyPr/>
                    <a:lstStyle/>
                    <a:p>
                      <a:r>
                        <a:rPr lang="es-ES"/>
                        <a:t>CORRECTA FORMULACIÓN</a:t>
                      </a:r>
                    </a:p>
                  </a:txBody>
                  <a:tcPr/>
                </a:tc>
                <a:tc>
                  <a:txBody>
                    <a:bodyPr/>
                    <a:lstStyle/>
                    <a:p>
                      <a:pPr lvl="0">
                        <a:buNone/>
                      </a:pPr>
                      <a:r>
                        <a:rPr lang="es-ES" sz="1800" b="0" i="0" u="none" strike="noStrike" noProof="0">
                          <a:solidFill>
                            <a:srgbClr val="000000"/>
                          </a:solidFill>
                          <a:latin typeface="Trebuchet MS"/>
                        </a:rPr>
                        <a:t>La cosecha está infectada por insectos</a:t>
                      </a:r>
                      <a:endParaRPr lang="es-ES"/>
                    </a:p>
                  </a:txBody>
                  <a:tcPr/>
                </a:tc>
                <a:extLst>
                  <a:ext uri="{0D108BD9-81ED-4DB2-BD59-A6C34878D82A}">
                    <a16:rowId xmlns:a16="http://schemas.microsoft.com/office/drawing/2014/main" val="4013120666"/>
                  </a:ext>
                </a:extLst>
              </a:tr>
              <a:tr h="707725">
                <a:tc>
                  <a:txBody>
                    <a:bodyPr/>
                    <a:lstStyle/>
                    <a:p>
                      <a:r>
                        <a:rPr lang="es-ES"/>
                        <a:t>MALA FORMULACIÓN</a:t>
                      </a:r>
                    </a:p>
                  </a:txBody>
                  <a:tcPr/>
                </a:tc>
                <a:tc>
                  <a:txBody>
                    <a:bodyPr/>
                    <a:lstStyle/>
                    <a:p>
                      <a:pPr lvl="0" algn="l">
                        <a:lnSpc>
                          <a:spcPct val="100000"/>
                        </a:lnSpc>
                        <a:spcBef>
                          <a:spcPts val="0"/>
                        </a:spcBef>
                        <a:spcAft>
                          <a:spcPts val="0"/>
                        </a:spcAft>
                        <a:buNone/>
                      </a:pPr>
                      <a:r>
                        <a:rPr lang="es-ES" sz="1800" b="1" i="0" u="none" strike="noStrike" noProof="0">
                          <a:solidFill>
                            <a:schemeClr val="tx1"/>
                          </a:solidFill>
                          <a:latin typeface="Trebuchet MS"/>
                        </a:rPr>
                        <a:t>No hay insecticidas disponibles</a:t>
                      </a:r>
                    </a:p>
                    <a:p>
                      <a:pPr lvl="0">
                        <a:buNone/>
                      </a:pPr>
                      <a:endParaRPr lang="es-ES"/>
                    </a:p>
                  </a:txBody>
                  <a:tcPr/>
                </a:tc>
                <a:extLst>
                  <a:ext uri="{0D108BD9-81ED-4DB2-BD59-A6C34878D82A}">
                    <a16:rowId xmlns:a16="http://schemas.microsoft.com/office/drawing/2014/main" val="4054124610"/>
                  </a:ext>
                </a:extLst>
              </a:tr>
            </a:tbl>
          </a:graphicData>
        </a:graphic>
      </p:graphicFrame>
    </p:spTree>
    <p:extLst>
      <p:ext uri="{BB962C8B-B14F-4D97-AF65-F5344CB8AC3E}">
        <p14:creationId xmlns:p14="http://schemas.microsoft.com/office/powerpoint/2010/main" val="1670910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1295400"/>
            <a:ext cx="7772400" cy="381000"/>
          </a:xfrm>
        </p:spPr>
        <p:txBody>
          <a:bodyPr>
            <a:normAutofit fontScale="90000"/>
          </a:bodyPr>
          <a:lstStyle/>
          <a:p>
            <a:r>
              <a:rPr lang="es-ES" sz="3200">
                <a:solidFill>
                  <a:schemeClr val="tx1"/>
                </a:solidFill>
                <a:latin typeface="Tahoma" pitchFamily="34" charset="0"/>
              </a:rPr>
              <a:t>Hacemos el análisis de problemas para:</a:t>
            </a:r>
            <a:br>
              <a:rPr lang="es-ES" sz="3200">
                <a:solidFill>
                  <a:schemeClr val="tx1"/>
                </a:solidFill>
                <a:latin typeface="Tahoma" pitchFamily="34" charset="0"/>
              </a:rPr>
            </a:br>
            <a:endParaRPr lang="es-ES_tradnl">
              <a:solidFill>
                <a:schemeClr val="tx1"/>
              </a:solidFill>
            </a:endParaRPr>
          </a:p>
        </p:txBody>
      </p:sp>
      <p:graphicFrame>
        <p:nvGraphicFramePr>
          <p:cNvPr id="4" name="3 Diagrama"/>
          <p:cNvGraphicFramePr/>
          <p:nvPr/>
        </p:nvGraphicFramePr>
        <p:xfrm>
          <a:off x="467544" y="980728"/>
          <a:ext cx="748883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2E408-E30A-6C02-BA95-A6A34E7E21BA}"/>
              </a:ext>
            </a:extLst>
          </p:cNvPr>
          <p:cNvSpPr>
            <a:spLocks noGrp="1"/>
          </p:cNvSpPr>
          <p:nvPr>
            <p:ph type="title"/>
          </p:nvPr>
        </p:nvSpPr>
        <p:spPr/>
        <p:txBody>
          <a:bodyPr>
            <a:normAutofit/>
          </a:bodyPr>
          <a:lstStyle/>
          <a:p>
            <a:r>
              <a:rPr lang="es-ES" sz="240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Pasos fundamentales para aplicar la técnica de árbol de problemas</a:t>
            </a:r>
            <a:endParaRPr lang="es-ES" sz="2400"/>
          </a:p>
        </p:txBody>
      </p:sp>
      <p:graphicFrame>
        <p:nvGraphicFramePr>
          <p:cNvPr id="4" name="Marcador de contenido 3">
            <a:extLst>
              <a:ext uri="{FF2B5EF4-FFF2-40B4-BE49-F238E27FC236}">
                <a16:creationId xmlns:a16="http://schemas.microsoft.com/office/drawing/2014/main" id="{5BD71CEE-6ED7-EC1F-6814-36FD6390A0D5}"/>
              </a:ext>
            </a:extLst>
          </p:cNvPr>
          <p:cNvGraphicFramePr>
            <a:graphicFrameLocks noGrp="1"/>
          </p:cNvGraphicFramePr>
          <p:nvPr>
            <p:ph idx="1"/>
            <p:extLst>
              <p:ext uri="{D42A27DB-BD31-4B8C-83A1-F6EECF244321}">
                <p14:modId xmlns:p14="http://schemas.microsoft.com/office/powerpoint/2010/main" val="1045611414"/>
              </p:ext>
            </p:extLst>
          </p:nvPr>
        </p:nvGraphicFramePr>
        <p:xfrm>
          <a:off x="1297641" y="1464049"/>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05" name="Estrella: 5 puntas 604">
            <a:extLst>
              <a:ext uri="{FF2B5EF4-FFF2-40B4-BE49-F238E27FC236}">
                <a16:creationId xmlns:a16="http://schemas.microsoft.com/office/drawing/2014/main" id="{226667B9-9059-39D0-A423-DD77BD815D13}"/>
              </a:ext>
            </a:extLst>
          </p:cNvPr>
          <p:cNvSpPr/>
          <p:nvPr/>
        </p:nvSpPr>
        <p:spPr>
          <a:xfrm>
            <a:off x="2113817" y="5025566"/>
            <a:ext cx="1064558" cy="6723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20056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a:t>Análisis de problemas</a:t>
            </a:r>
          </a:p>
        </p:txBody>
      </p:sp>
      <p:sp>
        <p:nvSpPr>
          <p:cNvPr id="3" name="2 Marcador de contenido"/>
          <p:cNvSpPr>
            <a:spLocks noGrp="1"/>
          </p:cNvSpPr>
          <p:nvPr>
            <p:ph idx="1"/>
          </p:nvPr>
        </p:nvSpPr>
        <p:spPr/>
        <p:txBody>
          <a:bodyPr/>
          <a:lstStyle/>
          <a:p>
            <a:pPr>
              <a:buNone/>
            </a:pPr>
            <a:r>
              <a:rPr lang="es-CO"/>
              <a:t>Busca identificar los aspectos negativos de una situación existente. Establece relaciones:</a:t>
            </a:r>
          </a:p>
        </p:txBody>
      </p:sp>
      <p:sp>
        <p:nvSpPr>
          <p:cNvPr id="4" name="3 Rectángulo"/>
          <p:cNvSpPr/>
          <p:nvPr/>
        </p:nvSpPr>
        <p:spPr>
          <a:xfrm>
            <a:off x="2123728" y="3140968"/>
            <a:ext cx="11521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causa</a:t>
            </a:r>
          </a:p>
        </p:txBody>
      </p:sp>
      <p:sp>
        <p:nvSpPr>
          <p:cNvPr id="5" name="4 Rectángulo"/>
          <p:cNvSpPr/>
          <p:nvPr/>
        </p:nvSpPr>
        <p:spPr>
          <a:xfrm>
            <a:off x="4427984" y="3140968"/>
            <a:ext cx="1152128" cy="7200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Efecto</a:t>
            </a:r>
          </a:p>
        </p:txBody>
      </p:sp>
      <p:sp>
        <p:nvSpPr>
          <p:cNvPr id="6" name="5 Flecha derecha"/>
          <p:cNvSpPr/>
          <p:nvPr/>
        </p:nvSpPr>
        <p:spPr>
          <a:xfrm>
            <a:off x="3419872" y="3356992"/>
            <a:ext cx="792088" cy="2880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0" y="548680"/>
            <a:ext cx="8199240" cy="591317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51920" y="6286500"/>
            <a:ext cx="77724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Tahoma" pitchFamily="34" charset="0"/>
                <a:ea typeface="+mj-ea"/>
                <a:cs typeface="+mj-cs"/>
              </a:rPr>
              <a:t>Diagrama del Árbol de Problemas</a:t>
            </a:r>
            <a:endParaRPr kumimoji="0" lang="es-ES_tradnl" sz="36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3" name="2 Rectángulo"/>
          <p:cNvSpPr/>
          <p:nvPr/>
        </p:nvSpPr>
        <p:spPr>
          <a:xfrm>
            <a:off x="3347864" y="2708920"/>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 ACCIDENTALIDAD DE LOS AUTOMOTORES</a:t>
            </a:r>
          </a:p>
        </p:txBody>
      </p:sp>
      <p:sp>
        <p:nvSpPr>
          <p:cNvPr id="4" name="3 Rectángulo"/>
          <p:cNvSpPr/>
          <p:nvPr/>
        </p:nvSpPr>
        <p:spPr>
          <a:xfrm>
            <a:off x="1115616"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Pasajeros llegan tarde al trabajo</a:t>
            </a:r>
          </a:p>
        </p:txBody>
      </p:sp>
      <p:sp>
        <p:nvSpPr>
          <p:cNvPr id="5" name="4 Rectángulo"/>
          <p:cNvSpPr/>
          <p:nvPr/>
        </p:nvSpPr>
        <p:spPr>
          <a:xfrm>
            <a:off x="4932040"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 frecuencia de lesiones y muerte</a:t>
            </a:r>
          </a:p>
        </p:txBody>
      </p:sp>
      <p:sp>
        <p:nvSpPr>
          <p:cNvPr id="6" name="5 Rectángulo"/>
          <p:cNvSpPr/>
          <p:nvPr/>
        </p:nvSpPr>
        <p:spPr>
          <a:xfrm>
            <a:off x="1115616"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Altas perdidas económicas</a:t>
            </a:r>
          </a:p>
        </p:txBody>
      </p:sp>
      <p:sp>
        <p:nvSpPr>
          <p:cNvPr id="7" name="6 Rectángulo"/>
          <p:cNvSpPr/>
          <p:nvPr/>
        </p:nvSpPr>
        <p:spPr>
          <a:xfrm>
            <a:off x="4932040"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Imagen de la empresa desmejorada</a:t>
            </a:r>
          </a:p>
        </p:txBody>
      </p:sp>
      <p:sp>
        <p:nvSpPr>
          <p:cNvPr id="8" name="7 Rectángulo"/>
          <p:cNvSpPr/>
          <p:nvPr/>
        </p:nvSpPr>
        <p:spPr>
          <a:xfrm>
            <a:off x="395536"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Imprudencia de los conductores</a:t>
            </a:r>
          </a:p>
        </p:txBody>
      </p:sp>
      <p:sp>
        <p:nvSpPr>
          <p:cNvPr id="9" name="8 Rectángulo"/>
          <p:cNvSpPr/>
          <p:nvPr/>
        </p:nvSpPr>
        <p:spPr>
          <a:xfrm>
            <a:off x="334786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Calles en mal estado</a:t>
            </a:r>
          </a:p>
        </p:txBody>
      </p:sp>
      <p:sp>
        <p:nvSpPr>
          <p:cNvPr id="10" name="9 Rectángulo"/>
          <p:cNvSpPr/>
          <p:nvPr/>
        </p:nvSpPr>
        <p:spPr>
          <a:xfrm>
            <a:off x="622818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en mal estado</a:t>
            </a:r>
          </a:p>
        </p:txBody>
      </p:sp>
      <p:sp>
        <p:nvSpPr>
          <p:cNvPr id="11" name="10 Rectángulo"/>
          <p:cNvSpPr/>
          <p:nvPr/>
        </p:nvSpPr>
        <p:spPr>
          <a:xfrm>
            <a:off x="5076056" y="5157192"/>
            <a:ext cx="201622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obsoletos</a:t>
            </a:r>
          </a:p>
        </p:txBody>
      </p:sp>
      <p:sp>
        <p:nvSpPr>
          <p:cNvPr id="12" name="11 Rectángulo"/>
          <p:cNvSpPr/>
          <p:nvPr/>
        </p:nvSpPr>
        <p:spPr>
          <a:xfrm>
            <a:off x="7271792" y="5157192"/>
            <a:ext cx="17647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Mal mantenimiento de los vehículos</a:t>
            </a:r>
          </a:p>
        </p:txBody>
      </p:sp>
      <p:cxnSp>
        <p:nvCxnSpPr>
          <p:cNvPr id="14" name="13 Conector angular"/>
          <p:cNvCxnSpPr>
            <a:stCxn id="3" idx="0"/>
            <a:endCxn id="4" idx="2"/>
          </p:cNvCxnSpPr>
          <p:nvPr/>
        </p:nvCxnSpPr>
        <p:spPr>
          <a:xfrm rot="16200000" flipV="1">
            <a:off x="3311860" y="1376772"/>
            <a:ext cx="432048" cy="22322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Forma"/>
          <p:cNvCxnSpPr>
            <a:stCxn id="3" idx="0"/>
            <a:endCxn id="5" idx="2"/>
          </p:cNvCxnSpPr>
          <p:nvPr/>
        </p:nvCxnSpPr>
        <p:spPr>
          <a:xfrm rot="5400000" flipH="1" flipV="1">
            <a:off x="5220072" y="1700808"/>
            <a:ext cx="432048" cy="15841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4" idx="0"/>
            <a:endCxn id="6" idx="2"/>
          </p:cNvCxnSpPr>
          <p:nvPr/>
        </p:nvCxnSpPr>
        <p:spPr>
          <a:xfrm rot="5400000" flipH="1" flipV="1">
            <a:off x="2231740"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stCxn id="5" idx="0"/>
            <a:endCxn id="7" idx="2"/>
          </p:cNvCxnSpPr>
          <p:nvPr/>
        </p:nvCxnSpPr>
        <p:spPr>
          <a:xfrm rot="5400000" flipH="1" flipV="1">
            <a:off x="6048164"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8" idx="0"/>
            <a:endCxn id="3" idx="2"/>
          </p:cNvCxnSpPr>
          <p:nvPr/>
        </p:nvCxnSpPr>
        <p:spPr>
          <a:xfrm rot="5400000" flipH="1" flipV="1">
            <a:off x="2951820" y="2168860"/>
            <a:ext cx="432048" cy="29523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a:stCxn id="9" idx="0"/>
          </p:cNvCxnSpPr>
          <p:nvPr/>
        </p:nvCxnSpPr>
        <p:spPr>
          <a:xfrm rot="16200000" flipV="1">
            <a:off x="4319972" y="3537012"/>
            <a:ext cx="576064" cy="7200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10" idx="0"/>
            <a:endCxn id="3" idx="2"/>
          </p:cNvCxnSpPr>
          <p:nvPr/>
        </p:nvCxnSpPr>
        <p:spPr>
          <a:xfrm rot="16200000" flipV="1">
            <a:off x="5868144" y="2204864"/>
            <a:ext cx="432048" cy="288032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angular"/>
          <p:cNvCxnSpPr>
            <a:stCxn id="11" idx="0"/>
            <a:endCxn id="10" idx="2"/>
          </p:cNvCxnSpPr>
          <p:nvPr/>
        </p:nvCxnSpPr>
        <p:spPr>
          <a:xfrm rot="5400000" flipH="1" flipV="1">
            <a:off x="6516216" y="4149080"/>
            <a:ext cx="576064" cy="144016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a:stCxn id="12" idx="0"/>
            <a:endCxn id="10" idx="2"/>
          </p:cNvCxnSpPr>
          <p:nvPr/>
        </p:nvCxnSpPr>
        <p:spPr>
          <a:xfrm rot="16200000" flipV="1">
            <a:off x="7551204" y="4554252"/>
            <a:ext cx="576064" cy="6298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769C5-1CB8-545D-ADB2-6EA2D1A10E13}"/>
              </a:ext>
            </a:extLst>
          </p:cNvPr>
          <p:cNvSpPr>
            <a:spLocks noGrp="1"/>
          </p:cNvSpPr>
          <p:nvPr>
            <p:ph type="title"/>
          </p:nvPr>
        </p:nvSpPr>
        <p:spPr/>
        <p:txBody>
          <a:bodyPr/>
          <a:lstStyle/>
          <a:p>
            <a:r>
              <a:rPr lang="es-ES" dirty="0">
                <a:ln w="500">
                  <a:solidFill>
                    <a:srgbClr val="1F497D">
                      <a:shade val="20000"/>
                      <a:satMod val="120000"/>
                    </a:srgbClr>
                  </a:solidFill>
                </a:ln>
                <a:gradFill>
                  <a:gsLst>
                    <a:gs pos="0">
                      <a:srgbClr val="8064A2">
                        <a:tint val="13000"/>
                      </a:srgbClr>
                    </a:gs>
                    <a:gs pos="10000">
                      <a:srgbClr val="8064A2">
                        <a:tint val="20000"/>
                      </a:srgbClr>
                    </a:gs>
                    <a:gs pos="49000">
                      <a:srgbClr val="8064A2">
                        <a:tint val="70000"/>
                      </a:srgbClr>
                    </a:gs>
                    <a:gs pos="50000">
                      <a:srgbClr val="8064A2">
                        <a:tint val="97000"/>
                      </a:srgbClr>
                    </a:gs>
                    <a:gs pos="100000">
                      <a:srgbClr val="8064A2">
                        <a:tint val="20000"/>
                      </a:srgbClr>
                    </a:gs>
                  </a:gsLst>
                  <a:lin ang="5400000" scaled="1"/>
                </a:gradFill>
              </a:rPr>
              <a:t>CICLO DE VIDA DEL PROYECTO</a:t>
            </a:r>
            <a:endParaRPr lang="es-ES" dirty="0"/>
          </a:p>
        </p:txBody>
      </p:sp>
      <p:graphicFrame>
        <p:nvGraphicFramePr>
          <p:cNvPr id="19" name="Marcador de contenido 18">
            <a:extLst>
              <a:ext uri="{FF2B5EF4-FFF2-40B4-BE49-F238E27FC236}">
                <a16:creationId xmlns:a16="http://schemas.microsoft.com/office/drawing/2014/main" id="{33A0CA5C-0008-1B41-9463-2230FEE0F740}"/>
              </a:ext>
            </a:extLst>
          </p:cNvPr>
          <p:cNvGraphicFramePr>
            <a:graphicFrameLocks noGrp="1"/>
          </p:cNvGraphicFramePr>
          <p:nvPr>
            <p:ph idx="1"/>
            <p:extLst>
              <p:ext uri="{D42A27DB-BD31-4B8C-83A1-F6EECF244321}">
                <p14:modId xmlns:p14="http://schemas.microsoft.com/office/powerpoint/2010/main" val="3217709725"/>
              </p:ext>
            </p:extLst>
          </p:nvPr>
        </p:nvGraphicFramePr>
        <p:xfrm>
          <a:off x="457200" y="1711779"/>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35" name="Conector recto de flecha 334">
            <a:extLst>
              <a:ext uri="{FF2B5EF4-FFF2-40B4-BE49-F238E27FC236}">
                <a16:creationId xmlns:a16="http://schemas.microsoft.com/office/drawing/2014/main" id="{3A016B1A-9E4F-FA12-2DDB-28F63D37A629}"/>
              </a:ext>
            </a:extLst>
          </p:cNvPr>
          <p:cNvCxnSpPr/>
          <p:nvPr/>
        </p:nvCxnSpPr>
        <p:spPr>
          <a:xfrm flipH="1" flipV="1">
            <a:off x="3447368" y="3916815"/>
            <a:ext cx="1014415" cy="12593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382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838200" y="1219200"/>
            <a:ext cx="7772400" cy="533400"/>
          </a:xfrm>
        </p:spPr>
        <p:txBody>
          <a:bodyPr>
            <a:normAutofit fontScale="90000"/>
          </a:bodyPr>
          <a:lstStyle/>
          <a:p>
            <a:r>
              <a:rPr lang="es-ES" sz="3200">
                <a:solidFill>
                  <a:schemeClr val="bg2"/>
                </a:solidFill>
                <a:latin typeface="Tahoma" pitchFamily="34" charset="0"/>
              </a:rPr>
              <a:t>III ANÁLISIS DE OBJETIVOS</a:t>
            </a:r>
            <a:br>
              <a:rPr lang="es-ES" sz="3200">
                <a:solidFill>
                  <a:schemeClr val="tx1"/>
                </a:solidFill>
                <a:latin typeface="Tahoma" pitchFamily="34" charset="0"/>
              </a:rPr>
            </a:br>
            <a:endParaRPr lang="es-ES_tradnl" b="1">
              <a:solidFill>
                <a:schemeClr val="tx1"/>
              </a:solidFill>
            </a:endParaRPr>
          </a:p>
        </p:txBody>
      </p:sp>
      <p:graphicFrame>
        <p:nvGraphicFramePr>
          <p:cNvPr id="25604" name="Object 4"/>
          <p:cNvGraphicFramePr>
            <a:graphicFrameLocks noChangeAspect="1"/>
          </p:cNvGraphicFramePr>
          <p:nvPr/>
        </p:nvGraphicFramePr>
        <p:xfrm>
          <a:off x="2057400" y="1905000"/>
          <a:ext cx="5105400" cy="4114800"/>
        </p:xfrm>
        <a:graphic>
          <a:graphicData uri="http://schemas.openxmlformats.org/presentationml/2006/ole">
            <mc:AlternateContent xmlns:mc="http://schemas.openxmlformats.org/markup-compatibility/2006">
              <mc:Choice xmlns:v="urn:schemas-microsoft-com:vml" Requires="v">
                <p:oleObj name="Imagen" r:id="rId2" imgW="3247200" imgH="5878800" progId="">
                  <p:embed/>
                </p:oleObj>
              </mc:Choice>
              <mc:Fallback>
                <p:oleObj name="Imagen" r:id="rId2" imgW="3247200" imgH="5878800" progId="">
                  <p:embed/>
                  <p:pic>
                    <p:nvPicPr>
                      <p:cNvPr id="256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05000"/>
                        <a:ext cx="5105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4"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anim calcmode="lin" valueType="num">
                                      <p:cBhvr>
                                        <p:cTn id="11" dur="500" fill="hold"/>
                                        <p:tgtEl>
                                          <p:spTgt spid="25604"/>
                                        </p:tgtEl>
                                        <p:attrNameLst>
                                          <p:attrName>ppt_x</p:attrName>
                                        </p:attrNameLst>
                                      </p:cBhvr>
                                      <p:tavLst>
                                        <p:tav tm="0">
                                          <p:val>
                                            <p:strVal val="#ppt_x"/>
                                          </p:val>
                                        </p:tav>
                                        <p:tav tm="100000">
                                          <p:val>
                                            <p:strVal val="#ppt_x"/>
                                          </p:val>
                                        </p:tav>
                                      </p:tavLst>
                                    </p:anim>
                                    <p:anim calcmode="lin" valueType="num">
                                      <p:cBhvr>
                                        <p:cTn id="12" dur="500" fill="hold"/>
                                        <p:tgtEl>
                                          <p:spTgt spid="25604"/>
                                        </p:tgtEl>
                                        <p:attrNameLst>
                                          <p:attrName>ppt_y</p:attrName>
                                        </p:attrNameLst>
                                      </p:cBhvr>
                                      <p:tavLst>
                                        <p:tav tm="0">
                                          <p:val>
                                            <p:strVal val="#ppt_y+#ppt_h/2"/>
                                          </p:val>
                                        </p:tav>
                                        <p:tav tm="100000">
                                          <p:val>
                                            <p:strVal val="#ppt_y"/>
                                          </p:val>
                                        </p:tav>
                                      </p:tavLst>
                                    </p:anim>
                                    <p:anim calcmode="lin" valueType="num">
                                      <p:cBhvr>
                                        <p:cTn id="13" dur="500" fill="hold"/>
                                        <p:tgtEl>
                                          <p:spTgt spid="25604"/>
                                        </p:tgtEl>
                                        <p:attrNameLst>
                                          <p:attrName>ppt_w</p:attrName>
                                        </p:attrNameLst>
                                      </p:cBhvr>
                                      <p:tavLst>
                                        <p:tav tm="0">
                                          <p:val>
                                            <p:strVal val="#ppt_w"/>
                                          </p:val>
                                        </p:tav>
                                        <p:tav tm="100000">
                                          <p:val>
                                            <p:strVal val="#ppt_w"/>
                                          </p:val>
                                        </p:tav>
                                      </p:tavLst>
                                    </p:anim>
                                    <p:anim calcmode="lin" valueType="num">
                                      <p:cBhvr>
                                        <p:cTn id="14" dur="500" fill="hold"/>
                                        <p:tgtEl>
                                          <p:spTgt spid="25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a:t>Entonces …</a:t>
            </a:r>
          </a:p>
        </p:txBody>
      </p:sp>
      <p:graphicFrame>
        <p:nvGraphicFramePr>
          <p:cNvPr id="4" name="3 Diagrama"/>
          <p:cNvGraphicFramePr/>
          <p:nvPr/>
        </p:nvGraphicFramePr>
        <p:xfrm>
          <a:off x="1187624" y="16692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l="1324" t="5373" r="21202" b="11058"/>
          <a:stretch>
            <a:fillRect/>
          </a:stretch>
        </p:blipFill>
        <p:spPr bwMode="auto">
          <a:xfrm>
            <a:off x="0" y="27384"/>
            <a:ext cx="8269933" cy="6858000"/>
          </a:xfrm>
          <a:prstGeom prst="rect">
            <a:avLst/>
          </a:prstGeom>
          <a:noFill/>
          <a:ln w="9525">
            <a:noFill/>
            <a:miter lim="800000"/>
            <a:headEnd/>
            <a:tailEnd/>
          </a:ln>
        </p:spPr>
      </p:pic>
      <p:sp>
        <p:nvSpPr>
          <p:cNvPr id="6" name="5 Rectángulo"/>
          <p:cNvSpPr/>
          <p:nvPr/>
        </p:nvSpPr>
        <p:spPr>
          <a:xfrm>
            <a:off x="0" y="0"/>
            <a:ext cx="8316416"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a:t>Qué hacer?... Análisis de objetivos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a:t>El análisis de objetivos permitirá:</a:t>
            </a:r>
          </a:p>
        </p:txBody>
      </p:sp>
      <p:sp>
        <p:nvSpPr>
          <p:cNvPr id="3" name="2 Marcador de contenido"/>
          <p:cNvSpPr>
            <a:spLocks noGrp="1"/>
          </p:cNvSpPr>
          <p:nvPr>
            <p:ph idx="1"/>
          </p:nvPr>
        </p:nvSpPr>
        <p:spPr/>
        <p:txBody>
          <a:bodyPr/>
          <a:lstStyle/>
          <a:p>
            <a:r>
              <a:rPr lang="es-CO"/>
              <a:t> Describir la situación futura que prevalecerá una vez resueltos los problemas, con la participación de las partes interesadas.</a:t>
            </a:r>
          </a:p>
          <a:p>
            <a:r>
              <a:rPr lang="es-CO"/>
              <a:t> Verificar la jerarquía de los objetivos.</a:t>
            </a:r>
          </a:p>
          <a:p>
            <a:r>
              <a:rPr lang="es-CO"/>
              <a:t> visualizar en un diagrama las relaciones:</a:t>
            </a:r>
          </a:p>
        </p:txBody>
      </p:sp>
      <p:sp>
        <p:nvSpPr>
          <p:cNvPr id="4" name="3 Rectángulo"/>
          <p:cNvSpPr/>
          <p:nvPr/>
        </p:nvSpPr>
        <p:spPr>
          <a:xfrm>
            <a:off x="2195736" y="4293096"/>
            <a:ext cx="122413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medio</a:t>
            </a:r>
          </a:p>
        </p:txBody>
      </p:sp>
      <p:sp>
        <p:nvSpPr>
          <p:cNvPr id="7" name="6 Rectángulo"/>
          <p:cNvSpPr/>
          <p:nvPr/>
        </p:nvSpPr>
        <p:spPr>
          <a:xfrm>
            <a:off x="4788024" y="4293096"/>
            <a:ext cx="1224136" cy="8640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Fin</a:t>
            </a:r>
          </a:p>
        </p:txBody>
      </p:sp>
      <p:sp>
        <p:nvSpPr>
          <p:cNvPr id="8" name="7 Flecha derecha"/>
          <p:cNvSpPr/>
          <p:nvPr/>
        </p:nvSpPr>
        <p:spPr>
          <a:xfrm>
            <a:off x="3707904" y="4437112"/>
            <a:ext cx="864096" cy="43204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755576" y="2060848"/>
            <a:ext cx="7772400" cy="1143000"/>
          </a:xfrm>
        </p:spPr>
        <p:txBody>
          <a:bodyPr>
            <a:normAutofit fontScale="90000"/>
          </a:bodyPr>
          <a:lstStyle/>
          <a:p>
            <a:r>
              <a:rPr lang="es-ES" sz="3200">
                <a:solidFill>
                  <a:schemeClr val="bg2"/>
                </a:solidFill>
                <a:latin typeface="Tahoma" pitchFamily="34" charset="0"/>
              </a:rPr>
              <a:t>El primer paso es convertir el árbol de problemas  en objetivos o soluciones a dichos problemas</a:t>
            </a:r>
            <a:r>
              <a:rPr lang="es-ES" sz="3200">
                <a:solidFill>
                  <a:schemeClr val="tx1"/>
                </a:solidFill>
                <a:latin typeface="Tahoma" pitchFamily="34" charset="0"/>
              </a:rPr>
              <a:t>.</a:t>
            </a:r>
            <a:endParaRPr lang="es-ES_tradnl">
              <a:solidFill>
                <a:schemeClr val="tx1"/>
              </a:solidFill>
            </a:endParaRPr>
          </a:p>
        </p:txBody>
      </p:sp>
      <p:pic>
        <p:nvPicPr>
          <p:cNvPr id="92162" name="Picture 2" descr="https://encrypted-tbn2.gstatic.com/images?q=tbn:ANd9GcT2jiUpCbaf9MK_Qgsr6vgwQzBe0fydvS3319TMu1TUuV03A1eIzw"/>
          <p:cNvPicPr>
            <a:picLocks noChangeAspect="1" noChangeArrowheads="1"/>
          </p:cNvPicPr>
          <p:nvPr/>
        </p:nvPicPr>
        <p:blipFill>
          <a:blip r:embed="rId2" cstate="print"/>
          <a:srcRect/>
          <a:stretch>
            <a:fillRect/>
          </a:stretch>
        </p:blipFill>
        <p:spPr bwMode="auto">
          <a:xfrm>
            <a:off x="2771800" y="3717032"/>
            <a:ext cx="3810000" cy="25336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28600" y="1371600"/>
          <a:ext cx="7799784"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0" name="Rectangle 2"/>
          <p:cNvSpPr>
            <a:spLocks noGrp="1" noChangeArrowheads="1"/>
          </p:cNvSpPr>
          <p:nvPr>
            <p:ph type="title"/>
          </p:nvPr>
        </p:nvSpPr>
        <p:spPr>
          <a:xfrm>
            <a:off x="685800" y="457200"/>
            <a:ext cx="7772400" cy="609600"/>
          </a:xfrm>
        </p:spPr>
        <p:txBody>
          <a:bodyPr/>
          <a:lstStyle/>
          <a:p>
            <a:r>
              <a:rPr lang="es-ES_tradnl" sz="3200">
                <a:latin typeface="Tahoma" pitchFamily="34" charset="0"/>
              </a:rPr>
              <a:t>Los siguientes pasos son:</a:t>
            </a: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47864" y="2708920"/>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ACCIDENTALIDAD REDUCIDA DE LOS AUTOMOTORES</a:t>
            </a:r>
          </a:p>
        </p:txBody>
      </p:sp>
      <p:sp>
        <p:nvSpPr>
          <p:cNvPr id="3" name="2 Rectángulo"/>
          <p:cNvSpPr/>
          <p:nvPr/>
        </p:nvSpPr>
        <p:spPr>
          <a:xfrm>
            <a:off x="1115616"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Pasajeros llegan a tiempo al trabajo</a:t>
            </a:r>
          </a:p>
        </p:txBody>
      </p:sp>
      <p:sp>
        <p:nvSpPr>
          <p:cNvPr id="4" name="3 Rectángulo"/>
          <p:cNvSpPr/>
          <p:nvPr/>
        </p:nvSpPr>
        <p:spPr>
          <a:xfrm>
            <a:off x="4932040"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frecuencia disminuida de lesiones y muerte</a:t>
            </a:r>
          </a:p>
        </p:txBody>
      </p:sp>
      <p:sp>
        <p:nvSpPr>
          <p:cNvPr id="5" name="4 Rectángulo"/>
          <p:cNvSpPr/>
          <p:nvPr/>
        </p:nvSpPr>
        <p:spPr>
          <a:xfrm>
            <a:off x="1115616"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perdidas económicas disminuidas</a:t>
            </a:r>
          </a:p>
        </p:txBody>
      </p:sp>
      <p:sp>
        <p:nvSpPr>
          <p:cNvPr id="6" name="5 Rectángulo"/>
          <p:cNvSpPr/>
          <p:nvPr/>
        </p:nvSpPr>
        <p:spPr>
          <a:xfrm>
            <a:off x="4932040"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Imagen de la empresa mejorada</a:t>
            </a:r>
          </a:p>
        </p:txBody>
      </p:sp>
      <p:sp>
        <p:nvSpPr>
          <p:cNvPr id="7" name="6 Rectángulo"/>
          <p:cNvSpPr/>
          <p:nvPr/>
        </p:nvSpPr>
        <p:spPr>
          <a:xfrm>
            <a:off x="395536"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prudencia de los conductores</a:t>
            </a:r>
          </a:p>
        </p:txBody>
      </p:sp>
      <p:sp>
        <p:nvSpPr>
          <p:cNvPr id="8" name="7 Rectángulo"/>
          <p:cNvSpPr/>
          <p:nvPr/>
        </p:nvSpPr>
        <p:spPr>
          <a:xfrm>
            <a:off x="334786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Calles en buen estado</a:t>
            </a:r>
          </a:p>
        </p:txBody>
      </p:sp>
      <p:sp>
        <p:nvSpPr>
          <p:cNvPr id="9" name="8 Rectángulo"/>
          <p:cNvSpPr/>
          <p:nvPr/>
        </p:nvSpPr>
        <p:spPr>
          <a:xfrm>
            <a:off x="622818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en buen estado</a:t>
            </a:r>
          </a:p>
        </p:txBody>
      </p:sp>
      <p:sp>
        <p:nvSpPr>
          <p:cNvPr id="10" name="9 Rectángulo"/>
          <p:cNvSpPr/>
          <p:nvPr/>
        </p:nvSpPr>
        <p:spPr>
          <a:xfrm>
            <a:off x="5076056" y="5157192"/>
            <a:ext cx="201622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renovados</a:t>
            </a:r>
          </a:p>
        </p:txBody>
      </p:sp>
      <p:sp>
        <p:nvSpPr>
          <p:cNvPr id="11" name="10 Rectángulo"/>
          <p:cNvSpPr/>
          <p:nvPr/>
        </p:nvSpPr>
        <p:spPr>
          <a:xfrm>
            <a:off x="7271792" y="5157192"/>
            <a:ext cx="17647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Buen mantenimiento de los </a:t>
            </a:r>
            <a:r>
              <a:rPr lang="es-ES" sz="1600" err="1">
                <a:solidFill>
                  <a:schemeClr val="tx1"/>
                </a:solidFill>
              </a:rPr>
              <a:t>vehiculos</a:t>
            </a:r>
            <a:endParaRPr lang="es-ES" sz="1600">
              <a:solidFill>
                <a:schemeClr val="tx1"/>
              </a:solidFill>
            </a:endParaRPr>
          </a:p>
        </p:txBody>
      </p:sp>
      <p:cxnSp>
        <p:nvCxnSpPr>
          <p:cNvPr id="12" name="11 Conector angular"/>
          <p:cNvCxnSpPr>
            <a:stCxn id="2" idx="0"/>
            <a:endCxn id="3" idx="2"/>
          </p:cNvCxnSpPr>
          <p:nvPr/>
        </p:nvCxnSpPr>
        <p:spPr>
          <a:xfrm rot="16200000" flipV="1">
            <a:off x="3311860" y="1376772"/>
            <a:ext cx="432048" cy="22322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5 Forma"/>
          <p:cNvCxnSpPr>
            <a:stCxn id="2" idx="0"/>
            <a:endCxn id="4" idx="2"/>
          </p:cNvCxnSpPr>
          <p:nvPr/>
        </p:nvCxnSpPr>
        <p:spPr>
          <a:xfrm rot="5400000" flipH="1" flipV="1">
            <a:off x="5220072" y="1700808"/>
            <a:ext cx="432048" cy="15841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a:stCxn id="3" idx="0"/>
            <a:endCxn id="5" idx="2"/>
          </p:cNvCxnSpPr>
          <p:nvPr/>
        </p:nvCxnSpPr>
        <p:spPr>
          <a:xfrm rot="5400000" flipH="1" flipV="1">
            <a:off x="2231740"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angular"/>
          <p:cNvCxnSpPr>
            <a:stCxn id="4" idx="0"/>
            <a:endCxn id="6" idx="2"/>
          </p:cNvCxnSpPr>
          <p:nvPr/>
        </p:nvCxnSpPr>
        <p:spPr>
          <a:xfrm rot="5400000" flipH="1" flipV="1">
            <a:off x="6048164"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7" idx="0"/>
            <a:endCxn id="2" idx="2"/>
          </p:cNvCxnSpPr>
          <p:nvPr/>
        </p:nvCxnSpPr>
        <p:spPr>
          <a:xfrm rot="5400000" flipH="1" flipV="1">
            <a:off x="2951820" y="2168860"/>
            <a:ext cx="432048" cy="29523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a:stCxn id="8" idx="0"/>
          </p:cNvCxnSpPr>
          <p:nvPr/>
        </p:nvCxnSpPr>
        <p:spPr>
          <a:xfrm rot="16200000" flipV="1">
            <a:off x="4319972" y="3537012"/>
            <a:ext cx="576064" cy="7200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9" idx="0"/>
            <a:endCxn id="2" idx="2"/>
          </p:cNvCxnSpPr>
          <p:nvPr/>
        </p:nvCxnSpPr>
        <p:spPr>
          <a:xfrm rot="16200000" flipV="1">
            <a:off x="5868144" y="2204864"/>
            <a:ext cx="432048" cy="288032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10" idx="0"/>
            <a:endCxn id="9" idx="2"/>
          </p:cNvCxnSpPr>
          <p:nvPr/>
        </p:nvCxnSpPr>
        <p:spPr>
          <a:xfrm rot="5400000" flipH="1" flipV="1">
            <a:off x="6516216" y="4149080"/>
            <a:ext cx="576064" cy="144016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angular"/>
          <p:cNvCxnSpPr>
            <a:stCxn id="11" idx="0"/>
            <a:endCxn id="9" idx="2"/>
          </p:cNvCxnSpPr>
          <p:nvPr/>
        </p:nvCxnSpPr>
        <p:spPr>
          <a:xfrm rot="16200000" flipV="1">
            <a:off x="7551204" y="4554252"/>
            <a:ext cx="576064" cy="6298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324" t="5333" r="21202" b="10072"/>
          <a:stretch>
            <a:fillRect/>
          </a:stretch>
        </p:blipFill>
        <p:spPr bwMode="auto">
          <a:xfrm>
            <a:off x="0" y="1"/>
            <a:ext cx="8172400" cy="6858000"/>
          </a:xfrm>
          <a:prstGeom prst="rect">
            <a:avLst/>
          </a:prstGeom>
          <a:noFill/>
          <a:ln w="9525">
            <a:noFill/>
            <a:miter lim="800000"/>
            <a:headEnd/>
            <a:tailEnd/>
          </a:ln>
        </p:spPr>
      </p:pic>
      <p:sp>
        <p:nvSpPr>
          <p:cNvPr id="6" name="5 Rectángulo"/>
          <p:cNvSpPr/>
          <p:nvPr/>
        </p:nvSpPr>
        <p:spPr>
          <a:xfrm>
            <a:off x="0" y="0"/>
            <a:ext cx="817240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990600"/>
            <a:ext cx="7848600" cy="685800"/>
          </a:xfrm>
          <a:prstGeom prst="rect">
            <a:avLst/>
          </a:prstGeom>
        </p:spPr>
        <p:txBody>
          <a:bodyPr>
            <a:normAutofit fontScale="6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Tahoma" pitchFamily="34" charset="0"/>
                <a:ea typeface="+mj-ea"/>
                <a:cs typeface="+mj-cs"/>
              </a:rPr>
              <a:t>IV.  ANÁLISIS DE ALTERNATIVAS</a:t>
            </a:r>
            <a:br>
              <a:rPr kumimoji="0" lang="es-ES" sz="32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Tahoma" pitchFamily="34" charset="0"/>
                <a:ea typeface="+mj-ea"/>
                <a:cs typeface="+mj-cs"/>
              </a:rPr>
            </a:br>
            <a:endParaRPr kumimoji="0" lang="es-ES_tradnl" sz="41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graphicFrame>
        <p:nvGraphicFramePr>
          <p:cNvPr id="3" name="Object 3"/>
          <p:cNvGraphicFramePr>
            <a:graphicFrameLocks noChangeAspect="1"/>
          </p:cNvGraphicFramePr>
          <p:nvPr/>
        </p:nvGraphicFramePr>
        <p:xfrm>
          <a:off x="1600200" y="1828800"/>
          <a:ext cx="6096000" cy="4038600"/>
        </p:xfrm>
        <a:graphic>
          <a:graphicData uri="http://schemas.openxmlformats.org/presentationml/2006/ole">
            <mc:AlternateContent xmlns:mc="http://schemas.openxmlformats.org/markup-compatibility/2006">
              <mc:Choice xmlns:v="urn:schemas-microsoft-com:vml" Requires="v">
                <p:oleObj name="Imagen" r:id="rId2" imgW="2286000" imgH="1284480" progId="">
                  <p:embed/>
                </p:oleObj>
              </mc:Choice>
              <mc:Fallback>
                <p:oleObj name="Imagen" r:id="rId2" imgW="2286000" imgH="1284480" progId="">
                  <p:embed/>
                  <p:pic>
                    <p:nvPicPr>
                      <p:cNvPr id="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60960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899592" y="260648"/>
            <a:ext cx="6687512" cy="4742054"/>
          </a:xfrm>
          <a:prstGeom prst="rect">
            <a:avLst/>
          </a:prstGeom>
          <a:noFill/>
          <a:ln w="9525">
            <a:noFill/>
            <a:miter lim="800000"/>
            <a:headEnd/>
            <a:tailEnd/>
          </a:ln>
        </p:spPr>
      </p:pic>
      <p:sp>
        <p:nvSpPr>
          <p:cNvPr id="4" name="3 CuadroTexto"/>
          <p:cNvSpPr txBox="1"/>
          <p:nvPr/>
        </p:nvSpPr>
        <p:spPr>
          <a:xfrm>
            <a:off x="971600" y="5229200"/>
            <a:ext cx="6480720" cy="923330"/>
          </a:xfrm>
          <a:prstGeom prst="rect">
            <a:avLst/>
          </a:prstGeom>
          <a:noFill/>
        </p:spPr>
        <p:txBody>
          <a:bodyPr wrap="square" rtlCol="0">
            <a:spAutoFit/>
          </a:bodyPr>
          <a:lstStyle/>
          <a:p>
            <a:pPr algn="just"/>
            <a:r>
              <a:rPr lang="es-CO"/>
              <a:t>Se identifican algunas diferencias/ estrategias (del árbol de objetivos), que si son ejecutadas contribuyen a promover el cambio de la situación actual           situación futura. </a:t>
            </a:r>
          </a:p>
        </p:txBody>
      </p:sp>
      <p:sp>
        <p:nvSpPr>
          <p:cNvPr id="5" name="4 Flecha derecha"/>
          <p:cNvSpPr/>
          <p:nvPr/>
        </p:nvSpPr>
        <p:spPr>
          <a:xfrm>
            <a:off x="4211960" y="5805264"/>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3B0B4-8FAC-E950-57E4-274F19AE753B}"/>
              </a:ext>
            </a:extLst>
          </p:cNvPr>
          <p:cNvSpPr>
            <a:spLocks noGrp="1"/>
          </p:cNvSpPr>
          <p:nvPr>
            <p:ph type="title"/>
          </p:nvPr>
        </p:nvSpPr>
        <p:spPr/>
        <p:txBody>
          <a:bodyPr>
            <a:normAutofit fontScale="90000"/>
          </a:bodyPr>
          <a:lstStyle/>
          <a:p>
            <a:r>
              <a:rPr lang="es-ES">
                <a:ln w="500">
                  <a:solidFill>
                    <a:srgbClr val="1F497D">
                      <a:shade val="20000"/>
                      <a:satMod val="120000"/>
                    </a:srgbClr>
                  </a:solidFill>
                </a:ln>
                <a:solidFill>
                  <a:srgbClr val="0070C0"/>
                </a:solidFill>
              </a:rPr>
              <a:t>PROYECTO DE DESARROLLO VS. PROYECTO DE INVERSIÓN</a:t>
            </a:r>
            <a:endParaRPr lang="es-ES">
              <a:solidFill>
                <a:srgbClr val="0070C0"/>
              </a:solidFill>
            </a:endParaRPr>
          </a:p>
        </p:txBody>
      </p:sp>
      <p:pic>
        <p:nvPicPr>
          <p:cNvPr id="5" name="Imagen 4" descr="Un grupo de personas de pie&#10;&#10;Descripción generada automáticamente">
            <a:extLst>
              <a:ext uri="{FF2B5EF4-FFF2-40B4-BE49-F238E27FC236}">
                <a16:creationId xmlns:a16="http://schemas.microsoft.com/office/drawing/2014/main" id="{FB3B9950-F070-E8B0-ED58-C1632AD367D4}"/>
              </a:ext>
            </a:extLst>
          </p:cNvPr>
          <p:cNvPicPr>
            <a:picLocks noChangeAspect="1"/>
          </p:cNvPicPr>
          <p:nvPr/>
        </p:nvPicPr>
        <p:blipFill>
          <a:blip r:embed="rId2"/>
          <a:stretch>
            <a:fillRect/>
          </a:stretch>
        </p:blipFill>
        <p:spPr>
          <a:xfrm>
            <a:off x="4527176" y="1792941"/>
            <a:ext cx="3473824" cy="2207559"/>
          </a:xfrm>
          <a:prstGeom prst="rect">
            <a:avLst/>
          </a:prstGeom>
        </p:spPr>
      </p:pic>
      <p:sp>
        <p:nvSpPr>
          <p:cNvPr id="6" name="CuadroTexto 5">
            <a:extLst>
              <a:ext uri="{FF2B5EF4-FFF2-40B4-BE49-F238E27FC236}">
                <a16:creationId xmlns:a16="http://schemas.microsoft.com/office/drawing/2014/main" id="{2F3B25B0-BB05-F895-3332-E90455A71866}"/>
              </a:ext>
            </a:extLst>
          </p:cNvPr>
          <p:cNvSpPr txBox="1"/>
          <p:nvPr/>
        </p:nvSpPr>
        <p:spPr>
          <a:xfrm>
            <a:off x="453410" y="4661597"/>
            <a:ext cx="3360139" cy="2031325"/>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t>"Conjunto de inversiones, con coherencia interna, de trabajos, actividades o medidas que han de ejecutarse en un plazo acordado, por lo general en una zona geográfica específica, con objeto de crear, aumentar o mejorar la capacidad productiva y acrecentar la producción y los ingresos de los productores.</a:t>
            </a:r>
          </a:p>
        </p:txBody>
      </p:sp>
      <p:pic>
        <p:nvPicPr>
          <p:cNvPr id="9" name="Marcador de contenido 8" descr="Un campo verde&#10;&#10;Descripción generada automáticamente">
            <a:extLst>
              <a:ext uri="{FF2B5EF4-FFF2-40B4-BE49-F238E27FC236}">
                <a16:creationId xmlns:a16="http://schemas.microsoft.com/office/drawing/2014/main" id="{838D14E5-61FD-B0CC-0387-387630E362B6}"/>
              </a:ext>
            </a:extLst>
          </p:cNvPr>
          <p:cNvPicPr>
            <a:picLocks noGrp="1" noChangeAspect="1"/>
          </p:cNvPicPr>
          <p:nvPr>
            <p:ph idx="1"/>
          </p:nvPr>
        </p:nvPicPr>
        <p:blipFill>
          <a:blip r:embed="rId3"/>
          <a:stretch>
            <a:fillRect/>
          </a:stretch>
        </p:blipFill>
        <p:spPr>
          <a:xfrm>
            <a:off x="457200" y="1791400"/>
            <a:ext cx="3361765" cy="2207558"/>
          </a:xfrm>
        </p:spPr>
      </p:pic>
      <p:sp>
        <p:nvSpPr>
          <p:cNvPr id="10" name="CuadroTexto 9">
            <a:extLst>
              <a:ext uri="{FF2B5EF4-FFF2-40B4-BE49-F238E27FC236}">
                <a16:creationId xmlns:a16="http://schemas.microsoft.com/office/drawing/2014/main" id="{CB871DFC-1357-B8FA-F46D-C74CF921CA5C}"/>
              </a:ext>
            </a:extLst>
          </p:cNvPr>
          <p:cNvSpPr txBox="1"/>
          <p:nvPr/>
        </p:nvSpPr>
        <p:spPr>
          <a:xfrm>
            <a:off x="4577174" y="4594361"/>
            <a:ext cx="3360139" cy="1384995"/>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t>Conjunto autónomo, no relacionado con otros, de inversiones, políticas y medidas institucionales y de otra </a:t>
            </a:r>
            <a:r>
              <a:rPr lang="es-ES" sz="1400" err="1"/>
              <a:t>indole</a:t>
            </a:r>
            <a:r>
              <a:rPr lang="es-ES" sz="1400"/>
              <a:t> diseñadas para lograr un objetivo específico de desarrollo en un periodo de tiempo determinado</a:t>
            </a:r>
          </a:p>
        </p:txBody>
      </p:sp>
    </p:spTree>
    <p:extLst>
      <p:ext uri="{BB962C8B-B14F-4D97-AF65-F5344CB8AC3E}">
        <p14:creationId xmlns:p14="http://schemas.microsoft.com/office/powerpoint/2010/main" val="12502551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Onda"/>
          <p:cNvSpPr/>
          <p:nvPr/>
        </p:nvSpPr>
        <p:spPr>
          <a:xfrm>
            <a:off x="611560" y="3789040"/>
            <a:ext cx="7344816" cy="1656184"/>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atin typeface="Tahoma" pitchFamily="34" charset="0"/>
              </a:rPr>
              <a:t>Después de identificadas las distintas estrategias </a:t>
            </a:r>
            <a:r>
              <a:rPr lang="es-ES" b="1">
                <a:latin typeface="Tahoma" pitchFamily="34" charset="0"/>
              </a:rPr>
              <a:t>se debe evaluar cada una</a:t>
            </a:r>
            <a:r>
              <a:rPr lang="es-ES">
                <a:latin typeface="Tahoma" pitchFamily="34" charset="0"/>
              </a:rPr>
              <a:t> con varias herramientas de análisis que en realidad son filtros para ir seleccionando.</a:t>
            </a:r>
            <a:endParaRPr lang="es-ES_tradnl">
              <a:latin typeface="Tahoma" pitchFamily="34" charset="0"/>
            </a:endParaRPr>
          </a:p>
        </p:txBody>
      </p:sp>
      <p:pic>
        <p:nvPicPr>
          <p:cNvPr id="107522" name="Picture 2"/>
          <p:cNvPicPr>
            <a:picLocks noChangeAspect="1" noChangeArrowheads="1"/>
          </p:cNvPicPr>
          <p:nvPr/>
        </p:nvPicPr>
        <p:blipFill>
          <a:blip r:embed="rId2" cstate="print"/>
          <a:srcRect/>
          <a:stretch>
            <a:fillRect/>
          </a:stretch>
        </p:blipFill>
        <p:spPr bwMode="auto">
          <a:xfrm>
            <a:off x="971600" y="692696"/>
            <a:ext cx="6597851" cy="252753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3.bp.blogspot.com/-610y_PGVYSw/TjFll5E7noI/AAAAAAAAAC4/rl19nLtyz3o/s1600/importante1.jpg"/>
          <p:cNvPicPr>
            <a:picLocks noChangeAspect="1" noChangeArrowheads="1"/>
          </p:cNvPicPr>
          <p:nvPr/>
        </p:nvPicPr>
        <p:blipFill>
          <a:blip r:embed="rId2" cstate="print"/>
          <a:srcRect/>
          <a:stretch>
            <a:fillRect/>
          </a:stretch>
        </p:blipFill>
        <p:spPr bwMode="auto">
          <a:xfrm>
            <a:off x="251520" y="0"/>
            <a:ext cx="2628900" cy="2400301"/>
          </a:xfrm>
          <a:prstGeom prst="rect">
            <a:avLst/>
          </a:prstGeom>
          <a:noFill/>
        </p:spPr>
      </p:pic>
      <p:graphicFrame>
        <p:nvGraphicFramePr>
          <p:cNvPr id="4" name="3 Diagrama"/>
          <p:cNvGraphicFramePr/>
          <p:nvPr/>
        </p:nvGraphicFramePr>
        <p:xfrm>
          <a:off x="1187624" y="2276872"/>
          <a:ext cx="6912768" cy="347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95736" y="404664"/>
            <a:ext cx="4075155" cy="923330"/>
          </a:xfrm>
          <a:prstGeom prst="rect">
            <a:avLst/>
          </a:prstGeom>
          <a:noFill/>
        </p:spPr>
        <p:txBody>
          <a:bodyPr wrap="none" lIns="91440" tIns="45720" rIns="91440" bIns="45720">
            <a:spAutoFit/>
          </a:bodyPr>
          <a:lstStyle/>
          <a:p>
            <a:pPr algn="ctr"/>
            <a:r>
              <a:rPr lang="es-E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Metodología</a:t>
            </a:r>
          </a:p>
        </p:txBody>
      </p:sp>
      <p:graphicFrame>
        <p:nvGraphicFramePr>
          <p:cNvPr id="4" name="3 Diagrama"/>
          <p:cNvGraphicFramePr/>
          <p:nvPr/>
        </p:nvGraphicFramePr>
        <p:xfrm>
          <a:off x="179512" y="1556792"/>
          <a:ext cx="451182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4956720" y="1556792"/>
          <a:ext cx="4511824" cy="4248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14 Conector recto de flecha"/>
          <p:cNvCxnSpPr/>
          <p:nvPr/>
        </p:nvCxnSpPr>
        <p:spPr>
          <a:xfrm flipV="1">
            <a:off x="4499992" y="2132856"/>
            <a:ext cx="1512168" cy="31683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Estrella: 5 puntas 17">
            <a:extLst>
              <a:ext uri="{FF2B5EF4-FFF2-40B4-BE49-F238E27FC236}">
                <a16:creationId xmlns:a16="http://schemas.microsoft.com/office/drawing/2014/main" id="{6424022E-E32F-B972-FBA6-C19D5A089395}"/>
              </a:ext>
            </a:extLst>
          </p:cNvPr>
          <p:cNvSpPr/>
          <p:nvPr/>
        </p:nvSpPr>
        <p:spPr>
          <a:xfrm>
            <a:off x="8497265" y="3219721"/>
            <a:ext cx="560294" cy="582705"/>
          </a:xfrm>
          <a:prstGeom prst="star5">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Elipse"/>
          <p:cNvSpPr/>
          <p:nvPr/>
        </p:nvSpPr>
        <p:spPr>
          <a:xfrm>
            <a:off x="0" y="3068960"/>
            <a:ext cx="3312368" cy="3024336"/>
          </a:xfrm>
          <a:prstGeom prst="ellipse">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21 Elipse"/>
          <p:cNvSpPr/>
          <p:nvPr/>
        </p:nvSpPr>
        <p:spPr>
          <a:xfrm>
            <a:off x="2915816" y="3501008"/>
            <a:ext cx="3312368" cy="2808312"/>
          </a:xfrm>
          <a:prstGeom prst="ellipse">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angle 2"/>
          <p:cNvSpPr txBox="1">
            <a:spLocks noChangeArrowheads="1"/>
          </p:cNvSpPr>
          <p:nvPr/>
        </p:nvSpPr>
        <p:spPr>
          <a:xfrm>
            <a:off x="3851920" y="6286500"/>
            <a:ext cx="77724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Tahoma" pitchFamily="34" charset="0"/>
                <a:ea typeface="+mj-ea"/>
                <a:cs typeface="+mj-cs"/>
              </a:rPr>
              <a:t>Diagrama del Árbol de Problemas</a:t>
            </a:r>
            <a:endParaRPr kumimoji="0" lang="es-ES_tradnl" sz="36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3" name="2 Rectángulo"/>
          <p:cNvSpPr/>
          <p:nvPr/>
        </p:nvSpPr>
        <p:spPr>
          <a:xfrm>
            <a:off x="3347864" y="2708920"/>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 ACCIDENTALIDAD DE LOS AUTOMOTORES</a:t>
            </a:r>
          </a:p>
        </p:txBody>
      </p:sp>
      <p:sp>
        <p:nvSpPr>
          <p:cNvPr id="4" name="3 Rectángulo"/>
          <p:cNvSpPr/>
          <p:nvPr/>
        </p:nvSpPr>
        <p:spPr>
          <a:xfrm>
            <a:off x="1115616"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Pasajeros llegan tarde al trabajo</a:t>
            </a:r>
          </a:p>
        </p:txBody>
      </p:sp>
      <p:sp>
        <p:nvSpPr>
          <p:cNvPr id="5" name="4 Rectángulo"/>
          <p:cNvSpPr/>
          <p:nvPr/>
        </p:nvSpPr>
        <p:spPr>
          <a:xfrm>
            <a:off x="4932040" y="155679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 frecuencia de lesiones y muerte</a:t>
            </a:r>
          </a:p>
        </p:txBody>
      </p:sp>
      <p:sp>
        <p:nvSpPr>
          <p:cNvPr id="6" name="5 Rectángulo"/>
          <p:cNvSpPr/>
          <p:nvPr/>
        </p:nvSpPr>
        <p:spPr>
          <a:xfrm>
            <a:off x="1115616"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Altas perdidas económicas</a:t>
            </a:r>
          </a:p>
        </p:txBody>
      </p:sp>
      <p:sp>
        <p:nvSpPr>
          <p:cNvPr id="7" name="6 Rectángulo"/>
          <p:cNvSpPr/>
          <p:nvPr/>
        </p:nvSpPr>
        <p:spPr>
          <a:xfrm>
            <a:off x="4932040" y="47667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Imagen de la empresa desmejorada</a:t>
            </a:r>
          </a:p>
        </p:txBody>
      </p:sp>
      <p:sp>
        <p:nvSpPr>
          <p:cNvPr id="8" name="7 Rectángulo"/>
          <p:cNvSpPr/>
          <p:nvPr/>
        </p:nvSpPr>
        <p:spPr>
          <a:xfrm>
            <a:off x="395536"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Imprudencia de los conductores</a:t>
            </a:r>
          </a:p>
        </p:txBody>
      </p:sp>
      <p:sp>
        <p:nvSpPr>
          <p:cNvPr id="9" name="8 Rectángulo"/>
          <p:cNvSpPr/>
          <p:nvPr/>
        </p:nvSpPr>
        <p:spPr>
          <a:xfrm>
            <a:off x="334786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Calles en mal estado</a:t>
            </a:r>
          </a:p>
        </p:txBody>
      </p:sp>
      <p:sp>
        <p:nvSpPr>
          <p:cNvPr id="10" name="9 Rectángulo"/>
          <p:cNvSpPr/>
          <p:nvPr/>
        </p:nvSpPr>
        <p:spPr>
          <a:xfrm>
            <a:off x="6228184" y="3861048"/>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en mal estado</a:t>
            </a:r>
          </a:p>
        </p:txBody>
      </p:sp>
      <p:sp>
        <p:nvSpPr>
          <p:cNvPr id="11" name="10 Rectángulo"/>
          <p:cNvSpPr/>
          <p:nvPr/>
        </p:nvSpPr>
        <p:spPr>
          <a:xfrm>
            <a:off x="5076056" y="5157192"/>
            <a:ext cx="201622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Vehículos obsoletos</a:t>
            </a:r>
          </a:p>
        </p:txBody>
      </p:sp>
      <p:sp>
        <p:nvSpPr>
          <p:cNvPr id="12" name="11 Rectángulo"/>
          <p:cNvSpPr/>
          <p:nvPr/>
        </p:nvSpPr>
        <p:spPr>
          <a:xfrm>
            <a:off x="7271792" y="5157192"/>
            <a:ext cx="17647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Mal mantenimiento de los vehículos</a:t>
            </a:r>
          </a:p>
        </p:txBody>
      </p:sp>
      <p:cxnSp>
        <p:nvCxnSpPr>
          <p:cNvPr id="14" name="13 Conector angular"/>
          <p:cNvCxnSpPr>
            <a:stCxn id="3" idx="0"/>
            <a:endCxn id="4" idx="2"/>
          </p:cNvCxnSpPr>
          <p:nvPr/>
        </p:nvCxnSpPr>
        <p:spPr>
          <a:xfrm rot="16200000" flipV="1">
            <a:off x="3311860" y="1376772"/>
            <a:ext cx="432048" cy="22322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Forma"/>
          <p:cNvCxnSpPr>
            <a:stCxn id="3" idx="0"/>
            <a:endCxn id="5" idx="2"/>
          </p:cNvCxnSpPr>
          <p:nvPr/>
        </p:nvCxnSpPr>
        <p:spPr>
          <a:xfrm rot="5400000" flipH="1" flipV="1">
            <a:off x="5220072" y="1700808"/>
            <a:ext cx="432048" cy="15841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4" idx="0"/>
            <a:endCxn id="6" idx="2"/>
          </p:cNvCxnSpPr>
          <p:nvPr/>
        </p:nvCxnSpPr>
        <p:spPr>
          <a:xfrm rot="5400000" flipH="1" flipV="1">
            <a:off x="2231740"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stCxn id="5" idx="0"/>
            <a:endCxn id="7" idx="2"/>
          </p:cNvCxnSpPr>
          <p:nvPr/>
        </p:nvCxnSpPr>
        <p:spPr>
          <a:xfrm rot="5400000" flipH="1" flipV="1">
            <a:off x="6048164" y="1376772"/>
            <a:ext cx="36004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8" idx="0"/>
            <a:endCxn id="3" idx="2"/>
          </p:cNvCxnSpPr>
          <p:nvPr/>
        </p:nvCxnSpPr>
        <p:spPr>
          <a:xfrm rot="5400000" flipH="1" flipV="1">
            <a:off x="2951820" y="2168860"/>
            <a:ext cx="432048" cy="29523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a:stCxn id="9" idx="0"/>
          </p:cNvCxnSpPr>
          <p:nvPr/>
        </p:nvCxnSpPr>
        <p:spPr>
          <a:xfrm rot="16200000" flipV="1">
            <a:off x="4319972" y="3537012"/>
            <a:ext cx="576064" cy="7200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10" idx="0"/>
            <a:endCxn id="3" idx="2"/>
          </p:cNvCxnSpPr>
          <p:nvPr/>
        </p:nvCxnSpPr>
        <p:spPr>
          <a:xfrm rot="16200000" flipV="1">
            <a:off x="5868144" y="2204864"/>
            <a:ext cx="432048" cy="288032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angular"/>
          <p:cNvCxnSpPr>
            <a:stCxn id="11" idx="0"/>
            <a:endCxn id="10" idx="2"/>
          </p:cNvCxnSpPr>
          <p:nvPr/>
        </p:nvCxnSpPr>
        <p:spPr>
          <a:xfrm rot="5400000" flipH="1" flipV="1">
            <a:off x="6516216" y="4149080"/>
            <a:ext cx="576064" cy="144016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a:stCxn id="12" idx="0"/>
            <a:endCxn id="10" idx="2"/>
          </p:cNvCxnSpPr>
          <p:nvPr/>
        </p:nvCxnSpPr>
        <p:spPr>
          <a:xfrm rot="16200000" flipV="1">
            <a:off x="7551204" y="4554252"/>
            <a:ext cx="576064" cy="6298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23 CuadroTexto"/>
          <p:cNvSpPr txBox="1"/>
          <p:nvPr/>
        </p:nvSpPr>
        <p:spPr>
          <a:xfrm>
            <a:off x="611560" y="6165304"/>
            <a:ext cx="2160240" cy="646331"/>
          </a:xfrm>
          <a:prstGeom prst="rect">
            <a:avLst/>
          </a:prstGeom>
          <a:noFill/>
        </p:spPr>
        <p:txBody>
          <a:bodyPr wrap="square" rtlCol="0">
            <a:spAutoFit/>
          </a:bodyPr>
          <a:lstStyle/>
          <a:p>
            <a:r>
              <a:rPr lang="es-CO"/>
              <a:t>Estrategia de educación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87624" y="332656"/>
            <a:ext cx="6048672" cy="1415772"/>
          </a:xfrm>
          <a:prstGeom prst="rect">
            <a:avLst/>
          </a:prstGeom>
          <a:noFill/>
        </p:spPr>
        <p:txBody>
          <a:bodyPr wrap="square" lIns="91440" tIns="45720" rIns="91440" bIns="45720" rtlCol="0" anchor="t">
            <a:spAutoFit/>
          </a:bodyPr>
          <a:lstStyle/>
          <a:p>
            <a:r>
              <a:rPr lang="es-CO" sz="2000" err="1">
                <a:highlight>
                  <a:srgbClr val="FFFF00"/>
                </a:highlight>
              </a:rPr>
              <a:t>Matríz</a:t>
            </a:r>
            <a:r>
              <a:rPr lang="es-CO" sz="2000">
                <a:highlight>
                  <a:srgbClr val="FFFF00"/>
                </a:highlight>
              </a:rPr>
              <a:t> de priorización</a:t>
            </a:r>
          </a:p>
          <a:p>
            <a:endParaRPr lang="es-CO"/>
          </a:p>
          <a:p>
            <a:endParaRPr lang="es-CO"/>
          </a:p>
          <a:p>
            <a:endParaRPr lang="es-CO" sz="1200">
              <a:solidFill>
                <a:srgbClr val="0D0D0D"/>
              </a:solidFill>
            </a:endParaRPr>
          </a:p>
          <a:p>
            <a:endParaRPr lang="es-CO"/>
          </a:p>
        </p:txBody>
      </p:sp>
      <p:sp>
        <p:nvSpPr>
          <p:cNvPr id="2" name="CuadroTexto 1">
            <a:extLst>
              <a:ext uri="{FF2B5EF4-FFF2-40B4-BE49-F238E27FC236}">
                <a16:creationId xmlns:a16="http://schemas.microsoft.com/office/drawing/2014/main" id="{6B901F8A-5588-5ED7-A688-192C1E808BCF}"/>
              </a:ext>
            </a:extLst>
          </p:cNvPr>
          <p:cNvSpPr txBox="1"/>
          <p:nvPr/>
        </p:nvSpPr>
        <p:spPr>
          <a:xfrm>
            <a:off x="741935" y="1133902"/>
            <a:ext cx="7504105" cy="3452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solidFill>
                  <a:srgbClr val="0D0D0D"/>
                </a:solidFill>
                <a:ea typeface="+mn-lt"/>
                <a:cs typeface="+mn-lt"/>
              </a:rPr>
              <a:t>Supongamos que estamos evaluando tres alternativas para la incorporación de paneles solares en una comunidad en la cual se identifico una problemática relacionada con falta de acceso a energía eléctrica</a:t>
            </a:r>
            <a:endParaRPr lang="es-ES" dirty="0"/>
          </a:p>
          <a:p>
            <a:endParaRPr lang="es-ES" sz="1200">
              <a:solidFill>
                <a:srgbClr val="0D0D0D"/>
              </a:solidFill>
              <a:ea typeface="+mn-lt"/>
              <a:cs typeface="+mn-lt"/>
            </a:endParaRPr>
          </a:p>
          <a:p>
            <a:r>
              <a:rPr lang="es-ES" sz="1200" b="1" dirty="0">
                <a:ea typeface="+mn-lt"/>
                <a:cs typeface="+mn-lt"/>
              </a:rPr>
              <a:t>Instalación de paneles solares en tejados de viviendas individuales (Alternativa A)</a:t>
            </a:r>
            <a:r>
              <a:rPr lang="es-ES" sz="1200" dirty="0">
                <a:solidFill>
                  <a:srgbClr val="0D0D0D"/>
                </a:solidFill>
                <a:ea typeface="+mn-lt"/>
                <a:cs typeface="+mn-lt"/>
              </a:rPr>
              <a:t>.</a:t>
            </a:r>
            <a:endParaRPr lang="es-ES" dirty="0"/>
          </a:p>
          <a:p>
            <a:endParaRPr lang="es-ES" sz="1200">
              <a:solidFill>
                <a:srgbClr val="0D0D0D"/>
              </a:solidFill>
              <a:ea typeface="+mn-lt"/>
              <a:cs typeface="+mn-lt"/>
            </a:endParaRPr>
          </a:p>
          <a:p>
            <a:r>
              <a:rPr lang="es-ES" sz="1200" b="1" dirty="0">
                <a:ea typeface="+mn-lt"/>
                <a:cs typeface="+mn-lt"/>
              </a:rPr>
              <a:t>Creación de una granja solar comunitaria (Alternativa B)</a:t>
            </a:r>
            <a:r>
              <a:rPr lang="es-ES" sz="1200" dirty="0">
                <a:solidFill>
                  <a:srgbClr val="0D0D0D"/>
                </a:solidFill>
                <a:ea typeface="+mn-lt"/>
                <a:cs typeface="+mn-lt"/>
              </a:rPr>
              <a:t>.</a:t>
            </a:r>
            <a:endParaRPr lang="es-ES" dirty="0"/>
          </a:p>
          <a:p>
            <a:endParaRPr lang="es-ES" sz="1200">
              <a:solidFill>
                <a:srgbClr val="0D0D0D"/>
              </a:solidFill>
              <a:ea typeface="+mn-lt"/>
              <a:cs typeface="+mn-lt"/>
            </a:endParaRPr>
          </a:p>
          <a:p>
            <a:r>
              <a:rPr lang="es-ES" sz="1200" b="1" dirty="0">
                <a:ea typeface="+mn-lt"/>
                <a:cs typeface="+mn-lt"/>
              </a:rPr>
              <a:t>Integración de paneles solares en edificios públicos y comunitarios (Alternativa C)</a:t>
            </a:r>
            <a:r>
              <a:rPr lang="es-ES" sz="1200" dirty="0">
                <a:solidFill>
                  <a:srgbClr val="0D0D0D"/>
                </a:solidFill>
                <a:ea typeface="+mn-lt"/>
                <a:cs typeface="+mn-lt"/>
              </a:rPr>
              <a:t>.</a:t>
            </a:r>
            <a:endParaRPr lang="es-ES" dirty="0"/>
          </a:p>
          <a:p>
            <a:pPr algn="l"/>
            <a:endParaRPr lang="es-ES" sz="1200">
              <a:solidFill>
                <a:srgbClr val="0D0D0D"/>
              </a:solidFill>
            </a:endParaRPr>
          </a:p>
          <a:p>
            <a:r>
              <a:rPr lang="es-ES" sz="1200" dirty="0">
                <a:solidFill>
                  <a:srgbClr val="0D0D0D"/>
                </a:solidFill>
                <a:ea typeface="+mn-lt"/>
                <a:cs typeface="+mn-lt"/>
              </a:rPr>
              <a:t>Y vamos a considerar tres criterios para evaluar estas alternativas:</a:t>
            </a:r>
            <a:endParaRPr lang="es-ES" dirty="0"/>
          </a:p>
          <a:p>
            <a:endParaRPr lang="es-ES" sz="1200">
              <a:solidFill>
                <a:srgbClr val="0D0D0D"/>
              </a:solidFill>
              <a:ea typeface="+mn-lt"/>
              <a:cs typeface="+mn-lt"/>
            </a:endParaRPr>
          </a:p>
          <a:p>
            <a:r>
              <a:rPr lang="es-ES" sz="1200" b="1" dirty="0">
                <a:solidFill>
                  <a:srgbClr val="0D0D0D"/>
                </a:solidFill>
                <a:ea typeface="+mn-lt"/>
                <a:cs typeface="+mn-lt"/>
              </a:rPr>
              <a:t>Costo inicial</a:t>
            </a:r>
            <a:r>
              <a:rPr lang="es-ES" sz="1200" dirty="0">
                <a:solidFill>
                  <a:srgbClr val="0D0D0D"/>
                </a:solidFill>
                <a:ea typeface="+mn-lt"/>
                <a:cs typeface="+mn-lt"/>
              </a:rPr>
              <a:t>: Cuánto cuesta implementar cada alternativa.</a:t>
            </a:r>
            <a:endParaRPr lang="es-ES" dirty="0"/>
          </a:p>
          <a:p>
            <a:r>
              <a:rPr lang="es-ES" sz="1200" b="1" dirty="0">
                <a:solidFill>
                  <a:srgbClr val="0D0D0D"/>
                </a:solidFill>
                <a:ea typeface="+mn-lt"/>
                <a:cs typeface="+mn-lt"/>
              </a:rPr>
              <a:t>Impacto ambiental</a:t>
            </a:r>
            <a:r>
              <a:rPr lang="es-ES" sz="1200" dirty="0">
                <a:solidFill>
                  <a:srgbClr val="0D0D0D"/>
                </a:solidFill>
                <a:ea typeface="+mn-lt"/>
                <a:cs typeface="+mn-lt"/>
              </a:rPr>
              <a:t>: El grado en que cada alternativa reduce las emisiones de gases de efecto invernadero y promueve la sostenibilidad ambiental. (Impacto </a:t>
            </a:r>
            <a:r>
              <a:rPr lang="es-ES" sz="1200" dirty="0" err="1">
                <a:solidFill>
                  <a:srgbClr val="0D0D0D"/>
                </a:solidFill>
                <a:ea typeface="+mn-lt"/>
                <a:cs typeface="+mn-lt"/>
              </a:rPr>
              <a:t>paisajistico</a:t>
            </a:r>
            <a:r>
              <a:rPr lang="es-ES" sz="1200" dirty="0">
                <a:solidFill>
                  <a:srgbClr val="0D0D0D"/>
                </a:solidFill>
                <a:ea typeface="+mn-lt"/>
                <a:cs typeface="+mn-lt"/>
              </a:rPr>
              <a:t>)</a:t>
            </a:r>
            <a:endParaRPr lang="es-ES" dirty="0"/>
          </a:p>
          <a:p>
            <a:r>
              <a:rPr lang="es-ES" sz="1200" b="1" dirty="0">
                <a:solidFill>
                  <a:srgbClr val="0D0D0D"/>
                </a:solidFill>
                <a:ea typeface="+mn-lt"/>
                <a:cs typeface="+mn-lt"/>
              </a:rPr>
              <a:t>Facilidad de implementación</a:t>
            </a:r>
            <a:r>
              <a:rPr lang="es-ES" sz="1200" dirty="0">
                <a:solidFill>
                  <a:srgbClr val="0D0D0D"/>
                </a:solidFill>
                <a:ea typeface="+mn-lt"/>
                <a:cs typeface="+mn-lt"/>
              </a:rPr>
              <a:t>: La complejidad y el tiempo requerido para implementar cada alternativa.</a:t>
            </a:r>
            <a:endParaRPr lang="es-ES" dirty="0"/>
          </a:p>
          <a:p>
            <a:endParaRPr lang="es-ES" sz="1200">
              <a:solidFill>
                <a:srgbClr val="0D0D0D"/>
              </a:solidFill>
            </a:endParaRPr>
          </a:p>
          <a:p>
            <a:endParaRPr lang="es-ES"/>
          </a:p>
        </p:txBody>
      </p:sp>
      <p:pic>
        <p:nvPicPr>
          <p:cNvPr id="4" name="Imagen 3" descr="Interfaz de usuario gráfica, Texto, Aplicación&#10;&#10;Descripción generada automáticamente">
            <a:extLst>
              <a:ext uri="{FF2B5EF4-FFF2-40B4-BE49-F238E27FC236}">
                <a16:creationId xmlns:a16="http://schemas.microsoft.com/office/drawing/2014/main" id="{10AD6619-82AE-7EF8-AEB5-9C49E22959F8}"/>
              </a:ext>
            </a:extLst>
          </p:cNvPr>
          <p:cNvPicPr>
            <a:picLocks noChangeAspect="1"/>
          </p:cNvPicPr>
          <p:nvPr/>
        </p:nvPicPr>
        <p:blipFill rotWithShape="1">
          <a:blip r:embed="rId2"/>
          <a:srcRect l="36275" t="37774" r="17892" b="40959"/>
          <a:stretch/>
        </p:blipFill>
        <p:spPr>
          <a:xfrm>
            <a:off x="739588" y="4566396"/>
            <a:ext cx="6981271" cy="138526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CC9C16C-DEDD-1595-C359-F5C2B4C8C940}"/>
              </a:ext>
            </a:extLst>
          </p:cNvPr>
          <p:cNvSpPr txBox="1"/>
          <p:nvPr/>
        </p:nvSpPr>
        <p:spPr>
          <a:xfrm>
            <a:off x="587949" y="587949"/>
            <a:ext cx="712869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a:highlight>
                  <a:srgbClr val="FFFF00"/>
                </a:highlight>
              </a:rPr>
              <a:t>Análisis costo beneficio</a:t>
            </a:r>
          </a:p>
          <a:p>
            <a:endParaRPr lang="es-ES"/>
          </a:p>
          <a:p>
            <a:endParaRPr lang="es-ES"/>
          </a:p>
          <a:p>
            <a:r>
              <a:rPr lang="es-ES" sz="1200">
                <a:solidFill>
                  <a:srgbClr val="0D0D0D"/>
                </a:solidFill>
                <a:ea typeface="+mn-lt"/>
                <a:cs typeface="+mn-lt"/>
              </a:rPr>
              <a:t>El análisis costo-beneficio (ACB) es una técnica que compara los costos asociados con una acción o proyecto con los beneficios que se derivan de ella. </a:t>
            </a:r>
          </a:p>
          <a:p>
            <a:endParaRPr lang="es-ES" sz="1200">
              <a:solidFill>
                <a:srgbClr val="0D0D0D"/>
              </a:solidFill>
            </a:endParaRPr>
          </a:p>
          <a:p>
            <a:r>
              <a:rPr lang="es-ES" sz="1200">
                <a:solidFill>
                  <a:srgbClr val="0D0D0D"/>
                </a:solidFill>
              </a:rPr>
              <a:t>EJEMPLO: </a:t>
            </a:r>
          </a:p>
          <a:p>
            <a:endParaRPr lang="es-ES" sz="1200">
              <a:solidFill>
                <a:srgbClr val="0D0D0D"/>
              </a:solidFill>
            </a:endParaRPr>
          </a:p>
          <a:p>
            <a:r>
              <a:rPr lang="es-ES" b="1">
                <a:solidFill>
                  <a:srgbClr val="0D0D0D"/>
                </a:solidFill>
              </a:rPr>
              <a:t>Costos:</a:t>
            </a:r>
            <a:endParaRPr lang="es-ES"/>
          </a:p>
          <a:p>
            <a:endParaRPr lang="es-ES" b="1">
              <a:solidFill>
                <a:srgbClr val="0D0D0D"/>
              </a:solidFill>
              <a:ea typeface="+mn-lt"/>
              <a:cs typeface="+mn-lt"/>
            </a:endParaRPr>
          </a:p>
          <a:p>
            <a:r>
              <a:rPr lang="es-ES" sz="1200" b="1">
                <a:solidFill>
                  <a:srgbClr val="0D0D0D"/>
                </a:solidFill>
                <a:ea typeface="+mn-lt"/>
                <a:cs typeface="+mn-lt"/>
              </a:rPr>
              <a:t>Costos iniciales de instalación</a:t>
            </a:r>
            <a:r>
              <a:rPr lang="es-ES" sz="1200">
                <a:solidFill>
                  <a:srgbClr val="0D0D0D"/>
                </a:solidFill>
                <a:ea typeface="+mn-lt"/>
                <a:cs typeface="+mn-lt"/>
              </a:rPr>
              <a:t>: Incluyen el costo de los paneles solares, inversores, cables, estructuras de montaje y otros equipos necesarios para la instalación de los paneles solares.</a:t>
            </a:r>
            <a:endParaRPr lang="es-ES"/>
          </a:p>
          <a:p>
            <a:r>
              <a:rPr lang="es-ES" sz="1200" b="1">
                <a:solidFill>
                  <a:srgbClr val="0D0D0D"/>
                </a:solidFill>
                <a:ea typeface="+mn-lt"/>
                <a:cs typeface="+mn-lt"/>
              </a:rPr>
              <a:t>Costos de mantenimiento</a:t>
            </a:r>
            <a:r>
              <a:rPr lang="es-ES" sz="1200">
                <a:solidFill>
                  <a:srgbClr val="0D0D0D"/>
                </a:solidFill>
                <a:ea typeface="+mn-lt"/>
                <a:cs typeface="+mn-lt"/>
              </a:rPr>
              <a:t>: Estos incluyen los costos de limpieza, inspecciones periódicas, reparaciones y reemplazos de componentes durante la vida útil de los paneles solares.</a:t>
            </a:r>
            <a:endParaRPr lang="es-ES"/>
          </a:p>
          <a:p>
            <a:r>
              <a:rPr lang="es-ES" sz="1200" b="1">
                <a:solidFill>
                  <a:srgbClr val="0D0D0D"/>
                </a:solidFill>
                <a:ea typeface="+mn-lt"/>
                <a:cs typeface="+mn-lt"/>
              </a:rPr>
              <a:t>Costos de operación</a:t>
            </a:r>
            <a:r>
              <a:rPr lang="es-ES" sz="1200">
                <a:solidFill>
                  <a:srgbClr val="0D0D0D"/>
                </a:solidFill>
                <a:ea typeface="+mn-lt"/>
                <a:cs typeface="+mn-lt"/>
              </a:rPr>
              <a:t>: Incluyen el costo de la electricidad necesaria para operar los paneles solares (por ejemplo, para el funcionamiento de los inversores).</a:t>
            </a:r>
            <a:endParaRPr lang="es-ES"/>
          </a:p>
          <a:p>
            <a:endParaRPr lang="es-ES" sz="1200">
              <a:solidFill>
                <a:srgbClr val="0D0D0D"/>
              </a:solidFill>
            </a:endParaRPr>
          </a:p>
          <a:p>
            <a:r>
              <a:rPr lang="es-ES" b="1">
                <a:solidFill>
                  <a:srgbClr val="0D0D0D"/>
                </a:solidFill>
              </a:rPr>
              <a:t>Beneficios:</a:t>
            </a:r>
            <a:endParaRPr lang="es-ES"/>
          </a:p>
          <a:p>
            <a:r>
              <a:rPr lang="es-ES" sz="1200" b="1">
                <a:solidFill>
                  <a:srgbClr val="0D0D0D"/>
                </a:solidFill>
                <a:ea typeface="+mn-lt"/>
                <a:cs typeface="+mn-lt"/>
              </a:rPr>
              <a:t>Ahorro en costos de energía</a:t>
            </a:r>
            <a:r>
              <a:rPr lang="es-ES" sz="1200">
                <a:solidFill>
                  <a:srgbClr val="0D0D0D"/>
                </a:solidFill>
                <a:ea typeface="+mn-lt"/>
                <a:cs typeface="+mn-lt"/>
              </a:rPr>
              <a:t>: Representa el valor presente neto de los ahorros en facturas de energía eléctrica que se obtienen al generar electricidad a partir de los paneles solares en lugar de comprarla a la red eléctrica.</a:t>
            </a:r>
            <a:endParaRPr lang="es-ES"/>
          </a:p>
          <a:p>
            <a:r>
              <a:rPr lang="es-ES" sz="1200" b="1">
                <a:solidFill>
                  <a:srgbClr val="0D0D0D"/>
                </a:solidFill>
                <a:ea typeface="+mn-lt"/>
                <a:cs typeface="+mn-lt"/>
              </a:rPr>
              <a:t>Ingresos por venta de energía excedente</a:t>
            </a:r>
            <a:r>
              <a:rPr lang="es-ES" sz="1200">
                <a:solidFill>
                  <a:srgbClr val="0D0D0D"/>
                </a:solidFill>
                <a:ea typeface="+mn-lt"/>
                <a:cs typeface="+mn-lt"/>
              </a:rPr>
              <a:t>: Si el proyecto permite vender el exceso de energía generada por los paneles solares a la red eléctrica, estos ingresos pueden considerarse como beneficios adicionales.</a:t>
            </a:r>
            <a:endParaRPr lang="es-ES"/>
          </a:p>
          <a:p>
            <a:r>
              <a:rPr lang="es-ES" sz="1200" b="1">
                <a:solidFill>
                  <a:srgbClr val="0D0D0D"/>
                </a:solidFill>
                <a:ea typeface="+mn-lt"/>
                <a:cs typeface="+mn-lt"/>
              </a:rPr>
              <a:t>Beneficios ambientales</a:t>
            </a:r>
            <a:r>
              <a:rPr lang="es-ES" sz="1200">
                <a:solidFill>
                  <a:srgbClr val="0D0D0D"/>
                </a:solidFill>
                <a:ea typeface="+mn-lt"/>
                <a:cs typeface="+mn-lt"/>
              </a:rPr>
              <a:t>: Representan el valor monetario de los beneficios ambientales asociados con la reducción de emisiones de gases de efecto invernadero y otros contaminantes atmosféricos.</a:t>
            </a:r>
            <a:endParaRPr lang="es-ES"/>
          </a:p>
          <a:p>
            <a:endParaRPr lang="es-ES" sz="1200">
              <a:solidFill>
                <a:srgbClr val="0D0D0D"/>
              </a:solidFill>
            </a:endParaRPr>
          </a:p>
        </p:txBody>
      </p:sp>
    </p:spTree>
    <p:extLst>
      <p:ext uri="{BB962C8B-B14F-4D97-AF65-F5344CB8AC3E}">
        <p14:creationId xmlns:p14="http://schemas.microsoft.com/office/powerpoint/2010/main" val="2707170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0AD42BA-C356-79FD-64A5-4C84E54F9B1C}"/>
              </a:ext>
            </a:extLst>
          </p:cNvPr>
          <p:cNvSpPr txBox="1"/>
          <p:nvPr/>
        </p:nvSpPr>
        <p:spPr>
          <a:xfrm>
            <a:off x="755934" y="825928"/>
            <a:ext cx="706938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solidFill>
                  <a:srgbClr val="0D0D0D"/>
                </a:solidFill>
              </a:rPr>
              <a:t>Análisis:</a:t>
            </a:r>
            <a:endParaRPr lang="es-ES"/>
          </a:p>
          <a:p>
            <a:pPr marL="228600" indent="-228600">
              <a:buAutoNum type="arabicPeriod"/>
            </a:pPr>
            <a:r>
              <a:rPr lang="es-ES">
                <a:solidFill>
                  <a:srgbClr val="0D0D0D"/>
                </a:solidFill>
                <a:ea typeface="+mn-lt"/>
                <a:cs typeface="+mn-lt"/>
              </a:rPr>
              <a:t>Calcula los costos totales sumando los costos iniciales, de mantenimiento y de operación.</a:t>
            </a:r>
            <a:endParaRPr lang="es-ES"/>
          </a:p>
          <a:p>
            <a:r>
              <a:rPr lang="es-ES">
                <a:solidFill>
                  <a:srgbClr val="0D0D0D"/>
                </a:solidFill>
                <a:ea typeface="+mn-lt"/>
                <a:cs typeface="+mn-lt"/>
              </a:rPr>
              <a:t>2. Calcula los beneficios totales sumando los ahorros en costos de energía, los ingresos por venta de energía excedente y los beneficios ambientales.</a:t>
            </a:r>
            <a:endParaRPr lang="es-ES"/>
          </a:p>
          <a:p>
            <a:r>
              <a:rPr lang="es-ES">
                <a:solidFill>
                  <a:srgbClr val="0D0D0D"/>
                </a:solidFill>
                <a:ea typeface="+mn-lt"/>
                <a:cs typeface="+mn-lt"/>
              </a:rPr>
              <a:t>3. Calcula el valor presente neto (VPN) de los costos y beneficios utilizando una tasa de descuento apropiada para reflejar el valor del dinero en el tiempo.</a:t>
            </a:r>
            <a:endParaRPr lang="es-ES"/>
          </a:p>
          <a:p>
            <a:r>
              <a:rPr lang="es-ES">
                <a:solidFill>
                  <a:srgbClr val="0D0D0D"/>
                </a:solidFill>
                <a:ea typeface="+mn-lt"/>
                <a:cs typeface="+mn-lt"/>
              </a:rPr>
              <a:t>4. Si el VPN de los beneficios es mayor que el VPN de los costos, entonces el proyecto se considera económicamente rentable.</a:t>
            </a:r>
            <a:endParaRPr lang="es-ES"/>
          </a:p>
          <a:p>
            <a:r>
              <a:rPr lang="es-ES" b="1">
                <a:solidFill>
                  <a:srgbClr val="0D0D0D"/>
                </a:solidFill>
              </a:rPr>
              <a:t>Consideraciones adicionales:</a:t>
            </a:r>
            <a:endParaRPr lang="es-ES"/>
          </a:p>
          <a:p>
            <a:pPr marL="285750" indent="-285750">
              <a:buAutoNum type="arabicPeriod"/>
            </a:pPr>
            <a:r>
              <a:rPr lang="es-ES">
                <a:solidFill>
                  <a:srgbClr val="0D0D0D"/>
                </a:solidFill>
                <a:ea typeface="+mn-lt"/>
                <a:cs typeface="+mn-lt"/>
              </a:rPr>
              <a:t>Es importante tener en cuenta la vida útil de los paneles solares y los costos asociados con el reemplazo de los mismos al final de su vida útil.</a:t>
            </a:r>
            <a:endParaRPr lang="es-ES"/>
          </a:p>
          <a:p>
            <a:pPr marL="285750" indent="-285750">
              <a:buAutoNum type="arabicPeriod"/>
            </a:pPr>
            <a:r>
              <a:rPr lang="es-ES">
                <a:solidFill>
                  <a:srgbClr val="0D0D0D"/>
                </a:solidFill>
                <a:ea typeface="+mn-lt"/>
                <a:cs typeface="+mn-lt"/>
              </a:rPr>
              <a:t>Se deben considerar los cambios en los precios de la energía y las políticas gubernamentales relacionadas con la energía renovable al proyectar los costos y beneficios futuros.</a:t>
            </a:r>
            <a:endParaRPr lang="es-ES"/>
          </a:p>
          <a:p>
            <a:pPr algn="l"/>
            <a:endParaRPr lang="es-ES"/>
          </a:p>
        </p:txBody>
      </p:sp>
    </p:spTree>
    <p:extLst>
      <p:ext uri="{BB962C8B-B14F-4D97-AF65-F5344CB8AC3E}">
        <p14:creationId xmlns:p14="http://schemas.microsoft.com/office/powerpoint/2010/main" val="3929245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6E1DEB2-828F-6C4A-6B23-BA6838975DDA}"/>
              </a:ext>
            </a:extLst>
          </p:cNvPr>
          <p:cNvSpPr txBox="1"/>
          <p:nvPr/>
        </p:nvSpPr>
        <p:spPr>
          <a:xfrm>
            <a:off x="808980" y="391849"/>
            <a:ext cx="650975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highlight>
                  <a:srgbClr val="FF00FF"/>
                </a:highlight>
              </a:rPr>
              <a:t>VALOR PRESENTE NETO</a:t>
            </a:r>
          </a:p>
          <a:p>
            <a:endParaRPr lang="es-ES" dirty="0"/>
          </a:p>
          <a:p>
            <a:pPr algn="just"/>
            <a:r>
              <a:rPr lang="es-ES" dirty="0">
                <a:ea typeface="+mn-lt"/>
                <a:cs typeface="+mn-lt"/>
              </a:rPr>
              <a:t>Es una herramienta financiera utilizada para evaluar la rentabilidad de un proyecto o inversión. El VPN compara el valor actual de los flujos de efectivo que se espera que un proyecto genere en el futuro, con la inversión inicial necesaria para llevarlo a cabo. </a:t>
            </a:r>
          </a:p>
          <a:p>
            <a:pPr algn="just"/>
            <a:r>
              <a:rPr lang="es-ES" dirty="0">
                <a:ea typeface="+mn-lt"/>
                <a:cs typeface="+mn-lt"/>
              </a:rPr>
              <a:t>Su objetivo es determinar si un proyecto es rentable en términos de valor actual del dinero.</a:t>
            </a:r>
          </a:p>
          <a:p>
            <a:pPr algn="just"/>
            <a:endParaRPr lang="es-ES" dirty="0"/>
          </a:p>
          <a:p>
            <a:pPr algn="just"/>
            <a:r>
              <a:rPr lang="es-ES" dirty="0">
                <a:ea typeface="+mn-lt"/>
                <a:cs typeface="+mn-lt"/>
              </a:rPr>
              <a:t>https://salariominimocolombia.info/</a:t>
            </a:r>
            <a:endParaRPr lang="es-ES">
              <a:ea typeface="+mn-lt"/>
              <a:cs typeface="+mn-lt"/>
            </a:endParaRPr>
          </a:p>
        </p:txBody>
      </p:sp>
      <p:pic>
        <p:nvPicPr>
          <p:cNvPr id="4" name="Imagen 3" descr="Valor presente neto: cómo calcularlo para evaluar tus inversiones">
            <a:extLst>
              <a:ext uri="{FF2B5EF4-FFF2-40B4-BE49-F238E27FC236}">
                <a16:creationId xmlns:a16="http://schemas.microsoft.com/office/drawing/2014/main" id="{1852198D-AB5F-8B4A-04D1-D39797952320}"/>
              </a:ext>
            </a:extLst>
          </p:cNvPr>
          <p:cNvPicPr>
            <a:picLocks noChangeAspect="1"/>
          </p:cNvPicPr>
          <p:nvPr/>
        </p:nvPicPr>
        <p:blipFill>
          <a:blip r:embed="rId2"/>
          <a:stretch>
            <a:fillRect/>
          </a:stretch>
        </p:blipFill>
        <p:spPr>
          <a:xfrm>
            <a:off x="1597959" y="3770780"/>
            <a:ext cx="4771464" cy="2610970"/>
          </a:xfrm>
          <a:prstGeom prst="rect">
            <a:avLst/>
          </a:prstGeom>
        </p:spPr>
      </p:pic>
    </p:spTree>
    <p:extLst>
      <p:ext uri="{BB962C8B-B14F-4D97-AF65-F5344CB8AC3E}">
        <p14:creationId xmlns:p14="http://schemas.microsoft.com/office/powerpoint/2010/main" val="643218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CDEA73-E145-DAC5-997F-E19D0162BE02}"/>
              </a:ext>
            </a:extLst>
          </p:cNvPr>
          <p:cNvSpPr txBox="1"/>
          <p:nvPr/>
        </p:nvSpPr>
        <p:spPr>
          <a:xfrm>
            <a:off x="214941" y="720497"/>
            <a:ext cx="717963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highlight>
                  <a:srgbClr val="FF00FF"/>
                </a:highlight>
              </a:rPr>
              <a:t>TASA DE DESCUENTO</a:t>
            </a:r>
          </a:p>
          <a:p>
            <a:endParaRPr lang="es-ES" dirty="0">
              <a:highlight>
                <a:srgbClr val="FF00FF"/>
              </a:highlight>
            </a:endParaRPr>
          </a:p>
          <a:p>
            <a:pPr algn="just"/>
            <a:r>
              <a:rPr lang="es-ES" dirty="0">
                <a:ea typeface="+mn-lt"/>
                <a:cs typeface="+mn-lt"/>
              </a:rPr>
              <a:t>Factor clave en las finanzas que se utiliza para ajustar el valor de los flujos de efectivo futuros, trayéndolos al presente. Refleja el costo de oportunidad del capital, es decir, el rendimiento mínimo que un inversionista espera obtener para compensar el riesgo y la pérdida de poder adquisitivo con el tiempo.</a:t>
            </a:r>
          </a:p>
          <a:p>
            <a:pPr algn="just"/>
            <a:endParaRPr lang="es-ES" dirty="0"/>
          </a:p>
          <a:p>
            <a:pPr algn="just"/>
            <a:r>
              <a:rPr lang="es-ES" dirty="0">
                <a:highlight>
                  <a:srgbClr val="808000"/>
                </a:highlight>
              </a:rPr>
              <a:t>Factores que influyen en la tasa de descuento:</a:t>
            </a:r>
          </a:p>
          <a:p>
            <a:pPr marL="285750" indent="-285750" algn="just">
              <a:buFont typeface="Arial"/>
              <a:buChar char="•"/>
            </a:pPr>
            <a:r>
              <a:rPr lang="es-ES" b="1" dirty="0">
                <a:ea typeface="+mn-lt"/>
                <a:cs typeface="+mn-lt"/>
              </a:rPr>
              <a:t>Inflación</a:t>
            </a:r>
            <a:r>
              <a:rPr lang="es-ES" dirty="0">
                <a:ea typeface="+mn-lt"/>
                <a:cs typeface="+mn-lt"/>
              </a:rPr>
              <a:t>: La pérdida de poder adquisitivo en el tiempo debido al aumento generalizado de precios.</a:t>
            </a:r>
            <a:endParaRPr lang="es-ES" dirty="0"/>
          </a:p>
          <a:p>
            <a:pPr marL="285750" indent="-285750" algn="just">
              <a:buFont typeface="Arial"/>
              <a:buChar char="•"/>
            </a:pPr>
            <a:r>
              <a:rPr lang="es-ES" b="1" dirty="0">
                <a:ea typeface="+mn-lt"/>
                <a:cs typeface="+mn-lt"/>
              </a:rPr>
              <a:t>Riesgo</a:t>
            </a:r>
            <a:r>
              <a:rPr lang="es-ES" dirty="0">
                <a:ea typeface="+mn-lt"/>
                <a:cs typeface="+mn-lt"/>
              </a:rPr>
              <a:t>: Proyectos con mayor incertidumbre requieren una tasa de descuento más alta para compensar el riesgo adicional.</a:t>
            </a:r>
            <a:endParaRPr lang="es-ES" dirty="0"/>
          </a:p>
          <a:p>
            <a:pPr marL="285750" indent="-285750" algn="just">
              <a:buFont typeface="Arial"/>
              <a:buChar char="•"/>
            </a:pPr>
            <a:r>
              <a:rPr lang="es-ES" b="1" dirty="0">
                <a:ea typeface="+mn-lt"/>
                <a:cs typeface="+mn-lt"/>
              </a:rPr>
              <a:t>Costo de oportunidad</a:t>
            </a:r>
            <a:r>
              <a:rPr lang="es-ES" dirty="0">
                <a:ea typeface="+mn-lt"/>
                <a:cs typeface="+mn-lt"/>
              </a:rPr>
              <a:t>: El retorno que se podría haber obtenido si el dinero se hubiera invertido en la mejor alternativa disponible (por ejemplo, en un activo seguro o en el mercado financiero).</a:t>
            </a:r>
            <a:endParaRPr lang="es-ES" dirty="0"/>
          </a:p>
          <a:p>
            <a:pPr marL="285750" indent="-285750" algn="just">
              <a:buFont typeface="Arial"/>
              <a:buChar char="•"/>
            </a:pPr>
            <a:r>
              <a:rPr lang="es-ES" b="1" dirty="0">
                <a:ea typeface="+mn-lt"/>
                <a:cs typeface="+mn-lt"/>
              </a:rPr>
              <a:t>Política monetaria</a:t>
            </a:r>
            <a:r>
              <a:rPr lang="es-ES" dirty="0">
                <a:ea typeface="+mn-lt"/>
                <a:cs typeface="+mn-lt"/>
              </a:rPr>
              <a:t>: Las tasas de interés fijadas por los bancos centrales influyen en el costo del dinero y, por lo tanto, afectan las tasas de descuento.</a:t>
            </a:r>
            <a:endParaRPr lang="es-ES" dirty="0"/>
          </a:p>
          <a:p>
            <a:pPr algn="just"/>
            <a:endParaRPr lang="es-ES" dirty="0"/>
          </a:p>
        </p:txBody>
      </p:sp>
    </p:spTree>
    <p:extLst>
      <p:ext uri="{BB962C8B-B14F-4D97-AF65-F5344CB8AC3E}">
        <p14:creationId xmlns:p14="http://schemas.microsoft.com/office/powerpoint/2010/main" val="553083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17D6F7-93B2-5200-557D-1EF19CD9DBE9}"/>
              </a:ext>
            </a:extLst>
          </p:cNvPr>
          <p:cNvSpPr txBox="1"/>
          <p:nvPr/>
        </p:nvSpPr>
        <p:spPr>
          <a:xfrm>
            <a:off x="745778" y="492972"/>
            <a:ext cx="68004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a:highlight>
                  <a:srgbClr val="FF00FF"/>
                </a:highlight>
              </a:rPr>
              <a:t>INTERPRETACIÓN</a:t>
            </a:r>
          </a:p>
        </p:txBody>
      </p:sp>
      <p:sp>
        <p:nvSpPr>
          <p:cNvPr id="3" name="CuadroTexto 2">
            <a:extLst>
              <a:ext uri="{FF2B5EF4-FFF2-40B4-BE49-F238E27FC236}">
                <a16:creationId xmlns:a16="http://schemas.microsoft.com/office/drawing/2014/main" id="{DA95AF57-C6D9-A3FE-DD5F-2FEC5B9DAFEF}"/>
              </a:ext>
            </a:extLst>
          </p:cNvPr>
          <p:cNvSpPr txBox="1"/>
          <p:nvPr/>
        </p:nvSpPr>
        <p:spPr>
          <a:xfrm>
            <a:off x="998584" y="1314592"/>
            <a:ext cx="62822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dirty="0">
                <a:ea typeface="+mn-lt"/>
                <a:cs typeface="+mn-lt"/>
              </a:rPr>
              <a:t>Si el </a:t>
            </a:r>
            <a:r>
              <a:rPr lang="es-ES" b="1" dirty="0">
                <a:ea typeface="+mn-lt"/>
                <a:cs typeface="+mn-lt"/>
              </a:rPr>
              <a:t>VPN es positivo</a:t>
            </a:r>
            <a:r>
              <a:rPr lang="es-ES" dirty="0">
                <a:ea typeface="+mn-lt"/>
                <a:cs typeface="+mn-lt"/>
              </a:rPr>
              <a:t> (&gt; 0), significa que el proyecto generará más valor del que costó, es decir, es rentable.</a:t>
            </a:r>
            <a:endParaRPr lang="es-ES" dirty="0"/>
          </a:p>
          <a:p>
            <a:pPr marL="285750" indent="-285750">
              <a:buFont typeface="Arial"/>
              <a:buChar char="•"/>
            </a:pPr>
            <a:r>
              <a:rPr lang="es-ES" dirty="0">
                <a:ea typeface="+mn-lt"/>
                <a:cs typeface="+mn-lt"/>
              </a:rPr>
              <a:t>Si el </a:t>
            </a:r>
            <a:r>
              <a:rPr lang="es-ES" b="1" dirty="0">
                <a:ea typeface="+mn-lt"/>
                <a:cs typeface="+mn-lt"/>
              </a:rPr>
              <a:t>VPN es negativo</a:t>
            </a:r>
            <a:r>
              <a:rPr lang="es-ES" dirty="0">
                <a:ea typeface="+mn-lt"/>
                <a:cs typeface="+mn-lt"/>
              </a:rPr>
              <a:t> (&lt; 0), el proyecto no cubre los costos iniciales, por lo que no es recomendable.</a:t>
            </a:r>
            <a:endParaRPr lang="es-ES" dirty="0"/>
          </a:p>
          <a:p>
            <a:pPr marL="285750" indent="-285750">
              <a:buFont typeface="Arial"/>
              <a:buChar char="•"/>
            </a:pPr>
            <a:r>
              <a:rPr lang="es-ES" dirty="0">
                <a:ea typeface="+mn-lt"/>
                <a:cs typeface="+mn-lt"/>
              </a:rPr>
              <a:t>Si el </a:t>
            </a:r>
            <a:r>
              <a:rPr lang="es-ES" b="1" dirty="0">
                <a:ea typeface="+mn-lt"/>
                <a:cs typeface="+mn-lt"/>
              </a:rPr>
              <a:t>VPN es igual a cero</a:t>
            </a:r>
            <a:r>
              <a:rPr lang="es-ES" dirty="0">
                <a:ea typeface="+mn-lt"/>
                <a:cs typeface="+mn-lt"/>
              </a:rPr>
              <a:t>, significa que el proyecto recupera la inversión, pero no genera beneficios adicionales.</a:t>
            </a:r>
            <a:endParaRPr lang="es-ES" dirty="0"/>
          </a:p>
          <a:p>
            <a:pPr algn="l"/>
            <a:endParaRPr lang="es-ES" dirty="0"/>
          </a:p>
        </p:txBody>
      </p:sp>
    </p:spTree>
    <p:extLst>
      <p:ext uri="{BB962C8B-B14F-4D97-AF65-F5344CB8AC3E}">
        <p14:creationId xmlns:p14="http://schemas.microsoft.com/office/powerpoint/2010/main" val="1144383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Application>Microsoft Office PowerPoint</Application>
  <PresentationFormat>Presentación en pantalla (4:3)</PresentationFormat>
  <Slides>286</Slides>
  <Notes>9</Notes>
  <HiddenSlides>0</HiddenSlides>
  <ScaleCrop>false</ScaleCrop>
  <HeadingPairs>
    <vt:vector size="4" baseType="variant">
      <vt:variant>
        <vt:lpstr>Tema</vt:lpstr>
      </vt:variant>
      <vt:variant>
        <vt:i4>1</vt:i4>
      </vt:variant>
      <vt:variant>
        <vt:lpstr>Títulos de diapositiva</vt:lpstr>
      </vt:variant>
      <vt:variant>
        <vt:i4>286</vt:i4>
      </vt:variant>
    </vt:vector>
  </HeadingPairs>
  <TitlesOfParts>
    <vt:vector size="287" baseType="lpstr">
      <vt:lpstr>Opulento</vt:lpstr>
      <vt:lpstr>FORMULACION Y EVALUACION DE PROYECTOS -  ing. ambiental </vt:lpstr>
      <vt:lpstr>Presentación de PowerPoint</vt:lpstr>
      <vt:lpstr>Ejemplos de proyectos</vt:lpstr>
      <vt:lpstr>Reciclaje de aguas grises</vt:lpstr>
      <vt:lpstr>Reforestación sostenible</vt:lpstr>
      <vt:lpstr>Barrios a la obra</vt:lpstr>
      <vt:lpstr>ACTIVIDADES</vt:lpstr>
      <vt:lpstr>CICLO DE VIDA DEL PROYECTO</vt:lpstr>
      <vt:lpstr>PROYECTO DE DESARROLLO VS. PROYECTO DE INVERSIÓN</vt:lpstr>
      <vt:lpstr>Presentación de PowerPoint</vt:lpstr>
      <vt:lpstr>Actividad: </vt:lpstr>
      <vt:lpstr>Ingredientes para una idea:</vt:lpstr>
      <vt:lpstr>Comunidad de Tasajera</vt:lpstr>
      <vt:lpstr>Ejemplo de población objetivo:</vt:lpstr>
      <vt:lpstr>¿Quiénes perciben una buena idea? ….</vt:lpstr>
      <vt:lpstr>ACTORES CLAVE</vt:lpstr>
      <vt:lpstr>CONSTRUCIÓN DE UN SISTEMA DE ACUEDUCTO Y ALCANTARILLADO EN PUERTO NARIÑO AMAZONAS</vt:lpstr>
      <vt:lpstr>Relación plan – programa - proyecto</vt:lpstr>
      <vt:lpstr>Ej. Plan – programas - proyectos</vt:lpstr>
      <vt:lpstr>Presentación de PowerPoint</vt:lpstr>
      <vt:lpstr>TIPOS de ideas para proyectos de INVERSIÓN</vt:lpstr>
      <vt:lpstr>FUENTES DE IDENTIFICACIÓN DE IDEAS</vt:lpstr>
      <vt:lpstr>Presentación de PowerPoint</vt:lpstr>
      <vt:lpstr>OPENidea</vt:lpstr>
      <vt:lpstr>Presentación de PowerPoint</vt:lpstr>
      <vt:lpstr>PROYECTOS INNOVADORES</vt:lpstr>
      <vt:lpstr>IMPORTANCIA DE LA INNOVACIÓN</vt:lpstr>
      <vt:lpstr>CARACTERISTICAS QUE DIFERENCIAN A LOS PROYECTOS PLANOS DE LOS INNOVADORES</vt:lpstr>
      <vt:lpstr>Actividad</vt:lpstr>
      <vt:lpstr>Fuentes de identificación DE IDEAS</vt:lpstr>
      <vt:lpstr>Clasificación de los proyectos: ilpes</vt:lpstr>
      <vt:lpstr>Etapas básicas de un proyecto</vt:lpstr>
      <vt:lpstr>NIVEL DE ESFUERZO Y TIEMPO EN EL CICLO DEL PROYECTO</vt:lpstr>
      <vt:lpstr>PROYECTOS CON DOS CICLOS</vt:lpstr>
      <vt:lpstr>RESTRICCIONES DEL PROYECTO</vt:lpstr>
      <vt:lpstr>ALCANCE</vt:lpstr>
      <vt:lpstr>EJEMPLO </vt:lpstr>
      <vt:lpstr>ENTREGABLES</vt:lpstr>
      <vt:lpstr>Limites del proyecto</vt:lpstr>
      <vt:lpstr>TIEMPO</vt:lpstr>
      <vt:lpstr>COSTOS</vt:lpstr>
      <vt:lpstr>Estudios de prefactibilidad y factibilidad </vt:lpstr>
      <vt:lpstr>Presentación de PowerPoint</vt:lpstr>
      <vt:lpstr>Horizonte de un proyecto</vt:lpstr>
      <vt:lpstr>Plan de trabajo   preliminar</vt:lpstr>
      <vt:lpstr>Puntos principales de una idea de PROYECTO</vt:lpstr>
      <vt:lpstr>  Marco Lógico- MATRÍZ DE PLANIFICACIÓN</vt:lpstr>
      <vt:lpstr>RESULTADO: </vt:lpstr>
      <vt:lpstr> para que sirve el Marco lógico:</vt:lpstr>
      <vt:lpstr>Presentación de PowerPoint</vt:lpstr>
      <vt:lpstr>¿Para qué diseñamos proyectos y programas?</vt:lpstr>
      <vt:lpstr>Presentación de PowerPoint</vt:lpstr>
      <vt:lpstr>Principio del eml</vt:lpstr>
      <vt:lpstr>Presentación de PowerPoint</vt:lpstr>
      <vt:lpstr>Presentación de PowerPoint</vt:lpstr>
      <vt:lpstr>Proceso de desarrollo eml</vt:lpstr>
      <vt:lpstr>Presentación de PowerPoint</vt:lpstr>
      <vt:lpstr>Presentación de PowerPoint</vt:lpstr>
      <vt:lpstr>La Matriz de Marco Lógico:</vt:lpstr>
      <vt:lpstr>Entonces …</vt:lpstr>
      <vt:lpstr>I. Análisis de Involucrados </vt:lpstr>
      <vt:lpstr>Presentación de PowerPoint</vt:lpstr>
      <vt:lpstr>Presentación de PowerPoint</vt:lpstr>
      <vt:lpstr>Presentación de PowerPoint</vt:lpstr>
      <vt:lpstr>Presentación de PowerPoint</vt:lpstr>
      <vt:lpstr>Presentación de PowerPoint</vt:lpstr>
      <vt:lpstr>Proyecto de innovación de envases en una industria lactea</vt:lpstr>
      <vt:lpstr>Se comienza el análisis preparando una tabla con cuatro columnas y una fila para cada grupo: </vt:lpstr>
      <vt:lpstr>EJEMPLO: P. contribución en la Disminución de la pobreza …….</vt:lpstr>
      <vt:lpstr>Matriz de clasificación de los interesados</vt:lpstr>
      <vt:lpstr>II. ANÁLISIS DE LOS PROBLEMAS </vt:lpstr>
      <vt:lpstr>Presentación de PowerPoint</vt:lpstr>
      <vt:lpstr>Presentación de PowerPoint</vt:lpstr>
      <vt:lpstr>Identificación de los principales problemas existentes</vt:lpstr>
      <vt:lpstr>Hacemos el análisis de problemas para: </vt:lpstr>
      <vt:lpstr>Pasos fundamentales para aplicar la técnica de árbol de problemas</vt:lpstr>
      <vt:lpstr>Análisis de problemas</vt:lpstr>
      <vt:lpstr>Presentación de PowerPoint</vt:lpstr>
      <vt:lpstr>Presentación de PowerPoint</vt:lpstr>
      <vt:lpstr>III ANÁLISIS DE OBJETIVOS </vt:lpstr>
      <vt:lpstr>Entonces …</vt:lpstr>
      <vt:lpstr>Presentación de PowerPoint</vt:lpstr>
      <vt:lpstr>El análisis de objetivos permitirá:</vt:lpstr>
      <vt:lpstr>El primer paso es convertir el árbol de problemas  en objetivos o soluciones a dichos problemas.</vt:lpstr>
      <vt:lpstr>Los siguientes pasos 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tarea próximo martes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 DE ANÁLISIS DEL MERCADO DE UN PROYECTO</vt:lpstr>
      <vt:lpstr>ETAPAS DEL ESTUDIO DE MERCADO:</vt:lpstr>
      <vt:lpstr>RECOPILACIÓN DE INFORMACIÓN DE FUENTES PRIMARIAS</vt:lpstr>
      <vt:lpstr>RECOPILACIÓN DE INFORMACIÓN DE FUENTES SECUNDARIAS</vt:lpstr>
      <vt:lpstr>La demanda, la oferta y el mercado</vt:lpstr>
      <vt:lpstr>LA DISPONIBILIDAD A PAGAR: </vt:lpstr>
      <vt:lpstr>Disponibilidad a pagar</vt:lpstr>
      <vt:lpstr>¿Qué influye en la disponibilidad a pagar?</vt:lpstr>
      <vt:lpstr>Curva de la disposición a pagar</vt:lpstr>
      <vt:lpstr>Disposición total a pagar y disposición marginal a pagar</vt:lpstr>
      <vt:lpstr>La demanda</vt:lpstr>
      <vt:lpstr>Factores que influyen en la demanda </vt:lpstr>
      <vt:lpstr>La demanda</vt:lpstr>
      <vt:lpstr>Análisis de demanda</vt:lpstr>
      <vt:lpstr>Análisis de demanda</vt:lpstr>
      <vt:lpstr>Elasticidad - precio de la demanda</vt:lpstr>
      <vt:lpstr>Clases de elasticidad - precio de la demanda</vt:lpstr>
      <vt:lpstr>Valores de la elasticidad</vt:lpstr>
      <vt:lpstr>ejercicio</vt:lpstr>
      <vt:lpstr>quiz</vt:lpstr>
      <vt:lpstr>Presentación de PowerPoint</vt:lpstr>
      <vt:lpstr>Demanda  agregada y disposición marginal a pagar agregada</vt:lpstr>
      <vt:lpstr>Curva de demanda agregada</vt:lpstr>
      <vt:lpstr>Presentación de PowerPoint</vt:lpstr>
      <vt:lpstr>La oferta</vt:lpstr>
      <vt:lpstr>Ley de la oferta</vt:lpstr>
      <vt:lpstr>Presentación de PowerPoint</vt:lpstr>
      <vt:lpstr>Presentación de PowerPoint</vt:lpstr>
      <vt:lpstr>Tabla y curva de oferta</vt:lpstr>
      <vt:lpstr>Presentación de PowerPoint</vt:lpstr>
      <vt:lpstr>Presentación de PowerPoint</vt:lpstr>
      <vt:lpstr>Equilibrio entre la oferta y la demanda</vt:lpstr>
      <vt:lpstr>El mercado perfecto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 ECONÓMICO TOTAL</vt:lpstr>
      <vt:lpstr>VET HUMEDAL ...</vt:lpstr>
      <vt:lpstr>VET HUMEDAL ...</vt:lpstr>
      <vt:lpstr>VET HUMEDAL ...</vt:lpstr>
      <vt:lpstr>IMPORTANCIA DEL VET</vt:lpstr>
      <vt:lpstr>METODOLOGÍAS DE VALORACIÓN ECONÓMICA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FODA Del Proyecto </vt:lpstr>
      <vt:lpstr>Presentación de PowerPoint</vt:lpstr>
      <vt:lpstr>Presentación de PowerPoint</vt:lpstr>
      <vt:lpstr>Presentación de PowerPoint</vt:lpstr>
      <vt:lpstr>Evaluación financiara</vt:lpstr>
      <vt:lpstr>flujo de caja libre</vt:lpstr>
      <vt:lpstr>Ingresos</vt:lpstr>
      <vt:lpstr>Costos</vt:lpstr>
      <vt:lpstr>Presentación de PowerPoint</vt:lpstr>
      <vt:lpstr>IMPUESTOS </vt:lpstr>
      <vt:lpstr>DEPRECIACIÓN </vt:lpstr>
      <vt:lpstr>Presentación de PowerPoint</vt:lpstr>
      <vt:lpstr>Localización de un proyecto</vt:lpstr>
      <vt:lpstr>De la macro a la microlocalización</vt:lpstr>
      <vt:lpstr>Presentación de PowerPoint</vt:lpstr>
      <vt:lpstr>Factores que influyen en la localización de un proyecto</vt:lpstr>
      <vt:lpstr>1. Comportamiento y tendencias del mercado</vt:lpstr>
      <vt:lpstr>2. Origen y disponibilidad de materias primas</vt:lpstr>
      <vt:lpstr>3. Políticas fiscales y financieras</vt:lpstr>
      <vt:lpstr>Presentación de PowerPoint</vt:lpstr>
      <vt:lpstr>Presentación de PowerPoint</vt:lpstr>
      <vt:lpstr>De la macro a la microlocalización</vt:lpstr>
      <vt:lpstr>CASO   Localización de un proyecto camaricultor dentro del Plan de Crecimiento del Sector Agropecuario*</vt:lpstr>
      <vt:lpstr>Localización de un proyecto camaricultor dentro del Plan de Crecimiento del Sector Agropecuario*</vt:lpstr>
      <vt:lpstr>Presentación de PowerPoint</vt:lpstr>
      <vt:lpstr>Localización de un proyecto camaricultor dentro del Plan de Crecimiento del Sector Agropecuario</vt:lpstr>
      <vt:lpstr>Localización de un proyecto camaricultor dentro del Plan de Crecimiento del Sector Agropecuario</vt:lpstr>
      <vt:lpstr>Presentación de PowerPoint</vt:lpstr>
      <vt:lpstr>Presentación de PowerPoint</vt:lpstr>
      <vt:lpstr>Localización de un proyecto camaricultor dentro del Plan de Crecimiento del Sector Agropecuario</vt:lpstr>
      <vt:lpstr>Presentación de PowerPoint</vt:lpstr>
      <vt:lpstr>Localización de un proyecto camaricultor dentro del Plan de Crecimiento del Sector Agropecuario</vt:lpstr>
      <vt:lpstr>Presentación de PowerPoint</vt:lpstr>
      <vt:lpstr>Presentación de PowerPoint</vt:lpstr>
      <vt:lpstr>Localización de un proyecto camaricultor dentro del Plan de Crecimiento del Sector Agropecuario</vt:lpstr>
      <vt:lpstr>Presentación de PowerPoint</vt:lpstr>
      <vt:lpstr>Localización de un proyecto camaricultor dentro del Plan de Crecimiento del Sector Agropecuario</vt:lpstr>
      <vt:lpstr>Presentación de PowerPoint</vt:lpstr>
      <vt:lpstr>Presentación de PowerPoint</vt:lpstr>
      <vt:lpstr>Microlocalización</vt:lpstr>
      <vt:lpstr>Tendencias de la localización</vt:lpstr>
      <vt:lpstr>Instrumentos geográficos</vt:lpstr>
      <vt:lpstr>Comparación de alternativas de localización</vt:lpstr>
      <vt:lpstr>Estrategias de localización Recapitulación de estrategias</vt:lpstr>
      <vt:lpstr>Resumen del Análisis de Localización</vt:lpstr>
      <vt:lpstr>Presentación de PowerPoint</vt:lpstr>
      <vt:lpstr>Tipos de organizaciones legales</vt:lpstr>
      <vt:lpstr>Selección del tipo de organización legal</vt:lpstr>
      <vt:lpstr>ESTRUCTURA ORGANIATIVA</vt:lpstr>
      <vt:lpstr>Organigrama tradicional – organigrama moderno</vt:lpstr>
      <vt:lpstr>Clases de sociedades: </vt:lpstr>
      <vt:lpstr>SOCIEDAD COMERCIAL </vt:lpstr>
      <vt:lpstr>Presentación de PowerPoint</vt:lpstr>
      <vt:lpstr>Presentación de PowerPoint</vt:lpstr>
      <vt:lpstr>Presentación de PowerPoint</vt:lpstr>
      <vt:lpstr>Presentación de PowerPoint</vt:lpstr>
      <vt:lpstr>Presentación de PowerPoint</vt:lpstr>
      <vt:lpstr>Presentación de PowerPoint</vt:lpstr>
      <vt:lpstr>Antes de formalizar el tipo de organización jurídica: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FORMULACION Y EVALUACION DE PROYECTOS -  ing. ambiental</dc:title>
  <dc:creator>Natalia</dc:creator>
  <cp:revision>802</cp:revision>
  <dcterms:created xsi:type="dcterms:W3CDTF">2013-01-20T19:32:41Z</dcterms:created>
  <dcterms:modified xsi:type="dcterms:W3CDTF">2024-09-23T14:34:30Z</dcterms:modified>
</cp:coreProperties>
</file>