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DA623E-5C41-4ED1-91EF-F6FF1089177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31AF44A0-5E06-4231-BCBF-D20E5B52F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1357DFE3-8D7C-48C7-BCD3-D2A07545D4A5}"/>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8E4A9268-37E0-4500-B272-37988E67508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3A16F09-75CC-4938-9408-4662414FE478}"/>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215514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E92652-FF4F-4D9B-92F5-318B81D7CA2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BC4C0438-0F22-447C-9F44-B94B595D2A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F347D13-BD52-4C44-9154-96F087F7562A}"/>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0F191232-FAA7-4C14-8E64-BF70F50EEF9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1ED415D-F64D-403B-A36B-3F8C534BF00F}"/>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275172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E40D3D-DAC8-4994-A946-1F198BC1DFD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DCDF1CB2-AB35-4B85-9A68-360E2DA3274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89372B1-97AD-4702-A9CE-7765C15A3E10}"/>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B0578650-0F1E-4AF0-AF5C-BDBFF4B2891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B5FF70C-8105-428E-99DB-9A2AD663BFFE}"/>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274143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0F6A5-301E-46B0-8AAF-13CE072D232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0FF28EA-A59E-49FB-BFDA-9EC9D5FAF62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A172F60-C4BB-4D57-B479-777312006DBC}"/>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E88E0A51-3C1D-402C-95A3-1AB292E76FB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F3A41D3-B400-4AD9-8414-E2C56EFE7D3D}"/>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110651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8CC42-8F52-4884-BD57-F8DD12C0304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18D6731-04D1-4F18-BFD7-6FEB269CDF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AFD9F79-B3A2-465D-86D6-5FF2AC6E0828}"/>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F7D16857-F24E-4C89-A730-F9487600B4A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D39EF41-0985-4B0A-AF38-0141B78DF483}"/>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207060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A84893-DD14-4D8C-9EC9-EA8F87996F9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4EAF618-0805-4AD8-8B61-5ADF3135269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F2F29505-35B3-428D-B76F-E38DBE53DF2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0B89E268-E78E-4E94-B5AD-1F4F6A7BCC0A}"/>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6" name="Marcador de pie de página 5">
            <a:extLst>
              <a:ext uri="{FF2B5EF4-FFF2-40B4-BE49-F238E27FC236}">
                <a16:creationId xmlns:a16="http://schemas.microsoft.com/office/drawing/2014/main" id="{A84405EC-979E-467F-937E-BA81B818059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6F421CC0-38B1-4550-8D26-0E45D4640A67}"/>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604228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FF6980-F93B-46A4-BD24-4888F8FBCD1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73D505E-A51E-43FA-BC10-A90E283203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A44385F-0B88-44BE-B620-2B39AE369A9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D65B6C88-C63F-4D1A-92C4-F25B5E608E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9C472-9928-4135-AA3B-4E4A5AC9B22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43474395-D186-469A-A947-073257E974E5}"/>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8" name="Marcador de pie de página 7">
            <a:extLst>
              <a:ext uri="{FF2B5EF4-FFF2-40B4-BE49-F238E27FC236}">
                <a16:creationId xmlns:a16="http://schemas.microsoft.com/office/drawing/2014/main" id="{327DEE9D-883A-4BFC-AB33-498F63774192}"/>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C9A7D878-3699-4790-ADB4-A955C4DB07DA}"/>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39127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00EE96-8326-4A5B-AC81-51C505F5738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60C8B94-1BC7-4D23-866E-17336BF44CA4}"/>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4" name="Marcador de pie de página 3">
            <a:extLst>
              <a:ext uri="{FF2B5EF4-FFF2-40B4-BE49-F238E27FC236}">
                <a16:creationId xmlns:a16="http://schemas.microsoft.com/office/drawing/2014/main" id="{BC4555DA-A65C-444B-8A6F-635E25E983E9}"/>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A72AF41D-4E75-46D0-9938-927874FCF8FA}"/>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112769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06B0083-D3F6-45BE-8249-5C0C6B67E217}"/>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3" name="Marcador de pie de página 2">
            <a:extLst>
              <a:ext uri="{FF2B5EF4-FFF2-40B4-BE49-F238E27FC236}">
                <a16:creationId xmlns:a16="http://schemas.microsoft.com/office/drawing/2014/main" id="{301CD226-5FFD-4C8D-8AAB-8705498F505E}"/>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2732203F-17C1-4C1B-A63E-3C8627EF00BE}"/>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146939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9BC65A-4B74-43A0-AA86-A7590ED5640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271671A-BDF2-444B-90A9-ADFCE837A7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2EA49A4-9AE8-4821-9C80-ABFF02C8B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5242262-E3A9-479A-855D-CAF6F1A92D9D}"/>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6" name="Marcador de pie de página 5">
            <a:extLst>
              <a:ext uri="{FF2B5EF4-FFF2-40B4-BE49-F238E27FC236}">
                <a16:creationId xmlns:a16="http://schemas.microsoft.com/office/drawing/2014/main" id="{C6B35FCB-428D-470D-B298-C9ED61B067C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0E6D71F-B21E-4F9C-881F-D656BCE38431}"/>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923158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3E292B-6496-45E3-9E38-F10146471F5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A60F0FBB-90B2-430C-890F-469DEFADB1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A609E9D5-DE3D-4CC1-A8E5-CFD295057F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6A040D0-154F-4836-B185-9C21A63CAB35}"/>
              </a:ext>
            </a:extLst>
          </p:cNvPr>
          <p:cNvSpPr>
            <a:spLocks noGrp="1"/>
          </p:cNvSpPr>
          <p:nvPr>
            <p:ph type="dt" sz="half" idx="10"/>
          </p:nvPr>
        </p:nvSpPr>
        <p:spPr/>
        <p:txBody>
          <a:bodyPr/>
          <a:lstStyle/>
          <a:p>
            <a:fld id="{4386C253-6CAA-488E-B880-3E4E8981B0C5}" type="datetimeFigureOut">
              <a:rPr lang="es-CO" smtClean="0"/>
              <a:t>27/10/2023</a:t>
            </a:fld>
            <a:endParaRPr lang="es-CO"/>
          </a:p>
        </p:txBody>
      </p:sp>
      <p:sp>
        <p:nvSpPr>
          <p:cNvPr id="6" name="Marcador de pie de página 5">
            <a:extLst>
              <a:ext uri="{FF2B5EF4-FFF2-40B4-BE49-F238E27FC236}">
                <a16:creationId xmlns:a16="http://schemas.microsoft.com/office/drawing/2014/main" id="{BD510847-27A0-4AEC-A2BD-AFEDF56B474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B5AF1DDB-B03D-44DA-9135-27271FDD198B}"/>
              </a:ext>
            </a:extLst>
          </p:cNvPr>
          <p:cNvSpPr>
            <a:spLocks noGrp="1"/>
          </p:cNvSpPr>
          <p:nvPr>
            <p:ph type="sldNum" sz="quarter" idx="12"/>
          </p:nvPr>
        </p:nvSpPr>
        <p:spPr/>
        <p:txBody>
          <a:bodyPr/>
          <a:lstStyle/>
          <a:p>
            <a:fld id="{9E070259-F9B0-4F20-BC75-D5E52C98542A}" type="slidenum">
              <a:rPr lang="es-CO" smtClean="0"/>
              <a:t>‹Nº›</a:t>
            </a:fld>
            <a:endParaRPr lang="es-CO"/>
          </a:p>
        </p:txBody>
      </p:sp>
    </p:spTree>
    <p:extLst>
      <p:ext uri="{BB962C8B-B14F-4D97-AF65-F5344CB8AC3E}">
        <p14:creationId xmlns:p14="http://schemas.microsoft.com/office/powerpoint/2010/main" val="4017579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43FFACA-5BA7-4FFD-88C7-D2A76597EC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1654627-5AB1-468B-A902-85A977236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04B8999-38FC-47EC-8E62-3000CACADD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6C253-6CAA-488E-B880-3E4E8981B0C5}" type="datetimeFigureOut">
              <a:rPr lang="es-CO" smtClean="0"/>
              <a:t>27/10/2023</a:t>
            </a:fld>
            <a:endParaRPr lang="es-CO"/>
          </a:p>
        </p:txBody>
      </p:sp>
      <p:sp>
        <p:nvSpPr>
          <p:cNvPr id="5" name="Marcador de pie de página 4">
            <a:extLst>
              <a:ext uri="{FF2B5EF4-FFF2-40B4-BE49-F238E27FC236}">
                <a16:creationId xmlns:a16="http://schemas.microsoft.com/office/drawing/2014/main" id="{A3096195-2981-4DB5-9244-CDB967B91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D87F746E-0A86-4FC5-BDBA-D4176D9D4D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70259-F9B0-4F20-BC75-D5E52C98542A}" type="slidenum">
              <a:rPr lang="es-CO" smtClean="0"/>
              <a:t>‹Nº›</a:t>
            </a:fld>
            <a:endParaRPr lang="es-CO"/>
          </a:p>
        </p:txBody>
      </p:sp>
    </p:spTree>
    <p:extLst>
      <p:ext uri="{BB962C8B-B14F-4D97-AF65-F5344CB8AC3E}">
        <p14:creationId xmlns:p14="http://schemas.microsoft.com/office/powerpoint/2010/main" val="1907414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3350FD-2D10-4344-A7B3-15F8F1D57527}"/>
              </a:ext>
            </a:extLst>
          </p:cNvPr>
          <p:cNvSpPr>
            <a:spLocks noGrp="1"/>
          </p:cNvSpPr>
          <p:nvPr>
            <p:ph type="ctrTitle"/>
          </p:nvPr>
        </p:nvSpPr>
        <p:spPr/>
        <p:txBody>
          <a:bodyPr/>
          <a:lstStyle/>
          <a:p>
            <a:r>
              <a:rPr lang="es-CO" dirty="0" err="1"/>
              <a:t>Strings</a:t>
            </a:r>
            <a:r>
              <a:rPr lang="es-CO" dirty="0"/>
              <a:t> </a:t>
            </a:r>
            <a:r>
              <a:rPr lang="es-CO" dirty="0" err="1"/>
              <a:t>Basics</a:t>
            </a:r>
            <a:endParaRPr lang="es-CO" dirty="0"/>
          </a:p>
        </p:txBody>
      </p:sp>
    </p:spTree>
    <p:extLst>
      <p:ext uri="{BB962C8B-B14F-4D97-AF65-F5344CB8AC3E}">
        <p14:creationId xmlns:p14="http://schemas.microsoft.com/office/powerpoint/2010/main" val="393456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7C664C5-8064-4AF3-9A38-80C287997243}"/>
              </a:ext>
            </a:extLst>
          </p:cNvPr>
          <p:cNvPicPr>
            <a:picLocks noChangeAspect="1"/>
          </p:cNvPicPr>
          <p:nvPr/>
        </p:nvPicPr>
        <p:blipFill>
          <a:blip r:embed="rId2"/>
          <a:stretch>
            <a:fillRect/>
          </a:stretch>
        </p:blipFill>
        <p:spPr>
          <a:xfrm>
            <a:off x="3194810" y="884271"/>
            <a:ext cx="4543110" cy="5356274"/>
          </a:xfrm>
          <a:prstGeom prst="rect">
            <a:avLst/>
          </a:prstGeom>
        </p:spPr>
      </p:pic>
    </p:spTree>
    <p:extLst>
      <p:ext uri="{BB962C8B-B14F-4D97-AF65-F5344CB8AC3E}">
        <p14:creationId xmlns:p14="http://schemas.microsoft.com/office/powerpoint/2010/main" val="299286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455FC45-5A5F-45E0-B726-82094B16704D}"/>
              </a:ext>
            </a:extLst>
          </p:cNvPr>
          <p:cNvSpPr txBox="1"/>
          <p:nvPr/>
        </p:nvSpPr>
        <p:spPr>
          <a:xfrm>
            <a:off x="490194" y="245097"/>
            <a:ext cx="11274458" cy="6740307"/>
          </a:xfrm>
          <a:prstGeom prst="rect">
            <a:avLst/>
          </a:prstGeom>
          <a:noFill/>
        </p:spPr>
        <p:txBody>
          <a:bodyPr wrap="square">
            <a:spAutoFit/>
          </a:bodyPr>
          <a:lstStyle/>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stdio.h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stdlib.h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Demonstrates</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string</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basics</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main</a:t>
            </a:r>
            <a:r>
              <a:rPr lang="es-CO" sz="1800" dirty="0">
                <a:solidFill>
                  <a:srgbClr val="000000"/>
                </a:solidFill>
                <a:latin typeface="Cascadia Mono" panose="020B0609020000020004" pitchFamily="49" charset="0"/>
              </a:rPr>
              <a:t>(</a:t>
            </a:r>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argc</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argv</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message</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a:t>
            </a:r>
            <a:r>
              <a:rPr lang="es-CO" sz="1800" dirty="0" err="1">
                <a:solidFill>
                  <a:srgbClr val="A31515"/>
                </a:solidFill>
                <a:latin typeface="Cascadia Mono" panose="020B0609020000020004" pitchFamily="49" charset="0"/>
              </a:rPr>
              <a:t>ftatrwsy</a:t>
            </a:r>
            <a:r>
              <a:rPr lang="es-CO" sz="1800" dirty="0">
                <a:solidFill>
                  <a:srgbClr val="A31515"/>
                </a:solidFill>
                <a:latin typeface="Cascadia Mono" panose="020B0609020000020004" pitchFamily="49" charset="0"/>
              </a:rPr>
              <a:t>"</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output </a:t>
            </a:r>
            <a:r>
              <a:rPr lang="es-CO" sz="1800" dirty="0" err="1">
                <a:solidFill>
                  <a:srgbClr val="008000"/>
                </a:solidFill>
                <a:latin typeface="Cascadia Mono" panose="020B0609020000020004" pitchFamily="49" charset="0"/>
              </a:rPr>
              <a:t>string</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information</a:t>
            </a:r>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i = 0;</a:t>
            </a:r>
          </a:p>
          <a:p>
            <a:r>
              <a:rPr lang="es-CO" sz="1800" dirty="0" err="1">
                <a:solidFill>
                  <a:srgbClr val="0000FF"/>
                </a:solidFill>
                <a:latin typeface="Cascadia Mono" panose="020B0609020000020004" pitchFamily="49" charset="0"/>
              </a:rPr>
              <a:t>while</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message</a:t>
            </a:r>
            <a:r>
              <a:rPr lang="es-CO" sz="1800" dirty="0">
                <a:solidFill>
                  <a:srgbClr val="000000"/>
                </a:solidFill>
                <a:latin typeface="Cascadia Mono" panose="020B0609020000020004" pitchFamily="49" charset="0"/>
              </a:rPr>
              <a:t>[i] != </a:t>
            </a:r>
            <a:r>
              <a:rPr lang="es-CO" sz="1800" dirty="0">
                <a:solidFill>
                  <a:srgbClr val="A31515"/>
                </a:solidFill>
                <a:latin typeface="Cascadia Mono" panose="020B0609020000020004" pitchFamily="49" charset="0"/>
              </a:rPr>
              <a:t>'\0'</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a:t>
            </a:r>
            <a:r>
              <a:rPr lang="es-CO" sz="1800" dirty="0" err="1">
                <a:solidFill>
                  <a:srgbClr val="A31515"/>
                </a:solidFill>
                <a:latin typeface="Cascadia Mono" panose="020B0609020000020004" pitchFamily="49" charset="0"/>
              </a:rPr>
              <a:t>message</a:t>
            </a:r>
            <a:r>
              <a:rPr lang="es-CO" sz="1800" dirty="0">
                <a:solidFill>
                  <a:srgbClr val="A31515"/>
                </a:solidFill>
                <a:latin typeface="Cascadia Mono" panose="020B0609020000020004" pitchFamily="49" charset="0"/>
              </a:rPr>
              <a:t>[%d] </a:t>
            </a:r>
            <a:r>
              <a:rPr lang="es-CO" sz="1800" dirty="0" err="1">
                <a:solidFill>
                  <a:srgbClr val="A31515"/>
                </a:solidFill>
                <a:latin typeface="Cascadia Mono" panose="020B0609020000020004" pitchFamily="49" charset="0"/>
              </a:rPr>
              <a:t>Address</a:t>
            </a:r>
            <a:r>
              <a:rPr lang="es-CO" sz="1800" dirty="0">
                <a:solidFill>
                  <a:srgbClr val="A31515"/>
                </a:solidFill>
                <a:latin typeface="Cascadia Mono" panose="020B0609020000020004" pitchFamily="49" charset="0"/>
              </a:rPr>
              <a:t>: %p </a:t>
            </a:r>
            <a:r>
              <a:rPr lang="es-CO" sz="1800" dirty="0" err="1">
                <a:solidFill>
                  <a:srgbClr val="A31515"/>
                </a:solidFill>
                <a:latin typeface="Cascadia Mono" panose="020B0609020000020004" pitchFamily="49" charset="0"/>
              </a:rPr>
              <a:t>Contents</a:t>
            </a:r>
            <a:r>
              <a:rPr lang="es-CO" sz="1800" dirty="0">
                <a:solidFill>
                  <a:srgbClr val="A31515"/>
                </a:solidFill>
                <a:latin typeface="Cascadia Mono" panose="020B0609020000020004" pitchFamily="49" charset="0"/>
              </a:rPr>
              <a:t>: %c\n"</a:t>
            </a:r>
            <a:r>
              <a:rPr lang="es-CO" sz="1800" dirty="0">
                <a:solidFill>
                  <a:srgbClr val="000000"/>
                </a:solidFill>
                <a:latin typeface="Cascadia Mono" panose="020B0609020000020004" pitchFamily="49" charset="0"/>
              </a:rPr>
              <a:t>, i, &amp;</a:t>
            </a:r>
            <a:r>
              <a:rPr lang="es-CO" sz="1800" dirty="0" err="1">
                <a:solidFill>
                  <a:srgbClr val="000000"/>
                </a:solidFill>
                <a:latin typeface="Cascadia Mono" panose="020B0609020000020004" pitchFamily="49" charset="0"/>
              </a:rPr>
              <a:t>message</a:t>
            </a:r>
            <a:r>
              <a:rPr lang="es-CO" sz="1800" dirty="0">
                <a:solidFill>
                  <a:srgbClr val="000000"/>
                </a:solidFill>
                <a:latin typeface="Cascadia Mono" panose="020B0609020000020004" pitchFamily="49" charset="0"/>
              </a:rPr>
              <a:t>[i], </a:t>
            </a:r>
            <a:r>
              <a:rPr lang="es-CO" sz="1800" dirty="0" err="1">
                <a:solidFill>
                  <a:srgbClr val="000000"/>
                </a:solidFill>
                <a:latin typeface="Cascadia Mono" panose="020B0609020000020004" pitchFamily="49" charset="0"/>
              </a:rPr>
              <a:t>message</a:t>
            </a:r>
            <a:r>
              <a:rPr lang="es-CO" sz="1800" dirty="0">
                <a:solidFill>
                  <a:srgbClr val="000000"/>
                </a:solidFill>
                <a:latin typeface="Cascadia Mono" panose="020B0609020000020004" pitchFamily="49" charset="0"/>
              </a:rPr>
              <a:t>[i]);</a:t>
            </a:r>
          </a:p>
          <a:p>
            <a:r>
              <a:rPr lang="es-CO" sz="1800" dirty="0">
                <a:solidFill>
                  <a:srgbClr val="000000"/>
                </a:solidFill>
                <a:latin typeface="Cascadia Mono" panose="020B0609020000020004" pitchFamily="49" charset="0"/>
              </a:rPr>
              <a:t>i++;</a:t>
            </a:r>
          </a:p>
          <a:p>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print</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message</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string</a:t>
            </a:r>
            <a:endParaRPr lang="es-CO" sz="1800" dirty="0">
              <a:solidFill>
                <a:srgbClr val="000000"/>
              </a:solidFill>
              <a:latin typeface="Cascadia Mono" panose="020B0609020000020004" pitchFamily="49" charset="0"/>
            </a:endParaRPr>
          </a:p>
          <a:p>
            <a:r>
              <a:rPr lang="pt-BR" sz="1800" dirty="0" err="1">
                <a:solidFill>
                  <a:srgbClr val="000000"/>
                </a:solidFill>
                <a:latin typeface="Cascadia Mono" panose="020B0609020000020004" pitchFamily="49" charset="0"/>
              </a:rPr>
              <a:t>printf</a:t>
            </a:r>
            <a:r>
              <a:rPr lang="pt-BR" sz="1800" dirty="0">
                <a:solidFill>
                  <a:srgbClr val="000000"/>
                </a:solidFill>
                <a:latin typeface="Cascadia Mono" panose="020B0609020000020004" pitchFamily="49" charset="0"/>
              </a:rPr>
              <a:t>(</a:t>
            </a:r>
            <a:r>
              <a:rPr lang="pt-BR" sz="1800" dirty="0">
                <a:solidFill>
                  <a:srgbClr val="A31515"/>
                </a:solidFill>
                <a:latin typeface="Cascadia Mono" panose="020B0609020000020004" pitchFamily="49" charset="0"/>
              </a:rPr>
              <a:t>"</a:t>
            </a:r>
            <a:r>
              <a:rPr lang="pt-BR" sz="1800" dirty="0" err="1">
                <a:solidFill>
                  <a:srgbClr val="A31515"/>
                </a:solidFill>
                <a:latin typeface="Cascadia Mono" panose="020B0609020000020004" pitchFamily="49" charset="0"/>
              </a:rPr>
              <a:t>Message</a:t>
            </a:r>
            <a:r>
              <a:rPr lang="pt-BR" sz="1800" dirty="0">
                <a:solidFill>
                  <a:srgbClr val="A31515"/>
                </a:solidFill>
                <a:latin typeface="Cascadia Mono" panose="020B0609020000020004" pitchFamily="49" charset="0"/>
              </a:rPr>
              <a:t>: %s\n"</a:t>
            </a:r>
            <a:r>
              <a:rPr lang="pt-BR" sz="1800" dirty="0">
                <a:solidFill>
                  <a:srgbClr val="000000"/>
                </a:solidFill>
                <a:latin typeface="Cascadia Mono" panose="020B0609020000020004" pitchFamily="49" charset="0"/>
              </a:rPr>
              <a:t>, </a:t>
            </a:r>
            <a:r>
              <a:rPr lang="pt-BR" sz="1800" dirty="0" err="1">
                <a:solidFill>
                  <a:srgbClr val="000000"/>
                </a:solidFill>
                <a:latin typeface="Cascadia Mono" panose="020B0609020000020004" pitchFamily="49" charset="0"/>
              </a:rPr>
              <a:t>message</a:t>
            </a:r>
            <a:r>
              <a:rPr lang="pt-BR"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return</a:t>
            </a:r>
            <a:r>
              <a:rPr lang="es-CO" sz="1800" dirty="0">
                <a:solidFill>
                  <a:srgbClr val="000000"/>
                </a:solidFill>
                <a:latin typeface="Cascadia Mono" panose="020B0609020000020004" pitchFamily="49" charset="0"/>
              </a:rPr>
              <a:t> (</a:t>
            </a:r>
            <a:r>
              <a:rPr lang="es-CO" sz="1800" dirty="0">
                <a:solidFill>
                  <a:srgbClr val="6F008A"/>
                </a:solidFill>
                <a:latin typeface="Cascadia Mono" panose="020B0609020000020004" pitchFamily="49" charset="0"/>
              </a:rPr>
              <a:t>EXIT_SUCCESS</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p:txBody>
      </p:sp>
    </p:spTree>
    <p:extLst>
      <p:ext uri="{BB962C8B-B14F-4D97-AF65-F5344CB8AC3E}">
        <p14:creationId xmlns:p14="http://schemas.microsoft.com/office/powerpoint/2010/main" val="29665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8C07354-C468-446C-AA03-6B3A99F41CE4}"/>
              </a:ext>
            </a:extLst>
          </p:cNvPr>
          <p:cNvSpPr txBox="1"/>
          <p:nvPr/>
        </p:nvSpPr>
        <p:spPr>
          <a:xfrm>
            <a:off x="4355183" y="486378"/>
            <a:ext cx="7220932" cy="1200329"/>
          </a:xfrm>
          <a:prstGeom prst="rect">
            <a:avLst/>
          </a:prstGeom>
          <a:noFill/>
        </p:spPr>
        <p:txBody>
          <a:bodyPr wrap="square" rtlCol="0">
            <a:spAutoFit/>
          </a:bodyPr>
          <a:lstStyle/>
          <a:p>
            <a:r>
              <a:rPr lang="es-CO" dirty="0" err="1"/>
              <a:t>Length</a:t>
            </a:r>
            <a:r>
              <a:rPr lang="es-CO" dirty="0"/>
              <a:t> </a:t>
            </a:r>
            <a:r>
              <a:rPr lang="es-CO" dirty="0" err="1"/>
              <a:t>of</a:t>
            </a:r>
            <a:r>
              <a:rPr lang="es-CO" dirty="0"/>
              <a:t> </a:t>
            </a:r>
            <a:r>
              <a:rPr lang="es-CO" dirty="0" err="1"/>
              <a:t>string</a:t>
            </a:r>
            <a:r>
              <a:rPr lang="es-CO" dirty="0"/>
              <a:t>: </a:t>
            </a:r>
            <a:r>
              <a:rPr lang="es-ES" dirty="0" err="1"/>
              <a:t>strlen</a:t>
            </a:r>
            <a:r>
              <a:rPr lang="es-ES" dirty="0"/>
              <a:t> interpreta la cadena como una cadena de caracteres de un solo byte, de modo que el valor devuelto siempre es igual al número de bytes, incluso si la cadena contiene caracteres </a:t>
            </a:r>
            <a:r>
              <a:rPr lang="es-ES" dirty="0" err="1"/>
              <a:t>multibyte</a:t>
            </a:r>
            <a:r>
              <a:rPr lang="es-ES" dirty="0"/>
              <a:t>.</a:t>
            </a:r>
            <a:endParaRPr lang="es-CO" dirty="0"/>
          </a:p>
          <a:p>
            <a:endParaRPr lang="es-CO" dirty="0"/>
          </a:p>
        </p:txBody>
      </p:sp>
      <p:sp>
        <p:nvSpPr>
          <p:cNvPr id="4" name="CuadroTexto 3">
            <a:extLst>
              <a:ext uri="{FF2B5EF4-FFF2-40B4-BE49-F238E27FC236}">
                <a16:creationId xmlns:a16="http://schemas.microsoft.com/office/drawing/2014/main" id="{47B4F32A-1CEE-4A7F-BC37-FB2A76CA1E4F}"/>
              </a:ext>
            </a:extLst>
          </p:cNvPr>
          <p:cNvSpPr txBox="1"/>
          <p:nvPr/>
        </p:nvSpPr>
        <p:spPr>
          <a:xfrm>
            <a:off x="209747" y="181957"/>
            <a:ext cx="11366368" cy="6494085"/>
          </a:xfrm>
          <a:prstGeom prst="rect">
            <a:avLst/>
          </a:prstGeom>
          <a:noFill/>
        </p:spPr>
        <p:txBody>
          <a:bodyPr wrap="square">
            <a:spAutoFit/>
          </a:bodyPr>
          <a:lstStyle/>
          <a:p>
            <a:r>
              <a:rPr lang="es-CO" sz="1600" dirty="0">
                <a:solidFill>
                  <a:srgbClr val="808080"/>
                </a:solidFill>
                <a:latin typeface="Cascadia Mono" panose="020B0609020000020004" pitchFamily="49" charset="0"/>
              </a:rPr>
              <a:t>#include</a:t>
            </a:r>
            <a:r>
              <a:rPr lang="es-CO" sz="1600" dirty="0">
                <a:solidFill>
                  <a:srgbClr val="000000"/>
                </a:solidFill>
                <a:latin typeface="Cascadia Mono" panose="020B0609020000020004" pitchFamily="49" charset="0"/>
              </a:rPr>
              <a:t> </a:t>
            </a:r>
            <a:r>
              <a:rPr lang="es-CO" sz="1600" dirty="0">
                <a:solidFill>
                  <a:srgbClr val="A31515"/>
                </a:solidFill>
                <a:latin typeface="Cascadia Mono" panose="020B0609020000020004" pitchFamily="49" charset="0"/>
              </a:rPr>
              <a:t>&lt;</a:t>
            </a:r>
            <a:r>
              <a:rPr lang="es-CO" sz="1600" dirty="0" err="1">
                <a:solidFill>
                  <a:srgbClr val="A31515"/>
                </a:solidFill>
                <a:latin typeface="Cascadia Mono" panose="020B0609020000020004" pitchFamily="49" charset="0"/>
              </a:rPr>
              <a:t>stdio.h</a:t>
            </a:r>
            <a:r>
              <a:rPr lang="es-CO" sz="1600" dirty="0">
                <a:solidFill>
                  <a:srgbClr val="A31515"/>
                </a:solidFill>
                <a:latin typeface="Cascadia Mono" panose="020B0609020000020004" pitchFamily="49" charset="0"/>
              </a:rPr>
              <a:t>&gt;</a:t>
            </a:r>
            <a:endParaRPr lang="es-CO" sz="1600" dirty="0">
              <a:solidFill>
                <a:srgbClr val="000000"/>
              </a:solidFill>
              <a:latin typeface="Cascadia Mono" panose="020B0609020000020004" pitchFamily="49" charset="0"/>
            </a:endParaRPr>
          </a:p>
          <a:p>
            <a:r>
              <a:rPr lang="es-CO" sz="1600" dirty="0">
                <a:solidFill>
                  <a:srgbClr val="808080"/>
                </a:solidFill>
                <a:latin typeface="Cascadia Mono" panose="020B0609020000020004" pitchFamily="49" charset="0"/>
              </a:rPr>
              <a:t>#include</a:t>
            </a:r>
            <a:r>
              <a:rPr lang="es-CO" sz="1600" dirty="0">
                <a:solidFill>
                  <a:srgbClr val="000000"/>
                </a:solidFill>
                <a:latin typeface="Cascadia Mono" panose="020B0609020000020004" pitchFamily="49" charset="0"/>
              </a:rPr>
              <a:t> </a:t>
            </a:r>
            <a:r>
              <a:rPr lang="es-CO" sz="1600" dirty="0">
                <a:solidFill>
                  <a:srgbClr val="A31515"/>
                </a:solidFill>
                <a:latin typeface="Cascadia Mono" panose="020B0609020000020004" pitchFamily="49" charset="0"/>
              </a:rPr>
              <a:t>&lt;</a:t>
            </a:r>
            <a:r>
              <a:rPr lang="es-CO" sz="1600" dirty="0" err="1">
                <a:solidFill>
                  <a:srgbClr val="A31515"/>
                </a:solidFill>
                <a:latin typeface="Cascadia Mono" panose="020B0609020000020004" pitchFamily="49" charset="0"/>
              </a:rPr>
              <a:t>stdlib.h</a:t>
            </a:r>
            <a:r>
              <a:rPr lang="es-CO" sz="1600" dirty="0">
                <a:solidFill>
                  <a:srgbClr val="A31515"/>
                </a:solidFill>
                <a:latin typeface="Cascadia Mono" panose="020B0609020000020004" pitchFamily="49" charset="0"/>
              </a:rPr>
              <a:t>&gt;</a:t>
            </a:r>
            <a:endParaRPr lang="es-CO" sz="1600" dirty="0">
              <a:solidFill>
                <a:srgbClr val="000000"/>
              </a:solidFill>
              <a:latin typeface="Cascadia Mono" panose="020B0609020000020004" pitchFamily="49" charset="0"/>
            </a:endParaRPr>
          </a:p>
          <a:p>
            <a:endParaRPr lang="es-CO" sz="1600" dirty="0">
              <a:solidFill>
                <a:srgbClr val="000000"/>
              </a:solidFill>
              <a:latin typeface="Cascadia Mono" panose="020B0609020000020004" pitchFamily="49" charset="0"/>
            </a:endParaRPr>
          </a:p>
          <a:p>
            <a:r>
              <a:rPr lang="es-CO" sz="1600" dirty="0">
                <a:solidFill>
                  <a:srgbClr val="808080"/>
                </a:solidFill>
                <a:highlight>
                  <a:srgbClr val="FFFF00"/>
                </a:highlight>
                <a:latin typeface="Cascadia Mono" panose="020B0609020000020004" pitchFamily="49" charset="0"/>
              </a:rPr>
              <a:t>#include</a:t>
            </a:r>
            <a:r>
              <a:rPr lang="es-CO" sz="1600" dirty="0">
                <a:solidFill>
                  <a:srgbClr val="000000"/>
                </a:solidFill>
                <a:highlight>
                  <a:srgbClr val="FFFF00"/>
                </a:highlight>
                <a:latin typeface="Cascadia Mono" panose="020B0609020000020004" pitchFamily="49" charset="0"/>
              </a:rPr>
              <a:t> </a:t>
            </a:r>
            <a:r>
              <a:rPr lang="es-CO" sz="1600" dirty="0">
                <a:solidFill>
                  <a:srgbClr val="A31515"/>
                </a:solidFill>
                <a:highlight>
                  <a:srgbClr val="FFFF00"/>
                </a:highlight>
                <a:latin typeface="Cascadia Mono" panose="020B0609020000020004" pitchFamily="49" charset="0"/>
              </a:rPr>
              <a:t>&lt;</a:t>
            </a:r>
            <a:r>
              <a:rPr lang="es-CO" sz="1600" dirty="0" err="1">
                <a:solidFill>
                  <a:srgbClr val="A31515"/>
                </a:solidFill>
                <a:highlight>
                  <a:srgbClr val="FFFF00"/>
                </a:highlight>
                <a:latin typeface="Cascadia Mono" panose="020B0609020000020004" pitchFamily="49" charset="0"/>
              </a:rPr>
              <a:t>string.h</a:t>
            </a:r>
            <a:r>
              <a:rPr lang="es-CO" sz="1600" dirty="0">
                <a:solidFill>
                  <a:srgbClr val="A31515"/>
                </a:solidFill>
                <a:highlight>
                  <a:srgbClr val="FFFF00"/>
                </a:highlight>
                <a:latin typeface="Cascadia Mono" panose="020B0609020000020004" pitchFamily="49" charset="0"/>
              </a:rPr>
              <a:t>&gt;</a:t>
            </a:r>
            <a:endParaRPr lang="es-CO" sz="1600" dirty="0">
              <a:solidFill>
                <a:srgbClr val="000000"/>
              </a:solidFill>
              <a:highlight>
                <a:srgbClr val="FFFF00"/>
              </a:highlight>
              <a:latin typeface="Cascadia Mono" panose="020B0609020000020004" pitchFamily="49" charset="0"/>
            </a:endParaRPr>
          </a:p>
          <a:p>
            <a:endParaRPr lang="es-CO" sz="1600" dirty="0">
              <a:solidFill>
                <a:srgbClr val="000000"/>
              </a:solidFill>
              <a:latin typeface="Cascadia Mono" panose="020B0609020000020004" pitchFamily="49" charset="0"/>
            </a:endParaRPr>
          </a:p>
          <a:p>
            <a:r>
              <a:rPr lang="es-CO" sz="1600" dirty="0">
                <a:solidFill>
                  <a:srgbClr val="008000"/>
                </a:solidFill>
                <a:latin typeface="Cascadia Mono" panose="020B0609020000020004" pitchFamily="49" charset="0"/>
              </a:rPr>
              <a:t>/*</a:t>
            </a:r>
            <a:endParaRPr lang="es-CO" sz="1600" dirty="0">
              <a:solidFill>
                <a:srgbClr val="000000"/>
              </a:solidFill>
              <a:latin typeface="Cascadia Mono" panose="020B0609020000020004" pitchFamily="49" charset="0"/>
            </a:endParaRPr>
          </a:p>
          <a:p>
            <a:r>
              <a:rPr lang="en-US" sz="1600" dirty="0">
                <a:solidFill>
                  <a:srgbClr val="008000"/>
                </a:solidFill>
                <a:latin typeface="Cascadia Mono" panose="020B0609020000020004" pitchFamily="49" charset="0"/>
              </a:rPr>
              <a:t>* Finds the length of a string</a:t>
            </a:r>
            <a:endParaRPr lang="en-US" sz="1600" dirty="0">
              <a:solidFill>
                <a:srgbClr val="000000"/>
              </a:solidFill>
              <a:latin typeface="Cascadia Mono" panose="020B0609020000020004" pitchFamily="49" charset="0"/>
            </a:endParaRPr>
          </a:p>
          <a:p>
            <a:r>
              <a:rPr lang="es-CO" sz="1600" dirty="0">
                <a:solidFill>
                  <a:srgbClr val="008000"/>
                </a:solidFill>
                <a:latin typeface="Cascadia Mono" panose="020B0609020000020004" pitchFamily="49" charset="0"/>
              </a:rPr>
              <a:t>*/</a:t>
            </a:r>
            <a:endParaRPr lang="es-CO" sz="1600" dirty="0">
              <a:solidFill>
                <a:srgbClr val="000000"/>
              </a:solidFill>
              <a:latin typeface="Cascadia Mono" panose="020B0609020000020004" pitchFamily="49" charset="0"/>
            </a:endParaRPr>
          </a:p>
          <a:p>
            <a:r>
              <a:rPr lang="es-CO" sz="1600" dirty="0" err="1">
                <a:solidFill>
                  <a:srgbClr val="0000FF"/>
                </a:solidFill>
                <a:latin typeface="Cascadia Mono" panose="020B0609020000020004" pitchFamily="49" charset="0"/>
              </a:rPr>
              <a:t>int</a:t>
            </a:r>
            <a:r>
              <a:rPr lang="es-CO" sz="1600" dirty="0">
                <a:solidFill>
                  <a:srgbClr val="000000"/>
                </a:solidFill>
                <a:latin typeface="Cascadia Mono" panose="020B0609020000020004" pitchFamily="49" charset="0"/>
              </a:rPr>
              <a:t> </a:t>
            </a:r>
            <a:r>
              <a:rPr lang="es-CO" sz="1600" dirty="0" err="1">
                <a:solidFill>
                  <a:srgbClr val="000000"/>
                </a:solidFill>
                <a:latin typeface="Cascadia Mono" panose="020B0609020000020004" pitchFamily="49" charset="0"/>
              </a:rPr>
              <a:t>main</a:t>
            </a:r>
            <a:r>
              <a:rPr lang="es-CO" sz="1600" dirty="0">
                <a:solidFill>
                  <a:srgbClr val="000000"/>
                </a:solidFill>
                <a:latin typeface="Cascadia Mono" panose="020B0609020000020004" pitchFamily="49" charset="0"/>
              </a:rPr>
              <a:t>(</a:t>
            </a:r>
            <a:r>
              <a:rPr lang="es-CO" sz="1600" dirty="0" err="1">
                <a:solidFill>
                  <a:srgbClr val="0000FF"/>
                </a:solidFill>
                <a:latin typeface="Cascadia Mono" panose="020B0609020000020004" pitchFamily="49" charset="0"/>
              </a:rPr>
              <a:t>int</a:t>
            </a:r>
            <a:r>
              <a:rPr lang="es-CO" sz="1600" dirty="0">
                <a:solidFill>
                  <a:srgbClr val="000000"/>
                </a:solidFill>
                <a:latin typeface="Cascadia Mono" panose="020B0609020000020004" pitchFamily="49" charset="0"/>
              </a:rPr>
              <a:t> </a:t>
            </a:r>
            <a:r>
              <a:rPr lang="es-CO" sz="1600" dirty="0" err="1">
                <a:solidFill>
                  <a:srgbClr val="808080"/>
                </a:solidFill>
                <a:latin typeface="Cascadia Mono" panose="020B0609020000020004" pitchFamily="49" charset="0"/>
              </a:rPr>
              <a:t>argc</a:t>
            </a:r>
            <a:r>
              <a:rPr lang="es-CO" sz="1600" dirty="0">
                <a:solidFill>
                  <a:srgbClr val="000000"/>
                </a:solidFill>
                <a:latin typeface="Cascadia Mono" panose="020B0609020000020004" pitchFamily="49" charset="0"/>
              </a:rPr>
              <a:t>, </a:t>
            </a:r>
            <a:r>
              <a:rPr lang="es-CO" sz="1600" dirty="0" err="1">
                <a:solidFill>
                  <a:srgbClr val="0000FF"/>
                </a:solidFill>
                <a:latin typeface="Cascadia Mono" panose="020B0609020000020004" pitchFamily="49" charset="0"/>
              </a:rPr>
              <a:t>char</a:t>
            </a:r>
            <a:r>
              <a:rPr lang="es-CO" sz="1600" dirty="0">
                <a:solidFill>
                  <a:srgbClr val="000000"/>
                </a:solidFill>
                <a:latin typeface="Cascadia Mono" panose="020B0609020000020004" pitchFamily="49" charset="0"/>
              </a:rPr>
              <a:t>** </a:t>
            </a:r>
            <a:r>
              <a:rPr lang="es-CO" sz="1600" dirty="0" err="1">
                <a:solidFill>
                  <a:srgbClr val="808080"/>
                </a:solidFill>
                <a:latin typeface="Cascadia Mono" panose="020B0609020000020004" pitchFamily="49" charset="0"/>
              </a:rPr>
              <a:t>argv</a:t>
            </a:r>
            <a:r>
              <a:rPr lang="es-CO" sz="1600" dirty="0">
                <a:solidFill>
                  <a:srgbClr val="000000"/>
                </a:solidFill>
                <a:latin typeface="Cascadia Mono" panose="020B0609020000020004" pitchFamily="49" charset="0"/>
              </a:rPr>
              <a:t>)</a:t>
            </a:r>
          </a:p>
          <a:p>
            <a:r>
              <a:rPr lang="es-CO" sz="1600" dirty="0">
                <a:solidFill>
                  <a:srgbClr val="000000"/>
                </a:solidFill>
                <a:latin typeface="Cascadia Mono" panose="020B0609020000020004" pitchFamily="49" charset="0"/>
              </a:rPr>
              <a:t>{</a:t>
            </a:r>
          </a:p>
          <a:p>
            <a:r>
              <a:rPr lang="es-CO" sz="1600" dirty="0" err="1">
                <a:solidFill>
                  <a:srgbClr val="0000FF"/>
                </a:solidFill>
                <a:latin typeface="Cascadia Mono" panose="020B0609020000020004" pitchFamily="49" charset="0"/>
              </a:rPr>
              <a:t>char</a:t>
            </a:r>
            <a:r>
              <a:rPr lang="es-CO" sz="1600" dirty="0">
                <a:solidFill>
                  <a:srgbClr val="000000"/>
                </a:solidFill>
                <a:latin typeface="Cascadia Mono" panose="020B0609020000020004" pitchFamily="49" charset="0"/>
              </a:rPr>
              <a:t> </a:t>
            </a:r>
            <a:r>
              <a:rPr lang="es-CO" sz="1600" dirty="0" err="1">
                <a:solidFill>
                  <a:srgbClr val="000000"/>
                </a:solidFill>
                <a:latin typeface="Cascadia Mono" panose="020B0609020000020004" pitchFamily="49" charset="0"/>
              </a:rPr>
              <a:t>message</a:t>
            </a:r>
            <a:r>
              <a:rPr lang="es-CO" sz="1600" dirty="0">
                <a:solidFill>
                  <a:srgbClr val="000000"/>
                </a:solidFill>
                <a:latin typeface="Cascadia Mono" panose="020B0609020000020004" pitchFamily="49" charset="0"/>
              </a:rPr>
              <a:t>[] = </a:t>
            </a:r>
            <a:r>
              <a:rPr lang="es-CO" sz="1600" dirty="0">
                <a:solidFill>
                  <a:srgbClr val="A31515"/>
                </a:solidFill>
                <a:latin typeface="Cascadia Mono" panose="020B0609020000020004" pitchFamily="49" charset="0"/>
              </a:rPr>
              <a:t>"Def </a:t>
            </a:r>
            <a:r>
              <a:rPr lang="es-CO" sz="1600" dirty="0" err="1">
                <a:solidFill>
                  <a:srgbClr val="A31515"/>
                </a:solidFill>
                <a:latin typeface="Cascadia Mono" panose="020B0609020000020004" pitchFamily="49" charset="0"/>
              </a:rPr>
              <a:t>Leppard</a:t>
            </a:r>
            <a:r>
              <a:rPr lang="es-CO" sz="1600" dirty="0">
                <a:solidFill>
                  <a:srgbClr val="A31515"/>
                </a:solidFill>
                <a:latin typeface="Cascadia Mono" panose="020B0609020000020004" pitchFamily="49" charset="0"/>
              </a:rPr>
              <a:t> </a:t>
            </a:r>
            <a:r>
              <a:rPr lang="es-CO" sz="1600" dirty="0" err="1">
                <a:solidFill>
                  <a:srgbClr val="A31515"/>
                </a:solidFill>
                <a:latin typeface="Cascadia Mono" panose="020B0609020000020004" pitchFamily="49" charset="0"/>
              </a:rPr>
              <a:t>rocks</a:t>
            </a:r>
            <a:r>
              <a:rPr lang="es-CO" sz="1600" dirty="0">
                <a:solidFill>
                  <a:srgbClr val="A31515"/>
                </a:solidFill>
                <a:latin typeface="Cascadia Mono" panose="020B0609020000020004" pitchFamily="49" charset="0"/>
              </a:rPr>
              <a:t>!"</a:t>
            </a:r>
            <a:r>
              <a:rPr lang="es-CO" sz="1600" dirty="0">
                <a:solidFill>
                  <a:srgbClr val="000000"/>
                </a:solidFill>
                <a:latin typeface="Cascadia Mono" panose="020B0609020000020004" pitchFamily="49" charset="0"/>
              </a:rPr>
              <a:t>;</a:t>
            </a:r>
          </a:p>
          <a:p>
            <a:endParaRPr lang="es-CO" sz="1600" dirty="0">
              <a:solidFill>
                <a:srgbClr val="000000"/>
              </a:solidFill>
              <a:latin typeface="Cascadia Mono" panose="020B0609020000020004" pitchFamily="49" charset="0"/>
            </a:endParaRPr>
          </a:p>
          <a:p>
            <a:r>
              <a:rPr lang="en-US" sz="1600" dirty="0">
                <a:solidFill>
                  <a:srgbClr val="008000"/>
                </a:solidFill>
                <a:latin typeface="Cascadia Mono" panose="020B0609020000020004" pitchFamily="49" charset="0"/>
              </a:rPr>
              <a:t>// count and print the length of the string</a:t>
            </a:r>
            <a:endParaRPr lang="en-US" sz="1600" dirty="0">
              <a:solidFill>
                <a:srgbClr val="000000"/>
              </a:solidFill>
              <a:latin typeface="Cascadia Mono" panose="020B0609020000020004" pitchFamily="49" charset="0"/>
            </a:endParaRPr>
          </a:p>
          <a:p>
            <a:r>
              <a:rPr lang="es-CO" sz="1600" dirty="0" err="1">
                <a:solidFill>
                  <a:srgbClr val="0000FF"/>
                </a:solidFill>
                <a:latin typeface="Cascadia Mono" panose="020B0609020000020004" pitchFamily="49" charset="0"/>
              </a:rPr>
              <a:t>int</a:t>
            </a:r>
            <a:r>
              <a:rPr lang="es-CO" sz="1600" dirty="0">
                <a:solidFill>
                  <a:srgbClr val="000000"/>
                </a:solidFill>
                <a:latin typeface="Cascadia Mono" panose="020B0609020000020004" pitchFamily="49" charset="0"/>
              </a:rPr>
              <a:t> i = 0;</a:t>
            </a:r>
          </a:p>
          <a:p>
            <a:r>
              <a:rPr lang="es-CO" sz="1600" dirty="0" err="1">
                <a:solidFill>
                  <a:srgbClr val="0000FF"/>
                </a:solidFill>
                <a:latin typeface="Cascadia Mono" panose="020B0609020000020004" pitchFamily="49" charset="0"/>
              </a:rPr>
              <a:t>while</a:t>
            </a:r>
            <a:r>
              <a:rPr lang="es-CO" sz="1600" dirty="0">
                <a:solidFill>
                  <a:srgbClr val="000000"/>
                </a:solidFill>
                <a:latin typeface="Cascadia Mono" panose="020B0609020000020004" pitchFamily="49" charset="0"/>
              </a:rPr>
              <a:t> (</a:t>
            </a:r>
            <a:r>
              <a:rPr lang="es-CO" sz="1600" dirty="0" err="1">
                <a:solidFill>
                  <a:srgbClr val="000000"/>
                </a:solidFill>
                <a:latin typeface="Cascadia Mono" panose="020B0609020000020004" pitchFamily="49" charset="0"/>
              </a:rPr>
              <a:t>message</a:t>
            </a:r>
            <a:r>
              <a:rPr lang="es-CO" sz="1600" dirty="0">
                <a:solidFill>
                  <a:srgbClr val="000000"/>
                </a:solidFill>
                <a:latin typeface="Cascadia Mono" panose="020B0609020000020004" pitchFamily="49" charset="0"/>
              </a:rPr>
              <a:t>[i] != </a:t>
            </a:r>
            <a:r>
              <a:rPr lang="es-CO" sz="1600" dirty="0">
                <a:solidFill>
                  <a:srgbClr val="A31515"/>
                </a:solidFill>
                <a:latin typeface="Cascadia Mono" panose="020B0609020000020004" pitchFamily="49" charset="0"/>
              </a:rPr>
              <a:t>'\0'</a:t>
            </a:r>
            <a:r>
              <a:rPr lang="es-CO" sz="1600" dirty="0">
                <a:solidFill>
                  <a:srgbClr val="000000"/>
                </a:solidFill>
                <a:latin typeface="Cascadia Mono" panose="020B0609020000020004" pitchFamily="49" charset="0"/>
              </a:rPr>
              <a:t>)</a:t>
            </a:r>
          </a:p>
          <a:p>
            <a:r>
              <a:rPr lang="es-CO" sz="1600" dirty="0">
                <a:solidFill>
                  <a:srgbClr val="000000"/>
                </a:solidFill>
                <a:latin typeface="Cascadia Mono" panose="020B0609020000020004" pitchFamily="49" charset="0"/>
              </a:rPr>
              <a:t>{</a:t>
            </a:r>
          </a:p>
          <a:p>
            <a:r>
              <a:rPr lang="es-CO" sz="1600" dirty="0">
                <a:solidFill>
                  <a:srgbClr val="000000"/>
                </a:solidFill>
                <a:latin typeface="Cascadia Mono" panose="020B0609020000020004" pitchFamily="49" charset="0"/>
              </a:rPr>
              <a:t>i++;</a:t>
            </a:r>
          </a:p>
          <a:p>
            <a:r>
              <a:rPr lang="es-CO" sz="1600" dirty="0">
                <a:solidFill>
                  <a:srgbClr val="000000"/>
                </a:solidFill>
                <a:latin typeface="Cascadia Mono" panose="020B0609020000020004" pitchFamily="49" charset="0"/>
              </a:rPr>
              <a:t>}</a:t>
            </a:r>
          </a:p>
          <a:p>
            <a:r>
              <a:rPr lang="en-US" sz="1600" dirty="0" err="1">
                <a:solidFill>
                  <a:srgbClr val="000000"/>
                </a:solidFill>
                <a:latin typeface="Cascadia Mono" panose="020B0609020000020004" pitchFamily="49" charset="0"/>
              </a:rPr>
              <a:t>printf</a:t>
            </a:r>
            <a:r>
              <a:rPr lang="en-US" sz="1600" dirty="0">
                <a:solidFill>
                  <a:srgbClr val="000000"/>
                </a:solidFill>
                <a:latin typeface="Cascadia Mono" panose="020B0609020000020004" pitchFamily="49" charset="0"/>
              </a:rPr>
              <a:t>(</a:t>
            </a:r>
            <a:r>
              <a:rPr lang="en-US" sz="1600" dirty="0">
                <a:solidFill>
                  <a:srgbClr val="A31515"/>
                </a:solidFill>
                <a:latin typeface="Cascadia Mono" panose="020B0609020000020004" pitchFamily="49" charset="0"/>
              </a:rPr>
              <a:t>"%s has %d characters\n"</a:t>
            </a:r>
            <a:r>
              <a:rPr lang="en-US" sz="1600" dirty="0">
                <a:solidFill>
                  <a:srgbClr val="000000"/>
                </a:solidFill>
                <a:latin typeface="Cascadia Mono" panose="020B0609020000020004" pitchFamily="49" charset="0"/>
              </a:rPr>
              <a:t>, message, </a:t>
            </a:r>
            <a:r>
              <a:rPr lang="en-US" sz="1600" dirty="0" err="1">
                <a:solidFill>
                  <a:srgbClr val="000000"/>
                </a:solidFill>
                <a:latin typeface="Cascadia Mono" panose="020B0609020000020004" pitchFamily="49" charset="0"/>
              </a:rPr>
              <a:t>i</a:t>
            </a:r>
            <a:r>
              <a:rPr lang="en-US" sz="1600" dirty="0">
                <a:solidFill>
                  <a:srgbClr val="000000"/>
                </a:solidFill>
                <a:latin typeface="Cascadia Mono" panose="020B0609020000020004" pitchFamily="49" charset="0"/>
              </a:rPr>
              <a:t>);</a:t>
            </a:r>
          </a:p>
          <a:p>
            <a:endParaRPr lang="es-CO" sz="1600" dirty="0">
              <a:solidFill>
                <a:srgbClr val="000000"/>
              </a:solidFill>
              <a:latin typeface="Cascadia Mono" panose="020B0609020000020004" pitchFamily="49" charset="0"/>
            </a:endParaRPr>
          </a:p>
          <a:p>
            <a:r>
              <a:rPr lang="en-US" sz="1600" dirty="0">
                <a:solidFill>
                  <a:srgbClr val="008000"/>
                </a:solidFill>
                <a:latin typeface="Cascadia Mono" panose="020B0609020000020004" pitchFamily="49" charset="0"/>
              </a:rPr>
              <a:t>// print string length using function</a:t>
            </a:r>
            <a:endParaRPr lang="en-US" sz="1600" dirty="0">
              <a:solidFill>
                <a:srgbClr val="000000"/>
              </a:solidFill>
              <a:latin typeface="Cascadia Mono" panose="020B0609020000020004" pitchFamily="49" charset="0"/>
            </a:endParaRPr>
          </a:p>
          <a:p>
            <a:r>
              <a:rPr lang="en-US" sz="1600" dirty="0" err="1">
                <a:solidFill>
                  <a:srgbClr val="000000"/>
                </a:solidFill>
                <a:latin typeface="Cascadia Mono" panose="020B0609020000020004" pitchFamily="49" charset="0"/>
              </a:rPr>
              <a:t>printf</a:t>
            </a:r>
            <a:r>
              <a:rPr lang="en-US" sz="1600" dirty="0">
                <a:solidFill>
                  <a:srgbClr val="000000"/>
                </a:solidFill>
                <a:latin typeface="Cascadia Mono" panose="020B0609020000020004" pitchFamily="49" charset="0"/>
              </a:rPr>
              <a:t>(</a:t>
            </a:r>
            <a:r>
              <a:rPr lang="en-US" sz="1600" dirty="0">
                <a:solidFill>
                  <a:srgbClr val="A31515"/>
                </a:solidFill>
                <a:latin typeface="Cascadia Mono" panose="020B0609020000020004" pitchFamily="49" charset="0"/>
              </a:rPr>
              <a:t>"%s has %</a:t>
            </a:r>
            <a:r>
              <a:rPr lang="en-US" sz="1600" dirty="0" err="1">
                <a:solidFill>
                  <a:srgbClr val="A31515"/>
                </a:solidFill>
                <a:latin typeface="Cascadia Mono" panose="020B0609020000020004" pitchFamily="49" charset="0"/>
              </a:rPr>
              <a:t>zu</a:t>
            </a:r>
            <a:r>
              <a:rPr lang="en-US" sz="1600" dirty="0">
                <a:solidFill>
                  <a:srgbClr val="A31515"/>
                </a:solidFill>
                <a:latin typeface="Cascadia Mono" panose="020B0609020000020004" pitchFamily="49" charset="0"/>
              </a:rPr>
              <a:t> characters\n"</a:t>
            </a:r>
            <a:r>
              <a:rPr lang="en-US" sz="1600" dirty="0">
                <a:solidFill>
                  <a:srgbClr val="000000"/>
                </a:solidFill>
                <a:latin typeface="Cascadia Mono" panose="020B0609020000020004" pitchFamily="49" charset="0"/>
              </a:rPr>
              <a:t>, message,</a:t>
            </a:r>
            <a:r>
              <a:rPr lang="es-CO" sz="1600" dirty="0" err="1">
                <a:solidFill>
                  <a:srgbClr val="000000"/>
                </a:solidFill>
                <a:latin typeface="Cascadia Mono" panose="020B0609020000020004" pitchFamily="49" charset="0"/>
              </a:rPr>
              <a:t>strnlen</a:t>
            </a:r>
            <a:r>
              <a:rPr lang="es-CO" sz="1600" dirty="0">
                <a:solidFill>
                  <a:srgbClr val="000000"/>
                </a:solidFill>
                <a:latin typeface="Cascadia Mono" panose="020B0609020000020004" pitchFamily="49" charset="0"/>
              </a:rPr>
              <a:t>(</a:t>
            </a:r>
            <a:r>
              <a:rPr lang="es-CO" sz="1600" dirty="0" err="1">
                <a:solidFill>
                  <a:srgbClr val="000000"/>
                </a:solidFill>
                <a:latin typeface="Cascadia Mono" panose="020B0609020000020004" pitchFamily="49" charset="0"/>
              </a:rPr>
              <a:t>message</a:t>
            </a:r>
            <a:r>
              <a:rPr lang="es-CO" sz="1600" dirty="0">
                <a:solidFill>
                  <a:srgbClr val="000000"/>
                </a:solidFill>
                <a:latin typeface="Cascadia Mono" panose="020B0609020000020004" pitchFamily="49" charset="0"/>
              </a:rPr>
              <a:t>, </a:t>
            </a:r>
            <a:r>
              <a:rPr lang="es-CO" sz="1600" dirty="0" err="1">
                <a:solidFill>
                  <a:srgbClr val="0000FF"/>
                </a:solidFill>
                <a:latin typeface="Cascadia Mono" panose="020B0609020000020004" pitchFamily="49" charset="0"/>
              </a:rPr>
              <a:t>sizeof</a:t>
            </a:r>
            <a:r>
              <a:rPr lang="es-CO" sz="1600" dirty="0">
                <a:solidFill>
                  <a:srgbClr val="000000"/>
                </a:solidFill>
                <a:latin typeface="Cascadia Mono" panose="020B0609020000020004" pitchFamily="49" charset="0"/>
              </a:rPr>
              <a:t>(</a:t>
            </a:r>
            <a:r>
              <a:rPr lang="es-CO" sz="1600" dirty="0" err="1">
                <a:solidFill>
                  <a:srgbClr val="000000"/>
                </a:solidFill>
                <a:latin typeface="Cascadia Mono" panose="020B0609020000020004" pitchFamily="49" charset="0"/>
              </a:rPr>
              <a:t>message</a:t>
            </a:r>
            <a:r>
              <a:rPr lang="es-CO" sz="1600" dirty="0">
                <a:solidFill>
                  <a:srgbClr val="000000"/>
                </a:solidFill>
                <a:latin typeface="Cascadia Mono" panose="020B0609020000020004" pitchFamily="49" charset="0"/>
              </a:rPr>
              <a:t>)));</a:t>
            </a:r>
          </a:p>
          <a:p>
            <a:endParaRPr lang="es-CO" sz="1600" dirty="0">
              <a:solidFill>
                <a:srgbClr val="000000"/>
              </a:solidFill>
              <a:latin typeface="Cascadia Mono" panose="020B0609020000020004" pitchFamily="49" charset="0"/>
            </a:endParaRPr>
          </a:p>
          <a:p>
            <a:r>
              <a:rPr lang="es-CO" sz="1600" dirty="0" err="1">
                <a:solidFill>
                  <a:srgbClr val="0000FF"/>
                </a:solidFill>
                <a:latin typeface="Cascadia Mono" panose="020B0609020000020004" pitchFamily="49" charset="0"/>
              </a:rPr>
              <a:t>return</a:t>
            </a:r>
            <a:r>
              <a:rPr lang="es-CO" sz="1600" dirty="0">
                <a:solidFill>
                  <a:srgbClr val="000000"/>
                </a:solidFill>
                <a:latin typeface="Cascadia Mono" panose="020B0609020000020004" pitchFamily="49" charset="0"/>
              </a:rPr>
              <a:t> (</a:t>
            </a:r>
            <a:r>
              <a:rPr lang="es-CO" sz="1600" dirty="0">
                <a:solidFill>
                  <a:srgbClr val="6F008A"/>
                </a:solidFill>
                <a:latin typeface="Cascadia Mono" panose="020B0609020000020004" pitchFamily="49" charset="0"/>
              </a:rPr>
              <a:t>EXIT_SUCCESS</a:t>
            </a:r>
            <a:r>
              <a:rPr lang="es-CO" sz="1600" dirty="0">
                <a:solidFill>
                  <a:srgbClr val="000000"/>
                </a:solidFill>
                <a:latin typeface="Cascadia Mono" panose="020B0609020000020004" pitchFamily="49" charset="0"/>
              </a:rPr>
              <a:t>);</a:t>
            </a:r>
          </a:p>
          <a:p>
            <a:r>
              <a:rPr lang="es-CO" sz="1600" dirty="0">
                <a:solidFill>
                  <a:srgbClr val="000000"/>
                </a:solidFill>
                <a:latin typeface="Cascadia Mono" panose="020B0609020000020004" pitchFamily="49" charset="0"/>
              </a:rPr>
              <a:t>}</a:t>
            </a:r>
          </a:p>
        </p:txBody>
      </p:sp>
    </p:spTree>
    <p:extLst>
      <p:ext uri="{BB962C8B-B14F-4D97-AF65-F5344CB8AC3E}">
        <p14:creationId xmlns:p14="http://schemas.microsoft.com/office/powerpoint/2010/main" val="248996781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278</Words>
  <Application>Microsoft Office PowerPoint</Application>
  <PresentationFormat>Panorámica</PresentationFormat>
  <Paragraphs>50</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Cascadia Mono</vt:lpstr>
      <vt:lpstr>Tema de Office</vt:lpstr>
      <vt:lpstr>Strings Basics</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Strings Basics</dc:title>
  <dc:creator>Jose Guillermo Guarnizo Marin</dc:creator>
  <cp:lastModifiedBy>Jose Guillermo Guarnizo Marin</cp:lastModifiedBy>
  <cp:revision>11</cp:revision>
  <dcterms:created xsi:type="dcterms:W3CDTF">2022-11-28T01:49:41Z</dcterms:created>
  <dcterms:modified xsi:type="dcterms:W3CDTF">2023-10-27T15:31:36Z</dcterms:modified>
</cp:coreProperties>
</file>