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2" r:id="rId1"/>
  </p:sldMasterIdLst>
  <p:sldIdLst>
    <p:sldId id="256" r:id="rId2"/>
    <p:sldId id="258" r:id="rId3"/>
    <p:sldId id="264" r:id="rId4"/>
    <p:sldId id="272" r:id="rId5"/>
    <p:sldId id="269" r:id="rId6"/>
    <p:sldId id="263" r:id="rId7"/>
    <p:sldId id="259" r:id="rId8"/>
    <p:sldId id="260" r:id="rId9"/>
    <p:sldId id="261" r:id="rId10"/>
    <p:sldId id="270" r:id="rId11"/>
    <p:sldId id="257" r:id="rId12"/>
    <p:sldId id="262" r:id="rId13"/>
    <p:sldId id="265" r:id="rId14"/>
    <p:sldId id="271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69"/>
    <p:restoredTop sz="94728"/>
  </p:normalViewPr>
  <p:slideViewPr>
    <p:cSldViewPr snapToGrid="0" snapToObjects="1">
      <p:cViewPr varScale="1">
        <p:scale>
          <a:sx n="74" d="100"/>
          <a:sy n="74" d="100"/>
        </p:scale>
        <p:origin x="176" y="1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4BA6-736B-7B45-A532-BFC136B60A62}" type="datetimeFigureOut">
              <a:rPr lang="es-CO" smtClean="0"/>
              <a:t>4/10/20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EBDD-EB4D-C442-A3DC-4DC9FA619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188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4BA6-736B-7B45-A532-BFC136B60A62}" type="datetimeFigureOut">
              <a:rPr lang="es-CO" smtClean="0"/>
              <a:t>4/10/20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EBDD-EB4D-C442-A3DC-4DC9FA619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602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4BA6-736B-7B45-A532-BFC136B60A62}" type="datetimeFigureOut">
              <a:rPr lang="es-CO" smtClean="0"/>
              <a:t>4/10/20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EBDD-EB4D-C442-A3DC-4DC9FA619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629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4BA6-736B-7B45-A532-BFC136B60A62}" type="datetimeFigureOut">
              <a:rPr lang="es-CO" smtClean="0"/>
              <a:t>4/10/20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EBDD-EB4D-C442-A3DC-4DC9FA619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578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4BA6-736B-7B45-A532-BFC136B60A62}" type="datetimeFigureOut">
              <a:rPr lang="es-CO" smtClean="0"/>
              <a:t>4/10/20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EBDD-EB4D-C442-A3DC-4DC9FA619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934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4BA6-736B-7B45-A532-BFC136B60A62}" type="datetimeFigureOut">
              <a:rPr lang="es-CO" smtClean="0"/>
              <a:t>4/10/20</a:t>
            </a:fld>
            <a:endParaRPr lang="es-C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EBDD-EB4D-C442-A3DC-4DC9FA619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798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4BA6-736B-7B45-A532-BFC136B60A62}" type="datetimeFigureOut">
              <a:rPr lang="es-CO" smtClean="0"/>
              <a:t>4/10/20</a:t>
            </a:fld>
            <a:endParaRPr lang="es-C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EBDD-EB4D-C442-A3DC-4DC9FA619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655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4BA6-736B-7B45-A532-BFC136B60A62}" type="datetimeFigureOut">
              <a:rPr lang="es-CO" smtClean="0"/>
              <a:t>4/10/20</a:t>
            </a:fld>
            <a:endParaRPr lang="es-C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EBDD-EB4D-C442-A3DC-4DC9FA619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034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4BA6-736B-7B45-A532-BFC136B60A62}" type="datetimeFigureOut">
              <a:rPr lang="es-CO" smtClean="0"/>
              <a:t>4/10/20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EBDD-EB4D-C442-A3DC-4DC9FA619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015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4BA6-736B-7B45-A532-BFC136B60A62}" type="datetimeFigureOut">
              <a:rPr lang="es-CO" smtClean="0"/>
              <a:t>4/10/20</a:t>
            </a:fld>
            <a:endParaRPr lang="es-C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EBDD-EB4D-C442-A3DC-4DC9FA619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121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84BA6-736B-7B45-A532-BFC136B60A62}" type="datetimeFigureOut">
              <a:rPr lang="es-CO" smtClean="0"/>
              <a:t>4/10/20</a:t>
            </a:fld>
            <a:endParaRPr lang="es-C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8EBDD-EB4D-C442-A3DC-4DC9FA619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8025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2C84BA6-736B-7B45-A532-BFC136B60A62}" type="datetimeFigureOut">
              <a:rPr lang="es-CO" smtClean="0"/>
              <a:t>4/10/20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EE8EBDD-EB4D-C442-A3DC-4DC9FA6193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150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.stackexchange.com/questions/462188/a-situation-when-two-or-more-people-speak-at-the-same-tim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aem.cast.org/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nenglishworldtodiscover.blogspot.com/2018/03/en-esta-parte-del-blog-se-icluyen-toda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nenglishworldtodiscover.blogspot.com/2018/03/en-esta-parte-del-blog-se-icluyen-toda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urses.lumenlearning.com/suny-ccc-spch-1080-2/chapter/why-outline/" TargetMode="Externa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nenglishworldtodiscover.blogspot.com/2018/03/en-esta-parte-del-blog-se-icluyen-toda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nenglishworldtodiscover.blogspot.com/2018/03/en-esta-parte-del-blog-se-icluyen-todas.html" TargetMode="External"/><Relationship Id="rId7" Type="http://schemas.openxmlformats.org/officeDocument/2006/relationships/hyperlink" Target="https://en.wikipedia.org/wiki/Sports_in_Phoenix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hyperlink" Target="http://ipkitten.blogspot.com/2012_11_01_archive.html" TargetMode="Externa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hebluediamondgallery.com/o/objectives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nenglishworldtodiscover.blogspot.com/2018/03/en-esta-parte-del-blog-se-icluyen-toda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nenglishworldtodiscover.blogspot.com/2018/03/en-esta-parte-del-blog-se-icluyen-toda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nenglishworldtodiscover.blogspot.com/2018/03/en-esta-parte-del-blog-se-icluyen-toda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suny-ccc-spch-1080-2/chapter/why-outline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nenglishworldtodiscover.blogspot.com/2018/03/en-esta-parte-del-blog-se-icluyen-todas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urses.lumenlearning.com/suny-ccc-spch-1080-2/chapter/why-outline/" TargetMode="Externa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40DCEEEA-6FE7-4541-9EB2-EF754066E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3A72D00-0CA4-4A88-86CE-B1FB393C5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17C8F6-D357-4254-BBAC-96B01EEBE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5A09E1-392D-2B4C-A501-36F96E75B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3691" y="4049486"/>
            <a:ext cx="4825480" cy="18832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spc="-60"/>
              <a:t>ENGLISH 1:  SPEAKING PROJECT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EF72C6-1FBA-5348-9805-BFB24585F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1699" y="3991899"/>
            <a:ext cx="4846151" cy="1883229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Materials:  English Dictionary</a:t>
            </a:r>
          </a:p>
          <a:p>
            <a:r>
              <a:rPr lang="en-US" sz="2800" dirty="0">
                <a:solidFill>
                  <a:srgbClr val="FFFFFF"/>
                </a:solidFill>
              </a:rPr>
              <a:t>Life Elementary, National Geographic Learning.- Cengage</a:t>
            </a:r>
          </a:p>
          <a:p>
            <a:r>
              <a:rPr lang="en-US" sz="2800" dirty="0">
                <a:solidFill>
                  <a:srgbClr val="FFFFFF"/>
                </a:solidFill>
              </a:rPr>
              <a:t>BBC Learning English resource </a:t>
            </a:r>
          </a:p>
        </p:txBody>
      </p:sp>
      <p:pic>
        <p:nvPicPr>
          <p:cNvPr id="6" name="Imagen 5" descr="Una persona con traje y corbata caminando por la calle&#10;&#10;Descripción generada automáticamente">
            <a:extLst>
              <a:ext uri="{FF2B5EF4-FFF2-40B4-BE49-F238E27FC236}">
                <a16:creationId xmlns:a16="http://schemas.microsoft.com/office/drawing/2014/main" id="{3C8A8DB0-728B-9A47-BE2F-AF02B2875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6342" y="487638"/>
            <a:ext cx="4650591" cy="3095550"/>
          </a:xfrm>
          <a:prstGeom prst="rect">
            <a:avLst/>
          </a:prstGeom>
        </p:spPr>
      </p:pic>
      <p:pic>
        <p:nvPicPr>
          <p:cNvPr id="10" name="Imagen 9" descr="Imagen que contiene persona, interior, mujer, computer&#10;&#10;Descripción generada automáticamente">
            <a:extLst>
              <a:ext uri="{FF2B5EF4-FFF2-40B4-BE49-F238E27FC236}">
                <a16:creationId xmlns:a16="http://schemas.microsoft.com/office/drawing/2014/main" id="{9479069B-8142-B242-9CC0-EC8C88DA03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176157" y="606663"/>
            <a:ext cx="508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5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F502CB-07D4-F148-AB04-502790C86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Second term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E46DF0-F569-F842-B4D9-C3D1905CB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15" y="4670246"/>
            <a:ext cx="3228521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 descr="Imagen que contiene alimentos, señal, dibujo&#10;&#10;Descripción generada automáticamente">
            <a:extLst>
              <a:ext uri="{FF2B5EF4-FFF2-40B4-BE49-F238E27FC236}">
                <a16:creationId xmlns:a16="http://schemas.microsoft.com/office/drawing/2014/main" id="{23EB36AA-65B4-644B-9AA1-78BF0208F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20640" y="1291889"/>
            <a:ext cx="6367271" cy="42660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2066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1D7602-6D2D-46C2-A7B2-434F3678D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539253-EA7C-41D9-9930-0923683AA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1219810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D44271-6105-5949-86E5-F34405BF9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123837"/>
            <a:ext cx="3073914" cy="4601183"/>
          </a:xfrm>
        </p:spPr>
        <p:txBody>
          <a:bodyPr>
            <a:normAutofit/>
          </a:bodyPr>
          <a:lstStyle/>
          <a:p>
            <a:pPr algn="r"/>
            <a:r>
              <a:rPr lang="es-CO">
                <a:solidFill>
                  <a:schemeClr val="tx1">
                    <a:lumMod val="85000"/>
                    <a:lumOff val="15000"/>
                  </a:schemeClr>
                </a:solidFill>
              </a:rPr>
              <a:t>Second Term:  Espacio 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480" y="2085681"/>
            <a:ext cx="0" cy="268663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4A316729-6DBE-DD4A-B590-BA7C98BE4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580" y="864108"/>
            <a:ext cx="6144367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400" dirty="0"/>
              <a:t>UNIT 2 - 3</a:t>
            </a:r>
          </a:p>
          <a:p>
            <a:r>
              <a:rPr lang="es-CO" sz="2400" dirty="0"/>
              <a:t>Plural nouns</a:t>
            </a:r>
          </a:p>
          <a:p>
            <a:r>
              <a:rPr lang="es-CO" sz="2400" dirty="0"/>
              <a:t>Demonstratives Adjectives</a:t>
            </a:r>
          </a:p>
          <a:p>
            <a:r>
              <a:rPr lang="es-CO" sz="2400" dirty="0"/>
              <a:t>Prepositions of place</a:t>
            </a:r>
          </a:p>
          <a:p>
            <a:r>
              <a:rPr lang="es-CO" sz="2400" dirty="0"/>
              <a:t>There is / there are.</a:t>
            </a:r>
          </a:p>
          <a:p>
            <a:r>
              <a:rPr lang="es-CO" sz="2400" dirty="0"/>
              <a:t>Shopping: useful expressions</a:t>
            </a:r>
          </a:p>
          <a:p>
            <a:r>
              <a:rPr lang="es-CO" sz="2400" dirty="0"/>
              <a:t> Giving the time</a:t>
            </a:r>
          </a:p>
          <a:p>
            <a:r>
              <a:rPr lang="es-CO" sz="2400" dirty="0"/>
              <a:t>Adjectives</a:t>
            </a:r>
          </a:p>
          <a:p>
            <a:r>
              <a:rPr lang="es-CO" sz="2400" dirty="0"/>
              <a:t>Present Simple</a:t>
            </a:r>
          </a:p>
          <a:p>
            <a:r>
              <a:rPr lang="es-CO" sz="2400" dirty="0"/>
              <a:t>Describing a place:  Giving directions</a:t>
            </a:r>
          </a:p>
        </p:txBody>
      </p:sp>
    </p:spTree>
    <p:extLst>
      <p:ext uri="{BB962C8B-B14F-4D97-AF65-F5344CB8AC3E}">
        <p14:creationId xmlns:p14="http://schemas.microsoft.com/office/powerpoint/2010/main" val="143010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8A3E03-312C-7C40-82B5-B97C0FA8A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s-CO" dirty="0"/>
              <a:t>Second Term: Description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182316-D02F-8C42-891C-BFC1582EC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761999"/>
            <a:ext cx="3585891" cy="5333999"/>
          </a:xfrm>
        </p:spPr>
        <p:txBody>
          <a:bodyPr>
            <a:normAutofit/>
          </a:bodyPr>
          <a:lstStyle/>
          <a:p>
            <a:pPr lvl="0"/>
            <a:r>
              <a:rPr lang="es-CO" sz="1900" dirty="0"/>
              <a:t>El grupo debe hacer una descripción del lugar donde el personaje escogido vive: hogar, haciendo uso de: 10 frases ubicando diferentes objetos usando las preposiciones de lugar (on, in front of, behind, etc.), </a:t>
            </a:r>
          </a:p>
          <a:p>
            <a:pPr lvl="0"/>
            <a:r>
              <a:rPr lang="es-CO" sz="1900" dirty="0"/>
              <a:t>demostrativos 8 frases:  (this is, these are, that is, those are) (there is, there are),</a:t>
            </a:r>
          </a:p>
          <a:p>
            <a:pPr lvl="0"/>
            <a:r>
              <a:rPr lang="es-CO" sz="1900" dirty="0"/>
              <a:t>Adjetivos:  6 frases:  utilizando adjetivos como por ejemplo: big, small, giant, huge, beautiful, etc.  además del vocabulario visto en clase.</a:t>
            </a:r>
          </a:p>
          <a:p>
            <a:pPr lvl="0"/>
            <a:r>
              <a:rPr lang="es-CO" sz="1900" dirty="0"/>
              <a:t>Tiempo de la presentación segundo espacio:  3 minutos     </a:t>
            </a:r>
          </a:p>
          <a:p>
            <a:endParaRPr lang="es-CO" sz="1900" dirty="0"/>
          </a:p>
        </p:txBody>
      </p:sp>
      <p:pic>
        <p:nvPicPr>
          <p:cNvPr id="4" name="Imagen 3" descr="Imagen que contiene alimentos, señal, dibujo&#10;&#10;Descripción generada automáticamente">
            <a:extLst>
              <a:ext uri="{FF2B5EF4-FFF2-40B4-BE49-F238E27FC236}">
                <a16:creationId xmlns:a16="http://schemas.microsoft.com/office/drawing/2014/main" id="{69A5C26E-F36F-6347-900B-7B555CB15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18120" y="920315"/>
            <a:ext cx="3617432" cy="242367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73182D3-BFF1-EE42-BF9D-A6DC3AECB5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95703" y="3343994"/>
            <a:ext cx="2614405" cy="275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72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EE9F5D7F-1BBC-4096-ADA7-AA9C9E4D2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06D370DD-716B-4528-B475-331F84CEA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9514" y="758953"/>
            <a:ext cx="7052486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F8A6DAA-8EB0-884F-87C7-4130A276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642" y="1123837"/>
            <a:ext cx="6451110" cy="1255469"/>
          </a:xfrm>
        </p:spPr>
        <p:txBody>
          <a:bodyPr>
            <a:normAutofit/>
          </a:bodyPr>
          <a:lstStyle/>
          <a:p>
            <a:r>
              <a:rPr lang="es-CO" dirty="0"/>
              <a:t>Description:     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E79D076F-656A-4CD9-83AD-AF8F4B28C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91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 descr="Imagen que contiene alimentos, señal, dibujo&#10;&#10;Descripción generada automáticamente">
            <a:extLst>
              <a:ext uri="{FF2B5EF4-FFF2-40B4-BE49-F238E27FC236}">
                <a16:creationId xmlns:a16="http://schemas.microsoft.com/office/drawing/2014/main" id="{350F61AF-FB64-4245-A7C7-EE2BA7225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0771" y="2158552"/>
            <a:ext cx="3778286" cy="253145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B37E8C-D0E7-8440-879F-3FA48754A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1644" y="2510395"/>
            <a:ext cx="6451109" cy="3274586"/>
          </a:xfrm>
        </p:spPr>
        <p:txBody>
          <a:bodyPr anchor="t">
            <a:normAutofit lnSpcReduction="10000"/>
          </a:bodyPr>
          <a:lstStyle/>
          <a:p>
            <a:r>
              <a:rPr lang="es-CO" sz="2400" b="1" dirty="0">
                <a:solidFill>
                  <a:srgbClr val="FFFFFF"/>
                </a:solidFill>
              </a:rPr>
              <a:t>Se sugiere que el grupo asista a una sesión de tutoría y presente los avances del Momento 2 de manera oral soportado por un texto y una presentacion en prezzi.   El docente  hará comentarios acerca del avance. </a:t>
            </a:r>
          </a:p>
          <a:p>
            <a:r>
              <a:rPr lang="es-CO" sz="2400" b="1" dirty="0">
                <a:solidFill>
                  <a:srgbClr val="FFFFFF"/>
                </a:solidFill>
              </a:rPr>
              <a:t>Los estudiantes incluirán en su trabajo las correcciones hechas en la tutoria y Este registro debe ser archivado por el grupo para ser presentado el día de la sustentación del proyecto.  </a:t>
            </a:r>
          </a:p>
        </p:txBody>
      </p:sp>
    </p:spTree>
    <p:extLst>
      <p:ext uri="{BB962C8B-B14F-4D97-AF65-F5344CB8AC3E}">
        <p14:creationId xmlns:p14="http://schemas.microsoft.com/office/powerpoint/2010/main" val="321160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34A3A-2399-ED4E-87F4-05DF7A9C5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Third term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C53A12-2C11-294E-B033-5C0CA17820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8713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1C5E13-61FD-FA46-8546-38C79FDF0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Third Term:  Espacio 3      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E3EC4E-2D7B-834A-882C-CCF7EC9A2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dirty="0"/>
              <a:t>Unit 4 </a:t>
            </a:r>
          </a:p>
          <a:p>
            <a:r>
              <a:rPr lang="es-CO" dirty="0"/>
              <a:t>Free time activities</a:t>
            </a:r>
          </a:p>
          <a:p>
            <a:pPr lvl="8"/>
            <a:r>
              <a:rPr lang="es-CO" sz="2400" dirty="0"/>
              <a:t>Like, hate, love + ing form</a:t>
            </a:r>
          </a:p>
          <a:p>
            <a:pPr lvl="8"/>
            <a:r>
              <a:rPr lang="es-CO" sz="2400" dirty="0"/>
              <a:t>Adverbs of frequency </a:t>
            </a:r>
          </a:p>
          <a:p>
            <a:pPr lvl="8"/>
            <a:endParaRPr lang="es-CO" dirty="0"/>
          </a:p>
          <a:p>
            <a:r>
              <a:rPr lang="es-CO" dirty="0"/>
              <a:t>Extreme Sports</a:t>
            </a:r>
          </a:p>
          <a:p>
            <a:pPr lvl="8"/>
            <a:r>
              <a:rPr lang="es-CO" sz="2400" dirty="0"/>
              <a:t>Can /can´t </a:t>
            </a:r>
          </a:p>
          <a:p>
            <a:pPr lvl="8"/>
            <a:r>
              <a:rPr lang="es-CO" sz="2400" dirty="0"/>
              <a:t>Talking about abilities and interests</a:t>
            </a:r>
          </a:p>
        </p:txBody>
      </p:sp>
      <p:pic>
        <p:nvPicPr>
          <p:cNvPr id="4" name="Imagen 3" descr="Imagen que contiene alimentos, señal, dibujo&#10;&#10;Descripción generada automáticamente">
            <a:extLst>
              <a:ext uri="{FF2B5EF4-FFF2-40B4-BE49-F238E27FC236}">
                <a16:creationId xmlns:a16="http://schemas.microsoft.com/office/drawing/2014/main" id="{33741566-55D2-D54B-A92E-DE15FF795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20101" y="189891"/>
            <a:ext cx="2501900" cy="1676030"/>
          </a:xfrm>
          <a:prstGeom prst="rect">
            <a:avLst/>
          </a:prstGeom>
        </p:spPr>
      </p:pic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C9C15F8-CD4D-4440-B095-8BC809E8C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87044" y="2347912"/>
            <a:ext cx="1502832" cy="1362737"/>
          </a:xfrm>
          <a:prstGeom prst="rect">
            <a:avLst/>
          </a:prstGeom>
        </p:spPr>
      </p:pic>
      <p:pic>
        <p:nvPicPr>
          <p:cNvPr id="12" name="Imagen 11" descr="Un jugador de baloncesto&#10;&#10;Descripción generada automáticamente">
            <a:extLst>
              <a:ext uri="{FF2B5EF4-FFF2-40B4-BE49-F238E27FC236}">
                <a16:creationId xmlns:a16="http://schemas.microsoft.com/office/drawing/2014/main" id="{330D8757-3B38-114C-964D-6C7922D0BF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449994" y="4335443"/>
            <a:ext cx="1292012" cy="20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73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A50367-0276-8C47-83F5-4B247F62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Third Term:  Free time 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08BB62-3529-E948-AEA3-149C2D840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CO" sz="2800" dirty="0"/>
              <a:t>Aquí los grupos deben investigar acerca de las actividades diarias o rutinas del personaje famoso y contarlas.</a:t>
            </a:r>
          </a:p>
          <a:p>
            <a:pPr lvl="0"/>
            <a:r>
              <a:rPr lang="es-CO" sz="2800" dirty="0"/>
              <a:t> Además de aquellas que el personaje puede, le gusta, no le gustan y  ama realizar usando los verbos: can, like, love, hate. y apoyarse en el vocabulario y las actividades de tiempo libre.</a:t>
            </a:r>
          </a:p>
          <a:p>
            <a:pPr lvl="0"/>
            <a:r>
              <a:rPr lang="es-CO" sz="2800" dirty="0"/>
              <a:t>En este momento los estudiantes deben haber preparado al menos </a:t>
            </a:r>
            <a:r>
              <a:rPr lang="es-CO" sz="2800" b="1" dirty="0"/>
              <a:t>5 frases con like, 5 frases dislike, 5 frases con hate, 5 love.  </a:t>
            </a:r>
          </a:p>
          <a:p>
            <a:pPr lvl="0"/>
            <a:endParaRPr lang="es-CO" sz="2800" dirty="0"/>
          </a:p>
          <a:p>
            <a:pPr lvl="0"/>
            <a:r>
              <a:rPr lang="es-CO" sz="2800" dirty="0"/>
              <a:t>TIEMPO DE PRESENTACION  3 minutos su presentación de manera oral  del tercer espacio y debe estar apoyado por un texto/ prezzi.</a:t>
            </a:r>
          </a:p>
          <a:p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867370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D2E60E-0A05-AA42-96AE-D6BB8FD9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Thanks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933DF4-E80C-D542-949A-8244DFBDD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24465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C10E1C-1DF4-E046-9C8B-67D4FE30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s-CO" b="1" dirty="0"/>
              <a:t>English 1:     </a:t>
            </a:r>
            <a:br>
              <a:rPr lang="es-CO" b="1" dirty="0"/>
            </a:br>
            <a:br>
              <a:rPr lang="es-CO" dirty="0"/>
            </a:br>
            <a:r>
              <a:rPr lang="es-CO" dirty="0"/>
              <a:t>Develop the speaking ability during the semester.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3FB527-B645-9044-A51B-7C6B25218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358589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dirty="0"/>
          </a:p>
          <a:p>
            <a:r>
              <a:rPr lang="es-CO" b="1" dirty="0"/>
              <a:t>Learning Objetives</a:t>
            </a:r>
            <a:endParaRPr lang="es-CO" dirty="0"/>
          </a:p>
          <a:p>
            <a:r>
              <a:rPr lang="es-CO" dirty="0"/>
              <a:t>Students are able to use some simple structures correctly such as: simple present, likes, dislikes, according to the topics.</a:t>
            </a:r>
          </a:p>
          <a:p>
            <a:r>
              <a:rPr lang="es-CO" dirty="0"/>
              <a:t>Students can describe places, location of a famous character.  His / her daily routines, free time activities and sports.</a:t>
            </a:r>
          </a:p>
          <a:p>
            <a:r>
              <a:rPr lang="es-CO" dirty="0"/>
              <a:t>Students can talk about abilities and interests.</a:t>
            </a:r>
          </a:p>
          <a:p>
            <a:endParaRPr lang="es-CO" dirty="0"/>
          </a:p>
        </p:txBody>
      </p:sp>
      <p:pic>
        <p:nvPicPr>
          <p:cNvPr id="6" name="Imagen 5" descr="Texto, Pizarra&#10;&#10;Descripción generada automáticamente">
            <a:extLst>
              <a:ext uri="{FF2B5EF4-FFF2-40B4-BE49-F238E27FC236}">
                <a16:creationId xmlns:a16="http://schemas.microsoft.com/office/drawing/2014/main" id="{C4032DC2-2050-E944-B553-DBFE1F155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18120" y="1557867"/>
            <a:ext cx="3815080" cy="416715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D40012B-ACDD-8649-8360-EAEAC70B862D}"/>
              </a:ext>
            </a:extLst>
          </p:cNvPr>
          <p:cNvSpPr txBox="1"/>
          <p:nvPr/>
        </p:nvSpPr>
        <p:spPr>
          <a:xfrm>
            <a:off x="8910457" y="4388632"/>
            <a:ext cx="238238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hebluediamondgallery.com/o/objective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está bajo licencia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C63F0-BEE1-C347-9060-1B48B2F2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Autonomous Work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2FF94EB-881C-7846-9219-C8B298E12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8O </a:t>
            </a:r>
            <a:r>
              <a:rPr lang="es-ES_tradnl" sz="3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hours</a:t>
            </a:r>
            <a:r>
              <a:rPr lang="es-ES_tradnl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_tradnl" sz="3600" dirty="0"/>
              <a:t>:  </a:t>
            </a:r>
          </a:p>
          <a:p>
            <a:endParaRPr lang="es-ES_tradnl" sz="3600" dirty="0"/>
          </a:p>
          <a:p>
            <a:pPr lvl="2"/>
            <a:r>
              <a:rPr lang="es-ES_tradnl" sz="2800" dirty="0" err="1"/>
              <a:t>Speaking</a:t>
            </a:r>
            <a:r>
              <a:rPr lang="es-ES_tradnl" sz="2800" dirty="0"/>
              <a:t> Project</a:t>
            </a:r>
          </a:p>
          <a:p>
            <a:pPr lvl="2"/>
            <a:r>
              <a:rPr lang="es-ES_tradnl" sz="2800" dirty="0" err="1"/>
              <a:t>My</a:t>
            </a:r>
            <a:r>
              <a:rPr lang="es-ES_tradnl" sz="2800" dirty="0"/>
              <a:t> E-portfolio </a:t>
            </a:r>
            <a:r>
              <a:rPr lang="es-ES_tradnl" sz="2800" dirty="0" err="1"/>
              <a:t>project</a:t>
            </a:r>
            <a:endParaRPr lang="es-ES_tradnl" sz="2800" dirty="0"/>
          </a:p>
          <a:p>
            <a:pPr lvl="2"/>
            <a:r>
              <a:rPr lang="es-ES_tradnl" sz="2800" dirty="0"/>
              <a:t>Reading:  </a:t>
            </a:r>
            <a:r>
              <a:rPr lang="es-ES_tradnl" sz="2800" dirty="0" err="1"/>
              <a:t>Life</a:t>
            </a:r>
            <a:r>
              <a:rPr lang="es-ES_tradnl" sz="2800" dirty="0"/>
              <a:t> Exchange</a:t>
            </a:r>
          </a:p>
          <a:p>
            <a:pPr lvl="2"/>
            <a:r>
              <a:rPr lang="es-ES_tradnl" sz="2800" dirty="0"/>
              <a:t>Virtual </a:t>
            </a:r>
            <a:r>
              <a:rPr lang="es-ES_tradnl" sz="2800" dirty="0" err="1"/>
              <a:t>Class</a:t>
            </a:r>
            <a:r>
              <a:rPr lang="es-ES_tradnl" sz="2800" dirty="0"/>
              <a:t>:  </a:t>
            </a:r>
            <a:r>
              <a:rPr lang="es-ES_tradnl" sz="2800" dirty="0" err="1"/>
              <a:t>Activities</a:t>
            </a:r>
            <a:endParaRPr lang="es-ES_tradnl" sz="1800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3EF3DC96-3F7F-C74F-AEE0-072FB1EBAB00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/>
          </a:p>
          <a:p>
            <a:endParaRPr lang="es-ES_tradnl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66A44739-6233-FE4F-B7D8-6B91B5B0C18B}"/>
              </a:ext>
            </a:extLst>
          </p:cNvPr>
          <p:cNvSpPr txBox="1">
            <a:spLocks/>
          </p:cNvSpPr>
          <p:nvPr/>
        </p:nvSpPr>
        <p:spPr>
          <a:xfrm>
            <a:off x="1143000" y="21304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5400" dirty="0"/>
          </a:p>
          <a:p>
            <a:endParaRPr lang="es-ES_tradnl" sz="5400" dirty="0"/>
          </a:p>
        </p:txBody>
      </p:sp>
    </p:spTree>
    <p:extLst>
      <p:ext uri="{BB962C8B-B14F-4D97-AF65-F5344CB8AC3E}">
        <p14:creationId xmlns:p14="http://schemas.microsoft.com/office/powerpoint/2010/main" val="2304891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ADC53A-04DB-4847-98E6-ACD403E6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study English: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Language Skills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6AD0BC-804E-624A-A0EA-D1F0185BF7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6085" y="868680"/>
            <a:ext cx="3736547" cy="3567853"/>
          </a:xfrm>
        </p:spPr>
        <p:txBody>
          <a:bodyPr>
            <a:normAutofit/>
          </a:bodyPr>
          <a:lstStyle/>
          <a:p>
            <a:r>
              <a:rPr lang="en-US" sz="2800" i="1" dirty="0"/>
              <a:t>Four Core English skills</a:t>
            </a:r>
          </a:p>
          <a:p>
            <a:endParaRPr lang="en-US" sz="2800" i="1" dirty="0"/>
          </a:p>
          <a:p>
            <a:r>
              <a:rPr lang="en-US" sz="2400" dirty="0"/>
              <a:t>Productive skills (output)</a:t>
            </a:r>
          </a:p>
          <a:p>
            <a:r>
              <a:rPr lang="en-US" sz="2400" dirty="0"/>
              <a:t>1. Speaking</a:t>
            </a:r>
          </a:p>
          <a:p>
            <a:r>
              <a:rPr lang="en-US" sz="2400" dirty="0"/>
              <a:t>2. Writing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0B8200B1-D336-9B4B-86BC-47CB01064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43989" y="868681"/>
            <a:ext cx="4495092" cy="4856340"/>
          </a:xfrm>
        </p:spPr>
        <p:txBody>
          <a:bodyPr>
            <a:normAutofit/>
          </a:bodyPr>
          <a:lstStyle/>
          <a:p>
            <a:r>
              <a:rPr lang="en-US" sz="2800" dirty="0"/>
              <a:t>The receptive skills (input)</a:t>
            </a:r>
          </a:p>
          <a:p>
            <a:r>
              <a:rPr lang="en-US" sz="2400" dirty="0"/>
              <a:t>3. Listening</a:t>
            </a:r>
          </a:p>
          <a:p>
            <a:r>
              <a:rPr lang="en-US" sz="2400" dirty="0"/>
              <a:t>4.  Reading</a:t>
            </a:r>
          </a:p>
        </p:txBody>
      </p:sp>
    </p:spTree>
    <p:extLst>
      <p:ext uri="{BB962C8B-B14F-4D97-AF65-F5344CB8AC3E}">
        <p14:creationId xmlns:p14="http://schemas.microsoft.com/office/powerpoint/2010/main" val="123976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864E5C9-52C9-4572-AC75-548B9B9C2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C6500-4DBD-4C34-BC14-2387FB483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1986B3-6115-B742-95B0-654A97511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9" y="1298448"/>
            <a:ext cx="3258688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First Term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CCF81E-EB37-1142-A1E4-DF00B2439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15" y="4670246"/>
            <a:ext cx="3228521" cy="91440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Imagen 3" descr="Imagen que contiene alimentos, señal, dibujo&#10;&#10;Descripción generada automáticamente">
            <a:extLst>
              <a:ext uri="{FF2B5EF4-FFF2-40B4-BE49-F238E27FC236}">
                <a16:creationId xmlns:a16="http://schemas.microsoft.com/office/drawing/2014/main" id="{9D9B5EF3-F724-A245-AFE8-C319306E9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120640" y="1291889"/>
            <a:ext cx="6367271" cy="426607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E34A3B6-BAD2-4156-BDC6-4736248BF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0612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7A7DDA-1CC1-C745-993D-385D9070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First Term Topics: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957A0B-4BFF-1540-BC12-7559F5F92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7" y="864108"/>
            <a:ext cx="8069813" cy="5120640"/>
          </a:xfrm>
        </p:spPr>
        <p:txBody>
          <a:bodyPr>
            <a:normAutofit/>
          </a:bodyPr>
          <a:lstStyle/>
          <a:p>
            <a:endParaRPr lang="es-CO" sz="2400" dirty="0"/>
          </a:p>
          <a:p>
            <a:pPr marL="0" indent="0">
              <a:buNone/>
            </a:pPr>
            <a:r>
              <a:rPr lang="es-CO" sz="2400" dirty="0"/>
              <a:t>•	Talking about personal information</a:t>
            </a:r>
          </a:p>
          <a:p>
            <a:pPr marL="0" indent="0">
              <a:buNone/>
            </a:pPr>
            <a:r>
              <a:rPr lang="es-CO" sz="2400" dirty="0"/>
              <a:t>•	Spelling, be and Possessive Adjectives</a:t>
            </a:r>
          </a:p>
          <a:p>
            <a:pPr marL="0" indent="0">
              <a:buNone/>
            </a:pPr>
            <a:r>
              <a:rPr lang="es-CO" sz="2400" dirty="0"/>
              <a:t>•	Numbers</a:t>
            </a:r>
          </a:p>
          <a:p>
            <a:pPr marL="0" indent="0">
              <a:buNone/>
            </a:pPr>
            <a:r>
              <a:rPr lang="es-CO" sz="2400" dirty="0"/>
              <a:t>•	Wh-questions with be</a:t>
            </a:r>
          </a:p>
          <a:p>
            <a:pPr marL="0" indent="0">
              <a:buNone/>
            </a:pPr>
            <a:r>
              <a:rPr lang="es-CO" sz="2400" dirty="0"/>
              <a:t>•	Family relationships</a:t>
            </a:r>
          </a:p>
          <a:p>
            <a:pPr marL="0" indent="0">
              <a:buNone/>
            </a:pPr>
            <a:r>
              <a:rPr lang="es-CO" sz="2400" dirty="0"/>
              <a:t>•	Listening: meeting people for the 1st. time (audio 1.7)</a:t>
            </a:r>
          </a:p>
          <a:p>
            <a:pPr marL="0" indent="0">
              <a:buNone/>
            </a:pPr>
            <a:r>
              <a:rPr lang="es-CO" sz="2400" dirty="0"/>
              <a:t>•	Writing:  a personal description</a:t>
            </a:r>
          </a:p>
          <a:p>
            <a:pPr marL="0" indent="0">
              <a:buNone/>
            </a:pPr>
            <a:r>
              <a:rPr lang="es-CO" sz="2400" dirty="0"/>
              <a:t>•	Talk about the family members and relationships, 	professions, age, etc.</a:t>
            </a:r>
          </a:p>
          <a:p>
            <a:pPr marL="0" indent="0">
              <a:buNone/>
            </a:pPr>
            <a:endParaRPr lang="es-CO" sz="2400" dirty="0"/>
          </a:p>
        </p:txBody>
      </p:sp>
      <p:pic>
        <p:nvPicPr>
          <p:cNvPr id="5" name="Imagen 4" descr="Imagen que contiene alimentos, señal, dibujo&#10;&#10;Descripción generada automáticamente">
            <a:extLst>
              <a:ext uri="{FF2B5EF4-FFF2-40B4-BE49-F238E27FC236}">
                <a16:creationId xmlns:a16="http://schemas.microsoft.com/office/drawing/2014/main" id="{35508087-AB22-B949-B0BC-CB63BE697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01714" y="92317"/>
            <a:ext cx="2331486" cy="156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74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48D436-1D29-2E44-BC7B-C652C1B9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s-CO" dirty="0"/>
            </a:br>
            <a:r>
              <a:rPr lang="es-CO" dirty="0"/>
              <a:t>General and specific instructions:</a:t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221145-2636-EE42-8339-8DAAA35DB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es-CO" sz="2800" dirty="0"/>
          </a:p>
          <a:p>
            <a:pPr marL="0" lvl="0" indent="0">
              <a:buNone/>
            </a:pPr>
            <a:endParaRPr lang="es-CO" sz="2800" dirty="0"/>
          </a:p>
          <a:p>
            <a:pPr marL="0" lvl="0" indent="0">
              <a:buNone/>
            </a:pPr>
            <a:r>
              <a:rPr lang="es-CO" sz="2800" dirty="0"/>
              <a:t>FIRST TERM:  Biography</a:t>
            </a:r>
          </a:p>
          <a:p>
            <a:pPr marL="0" lvl="0" indent="0">
              <a:buNone/>
            </a:pPr>
            <a:endParaRPr lang="es-CO" sz="2800" dirty="0"/>
          </a:p>
          <a:p>
            <a:pPr marL="0" lvl="0" indent="0">
              <a:buNone/>
            </a:pPr>
            <a:endParaRPr lang="es-CO" sz="2800" dirty="0"/>
          </a:p>
          <a:p>
            <a:pPr marL="514350" lvl="0" indent="-514350">
              <a:buFont typeface="+mj-lt"/>
              <a:buAutoNum type="arabicPeriod"/>
            </a:pPr>
            <a:r>
              <a:rPr lang="es-CO" sz="2800" dirty="0"/>
              <a:t>Get in groups of 3 people, choose a famous character, someone who is alive, do some research about the family and organize a  family tree.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s-CO" sz="2800" dirty="0"/>
              <a:t>Based on the famous person students realice a biography (name, place of birth, date, profession, age, living place. Etc)</a:t>
            </a:r>
          </a:p>
          <a:p>
            <a:pPr marL="0" indent="0">
              <a:buNone/>
            </a:pPr>
            <a:r>
              <a:rPr lang="es-CO" sz="2800" dirty="0"/>
              <a:t> </a:t>
            </a:r>
          </a:p>
          <a:p>
            <a:endParaRPr lang="es-CO" sz="2800" dirty="0"/>
          </a:p>
        </p:txBody>
      </p:sp>
      <p:pic>
        <p:nvPicPr>
          <p:cNvPr id="5" name="Imagen 4" descr="Imagen que contiene alimentos, señal, dibujo&#10;&#10;Descripción generada automáticamente">
            <a:extLst>
              <a:ext uri="{FF2B5EF4-FFF2-40B4-BE49-F238E27FC236}">
                <a16:creationId xmlns:a16="http://schemas.microsoft.com/office/drawing/2014/main" id="{FDECCB8F-9ED7-9543-BAAB-E26FF6CE5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83778" y="312948"/>
            <a:ext cx="2500690" cy="16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29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35D016-AD70-C44F-A2D7-54AA7645A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FC6F9A-FBC1-514B-A769-6925DE552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CO" sz="2800" dirty="0"/>
          </a:p>
          <a:p>
            <a:pPr marL="514350" indent="-514350">
              <a:buAutoNum type="arabicPeriod" startAt="3"/>
            </a:pPr>
            <a:r>
              <a:rPr lang="es-CO" sz="2800" dirty="0"/>
              <a:t>Once you have the family tree.  Students stablish family bonds among the family  using possessives. </a:t>
            </a:r>
          </a:p>
          <a:p>
            <a:pPr marL="0" indent="0">
              <a:buNone/>
            </a:pPr>
            <a:r>
              <a:rPr lang="es-CO" sz="2800" dirty="0"/>
              <a:t>      Example: </a:t>
            </a:r>
            <a:r>
              <a:rPr lang="es-CO" sz="2800" u="sng" dirty="0"/>
              <a:t>Michael is Peter’s brother </a:t>
            </a:r>
          </a:p>
          <a:p>
            <a:pPr marL="0" indent="0">
              <a:buNone/>
            </a:pPr>
            <a:r>
              <a:rPr lang="es-CO" sz="2800" dirty="0"/>
              <a:t>                           OR </a:t>
            </a:r>
            <a:r>
              <a:rPr lang="es-CO" sz="2800" u="sng" dirty="0"/>
              <a:t>Peter is his brother.</a:t>
            </a:r>
          </a:p>
          <a:p>
            <a:pPr marL="0" indent="0">
              <a:buNone/>
            </a:pPr>
            <a:endParaRPr lang="es-CO" sz="2800" u="sng" dirty="0"/>
          </a:p>
          <a:p>
            <a:pPr marL="0" indent="0">
              <a:buNone/>
            </a:pPr>
            <a:r>
              <a:rPr lang="es-CO" sz="2800" dirty="0"/>
              <a:t>Para este paso los estudiantes deben haber preparado su presentación apoyados por un texto y una presentación en prezzi.  Tiempo de la presentación 3 minutos.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F6A7C7E-A1AF-6540-A4C4-A1377B55C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2919" y="1132980"/>
            <a:ext cx="3118480" cy="485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95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DCEEEA-6FE7-4541-9EB2-EF754066E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A72D00-0CA4-4A88-86CE-B1FB393C5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7DD777A-C8DE-3442-A88A-07EE18E90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Tutoting section.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D56719-A356-F748-AC5D-9EA3824FBB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69267" y="761999"/>
            <a:ext cx="3585891" cy="533399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4. Tutoring section in advance to the presentation .  </a:t>
            </a:r>
          </a:p>
          <a:p>
            <a:r>
              <a:rPr lang="en-US" sz="2400" dirty="0" err="1"/>
              <a:t>Momento</a:t>
            </a:r>
            <a:r>
              <a:rPr lang="en-US" sz="2400" dirty="0"/>
              <a:t> 1 Write a text or using mind maps, or images that let you know build meaning as part of the speaking project. </a:t>
            </a:r>
          </a:p>
          <a:p>
            <a:r>
              <a:rPr lang="en-US" sz="2400" dirty="0"/>
              <a:t>5.  If your job have corrections  students, must include them.</a:t>
            </a:r>
          </a:p>
        </p:txBody>
      </p:sp>
      <p:pic>
        <p:nvPicPr>
          <p:cNvPr id="4" name="Imagen 3" descr="Imagen que contiene alimentos, señal, dibujo&#10;&#10;Descripción generada automáticamente">
            <a:extLst>
              <a:ext uri="{FF2B5EF4-FFF2-40B4-BE49-F238E27FC236}">
                <a16:creationId xmlns:a16="http://schemas.microsoft.com/office/drawing/2014/main" id="{6098DF7B-AB53-3042-A763-8077CC0C8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18120" y="920315"/>
            <a:ext cx="3617432" cy="2423679"/>
          </a:xfrm>
          <a:prstGeom prst="rect">
            <a:avLst/>
          </a:prstGeom>
        </p:spPr>
      </p:pic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A86CF955-010C-CD49-8FA1-65781AEEC3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95704" y="3504142"/>
            <a:ext cx="2462264" cy="259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41531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Personalizados 1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25AAC8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3666</TotalTime>
  <Words>776</Words>
  <Application>Microsoft Macintosh PowerPoint</Application>
  <PresentationFormat>Panorámica</PresentationFormat>
  <Paragraphs>95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Corbel</vt:lpstr>
      <vt:lpstr>Verdana</vt:lpstr>
      <vt:lpstr>Wingdings 2</vt:lpstr>
      <vt:lpstr>Marco</vt:lpstr>
      <vt:lpstr>ENGLISH 1:  SPEAKING PROJECT </vt:lpstr>
      <vt:lpstr>English 1:       Develop the speaking ability during the semester.</vt:lpstr>
      <vt:lpstr>Autonomous Work</vt:lpstr>
      <vt:lpstr>How to study English:    Language Skills</vt:lpstr>
      <vt:lpstr>First Term</vt:lpstr>
      <vt:lpstr>First Term Topics:</vt:lpstr>
      <vt:lpstr> General and specific instructions: </vt:lpstr>
      <vt:lpstr>Presentación de PowerPoint</vt:lpstr>
      <vt:lpstr>Tutoting section.</vt:lpstr>
      <vt:lpstr>Second term</vt:lpstr>
      <vt:lpstr>Second Term:  Espacio 2</vt:lpstr>
      <vt:lpstr>Second Term: Description</vt:lpstr>
      <vt:lpstr>Description:     </vt:lpstr>
      <vt:lpstr>Third term</vt:lpstr>
      <vt:lpstr>Third Term:  Espacio 3        </vt:lpstr>
      <vt:lpstr>Third Term:  Free time  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1:  SPEAKING PROJECT </dc:title>
  <dc:creator>Elizabeth Rodriguez</dc:creator>
  <cp:lastModifiedBy>Elizabeth Rodriguez</cp:lastModifiedBy>
  <cp:revision>8</cp:revision>
  <cp:lastPrinted>2020-10-05T03:14:43Z</cp:lastPrinted>
  <dcterms:created xsi:type="dcterms:W3CDTF">2020-10-05T02:04:09Z</dcterms:created>
  <dcterms:modified xsi:type="dcterms:W3CDTF">2020-10-07T16:15:57Z</dcterms:modified>
</cp:coreProperties>
</file>