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6" r:id="rId19"/>
    <p:sldId id="277" r:id="rId20"/>
    <p:sldId id="282" r:id="rId21"/>
    <p:sldId id="283" r:id="rId22"/>
    <p:sldId id="279" r:id="rId23"/>
    <p:sldId id="280" r:id="rId24"/>
    <p:sldId id="292" r:id="rId25"/>
    <p:sldId id="281" r:id="rId26"/>
    <p:sldId id="286" r:id="rId27"/>
    <p:sldId id="287" r:id="rId28"/>
    <p:sldId id="288" r:id="rId29"/>
    <p:sldId id="267" r:id="rId30"/>
    <p:sldId id="289" r:id="rId31"/>
    <p:sldId id="290" r:id="rId32"/>
    <p:sldId id="291" r:id="rId33"/>
    <p:sldId id="275" r:id="rId34"/>
    <p:sldId id="284"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profesorenlinea.com.mx/Quimica/PH2.htm"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riplenlace.com/2015/05/04/electrolitos-qu-son-y-qu-importancia-tienen-en-los-seres-humanos/" TargetMode="External"/><Relationship Id="rId2" Type="http://schemas.openxmlformats.org/officeDocument/2006/relationships/hyperlink" Target="https://quimicageneralylaboratorio.wordpress.com/2015/11/05/lluvia-acida-5/" TargetMode="External"/><Relationship Id="rId1" Type="http://schemas.openxmlformats.org/officeDocument/2006/relationships/slideLayout" Target="../slideLayouts/slideLayout2.xml"/><Relationship Id="rId4" Type="http://schemas.openxmlformats.org/officeDocument/2006/relationships/hyperlink" Target="http://www.profesorenlinea.com.mx/Quimica/Agua_Ionizacion.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42453" y="791333"/>
            <a:ext cx="8689976" cy="2509213"/>
          </a:xfrm>
        </p:spPr>
        <p:txBody>
          <a:bodyPr>
            <a:normAutofit/>
          </a:bodyPr>
          <a:lstStyle/>
          <a:p>
            <a:r>
              <a:rPr lang="es-MX" sz="6000" dirty="0"/>
              <a:t>Equilibrio químico en soluciones</a:t>
            </a:r>
          </a:p>
        </p:txBody>
      </p:sp>
      <p:pic>
        <p:nvPicPr>
          <p:cNvPr id="5" name="Imagen 4"/>
          <p:cNvPicPr>
            <a:picLocks noChangeAspect="1"/>
          </p:cNvPicPr>
          <p:nvPr/>
        </p:nvPicPr>
        <p:blipFill rotWithShape="1">
          <a:blip r:embed="rId2"/>
          <a:srcRect t="32426"/>
          <a:stretch/>
        </p:blipFill>
        <p:spPr>
          <a:xfrm>
            <a:off x="2811023" y="3405043"/>
            <a:ext cx="6280726" cy="3325110"/>
          </a:xfrm>
          <a:prstGeom prst="rect">
            <a:avLst/>
          </a:prstGeom>
        </p:spPr>
      </p:pic>
    </p:spTree>
    <p:extLst>
      <p:ext uri="{BB962C8B-B14F-4D97-AF65-F5344CB8AC3E}">
        <p14:creationId xmlns:p14="http://schemas.microsoft.com/office/powerpoint/2010/main" val="110727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35338"/>
            <a:ext cx="10364451" cy="1596177"/>
          </a:xfrm>
        </p:spPr>
        <p:txBody>
          <a:bodyPr>
            <a:normAutofit/>
          </a:bodyPr>
          <a:lstStyle/>
          <a:p>
            <a:r>
              <a:rPr lang="es-MX" sz="4400" dirty="0"/>
              <a:t>Limitaciones de la teoría</a:t>
            </a:r>
          </a:p>
        </p:txBody>
      </p:sp>
      <p:sp>
        <p:nvSpPr>
          <p:cNvPr id="3" name="Marcador de contenido 2"/>
          <p:cNvSpPr>
            <a:spLocks noGrp="1"/>
          </p:cNvSpPr>
          <p:nvPr>
            <p:ph sz="quarter" idx="13"/>
          </p:nvPr>
        </p:nvSpPr>
        <p:spPr>
          <a:xfrm>
            <a:off x="914400" y="1831515"/>
            <a:ext cx="5525589" cy="4046771"/>
          </a:xfrm>
        </p:spPr>
        <p:txBody>
          <a:bodyPr>
            <a:normAutofit fontScale="85000" lnSpcReduction="20000"/>
          </a:bodyPr>
          <a:lstStyle/>
          <a:p>
            <a:pPr algn="just"/>
            <a:r>
              <a:rPr lang="es-MX" sz="2800" dirty="0"/>
              <a:t>Solo se cumple para soluciones acuosas</a:t>
            </a:r>
          </a:p>
          <a:p>
            <a:pPr algn="just"/>
            <a:r>
              <a:rPr lang="es-MX" sz="2800" dirty="0"/>
              <a:t>Existen sustancias que no contienen iones oh- y sin embargo, tienen propiedades básicas, por ejemplo el amoniaco Nh3.</a:t>
            </a:r>
          </a:p>
          <a:p>
            <a:pPr algn="just"/>
            <a:r>
              <a:rPr lang="es-MX" sz="2800" dirty="0"/>
              <a:t>EXISTEN ESPECIES IONICAS QUE TIENEN PROPIEDADES ACIDAS. POR EJEMPLO EL ION BICARBONATO (hco3)-</a:t>
            </a:r>
          </a:p>
        </p:txBody>
      </p:sp>
      <p:pic>
        <p:nvPicPr>
          <p:cNvPr id="4" name="Imagen 3"/>
          <p:cNvPicPr>
            <a:picLocks noChangeAspect="1"/>
          </p:cNvPicPr>
          <p:nvPr/>
        </p:nvPicPr>
        <p:blipFill>
          <a:blip r:embed="rId2"/>
          <a:stretch>
            <a:fillRect/>
          </a:stretch>
        </p:blipFill>
        <p:spPr>
          <a:xfrm>
            <a:off x="7577001" y="1567544"/>
            <a:ext cx="3224036" cy="2137676"/>
          </a:xfrm>
          <a:prstGeom prst="rect">
            <a:avLst/>
          </a:prstGeom>
        </p:spPr>
      </p:pic>
      <p:pic>
        <p:nvPicPr>
          <p:cNvPr id="5" name="Imagen 4"/>
          <p:cNvPicPr>
            <a:picLocks noChangeAspect="1"/>
          </p:cNvPicPr>
          <p:nvPr/>
        </p:nvPicPr>
        <p:blipFill>
          <a:blip r:embed="rId3"/>
          <a:stretch>
            <a:fillRect/>
          </a:stretch>
        </p:blipFill>
        <p:spPr>
          <a:xfrm>
            <a:off x="6827110" y="4108320"/>
            <a:ext cx="2538958" cy="2538958"/>
          </a:xfrm>
          <a:prstGeom prst="rect">
            <a:avLst/>
          </a:prstGeom>
        </p:spPr>
      </p:pic>
    </p:spTree>
    <p:extLst>
      <p:ext uri="{BB962C8B-B14F-4D97-AF65-F5344CB8AC3E}">
        <p14:creationId xmlns:p14="http://schemas.microsoft.com/office/powerpoint/2010/main" val="85143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6770"/>
            <a:ext cx="10364451" cy="1596177"/>
          </a:xfrm>
        </p:spPr>
        <p:txBody>
          <a:bodyPr>
            <a:normAutofit/>
          </a:bodyPr>
          <a:lstStyle/>
          <a:p>
            <a:r>
              <a:rPr lang="es-ES_tradnl" altLang="es-MX" sz="4400" dirty="0"/>
              <a:t>Teoría de </a:t>
            </a:r>
            <a:r>
              <a:rPr lang="es-ES_tradnl" altLang="es-MX" sz="4400" dirty="0" err="1"/>
              <a:t>Brönsted-Lowry</a:t>
            </a:r>
            <a:endParaRPr lang="es-MX" sz="4400" dirty="0"/>
          </a:p>
        </p:txBody>
      </p:sp>
      <p:sp>
        <p:nvSpPr>
          <p:cNvPr id="3" name="Marcador de contenido 2"/>
          <p:cNvSpPr>
            <a:spLocks noGrp="1"/>
          </p:cNvSpPr>
          <p:nvPr>
            <p:ph sz="quarter" idx="13"/>
          </p:nvPr>
        </p:nvSpPr>
        <p:spPr>
          <a:xfrm>
            <a:off x="914400" y="1677684"/>
            <a:ext cx="10363826" cy="3424107"/>
          </a:xfrm>
        </p:spPr>
        <p:txBody>
          <a:bodyPr>
            <a:noAutofit/>
          </a:bodyPr>
          <a:lstStyle/>
          <a:p>
            <a:r>
              <a:rPr lang="es-MX" sz="2200" dirty="0"/>
              <a:t>Dadas las limitaciones de la teoría propuesta por Arrhenius, en 1923, Johannes </a:t>
            </a:r>
            <a:r>
              <a:rPr lang="es-ES_tradnl" altLang="es-MX" sz="2200" dirty="0" err="1"/>
              <a:t>Brönsted</a:t>
            </a:r>
            <a:r>
              <a:rPr lang="es-ES_tradnl" altLang="es-MX" sz="2200" dirty="0"/>
              <a:t> y Thomas lowry propusieron una nueva teoría para explicar el concepto de ácidos y bases, basados en la transferencia de protones:</a:t>
            </a:r>
          </a:p>
          <a:p>
            <a:r>
              <a:rPr lang="es-ES_tradnl" sz="2200" b="1" dirty="0"/>
              <a:t>Los ácidos: </a:t>
            </a:r>
            <a:r>
              <a:rPr lang="es-ES_tradnl" sz="2200" dirty="0"/>
              <a:t>son sustancias que ceden protones (h+)</a:t>
            </a:r>
          </a:p>
          <a:p>
            <a:r>
              <a:rPr lang="es-ES_tradnl" sz="2200" b="1" dirty="0"/>
              <a:t>las bases:</a:t>
            </a:r>
            <a:r>
              <a:rPr lang="es-ES_tradnl" sz="2200" dirty="0"/>
              <a:t> son sustancias que aceptan protones (h+)</a:t>
            </a:r>
          </a:p>
          <a:p>
            <a:pPr marL="0" indent="0">
              <a:buNone/>
            </a:pPr>
            <a:r>
              <a:rPr lang="es-ES_tradnl" sz="2200" dirty="0"/>
              <a:t>Esta teoría indica que cuando en una reacción un acido cede protones hay otra especie que los acepta (base).</a:t>
            </a:r>
          </a:p>
          <a:p>
            <a:pPr marL="0" indent="0">
              <a:buNone/>
            </a:pPr>
            <a:r>
              <a:rPr lang="es-MX" sz="2200" dirty="0"/>
              <a:t> </a:t>
            </a:r>
          </a:p>
        </p:txBody>
      </p:sp>
      <p:pic>
        <p:nvPicPr>
          <p:cNvPr id="6" name="Imagen 5"/>
          <p:cNvPicPr>
            <a:picLocks noChangeAspect="1"/>
          </p:cNvPicPr>
          <p:nvPr/>
        </p:nvPicPr>
        <p:blipFill>
          <a:blip r:embed="rId2"/>
          <a:stretch>
            <a:fillRect/>
          </a:stretch>
        </p:blipFill>
        <p:spPr>
          <a:xfrm>
            <a:off x="3689577" y="5318080"/>
            <a:ext cx="5148799" cy="1448480"/>
          </a:xfrm>
          <a:prstGeom prst="rect">
            <a:avLst/>
          </a:prstGeom>
        </p:spPr>
      </p:pic>
    </p:spTree>
    <p:extLst>
      <p:ext uri="{BB962C8B-B14F-4D97-AF65-F5344CB8AC3E}">
        <p14:creationId xmlns:p14="http://schemas.microsoft.com/office/powerpoint/2010/main" val="353195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6" y="143898"/>
            <a:ext cx="10364451" cy="1596177"/>
          </a:xfrm>
        </p:spPr>
        <p:txBody>
          <a:bodyPr>
            <a:normAutofit/>
          </a:bodyPr>
          <a:lstStyle/>
          <a:p>
            <a:r>
              <a:rPr lang="es-MX" sz="4800" dirty="0"/>
              <a:t>Teoría de Lewis</a:t>
            </a:r>
          </a:p>
        </p:txBody>
      </p:sp>
      <p:sp>
        <p:nvSpPr>
          <p:cNvPr id="3" name="Marcador de contenido 2"/>
          <p:cNvSpPr>
            <a:spLocks noGrp="1"/>
          </p:cNvSpPr>
          <p:nvPr>
            <p:ph sz="quarter" idx="13"/>
          </p:nvPr>
        </p:nvSpPr>
        <p:spPr>
          <a:xfrm>
            <a:off x="913776" y="1583320"/>
            <a:ext cx="7394202" cy="4138211"/>
          </a:xfrm>
        </p:spPr>
        <p:txBody>
          <a:bodyPr>
            <a:noAutofit/>
          </a:bodyPr>
          <a:lstStyle/>
          <a:p>
            <a:pPr algn="just"/>
            <a:r>
              <a:rPr lang="es-MX" sz="2400" dirty="0"/>
              <a:t>Lewis propuso en 1923 una teoría para explicar el concepto de ácidos y bases que consiste en la transferencia de un par de electrones:</a:t>
            </a:r>
          </a:p>
          <a:p>
            <a:pPr algn="just"/>
            <a:r>
              <a:rPr lang="es-MX" sz="2400" dirty="0"/>
              <a:t>En general la mayor parte de los compuestos orgánicos que tienen oxigeno o nitrógeno en su estructura actúan como bases de Lewis, pues tienen pares de electrones no enlazados. </a:t>
            </a:r>
          </a:p>
          <a:p>
            <a:pPr algn="just"/>
            <a:r>
              <a:rPr lang="es-MX" sz="2400" dirty="0"/>
              <a:t>Los ácidos tienen orbitales vacíos para alojar electrones y las bases orbitales llenos para cederlos.</a:t>
            </a:r>
          </a:p>
        </p:txBody>
      </p:sp>
      <p:pic>
        <p:nvPicPr>
          <p:cNvPr id="4" name="Imagen 3"/>
          <p:cNvPicPr>
            <a:picLocks noChangeAspect="1"/>
          </p:cNvPicPr>
          <p:nvPr/>
        </p:nvPicPr>
        <p:blipFill>
          <a:blip r:embed="rId2"/>
          <a:stretch>
            <a:fillRect/>
          </a:stretch>
        </p:blipFill>
        <p:spPr>
          <a:xfrm>
            <a:off x="8805808" y="1920236"/>
            <a:ext cx="2733675" cy="2886895"/>
          </a:xfrm>
          <a:prstGeom prst="rect">
            <a:avLst/>
          </a:prstGeom>
        </p:spPr>
      </p:pic>
    </p:spTree>
    <p:extLst>
      <p:ext uri="{BB962C8B-B14F-4D97-AF65-F5344CB8AC3E}">
        <p14:creationId xmlns:p14="http://schemas.microsoft.com/office/powerpoint/2010/main" val="292446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3"/>
          </p:nvPr>
        </p:nvSpPr>
        <p:spPr>
          <a:xfrm>
            <a:off x="809271" y="439452"/>
            <a:ext cx="10363826" cy="4908920"/>
          </a:xfrm>
        </p:spPr>
        <p:txBody>
          <a:bodyPr>
            <a:noAutofit/>
          </a:bodyPr>
          <a:lstStyle/>
          <a:p>
            <a:pPr algn="just">
              <a:buFont typeface="Monotype Sorts" pitchFamily="2" charset="2"/>
              <a:buNone/>
              <a:defRPr/>
            </a:pPr>
            <a:r>
              <a:rPr lang="es-ES_tradnl" altLang="es-MX" sz="2800" b="1" u="sng" dirty="0">
                <a:solidFill>
                  <a:srgbClr val="FFFF00"/>
                </a:solidFill>
                <a:effectLst>
                  <a:outerShdw blurRad="38100" dist="38100" dir="2700000" algn="tl">
                    <a:srgbClr val="000000"/>
                  </a:outerShdw>
                </a:effectLst>
              </a:rPr>
              <a:t>ÁCIDOS:</a:t>
            </a:r>
            <a:endParaRPr lang="es-ES_tradnl" altLang="es-MX" sz="2800" dirty="0"/>
          </a:p>
          <a:p>
            <a:pPr algn="just">
              <a:defRPr/>
            </a:pPr>
            <a:r>
              <a:rPr lang="es-ES_tradnl" altLang="es-MX" sz="2800" dirty="0"/>
              <a:t>“Sustancia que contiene al menos un átomo capaz de aceptar un par de electrones y formar un enlace covalente coordinado”.</a:t>
            </a:r>
            <a:endParaRPr lang="es-ES_tradnl" altLang="es-MX" sz="2800" b="1" u="sng" dirty="0"/>
          </a:p>
          <a:p>
            <a:pPr algn="just">
              <a:buFont typeface="Monotype Sorts" pitchFamily="2" charset="2"/>
              <a:buNone/>
              <a:defRPr/>
            </a:pPr>
            <a:r>
              <a:rPr lang="es-ES_tradnl" altLang="es-MX" sz="2800" b="1" u="sng" dirty="0">
                <a:solidFill>
                  <a:srgbClr val="FFFF00"/>
                </a:solidFill>
                <a:effectLst>
                  <a:outerShdw blurRad="38100" dist="38100" dir="2700000" algn="tl">
                    <a:srgbClr val="000000"/>
                  </a:outerShdw>
                </a:effectLst>
              </a:rPr>
              <a:t>BASES:</a:t>
            </a:r>
          </a:p>
          <a:p>
            <a:pPr algn="just">
              <a:defRPr/>
            </a:pPr>
            <a:r>
              <a:rPr lang="es-ES_tradnl" altLang="es-MX" sz="2800" dirty="0"/>
              <a:t>“Sustancia que contiene al menos un átomo capaz de aportar un par de electrones para formar un enlace covalente coordinado”.</a:t>
            </a:r>
          </a:p>
          <a:p>
            <a:pPr algn="just">
              <a:defRPr/>
            </a:pPr>
            <a:endParaRPr lang="es-ES_tradnl" altLang="es-MX" sz="2800" dirty="0"/>
          </a:p>
        </p:txBody>
      </p:sp>
      <p:pic>
        <p:nvPicPr>
          <p:cNvPr id="5" name="Imagen 4"/>
          <p:cNvPicPr>
            <a:picLocks noChangeAspect="1"/>
          </p:cNvPicPr>
          <p:nvPr/>
        </p:nvPicPr>
        <p:blipFill rotWithShape="1">
          <a:blip r:embed="rId2"/>
          <a:srcRect l="6905" t="54287" r="15525" b="9714"/>
          <a:stretch/>
        </p:blipFill>
        <p:spPr>
          <a:xfrm>
            <a:off x="570099" y="5019209"/>
            <a:ext cx="4846320" cy="1686841"/>
          </a:xfrm>
          <a:prstGeom prst="rect">
            <a:avLst/>
          </a:prstGeom>
        </p:spPr>
      </p:pic>
      <p:pic>
        <p:nvPicPr>
          <p:cNvPr id="6" name="Imagen 5"/>
          <p:cNvPicPr>
            <a:picLocks noChangeAspect="1"/>
          </p:cNvPicPr>
          <p:nvPr/>
        </p:nvPicPr>
        <p:blipFill rotWithShape="1">
          <a:blip r:embed="rId3"/>
          <a:srcRect t="46474"/>
          <a:stretch/>
        </p:blipFill>
        <p:spPr>
          <a:xfrm>
            <a:off x="6370572" y="4716979"/>
            <a:ext cx="3119222" cy="1310231"/>
          </a:xfrm>
          <a:prstGeom prst="rect">
            <a:avLst/>
          </a:prstGeom>
        </p:spPr>
      </p:pic>
    </p:spTree>
    <p:extLst>
      <p:ext uri="{BB962C8B-B14F-4D97-AF65-F5344CB8AC3E}">
        <p14:creationId xmlns:p14="http://schemas.microsoft.com/office/powerpoint/2010/main" val="24488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Proceso de disociación de ácidos</a:t>
            </a:r>
          </a:p>
        </p:txBody>
      </p:sp>
      <p:sp>
        <p:nvSpPr>
          <p:cNvPr id="3" name="Marcador de contenido 2"/>
          <p:cNvSpPr>
            <a:spLocks noGrp="1"/>
          </p:cNvSpPr>
          <p:nvPr>
            <p:ph sz="quarter" idx="13"/>
          </p:nvPr>
        </p:nvSpPr>
        <p:spPr/>
        <p:txBody>
          <a:bodyPr/>
          <a:lstStyle/>
          <a:p>
            <a:pPr algn="just"/>
            <a:r>
              <a:rPr lang="es-MX" dirty="0"/>
              <a:t>Cuando un acido se mezcla con agua sus moléculas son disociadas por el agua. El Polo positivo de varias moléculas de agua rodean a los iones negativos del acido, a su vez el polo negativo del agua rodea al ion positivo resultante del acido. el Ion positivo se denomina protón (h+) que por estar asociado al agua se escribe también </a:t>
            </a:r>
            <a:r>
              <a:rPr lang="es-MX" dirty="0" err="1"/>
              <a:t>asi</a:t>
            </a:r>
            <a:r>
              <a:rPr lang="es-MX" dirty="0"/>
              <a:t> (h3o+) o ion hidronio.</a:t>
            </a:r>
          </a:p>
        </p:txBody>
      </p:sp>
    </p:spTree>
    <p:extLst>
      <p:ext uri="{BB962C8B-B14F-4D97-AF65-F5344CB8AC3E}">
        <p14:creationId xmlns:p14="http://schemas.microsoft.com/office/powerpoint/2010/main" val="302038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Proceso de disociación de ácidos</a:t>
            </a:r>
          </a:p>
        </p:txBody>
      </p:sp>
      <p:sp>
        <p:nvSpPr>
          <p:cNvPr id="3" name="Marcador de contenido 2"/>
          <p:cNvSpPr>
            <a:spLocks noGrp="1"/>
          </p:cNvSpPr>
          <p:nvPr>
            <p:ph sz="quarter" idx="13"/>
          </p:nvPr>
        </p:nvSpPr>
        <p:spPr>
          <a:xfrm>
            <a:off x="914400" y="2050047"/>
            <a:ext cx="10363826" cy="4229651"/>
          </a:xfrm>
        </p:spPr>
        <p:txBody>
          <a:bodyPr>
            <a:normAutofit lnSpcReduction="10000"/>
          </a:bodyPr>
          <a:lstStyle/>
          <a:p>
            <a:pPr algn="just"/>
            <a:r>
              <a:rPr lang="es-MX" dirty="0"/>
              <a:t>Si el acido es débil, los iones que se forman en la disolución se combinan nuevamente para revertir el proceso y reformar el acido en su estado molecular, por lo que el proceso se hace reversible estableciéndose un equilibrio. La disociación de un acido débil se representa por la siguiente ecuación:</a:t>
            </a:r>
          </a:p>
          <a:p>
            <a:pPr algn="just"/>
            <a:r>
              <a:rPr lang="es-MX" dirty="0"/>
              <a:t>Ha                           h+       +      a-</a:t>
            </a:r>
          </a:p>
          <a:p>
            <a:pPr algn="just"/>
            <a:r>
              <a:rPr lang="es-MX" dirty="0"/>
              <a:t>Como en cualquier equilibrio existe una constante que representa el proceso, para equilibrio en disoluciones la k se denomina constante de acidez </a:t>
            </a:r>
            <a:r>
              <a:rPr lang="es-MX" dirty="0" err="1"/>
              <a:t>ka</a:t>
            </a:r>
            <a:r>
              <a:rPr lang="es-MX" dirty="0"/>
              <a:t> para ácidos, para la ecuación anterior es:</a:t>
            </a:r>
          </a:p>
          <a:p>
            <a:pPr marL="0" indent="0" algn="just">
              <a:buNone/>
            </a:pPr>
            <a:r>
              <a:rPr lang="es-MX" dirty="0" err="1"/>
              <a:t>Ka</a:t>
            </a:r>
            <a:r>
              <a:rPr lang="es-MX" dirty="0"/>
              <a:t> = </a:t>
            </a:r>
            <a:r>
              <a:rPr lang="es-MX" u="sng" dirty="0"/>
              <a:t>[A][H]   </a:t>
            </a:r>
            <a:r>
              <a:rPr lang="es-MX" dirty="0"/>
              <a:t>     donde a, es la base conjugada del ácido y h el protón; HA el ácido</a:t>
            </a:r>
          </a:p>
          <a:p>
            <a:pPr marL="0" indent="0" algn="just">
              <a:buNone/>
            </a:pPr>
            <a:r>
              <a:rPr lang="es-MX" dirty="0"/>
              <a:t>          [HA]</a:t>
            </a:r>
          </a:p>
        </p:txBody>
      </p:sp>
      <p:cxnSp>
        <p:nvCxnSpPr>
          <p:cNvPr id="5" name="Conector recto de flecha 4"/>
          <p:cNvCxnSpPr/>
          <p:nvPr/>
        </p:nvCxnSpPr>
        <p:spPr>
          <a:xfrm flipV="1">
            <a:off x="1719946" y="3786050"/>
            <a:ext cx="1436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ector recto de flecha 6"/>
          <p:cNvCxnSpPr/>
          <p:nvPr/>
        </p:nvCxnSpPr>
        <p:spPr>
          <a:xfrm flipH="1">
            <a:off x="1837511" y="3927565"/>
            <a:ext cx="128233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801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66412"/>
            <a:ext cx="10364451" cy="1596177"/>
          </a:xfrm>
        </p:spPr>
        <p:txBody>
          <a:bodyPr/>
          <a:lstStyle/>
          <a:p>
            <a:r>
              <a:rPr lang="es-MX" dirty="0"/>
              <a:t>Proceso de disociación de bases</a:t>
            </a:r>
          </a:p>
        </p:txBody>
      </p:sp>
      <p:sp>
        <p:nvSpPr>
          <p:cNvPr id="3" name="Marcador de contenido 2"/>
          <p:cNvSpPr>
            <a:spLocks noGrp="1"/>
          </p:cNvSpPr>
          <p:nvPr>
            <p:ph sz="quarter" idx="13"/>
          </p:nvPr>
        </p:nvSpPr>
        <p:spPr>
          <a:xfrm>
            <a:off x="913775" y="2262589"/>
            <a:ext cx="6434546" cy="4281904"/>
          </a:xfrm>
        </p:spPr>
        <p:txBody>
          <a:bodyPr>
            <a:noAutofit/>
          </a:bodyPr>
          <a:lstStyle/>
          <a:p>
            <a:pPr algn="just"/>
            <a:r>
              <a:rPr lang="es-MX" sz="2400" dirty="0"/>
              <a:t>Cuando una base fuerte se mezcla con agua sucede lo mismo que con </a:t>
            </a:r>
            <a:r>
              <a:rPr lang="es-MX" sz="2400" dirty="0" err="1"/>
              <a:t>lAs</a:t>
            </a:r>
            <a:r>
              <a:rPr lang="es-MX" sz="2400" dirty="0"/>
              <a:t> SALES como se observa en la imagen.</a:t>
            </a:r>
          </a:p>
          <a:p>
            <a:pPr marL="0" indent="0" algn="just">
              <a:buNone/>
            </a:pPr>
            <a:endParaRPr lang="es-MX" sz="2400" dirty="0"/>
          </a:p>
          <a:p>
            <a:pPr algn="just"/>
            <a:r>
              <a:rPr lang="es-MX" sz="2400" dirty="0"/>
              <a:t>Los iones negativos que resultan del proceso De disociación de las bases corresponden a aniones hidroxilo (oh-)</a:t>
            </a:r>
          </a:p>
        </p:txBody>
      </p:sp>
      <p:pic>
        <p:nvPicPr>
          <p:cNvPr id="4" name="Imagen 3"/>
          <p:cNvPicPr>
            <a:picLocks noChangeAspect="1"/>
          </p:cNvPicPr>
          <p:nvPr/>
        </p:nvPicPr>
        <p:blipFill>
          <a:blip r:embed="rId2"/>
          <a:stretch>
            <a:fillRect/>
          </a:stretch>
        </p:blipFill>
        <p:spPr>
          <a:xfrm>
            <a:off x="7544888" y="1936017"/>
            <a:ext cx="4041866" cy="3644129"/>
          </a:xfrm>
          <a:prstGeom prst="rect">
            <a:avLst/>
          </a:prstGeom>
        </p:spPr>
      </p:pic>
    </p:spTree>
    <p:extLst>
      <p:ext uri="{BB962C8B-B14F-4D97-AF65-F5344CB8AC3E}">
        <p14:creationId xmlns:p14="http://schemas.microsoft.com/office/powerpoint/2010/main" val="5776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Proceso de disociación de bases</a:t>
            </a:r>
          </a:p>
        </p:txBody>
      </p:sp>
      <p:sp>
        <p:nvSpPr>
          <p:cNvPr id="3" name="Marcador de contenido 2"/>
          <p:cNvSpPr>
            <a:spLocks noGrp="1"/>
          </p:cNvSpPr>
          <p:nvPr>
            <p:ph sz="quarter" idx="13"/>
          </p:nvPr>
        </p:nvSpPr>
        <p:spPr>
          <a:xfrm>
            <a:off x="924165" y="1889110"/>
            <a:ext cx="10557790" cy="3877845"/>
          </a:xfrm>
        </p:spPr>
        <p:txBody>
          <a:bodyPr>
            <a:normAutofit fontScale="92500" lnSpcReduction="10000"/>
          </a:bodyPr>
          <a:lstStyle/>
          <a:p>
            <a:r>
              <a:rPr lang="es-MX" dirty="0"/>
              <a:t>Si la base es débil, los iones que se forman en la disolución se combinan nuevamente para revertir el proceso y reformar la base en su estado molecular, por lo que el proceso se hace reversible estableciéndose un equilibrio. La disociación de la base débil se representa por la siguiente ecuación:</a:t>
            </a:r>
          </a:p>
          <a:p>
            <a:pPr marL="0" indent="0">
              <a:buNone/>
            </a:pPr>
            <a:r>
              <a:rPr lang="es-MX" dirty="0"/>
              <a:t>                         </a:t>
            </a:r>
            <a:r>
              <a:rPr lang="es-MX" dirty="0" err="1"/>
              <a:t>moH</a:t>
            </a:r>
            <a:r>
              <a:rPr lang="es-MX" dirty="0"/>
              <a:t>                          m+       +      oh-</a:t>
            </a:r>
          </a:p>
          <a:p>
            <a:pPr marL="0" indent="0">
              <a:buNone/>
            </a:pPr>
            <a:r>
              <a:rPr lang="es-MX" dirty="0"/>
              <a:t>Como en cualquier equilibrio existe una constante que representa el proceso, para equilibrio en disoluciones la k se denomina constante de basicidad kb, para bases y para la ecuación anterior es:</a:t>
            </a:r>
          </a:p>
          <a:p>
            <a:pPr marL="0" indent="0" algn="just">
              <a:buNone/>
            </a:pPr>
            <a:r>
              <a:rPr lang="es-MX" dirty="0"/>
              <a:t>KB = </a:t>
            </a:r>
            <a:r>
              <a:rPr lang="es-MX" u="sng" dirty="0"/>
              <a:t>[</a:t>
            </a:r>
            <a:r>
              <a:rPr lang="es-MX" u="sng" dirty="0" err="1"/>
              <a:t>B</a:t>
            </a:r>
            <a:r>
              <a:rPr lang="es-MX" u="sng" cap="none" dirty="0" err="1"/>
              <a:t>dis</a:t>
            </a:r>
            <a:r>
              <a:rPr lang="es-MX" u="sng" dirty="0"/>
              <a:t>][OH]   </a:t>
            </a:r>
            <a:r>
              <a:rPr lang="es-MX" dirty="0"/>
              <a:t>   donde </a:t>
            </a:r>
            <a:r>
              <a:rPr lang="es-MX" dirty="0" err="1"/>
              <a:t>B</a:t>
            </a:r>
            <a:r>
              <a:rPr lang="es-MX" cap="none" dirty="0" err="1"/>
              <a:t>dis</a:t>
            </a:r>
            <a:r>
              <a:rPr lang="es-MX" dirty="0"/>
              <a:t>, es la base disociada  y Oh, el </a:t>
            </a:r>
            <a:r>
              <a:rPr lang="es-MX" dirty="0" err="1"/>
              <a:t>ión</a:t>
            </a:r>
            <a:r>
              <a:rPr lang="es-MX" dirty="0"/>
              <a:t> hidroxilo; B la base ORIGINAL</a:t>
            </a:r>
          </a:p>
          <a:p>
            <a:pPr marL="0" indent="0" algn="just">
              <a:buNone/>
            </a:pPr>
            <a:r>
              <a:rPr lang="es-MX" dirty="0"/>
              <a:t>          [B]</a:t>
            </a:r>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cxnSp>
        <p:nvCxnSpPr>
          <p:cNvPr id="4" name="Conector recto de flecha 3"/>
          <p:cNvCxnSpPr/>
          <p:nvPr/>
        </p:nvCxnSpPr>
        <p:spPr>
          <a:xfrm flipV="1">
            <a:off x="3243155" y="3489955"/>
            <a:ext cx="143691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ector recto de flecha 4"/>
          <p:cNvCxnSpPr/>
          <p:nvPr/>
        </p:nvCxnSpPr>
        <p:spPr>
          <a:xfrm flipH="1">
            <a:off x="3348454" y="3607020"/>
            <a:ext cx="128233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878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Equilibrio iónico del agua</a:t>
            </a:r>
          </a:p>
        </p:txBody>
      </p:sp>
      <p:sp>
        <p:nvSpPr>
          <p:cNvPr id="3" name="Marcador de contenido 2"/>
          <p:cNvSpPr>
            <a:spLocks noGrp="1"/>
          </p:cNvSpPr>
          <p:nvPr>
            <p:ph sz="quarter" idx="13"/>
          </p:nvPr>
        </p:nvSpPr>
        <p:spPr>
          <a:xfrm>
            <a:off x="914400" y="1909892"/>
            <a:ext cx="10363826" cy="3424107"/>
          </a:xfrm>
        </p:spPr>
        <p:txBody>
          <a:bodyPr/>
          <a:lstStyle/>
          <a:p>
            <a:pPr marL="0" indent="0">
              <a:buNone/>
            </a:pPr>
            <a:r>
              <a:rPr lang="es-MX" dirty="0"/>
              <a:t>Actividad:</a:t>
            </a:r>
          </a:p>
          <a:p>
            <a:r>
              <a:rPr lang="es-MX" dirty="0"/>
              <a:t>La cantidad de iones disueltos en el agua potable, el agua de mar y en las aguas subterráneas, permiten que estas disoluciones sean capaces de conducir la electricidad, ¿</a:t>
            </a:r>
            <a:r>
              <a:rPr lang="es-MX" dirty="0" err="1"/>
              <a:t>cuÁl</a:t>
            </a:r>
            <a:r>
              <a:rPr lang="es-MX" dirty="0"/>
              <a:t> de estas dos soluciones acuosas trasmite la mayor cantidad de corriente eléctrica?</a:t>
            </a:r>
          </a:p>
        </p:txBody>
      </p:sp>
      <p:pic>
        <p:nvPicPr>
          <p:cNvPr id="4" name="Imagen 3"/>
          <p:cNvPicPr>
            <a:picLocks noChangeAspect="1"/>
          </p:cNvPicPr>
          <p:nvPr/>
        </p:nvPicPr>
        <p:blipFill rotWithShape="1">
          <a:blip r:embed="rId2"/>
          <a:srcRect b="13214"/>
          <a:stretch/>
        </p:blipFill>
        <p:spPr>
          <a:xfrm>
            <a:off x="1316490" y="4253047"/>
            <a:ext cx="3412264" cy="2161904"/>
          </a:xfrm>
          <a:prstGeom prst="rect">
            <a:avLst/>
          </a:prstGeom>
        </p:spPr>
      </p:pic>
      <p:pic>
        <p:nvPicPr>
          <p:cNvPr id="5" name="Imagen 4"/>
          <p:cNvPicPr>
            <a:picLocks noChangeAspect="1"/>
          </p:cNvPicPr>
          <p:nvPr/>
        </p:nvPicPr>
        <p:blipFill>
          <a:blip r:embed="rId3"/>
          <a:stretch>
            <a:fillRect/>
          </a:stretch>
        </p:blipFill>
        <p:spPr>
          <a:xfrm>
            <a:off x="6122982" y="4241939"/>
            <a:ext cx="3295337" cy="2173012"/>
          </a:xfrm>
          <a:prstGeom prst="rect">
            <a:avLst/>
          </a:prstGeom>
        </p:spPr>
      </p:pic>
    </p:spTree>
    <p:extLst>
      <p:ext uri="{BB962C8B-B14F-4D97-AF65-F5344CB8AC3E}">
        <p14:creationId xmlns:p14="http://schemas.microsoft.com/office/powerpoint/2010/main" val="285773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Equilibrio iónico del agua</a:t>
            </a:r>
          </a:p>
        </p:txBody>
      </p:sp>
      <p:sp>
        <p:nvSpPr>
          <p:cNvPr id="3" name="Marcador de contenido 2"/>
          <p:cNvSpPr>
            <a:spLocks noGrp="1"/>
          </p:cNvSpPr>
          <p:nvPr>
            <p:ph sz="quarter" idx="13"/>
          </p:nvPr>
        </p:nvSpPr>
        <p:spPr>
          <a:xfrm>
            <a:off x="913774" y="2367092"/>
            <a:ext cx="7106820" cy="3424107"/>
          </a:xfrm>
        </p:spPr>
        <p:txBody>
          <a:bodyPr/>
          <a:lstStyle/>
          <a:p>
            <a:pPr algn="just"/>
            <a:r>
              <a:rPr lang="es-MX" dirty="0"/>
              <a:t>El agua se considera el solvente universal, una de sus propiedades mas relevantes es su carácter anfótero, es decir, la capacidad de actuar como Ácido o como base. En presencia de un Ácido el agua actúa como base y en presencia de una base actúa como Ácido. </a:t>
            </a:r>
          </a:p>
        </p:txBody>
      </p:sp>
      <p:pic>
        <p:nvPicPr>
          <p:cNvPr id="5" name="Imagen 4"/>
          <p:cNvPicPr>
            <a:picLocks noChangeAspect="1"/>
          </p:cNvPicPr>
          <p:nvPr/>
        </p:nvPicPr>
        <p:blipFill>
          <a:blip r:embed="rId2"/>
          <a:stretch>
            <a:fillRect/>
          </a:stretch>
        </p:blipFill>
        <p:spPr>
          <a:xfrm>
            <a:off x="8347166" y="2190154"/>
            <a:ext cx="3111859" cy="1888991"/>
          </a:xfrm>
          <a:prstGeom prst="rect">
            <a:avLst/>
          </a:prstGeom>
        </p:spPr>
      </p:pic>
      <p:pic>
        <p:nvPicPr>
          <p:cNvPr id="6" name="Imagen 5"/>
          <p:cNvPicPr>
            <a:picLocks noChangeAspect="1"/>
          </p:cNvPicPr>
          <p:nvPr/>
        </p:nvPicPr>
        <p:blipFill rotWithShape="1">
          <a:blip r:embed="rId3"/>
          <a:srcRect l="2194" t="5426" r="3829" b="23997"/>
          <a:stretch/>
        </p:blipFill>
        <p:spPr>
          <a:xfrm>
            <a:off x="3919403" y="4774401"/>
            <a:ext cx="2794906" cy="1487442"/>
          </a:xfrm>
          <a:prstGeom prst="rect">
            <a:avLst/>
          </a:prstGeom>
        </p:spPr>
      </p:pic>
    </p:spTree>
    <p:extLst>
      <p:ext uri="{BB962C8B-B14F-4D97-AF65-F5344CB8AC3E}">
        <p14:creationId xmlns:p14="http://schemas.microsoft.com/office/powerpoint/2010/main" val="283461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400" dirty="0"/>
              <a:t>Soluciones iónicas</a:t>
            </a:r>
          </a:p>
        </p:txBody>
      </p:sp>
      <p:sp>
        <p:nvSpPr>
          <p:cNvPr id="3" name="Marcador de contenido 2"/>
          <p:cNvSpPr>
            <a:spLocks noGrp="1"/>
          </p:cNvSpPr>
          <p:nvPr>
            <p:ph sz="quarter" idx="13"/>
          </p:nvPr>
        </p:nvSpPr>
        <p:spPr>
          <a:xfrm>
            <a:off x="1157614" y="2114544"/>
            <a:ext cx="4938386" cy="3968394"/>
          </a:xfrm>
        </p:spPr>
        <p:txBody>
          <a:bodyPr>
            <a:noAutofit/>
          </a:bodyPr>
          <a:lstStyle/>
          <a:p>
            <a:r>
              <a:rPr lang="es-MX" sz="2800" dirty="0"/>
              <a:t>Electrolitos</a:t>
            </a:r>
          </a:p>
          <a:p>
            <a:r>
              <a:rPr lang="es-MX" sz="2800" dirty="0"/>
              <a:t>Ácidos</a:t>
            </a:r>
          </a:p>
          <a:p>
            <a:r>
              <a:rPr lang="es-MX" sz="2800" dirty="0"/>
              <a:t>Bases</a:t>
            </a:r>
          </a:p>
          <a:p>
            <a:r>
              <a:rPr lang="es-MX" sz="2800" dirty="0"/>
              <a:t>Disociación de ácidos y bases</a:t>
            </a:r>
          </a:p>
          <a:p>
            <a:r>
              <a:rPr lang="es-MX" sz="2800" dirty="0" err="1"/>
              <a:t>Ph</a:t>
            </a:r>
            <a:r>
              <a:rPr lang="es-MX" sz="2800" dirty="0"/>
              <a:t> y POH</a:t>
            </a:r>
          </a:p>
          <a:p>
            <a:endParaRPr lang="es-MX" sz="2800" dirty="0"/>
          </a:p>
        </p:txBody>
      </p:sp>
      <p:pic>
        <p:nvPicPr>
          <p:cNvPr id="4" name="Imagen 3"/>
          <p:cNvPicPr>
            <a:picLocks noChangeAspect="1"/>
          </p:cNvPicPr>
          <p:nvPr/>
        </p:nvPicPr>
        <p:blipFill>
          <a:blip r:embed="rId2"/>
          <a:stretch>
            <a:fillRect/>
          </a:stretch>
        </p:blipFill>
        <p:spPr>
          <a:xfrm>
            <a:off x="6799218" y="1726746"/>
            <a:ext cx="4029891" cy="4256042"/>
          </a:xfrm>
          <a:prstGeom prst="rect">
            <a:avLst/>
          </a:prstGeom>
        </p:spPr>
      </p:pic>
    </p:spTree>
    <p:extLst>
      <p:ext uri="{BB962C8B-B14F-4D97-AF65-F5344CB8AC3E}">
        <p14:creationId xmlns:p14="http://schemas.microsoft.com/office/powerpoint/2010/main" val="223890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Equilibrio iónico del agua</a:t>
            </a:r>
          </a:p>
        </p:txBody>
      </p:sp>
      <p:sp>
        <p:nvSpPr>
          <p:cNvPr id="3" name="Marcador de contenido 2"/>
          <p:cNvSpPr>
            <a:spLocks noGrp="1"/>
          </p:cNvSpPr>
          <p:nvPr>
            <p:ph sz="quarter" idx="13"/>
          </p:nvPr>
        </p:nvSpPr>
        <p:spPr>
          <a:xfrm>
            <a:off x="913775" y="1883766"/>
            <a:ext cx="8204099" cy="3424107"/>
          </a:xfrm>
        </p:spPr>
        <p:txBody>
          <a:bodyPr>
            <a:normAutofit lnSpcReduction="10000"/>
          </a:bodyPr>
          <a:lstStyle/>
          <a:p>
            <a:r>
              <a:rPr lang="es-MX" dirty="0"/>
              <a:t>El agua pura es un electrolito débil que se disocia en muy baja proporción en sus iones hidronio H </a:t>
            </a:r>
            <a:r>
              <a:rPr lang="es-MX" baseline="-25000" dirty="0"/>
              <a:t>3 </a:t>
            </a:r>
            <a:r>
              <a:rPr lang="es-MX" dirty="0"/>
              <a:t>O </a:t>
            </a:r>
            <a:r>
              <a:rPr lang="es-MX" baseline="30000" dirty="0"/>
              <a:t>+ </a:t>
            </a:r>
            <a:r>
              <a:rPr lang="es-MX" dirty="0"/>
              <a:t>(también escrito como H </a:t>
            </a:r>
            <a:r>
              <a:rPr lang="es-MX" baseline="30000" dirty="0"/>
              <a:t>+ </a:t>
            </a:r>
            <a:r>
              <a:rPr lang="es-MX" dirty="0"/>
              <a:t>) e </a:t>
            </a:r>
            <a:r>
              <a:rPr lang="es-MX" dirty="0" err="1"/>
              <a:t>hidróxilo</a:t>
            </a:r>
            <a:r>
              <a:rPr lang="es-MX" dirty="0"/>
              <a:t> OH </a:t>
            </a:r>
            <a:r>
              <a:rPr lang="es-MX" baseline="30000" dirty="0"/>
              <a:t>– </a:t>
            </a:r>
            <a:r>
              <a:rPr lang="es-MX" dirty="0"/>
              <a:t>. </a:t>
            </a:r>
          </a:p>
          <a:p>
            <a:r>
              <a:rPr lang="es-MX" dirty="0"/>
              <a:t>Aunque es un electrolito débil, dos moléculas polares de agua pueden ionizarse debido a las fuerzas de atracción por puentes de hidrógeno que se establecen entre ellas. </a:t>
            </a:r>
          </a:p>
          <a:p>
            <a:r>
              <a:rPr lang="es-MX" dirty="0"/>
              <a:t>Aunque lo haga en baja proporción, esta disociación del agua en iones, llamada </a:t>
            </a:r>
            <a:r>
              <a:rPr lang="es-MX" b="1" dirty="0"/>
              <a:t>auto ionización </a:t>
            </a:r>
            <a:r>
              <a:rPr lang="es-MX" dirty="0"/>
              <a:t>, se representa según la siguiente ecuación </a:t>
            </a:r>
          </a:p>
        </p:txBody>
      </p:sp>
      <p:pic>
        <p:nvPicPr>
          <p:cNvPr id="4" name="Imagen 3"/>
          <p:cNvPicPr>
            <a:picLocks noChangeAspect="1"/>
          </p:cNvPicPr>
          <p:nvPr/>
        </p:nvPicPr>
        <p:blipFill rotWithShape="1">
          <a:blip r:embed="rId2"/>
          <a:srcRect t="1" b="49262"/>
          <a:stretch/>
        </p:blipFill>
        <p:spPr>
          <a:xfrm>
            <a:off x="2319322" y="5362624"/>
            <a:ext cx="7338742" cy="640081"/>
          </a:xfrm>
          <a:prstGeom prst="rect">
            <a:avLst/>
          </a:prstGeom>
        </p:spPr>
      </p:pic>
      <p:pic>
        <p:nvPicPr>
          <p:cNvPr id="5" name="Imagen 4"/>
          <p:cNvPicPr>
            <a:picLocks noChangeAspect="1"/>
          </p:cNvPicPr>
          <p:nvPr/>
        </p:nvPicPr>
        <p:blipFill>
          <a:blip r:embed="rId3"/>
          <a:stretch>
            <a:fillRect/>
          </a:stretch>
        </p:blipFill>
        <p:spPr>
          <a:xfrm>
            <a:off x="9658064" y="1883766"/>
            <a:ext cx="1800225" cy="2533650"/>
          </a:xfrm>
          <a:prstGeom prst="rect">
            <a:avLst/>
          </a:prstGeom>
        </p:spPr>
      </p:pic>
    </p:spTree>
    <p:extLst>
      <p:ext uri="{BB962C8B-B14F-4D97-AF65-F5344CB8AC3E}">
        <p14:creationId xmlns:p14="http://schemas.microsoft.com/office/powerpoint/2010/main" val="378342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2046" y="522514"/>
            <a:ext cx="9091748" cy="1188720"/>
          </a:xfrm>
        </p:spPr>
        <p:txBody>
          <a:bodyPr>
            <a:normAutofit/>
          </a:bodyPr>
          <a:lstStyle/>
          <a:p>
            <a:r>
              <a:rPr lang="es-MX" sz="3200" b="1" dirty="0"/>
              <a:t>Constante del producto iónico del agua (</a:t>
            </a:r>
            <a:r>
              <a:rPr lang="es-MX" sz="3200" b="1" dirty="0" err="1"/>
              <a:t>k</a:t>
            </a:r>
            <a:r>
              <a:rPr lang="es-MX" sz="1800" b="1" dirty="0" err="1"/>
              <a:t>w</a:t>
            </a:r>
            <a:r>
              <a:rPr lang="es-MX" sz="3200" b="1" dirty="0"/>
              <a:t>)</a:t>
            </a:r>
            <a:endParaRPr lang="es-MX" sz="3200" dirty="0"/>
          </a:p>
        </p:txBody>
      </p:sp>
      <p:sp>
        <p:nvSpPr>
          <p:cNvPr id="3" name="Marcador de contenido 2"/>
          <p:cNvSpPr>
            <a:spLocks noGrp="1"/>
          </p:cNvSpPr>
          <p:nvPr>
            <p:ph sz="quarter" idx="13"/>
          </p:nvPr>
        </p:nvSpPr>
        <p:spPr>
          <a:xfrm>
            <a:off x="913774" y="1841863"/>
            <a:ext cx="10363826" cy="4794067"/>
          </a:xfrm>
        </p:spPr>
        <p:txBody>
          <a:bodyPr>
            <a:normAutofit/>
          </a:bodyPr>
          <a:lstStyle/>
          <a:p>
            <a:pPr algn="just"/>
            <a:r>
              <a:rPr lang="es-MX" dirty="0"/>
              <a:t>El Producto de la concentración de iones hidronio (H 3 O + ) por la concentración de iones hidroxilo (OH − ) es constante y se le denomina </a:t>
            </a:r>
            <a:r>
              <a:rPr lang="es-MX" b="1" dirty="0"/>
              <a:t>producto iónico del agua</a:t>
            </a:r>
            <a:r>
              <a:rPr lang="es-MX" dirty="0"/>
              <a:t>, se representa como </a:t>
            </a:r>
            <a:r>
              <a:rPr lang="es-MX" dirty="0" err="1"/>
              <a:t>K</a:t>
            </a:r>
            <a:r>
              <a:rPr lang="es-MX" sz="1300" dirty="0" err="1"/>
              <a:t>w</a:t>
            </a:r>
            <a:r>
              <a:rPr lang="es-MX" sz="1300" dirty="0"/>
              <a:t> </a:t>
            </a:r>
            <a:r>
              <a:rPr lang="es-MX" dirty="0"/>
              <a:t> De la siguiente manera:</a:t>
            </a:r>
          </a:p>
          <a:p>
            <a:pPr marL="0" indent="0">
              <a:buNone/>
            </a:pPr>
            <a:endParaRPr lang="es-MX" dirty="0"/>
          </a:p>
          <a:p>
            <a:endParaRPr lang="es-MX" dirty="0"/>
          </a:p>
          <a:p>
            <a:pPr marL="0" indent="0" algn="just">
              <a:buNone/>
            </a:pPr>
            <a:r>
              <a:rPr lang="es-MX" dirty="0"/>
              <a:t>Se ha determinado que en el agua pura a 25°c, las concentraciones de los iones son iguales y tienen un valor de 1x       m cada uno. Por tanto la </a:t>
            </a:r>
            <a:r>
              <a:rPr lang="es-MX" dirty="0" err="1"/>
              <a:t>K</a:t>
            </a:r>
            <a:r>
              <a:rPr lang="es-MX" sz="1200" dirty="0" err="1"/>
              <a:t>w</a:t>
            </a:r>
            <a:r>
              <a:rPr lang="es-MX" sz="1200" dirty="0"/>
              <a:t> </a:t>
            </a:r>
            <a:r>
              <a:rPr lang="es-MX" sz="1800" dirty="0"/>
              <a:t>  a 25°c tiene un valor de:</a:t>
            </a:r>
          </a:p>
          <a:p>
            <a:pPr marL="0" indent="0">
              <a:buNone/>
            </a:pPr>
            <a:r>
              <a:rPr lang="es-MX" sz="1800" dirty="0"/>
              <a:t>                                                                 (</a:t>
            </a:r>
            <a:r>
              <a:rPr lang="es-MX" sz="2400" dirty="0"/>
              <a:t>1x      ) . (1x      )=1x</a:t>
            </a:r>
            <a:endParaRPr lang="es-MX" sz="1600"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96" r="33934" b="40746"/>
          <a:stretch/>
        </p:blipFill>
        <p:spPr>
          <a:xfrm>
            <a:off x="4350317" y="3142705"/>
            <a:ext cx="3191696" cy="624150"/>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 r="76765" b="3393"/>
          <a:stretch/>
        </p:blipFill>
        <p:spPr>
          <a:xfrm>
            <a:off x="5333823" y="4506686"/>
            <a:ext cx="411286" cy="275438"/>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71744" t="3703"/>
          <a:stretch/>
        </p:blipFill>
        <p:spPr>
          <a:xfrm>
            <a:off x="7954189" y="5366254"/>
            <a:ext cx="522827" cy="287003"/>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31761" t="6891" r="44674" b="8299"/>
          <a:stretch/>
        </p:blipFill>
        <p:spPr>
          <a:xfrm>
            <a:off x="5510385" y="5378263"/>
            <a:ext cx="469448" cy="274994"/>
          </a:xfrm>
          <a:prstGeom prst="rect">
            <a:avLst/>
          </a:prstGeom>
        </p:spPr>
      </p:pic>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96" r="80666" b="50875"/>
          <a:stretch/>
        </p:blipFill>
        <p:spPr>
          <a:xfrm>
            <a:off x="4350317" y="5309898"/>
            <a:ext cx="690156" cy="382211"/>
          </a:xfrm>
          <a:prstGeom prst="rect">
            <a:avLst/>
          </a:prstGeom>
        </p:spPr>
      </p:pic>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l="31761" t="6891" r="44674" b="8299"/>
          <a:stretch/>
        </p:blipFill>
        <p:spPr>
          <a:xfrm>
            <a:off x="6780105" y="5378263"/>
            <a:ext cx="469448" cy="274994"/>
          </a:xfrm>
          <a:prstGeom prst="rect">
            <a:avLst/>
          </a:prstGeom>
        </p:spPr>
      </p:pic>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b="33659"/>
          <a:stretch/>
        </p:blipFill>
        <p:spPr>
          <a:xfrm>
            <a:off x="3921171" y="6000033"/>
            <a:ext cx="3978622" cy="576429"/>
          </a:xfrm>
          <a:prstGeom prst="rect">
            <a:avLst/>
          </a:prstGeom>
        </p:spPr>
      </p:pic>
    </p:spTree>
    <p:extLst>
      <p:ext uri="{BB962C8B-B14F-4D97-AF65-F5344CB8AC3E}">
        <p14:creationId xmlns:p14="http://schemas.microsoft.com/office/powerpoint/2010/main" val="93226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5" y="2824292"/>
            <a:ext cx="6649619" cy="3424107"/>
          </a:xfrm>
        </p:spPr>
        <p:txBody>
          <a:bodyPr>
            <a:normAutofit lnSpcReduction="10000"/>
          </a:bodyPr>
          <a:lstStyle/>
          <a:p>
            <a:pPr algn="just"/>
            <a:r>
              <a:rPr lang="es-MX" dirty="0"/>
              <a:t>De esta expresión se deduce que </a:t>
            </a:r>
            <a:r>
              <a:rPr lang="es-MX" b="1" dirty="0"/>
              <a:t>las concentraciones de hidronios) (H+) y de hidroxilos (OH-) son inversamente proporcionales </a:t>
            </a:r>
            <a:r>
              <a:rPr lang="es-MX" dirty="0"/>
              <a:t>; es decir, para que el valor de la constante de disociación se mantenga como tal, el aumento de una de las concentraciones implica la disminución de la otra.  </a:t>
            </a:r>
          </a:p>
          <a:p>
            <a:pPr algn="just"/>
            <a:r>
              <a:rPr lang="es-MX" dirty="0"/>
              <a:t>El valor de </a:t>
            </a:r>
            <a:r>
              <a:rPr lang="es-MX" dirty="0" err="1"/>
              <a:t>kw</a:t>
            </a:r>
            <a:r>
              <a:rPr lang="es-MX" dirty="0"/>
              <a:t> constituye la base para establecer la </a:t>
            </a:r>
            <a:r>
              <a:rPr lang="es-MX" b="1" dirty="0">
                <a:hlinkClick r:id="rId2"/>
              </a:rPr>
              <a:t>escala de </a:t>
            </a:r>
            <a:r>
              <a:rPr lang="es-MX" b="1" cap="none" dirty="0">
                <a:hlinkClick r:id="rId2"/>
              </a:rPr>
              <a:t>p</a:t>
            </a:r>
            <a:r>
              <a:rPr lang="es-MX" b="1" dirty="0">
                <a:hlinkClick r:id="rId2"/>
              </a:rPr>
              <a:t>H</a:t>
            </a:r>
            <a:r>
              <a:rPr lang="es-MX" b="1" dirty="0"/>
              <a:t>.</a:t>
            </a:r>
            <a:endParaRPr lang="es-MX" dirty="0"/>
          </a:p>
        </p:txBody>
      </p:sp>
      <p:sp>
        <p:nvSpPr>
          <p:cNvPr id="4" name="Título 1"/>
          <p:cNvSpPr>
            <a:spLocks noGrp="1"/>
          </p:cNvSpPr>
          <p:nvPr>
            <p:ph type="title"/>
          </p:nvPr>
        </p:nvSpPr>
        <p:spPr/>
        <p:txBody>
          <a:bodyPr>
            <a:normAutofit/>
          </a:bodyPr>
          <a:lstStyle/>
          <a:p>
            <a:r>
              <a:rPr lang="es-MX" sz="3200" b="1" dirty="0"/>
              <a:t>Constante del producto iónico del agua (</a:t>
            </a:r>
            <a:r>
              <a:rPr lang="es-MX" sz="3200" b="1" dirty="0" err="1"/>
              <a:t>k</a:t>
            </a:r>
            <a:r>
              <a:rPr lang="es-MX" sz="1800" b="1" dirty="0" err="1"/>
              <a:t>w</a:t>
            </a:r>
            <a:r>
              <a:rPr lang="es-MX" sz="3200" b="1" dirty="0"/>
              <a:t>)</a:t>
            </a:r>
            <a:br>
              <a:rPr lang="es-MX" sz="3200" b="1" dirty="0"/>
            </a:br>
            <a:r>
              <a:rPr lang="es-MX" sz="3200" dirty="0"/>
              <a:t>Ionización del agua y el pH</a:t>
            </a: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33659"/>
          <a:stretch/>
        </p:blipFill>
        <p:spPr>
          <a:xfrm>
            <a:off x="4106377" y="2080223"/>
            <a:ext cx="3978622" cy="576429"/>
          </a:xfrm>
          <a:prstGeom prst="rect">
            <a:avLst/>
          </a:prstGeom>
        </p:spPr>
      </p:pic>
      <p:pic>
        <p:nvPicPr>
          <p:cNvPr id="6" name="Imagen 5"/>
          <p:cNvPicPr>
            <a:picLocks noChangeAspect="1"/>
          </p:cNvPicPr>
          <p:nvPr/>
        </p:nvPicPr>
        <p:blipFill>
          <a:blip r:embed="rId4"/>
          <a:stretch>
            <a:fillRect/>
          </a:stretch>
        </p:blipFill>
        <p:spPr>
          <a:xfrm>
            <a:off x="7915182" y="2987601"/>
            <a:ext cx="3628642" cy="2261513"/>
          </a:xfrm>
          <a:prstGeom prst="rect">
            <a:avLst/>
          </a:prstGeom>
        </p:spPr>
      </p:pic>
    </p:spTree>
    <p:extLst>
      <p:ext uri="{BB962C8B-B14F-4D97-AF65-F5344CB8AC3E}">
        <p14:creationId xmlns:p14="http://schemas.microsoft.com/office/powerpoint/2010/main" val="66333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6369" y="300653"/>
            <a:ext cx="6871063" cy="1596177"/>
          </a:xfrm>
        </p:spPr>
        <p:txBody>
          <a:bodyPr>
            <a:normAutofit/>
          </a:bodyPr>
          <a:lstStyle/>
          <a:p>
            <a:r>
              <a:rPr lang="es-MX" sz="6000" dirty="0"/>
              <a:t>el </a:t>
            </a:r>
            <a:r>
              <a:rPr lang="es-MX" sz="6000" cap="none" dirty="0"/>
              <a:t>p</a:t>
            </a:r>
            <a:r>
              <a:rPr lang="es-MX" sz="6000" dirty="0"/>
              <a:t>H</a:t>
            </a:r>
          </a:p>
        </p:txBody>
      </p:sp>
      <p:sp>
        <p:nvSpPr>
          <p:cNvPr id="3" name="Marcador de contenido 2"/>
          <p:cNvSpPr>
            <a:spLocks noGrp="1"/>
          </p:cNvSpPr>
          <p:nvPr>
            <p:ph sz="quarter" idx="13"/>
          </p:nvPr>
        </p:nvSpPr>
        <p:spPr>
          <a:xfrm>
            <a:off x="874585" y="1687823"/>
            <a:ext cx="9967586" cy="4438657"/>
          </a:xfrm>
        </p:spPr>
        <p:txBody>
          <a:bodyPr>
            <a:noAutofit/>
          </a:bodyPr>
          <a:lstStyle/>
          <a:p>
            <a:pPr algn="just"/>
            <a:r>
              <a:rPr lang="es-MX" sz="2200" dirty="0"/>
              <a:t>el </a:t>
            </a:r>
            <a:r>
              <a:rPr lang="es-MX" sz="2200" b="1" dirty="0"/>
              <a:t>pH </a:t>
            </a:r>
            <a:r>
              <a:rPr lang="es-MX" sz="2200" dirty="0"/>
              <a:t>es una medida de la </a:t>
            </a:r>
            <a:r>
              <a:rPr lang="es-MX" sz="2200" b="1" dirty="0"/>
              <a:t>acidez </a:t>
            </a:r>
            <a:r>
              <a:rPr lang="es-MX" sz="2200" dirty="0"/>
              <a:t>o </a:t>
            </a:r>
            <a:r>
              <a:rPr lang="es-MX" sz="2200" b="1" dirty="0"/>
              <a:t>alcalinidad </a:t>
            </a:r>
            <a:r>
              <a:rPr lang="es-MX" sz="2200" dirty="0"/>
              <a:t>de una </a:t>
            </a:r>
            <a:r>
              <a:rPr lang="es-MX" sz="2200" b="1" dirty="0"/>
              <a:t>solución </a:t>
            </a:r>
          </a:p>
          <a:p>
            <a:pPr algn="just"/>
            <a:r>
              <a:rPr lang="es-MX" sz="2200" dirty="0"/>
              <a:t>Lo que el </a:t>
            </a:r>
            <a:r>
              <a:rPr lang="es-MX" sz="2200" cap="none" dirty="0"/>
              <a:t>p</a:t>
            </a:r>
            <a:r>
              <a:rPr lang="es-MX" sz="2200" dirty="0"/>
              <a:t>H indica exactamente es la concentración de iones hidronio [H3O+] (o iones hidrógeno [H+]) presentes en determinadas sustancias. </a:t>
            </a:r>
          </a:p>
          <a:p>
            <a:pPr algn="just"/>
            <a:r>
              <a:rPr lang="es-MX" sz="2200" dirty="0"/>
              <a:t>La sigla </a:t>
            </a:r>
            <a:r>
              <a:rPr lang="es-MX" sz="2200" cap="none" dirty="0"/>
              <a:t>p</a:t>
            </a:r>
            <a:r>
              <a:rPr lang="es-MX" sz="2200" dirty="0"/>
              <a:t>H significa "potencial de hidrógeno" (Este término fue acuñado por el químico danés </a:t>
            </a:r>
            <a:r>
              <a:rPr lang="es-MX" sz="2200" dirty="0" err="1"/>
              <a:t>Sorensen</a:t>
            </a:r>
            <a:r>
              <a:rPr lang="es-MX" sz="2200" dirty="0"/>
              <a:t>, en 1909 quien lo definió como el logaritmo negativo de la concentración de los iones hidrógeno. </a:t>
            </a:r>
          </a:p>
        </p:txBody>
      </p:sp>
      <p:pic>
        <p:nvPicPr>
          <p:cNvPr id="4" name="Imagen 3"/>
          <p:cNvPicPr>
            <a:picLocks noChangeAspect="1"/>
          </p:cNvPicPr>
          <p:nvPr/>
        </p:nvPicPr>
        <p:blipFill rotWithShape="1">
          <a:blip r:embed="rId2"/>
          <a:srcRect l="3618" t="25892" r="3020" b="24204"/>
          <a:stretch/>
        </p:blipFill>
        <p:spPr>
          <a:xfrm rot="737636">
            <a:off x="7430279" y="430676"/>
            <a:ext cx="4271554" cy="1283879"/>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3735" t="36401" r="24993" b="54151"/>
          <a:stretch/>
        </p:blipFill>
        <p:spPr>
          <a:xfrm>
            <a:off x="3763347" y="5362106"/>
            <a:ext cx="5511282" cy="947253"/>
          </a:xfrm>
          <a:prstGeom prst="rect">
            <a:avLst/>
          </a:prstGeom>
        </p:spPr>
      </p:pic>
    </p:spTree>
    <p:extLst>
      <p:ext uri="{BB962C8B-B14F-4D97-AF65-F5344CB8AC3E}">
        <p14:creationId xmlns:p14="http://schemas.microsoft.com/office/powerpoint/2010/main" val="241433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6369" y="300653"/>
            <a:ext cx="6871063" cy="1596177"/>
          </a:xfrm>
        </p:spPr>
        <p:txBody>
          <a:bodyPr>
            <a:normAutofit/>
          </a:bodyPr>
          <a:lstStyle/>
          <a:p>
            <a:r>
              <a:rPr lang="es-MX" sz="6000" dirty="0"/>
              <a:t>el </a:t>
            </a:r>
            <a:r>
              <a:rPr lang="es-MX" sz="6000" cap="none" dirty="0"/>
              <a:t>p</a:t>
            </a:r>
            <a:r>
              <a:rPr lang="es-MX" sz="6000" dirty="0"/>
              <a:t>H</a:t>
            </a:r>
          </a:p>
        </p:txBody>
      </p:sp>
      <p:sp>
        <p:nvSpPr>
          <p:cNvPr id="3" name="Marcador de contenido 2"/>
          <p:cNvSpPr>
            <a:spLocks noGrp="1"/>
          </p:cNvSpPr>
          <p:nvPr>
            <p:ph sz="quarter" idx="13"/>
          </p:nvPr>
        </p:nvSpPr>
        <p:spPr>
          <a:xfrm>
            <a:off x="874585" y="1687823"/>
            <a:ext cx="9967586" cy="4438657"/>
          </a:xfrm>
        </p:spPr>
        <p:txBody>
          <a:bodyPr>
            <a:noAutofit/>
          </a:bodyPr>
          <a:lstStyle/>
          <a:p>
            <a:pPr algn="just"/>
            <a:r>
              <a:rPr lang="es-MX" sz="2200" dirty="0"/>
              <a:t>el </a:t>
            </a:r>
            <a:r>
              <a:rPr lang="es-MX" sz="2200" b="1" dirty="0"/>
              <a:t>pH </a:t>
            </a:r>
            <a:r>
              <a:rPr lang="es-MX" sz="2200" dirty="0"/>
              <a:t>es una medida de la </a:t>
            </a:r>
            <a:r>
              <a:rPr lang="es-MX" sz="2200" b="1" dirty="0"/>
              <a:t>acidez </a:t>
            </a:r>
            <a:r>
              <a:rPr lang="es-MX" sz="2200" dirty="0"/>
              <a:t>o </a:t>
            </a:r>
            <a:r>
              <a:rPr lang="es-MX" sz="2200" b="1" dirty="0"/>
              <a:t>alcalinidad </a:t>
            </a:r>
            <a:r>
              <a:rPr lang="es-MX" sz="2200" dirty="0"/>
              <a:t>de una </a:t>
            </a:r>
            <a:r>
              <a:rPr lang="es-MX" sz="2200" b="1" dirty="0"/>
              <a:t>solución </a:t>
            </a:r>
          </a:p>
          <a:p>
            <a:pPr algn="just"/>
            <a:r>
              <a:rPr lang="es-MX" sz="2200" dirty="0"/>
              <a:t>Lo que el </a:t>
            </a:r>
            <a:r>
              <a:rPr lang="es-MX" sz="2200" cap="none" dirty="0"/>
              <a:t>p</a:t>
            </a:r>
            <a:r>
              <a:rPr lang="es-MX" sz="2200" dirty="0"/>
              <a:t>H indica exactamente es la concentración de iones hidronio [H3O+] (o iones hidrógeno [H+]) presentes en determinadas sustancias. </a:t>
            </a:r>
          </a:p>
          <a:p>
            <a:pPr algn="just"/>
            <a:r>
              <a:rPr lang="es-MX" sz="2200" dirty="0"/>
              <a:t>La sigla </a:t>
            </a:r>
            <a:r>
              <a:rPr lang="es-MX" sz="2200" cap="none" dirty="0"/>
              <a:t>p</a:t>
            </a:r>
            <a:r>
              <a:rPr lang="es-MX" sz="2200" dirty="0"/>
              <a:t>H significa "potencial de hidrógeno" (Este término fue acuñado por el químico danés </a:t>
            </a:r>
            <a:r>
              <a:rPr lang="es-MX" sz="2200" dirty="0" err="1"/>
              <a:t>Sorensen</a:t>
            </a:r>
            <a:r>
              <a:rPr lang="es-MX" sz="2200" dirty="0"/>
              <a:t>, en 1909 quien lo definió como el logaritmo negativo de la concentración de los iones hidrógeno. </a:t>
            </a:r>
          </a:p>
        </p:txBody>
      </p:sp>
      <p:pic>
        <p:nvPicPr>
          <p:cNvPr id="4" name="Imagen 3"/>
          <p:cNvPicPr>
            <a:picLocks noChangeAspect="1"/>
          </p:cNvPicPr>
          <p:nvPr/>
        </p:nvPicPr>
        <p:blipFill rotWithShape="1">
          <a:blip r:embed="rId2"/>
          <a:srcRect l="3618" t="25892" r="3020" b="24204"/>
          <a:stretch/>
        </p:blipFill>
        <p:spPr>
          <a:xfrm rot="737636">
            <a:off x="7430279" y="430676"/>
            <a:ext cx="4271554" cy="1283879"/>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3735" t="36401" r="24993" b="54151"/>
          <a:stretch/>
        </p:blipFill>
        <p:spPr>
          <a:xfrm>
            <a:off x="3763347" y="5362106"/>
            <a:ext cx="5511282" cy="947253"/>
          </a:xfrm>
          <a:prstGeom prst="rect">
            <a:avLst/>
          </a:prstGeom>
        </p:spPr>
      </p:pic>
    </p:spTree>
    <p:extLst>
      <p:ext uri="{BB962C8B-B14F-4D97-AF65-F5344CB8AC3E}">
        <p14:creationId xmlns:p14="http://schemas.microsoft.com/office/powerpoint/2010/main" val="414152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835397" y="2134888"/>
            <a:ext cx="7884533" cy="4138211"/>
          </a:xfrm>
        </p:spPr>
        <p:txBody>
          <a:bodyPr>
            <a:normAutofit/>
          </a:bodyPr>
          <a:lstStyle/>
          <a:p>
            <a:r>
              <a:rPr lang="es-CO" dirty="0"/>
              <a:t>Sørensen centró su trabajo científico en el campo de la bioquímica al dirigir los laboratorios químicos de la fábrica de cervezas Carlsberg. Su investigación se enfocó en la incidencia de la acidez en el funcionamiento de las enzimas de la fermentación. En la publicación denominada “</a:t>
            </a:r>
            <a:r>
              <a:rPr lang="es-CO" dirty="0" err="1"/>
              <a:t>Enzyme</a:t>
            </a:r>
            <a:r>
              <a:rPr lang="es-CO" dirty="0"/>
              <a:t> </a:t>
            </a:r>
            <a:r>
              <a:rPr lang="es-CO" dirty="0" err="1"/>
              <a:t>Studies</a:t>
            </a:r>
            <a:r>
              <a:rPr lang="es-CO" dirty="0"/>
              <a:t> II </a:t>
            </a:r>
            <a:r>
              <a:rPr lang="es-CO" dirty="0" err="1"/>
              <a:t>The</a:t>
            </a:r>
            <a:r>
              <a:rPr lang="es-CO" dirty="0"/>
              <a:t> </a:t>
            </a:r>
            <a:r>
              <a:rPr lang="es-CO" dirty="0" err="1"/>
              <a:t>Measurement</a:t>
            </a:r>
            <a:r>
              <a:rPr lang="es-CO" dirty="0"/>
              <a:t> and </a:t>
            </a:r>
            <a:r>
              <a:rPr lang="es-CO" dirty="0" err="1"/>
              <a:t>Meaning</a:t>
            </a:r>
            <a:r>
              <a:rPr lang="es-CO" dirty="0"/>
              <a:t> </a:t>
            </a:r>
            <a:r>
              <a:rPr lang="es-CO" dirty="0" err="1"/>
              <a:t>of</a:t>
            </a:r>
            <a:r>
              <a:rPr lang="es-CO" dirty="0"/>
              <a:t> </a:t>
            </a:r>
            <a:r>
              <a:rPr lang="es-CO" dirty="0" err="1"/>
              <a:t>Hydrogen</a:t>
            </a:r>
            <a:r>
              <a:rPr lang="es-CO" dirty="0"/>
              <a:t> Ion </a:t>
            </a:r>
            <a:r>
              <a:rPr lang="es-CO" dirty="0" err="1"/>
              <a:t>Concentration</a:t>
            </a:r>
            <a:r>
              <a:rPr lang="es-CO" dirty="0"/>
              <a:t> in </a:t>
            </a:r>
            <a:r>
              <a:rPr lang="es-CO" dirty="0" err="1"/>
              <a:t>Enzymatic</a:t>
            </a:r>
            <a:r>
              <a:rPr lang="es-CO" dirty="0"/>
              <a:t> </a:t>
            </a:r>
            <a:r>
              <a:rPr lang="es-CO" dirty="0" err="1"/>
              <a:t>Processes</a:t>
            </a:r>
            <a:r>
              <a:rPr lang="es-CO" dirty="0"/>
              <a:t>” en 1909,​ Sørensen plantea que era inadecuado calcular el grado de acidez o alcalinidad por la cantidad de ácido o alcalinidad agregado a una solución.</a:t>
            </a:r>
            <a:r>
              <a:rPr lang="es-MX" dirty="0"/>
              <a:t>  </a:t>
            </a:r>
          </a:p>
        </p:txBody>
      </p:sp>
      <p:sp>
        <p:nvSpPr>
          <p:cNvPr id="5" name="Título 1"/>
          <p:cNvSpPr>
            <a:spLocks noGrp="1"/>
          </p:cNvSpPr>
          <p:nvPr>
            <p:ph type="title"/>
          </p:nvPr>
        </p:nvSpPr>
        <p:spPr>
          <a:xfrm>
            <a:off x="574140" y="265820"/>
            <a:ext cx="10364451" cy="1596177"/>
          </a:xfrm>
        </p:spPr>
        <p:txBody>
          <a:bodyPr>
            <a:normAutofit/>
          </a:bodyPr>
          <a:lstStyle/>
          <a:p>
            <a:r>
              <a:rPr lang="es-MX" sz="6000" dirty="0"/>
              <a:t>el </a:t>
            </a:r>
            <a:r>
              <a:rPr lang="es-MX" sz="6000" cap="none" dirty="0"/>
              <a:t>p</a:t>
            </a:r>
            <a:r>
              <a:rPr lang="es-MX" sz="6000" dirty="0"/>
              <a:t>H</a:t>
            </a:r>
          </a:p>
        </p:txBody>
      </p:sp>
      <p:pic>
        <p:nvPicPr>
          <p:cNvPr id="6" name="Imagen 5"/>
          <p:cNvPicPr>
            <a:picLocks noChangeAspect="1"/>
          </p:cNvPicPr>
          <p:nvPr/>
        </p:nvPicPr>
        <p:blipFill rotWithShape="1">
          <a:blip r:embed="rId2"/>
          <a:srcRect l="3618" t="25892" r="3020" b="24204"/>
          <a:stretch/>
        </p:blipFill>
        <p:spPr>
          <a:xfrm rot="1434492">
            <a:off x="7644947" y="810490"/>
            <a:ext cx="4271554" cy="1283879"/>
          </a:xfrm>
          <a:prstGeom prst="rect">
            <a:avLst/>
          </a:prstGeom>
        </p:spPr>
      </p:pic>
      <p:pic>
        <p:nvPicPr>
          <p:cNvPr id="4" name="Imagen 3">
            <a:extLst>
              <a:ext uri="{FF2B5EF4-FFF2-40B4-BE49-F238E27FC236}">
                <a16:creationId xmlns:a16="http://schemas.microsoft.com/office/drawing/2014/main" id="{EA2C23D2-2493-6137-7CDF-8296F68E63E9}"/>
              </a:ext>
            </a:extLst>
          </p:cNvPr>
          <p:cNvPicPr>
            <a:picLocks noChangeAspect="1"/>
          </p:cNvPicPr>
          <p:nvPr/>
        </p:nvPicPr>
        <p:blipFill>
          <a:blip r:embed="rId3"/>
          <a:stretch>
            <a:fillRect/>
          </a:stretch>
        </p:blipFill>
        <p:spPr>
          <a:xfrm>
            <a:off x="8905461" y="1861997"/>
            <a:ext cx="3087943" cy="4944165"/>
          </a:xfrm>
          <a:prstGeom prst="rect">
            <a:avLst/>
          </a:prstGeom>
        </p:spPr>
      </p:pic>
    </p:spTree>
    <p:extLst>
      <p:ext uri="{BB962C8B-B14F-4D97-AF65-F5344CB8AC3E}">
        <p14:creationId xmlns:p14="http://schemas.microsoft.com/office/powerpoint/2010/main" val="897754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5400" dirty="0"/>
              <a:t>El </a:t>
            </a:r>
            <a:r>
              <a:rPr lang="es-MX" sz="5400" cap="none" dirty="0" err="1"/>
              <a:t>p</a:t>
            </a:r>
            <a:r>
              <a:rPr lang="es-MX" sz="5400" dirty="0" err="1"/>
              <a:t>oh</a:t>
            </a:r>
            <a:endParaRPr lang="es-MX" sz="5400" dirty="0"/>
          </a:p>
        </p:txBody>
      </p:sp>
      <p:sp>
        <p:nvSpPr>
          <p:cNvPr id="3" name="Marcador de contenido 2"/>
          <p:cNvSpPr>
            <a:spLocks noGrp="1"/>
          </p:cNvSpPr>
          <p:nvPr>
            <p:ph sz="quarter" idx="13"/>
          </p:nvPr>
        </p:nvSpPr>
        <p:spPr>
          <a:xfrm>
            <a:off x="913775" y="1906357"/>
            <a:ext cx="7655459" cy="4376877"/>
          </a:xfrm>
        </p:spPr>
        <p:txBody>
          <a:bodyPr>
            <a:normAutofit fontScale="92500" lnSpcReduction="20000"/>
          </a:bodyPr>
          <a:lstStyle/>
          <a:p>
            <a:pPr algn="just"/>
            <a:r>
              <a:rPr lang="es-MX" dirty="0"/>
              <a:t>De la misma manera que se expresa la acidez de las soluciones a partir de la </a:t>
            </a:r>
            <a:r>
              <a:rPr lang="es-MX" b="1" dirty="0"/>
              <a:t>[H </a:t>
            </a:r>
            <a:r>
              <a:rPr lang="es-MX" b="1" baseline="-25000" dirty="0"/>
              <a:t>3 </a:t>
            </a:r>
            <a:r>
              <a:rPr lang="es-MX" b="1" dirty="0"/>
              <a:t>O </a:t>
            </a:r>
            <a:r>
              <a:rPr lang="es-MX" b="1" baseline="30000" dirty="0"/>
              <a:t>+ </a:t>
            </a:r>
            <a:r>
              <a:rPr lang="es-MX" b="1" dirty="0"/>
              <a:t>] </a:t>
            </a:r>
            <a:r>
              <a:rPr lang="es-MX" dirty="0"/>
              <a:t>es posible expresar la basicidad de una solución a partir de la </a:t>
            </a:r>
            <a:r>
              <a:rPr lang="es-MX" b="1" dirty="0"/>
              <a:t>[</a:t>
            </a:r>
            <a:r>
              <a:rPr lang="es-MX" b="1" dirty="0" err="1"/>
              <a:t>oH</a:t>
            </a:r>
            <a:r>
              <a:rPr lang="es-MX" b="1" baseline="30000" dirty="0"/>
              <a:t>- </a:t>
            </a:r>
            <a:r>
              <a:rPr lang="es-MX" b="1" dirty="0"/>
              <a:t>], </a:t>
            </a:r>
            <a:r>
              <a:rPr lang="es-MX" dirty="0"/>
              <a:t>por medio del valor del </a:t>
            </a:r>
            <a:r>
              <a:rPr lang="es-MX" dirty="0" err="1"/>
              <a:t>poh</a:t>
            </a:r>
            <a:r>
              <a:rPr lang="es-MX" dirty="0"/>
              <a:t> expresado </a:t>
            </a:r>
            <a:r>
              <a:rPr lang="es-MX" dirty="0" err="1"/>
              <a:t>asi</a:t>
            </a:r>
            <a:r>
              <a:rPr lang="es-MX" dirty="0"/>
              <a:t>:</a:t>
            </a:r>
          </a:p>
          <a:p>
            <a:endParaRPr lang="es-MX" dirty="0"/>
          </a:p>
          <a:p>
            <a:endParaRPr lang="es-MX" dirty="0"/>
          </a:p>
          <a:p>
            <a:r>
              <a:rPr lang="es-MX" dirty="0"/>
              <a:t>ENTONCES SI SE APLICAN LOS CONCEPTOS DEL PH Y POH SE PUEDE CONCLUIR QUE:</a:t>
            </a:r>
          </a:p>
          <a:p>
            <a:pPr marL="0" indent="0" algn="ctr">
              <a:buNone/>
            </a:pPr>
            <a:r>
              <a:rPr lang="es-MX" dirty="0"/>
              <a:t> </a:t>
            </a:r>
            <a:r>
              <a:rPr lang="es-MX" sz="2800" b="1" cap="none" dirty="0"/>
              <a:t>p</a:t>
            </a:r>
            <a:r>
              <a:rPr lang="es-MX" sz="2800" b="1" dirty="0"/>
              <a:t>H  +  </a:t>
            </a:r>
            <a:r>
              <a:rPr lang="es-MX" sz="2800" b="1" cap="none" dirty="0" err="1"/>
              <a:t>p</a:t>
            </a:r>
            <a:r>
              <a:rPr lang="es-MX" sz="2800" b="1" dirty="0" err="1"/>
              <a:t>OH</a:t>
            </a:r>
            <a:r>
              <a:rPr lang="es-MX" sz="2800" b="1" dirty="0"/>
              <a:t>  = 14</a:t>
            </a:r>
          </a:p>
          <a:p>
            <a:pPr marL="0" indent="0">
              <a:buNone/>
            </a:pPr>
            <a:r>
              <a:rPr lang="es-MX" sz="1900" dirty="0"/>
              <a:t>POR EJEMPLO SI EL </a:t>
            </a:r>
            <a:r>
              <a:rPr lang="es-MX" sz="1900" cap="none" dirty="0"/>
              <a:t>p</a:t>
            </a:r>
            <a:r>
              <a:rPr lang="es-MX" sz="1900" dirty="0"/>
              <a:t>H DE UNA SOLUCION ES 12.41, SU </a:t>
            </a:r>
            <a:r>
              <a:rPr lang="es-MX" sz="1900" cap="none" dirty="0" err="1"/>
              <a:t>p</a:t>
            </a:r>
            <a:r>
              <a:rPr lang="es-MX" sz="1900" dirty="0" err="1"/>
              <a:t>OH</a:t>
            </a:r>
            <a:r>
              <a:rPr lang="es-MX" sz="1900" dirty="0"/>
              <a:t> SERÁ:</a:t>
            </a:r>
          </a:p>
          <a:p>
            <a:pPr marL="0" indent="0">
              <a:buNone/>
            </a:pPr>
            <a:r>
              <a:rPr lang="es-MX" b="1" dirty="0"/>
              <a:t>                       </a:t>
            </a:r>
            <a:r>
              <a:rPr lang="es-MX" b="1" cap="none" dirty="0"/>
              <a:t>p</a:t>
            </a:r>
            <a:r>
              <a:rPr lang="es-MX" b="1" dirty="0"/>
              <a:t>H  +  POH  = 14            </a:t>
            </a:r>
            <a:r>
              <a:rPr lang="es-MX" b="1" cap="none" dirty="0" err="1"/>
              <a:t>p</a:t>
            </a:r>
            <a:r>
              <a:rPr lang="es-MX" b="1" dirty="0" err="1"/>
              <a:t>OH</a:t>
            </a:r>
            <a:r>
              <a:rPr lang="es-MX" b="1" dirty="0"/>
              <a:t>  = 14 – 12.41=1,59 </a:t>
            </a:r>
          </a:p>
          <a:p>
            <a:pPr marL="0" indent="0">
              <a:buNone/>
            </a:pPr>
            <a:endParaRPr lang="es-MX" b="1" dirty="0"/>
          </a:p>
          <a:p>
            <a:pPr marL="0" indent="0">
              <a:buNone/>
            </a:pPr>
            <a:endParaRPr lang="es-MX" sz="19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9229" t="60164" r="62826" b="30961"/>
          <a:stretch/>
        </p:blipFill>
        <p:spPr>
          <a:xfrm>
            <a:off x="3561384" y="2991395"/>
            <a:ext cx="2848545" cy="679269"/>
          </a:xfrm>
          <a:prstGeom prst="rect">
            <a:avLst/>
          </a:prstGeom>
        </p:spPr>
      </p:pic>
      <p:pic>
        <p:nvPicPr>
          <p:cNvPr id="5" name="Imagen 4"/>
          <p:cNvPicPr>
            <a:picLocks noChangeAspect="1"/>
          </p:cNvPicPr>
          <p:nvPr/>
        </p:nvPicPr>
        <p:blipFill>
          <a:blip r:embed="rId3"/>
          <a:stretch>
            <a:fillRect/>
          </a:stretch>
        </p:blipFill>
        <p:spPr>
          <a:xfrm>
            <a:off x="8253277" y="2991395"/>
            <a:ext cx="3699237" cy="2558006"/>
          </a:xfrm>
          <a:prstGeom prst="rect">
            <a:avLst/>
          </a:prstGeom>
        </p:spPr>
      </p:pic>
    </p:spTree>
    <p:extLst>
      <p:ext uri="{BB962C8B-B14F-4D97-AF65-F5344CB8AC3E}">
        <p14:creationId xmlns:p14="http://schemas.microsoft.com/office/powerpoint/2010/main" val="197489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28083" b="12790"/>
          <a:stretch/>
        </p:blipFill>
        <p:spPr>
          <a:xfrm>
            <a:off x="4287831" y="3426804"/>
            <a:ext cx="6799539" cy="2960933"/>
          </a:xfrm>
        </p:spPr>
      </p:pic>
      <p:sp>
        <p:nvSpPr>
          <p:cNvPr id="5" name="Título 1"/>
          <p:cNvSpPr>
            <a:spLocks noGrp="1"/>
          </p:cNvSpPr>
          <p:nvPr>
            <p:ph type="title"/>
          </p:nvPr>
        </p:nvSpPr>
        <p:spPr>
          <a:xfrm>
            <a:off x="463487" y="1530181"/>
            <a:ext cx="3824344" cy="1596177"/>
          </a:xfrm>
        </p:spPr>
        <p:txBody>
          <a:bodyPr>
            <a:normAutofit fontScale="90000"/>
          </a:bodyPr>
          <a:lstStyle/>
          <a:p>
            <a:r>
              <a:rPr lang="es-MX" sz="6000" dirty="0"/>
              <a:t>LA ESCALA DE </a:t>
            </a:r>
            <a:r>
              <a:rPr lang="es-MX" sz="6000" cap="none" dirty="0"/>
              <a:t>p</a:t>
            </a:r>
            <a:r>
              <a:rPr lang="es-MX" sz="6000" dirty="0"/>
              <a:t>H</a:t>
            </a:r>
          </a:p>
        </p:txBody>
      </p:sp>
      <p:pic>
        <p:nvPicPr>
          <p:cNvPr id="6" name="Imagen 5"/>
          <p:cNvPicPr>
            <a:picLocks noChangeAspect="1"/>
          </p:cNvPicPr>
          <p:nvPr/>
        </p:nvPicPr>
        <p:blipFill>
          <a:blip r:embed="rId3"/>
          <a:stretch>
            <a:fillRect/>
          </a:stretch>
        </p:blipFill>
        <p:spPr>
          <a:xfrm>
            <a:off x="4651916" y="509453"/>
            <a:ext cx="6071371" cy="2788062"/>
          </a:xfrm>
          <a:prstGeom prst="rect">
            <a:avLst/>
          </a:prstGeom>
        </p:spPr>
      </p:pic>
      <p:pic>
        <p:nvPicPr>
          <p:cNvPr id="7" name="Imagen 6"/>
          <p:cNvPicPr>
            <a:picLocks noChangeAspect="1"/>
          </p:cNvPicPr>
          <p:nvPr/>
        </p:nvPicPr>
        <p:blipFill>
          <a:blip r:embed="rId4"/>
          <a:stretch>
            <a:fillRect/>
          </a:stretch>
        </p:blipFill>
        <p:spPr>
          <a:xfrm>
            <a:off x="282484" y="3927147"/>
            <a:ext cx="3675561" cy="2143125"/>
          </a:xfrm>
          <a:prstGeom prst="rect">
            <a:avLst/>
          </a:prstGeom>
        </p:spPr>
      </p:pic>
    </p:spTree>
    <p:extLst>
      <p:ext uri="{BB962C8B-B14F-4D97-AF65-F5344CB8AC3E}">
        <p14:creationId xmlns:p14="http://schemas.microsoft.com/office/powerpoint/2010/main" val="9474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3"/>
          </p:nvPr>
        </p:nvSpPr>
        <p:spPr/>
        <p:txBody>
          <a:bodyPr>
            <a:noAutofit/>
          </a:bodyPr>
          <a:lstStyle/>
          <a:p>
            <a:r>
              <a:rPr lang="es-ES_tradnl" altLang="es-MX" sz="2800" dirty="0"/>
              <a:t>Al igual que el </a:t>
            </a:r>
            <a:r>
              <a:rPr lang="es-ES_tradnl" altLang="es-MX" sz="2800" cap="none" dirty="0"/>
              <a:t>p</a:t>
            </a:r>
            <a:r>
              <a:rPr lang="es-ES_tradnl" altLang="es-MX" sz="2800" dirty="0"/>
              <a:t>H se denomina </a:t>
            </a:r>
            <a:r>
              <a:rPr lang="es-ES_tradnl" altLang="es-MX" sz="2800" cap="none" dirty="0" err="1"/>
              <a:t>p</a:t>
            </a:r>
            <a:r>
              <a:rPr lang="es-ES_tradnl" altLang="es-MX" sz="2800" dirty="0" err="1"/>
              <a:t>K</a:t>
            </a:r>
            <a:r>
              <a:rPr lang="es-ES_tradnl" altLang="es-MX" sz="2800" dirty="0"/>
              <a:t> a:</a:t>
            </a:r>
          </a:p>
          <a:p>
            <a:r>
              <a:rPr lang="es-ES_tradnl" altLang="es-MX" sz="2800" cap="none" dirty="0" err="1"/>
              <a:t>p</a:t>
            </a:r>
            <a:r>
              <a:rPr lang="es-ES_tradnl" altLang="es-MX" sz="2800" dirty="0" err="1"/>
              <a:t>K</a:t>
            </a:r>
            <a:r>
              <a:rPr lang="es-ES_tradnl" altLang="es-MX" sz="2800" baseline="-25000" dirty="0" err="1"/>
              <a:t>a</a:t>
            </a:r>
            <a:r>
              <a:rPr lang="es-ES_tradnl" altLang="es-MX" sz="2800" dirty="0"/>
              <a:t>= – log </a:t>
            </a:r>
            <a:r>
              <a:rPr lang="es-ES_tradnl" altLang="es-MX" sz="2800" dirty="0" err="1">
                <a:sym typeface="Symbol" panose="05050102010706020507" pitchFamily="18" charset="2"/>
              </a:rPr>
              <a:t>K</a:t>
            </a:r>
            <a:r>
              <a:rPr lang="es-ES_tradnl" altLang="es-MX" sz="2800" baseline="-25000" dirty="0" err="1">
                <a:sym typeface="Symbol" panose="05050102010706020507" pitchFamily="18" charset="2"/>
              </a:rPr>
              <a:t>a</a:t>
            </a:r>
            <a:r>
              <a:rPr lang="es-ES_tradnl" altLang="es-MX" sz="2800" baseline="30000" dirty="0">
                <a:sym typeface="Symbol" panose="05050102010706020507" pitchFamily="18" charset="2"/>
              </a:rPr>
              <a:t> </a:t>
            </a:r>
            <a:r>
              <a:rPr lang="es-ES_tradnl" altLang="es-MX" sz="2800" dirty="0">
                <a:sym typeface="Symbol" panose="05050102010706020507" pitchFamily="18" charset="2"/>
              </a:rPr>
              <a:t>;	 </a:t>
            </a:r>
            <a:r>
              <a:rPr lang="es-ES_tradnl" altLang="es-MX" sz="2800" cap="none" dirty="0" err="1"/>
              <a:t>p</a:t>
            </a:r>
            <a:r>
              <a:rPr lang="es-ES_tradnl" altLang="es-MX" sz="2800" dirty="0" err="1"/>
              <a:t>K</a:t>
            </a:r>
            <a:r>
              <a:rPr lang="es-ES_tradnl" altLang="es-MX" sz="2800" baseline="-25000" dirty="0" err="1"/>
              <a:t>b</a:t>
            </a:r>
            <a:r>
              <a:rPr lang="es-ES_tradnl" altLang="es-MX" sz="2800" dirty="0"/>
              <a:t>= – log </a:t>
            </a:r>
            <a:r>
              <a:rPr lang="es-ES_tradnl" altLang="es-MX" sz="2800" dirty="0">
                <a:sym typeface="Symbol" panose="05050102010706020507" pitchFamily="18" charset="2"/>
              </a:rPr>
              <a:t>K</a:t>
            </a:r>
            <a:r>
              <a:rPr lang="es-ES_tradnl" altLang="es-MX" sz="2800" baseline="-25000" dirty="0">
                <a:sym typeface="Symbol" panose="05050102010706020507" pitchFamily="18" charset="2"/>
              </a:rPr>
              <a:t>b</a:t>
            </a:r>
            <a:r>
              <a:rPr lang="es-ES_tradnl" altLang="es-MX" sz="2800" baseline="30000" dirty="0">
                <a:sym typeface="Symbol" panose="05050102010706020507" pitchFamily="18" charset="2"/>
              </a:rPr>
              <a:t> </a:t>
            </a:r>
            <a:endParaRPr lang="es-ES_tradnl" altLang="es-MX" sz="2800" dirty="0">
              <a:sym typeface="Symbol" panose="05050102010706020507" pitchFamily="18" charset="2"/>
            </a:endParaRPr>
          </a:p>
          <a:p>
            <a:r>
              <a:rPr lang="es-ES_tradnl" altLang="es-MX" sz="2800" dirty="0">
                <a:sym typeface="Symbol" panose="05050102010706020507" pitchFamily="18" charset="2"/>
              </a:rPr>
              <a:t>Cuanto mayor es el valor de </a:t>
            </a:r>
            <a:r>
              <a:rPr lang="es-ES_tradnl" altLang="es-MX" sz="2800" dirty="0" err="1"/>
              <a:t>K</a:t>
            </a:r>
            <a:r>
              <a:rPr lang="es-ES_tradnl" altLang="es-MX" sz="2800" baseline="-25000" dirty="0" err="1"/>
              <a:t>a</a:t>
            </a:r>
            <a:r>
              <a:rPr lang="es-ES_tradnl" altLang="es-MX" sz="2800" baseline="-25000" dirty="0"/>
              <a:t> </a:t>
            </a:r>
            <a:r>
              <a:rPr lang="es-ES_tradnl" altLang="es-MX" sz="2800" dirty="0"/>
              <a:t>o K</a:t>
            </a:r>
            <a:r>
              <a:rPr lang="es-ES_tradnl" altLang="es-MX" sz="2800" baseline="-25000" dirty="0"/>
              <a:t>b</a:t>
            </a:r>
            <a:br>
              <a:rPr lang="es-ES_tradnl" altLang="es-MX" sz="2800" baseline="-25000" dirty="0"/>
            </a:br>
            <a:r>
              <a:rPr lang="es-ES_tradnl" altLang="es-MX" sz="2800" dirty="0"/>
              <a:t>mayor es la fuerza del ácido o de la base DEFINIDA COMO LA CAPACIDAD DE ESCINDIR O SEPARAR UN PROTÓN DEL ÁCIDO.</a:t>
            </a:r>
            <a:endParaRPr lang="es-ES_tradnl" altLang="es-MX" sz="2800" dirty="0">
              <a:sym typeface="Symbol" panose="05050102010706020507" pitchFamily="18" charset="2"/>
            </a:endParaRPr>
          </a:p>
          <a:p>
            <a:r>
              <a:rPr lang="es-ES_tradnl" altLang="es-MX" sz="2800" dirty="0">
                <a:sym typeface="Symbol" panose="05050102010706020507" pitchFamily="18" charset="2"/>
              </a:rPr>
              <a:t>Igualmente, cuanto mayor es el valor de </a:t>
            </a:r>
            <a:r>
              <a:rPr lang="es-ES_tradnl" altLang="es-MX" sz="2800" cap="none" dirty="0" err="1"/>
              <a:t>p</a:t>
            </a:r>
            <a:r>
              <a:rPr lang="es-ES_tradnl" altLang="es-MX" sz="2800" dirty="0" err="1"/>
              <a:t>K</a:t>
            </a:r>
            <a:r>
              <a:rPr lang="es-ES_tradnl" altLang="es-MX" sz="2800" baseline="-25000" dirty="0" err="1"/>
              <a:t>a</a:t>
            </a:r>
            <a:r>
              <a:rPr lang="es-ES_tradnl" altLang="es-MX" sz="2800" baseline="-25000" dirty="0"/>
              <a:t> </a:t>
            </a:r>
            <a:r>
              <a:rPr lang="es-ES_tradnl" altLang="es-MX" sz="2800" dirty="0"/>
              <a:t>o </a:t>
            </a:r>
            <a:r>
              <a:rPr lang="es-ES_tradnl" altLang="es-MX" sz="2800" cap="none" dirty="0" err="1"/>
              <a:t>p</a:t>
            </a:r>
            <a:r>
              <a:rPr lang="es-ES_tradnl" altLang="es-MX" sz="2800" dirty="0" err="1"/>
              <a:t>K</a:t>
            </a:r>
            <a:r>
              <a:rPr lang="es-ES_tradnl" altLang="es-MX" sz="2800" baseline="-25000" dirty="0" err="1"/>
              <a:t>b</a:t>
            </a:r>
            <a:r>
              <a:rPr lang="es-ES_tradnl" altLang="es-MX" sz="2800" baseline="-25000" dirty="0"/>
              <a:t> </a:t>
            </a:r>
            <a:r>
              <a:rPr lang="es-ES_tradnl" altLang="es-MX" sz="2800" dirty="0"/>
              <a:t>menor es la fuerza del ácido o de la base.</a:t>
            </a:r>
          </a:p>
        </p:txBody>
      </p:sp>
      <p:sp>
        <p:nvSpPr>
          <p:cNvPr id="5" name="Rectangle 2"/>
          <p:cNvSpPr>
            <a:spLocks noGrp="1" noChangeArrowheads="1"/>
          </p:cNvSpPr>
          <p:nvPr>
            <p:ph type="title"/>
          </p:nvPr>
        </p:nvSpPr>
        <p:spPr/>
        <p:txBody>
          <a:bodyPr>
            <a:normAutofit/>
          </a:bodyPr>
          <a:lstStyle/>
          <a:p>
            <a:r>
              <a:rPr lang="es-ES_tradnl" altLang="es-MX" sz="4000" dirty="0"/>
              <a:t>Fuerza de ácidos y bases (</a:t>
            </a:r>
            <a:r>
              <a:rPr lang="es-ES_tradnl" altLang="es-MX" sz="4000" cap="none" dirty="0" err="1"/>
              <a:t>p</a:t>
            </a:r>
            <a:r>
              <a:rPr lang="es-ES_tradnl" altLang="es-MX" sz="4000" dirty="0" err="1"/>
              <a:t>K</a:t>
            </a:r>
            <a:r>
              <a:rPr lang="es-ES_tradnl" altLang="es-MX" sz="4000" dirty="0"/>
              <a:t>)</a:t>
            </a:r>
          </a:p>
        </p:txBody>
      </p:sp>
    </p:spTree>
    <p:extLst>
      <p:ext uri="{BB962C8B-B14F-4D97-AF65-F5344CB8AC3E}">
        <p14:creationId xmlns:p14="http://schemas.microsoft.com/office/powerpoint/2010/main" val="227693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331134"/>
            <a:ext cx="10364451" cy="1596177"/>
          </a:xfrm>
        </p:spPr>
        <p:txBody>
          <a:bodyPr>
            <a:normAutofit/>
          </a:bodyPr>
          <a:lstStyle/>
          <a:p>
            <a:r>
              <a:rPr lang="es-ES_tradnl" altLang="es-MX" sz="4800" dirty="0"/>
              <a:t>Neutralización</a:t>
            </a:r>
            <a:endParaRPr lang="es-MX" sz="4800" dirty="0"/>
          </a:p>
        </p:txBody>
      </p:sp>
      <p:sp>
        <p:nvSpPr>
          <p:cNvPr id="4" name="Rectangle 3"/>
          <p:cNvSpPr>
            <a:spLocks noGrp="1" noChangeArrowheads="1"/>
          </p:cNvSpPr>
          <p:nvPr>
            <p:ph sz="quarter" idx="13"/>
          </p:nvPr>
        </p:nvSpPr>
        <p:spPr>
          <a:xfrm>
            <a:off x="914399" y="1927311"/>
            <a:ext cx="10363826" cy="4072897"/>
          </a:xfrm>
        </p:spPr>
        <p:txBody>
          <a:bodyPr>
            <a:normAutofit/>
          </a:bodyPr>
          <a:lstStyle/>
          <a:p>
            <a:r>
              <a:rPr lang="es-ES_tradnl" altLang="es-MX" sz="2400" dirty="0"/>
              <a:t>Se produce al reaccionar un ácido con una base por formación de agua:</a:t>
            </a:r>
          </a:p>
          <a:p>
            <a:pPr marL="0" indent="0">
              <a:buNone/>
            </a:pPr>
            <a:r>
              <a:rPr lang="es-ES_tradnl" altLang="es-MX" sz="2400" dirty="0"/>
              <a:t> 		                          H</a:t>
            </a:r>
            <a:r>
              <a:rPr lang="es-ES_tradnl" altLang="es-MX" sz="2400" baseline="30000" dirty="0"/>
              <a:t>+</a:t>
            </a:r>
            <a:r>
              <a:rPr lang="es-ES_tradnl" altLang="es-MX" sz="2400" dirty="0"/>
              <a:t> + OH</a:t>
            </a:r>
            <a:r>
              <a:rPr lang="es-ES_tradnl" altLang="es-MX" sz="2400" baseline="30000" dirty="0"/>
              <a:t>–  </a:t>
            </a:r>
            <a:r>
              <a:rPr lang="es-ES_tradnl" altLang="es-MX" sz="2400" dirty="0">
                <a:sym typeface="Symbol" panose="05050102010706020507" pitchFamily="18" charset="2"/>
              </a:rPr>
              <a:t>  H</a:t>
            </a:r>
            <a:r>
              <a:rPr lang="es-ES_tradnl" altLang="es-MX" sz="2400" baseline="-25000" dirty="0">
                <a:sym typeface="Symbol" panose="05050102010706020507" pitchFamily="18" charset="2"/>
              </a:rPr>
              <a:t>2</a:t>
            </a:r>
            <a:r>
              <a:rPr lang="es-ES_tradnl" altLang="es-MX" sz="2400" dirty="0">
                <a:sym typeface="Symbol" panose="05050102010706020507" pitchFamily="18" charset="2"/>
              </a:rPr>
              <a:t>O</a:t>
            </a:r>
          </a:p>
          <a:p>
            <a:r>
              <a:rPr lang="es-ES_tradnl" altLang="es-MX" sz="2400" dirty="0">
                <a:sym typeface="Symbol" panose="05050102010706020507" pitchFamily="18" charset="2"/>
              </a:rPr>
              <a:t>El anión que se disoció del ácido y el catión que se disoció de la base quedan en disolución inalterados (sal disociada):</a:t>
            </a:r>
          </a:p>
          <a:p>
            <a:pPr marL="0" indent="0">
              <a:buNone/>
            </a:pPr>
            <a:r>
              <a:rPr lang="es-ES_tradnl" altLang="es-MX" sz="2400" dirty="0">
                <a:sym typeface="Symbol" panose="05050102010706020507" pitchFamily="18" charset="2"/>
              </a:rPr>
              <a:t>                            </a:t>
            </a:r>
            <a:r>
              <a:rPr lang="es-ES_tradnl" altLang="es-MX" sz="2400" dirty="0" err="1">
                <a:sym typeface="Symbol" panose="05050102010706020507" pitchFamily="18" charset="2"/>
              </a:rPr>
              <a:t>NaOH</a:t>
            </a:r>
            <a:r>
              <a:rPr lang="es-ES_tradnl" altLang="es-MX" sz="2400" dirty="0">
                <a:sym typeface="Symbol" panose="05050102010706020507" pitchFamily="18" charset="2"/>
              </a:rPr>
              <a:t>  +   </a:t>
            </a:r>
            <a:r>
              <a:rPr lang="es-ES_tradnl" altLang="es-MX" sz="2400" dirty="0" err="1">
                <a:sym typeface="Symbol" panose="05050102010706020507" pitchFamily="18" charset="2"/>
              </a:rPr>
              <a:t>HCl</a:t>
            </a:r>
            <a:r>
              <a:rPr lang="es-ES_tradnl" altLang="es-MX" sz="2400" dirty="0">
                <a:sym typeface="Symbol" panose="05050102010706020507" pitchFamily="18" charset="2"/>
              </a:rPr>
              <a:t>   H</a:t>
            </a:r>
            <a:r>
              <a:rPr lang="es-ES_tradnl" altLang="es-MX" sz="2400" baseline="-25000" dirty="0">
                <a:sym typeface="Symbol" panose="05050102010706020507" pitchFamily="18" charset="2"/>
              </a:rPr>
              <a:t>2</a:t>
            </a:r>
            <a:r>
              <a:rPr lang="es-ES_tradnl" altLang="es-MX" sz="2400" dirty="0">
                <a:sym typeface="Symbol" panose="05050102010706020507" pitchFamily="18" charset="2"/>
              </a:rPr>
              <a:t>O + </a:t>
            </a:r>
            <a:r>
              <a:rPr lang="es-ES_tradnl" altLang="es-MX" sz="2400" dirty="0" err="1">
                <a:sym typeface="Symbol" panose="05050102010706020507" pitchFamily="18" charset="2"/>
              </a:rPr>
              <a:t>NaCl</a:t>
            </a:r>
            <a:r>
              <a:rPr lang="es-ES_tradnl" altLang="es-MX" sz="2400" dirty="0">
                <a:sym typeface="Symbol" panose="05050102010706020507" pitchFamily="18" charset="2"/>
              </a:rPr>
              <a:t> (</a:t>
            </a:r>
            <a:r>
              <a:rPr lang="es-ES_tradnl" altLang="es-MX" sz="2400" dirty="0" err="1">
                <a:sym typeface="Symbol" panose="05050102010706020507" pitchFamily="18" charset="2"/>
              </a:rPr>
              <a:t>Na</a:t>
            </a:r>
            <a:r>
              <a:rPr lang="es-ES_tradnl" altLang="es-MX" sz="2400" baseline="30000" dirty="0">
                <a:sym typeface="Symbol" panose="05050102010706020507" pitchFamily="18" charset="2"/>
              </a:rPr>
              <a:t>+</a:t>
            </a:r>
            <a:r>
              <a:rPr lang="es-ES_tradnl" altLang="es-MX" sz="2400" dirty="0">
                <a:sym typeface="Symbol" panose="05050102010706020507" pitchFamily="18" charset="2"/>
              </a:rPr>
              <a:t> + Cl</a:t>
            </a:r>
            <a:r>
              <a:rPr lang="es-ES_tradnl" altLang="es-MX" sz="2400" baseline="30000" dirty="0"/>
              <a:t>–</a:t>
            </a:r>
            <a:r>
              <a:rPr lang="es-ES_tradnl" altLang="es-MX" sz="2400" dirty="0"/>
              <a:t>)</a:t>
            </a:r>
            <a:endParaRPr lang="es-ES_tradnl" altLang="es-MX" sz="2400" baseline="30000" dirty="0"/>
          </a:p>
        </p:txBody>
      </p:sp>
    </p:spTree>
    <p:extLst>
      <p:ext uri="{BB962C8B-B14F-4D97-AF65-F5344CB8AC3E}">
        <p14:creationId xmlns:p14="http://schemas.microsoft.com/office/powerpoint/2010/main" val="390987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65820"/>
            <a:ext cx="10364451" cy="1596177"/>
          </a:xfrm>
        </p:spPr>
        <p:txBody>
          <a:bodyPr>
            <a:normAutofit/>
          </a:bodyPr>
          <a:lstStyle/>
          <a:p>
            <a:r>
              <a:rPr lang="es-MX" sz="5400" dirty="0"/>
              <a:t>electrolitos</a:t>
            </a:r>
          </a:p>
        </p:txBody>
      </p:sp>
      <p:sp>
        <p:nvSpPr>
          <p:cNvPr id="3" name="Marcador de contenido 2"/>
          <p:cNvSpPr>
            <a:spLocks noGrp="1"/>
          </p:cNvSpPr>
          <p:nvPr>
            <p:ph sz="quarter" idx="13"/>
          </p:nvPr>
        </p:nvSpPr>
        <p:spPr>
          <a:xfrm>
            <a:off x="913775" y="1861997"/>
            <a:ext cx="6910088" cy="4308028"/>
          </a:xfrm>
        </p:spPr>
        <p:txBody>
          <a:bodyPr>
            <a:noAutofit/>
          </a:bodyPr>
          <a:lstStyle/>
          <a:p>
            <a:pPr algn="just"/>
            <a:r>
              <a:rPr lang="es-MX" sz="2400" dirty="0"/>
              <a:t>Un electrolito es una sustancia que forma iones en disolución acuosa, dicha solución conduce la corriente eléctrica y se denomina solución electrolítica.</a:t>
            </a:r>
          </a:p>
          <a:p>
            <a:pPr algn="just"/>
            <a:endParaRPr lang="es-MX" sz="2400" dirty="0"/>
          </a:p>
          <a:p>
            <a:pPr algn="just"/>
            <a:r>
              <a:rPr lang="es-MX" sz="2400" dirty="0"/>
              <a:t>La formación de iones en solución ocurre por </a:t>
            </a:r>
            <a:r>
              <a:rPr lang="es-MX" sz="2400" b="1" dirty="0"/>
              <a:t>disociación,</a:t>
            </a:r>
            <a:r>
              <a:rPr lang="es-MX" sz="2400" dirty="0"/>
              <a:t> proceso en el que se rompe el enlace iónico de un compuesto formando así los iones constituyentes.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643" y="2455817"/>
            <a:ext cx="3939842" cy="3555707"/>
          </a:xfrm>
          <a:prstGeom prst="rect">
            <a:avLst/>
          </a:prstGeom>
        </p:spPr>
      </p:pic>
      <p:pic>
        <p:nvPicPr>
          <p:cNvPr id="6" name="Imagen 5"/>
          <p:cNvPicPr>
            <a:picLocks noChangeAspect="1"/>
          </p:cNvPicPr>
          <p:nvPr/>
        </p:nvPicPr>
        <p:blipFill>
          <a:blip r:embed="rId3"/>
          <a:stretch>
            <a:fillRect/>
          </a:stretch>
        </p:blipFill>
        <p:spPr>
          <a:xfrm>
            <a:off x="1479232" y="473116"/>
            <a:ext cx="1577477" cy="1181585"/>
          </a:xfrm>
          <a:prstGeom prst="rect">
            <a:avLst/>
          </a:prstGeom>
        </p:spPr>
      </p:pic>
      <p:pic>
        <p:nvPicPr>
          <p:cNvPr id="7" name="Imagen 6"/>
          <p:cNvPicPr>
            <a:picLocks noChangeAspect="1"/>
          </p:cNvPicPr>
          <p:nvPr/>
        </p:nvPicPr>
        <p:blipFill>
          <a:blip r:embed="rId4"/>
          <a:stretch>
            <a:fillRect/>
          </a:stretch>
        </p:blipFill>
        <p:spPr>
          <a:xfrm>
            <a:off x="9189869" y="569351"/>
            <a:ext cx="999160" cy="1085350"/>
          </a:xfrm>
          <a:prstGeom prst="rect">
            <a:avLst/>
          </a:prstGeom>
        </p:spPr>
      </p:pic>
    </p:spTree>
    <p:extLst>
      <p:ext uri="{BB962C8B-B14F-4D97-AF65-F5344CB8AC3E}">
        <p14:creationId xmlns:p14="http://schemas.microsoft.com/office/powerpoint/2010/main" val="1782198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s-ES_tradnl" altLang="es-MX" b="1" dirty="0"/>
              <a:t>Titulación o Valoración ácido-base</a:t>
            </a:r>
          </a:p>
        </p:txBody>
      </p:sp>
      <p:sp>
        <p:nvSpPr>
          <p:cNvPr id="5" name="Rectangle 3"/>
          <p:cNvSpPr>
            <a:spLocks noGrp="1" noChangeArrowheads="1"/>
          </p:cNvSpPr>
          <p:nvPr>
            <p:ph sz="quarter" idx="13"/>
          </p:nvPr>
        </p:nvSpPr>
        <p:spPr>
          <a:xfrm>
            <a:off x="913774" y="2367092"/>
            <a:ext cx="7302763" cy="3424107"/>
          </a:xfrm>
        </p:spPr>
        <p:txBody>
          <a:bodyPr>
            <a:normAutofit fontScale="92500" lnSpcReduction="20000"/>
          </a:bodyPr>
          <a:lstStyle/>
          <a:p>
            <a:pPr algn="just"/>
            <a:r>
              <a:rPr lang="es-ES_tradnl" altLang="es-MX" sz="2400" dirty="0"/>
              <a:t>La titulación es un método de análisis cuantitativo que permite determinar la concentración de una solución desconocida (sln analizada). Se logra adicionando pequeños volúmenes de una solución de concentración conocida sln valorada. Hasta que la concentración de ambas sln se iguala.</a:t>
            </a:r>
          </a:p>
          <a:p>
            <a:pPr algn="just"/>
            <a:r>
              <a:rPr lang="es-ES_tradnl" altLang="es-MX" sz="2400" dirty="0"/>
              <a:t>Esto se hace a partir de una reacción de neutralización.</a:t>
            </a:r>
          </a:p>
          <a:p>
            <a:pPr algn="just"/>
            <a:endParaRPr lang="es-ES_tradnl" altLang="es-MX" sz="2400" dirty="0">
              <a:sym typeface="Symbol" panose="05050102010706020507" pitchFamily="18" charset="2"/>
            </a:endParaRPr>
          </a:p>
          <a:p>
            <a:endParaRPr lang="es-ES_tradnl" altLang="es-MX" dirty="0">
              <a:sym typeface="Symbol" panose="05050102010706020507" pitchFamily="18" charset="2"/>
            </a:endParaRPr>
          </a:p>
        </p:txBody>
      </p:sp>
      <p:pic>
        <p:nvPicPr>
          <p:cNvPr id="6" name="Picture 7" descr="valoración%20ácido%20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656" y="1920239"/>
            <a:ext cx="269957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50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243774"/>
            <a:ext cx="10364451" cy="1596177"/>
          </a:xfrm>
        </p:spPr>
        <p:txBody>
          <a:bodyPr>
            <a:normAutofit/>
          </a:bodyPr>
          <a:lstStyle/>
          <a:p>
            <a:r>
              <a:rPr lang="es-MX" sz="4000" b="1" dirty="0"/>
              <a:t>Punto de equivalencia</a:t>
            </a:r>
          </a:p>
        </p:txBody>
      </p:sp>
      <p:sp>
        <p:nvSpPr>
          <p:cNvPr id="3" name="Marcador de contenido 2"/>
          <p:cNvSpPr>
            <a:spLocks noGrp="1"/>
          </p:cNvSpPr>
          <p:nvPr>
            <p:ph sz="quarter" idx="13"/>
          </p:nvPr>
        </p:nvSpPr>
        <p:spPr>
          <a:xfrm>
            <a:off x="913774" y="1839951"/>
            <a:ext cx="10363826" cy="3424107"/>
          </a:xfrm>
        </p:spPr>
        <p:txBody>
          <a:bodyPr/>
          <a:lstStyle/>
          <a:p>
            <a:r>
              <a:rPr lang="es-MX" dirty="0"/>
              <a:t>Al agregar pequeñas cantidades de una base a un acido llega un momento en el que la concentración de Oh- de la base se iguala a la concentración de h+ del acido llegando a un punto de equivalencia.</a:t>
            </a:r>
          </a:p>
          <a:p>
            <a:r>
              <a:rPr lang="es-MX" dirty="0"/>
              <a:t>Para conocer el momento en el que se igualan las concentraciones se usa un indicador de </a:t>
            </a:r>
            <a:r>
              <a:rPr lang="es-MX" dirty="0" err="1"/>
              <a:t>ph</a:t>
            </a:r>
            <a:r>
              <a:rPr lang="es-MX" dirty="0"/>
              <a:t>, el cual vira justo en el momento en el que se ha logrado la neutralización completa.</a:t>
            </a:r>
          </a:p>
          <a:p>
            <a:pPr marL="0" indent="0">
              <a:buNone/>
            </a:pPr>
            <a:r>
              <a:rPr lang="es-MX" dirty="0"/>
              <a:t> </a:t>
            </a:r>
          </a:p>
        </p:txBody>
      </p:sp>
      <p:pic>
        <p:nvPicPr>
          <p:cNvPr id="4" name="Imagen 3"/>
          <p:cNvPicPr>
            <a:picLocks noChangeAspect="1"/>
          </p:cNvPicPr>
          <p:nvPr/>
        </p:nvPicPr>
        <p:blipFill>
          <a:blip r:embed="rId2"/>
          <a:stretch>
            <a:fillRect/>
          </a:stretch>
        </p:blipFill>
        <p:spPr>
          <a:xfrm>
            <a:off x="4763682" y="3933681"/>
            <a:ext cx="3426728" cy="2660754"/>
          </a:xfrm>
          <a:prstGeom prst="rect">
            <a:avLst/>
          </a:prstGeom>
        </p:spPr>
      </p:pic>
    </p:spTree>
    <p:extLst>
      <p:ext uri="{BB962C8B-B14F-4D97-AF65-F5344CB8AC3E}">
        <p14:creationId xmlns:p14="http://schemas.microsoft.com/office/powerpoint/2010/main" val="272657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Determinando la concentración</a:t>
            </a:r>
          </a:p>
        </p:txBody>
      </p:sp>
      <p:sp>
        <p:nvSpPr>
          <p:cNvPr id="3" name="Marcador de contenido 2"/>
          <p:cNvSpPr>
            <a:spLocks noGrp="1"/>
          </p:cNvSpPr>
          <p:nvPr>
            <p:ph sz="quarter" idx="13"/>
          </p:nvPr>
        </p:nvSpPr>
        <p:spPr/>
        <p:txBody>
          <a:bodyPr>
            <a:normAutofit/>
          </a:bodyPr>
          <a:lstStyle/>
          <a:p>
            <a:r>
              <a:rPr lang="es-MX" sz="2800" dirty="0"/>
              <a:t>Para determinar la concentración de la solución analizada se debe realizar con la siguiente relación matemática:</a:t>
            </a:r>
          </a:p>
          <a:p>
            <a:pPr marL="385763" lvl="0" indent="-385763" eaLnBrk="0" fontAlgn="base" hangingPunct="0">
              <a:lnSpc>
                <a:spcPct val="100000"/>
              </a:lnSpc>
              <a:spcBef>
                <a:spcPct val="20000"/>
              </a:spcBef>
              <a:spcAft>
                <a:spcPct val="0"/>
              </a:spcAft>
              <a:buClr>
                <a:srgbClr val="66CCFF"/>
              </a:buClr>
              <a:buSzPct val="55000"/>
              <a:buFont typeface="Monotype Sorts" pitchFamily="2" charset="2"/>
              <a:buChar char="l"/>
            </a:pPr>
            <a:r>
              <a:rPr lang="es-ES_tradnl" altLang="es-MX" sz="4000" cap="none" dirty="0" err="1">
                <a:latin typeface="Times New Roman"/>
                <a:sym typeface="Symbol" panose="05050102010706020507" pitchFamily="18" charset="2"/>
              </a:rPr>
              <a:t>V</a:t>
            </a:r>
            <a:r>
              <a:rPr lang="es-ES_tradnl" altLang="es-MX" sz="4000" cap="none" baseline="-25000" dirty="0" err="1">
                <a:latin typeface="Times New Roman"/>
                <a:sym typeface="Symbol" panose="05050102010706020507" pitchFamily="18" charset="2"/>
              </a:rPr>
              <a:t>ácido</a:t>
            </a:r>
            <a:r>
              <a:rPr lang="es-ES_tradnl" altLang="es-MX" sz="4000" cap="none" baseline="-25000" dirty="0">
                <a:latin typeface="Times New Roman"/>
                <a:sym typeface="Symbol" panose="05050102010706020507" pitchFamily="18" charset="2"/>
              </a:rPr>
              <a:t> </a:t>
            </a:r>
            <a:r>
              <a:rPr lang="es-ES_tradnl" altLang="es-MX" sz="2800" cap="none" dirty="0">
                <a:latin typeface="Arial" panose="020B0604020202020204" pitchFamily="34" charset="0"/>
                <a:sym typeface="Symbol" panose="05050102010706020507" pitchFamily="18" charset="2"/>
              </a:rPr>
              <a:t>x</a:t>
            </a:r>
            <a:r>
              <a:rPr lang="es-ES_tradnl" altLang="es-MX" sz="4000" cap="none" dirty="0">
                <a:latin typeface="Times New Roman"/>
                <a:sym typeface="Symbol" panose="05050102010706020507" pitchFamily="18" charset="2"/>
              </a:rPr>
              <a:t>  [ácido]  =   </a:t>
            </a:r>
            <a:r>
              <a:rPr lang="es-ES_tradnl" altLang="es-MX" sz="4000" cap="none" dirty="0" err="1">
                <a:latin typeface="Times New Roman"/>
                <a:sym typeface="Symbol" panose="05050102010706020507" pitchFamily="18" charset="2"/>
              </a:rPr>
              <a:t>V</a:t>
            </a:r>
            <a:r>
              <a:rPr lang="es-ES_tradnl" altLang="es-MX" sz="4000" cap="none" baseline="-25000" dirty="0" err="1">
                <a:latin typeface="Times New Roman"/>
                <a:sym typeface="Symbol" panose="05050102010706020507" pitchFamily="18" charset="2"/>
              </a:rPr>
              <a:t>base</a:t>
            </a:r>
            <a:r>
              <a:rPr lang="es-ES_tradnl" altLang="es-MX" sz="4000" cap="none" baseline="-25000" dirty="0">
                <a:latin typeface="Times New Roman"/>
                <a:sym typeface="Symbol" panose="05050102010706020507" pitchFamily="18" charset="2"/>
              </a:rPr>
              <a:t> </a:t>
            </a:r>
            <a:r>
              <a:rPr lang="es-ES_tradnl" altLang="es-MX" sz="2800" cap="none" dirty="0">
                <a:latin typeface="Arial" panose="020B0604020202020204" pitchFamily="34" charset="0"/>
                <a:sym typeface="Symbol" panose="05050102010706020507" pitchFamily="18" charset="2"/>
              </a:rPr>
              <a:t>x</a:t>
            </a:r>
            <a:r>
              <a:rPr lang="es-ES_tradnl" altLang="es-MX" sz="4000" cap="none" dirty="0">
                <a:latin typeface="Times New Roman"/>
                <a:sym typeface="Symbol" panose="05050102010706020507" pitchFamily="18" charset="2"/>
              </a:rPr>
              <a:t> [base]</a:t>
            </a:r>
            <a:r>
              <a:rPr lang="es-ES_tradnl" altLang="es-MX" sz="4000" cap="none" baseline="-25000" dirty="0">
                <a:latin typeface="Times New Roman"/>
                <a:sym typeface="Symbol" panose="05050102010706020507" pitchFamily="18" charset="2"/>
              </a:rPr>
              <a:t> </a:t>
            </a:r>
            <a:endParaRPr lang="es-ES_tradnl" altLang="es-MX" sz="4000" cap="none" dirty="0">
              <a:latin typeface="Times New Roman"/>
            </a:endParaRPr>
          </a:p>
          <a:p>
            <a:endParaRPr lang="es-MX" sz="2800" dirty="0"/>
          </a:p>
        </p:txBody>
      </p:sp>
    </p:spTree>
    <p:extLst>
      <p:ext uri="{BB962C8B-B14F-4D97-AF65-F5344CB8AC3E}">
        <p14:creationId xmlns:p14="http://schemas.microsoft.com/office/powerpoint/2010/main" val="3201960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a:t>
            </a:r>
          </a:p>
        </p:txBody>
      </p:sp>
      <p:sp>
        <p:nvSpPr>
          <p:cNvPr id="3" name="Marcador de contenido 2"/>
          <p:cNvSpPr>
            <a:spLocks noGrp="1"/>
          </p:cNvSpPr>
          <p:nvPr>
            <p:ph sz="quarter" idx="13"/>
          </p:nvPr>
        </p:nvSpPr>
        <p:spPr/>
        <p:txBody>
          <a:bodyPr/>
          <a:lstStyle/>
          <a:p>
            <a:r>
              <a:rPr lang="es-MX" dirty="0">
                <a:hlinkClick r:id="rId2"/>
              </a:rPr>
              <a:t>https://quimicageneralylaboratorio.wordpress.com/2015/11/05/lluvia-acida-5/</a:t>
            </a:r>
            <a:endParaRPr lang="es-MX" dirty="0"/>
          </a:p>
          <a:p>
            <a:endParaRPr lang="es-MX" dirty="0"/>
          </a:p>
        </p:txBody>
      </p:sp>
      <p:sp>
        <p:nvSpPr>
          <p:cNvPr id="4" name="Rectángulo 3"/>
          <p:cNvSpPr/>
          <p:nvPr/>
        </p:nvSpPr>
        <p:spPr>
          <a:xfrm>
            <a:off x="3048000" y="3105835"/>
            <a:ext cx="6096000" cy="923330"/>
          </a:xfrm>
          <a:prstGeom prst="rect">
            <a:avLst/>
          </a:prstGeom>
        </p:spPr>
        <p:txBody>
          <a:bodyPr>
            <a:spAutoFit/>
          </a:bodyPr>
          <a:lstStyle/>
          <a:p>
            <a:r>
              <a:rPr lang="es-MX">
                <a:hlinkClick r:id="rId3"/>
              </a:rPr>
              <a:t>https://triplenlace.com/2015/05/04/electrolitos-qu-son-y-qu-importancia-tienen-en-los-seres-humanos/</a:t>
            </a:r>
            <a:endParaRPr lang="es-MX"/>
          </a:p>
          <a:p>
            <a:endParaRPr lang="es-MX" dirty="0"/>
          </a:p>
        </p:txBody>
      </p:sp>
      <p:sp>
        <p:nvSpPr>
          <p:cNvPr id="5" name="Rectángulo 4"/>
          <p:cNvSpPr/>
          <p:nvPr/>
        </p:nvSpPr>
        <p:spPr>
          <a:xfrm>
            <a:off x="3047687" y="4444742"/>
            <a:ext cx="6096000" cy="646331"/>
          </a:xfrm>
          <a:prstGeom prst="rect">
            <a:avLst/>
          </a:prstGeom>
        </p:spPr>
        <p:txBody>
          <a:bodyPr>
            <a:spAutoFit/>
          </a:bodyPr>
          <a:lstStyle/>
          <a:p>
            <a:r>
              <a:rPr lang="es-MX" dirty="0">
                <a:hlinkClick r:id="rId4"/>
              </a:rPr>
              <a:t>http://www.profesorenlinea.com.mx/Quimica/Agua_Ionizacion.html</a:t>
            </a:r>
            <a:endParaRPr lang="es-MX" dirty="0"/>
          </a:p>
        </p:txBody>
      </p:sp>
    </p:spTree>
    <p:extLst>
      <p:ext uri="{BB962C8B-B14F-4D97-AF65-F5344CB8AC3E}">
        <p14:creationId xmlns:p14="http://schemas.microsoft.com/office/powerpoint/2010/main" val="152170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sz="quarter" idx="13"/>
          </p:nvPr>
        </p:nvSpPr>
        <p:spPr/>
        <p:txBody>
          <a:bodyPr/>
          <a:lstStyle/>
          <a:p>
            <a:endParaRPr lang="es-MX"/>
          </a:p>
        </p:txBody>
      </p:sp>
    </p:spTree>
    <p:extLst>
      <p:ext uri="{BB962C8B-B14F-4D97-AF65-F5344CB8AC3E}">
        <p14:creationId xmlns:p14="http://schemas.microsoft.com/office/powerpoint/2010/main" val="393487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52757"/>
            <a:ext cx="10364451" cy="1596177"/>
          </a:xfrm>
        </p:spPr>
        <p:txBody>
          <a:bodyPr/>
          <a:lstStyle/>
          <a:p>
            <a:r>
              <a:rPr lang="es-MX" dirty="0"/>
              <a:t>Equilibrio iónico del agua</a:t>
            </a:r>
          </a:p>
        </p:txBody>
      </p:sp>
      <p:sp>
        <p:nvSpPr>
          <p:cNvPr id="3" name="Marcador de contenido 2"/>
          <p:cNvSpPr>
            <a:spLocks noGrp="1"/>
          </p:cNvSpPr>
          <p:nvPr>
            <p:ph sz="quarter" idx="13"/>
          </p:nvPr>
        </p:nvSpPr>
        <p:spPr>
          <a:xfrm>
            <a:off x="914400" y="2654474"/>
            <a:ext cx="10476411" cy="3424107"/>
          </a:xfrm>
        </p:spPr>
        <p:txBody>
          <a:bodyPr/>
          <a:lstStyle/>
          <a:p>
            <a:pPr algn="just"/>
            <a:r>
              <a:rPr lang="es-MX" dirty="0"/>
              <a:t>En esta reacción se presenta un equilibrio en el cual una de las moléculas de agua, en modo acido cede un protón (h+) a la otra molécula de agua en modo base quien lo recibe, produciendo un ion hidronio (h</a:t>
            </a:r>
            <a:r>
              <a:rPr lang="es-MX" sz="1600" dirty="0"/>
              <a:t>3</a:t>
            </a:r>
            <a:r>
              <a:rPr lang="es-MX" dirty="0"/>
              <a:t>o+) y un ion hidroxilo (oh-). A su vez el ion hidronio (h</a:t>
            </a:r>
            <a:r>
              <a:rPr lang="es-MX" sz="1600" dirty="0"/>
              <a:t>3</a:t>
            </a:r>
            <a:r>
              <a:rPr lang="es-MX" dirty="0"/>
              <a:t>o+) en modo acido conjugado cede un protón (h+) al ion hidroxilo (oh-) en modo base conjugada, restituyendo las moléculas de agua iniciales, como el proceso es reversible es posible establecer una constante de equilibrio.</a:t>
            </a:r>
          </a:p>
        </p:txBody>
      </p:sp>
      <p:pic>
        <p:nvPicPr>
          <p:cNvPr id="5" name="Imagen 4"/>
          <p:cNvPicPr>
            <a:picLocks noChangeAspect="1"/>
          </p:cNvPicPr>
          <p:nvPr/>
        </p:nvPicPr>
        <p:blipFill rotWithShape="1">
          <a:blip r:embed="rId2"/>
          <a:srcRect t="1" b="49262"/>
          <a:stretch/>
        </p:blipFill>
        <p:spPr>
          <a:xfrm>
            <a:off x="2426942" y="1774908"/>
            <a:ext cx="7338742" cy="640081"/>
          </a:xfrm>
          <a:prstGeom prst="rect">
            <a:avLst/>
          </a:prstGeom>
        </p:spPr>
      </p:pic>
    </p:spTree>
    <p:extLst>
      <p:ext uri="{BB962C8B-B14F-4D97-AF65-F5344CB8AC3E}">
        <p14:creationId xmlns:p14="http://schemas.microsoft.com/office/powerpoint/2010/main" val="5212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284875"/>
            <a:ext cx="10364451" cy="1596177"/>
          </a:xfrm>
        </p:spPr>
        <p:txBody>
          <a:bodyPr/>
          <a:lstStyle/>
          <a:p>
            <a:r>
              <a:rPr lang="es-MX" dirty="0"/>
              <a:t>Tipos de electrolitos</a:t>
            </a:r>
          </a:p>
        </p:txBody>
      </p:sp>
      <p:sp>
        <p:nvSpPr>
          <p:cNvPr id="3" name="Marcador de contenido 2"/>
          <p:cNvSpPr>
            <a:spLocks noGrp="1"/>
          </p:cNvSpPr>
          <p:nvPr>
            <p:ph sz="quarter" idx="13"/>
          </p:nvPr>
        </p:nvSpPr>
        <p:spPr>
          <a:xfrm>
            <a:off x="913774" y="1593668"/>
            <a:ext cx="10764420" cy="5146765"/>
          </a:xfrm>
        </p:spPr>
        <p:txBody>
          <a:bodyPr>
            <a:normAutofit/>
          </a:bodyPr>
          <a:lstStyle/>
          <a:p>
            <a:r>
              <a:rPr lang="es-MX" dirty="0"/>
              <a:t>Los electrolitos se clasifican en Fuertes si se disocian totalmente o débiles si se disocian parcialmente.</a:t>
            </a:r>
          </a:p>
          <a:p>
            <a:r>
              <a:rPr lang="es-MX" b="1" dirty="0"/>
              <a:t>Electrolito fuerte: </a:t>
            </a:r>
            <a:r>
              <a:rPr lang="es-MX" dirty="0"/>
              <a:t>es aquel que en solución acuosa se disocia completamente, es decir que se encuentra totalmente como iones. Existen tres clases:</a:t>
            </a:r>
          </a:p>
          <a:p>
            <a:pPr marL="0" indent="0">
              <a:buNone/>
            </a:pPr>
            <a:r>
              <a:rPr lang="es-MX" dirty="0"/>
              <a:t>     Ácidos fuertes, bases fuertes y sales solubles.</a:t>
            </a:r>
          </a:p>
          <a:p>
            <a:pPr marL="0" indent="0">
              <a:buNone/>
            </a:pPr>
            <a:endParaRPr lang="es-MX" dirty="0"/>
          </a:p>
          <a:p>
            <a:pPr marL="0" indent="0">
              <a:buNone/>
            </a:pPr>
            <a:endParaRPr lang="es-MX" dirty="0"/>
          </a:p>
          <a:p>
            <a:r>
              <a:rPr lang="es-MX" b="1" dirty="0"/>
              <a:t>Electrolito débil</a:t>
            </a:r>
            <a:r>
              <a:rPr lang="es-MX" dirty="0"/>
              <a:t>:  es aquel que en solución se disocia parcialmente, por lo que provee muy pocos iones y la mayor parte se mantiene en su forma molecular en disolución. Existen dos clases:</a:t>
            </a:r>
          </a:p>
          <a:p>
            <a:pPr marL="0" indent="0">
              <a:buNone/>
            </a:pPr>
            <a:r>
              <a:rPr lang="es-MX" dirty="0"/>
              <a:t>     Ácidos débiles y bases débiles</a:t>
            </a:r>
          </a:p>
          <a:p>
            <a:endParaRPr lang="es-MX" dirty="0"/>
          </a:p>
        </p:txBody>
      </p:sp>
      <p:pic>
        <p:nvPicPr>
          <p:cNvPr id="4" name="Imagen 3"/>
          <p:cNvPicPr>
            <a:picLocks noChangeAspect="1"/>
          </p:cNvPicPr>
          <p:nvPr/>
        </p:nvPicPr>
        <p:blipFill>
          <a:blip r:embed="rId2"/>
          <a:stretch>
            <a:fillRect/>
          </a:stretch>
        </p:blipFill>
        <p:spPr>
          <a:xfrm>
            <a:off x="7726096" y="3346723"/>
            <a:ext cx="2358429" cy="1327145"/>
          </a:xfrm>
          <a:prstGeom prst="rect">
            <a:avLst/>
          </a:prstGeom>
        </p:spPr>
      </p:pic>
    </p:spTree>
    <p:extLst>
      <p:ext uri="{BB962C8B-B14F-4D97-AF65-F5344CB8AC3E}">
        <p14:creationId xmlns:p14="http://schemas.microsoft.com/office/powerpoint/2010/main" val="304807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46355"/>
            <a:ext cx="10364451" cy="1596177"/>
          </a:xfrm>
        </p:spPr>
        <p:txBody>
          <a:bodyPr>
            <a:normAutofit/>
          </a:bodyPr>
          <a:lstStyle/>
          <a:p>
            <a:r>
              <a:rPr lang="es-MX" sz="4400" dirty="0"/>
              <a:t>Soluciones no electrolíticas </a:t>
            </a:r>
          </a:p>
        </p:txBody>
      </p:sp>
      <p:sp>
        <p:nvSpPr>
          <p:cNvPr id="3" name="Marcador de contenido 2"/>
          <p:cNvSpPr>
            <a:spLocks noGrp="1"/>
          </p:cNvSpPr>
          <p:nvPr>
            <p:ph sz="quarter" idx="13"/>
          </p:nvPr>
        </p:nvSpPr>
        <p:spPr>
          <a:xfrm>
            <a:off x="913775" y="1702897"/>
            <a:ext cx="5382523" cy="4933034"/>
          </a:xfrm>
        </p:spPr>
        <p:txBody>
          <a:bodyPr>
            <a:noAutofit/>
          </a:bodyPr>
          <a:lstStyle/>
          <a:p>
            <a:pPr algn="just"/>
            <a:r>
              <a:rPr lang="es-MX" sz="2800" dirty="0"/>
              <a:t>Cuando un soluto no se disocia en iones y conserva su naturaleza molecular, se forma una solución que no conduce la electricidad y recibe el nombre de solución no electrolítica. </a:t>
            </a:r>
            <a:r>
              <a:rPr lang="es-MX" sz="2800" dirty="0" err="1"/>
              <a:t>Ejem</a:t>
            </a:r>
            <a:r>
              <a:rPr lang="es-MX" sz="2800" dirty="0"/>
              <a:t>: El azúcar con agua, las proteínas </a:t>
            </a:r>
            <a:r>
              <a:rPr lang="es-MX" sz="2800" dirty="0" err="1"/>
              <a:t>etc</a:t>
            </a:r>
            <a:endParaRPr lang="es-MX" sz="2800" dirty="0"/>
          </a:p>
        </p:txBody>
      </p:sp>
      <p:pic>
        <p:nvPicPr>
          <p:cNvPr id="4" name="Imagen 3"/>
          <p:cNvPicPr>
            <a:picLocks noChangeAspect="1"/>
          </p:cNvPicPr>
          <p:nvPr/>
        </p:nvPicPr>
        <p:blipFill>
          <a:blip r:embed="rId2"/>
          <a:stretch>
            <a:fillRect/>
          </a:stretch>
        </p:blipFill>
        <p:spPr>
          <a:xfrm>
            <a:off x="6926443" y="2214694"/>
            <a:ext cx="4111671" cy="3637466"/>
          </a:xfrm>
          <a:prstGeom prst="rect">
            <a:avLst/>
          </a:prstGeom>
        </p:spPr>
      </p:pic>
    </p:spTree>
    <p:extLst>
      <p:ext uri="{BB962C8B-B14F-4D97-AF65-F5344CB8AC3E}">
        <p14:creationId xmlns:p14="http://schemas.microsoft.com/office/powerpoint/2010/main" val="61421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700831"/>
          </a:xfrm>
        </p:spPr>
        <p:txBody>
          <a:bodyPr>
            <a:normAutofit/>
          </a:bodyPr>
          <a:lstStyle/>
          <a:p>
            <a:pPr algn="l"/>
            <a:r>
              <a:rPr lang="es-MX" sz="2400" dirty="0"/>
              <a:t>De acuerdo con lo observado responda la actividad</a:t>
            </a:r>
          </a:p>
        </p:txBody>
      </p:sp>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72492" y="1505428"/>
            <a:ext cx="7126034" cy="3083989"/>
          </a:xfrm>
        </p:spPr>
      </p:pic>
      <p:sp>
        <p:nvSpPr>
          <p:cNvPr id="5" name="CuadroTexto 4"/>
          <p:cNvSpPr txBox="1"/>
          <p:nvPr/>
        </p:nvSpPr>
        <p:spPr>
          <a:xfrm>
            <a:off x="1305661" y="4775496"/>
            <a:ext cx="8184751" cy="2031325"/>
          </a:xfrm>
          <a:prstGeom prst="rect">
            <a:avLst/>
          </a:prstGeom>
          <a:noFill/>
        </p:spPr>
        <p:txBody>
          <a:bodyPr wrap="square" rtlCol="0">
            <a:spAutoFit/>
          </a:bodyPr>
          <a:lstStyle/>
          <a:p>
            <a:r>
              <a:rPr lang="es-MX" dirty="0"/>
              <a:t>¿Cual de las dos soluciones conducirá mas la electricidad?</a:t>
            </a:r>
          </a:p>
          <a:p>
            <a:r>
              <a:rPr lang="es-MX" dirty="0"/>
              <a:t>¿ El acido fluorhídrico que tipo de electrolito es?</a:t>
            </a:r>
          </a:p>
          <a:p>
            <a:r>
              <a:rPr lang="es-MX" dirty="0"/>
              <a:t>¿ El acido clorhídrico que tipo de electrolito es?</a:t>
            </a:r>
          </a:p>
          <a:p>
            <a:r>
              <a:rPr lang="es-MX" dirty="0"/>
              <a:t>¿Cuál de los ácidos tiene mayor PH?</a:t>
            </a:r>
          </a:p>
          <a:p>
            <a:r>
              <a:rPr lang="es-MX" dirty="0"/>
              <a:t>¿Cuál de los ácidos es mas fuerte?</a:t>
            </a:r>
          </a:p>
          <a:p>
            <a:endParaRPr lang="es-MX" dirty="0"/>
          </a:p>
          <a:p>
            <a:endParaRPr lang="es-MX" dirty="0"/>
          </a:p>
        </p:txBody>
      </p:sp>
    </p:spTree>
    <p:extLst>
      <p:ext uri="{BB962C8B-B14F-4D97-AF65-F5344CB8AC3E}">
        <p14:creationId xmlns:p14="http://schemas.microsoft.com/office/powerpoint/2010/main" val="31995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400" dirty="0"/>
              <a:t> ácidos y bases</a:t>
            </a:r>
          </a:p>
        </p:txBody>
      </p:sp>
      <p:sp>
        <p:nvSpPr>
          <p:cNvPr id="3" name="Marcador de contenido 2"/>
          <p:cNvSpPr>
            <a:spLocks noGrp="1"/>
          </p:cNvSpPr>
          <p:nvPr>
            <p:ph sz="quarter" idx="13"/>
          </p:nvPr>
        </p:nvSpPr>
        <p:spPr>
          <a:xfrm>
            <a:off x="913775" y="1909892"/>
            <a:ext cx="10363826" cy="3424107"/>
          </a:xfrm>
        </p:spPr>
        <p:txBody>
          <a:bodyPr/>
          <a:lstStyle/>
          <a:p>
            <a:r>
              <a:rPr lang="es-MX" dirty="0"/>
              <a:t>Son sustancias que tienen propiedades opuestas y que son comunes en el hogar, la industria, en nuestro cuerpo y en el de los demás seres vivos</a:t>
            </a:r>
          </a:p>
          <a:p>
            <a:endParaRPr lang="es-MX" dirty="0"/>
          </a:p>
        </p:txBody>
      </p:sp>
      <p:pic>
        <p:nvPicPr>
          <p:cNvPr id="6" name="Imagen 5"/>
          <p:cNvPicPr>
            <a:picLocks noChangeAspect="1"/>
          </p:cNvPicPr>
          <p:nvPr/>
        </p:nvPicPr>
        <p:blipFill>
          <a:blip r:embed="rId2"/>
          <a:stretch>
            <a:fillRect/>
          </a:stretch>
        </p:blipFill>
        <p:spPr>
          <a:xfrm>
            <a:off x="726348" y="3414711"/>
            <a:ext cx="2539366" cy="1919288"/>
          </a:xfrm>
          <a:prstGeom prst="rect">
            <a:avLst/>
          </a:prstGeom>
        </p:spPr>
      </p:pic>
      <p:pic>
        <p:nvPicPr>
          <p:cNvPr id="7" name="Imagen 6"/>
          <p:cNvPicPr>
            <a:picLocks noChangeAspect="1"/>
          </p:cNvPicPr>
          <p:nvPr/>
        </p:nvPicPr>
        <p:blipFill>
          <a:blip r:embed="rId3"/>
          <a:stretch>
            <a:fillRect/>
          </a:stretch>
        </p:blipFill>
        <p:spPr>
          <a:xfrm>
            <a:off x="6095688" y="4206308"/>
            <a:ext cx="2466975" cy="1847850"/>
          </a:xfrm>
          <a:prstGeom prst="rect">
            <a:avLst/>
          </a:prstGeom>
        </p:spPr>
      </p:pic>
      <p:pic>
        <p:nvPicPr>
          <p:cNvPr id="8" name="Imagen 7"/>
          <p:cNvPicPr>
            <a:picLocks noChangeAspect="1"/>
          </p:cNvPicPr>
          <p:nvPr/>
        </p:nvPicPr>
        <p:blipFill>
          <a:blip r:embed="rId4"/>
          <a:stretch>
            <a:fillRect/>
          </a:stretch>
        </p:blipFill>
        <p:spPr>
          <a:xfrm>
            <a:off x="3727248" y="5333999"/>
            <a:ext cx="1833465" cy="1242458"/>
          </a:xfrm>
          <a:prstGeom prst="rect">
            <a:avLst/>
          </a:prstGeom>
        </p:spPr>
      </p:pic>
      <p:pic>
        <p:nvPicPr>
          <p:cNvPr id="9" name="Imagen 8"/>
          <p:cNvPicPr>
            <a:picLocks noChangeAspect="1"/>
          </p:cNvPicPr>
          <p:nvPr/>
        </p:nvPicPr>
        <p:blipFill>
          <a:blip r:embed="rId5"/>
          <a:stretch>
            <a:fillRect/>
          </a:stretch>
        </p:blipFill>
        <p:spPr>
          <a:xfrm flipH="1">
            <a:off x="4643981" y="2961592"/>
            <a:ext cx="812755" cy="1625509"/>
          </a:xfrm>
          <a:prstGeom prst="rect">
            <a:avLst/>
          </a:prstGeom>
        </p:spPr>
      </p:pic>
      <p:pic>
        <p:nvPicPr>
          <p:cNvPr id="10" name="Imagen 9"/>
          <p:cNvPicPr>
            <a:picLocks noChangeAspect="1"/>
          </p:cNvPicPr>
          <p:nvPr/>
        </p:nvPicPr>
        <p:blipFill>
          <a:blip r:embed="rId6"/>
          <a:stretch>
            <a:fillRect/>
          </a:stretch>
        </p:blipFill>
        <p:spPr>
          <a:xfrm>
            <a:off x="8848569" y="3190874"/>
            <a:ext cx="2143125" cy="2143125"/>
          </a:xfrm>
          <a:prstGeom prst="rect">
            <a:avLst/>
          </a:prstGeom>
        </p:spPr>
      </p:pic>
    </p:spTree>
    <p:extLst>
      <p:ext uri="{BB962C8B-B14F-4D97-AF65-F5344CB8AC3E}">
        <p14:creationId xmlns:p14="http://schemas.microsoft.com/office/powerpoint/2010/main" val="263382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089" y="370323"/>
            <a:ext cx="10364451" cy="1596177"/>
          </a:xfrm>
        </p:spPr>
        <p:txBody>
          <a:bodyPr/>
          <a:lstStyle/>
          <a:p>
            <a:r>
              <a:rPr lang="es-MX" dirty="0"/>
              <a:t>Características generales</a:t>
            </a:r>
          </a:p>
        </p:txBody>
      </p:sp>
      <p:sp>
        <p:nvSpPr>
          <p:cNvPr id="4" name="Rectangle 3"/>
          <p:cNvSpPr>
            <a:spLocks noGrp="1" noChangeArrowheads="1"/>
          </p:cNvSpPr>
          <p:nvPr>
            <p:ph sz="quarter" idx="13"/>
          </p:nvPr>
        </p:nvSpPr>
        <p:spPr>
          <a:xfrm>
            <a:off x="505722" y="1966500"/>
            <a:ext cx="5655592" cy="4545335"/>
          </a:xfrm>
        </p:spPr>
        <p:txBody>
          <a:bodyPr>
            <a:normAutofit fontScale="92500"/>
          </a:bodyPr>
          <a:lstStyle/>
          <a:p>
            <a:pPr algn="ctr">
              <a:lnSpc>
                <a:spcPct val="90000"/>
              </a:lnSpc>
              <a:buFont typeface="Monotype Sorts" pitchFamily="2" charset="2"/>
              <a:buNone/>
              <a:defRPr/>
            </a:pPr>
            <a:r>
              <a:rPr lang="es-ES_tradnl" altLang="es-MX" sz="2800" b="1" u="sng" dirty="0">
                <a:effectLst>
                  <a:outerShdw blurRad="38100" dist="38100" dir="2700000" algn="tl">
                    <a:srgbClr val="000000"/>
                  </a:outerShdw>
                </a:effectLst>
              </a:rPr>
              <a:t>ÁCIDOS</a:t>
            </a:r>
            <a:r>
              <a:rPr lang="es-ES_tradnl" altLang="es-MX" sz="2800" b="1" dirty="0">
                <a:effectLst>
                  <a:outerShdw blurRad="38100" dist="38100" dir="2700000" algn="tl">
                    <a:srgbClr val="000000"/>
                  </a:outerShdw>
                </a:effectLst>
              </a:rPr>
              <a:t>:</a:t>
            </a:r>
            <a:endParaRPr lang="es-ES_tradnl" altLang="es-MX" sz="2800" dirty="0"/>
          </a:p>
          <a:p>
            <a:pPr>
              <a:lnSpc>
                <a:spcPct val="90000"/>
              </a:lnSpc>
              <a:defRPr/>
            </a:pPr>
            <a:r>
              <a:rPr lang="es-ES_tradnl" altLang="es-MX" sz="2400" dirty="0"/>
              <a:t>Tienen sabor agrio y pH menor de 6.9</a:t>
            </a:r>
          </a:p>
          <a:p>
            <a:pPr>
              <a:lnSpc>
                <a:spcPct val="90000"/>
              </a:lnSpc>
              <a:defRPr/>
            </a:pPr>
            <a:r>
              <a:rPr lang="es-ES_tradnl" altLang="es-MX" sz="2400" dirty="0"/>
              <a:t>Olor penetrante e irritan la piel y mucosas</a:t>
            </a:r>
          </a:p>
          <a:p>
            <a:pPr>
              <a:lnSpc>
                <a:spcPct val="90000"/>
              </a:lnSpc>
              <a:defRPr/>
            </a:pPr>
            <a:r>
              <a:rPr lang="es-ES_tradnl" altLang="es-MX" sz="2400" dirty="0"/>
              <a:t>Enrojecen el papel indicador azul y mantienen la fenolftaleína incolora</a:t>
            </a:r>
          </a:p>
          <a:p>
            <a:pPr>
              <a:lnSpc>
                <a:spcPct val="90000"/>
              </a:lnSpc>
              <a:defRPr/>
            </a:pPr>
            <a:r>
              <a:rPr lang="es-ES_tradnl" altLang="es-MX" sz="2400" dirty="0"/>
              <a:t>Disuelven sustancias</a:t>
            </a:r>
          </a:p>
          <a:p>
            <a:pPr>
              <a:lnSpc>
                <a:spcPct val="90000"/>
              </a:lnSpc>
              <a:defRPr/>
            </a:pPr>
            <a:r>
              <a:rPr lang="es-ES_tradnl" altLang="es-MX" sz="2400" dirty="0"/>
              <a:t>Atacan a los metales desprendiendo H</a:t>
            </a:r>
            <a:r>
              <a:rPr lang="es-ES_tradnl" altLang="es-MX" sz="2400" baseline="-25000" dirty="0"/>
              <a:t>2</a:t>
            </a:r>
            <a:r>
              <a:rPr lang="es-ES_tradnl" altLang="es-MX" sz="2400" dirty="0"/>
              <a:t> y son electrolitos.</a:t>
            </a:r>
          </a:p>
          <a:p>
            <a:pPr>
              <a:lnSpc>
                <a:spcPct val="90000"/>
              </a:lnSpc>
              <a:defRPr/>
            </a:pPr>
            <a:r>
              <a:rPr lang="es-ES_tradnl" altLang="es-MX" sz="2400" dirty="0"/>
              <a:t>Neutralizan la acción de las bases</a:t>
            </a:r>
          </a:p>
        </p:txBody>
      </p:sp>
      <p:sp>
        <p:nvSpPr>
          <p:cNvPr id="6" name="Rectangle 4"/>
          <p:cNvSpPr txBox="1">
            <a:spLocks noChangeArrowheads="1"/>
          </p:cNvSpPr>
          <p:nvPr/>
        </p:nvSpPr>
        <p:spPr>
          <a:xfrm>
            <a:off x="6370946" y="1914788"/>
            <a:ext cx="5450940" cy="434122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ctr">
              <a:lnSpc>
                <a:spcPct val="90000"/>
              </a:lnSpc>
              <a:buFont typeface="Monotype Sorts" pitchFamily="2" charset="2"/>
              <a:buNone/>
              <a:defRPr/>
            </a:pPr>
            <a:r>
              <a:rPr lang="es-ES_tradnl" altLang="es-MX" sz="2600" b="1" u="sng" dirty="0">
                <a:effectLst>
                  <a:outerShdw blurRad="38100" dist="38100" dir="2700000" algn="tl">
                    <a:srgbClr val="000000"/>
                  </a:outerShdw>
                </a:effectLst>
              </a:rPr>
              <a:t>BASES</a:t>
            </a:r>
            <a:r>
              <a:rPr lang="es-ES_tradnl" altLang="es-MX" sz="2600" b="1" dirty="0">
                <a:effectLst>
                  <a:outerShdw blurRad="38100" dist="38100" dir="2700000" algn="tl">
                    <a:srgbClr val="000000"/>
                  </a:outerShdw>
                </a:effectLst>
              </a:rPr>
              <a:t>:</a:t>
            </a:r>
          </a:p>
          <a:p>
            <a:pPr>
              <a:lnSpc>
                <a:spcPct val="90000"/>
              </a:lnSpc>
              <a:defRPr/>
            </a:pPr>
            <a:r>
              <a:rPr lang="es-ES_tradnl" altLang="es-MX" sz="2200" dirty="0"/>
              <a:t>Tiene sabor amargo y </a:t>
            </a:r>
            <a:r>
              <a:rPr lang="es-ES_tradnl" altLang="es-MX" sz="2200" dirty="0" err="1"/>
              <a:t>ph</a:t>
            </a:r>
            <a:r>
              <a:rPr lang="es-ES_tradnl" altLang="es-MX" sz="2200" dirty="0"/>
              <a:t> mayor de 7</a:t>
            </a:r>
          </a:p>
          <a:p>
            <a:pPr>
              <a:lnSpc>
                <a:spcPct val="90000"/>
              </a:lnSpc>
              <a:defRPr/>
            </a:pPr>
            <a:r>
              <a:rPr lang="es-ES_tradnl" altLang="es-MX" sz="2200" dirty="0"/>
              <a:t>Suaves al tacto pero corrosivos con la piel y las mucosas</a:t>
            </a:r>
          </a:p>
          <a:p>
            <a:pPr>
              <a:lnSpc>
                <a:spcPct val="90000"/>
              </a:lnSpc>
              <a:defRPr/>
            </a:pPr>
            <a:r>
              <a:rPr lang="es-ES_tradnl" altLang="es-MX" sz="2200" dirty="0"/>
              <a:t>Dan color azul a papel indicador rojo y con la fenolftaleína cambia a color fucsia</a:t>
            </a:r>
          </a:p>
          <a:p>
            <a:pPr>
              <a:lnSpc>
                <a:spcPct val="90000"/>
              </a:lnSpc>
              <a:defRPr/>
            </a:pPr>
            <a:r>
              <a:rPr lang="es-ES_tradnl" altLang="es-MX" sz="2200" dirty="0"/>
              <a:t>Precipitan sustancias disueltas por ácidos y son electrolitos</a:t>
            </a:r>
          </a:p>
          <a:p>
            <a:pPr>
              <a:lnSpc>
                <a:spcPct val="90000"/>
              </a:lnSpc>
              <a:defRPr/>
            </a:pPr>
            <a:r>
              <a:rPr lang="es-ES_tradnl" altLang="es-MX" sz="2200" dirty="0"/>
              <a:t>Disuelven grasas.</a:t>
            </a:r>
          </a:p>
          <a:p>
            <a:pPr>
              <a:lnSpc>
                <a:spcPct val="90000"/>
              </a:lnSpc>
              <a:defRPr/>
            </a:pPr>
            <a:r>
              <a:rPr lang="es-ES_tradnl" altLang="es-MX" dirty="0"/>
              <a:t>Neutralizan la acción de los ácidos</a:t>
            </a:r>
          </a:p>
        </p:txBody>
      </p:sp>
    </p:spTree>
    <p:extLst>
      <p:ext uri="{BB962C8B-B14F-4D97-AF65-F5344CB8AC3E}">
        <p14:creationId xmlns:p14="http://schemas.microsoft.com/office/powerpoint/2010/main" val="8570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MX" dirty="0"/>
              <a:t>teoría de SVANTE Arrhenius</a:t>
            </a:r>
            <a:endParaRPr lang="es-MX" dirty="0"/>
          </a:p>
        </p:txBody>
      </p:sp>
      <p:sp>
        <p:nvSpPr>
          <p:cNvPr id="3" name="Marcador de contenido 2"/>
          <p:cNvSpPr>
            <a:spLocks noGrp="1"/>
          </p:cNvSpPr>
          <p:nvPr>
            <p:ph sz="quarter" idx="13"/>
          </p:nvPr>
        </p:nvSpPr>
        <p:spPr>
          <a:xfrm>
            <a:off x="914400" y="1962143"/>
            <a:ext cx="10363826" cy="4190462"/>
          </a:xfrm>
        </p:spPr>
        <p:txBody>
          <a:bodyPr/>
          <a:lstStyle/>
          <a:p>
            <a:pPr>
              <a:defRPr/>
            </a:pPr>
            <a:r>
              <a:rPr lang="es-ES_tradnl" altLang="es-MX" dirty="0"/>
              <a:t>ARRHENIUS PLANTEÓ LA teoría DE LA DISOCIACIÓN ELECTROLITICA, PARA EXPLICAR EL COMPORTAMIENTO Y DEFINIR EL CONCEPTO DE LOS ACIDOS Y LAS BASES, ESTA FUE Publicada en 1887</a:t>
            </a:r>
          </a:p>
          <a:p>
            <a:pPr lvl="1">
              <a:defRPr/>
            </a:pPr>
            <a:r>
              <a:rPr lang="es-ES_tradnl" altLang="es-MX" dirty="0"/>
              <a:t>Hay sustancias (electrolitos) que en disolución se disocian en cationes y aniones.</a:t>
            </a:r>
          </a:p>
          <a:p>
            <a:pPr>
              <a:defRPr/>
            </a:pPr>
            <a:r>
              <a:rPr lang="es-ES_tradnl" altLang="es-MX" b="1" dirty="0">
                <a:effectLst>
                  <a:outerShdw blurRad="38100" dist="38100" dir="2700000" algn="tl">
                    <a:srgbClr val="000000"/>
                  </a:outerShdw>
                </a:effectLst>
              </a:rPr>
              <a:t>ÁCIDO:</a:t>
            </a:r>
            <a:r>
              <a:rPr lang="es-ES_tradnl" altLang="es-MX" dirty="0"/>
              <a:t> Sustancia que en disolución acuosa DESPRENDE O PRODUCE cationes H</a:t>
            </a:r>
            <a:r>
              <a:rPr lang="es-ES_tradnl" altLang="es-MX" baseline="30000" dirty="0"/>
              <a:t>+</a:t>
            </a:r>
            <a:r>
              <a:rPr lang="es-ES_tradnl" altLang="es-MX" dirty="0"/>
              <a:t>. (ION HIDRONIO)</a:t>
            </a:r>
          </a:p>
          <a:p>
            <a:pPr>
              <a:defRPr/>
            </a:pPr>
            <a:endParaRPr lang="es-ES_tradnl" altLang="es-MX" dirty="0"/>
          </a:p>
          <a:p>
            <a:pPr>
              <a:defRPr/>
            </a:pPr>
            <a:r>
              <a:rPr lang="es-ES_tradnl" altLang="es-MX" b="1" dirty="0">
                <a:effectLst>
                  <a:outerShdw blurRad="38100" dist="38100" dir="2700000" algn="tl">
                    <a:srgbClr val="000000"/>
                  </a:outerShdw>
                </a:effectLst>
              </a:rPr>
              <a:t>BASE:</a:t>
            </a:r>
            <a:r>
              <a:rPr lang="es-ES_tradnl" altLang="es-MX" dirty="0"/>
              <a:t> Sustancia que en disolución acuosa DESPRENDE O PRODUCE aniones OH</a:t>
            </a:r>
            <a:r>
              <a:rPr lang="es-ES_tradnl" altLang="es-MX" baseline="30000" dirty="0"/>
              <a:t>–</a:t>
            </a:r>
            <a:r>
              <a:rPr lang="es-ES_tradnl" altLang="es-MX" dirty="0"/>
              <a:t>. (ION HIDROXILO)</a:t>
            </a:r>
          </a:p>
        </p:txBody>
      </p:sp>
      <p:pic>
        <p:nvPicPr>
          <p:cNvPr id="4" name="Imagen 3"/>
          <p:cNvPicPr>
            <a:picLocks noChangeAspect="1"/>
          </p:cNvPicPr>
          <p:nvPr/>
        </p:nvPicPr>
        <p:blipFill rotWithShape="1">
          <a:blip r:embed="rId2"/>
          <a:srcRect l="56270" t="64172" r="8226" b="29316"/>
          <a:stretch/>
        </p:blipFill>
        <p:spPr>
          <a:xfrm>
            <a:off x="4493624" y="4088676"/>
            <a:ext cx="3202576" cy="775598"/>
          </a:xfrm>
          <a:prstGeom prst="rect">
            <a:avLst/>
          </a:prstGeom>
        </p:spPr>
      </p:pic>
      <p:pic>
        <p:nvPicPr>
          <p:cNvPr id="5" name="Imagen 4"/>
          <p:cNvPicPr>
            <a:picLocks noChangeAspect="1"/>
          </p:cNvPicPr>
          <p:nvPr/>
        </p:nvPicPr>
        <p:blipFill rotWithShape="1">
          <a:blip r:embed="rId3"/>
          <a:srcRect l="30940" t="50429" r="28432" b="40122"/>
          <a:stretch/>
        </p:blipFill>
        <p:spPr>
          <a:xfrm>
            <a:off x="4767941" y="5590900"/>
            <a:ext cx="2468881" cy="757649"/>
          </a:xfrm>
          <a:prstGeom prst="rect">
            <a:avLst/>
          </a:prstGeom>
        </p:spPr>
      </p:pic>
    </p:spTree>
    <p:extLst>
      <p:ext uri="{BB962C8B-B14F-4D97-AF65-F5344CB8AC3E}">
        <p14:creationId xmlns:p14="http://schemas.microsoft.com/office/powerpoint/2010/main" val="2987711138"/>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1554</TotalTime>
  <Words>2325</Words>
  <Application>Microsoft Office PowerPoint</Application>
  <PresentationFormat>Panorámica</PresentationFormat>
  <Paragraphs>151</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Monotype Sorts</vt:lpstr>
      <vt:lpstr>Times New Roman</vt:lpstr>
      <vt:lpstr>Tw Cen MT</vt:lpstr>
      <vt:lpstr>Gota</vt:lpstr>
      <vt:lpstr>Equilibrio químico en soluciones</vt:lpstr>
      <vt:lpstr>Soluciones iónicas</vt:lpstr>
      <vt:lpstr>electrolitos</vt:lpstr>
      <vt:lpstr>Tipos de electrolitos</vt:lpstr>
      <vt:lpstr>Soluciones no electrolíticas </vt:lpstr>
      <vt:lpstr>De acuerdo con lo observado responda la actividad</vt:lpstr>
      <vt:lpstr> ácidos y bases</vt:lpstr>
      <vt:lpstr>Características generales</vt:lpstr>
      <vt:lpstr>teoría de SVANTE Arrhenius</vt:lpstr>
      <vt:lpstr>Limitaciones de la teoría</vt:lpstr>
      <vt:lpstr>Teoría de Brönsted-Lowry</vt:lpstr>
      <vt:lpstr>Teoría de Lewis</vt:lpstr>
      <vt:lpstr>Presentación de PowerPoint</vt:lpstr>
      <vt:lpstr>Proceso de disociación de ácidos</vt:lpstr>
      <vt:lpstr>Proceso de disociación de ácidos</vt:lpstr>
      <vt:lpstr>Proceso de disociación de bases</vt:lpstr>
      <vt:lpstr>Proceso de disociación de bases</vt:lpstr>
      <vt:lpstr>Equilibrio iónico del agua</vt:lpstr>
      <vt:lpstr>Equilibrio iónico del agua</vt:lpstr>
      <vt:lpstr>Equilibrio iónico del agua</vt:lpstr>
      <vt:lpstr>Constante del producto iónico del agua (kw)</vt:lpstr>
      <vt:lpstr>Constante del producto iónico del agua (kw) Ionización del agua y el pH</vt:lpstr>
      <vt:lpstr>el pH</vt:lpstr>
      <vt:lpstr>el pH</vt:lpstr>
      <vt:lpstr>el pH</vt:lpstr>
      <vt:lpstr>El poh</vt:lpstr>
      <vt:lpstr>LA ESCALA DE pH</vt:lpstr>
      <vt:lpstr>Fuerza de ácidos y bases (pK)</vt:lpstr>
      <vt:lpstr>Neutralización</vt:lpstr>
      <vt:lpstr>Titulación o Valoración ácido-base</vt:lpstr>
      <vt:lpstr>Punto de equivalencia</vt:lpstr>
      <vt:lpstr>Determinando la concentración</vt:lpstr>
      <vt:lpstr>|</vt:lpstr>
      <vt:lpstr>Presentación de PowerPoint</vt:lpstr>
      <vt:lpstr>Equilibrio iónico del agua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Equilibrio químico en soluciones</dc:title>
  <dc:creator>Lorena R3</dc:creator>
  <cp:lastModifiedBy>Windows10</cp:lastModifiedBy>
  <cp:revision>99</cp:revision>
  <dcterms:created xsi:type="dcterms:W3CDTF">2019-02-15T22:19:22Z</dcterms:created>
  <dcterms:modified xsi:type="dcterms:W3CDTF">2023-09-26T14:38:25Z</dcterms:modified>
</cp:coreProperties>
</file>