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8" r:id="rId5"/>
    <p:sldId id="266" r:id="rId6"/>
    <p:sldId id="265" r:id="rId7"/>
    <p:sldId id="267" r:id="rId8"/>
    <p:sldId id="271" r:id="rId9"/>
    <p:sldId id="272" r:id="rId10"/>
    <p:sldId id="268" r:id="rId11"/>
    <p:sldId id="276" r:id="rId12"/>
    <p:sldId id="277" r:id="rId13"/>
    <p:sldId id="278" r:id="rId14"/>
    <p:sldId id="273" r:id="rId15"/>
    <p:sldId id="274" r:id="rId16"/>
    <p:sldId id="275" r:id="rId17"/>
    <p:sldId id="270" r:id="rId18"/>
    <p:sldId id="257" r:id="rId19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E0082A-A573-467B-8B8B-6F12CFFE43DE}" type="datetime1">
              <a:rPr lang="es-ES" smtClean="0"/>
              <a:t>13/02/2023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4BCD9F-FF04-49E9-8BC2-24C84022FD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502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BFE120-9947-405D-8EDD-777C5B92F95F}" type="datetime1">
              <a:rPr lang="es-ES" noProof="0" smtClean="0"/>
              <a:t>13/02/2023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AB528-7684-4A37-99F6-46340DCC2B3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162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255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808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40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395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091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37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52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886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825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71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403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81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641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79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 número de página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rtlCol="0"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F5596A7B-6B90-4EC9-8EC7-2632EF37282F}" type="datetime8">
              <a:rPr lang="es-ES" noProof="0" smtClean="0"/>
              <a:t>13/02/2023 6:18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Agregue un pie de página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D06DAE-8EB6-44AF-A79D-EA0B864D1651}" type="datetime8">
              <a:rPr lang="es-ES" noProof="0" smtClean="0"/>
              <a:t>13/02/2023 6:18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2" name="Forma libre 6" title="Forma de número de página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Marcador de número de diapositiva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608737B-7E37-4D2D-8CF5-4158DCD891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1602C-5329-485F-BF72-973241F98A36}" type="datetime8">
              <a:rPr lang="es-ES" noProof="0" smtClean="0"/>
              <a:t>13/02/2023 6:18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3F345-876A-43A8-AC1D-0C2B448A3384}" type="datetime8">
              <a:rPr lang="es-ES" noProof="0" smtClean="0"/>
              <a:t>13/02/2023 6:18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posición de contenido 3">
            <a:extLst>
              <a:ext uri="{FF2B5EF4-FFF2-40B4-BE49-F238E27FC236}">
                <a16:creationId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634DAB-0590-4A71-A201-CD2D86848F5A}" type="datetime8">
              <a:rPr lang="es-ES" noProof="0" smtClean="0"/>
              <a:t>13/02/2023 6:18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B7E2A2-B215-4306-813F-33B4538FB3E8}" type="datetime8">
              <a:rPr lang="es-ES" noProof="0" smtClean="0"/>
              <a:t>13/02/2023 6:18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 rtlCol="0"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3B16A3-2AEA-41B3-8D6D-25112DF9D746}" type="datetime8">
              <a:rPr lang="es-ES" noProof="0" smtClean="0"/>
              <a:t>13/02/2023 6:18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67681B-FE13-4790-B51F-B5A6B4A2C928}" type="datetime8">
              <a:rPr lang="es-ES" noProof="0" smtClean="0"/>
              <a:t>13/02/2023 6:18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 número de página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rtlCol="0"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 rtlCol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D970E51-1DAC-4C99-A0A5-19529789575A}" type="datetime8">
              <a:rPr lang="es-ES" noProof="0" smtClean="0"/>
              <a:t>13/02/2023 6:18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 title="Línea de regla vertical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D25FA9-F0CF-41E5-B762-98BA71E0CF9B}" type="datetime8">
              <a:rPr lang="es-ES" noProof="0" smtClean="0"/>
              <a:t>13/02/2023 6:18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7AE8F0-AEF4-45DC-B2D6-7FFFAA92E171}" type="datetime8">
              <a:rPr lang="es-ES" noProof="0" smtClean="0"/>
              <a:t>13/02/2023 6:18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contenido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94FCBA-88D5-4065-8D6F-CC673CBC7011}" type="datetime8">
              <a:rPr lang="es-ES" noProof="0" smtClean="0"/>
              <a:t>13/02/2023 6:18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17EB64-A010-4714-9359-A30D92F98A33}" type="datetime8">
              <a:rPr lang="es-ES" noProof="0" smtClean="0"/>
              <a:t>13/02/2023 6:18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Forma libre 6" title="Forma de número de página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5" name="Marcador de contenido 7">
            <a:extLst>
              <a:ext uri="{FF2B5EF4-FFF2-40B4-BE49-F238E27FC236}">
                <a16:creationId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contenido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contenido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 rtlCol="0"/>
          <a:lstStyle/>
          <a:p>
            <a:pPr rtl="0"/>
            <a:fld id="{88196098-D872-495B-BF15-B010AE2E1135}" type="datetime8">
              <a:rPr lang="es-ES" noProof="0" smtClean="0"/>
              <a:t>13/02/2023 6:18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Forma libre 6" title="Forma de número de página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6" name="Marcador de contenido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rtlCol="0" anchor="ctr" anchorCtr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952FD7-010C-459B-89F4-469BA4B7B5F4}" type="datetime8">
              <a:rPr lang="es-ES" noProof="0" smtClean="0"/>
              <a:t>13/02/2023 6:18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recha Contenido izquier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362A98-48C4-46B4-8EF5-C04F4F6FEDE0}" type="datetime8">
              <a:rPr lang="es-ES" noProof="0" smtClean="0"/>
              <a:t>13/02/2023 6:18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contenido 12">
            <a:extLst>
              <a:ext uri="{FF2B5EF4-FFF2-40B4-BE49-F238E27FC236}">
                <a16:creationId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rtlCol="0" anchor="ctr" anchorCtr="0">
            <a:normAutofit/>
          </a:bodyPr>
          <a:lstStyle>
            <a:lvl1pPr>
              <a:defRPr sz="2800"/>
            </a:lvl1pPr>
          </a:lstStyle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200" noProof="0">
                <a:cs typeface="Segoe UI" panose="020B0502040204020203" pitchFamily="34" charset="0"/>
              </a:rPr>
              <a:t>Editar estilos de texto del patrón</a:t>
            </a:r>
          </a:p>
        </p:txBody>
      </p:sp>
      <p:sp>
        <p:nvSpPr>
          <p:cNvPr id="8" name="Forma libre 6" title="Forma de número de página">
            <a:extLst>
              <a:ext uri="{FF2B5EF4-FFF2-40B4-BE49-F238E27FC236}">
                <a16:creationId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0" name="Marcador de número de diapositiva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F9883E2-3D63-40B4-9105-EAB596140EA2}" type="slidenum">
              <a:rPr lang="es-ES" noProof="0" smtClean="0">
                <a:solidFill>
                  <a:schemeClr val="bg2"/>
                </a:solidFill>
              </a:rPr>
              <a:t>‹Nº›</a:t>
            </a:fld>
            <a:endParaRPr lang="es-ES" noProof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 6" title="Forma de número de página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C4961CD1-7A49-47D7-9BCD-735513CBFAEB}" type="datetime8">
              <a:rPr lang="es-ES" noProof="0" smtClean="0"/>
              <a:t>13/02/2023 6:18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Agregue un pie de página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0" name="Conector recto 9" title="Líneas de regla horizontal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s-es/article/editar-la-presentaci%c3%b3n-de-la-escuela-44445997-6769-4d44-8b30-f9e3050adbfb?omkt=es-ES&amp;ui=es-ES&amp;rs=es-ES&amp;ad=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sv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ofesor">
            <a:extLst>
              <a:ext uri="{FF2B5EF4-FFF2-40B4-BE49-F238E27FC236}">
                <a16:creationId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917"/>
            <a:ext cx="12240000" cy="69066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673525" y="2270908"/>
            <a:ext cx="7939656" cy="2188992"/>
          </a:xfrm>
        </p:spPr>
        <p:txBody>
          <a:bodyPr rtlCol="0"/>
          <a:lstStyle/>
          <a:p>
            <a:pPr rtl="0"/>
            <a:r>
              <a:rPr lang="es-ES" sz="4000" dirty="0">
                <a:solidFill>
                  <a:schemeClr val="tx1"/>
                </a:solidFill>
              </a:rPr>
              <a:t>Complemento a r y r-1  números negativos en base 2 </a:t>
            </a:r>
            <a:endParaRPr lang="es-ES" sz="4000" dirty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3547" y="4851523"/>
            <a:ext cx="8584415" cy="1052898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ES" sz="3200" dirty="0">
                <a:solidFill>
                  <a:schemeClr val="tx1"/>
                </a:solidFill>
                <a:cs typeface="Segoe UI" panose="020B0502040204020203" pitchFamily="34" charset="0"/>
              </a:rPr>
              <a:t>Universidad Distrital Francisco José de Caldas </a:t>
            </a:r>
          </a:p>
        </p:txBody>
      </p:sp>
      <p:sp>
        <p:nvSpPr>
          <p:cNvPr id="4" name="Marcador de número de diapositiva 3" hidden="1">
            <a:extLst>
              <a:ext uri="{FF2B5EF4-FFF2-40B4-BE49-F238E27FC236}">
                <a16:creationId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572264"/>
            <a:ext cx="4724741" cy="2278772"/>
          </a:xfrm>
        </p:spPr>
        <p:txBody>
          <a:bodyPr rtlCol="0"/>
          <a:lstStyle/>
          <a:p>
            <a:pPr algn="ctr" rtl="0"/>
            <a:r>
              <a:rPr lang="es-ES" dirty="0">
                <a:solidFill>
                  <a:srgbClr val="0000FF"/>
                </a:solidFill>
              </a:rPr>
              <a:t>RESTA CON COMPLEMENTO A 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0" y="139190"/>
            <a:ext cx="6104001" cy="6426202"/>
          </a:xfrm>
        </p:spPr>
        <p:txBody>
          <a:bodyPr rtlCol="0">
            <a:normAutofit fontScale="62500" lnSpcReduction="20000"/>
          </a:bodyPr>
          <a:lstStyle/>
          <a:p>
            <a:r>
              <a:rPr lang="es-ES" sz="3200" dirty="0">
                <a:solidFill>
                  <a:srgbClr val="FF0000"/>
                </a:solidFill>
              </a:rPr>
              <a:t>EJEMPLOS BASE 2 </a:t>
            </a:r>
            <a:endParaRPr lang="es-ES" sz="3200" dirty="0"/>
          </a:p>
          <a:p>
            <a:pPr marL="0" indent="0">
              <a:buNone/>
            </a:pPr>
            <a:r>
              <a:rPr lang="es-ES" sz="3200" dirty="0"/>
              <a:t>a)  M=1010, N=1000</a:t>
            </a:r>
          </a:p>
          <a:p>
            <a:r>
              <a:rPr lang="es-ES" sz="3200" dirty="0"/>
              <a:t>Directa:1010-1000=+0010</a:t>
            </a:r>
          </a:p>
          <a:p>
            <a:r>
              <a:rPr lang="es-ES" sz="3200" dirty="0"/>
              <a:t>Con complemento a r</a:t>
            </a:r>
          </a:p>
          <a:p>
            <a:r>
              <a:rPr lang="es-ES" sz="3200" dirty="0"/>
              <a:t>1010 +C2(1000)=1010+1000</a:t>
            </a:r>
          </a:p>
          <a:p>
            <a:pPr marL="0" indent="0">
              <a:buNone/>
            </a:pPr>
            <a:r>
              <a:rPr lang="es-ES" sz="3200" dirty="0"/>
              <a:t>          =1010</a:t>
            </a:r>
          </a:p>
          <a:p>
            <a:pPr marL="0" indent="0">
              <a:buNone/>
            </a:pPr>
            <a:r>
              <a:rPr lang="es-ES" sz="3200" dirty="0"/>
              <a:t>          </a:t>
            </a:r>
            <a:r>
              <a:rPr lang="es-ES" sz="3200" u="sng" dirty="0"/>
              <a:t>+1000</a:t>
            </a:r>
          </a:p>
          <a:p>
            <a:pPr marL="0" indent="0">
              <a:buNone/>
            </a:pPr>
            <a:r>
              <a:rPr lang="es-ES" sz="3200" dirty="0"/>
              <a:t>          </a:t>
            </a:r>
            <a:r>
              <a:rPr lang="es-ES" sz="3200" dirty="0">
                <a:solidFill>
                  <a:srgbClr val="FF0000"/>
                </a:solidFill>
              </a:rPr>
              <a:t>1</a:t>
            </a:r>
            <a:r>
              <a:rPr lang="es-ES" sz="3200" dirty="0"/>
              <a:t>0010  Hay acarreo RTA +0010</a:t>
            </a:r>
          </a:p>
          <a:p>
            <a:pPr marL="0" indent="0">
              <a:buNone/>
            </a:pPr>
            <a:endParaRPr lang="es-CO" sz="3200" dirty="0"/>
          </a:p>
          <a:p>
            <a:pPr marL="0" indent="0">
              <a:buNone/>
            </a:pPr>
            <a:r>
              <a:rPr lang="es-ES" sz="3200" dirty="0"/>
              <a:t>b) M=1000, N=1010, </a:t>
            </a:r>
          </a:p>
          <a:p>
            <a:r>
              <a:rPr lang="es-ES" sz="3200" dirty="0"/>
              <a:t>Directa:1000-1010=-0010</a:t>
            </a:r>
          </a:p>
          <a:p>
            <a:r>
              <a:rPr lang="es-ES" sz="3200" dirty="0"/>
              <a:t>Con complemento a r</a:t>
            </a:r>
          </a:p>
          <a:p>
            <a:r>
              <a:rPr lang="es-ES" sz="3200" dirty="0"/>
              <a:t>1000 +C2(1010)=1000+0110</a:t>
            </a:r>
          </a:p>
          <a:p>
            <a:pPr marL="0" indent="0">
              <a:buNone/>
            </a:pPr>
            <a:r>
              <a:rPr lang="es-ES" sz="3200" dirty="0"/>
              <a:t>          =1000</a:t>
            </a:r>
          </a:p>
          <a:p>
            <a:pPr marL="0" indent="0">
              <a:buNone/>
            </a:pPr>
            <a:r>
              <a:rPr lang="es-ES" sz="3200" dirty="0"/>
              <a:t>          </a:t>
            </a:r>
            <a:r>
              <a:rPr lang="es-ES" sz="3200" u="sng" dirty="0"/>
              <a:t>+0110</a:t>
            </a:r>
          </a:p>
          <a:p>
            <a:pPr marL="0" indent="0">
              <a:buNone/>
            </a:pPr>
            <a:r>
              <a:rPr lang="es-ES" sz="3200" dirty="0"/>
              <a:t>          </a:t>
            </a:r>
            <a:r>
              <a:rPr lang="es-ES" sz="3200" dirty="0">
                <a:solidFill>
                  <a:srgbClr val="FF0000"/>
                </a:solidFill>
              </a:rPr>
              <a:t>0</a:t>
            </a:r>
            <a:r>
              <a:rPr lang="es-ES" sz="3200" dirty="0"/>
              <a:t>1110  No Hay acarreo RTA -C2(1110)=-0010</a:t>
            </a:r>
          </a:p>
        </p:txBody>
      </p:sp>
    </p:spTree>
    <p:extLst>
      <p:ext uri="{BB962C8B-B14F-4D97-AF65-F5344CB8AC3E}">
        <p14:creationId xmlns:p14="http://schemas.microsoft.com/office/powerpoint/2010/main" val="49960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688779"/>
            <a:ext cx="6893035" cy="5223072"/>
          </a:xfrm>
        </p:spPr>
        <p:txBody>
          <a:bodyPr rtlCol="0">
            <a:normAutofit lnSpcReduction="10000"/>
          </a:bodyPr>
          <a:lstStyle/>
          <a:p>
            <a:r>
              <a:rPr lang="es-ES" sz="3200" dirty="0">
                <a:solidFill>
                  <a:schemeClr val="tx1"/>
                </a:solidFill>
              </a:rPr>
              <a:t>Existen dos formas de representar los números negativos en base 2, ambas tienen la estructura de signo y magnitud.</a:t>
            </a:r>
          </a:p>
          <a:p>
            <a:pPr algn="just"/>
            <a:r>
              <a:rPr lang="es-ES" sz="3200" b="1" dirty="0">
                <a:solidFill>
                  <a:srgbClr val="FF0000"/>
                </a:solidFill>
              </a:rPr>
              <a:t>Signo: </a:t>
            </a:r>
            <a:r>
              <a:rPr lang="es-ES" sz="3200" dirty="0">
                <a:solidFill>
                  <a:schemeClr val="tx1"/>
                </a:solidFill>
              </a:rPr>
              <a:t>El bit mas significativo representa el signo </a:t>
            </a:r>
            <a:r>
              <a:rPr lang="es-CO" sz="3200" dirty="0">
                <a:solidFill>
                  <a:schemeClr val="tx1"/>
                </a:solidFill>
              </a:rPr>
              <a:t>positivo (0) o negativo (1).</a:t>
            </a:r>
          </a:p>
          <a:p>
            <a:pPr algn="just"/>
            <a:r>
              <a:rPr lang="es-ES" sz="3200" b="1" dirty="0">
                <a:solidFill>
                  <a:srgbClr val="FF0000"/>
                </a:solidFill>
              </a:rPr>
              <a:t>Magnitud: </a:t>
            </a:r>
            <a:r>
              <a:rPr lang="es-ES" sz="3200" dirty="0">
                <a:solidFill>
                  <a:schemeClr val="tx1"/>
                </a:solidFill>
              </a:rPr>
              <a:t>Se calcula a partir del resto de bits.</a:t>
            </a:r>
          </a:p>
          <a:p>
            <a:endParaRPr lang="es-ES" sz="3200" dirty="0"/>
          </a:p>
          <a:p>
            <a:endParaRPr lang="es-CO" sz="3200" dirty="0"/>
          </a:p>
          <a:p>
            <a:endParaRPr lang="es-CO" sz="32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7230429" y="1615302"/>
            <a:ext cx="4961571" cy="2397608"/>
          </a:xfrm>
        </p:spPr>
        <p:txBody>
          <a:bodyPr rtlCol="0"/>
          <a:lstStyle/>
          <a:p>
            <a:pPr rtl="0"/>
            <a:r>
              <a:rPr lang="es-ES" dirty="0"/>
              <a:t>Números Negativos en base 2</a:t>
            </a:r>
          </a:p>
        </p:txBody>
      </p:sp>
    </p:spTree>
    <p:extLst>
      <p:ext uri="{BB962C8B-B14F-4D97-AF65-F5344CB8AC3E}">
        <p14:creationId xmlns:p14="http://schemas.microsoft.com/office/powerpoint/2010/main" val="147067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688779"/>
            <a:ext cx="6893035" cy="5223072"/>
          </a:xfrm>
        </p:spPr>
        <p:txBody>
          <a:bodyPr rtlCol="0">
            <a:normAutofit lnSpcReduction="10000"/>
          </a:bodyPr>
          <a:lstStyle/>
          <a:p>
            <a:pPr marL="0" indent="0" algn="ctr">
              <a:buNone/>
            </a:pPr>
            <a:r>
              <a:rPr lang="es-ES" sz="3200" b="1" dirty="0">
                <a:solidFill>
                  <a:srgbClr val="FFC000"/>
                </a:solidFill>
              </a:rPr>
              <a:t>FORMA 1</a:t>
            </a:r>
            <a:endParaRPr lang="es-ES" sz="3200" b="1" dirty="0"/>
          </a:p>
          <a:p>
            <a:pPr algn="just"/>
            <a:r>
              <a:rPr lang="es-ES" sz="3200" b="1" dirty="0">
                <a:solidFill>
                  <a:srgbClr val="FF0000"/>
                </a:solidFill>
              </a:rPr>
              <a:t>Signo: </a:t>
            </a:r>
            <a:r>
              <a:rPr lang="es-ES" sz="3200" dirty="0">
                <a:solidFill>
                  <a:schemeClr val="tx1"/>
                </a:solidFill>
              </a:rPr>
              <a:t>El bit mas significativo representa el signo </a:t>
            </a:r>
            <a:r>
              <a:rPr lang="es-CO" sz="3200" dirty="0">
                <a:solidFill>
                  <a:schemeClr val="tx1"/>
                </a:solidFill>
              </a:rPr>
              <a:t>positivo (0) o negativo (1).</a:t>
            </a:r>
          </a:p>
          <a:p>
            <a:pPr algn="just"/>
            <a:r>
              <a:rPr lang="es-ES" sz="3200" b="1" dirty="0">
                <a:solidFill>
                  <a:srgbClr val="FF0000"/>
                </a:solidFill>
              </a:rPr>
              <a:t>Magnitud:</a:t>
            </a:r>
            <a:r>
              <a:rPr lang="es-ES" sz="3200" dirty="0"/>
              <a:t> </a:t>
            </a:r>
            <a:r>
              <a:rPr lang="es-ES" sz="3200" dirty="0">
                <a:solidFill>
                  <a:schemeClr val="tx1"/>
                </a:solidFill>
              </a:rPr>
              <a:t>Corresponden</a:t>
            </a:r>
            <a:r>
              <a:rPr lang="es-ES" sz="3200" b="1" dirty="0">
                <a:solidFill>
                  <a:schemeClr val="tx1"/>
                </a:solidFill>
              </a:rPr>
              <a:t> </a:t>
            </a:r>
            <a:r>
              <a:rPr lang="es-ES" sz="3200" dirty="0">
                <a:solidFill>
                  <a:schemeClr val="tx1"/>
                </a:solidFill>
              </a:rPr>
              <a:t>al resto de bits </a:t>
            </a:r>
          </a:p>
          <a:p>
            <a:pPr algn="just"/>
            <a:r>
              <a:rPr lang="es-ES" sz="3200" dirty="0">
                <a:solidFill>
                  <a:srgbClr val="FF0000"/>
                </a:solidFill>
              </a:rPr>
              <a:t>Ejemplo: 0</a:t>
            </a:r>
            <a:r>
              <a:rPr lang="es-ES" sz="3200" dirty="0"/>
              <a:t>1010</a:t>
            </a:r>
            <a:r>
              <a:rPr lang="es-AR" altLang="es-ES" sz="3200" baseline="-25000" dirty="0">
                <a:latin typeface="Arial" panose="020B0604020202020204" pitchFamily="34" charset="0"/>
              </a:rPr>
              <a:t>2</a:t>
            </a:r>
            <a:r>
              <a:rPr lang="es-ES" sz="3200" dirty="0"/>
              <a:t>=</a:t>
            </a:r>
            <a:r>
              <a:rPr lang="es-ES" sz="3200" dirty="0">
                <a:solidFill>
                  <a:srgbClr val="FF0000"/>
                </a:solidFill>
              </a:rPr>
              <a:t>+</a:t>
            </a:r>
            <a:r>
              <a:rPr lang="es-ES" sz="3200" dirty="0"/>
              <a:t>10</a:t>
            </a:r>
            <a:r>
              <a:rPr lang="es-AR" sz="3200" baseline="-25000" dirty="0">
                <a:latin typeface="Arial" panose="020B0604020202020204" pitchFamily="34" charset="0"/>
              </a:rPr>
              <a:t>10</a:t>
            </a:r>
            <a:endParaRPr lang="es-ES" sz="3200" dirty="0"/>
          </a:p>
          <a:p>
            <a:endParaRPr lang="es-ES" sz="3200" dirty="0"/>
          </a:p>
          <a:p>
            <a:r>
              <a:rPr lang="es-ES" sz="3200" dirty="0">
                <a:solidFill>
                  <a:srgbClr val="FF0000"/>
                </a:solidFill>
              </a:rPr>
              <a:t>Ejemplo: 1</a:t>
            </a:r>
            <a:r>
              <a:rPr lang="es-ES" sz="3200" dirty="0"/>
              <a:t>1010</a:t>
            </a:r>
            <a:r>
              <a:rPr lang="es-AR" altLang="es-ES" sz="3200" baseline="-25000" dirty="0">
                <a:latin typeface="Arial" panose="020B0604020202020204" pitchFamily="34" charset="0"/>
              </a:rPr>
              <a:t>2</a:t>
            </a:r>
            <a:r>
              <a:rPr lang="es-ES" sz="3200" dirty="0"/>
              <a:t>=</a:t>
            </a:r>
            <a:r>
              <a:rPr lang="es-ES" sz="3200" dirty="0">
                <a:solidFill>
                  <a:srgbClr val="FF0000"/>
                </a:solidFill>
              </a:rPr>
              <a:t>-</a:t>
            </a:r>
            <a:r>
              <a:rPr lang="es-ES" sz="3200" dirty="0"/>
              <a:t>10</a:t>
            </a:r>
            <a:r>
              <a:rPr lang="es-AR" sz="3200" baseline="-25000" dirty="0">
                <a:latin typeface="Arial" panose="020B0604020202020204" pitchFamily="34" charset="0"/>
              </a:rPr>
              <a:t>10</a:t>
            </a:r>
            <a:endParaRPr lang="es-ES" sz="3200" dirty="0"/>
          </a:p>
          <a:p>
            <a:endParaRPr lang="es-ES" sz="3200" dirty="0"/>
          </a:p>
          <a:p>
            <a:endParaRPr lang="es-CO" sz="3200" dirty="0"/>
          </a:p>
          <a:p>
            <a:endParaRPr lang="es-CO" sz="32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7230429" y="1615302"/>
            <a:ext cx="4961571" cy="2397608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Números Negativos en base 2</a:t>
            </a:r>
            <a:br>
              <a:rPr lang="es-ES" dirty="0"/>
            </a:br>
            <a:r>
              <a:rPr lang="es-ES" dirty="0">
                <a:solidFill>
                  <a:srgbClr val="FFC000"/>
                </a:solidFill>
              </a:rPr>
              <a:t>Forma 1: Signo y magnitud sin complemento</a:t>
            </a:r>
          </a:p>
        </p:txBody>
      </p:sp>
    </p:spTree>
    <p:extLst>
      <p:ext uri="{BB962C8B-B14F-4D97-AF65-F5344CB8AC3E}">
        <p14:creationId xmlns:p14="http://schemas.microsoft.com/office/powerpoint/2010/main" val="272255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292608" y="688779"/>
            <a:ext cx="7185643" cy="5223072"/>
          </a:xfrm>
        </p:spPr>
        <p:txBody>
          <a:bodyPr rtlCol="0">
            <a:normAutofit fontScale="92500"/>
          </a:bodyPr>
          <a:lstStyle/>
          <a:p>
            <a:pPr marL="0" indent="0" algn="ctr">
              <a:buNone/>
            </a:pPr>
            <a:r>
              <a:rPr lang="es-ES" sz="3200" b="1" dirty="0">
                <a:solidFill>
                  <a:srgbClr val="FFC000"/>
                </a:solidFill>
              </a:rPr>
              <a:t>FORMA 2</a:t>
            </a:r>
            <a:endParaRPr lang="es-ES" sz="3200" b="1" dirty="0"/>
          </a:p>
          <a:p>
            <a:pPr algn="just"/>
            <a:r>
              <a:rPr lang="es-ES" sz="3200" b="1" dirty="0">
                <a:solidFill>
                  <a:srgbClr val="FF0000"/>
                </a:solidFill>
              </a:rPr>
              <a:t>Signo: </a:t>
            </a:r>
            <a:r>
              <a:rPr lang="es-ES" sz="3200" dirty="0">
                <a:solidFill>
                  <a:schemeClr val="tx1"/>
                </a:solidFill>
              </a:rPr>
              <a:t>El bit mas significativo representa el signo </a:t>
            </a:r>
            <a:r>
              <a:rPr lang="es-CO" sz="3200" dirty="0">
                <a:solidFill>
                  <a:schemeClr val="tx1"/>
                </a:solidFill>
              </a:rPr>
              <a:t>positivo (0) o negativo (1).</a:t>
            </a:r>
          </a:p>
          <a:p>
            <a:pPr algn="just"/>
            <a:r>
              <a:rPr lang="es-ES" sz="3200" b="1" dirty="0">
                <a:solidFill>
                  <a:srgbClr val="FF0000"/>
                </a:solidFill>
              </a:rPr>
              <a:t>Magnitud: </a:t>
            </a:r>
            <a:r>
              <a:rPr lang="es-ES" sz="3200" dirty="0">
                <a:solidFill>
                  <a:schemeClr val="tx1"/>
                </a:solidFill>
              </a:rPr>
              <a:t>Corresponden al resto de bits para números positivos (igual que forma 1). Complemento a 2 del resto de bits para números negativos .</a:t>
            </a:r>
          </a:p>
          <a:p>
            <a:r>
              <a:rPr lang="es-ES" sz="3200" dirty="0">
                <a:solidFill>
                  <a:srgbClr val="FF0000"/>
                </a:solidFill>
              </a:rPr>
              <a:t>Ejemplo: 0</a:t>
            </a:r>
            <a:r>
              <a:rPr lang="es-ES" sz="3200" dirty="0"/>
              <a:t>1010</a:t>
            </a:r>
            <a:r>
              <a:rPr lang="es-AR" altLang="es-ES" sz="3200" baseline="-25000" dirty="0">
                <a:latin typeface="Arial" panose="020B0604020202020204" pitchFamily="34" charset="0"/>
              </a:rPr>
              <a:t>2</a:t>
            </a:r>
            <a:r>
              <a:rPr lang="es-ES" sz="3200" dirty="0"/>
              <a:t>=</a:t>
            </a:r>
            <a:r>
              <a:rPr lang="es-ES" sz="3200" dirty="0">
                <a:solidFill>
                  <a:srgbClr val="FF0000"/>
                </a:solidFill>
              </a:rPr>
              <a:t>+</a:t>
            </a:r>
            <a:r>
              <a:rPr lang="es-ES" sz="3200" dirty="0"/>
              <a:t>10</a:t>
            </a:r>
            <a:r>
              <a:rPr lang="es-AR" sz="3200" baseline="-25000" dirty="0">
                <a:latin typeface="Arial" panose="020B0604020202020204" pitchFamily="34" charset="0"/>
              </a:rPr>
              <a:t>10</a:t>
            </a:r>
            <a:endParaRPr lang="es-ES" sz="3200" dirty="0"/>
          </a:p>
          <a:p>
            <a:r>
              <a:rPr lang="es-ES" sz="3200" dirty="0">
                <a:solidFill>
                  <a:srgbClr val="FF0000"/>
                </a:solidFill>
              </a:rPr>
              <a:t>Ejemplo: 1</a:t>
            </a:r>
            <a:r>
              <a:rPr lang="es-ES" sz="3200" dirty="0"/>
              <a:t>1010</a:t>
            </a:r>
            <a:r>
              <a:rPr lang="es-AR" altLang="es-ES" sz="3200" baseline="-25000" dirty="0">
                <a:latin typeface="Arial" panose="020B0604020202020204" pitchFamily="34" charset="0"/>
              </a:rPr>
              <a:t>2</a:t>
            </a:r>
            <a:r>
              <a:rPr lang="es-ES" sz="3200" dirty="0"/>
              <a:t>=</a:t>
            </a:r>
            <a:r>
              <a:rPr lang="es-ES" sz="3200" dirty="0">
                <a:solidFill>
                  <a:srgbClr val="FF0000"/>
                </a:solidFill>
              </a:rPr>
              <a:t>-</a:t>
            </a:r>
            <a:r>
              <a:rPr lang="es-ES" sz="3200" dirty="0"/>
              <a:t>C</a:t>
            </a:r>
            <a:r>
              <a:rPr lang="es-AR" sz="3200" baseline="-25000" dirty="0">
                <a:latin typeface="Arial" panose="020B0604020202020204" pitchFamily="34" charset="0"/>
              </a:rPr>
              <a:t>2</a:t>
            </a:r>
            <a:r>
              <a:rPr lang="es-ES" sz="3200" dirty="0"/>
              <a:t>(1010)=</a:t>
            </a:r>
            <a:r>
              <a:rPr lang="es-ES" sz="3200" dirty="0">
                <a:solidFill>
                  <a:srgbClr val="FF0000"/>
                </a:solidFill>
              </a:rPr>
              <a:t>-</a:t>
            </a:r>
            <a:r>
              <a:rPr lang="es-ES" sz="3200" dirty="0"/>
              <a:t>0110=</a:t>
            </a:r>
            <a:r>
              <a:rPr lang="es-ES" sz="3200" dirty="0">
                <a:solidFill>
                  <a:srgbClr val="FF0000"/>
                </a:solidFill>
              </a:rPr>
              <a:t>-</a:t>
            </a:r>
            <a:r>
              <a:rPr lang="es-ES" sz="3200" dirty="0"/>
              <a:t>6</a:t>
            </a:r>
            <a:r>
              <a:rPr lang="es-AR" sz="3200" baseline="-25000" dirty="0">
                <a:latin typeface="Arial" panose="020B0604020202020204" pitchFamily="34" charset="0"/>
              </a:rPr>
              <a:t>10</a:t>
            </a:r>
            <a:endParaRPr lang="es-ES" sz="3200" dirty="0"/>
          </a:p>
          <a:p>
            <a:endParaRPr lang="es-ES" sz="3200" dirty="0"/>
          </a:p>
          <a:p>
            <a:endParaRPr lang="es-ES" sz="3200" dirty="0"/>
          </a:p>
          <a:p>
            <a:endParaRPr lang="es-CO" sz="3200" dirty="0"/>
          </a:p>
          <a:p>
            <a:endParaRPr lang="es-CO" sz="32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7230429" y="1615302"/>
            <a:ext cx="4961571" cy="2397608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Números Negativos en base 2</a:t>
            </a:r>
            <a:br>
              <a:rPr lang="es-ES" dirty="0"/>
            </a:br>
            <a:r>
              <a:rPr lang="es-ES" dirty="0">
                <a:solidFill>
                  <a:srgbClr val="FF0000"/>
                </a:solidFill>
              </a:rPr>
              <a:t>Forma 2: Signo y magnitud en complemento a 2 para negativos </a:t>
            </a:r>
          </a:p>
        </p:txBody>
      </p:sp>
    </p:spTree>
    <p:extLst>
      <p:ext uri="{BB962C8B-B14F-4D97-AF65-F5344CB8AC3E}">
        <p14:creationId xmlns:p14="http://schemas.microsoft.com/office/powerpoint/2010/main" val="2435005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251FF9D-FA38-4BF2-834F-D115A5276A63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 rtlCol="0"/>
          <a:lstStyle/>
          <a:p>
            <a:pPr rtl="0"/>
            <a:r>
              <a:rPr lang="es-ES" dirty="0"/>
              <a:t>EJERCICIOS 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61E5BF8-B883-4420-9EA9-7E920E5D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s-ES" smtClean="0"/>
              <a:pPr rtl="0"/>
              <a:t>14</a:t>
            </a:fld>
            <a:endParaRPr lang="es-ES"/>
          </a:p>
        </p:txBody>
      </p:sp>
      <p:graphicFrame>
        <p:nvGraphicFramePr>
          <p:cNvPr id="15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38104520"/>
              </p:ext>
            </p:extLst>
          </p:nvPr>
        </p:nvGraphicFramePr>
        <p:xfrm>
          <a:off x="530352" y="2384044"/>
          <a:ext cx="1146657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7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Base 2 FORMA1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Base 2 FORMA2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Base 4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Base 8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Base 10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Base 16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-33221101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-6753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-255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+A01F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s-ES" dirty="0"/>
                        <a:t>1011100001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s-ES" dirty="0">
                          <a:solidFill>
                            <a:schemeClr val="dk1"/>
                          </a:solidFill>
                        </a:rPr>
                        <a:t>0100011111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-23201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-1341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-737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-2E1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s-ES" dirty="0">
                          <a:solidFill>
                            <a:schemeClr val="dk1"/>
                          </a:solidFill>
                        </a:rPr>
                        <a:t>0100011111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s-ES" dirty="0"/>
                        <a:t>1011100001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-10133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-437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-287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-11F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s-ES" dirty="0"/>
                        <a:t>1101 1101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s-ES" dirty="0"/>
                        <a:t>11011101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+DD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0 </a:t>
                      </a:r>
                      <a:r>
                        <a:rPr lang="es-ES" dirty="0"/>
                        <a:t>110 1010 1101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s-ES" dirty="0"/>
                        <a:t>11010101101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+6AD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329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Gracias </a:t>
            </a:r>
          </a:p>
        </p:txBody>
      </p:sp>
      <p:sp>
        <p:nvSpPr>
          <p:cNvPr id="8" name="Cuadro de texto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5181600" y="557784"/>
            <a:ext cx="6248399" cy="38407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endParaRPr lang="es-ES" sz="6000" u="sng" dirty="0">
              <a:solidFill>
                <a:srgbClr val="0070C0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F632A65-4DB8-40F7-92EA-A338699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86D27-68F1-47B9-A6E0-2CEAFAEB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10" y="2565382"/>
            <a:ext cx="4383325" cy="2278772"/>
          </a:xfrm>
        </p:spPr>
        <p:txBody>
          <a:bodyPr rtlCol="0"/>
          <a:lstStyle/>
          <a:p>
            <a:pPr algn="ctr" rtl="0"/>
            <a:r>
              <a:rPr lang="es-ES" dirty="0"/>
              <a:t>Complementos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90876D-147F-4718-97A1-D749D03B8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110" y="710753"/>
            <a:ext cx="6291999" cy="5896056"/>
          </a:xfrm>
        </p:spPr>
        <p:txBody>
          <a:bodyPr rtlCol="0">
            <a:noAutofit/>
          </a:bodyPr>
          <a:lstStyle/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Un número en base r puede tener dos complementos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Complemento a r 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Complemento a r-1 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Un número en base 10 puede tener dos complementos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Complemento a 10 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Complemento a 9 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Un número en base 2 puede tener dos complementos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Complemento a 2 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Complemento a 1 </a:t>
            </a:r>
          </a:p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endParaRPr lang="es-ES" sz="18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</p:txBody>
      </p:sp>
      <p:sp>
        <p:nvSpPr>
          <p:cNvPr id="16" name="Elipse 15" descr="elemento decorativo">
            <a:extLst>
              <a:ext uri="{FF2B5EF4-FFF2-40B4-BE49-F238E27FC236}">
                <a16:creationId xmlns:a16="http://schemas.microsoft.com/office/drawing/2014/main" id="{2819A5BD-5ED6-420D-9845-C32F17256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77110" y="242753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7" name="Elipse 16" descr="elemento decorativo">
            <a:extLst>
              <a:ext uri="{FF2B5EF4-FFF2-40B4-BE49-F238E27FC236}">
                <a16:creationId xmlns:a16="http://schemas.microsoft.com/office/drawing/2014/main" id="{2819A5BD-5ED6-420D-9845-C32F17256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77110" y="2331382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8" name="Elipse 17" descr="elemento decorativo">
            <a:extLst>
              <a:ext uri="{FF2B5EF4-FFF2-40B4-BE49-F238E27FC236}">
                <a16:creationId xmlns:a16="http://schemas.microsoft.com/office/drawing/2014/main" id="{2819A5BD-5ED6-420D-9845-C32F17256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77110" y="4420011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4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430" y="688779"/>
            <a:ext cx="6556605" cy="5223072"/>
          </a:xfrm>
        </p:spPr>
        <p:txBody>
          <a:bodyPr rtlCol="0">
            <a:normAutofit/>
          </a:bodyPr>
          <a:lstStyle/>
          <a:p>
            <a:r>
              <a:rPr lang="es-ES" sz="3200" dirty="0"/>
              <a:t>Dado un numero positivo N en base </a:t>
            </a:r>
            <a:r>
              <a:rPr lang="es-ES" sz="3200" i="1" dirty="0"/>
              <a:t>r </a:t>
            </a:r>
            <a:r>
              <a:rPr lang="es-ES" sz="3200" dirty="0"/>
              <a:t>con parte </a:t>
            </a:r>
            <a:r>
              <a:rPr lang="es-CO" sz="3200" dirty="0"/>
              <a:t>entera de </a:t>
            </a:r>
            <a:r>
              <a:rPr lang="es-CO" sz="3200" i="1" dirty="0"/>
              <a:t>n </a:t>
            </a:r>
            <a:r>
              <a:rPr lang="es-CO" sz="3200" dirty="0"/>
              <a:t>dígitos se define el complemento r de N como:</a:t>
            </a:r>
          </a:p>
          <a:p>
            <a:endParaRPr lang="es-ES" sz="32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6893035" y="280278"/>
            <a:ext cx="4961571" cy="2397608"/>
          </a:xfrm>
        </p:spPr>
        <p:txBody>
          <a:bodyPr rtlCol="0"/>
          <a:lstStyle/>
          <a:p>
            <a:pPr rtl="0"/>
            <a:r>
              <a:rPr lang="es-ES" dirty="0"/>
              <a:t>Complemento a r</a:t>
            </a:r>
          </a:p>
        </p:txBody>
      </p:sp>
      <p:sp>
        <p:nvSpPr>
          <p:cNvPr id="7" name="Rectángulo: Esquinas redondeadas 6" descr="elemento decorativo">
            <a:extLst>
              <a:ext uri="{FF2B5EF4-FFF2-40B4-BE49-F238E27FC236}">
                <a16:creationId xmlns:a16="http://schemas.microsoft.com/office/drawing/2014/main" id="{67E2D39B-E5BA-4353-811F-D83F9A05D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854" y="2301110"/>
            <a:ext cx="3833906" cy="2611038"/>
          </a:xfrm>
          <a:prstGeom prst="roundRect">
            <a:avLst>
              <a:gd name="adj" fmla="val 50000"/>
            </a:avLst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0" name="Elipse 9" descr="elemento decorativo">
            <a:extLst>
              <a:ext uri="{FF2B5EF4-FFF2-40B4-BE49-F238E27FC236}">
                <a16:creationId xmlns:a16="http://schemas.microsoft.com/office/drawing/2014/main" id="{C9975B72-4581-4DBC-941E-6521DE4D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2730" y="220779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pic>
        <p:nvPicPr>
          <p:cNvPr id="24" name="Gráfico 23" descr="Alarma">
            <a:extLst>
              <a:ext uri="{FF2B5EF4-FFF2-40B4-BE49-F238E27FC236}">
                <a16:creationId xmlns:a16="http://schemas.microsoft.com/office/drawing/2014/main" id="{B4DE1D45-AF40-46FB-9CC0-37DB471BE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4308" y="2940629"/>
            <a:ext cx="1332000" cy="1332000"/>
          </a:xfrm>
          <a:prstGeom prst="rect">
            <a:avLst/>
          </a:prstGeom>
        </p:spPr>
      </p:pic>
      <p:pic>
        <p:nvPicPr>
          <p:cNvPr id="26" name="Gráfico 25" descr="de incendios">
            <a:extLst>
              <a:ext uri="{FF2B5EF4-FFF2-40B4-BE49-F238E27FC236}">
                <a16:creationId xmlns:a16="http://schemas.microsoft.com/office/drawing/2014/main" id="{6C08F393-90B6-410D-A159-3FBC13450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76127" y="2973229"/>
            <a:ext cx="1296000" cy="129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160782" y="3357369"/>
                <a:ext cx="6530340" cy="911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ES" sz="18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  <a:endParaRPr lang="es-C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CO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s-CO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O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E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𝑁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𝑝𝑎𝑟𝑎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𝑁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𝑑𝑖𝑓𝑒𝑟𝑒𝑛𝑡𝑒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𝑑𝑒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0 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𝑦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0 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𝑝𝑎𝑟𝑎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𝑁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=0  </m:t>
                      </m:r>
                    </m:oMath>
                  </m:oMathPara>
                </a14:m>
                <a:endParaRPr lang="es-C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82" y="3357369"/>
                <a:ext cx="6530340" cy="9118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86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59" y="1255798"/>
            <a:ext cx="3833906" cy="2278772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tx1"/>
                </a:solidFill>
              </a:rPr>
              <a:t>EJERCICIOS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>
                <a:solidFill>
                  <a:prstClr val="black"/>
                </a:solidFill>
              </a:rPr>
              <a:t>Complemento a 10 de 9431 que esta en base 10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>
                <a:solidFill>
                  <a:prstClr val="black"/>
                </a:solidFill>
              </a:rPr>
              <a:t>Complemento a 10 de 0,431 que esta en base 10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>
                <a:solidFill>
                  <a:prstClr val="black"/>
                </a:solidFill>
              </a:rPr>
              <a:t>Complemento a 16 de ACDE que esta en base 16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>
                <a:solidFill>
                  <a:prstClr val="black"/>
                </a:solidFill>
              </a:rPr>
              <a:t>Complemento a 2 de 101101 que esta en base 2</a:t>
            </a:r>
          </a:p>
        </p:txBody>
      </p:sp>
      <p:sp>
        <p:nvSpPr>
          <p:cNvPr id="4" name="Rectángulo: Esquinas redondeadas 3" descr="elemento decorativo">
            <a:extLst>
              <a:ext uri="{FF2B5EF4-FFF2-40B4-BE49-F238E27FC236}">
                <a16:creationId xmlns:a16="http://schemas.microsoft.com/office/drawing/2014/main" id="{4040E108-43C3-4816-91FB-4F3FE893D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273" y="2267503"/>
            <a:ext cx="3833906" cy="26110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7" name="Elipse 6" descr="elemento decorativo">
            <a:extLst>
              <a:ext uri="{FF2B5EF4-FFF2-40B4-BE49-F238E27FC236}">
                <a16:creationId xmlns:a16="http://schemas.microsoft.com/office/drawing/2014/main" id="{2819A5BD-5ED6-420D-9845-C32F17256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7230" y="797948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9" name="Elipse 8" descr="elemento decorativo">
            <a:extLst>
              <a:ext uri="{FF2B5EF4-FFF2-40B4-BE49-F238E27FC236}">
                <a16:creationId xmlns:a16="http://schemas.microsoft.com/office/drawing/2014/main" id="{8D0D6914-3231-4EEA-BA0E-6EB9635E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2592" y="2173547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0" name="Cuadro de texto 9" descr="elemento decorativo">
            <a:extLst>
              <a:ext uri="{FF2B5EF4-FFF2-40B4-BE49-F238E27FC236}">
                <a16:creationId xmlns:a16="http://schemas.microsoft.com/office/drawing/2014/main" id="{DF6C2EE1-FB2F-4893-B2BE-552195DFE5F3}"/>
              </a:ext>
            </a:extLst>
          </p:cNvPr>
          <p:cNvSpPr txBox="1"/>
          <p:nvPr/>
        </p:nvSpPr>
        <p:spPr>
          <a:xfrm>
            <a:off x="5677913" y="219093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1" name="Elipse 10" descr="elemento decorativo">
            <a:extLst>
              <a:ext uri="{FF2B5EF4-FFF2-40B4-BE49-F238E27FC236}">
                <a16:creationId xmlns:a16="http://schemas.microsoft.com/office/drawing/2014/main" id="{C3A7A1F3-DF16-4906-AB99-7271A62BD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2694" y="361703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2" name="Cuadro de texto 11" descr="elemento decorativo">
            <a:extLst>
              <a:ext uri="{FF2B5EF4-FFF2-40B4-BE49-F238E27FC236}">
                <a16:creationId xmlns:a16="http://schemas.microsoft.com/office/drawing/2014/main" id="{C8F3A396-1948-4D35-BEE9-CC6CB08D2788}"/>
              </a:ext>
            </a:extLst>
          </p:cNvPr>
          <p:cNvSpPr txBox="1"/>
          <p:nvPr/>
        </p:nvSpPr>
        <p:spPr>
          <a:xfrm>
            <a:off x="5700840" y="3617036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3" name="Elipse 12" descr="elemento decorativo">
            <a:extLst>
              <a:ext uri="{FF2B5EF4-FFF2-40B4-BE49-F238E27FC236}">
                <a16:creationId xmlns:a16="http://schemas.microsoft.com/office/drawing/2014/main" id="{22B39FAF-E8F3-4DC0-85F2-0F3005FA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9239" y="4878541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4" name="Cuadro de texto 13" descr="elemento decorativo">
            <a:extLst>
              <a:ext uri="{FF2B5EF4-FFF2-40B4-BE49-F238E27FC236}">
                <a16:creationId xmlns:a16="http://schemas.microsoft.com/office/drawing/2014/main" id="{D662B18B-C838-45CE-B43E-32C743E13974}"/>
              </a:ext>
            </a:extLst>
          </p:cNvPr>
          <p:cNvSpPr txBox="1"/>
          <p:nvPr/>
        </p:nvSpPr>
        <p:spPr>
          <a:xfrm>
            <a:off x="5709905" y="4878541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pic>
        <p:nvPicPr>
          <p:cNvPr id="21" name="Gráfico 20" descr="Puerta de salida">
            <a:extLst>
              <a:ext uri="{FF2B5EF4-FFF2-40B4-BE49-F238E27FC236}">
                <a16:creationId xmlns:a16="http://schemas.microsoft.com/office/drawing/2014/main" id="{DB75F5D0-CCE8-46CA-BF8E-1F8BC8EB3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972" y="2580570"/>
            <a:ext cx="1908000" cy="1908000"/>
          </a:xfrm>
          <a:prstGeom prst="rect">
            <a:avLst/>
          </a:prstGeom>
        </p:spPr>
      </p:pic>
      <p:sp>
        <p:nvSpPr>
          <p:cNvPr id="22" name="Cuadro de texto 8" descr="elemento decorativo">
            <a:extLst>
              <a:ext uri="{FF2B5EF4-FFF2-40B4-BE49-F238E27FC236}">
                <a16:creationId xmlns:a16="http://schemas.microsoft.com/office/drawing/2014/main" id="{203CBBBF-0B81-4DFD-BF97-EB2A57EFB9A8}"/>
              </a:ext>
            </a:extLst>
          </p:cNvPr>
          <p:cNvSpPr txBox="1"/>
          <p:nvPr/>
        </p:nvSpPr>
        <p:spPr>
          <a:xfrm>
            <a:off x="5677913" y="797948"/>
            <a:ext cx="3333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0"/>
            <a:r>
              <a:rPr lang="es-E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5732145" y="1505114"/>
                <a:ext cx="6096000" cy="8007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CO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457200" algn="just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−9431= 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10000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9431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0569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s-C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145" y="1505114"/>
                <a:ext cx="6096000" cy="8007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/>
              <p:cNvSpPr/>
              <p:nvPr/>
            </p:nvSpPr>
            <p:spPr>
              <a:xfrm>
                <a:off x="5553264" y="2921844"/>
                <a:ext cx="6096000" cy="8382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CO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457200" algn="just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−0,431=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0,431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0,569</m:t>
                          </m:r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s-C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á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264" y="2921844"/>
                <a:ext cx="6096000" cy="8382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/>
              <p:cNvSpPr/>
              <p:nvPr/>
            </p:nvSpPr>
            <p:spPr>
              <a:xfrm>
                <a:off x="5876592" y="4206637"/>
                <a:ext cx="6096000" cy="8007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CO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457200" algn="just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16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𝐴𝐶𝐷𝐸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10000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16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𝐴𝐶𝐷𝐸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16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5322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16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s-C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á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592" y="4206637"/>
                <a:ext cx="6096000" cy="8007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6318878" y="5885370"/>
                <a:ext cx="52114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s-CO" i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s-CO" i="0">
                          <a:latin typeface="Cambria Math" panose="02040503050406030204" pitchFamily="18" charset="0"/>
                        </a:rPr>
                        <m:t>−101101=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0">
                              <a:latin typeface="Cambria Math" panose="02040503050406030204" pitchFamily="18" charset="0"/>
                            </a:rPr>
                            <m:t>1000000</m:t>
                          </m:r>
                        </m:e>
                        <m:sub>
                          <m:r>
                            <a:rPr lang="es-CO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O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0">
                              <a:latin typeface="Cambria Math" panose="02040503050406030204" pitchFamily="18" charset="0"/>
                            </a:rPr>
                            <m:t>101101</m:t>
                          </m:r>
                        </m:e>
                        <m:sub>
                          <m:r>
                            <a:rPr lang="es-CO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O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0">
                              <a:latin typeface="Cambria Math" panose="02040503050406030204" pitchFamily="18" charset="0"/>
                            </a:rPr>
                            <m:t>010011</m:t>
                          </m:r>
                        </m:e>
                        <m:sub>
                          <m:r>
                            <a:rPr lang="es-CO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878" y="5885370"/>
                <a:ext cx="5211427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ángulo 25"/>
              <p:cNvSpPr/>
              <p:nvPr/>
            </p:nvSpPr>
            <p:spPr>
              <a:xfrm>
                <a:off x="-294805" y="4990441"/>
                <a:ext cx="6530340" cy="911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ES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  <a:endParaRPr lang="es-C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CO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s-CO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O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E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𝑁</m:t>
                      </m:r>
                    </m:oMath>
                  </m:oMathPara>
                </a14:m>
                <a:endParaRPr lang="es-C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á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4805" y="4990441"/>
                <a:ext cx="6530340" cy="91186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34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688779"/>
            <a:ext cx="6893035" cy="5223072"/>
          </a:xfrm>
        </p:spPr>
        <p:txBody>
          <a:bodyPr rtlCol="0">
            <a:normAutofit/>
          </a:bodyPr>
          <a:lstStyle/>
          <a:p>
            <a:r>
              <a:rPr lang="es-CO" sz="3200" dirty="0"/>
              <a:t>Dado un numero positivo N en base </a:t>
            </a:r>
            <a:r>
              <a:rPr lang="es-CO" sz="3200" i="1" dirty="0"/>
              <a:t>r </a:t>
            </a:r>
            <a:r>
              <a:rPr lang="es-CO" sz="3200" dirty="0"/>
              <a:t>con una parte </a:t>
            </a:r>
            <a:r>
              <a:rPr lang="es-ES" sz="3200" dirty="0"/>
              <a:t>entera de </a:t>
            </a:r>
            <a:r>
              <a:rPr lang="es-ES" sz="3200" i="1" dirty="0"/>
              <a:t>n </a:t>
            </a:r>
            <a:r>
              <a:rPr lang="es-ES" sz="3200" dirty="0"/>
              <a:t>dígitos y una fraccionaria de </a:t>
            </a:r>
            <a:r>
              <a:rPr lang="es-ES" sz="3200" i="1" dirty="0"/>
              <a:t>m </a:t>
            </a:r>
            <a:r>
              <a:rPr lang="es-ES" sz="3200" dirty="0"/>
              <a:t>dígitos, </a:t>
            </a:r>
            <a:r>
              <a:rPr lang="es-CO" sz="3200" dirty="0"/>
              <a:t>se define el complemento (r-1) de N </a:t>
            </a:r>
            <a:r>
              <a:rPr lang="es-ES" sz="3200" dirty="0"/>
              <a:t>como:</a:t>
            </a:r>
          </a:p>
          <a:p>
            <a:endParaRPr lang="es-CO" sz="32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6893035" y="280278"/>
            <a:ext cx="4961571" cy="2397608"/>
          </a:xfrm>
        </p:spPr>
        <p:txBody>
          <a:bodyPr rtlCol="0"/>
          <a:lstStyle/>
          <a:p>
            <a:pPr rtl="0"/>
            <a:r>
              <a:rPr lang="es-ES" dirty="0"/>
              <a:t>Complemento a r-1</a:t>
            </a:r>
          </a:p>
        </p:txBody>
      </p:sp>
      <p:sp>
        <p:nvSpPr>
          <p:cNvPr id="7" name="Rectángulo: Esquinas redondeadas 6" descr="elemento decorativo">
            <a:extLst>
              <a:ext uri="{FF2B5EF4-FFF2-40B4-BE49-F238E27FC236}">
                <a16:creationId xmlns:a16="http://schemas.microsoft.com/office/drawing/2014/main" id="{67E2D39B-E5BA-4353-811F-D83F9A05D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854" y="2301110"/>
            <a:ext cx="3833906" cy="2611038"/>
          </a:xfrm>
          <a:prstGeom prst="roundRect">
            <a:avLst>
              <a:gd name="adj" fmla="val 50000"/>
            </a:avLst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0" name="Elipse 9" descr="elemento decorativo">
            <a:extLst>
              <a:ext uri="{FF2B5EF4-FFF2-40B4-BE49-F238E27FC236}">
                <a16:creationId xmlns:a16="http://schemas.microsoft.com/office/drawing/2014/main" id="{C9975B72-4581-4DBC-941E-6521DE4D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2730" y="220779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pic>
        <p:nvPicPr>
          <p:cNvPr id="24" name="Gráfico 23" descr="Alarma">
            <a:extLst>
              <a:ext uri="{FF2B5EF4-FFF2-40B4-BE49-F238E27FC236}">
                <a16:creationId xmlns:a16="http://schemas.microsoft.com/office/drawing/2014/main" id="{B4DE1D45-AF40-46FB-9CC0-37DB471BE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4308" y="2940629"/>
            <a:ext cx="1332000" cy="1332000"/>
          </a:xfrm>
          <a:prstGeom prst="rect">
            <a:avLst/>
          </a:prstGeom>
        </p:spPr>
      </p:pic>
      <p:pic>
        <p:nvPicPr>
          <p:cNvPr id="26" name="Gráfico 25" descr="de incendios">
            <a:extLst>
              <a:ext uri="{FF2B5EF4-FFF2-40B4-BE49-F238E27FC236}">
                <a16:creationId xmlns:a16="http://schemas.microsoft.com/office/drawing/2014/main" id="{6C08F393-90B6-410D-A159-3FBC13450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76127" y="2973229"/>
            <a:ext cx="1296000" cy="129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-7885" y="3813299"/>
                <a:ext cx="6530340" cy="911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ES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  <a:endParaRPr lang="es-C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CO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𝑟</m:t>
                              </m:r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s-CO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O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E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𝑚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𝑁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s-C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85" y="3813299"/>
                <a:ext cx="6530340" cy="91186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53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59" y="1255798"/>
            <a:ext cx="3833906" cy="2278772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tx1"/>
                </a:solidFill>
              </a:rPr>
              <a:t>EJERCICIOS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>
                <a:solidFill>
                  <a:prstClr val="black"/>
                </a:solidFill>
              </a:rPr>
              <a:t>Complemento a 9 de 9431 que esta en base 10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>
                <a:solidFill>
                  <a:prstClr val="black"/>
                </a:solidFill>
              </a:rPr>
              <a:t>Complemento a 9 de 0,431 que esta en base 10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>
                <a:solidFill>
                  <a:prstClr val="black"/>
                </a:solidFill>
              </a:rPr>
              <a:t>Complemento a 15 de ACDE que esta en base 16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>
                <a:solidFill>
                  <a:prstClr val="black"/>
                </a:solidFill>
              </a:rPr>
              <a:t>Complemento a 1 de 101101 que esta en base 2</a:t>
            </a:r>
          </a:p>
        </p:txBody>
      </p:sp>
      <p:sp>
        <p:nvSpPr>
          <p:cNvPr id="4" name="Rectángulo: Esquinas redondeadas 3" descr="elemento decorativo">
            <a:extLst>
              <a:ext uri="{FF2B5EF4-FFF2-40B4-BE49-F238E27FC236}">
                <a16:creationId xmlns:a16="http://schemas.microsoft.com/office/drawing/2014/main" id="{4040E108-43C3-4816-91FB-4F3FE893D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273" y="2267503"/>
            <a:ext cx="3833906" cy="26110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7" name="Elipse 6" descr="elemento decorativo">
            <a:extLst>
              <a:ext uri="{FF2B5EF4-FFF2-40B4-BE49-F238E27FC236}">
                <a16:creationId xmlns:a16="http://schemas.microsoft.com/office/drawing/2014/main" id="{2819A5BD-5ED6-420D-9845-C32F17256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7230" y="797948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9" name="Elipse 8" descr="elemento decorativo">
            <a:extLst>
              <a:ext uri="{FF2B5EF4-FFF2-40B4-BE49-F238E27FC236}">
                <a16:creationId xmlns:a16="http://schemas.microsoft.com/office/drawing/2014/main" id="{8D0D6914-3231-4EEA-BA0E-6EB9635E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2592" y="2173547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0" name="Cuadro de texto 9" descr="elemento decorativo">
            <a:extLst>
              <a:ext uri="{FF2B5EF4-FFF2-40B4-BE49-F238E27FC236}">
                <a16:creationId xmlns:a16="http://schemas.microsoft.com/office/drawing/2014/main" id="{DF6C2EE1-FB2F-4893-B2BE-552195DFE5F3}"/>
              </a:ext>
            </a:extLst>
          </p:cNvPr>
          <p:cNvSpPr txBox="1"/>
          <p:nvPr/>
        </p:nvSpPr>
        <p:spPr>
          <a:xfrm>
            <a:off x="5677913" y="219093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1" name="Elipse 10" descr="elemento decorativo">
            <a:extLst>
              <a:ext uri="{FF2B5EF4-FFF2-40B4-BE49-F238E27FC236}">
                <a16:creationId xmlns:a16="http://schemas.microsoft.com/office/drawing/2014/main" id="{C3A7A1F3-DF16-4906-AB99-7271A62BD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2694" y="361703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2" name="Cuadro de texto 11" descr="elemento decorativo">
            <a:extLst>
              <a:ext uri="{FF2B5EF4-FFF2-40B4-BE49-F238E27FC236}">
                <a16:creationId xmlns:a16="http://schemas.microsoft.com/office/drawing/2014/main" id="{C8F3A396-1948-4D35-BEE9-CC6CB08D2788}"/>
              </a:ext>
            </a:extLst>
          </p:cNvPr>
          <p:cNvSpPr txBox="1"/>
          <p:nvPr/>
        </p:nvSpPr>
        <p:spPr>
          <a:xfrm>
            <a:off x="5700840" y="3617036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3" name="Elipse 12" descr="elemento decorativo">
            <a:extLst>
              <a:ext uri="{FF2B5EF4-FFF2-40B4-BE49-F238E27FC236}">
                <a16:creationId xmlns:a16="http://schemas.microsoft.com/office/drawing/2014/main" id="{22B39FAF-E8F3-4DC0-85F2-0F3005FA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9239" y="4878541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4" name="Cuadro de texto 13" descr="elemento decorativo">
            <a:extLst>
              <a:ext uri="{FF2B5EF4-FFF2-40B4-BE49-F238E27FC236}">
                <a16:creationId xmlns:a16="http://schemas.microsoft.com/office/drawing/2014/main" id="{D662B18B-C838-45CE-B43E-32C743E13974}"/>
              </a:ext>
            </a:extLst>
          </p:cNvPr>
          <p:cNvSpPr txBox="1"/>
          <p:nvPr/>
        </p:nvSpPr>
        <p:spPr>
          <a:xfrm>
            <a:off x="5709905" y="4878541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pic>
        <p:nvPicPr>
          <p:cNvPr id="21" name="Gráfico 20" descr="Puerta de salida">
            <a:extLst>
              <a:ext uri="{FF2B5EF4-FFF2-40B4-BE49-F238E27FC236}">
                <a16:creationId xmlns:a16="http://schemas.microsoft.com/office/drawing/2014/main" id="{DB75F5D0-CCE8-46CA-BF8E-1F8BC8EB3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972" y="2580570"/>
            <a:ext cx="1908000" cy="1908000"/>
          </a:xfrm>
          <a:prstGeom prst="rect">
            <a:avLst/>
          </a:prstGeom>
        </p:spPr>
      </p:pic>
      <p:sp>
        <p:nvSpPr>
          <p:cNvPr id="22" name="Cuadro de texto 8" descr="elemento decorativo">
            <a:extLst>
              <a:ext uri="{FF2B5EF4-FFF2-40B4-BE49-F238E27FC236}">
                <a16:creationId xmlns:a16="http://schemas.microsoft.com/office/drawing/2014/main" id="{203CBBBF-0B81-4DFD-BF97-EB2A57EFB9A8}"/>
              </a:ext>
            </a:extLst>
          </p:cNvPr>
          <p:cNvSpPr txBox="1"/>
          <p:nvPr/>
        </p:nvSpPr>
        <p:spPr>
          <a:xfrm>
            <a:off x="5677913" y="797948"/>
            <a:ext cx="3333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0"/>
            <a:r>
              <a:rPr lang="es-E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-697602" y="4878541"/>
                <a:ext cx="6530340" cy="911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ES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  <a:endParaRPr lang="es-C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CO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𝑟</m:t>
                              </m:r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s-CO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O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E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𝑚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𝑁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s-C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7602" y="4878541"/>
                <a:ext cx="6530340" cy="9118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5876592" y="1504553"/>
                <a:ext cx="6659880" cy="800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CO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457200" algn="just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−9431= 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10000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CO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s-E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−9431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0568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s-C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592" y="1504553"/>
                <a:ext cx="6659880" cy="8007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5871932" y="2847436"/>
                <a:ext cx="6484620" cy="838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CO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457200" algn="just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−3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−0,431=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−0,001−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0,431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0,568</m:t>
                          </m:r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s-C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932" y="2847436"/>
                <a:ext cx="6484620" cy="8382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5841230" y="4191900"/>
                <a:ext cx="6499860" cy="800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CO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457200" algn="just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16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16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𝐴𝐶𝐷𝐸</m:t>
                      </m:r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10000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16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16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𝐴𝐶𝐷𝐸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16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5321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16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s-CO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230" y="4191900"/>
                <a:ext cx="6499860" cy="8007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5579412" y="5596846"/>
                <a:ext cx="6957060" cy="800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CO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457200" algn="just"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6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sup>
                      </m:sSup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−101101=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1000000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101101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s-E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s-CO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s-ES" sz="18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010010</m:t>
                          </m:r>
                        </m:e>
                        <m:sub>
                          <m:r>
                            <a:rPr lang="es-E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CO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12" y="5596846"/>
                <a:ext cx="6957060" cy="80073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84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>
            <a:normAutofit fontScale="90000"/>
          </a:bodyPr>
          <a:lstStyle/>
          <a:p>
            <a:r>
              <a:rPr lang="es-CO" dirty="0"/>
              <a:t>Resumen Complemento de números binarios</a:t>
            </a:r>
            <a:endParaRPr lang="es-ES" dirty="0"/>
          </a:p>
        </p:txBody>
      </p:sp>
      <p:sp>
        <p:nvSpPr>
          <p:cNvPr id="6" name="Elipse 5" descr="elemento decorativo">
            <a:extLst>
              <a:ext uri="{FF2B5EF4-FFF2-40B4-BE49-F238E27FC236}">
                <a16:creationId xmlns:a16="http://schemas.microsoft.com/office/drawing/2014/main" id="{EBE5B2B2-0684-4BD8-9A66-EEE67097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7940" y="1965255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7" name="Elipse 6" descr="elemento decorativo">
            <a:extLst>
              <a:ext uri="{FF2B5EF4-FFF2-40B4-BE49-F238E27FC236}">
                <a16:creationId xmlns:a16="http://schemas.microsoft.com/office/drawing/2014/main" id="{498F9BDC-F173-4590-A94B-9747D4716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1934" y="3210340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8" name="Elipse 7" descr="elemento decorativo">
            <a:extLst>
              <a:ext uri="{FF2B5EF4-FFF2-40B4-BE49-F238E27FC236}">
                <a16:creationId xmlns:a16="http://schemas.microsoft.com/office/drawing/2014/main" id="{637BAB53-DA38-4DD5-9A3E-8152A042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7940" y="452331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9" name="Cuadro de texto 8">
            <a:extLst>
              <a:ext uri="{FF2B5EF4-FFF2-40B4-BE49-F238E27FC236}">
                <a16:creationId xmlns:a16="http://schemas.microsoft.com/office/drawing/2014/main" id="{2D142DF4-4EE3-4660-9BDC-D1E1707D98BC}"/>
              </a:ext>
            </a:extLst>
          </p:cNvPr>
          <p:cNvSpPr txBox="1"/>
          <p:nvPr/>
        </p:nvSpPr>
        <p:spPr>
          <a:xfrm>
            <a:off x="1135252" y="1995358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Cuadro de texto 9">
            <a:extLst>
              <a:ext uri="{FF2B5EF4-FFF2-40B4-BE49-F238E27FC236}">
                <a16:creationId xmlns:a16="http://schemas.microsoft.com/office/drawing/2014/main" id="{C9124239-D4DF-4D00-AF5F-B08E7F4284D0}"/>
              </a:ext>
            </a:extLst>
          </p:cNvPr>
          <p:cNvSpPr txBox="1"/>
          <p:nvPr/>
        </p:nvSpPr>
        <p:spPr>
          <a:xfrm>
            <a:off x="1119246" y="324428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Cuadro de texto 10">
            <a:extLst>
              <a:ext uri="{FF2B5EF4-FFF2-40B4-BE49-F238E27FC236}">
                <a16:creationId xmlns:a16="http://schemas.microsoft.com/office/drawing/2014/main" id="{FB4695A3-1853-4E49-84FD-FE5CBABEF961}"/>
              </a:ext>
            </a:extLst>
          </p:cNvPr>
          <p:cNvSpPr txBox="1"/>
          <p:nvPr/>
        </p:nvSpPr>
        <p:spPr>
          <a:xfrm>
            <a:off x="1135252" y="455341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s-ES" smtClean="0"/>
              <a:pPr rtl="0"/>
              <a:t>7</a:t>
            </a:fld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860" y="3221362"/>
            <a:ext cx="9648825" cy="48577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860" y="1918905"/>
            <a:ext cx="10010775" cy="514350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936544" y="4541091"/>
            <a:ext cx="348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spcBef>
                <a:spcPct val="0"/>
              </a:spcBef>
            </a:pPr>
            <a:r>
              <a:rPr lang="es-AR" altLang="es-ES" sz="2400" dirty="0">
                <a:latin typeface="Arial" panose="020B0604020202020204" pitchFamily="34" charset="0"/>
              </a:rPr>
              <a:t>C</a:t>
            </a:r>
            <a:r>
              <a:rPr lang="es-AR" altLang="es-ES" sz="2400" baseline="-25000" dirty="0">
                <a:latin typeface="Arial" panose="020B0604020202020204" pitchFamily="34" charset="0"/>
              </a:rPr>
              <a:t>r</a:t>
            </a:r>
            <a:r>
              <a:rPr lang="es-AR" altLang="es-ES" sz="2400" dirty="0">
                <a:latin typeface="Arial" panose="020B0604020202020204" pitchFamily="34" charset="0"/>
              </a:rPr>
              <a:t>(</a:t>
            </a:r>
            <a:r>
              <a:rPr lang="es-AR" altLang="es-ES" sz="2400" dirty="0" err="1">
                <a:latin typeface="Arial" panose="020B0604020202020204" pitchFamily="34" charset="0"/>
              </a:rPr>
              <a:t>N</a:t>
            </a:r>
            <a:r>
              <a:rPr lang="es-AR" altLang="es-ES" sz="2400" baseline="-25000" dirty="0" err="1">
                <a:latin typeface="Arial" panose="020B0604020202020204" pitchFamily="34" charset="0"/>
              </a:rPr>
              <a:t>r</a:t>
            </a:r>
            <a:r>
              <a:rPr lang="es-AR" altLang="es-ES" sz="2400" dirty="0">
                <a:latin typeface="Arial" panose="020B0604020202020204" pitchFamily="34" charset="0"/>
              </a:rPr>
              <a:t>)= C</a:t>
            </a:r>
            <a:r>
              <a:rPr lang="es-AR" altLang="es-ES" sz="2400" baseline="-25000" dirty="0">
                <a:latin typeface="Arial" panose="020B0604020202020204" pitchFamily="34" charset="0"/>
              </a:rPr>
              <a:t>r-1</a:t>
            </a:r>
            <a:r>
              <a:rPr lang="es-AR" altLang="es-ES" sz="2400" dirty="0">
                <a:latin typeface="Arial" panose="020B0604020202020204" pitchFamily="34" charset="0"/>
              </a:rPr>
              <a:t>(</a:t>
            </a:r>
            <a:r>
              <a:rPr lang="es-AR" altLang="es-ES" sz="2400" dirty="0" err="1">
                <a:latin typeface="Arial" panose="020B0604020202020204" pitchFamily="34" charset="0"/>
              </a:rPr>
              <a:t>N</a:t>
            </a:r>
            <a:r>
              <a:rPr lang="es-AR" altLang="es-ES" sz="2400" baseline="-25000" dirty="0" err="1">
                <a:latin typeface="Arial" panose="020B0604020202020204" pitchFamily="34" charset="0"/>
              </a:rPr>
              <a:t>r</a:t>
            </a:r>
            <a:r>
              <a:rPr lang="es-AR" altLang="es-ES" sz="2400" dirty="0">
                <a:latin typeface="Arial" panose="020B0604020202020204" pitchFamily="34" charset="0"/>
              </a:rPr>
              <a:t>)+1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7B848D-3DDA-4CBD-B37C-4EC156E24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04"/>
            <a:ext cx="12192000" cy="685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572264"/>
            <a:ext cx="4724741" cy="2278772"/>
          </a:xfrm>
        </p:spPr>
        <p:txBody>
          <a:bodyPr rtlCol="0"/>
          <a:lstStyle/>
          <a:p>
            <a:pPr algn="ctr" rtl="0"/>
            <a:r>
              <a:rPr lang="es-ES" dirty="0">
                <a:solidFill>
                  <a:srgbClr val="0000FF"/>
                </a:solidFill>
              </a:rPr>
              <a:t>RESTA CON COMPLEMENTO A 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407" y="303782"/>
            <a:ext cx="5505450" cy="6426202"/>
          </a:xfrm>
        </p:spPr>
        <p:txBody>
          <a:bodyPr rtlCol="0">
            <a:normAutofit fontScale="85000" lnSpcReduction="20000"/>
          </a:bodyPr>
          <a:lstStyle/>
          <a:p>
            <a:endParaRPr lang="es-ES" sz="3200" dirty="0"/>
          </a:p>
          <a:p>
            <a:r>
              <a:rPr lang="es-ES" sz="3200" dirty="0"/>
              <a:t>Sumar el minuendo M al Cr del sustraendo N</a:t>
            </a:r>
          </a:p>
          <a:p>
            <a:endParaRPr lang="es-ES" sz="3200" dirty="0"/>
          </a:p>
          <a:p>
            <a:r>
              <a:rPr lang="es-ES" sz="3200" dirty="0"/>
              <a:t>Verificar si existe un acarreo final</a:t>
            </a:r>
          </a:p>
          <a:p>
            <a:endParaRPr lang="es-CO" sz="3200" dirty="0"/>
          </a:p>
          <a:p>
            <a:endParaRPr lang="es-CO" sz="3200" dirty="0"/>
          </a:p>
          <a:p>
            <a:r>
              <a:rPr lang="es-CO" sz="3200" dirty="0"/>
              <a:t>Si existe acarreo, descartar y dejar signo positivo</a:t>
            </a:r>
          </a:p>
          <a:p>
            <a:endParaRPr lang="es-CO" sz="3200" dirty="0"/>
          </a:p>
          <a:p>
            <a:r>
              <a:rPr lang="es-ES" sz="3200" dirty="0"/>
              <a:t>Si no existe un acarreo final, se toma el complemento  de </a:t>
            </a:r>
            <a:r>
              <a:rPr lang="es-ES" sz="3200" i="1" dirty="0"/>
              <a:t>r </a:t>
            </a:r>
            <a:r>
              <a:rPr lang="es-ES" sz="3200" dirty="0"/>
              <a:t>del numero obtenido y se coloca un signo </a:t>
            </a:r>
            <a:r>
              <a:rPr lang="es-CO" sz="3200" dirty="0"/>
              <a:t>negativo</a:t>
            </a:r>
            <a:endParaRPr lang="es-ES" sz="3000" dirty="0">
              <a:solidFill>
                <a:prstClr val="black"/>
              </a:solidFill>
            </a:endParaRPr>
          </a:p>
        </p:txBody>
      </p:sp>
      <p:sp>
        <p:nvSpPr>
          <p:cNvPr id="7" name="Elipse 6" descr="elemento decorativo">
            <a:extLst>
              <a:ext uri="{FF2B5EF4-FFF2-40B4-BE49-F238E27FC236}">
                <a16:creationId xmlns:a16="http://schemas.microsoft.com/office/drawing/2014/main" id="{2819A5BD-5ED6-420D-9845-C32F17256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7230" y="797948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9" name="Elipse 8" descr="elemento decorativo">
            <a:extLst>
              <a:ext uri="{FF2B5EF4-FFF2-40B4-BE49-F238E27FC236}">
                <a16:creationId xmlns:a16="http://schemas.microsoft.com/office/drawing/2014/main" id="{8D0D6914-3231-4EEA-BA0E-6EB9635E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2592" y="2173547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0" name="Cuadro de texto 9" descr="elemento decorativo">
            <a:extLst>
              <a:ext uri="{FF2B5EF4-FFF2-40B4-BE49-F238E27FC236}">
                <a16:creationId xmlns:a16="http://schemas.microsoft.com/office/drawing/2014/main" id="{DF6C2EE1-FB2F-4893-B2BE-552195DFE5F3}"/>
              </a:ext>
            </a:extLst>
          </p:cNvPr>
          <p:cNvSpPr txBox="1"/>
          <p:nvPr/>
        </p:nvSpPr>
        <p:spPr>
          <a:xfrm>
            <a:off x="5677913" y="219093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1" name="Elipse 10" descr="elemento decorativo">
            <a:extLst>
              <a:ext uri="{FF2B5EF4-FFF2-40B4-BE49-F238E27FC236}">
                <a16:creationId xmlns:a16="http://schemas.microsoft.com/office/drawing/2014/main" id="{C3A7A1F3-DF16-4906-AB99-7271A62BD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2694" y="361703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2" name="Cuadro de texto 11" descr="elemento decorativo">
            <a:extLst>
              <a:ext uri="{FF2B5EF4-FFF2-40B4-BE49-F238E27FC236}">
                <a16:creationId xmlns:a16="http://schemas.microsoft.com/office/drawing/2014/main" id="{C8F3A396-1948-4D35-BEE9-CC6CB08D2788}"/>
              </a:ext>
            </a:extLst>
          </p:cNvPr>
          <p:cNvSpPr txBox="1"/>
          <p:nvPr/>
        </p:nvSpPr>
        <p:spPr>
          <a:xfrm>
            <a:off x="5700840" y="3617036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3" name="Elipse 12" descr="elemento decorativo">
            <a:extLst>
              <a:ext uri="{FF2B5EF4-FFF2-40B4-BE49-F238E27FC236}">
                <a16:creationId xmlns:a16="http://schemas.microsoft.com/office/drawing/2014/main" id="{22B39FAF-E8F3-4DC0-85F2-0F3005FA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9239" y="4878541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4" name="Cuadro de texto 13" descr="elemento decorativo">
            <a:extLst>
              <a:ext uri="{FF2B5EF4-FFF2-40B4-BE49-F238E27FC236}">
                <a16:creationId xmlns:a16="http://schemas.microsoft.com/office/drawing/2014/main" id="{D662B18B-C838-45CE-B43E-32C743E13974}"/>
              </a:ext>
            </a:extLst>
          </p:cNvPr>
          <p:cNvSpPr txBox="1"/>
          <p:nvPr/>
        </p:nvSpPr>
        <p:spPr>
          <a:xfrm>
            <a:off x="5709905" y="4878541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22" name="Cuadro de texto 8" descr="elemento decorativo">
            <a:extLst>
              <a:ext uri="{FF2B5EF4-FFF2-40B4-BE49-F238E27FC236}">
                <a16:creationId xmlns:a16="http://schemas.microsoft.com/office/drawing/2014/main" id="{203CBBBF-0B81-4DFD-BF97-EB2A57EFB9A8}"/>
              </a:ext>
            </a:extLst>
          </p:cNvPr>
          <p:cNvSpPr txBox="1"/>
          <p:nvPr/>
        </p:nvSpPr>
        <p:spPr>
          <a:xfrm>
            <a:off x="5677913" y="797948"/>
            <a:ext cx="3333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0"/>
            <a:r>
              <a:rPr lang="es-E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9051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572264"/>
            <a:ext cx="4724741" cy="2278772"/>
          </a:xfrm>
        </p:spPr>
        <p:txBody>
          <a:bodyPr rtlCol="0"/>
          <a:lstStyle/>
          <a:p>
            <a:pPr algn="ctr" rtl="0"/>
            <a:r>
              <a:rPr lang="es-ES" dirty="0">
                <a:solidFill>
                  <a:srgbClr val="0000FF"/>
                </a:solidFill>
              </a:rPr>
              <a:t>RESTA CON COMPLEMENTO A 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0" y="139190"/>
            <a:ext cx="6104001" cy="6426202"/>
          </a:xfrm>
        </p:spPr>
        <p:txBody>
          <a:bodyPr rtlCol="0">
            <a:normAutofit fontScale="62500" lnSpcReduction="20000"/>
          </a:bodyPr>
          <a:lstStyle/>
          <a:p>
            <a:r>
              <a:rPr lang="es-ES" sz="3200" dirty="0">
                <a:solidFill>
                  <a:srgbClr val="FF0000"/>
                </a:solidFill>
              </a:rPr>
              <a:t>EJEMPLOS BASE 10 </a:t>
            </a:r>
            <a:endParaRPr lang="es-ES" sz="3200" dirty="0"/>
          </a:p>
          <a:p>
            <a:pPr marL="0" indent="0">
              <a:buNone/>
            </a:pPr>
            <a:r>
              <a:rPr lang="es-ES" sz="3200" dirty="0"/>
              <a:t>a)  M=7386, N=5265</a:t>
            </a:r>
          </a:p>
          <a:p>
            <a:r>
              <a:rPr lang="es-ES" sz="3200" dirty="0"/>
              <a:t>Directa: 7386-5265=+2121</a:t>
            </a:r>
          </a:p>
          <a:p>
            <a:r>
              <a:rPr lang="es-ES" sz="3200" dirty="0"/>
              <a:t>Con complemento a r</a:t>
            </a:r>
          </a:p>
          <a:p>
            <a:r>
              <a:rPr lang="es-ES" sz="3200" dirty="0"/>
              <a:t>7386 +C10(5265)=7386+4735</a:t>
            </a:r>
          </a:p>
          <a:p>
            <a:pPr marL="0" indent="0">
              <a:buNone/>
            </a:pPr>
            <a:r>
              <a:rPr lang="es-ES" sz="3200" dirty="0"/>
              <a:t>          =7386</a:t>
            </a:r>
          </a:p>
          <a:p>
            <a:pPr marL="0" indent="0">
              <a:buNone/>
            </a:pPr>
            <a:r>
              <a:rPr lang="es-ES" sz="3200" dirty="0"/>
              <a:t>          </a:t>
            </a:r>
            <a:r>
              <a:rPr lang="es-ES" sz="3200" u="sng" dirty="0"/>
              <a:t>+4735</a:t>
            </a:r>
          </a:p>
          <a:p>
            <a:pPr marL="0" indent="0">
              <a:buNone/>
            </a:pPr>
            <a:r>
              <a:rPr lang="es-ES" sz="3200" dirty="0"/>
              <a:t>          </a:t>
            </a:r>
            <a:r>
              <a:rPr lang="es-ES" sz="3200" dirty="0">
                <a:solidFill>
                  <a:srgbClr val="FF0000"/>
                </a:solidFill>
              </a:rPr>
              <a:t>1</a:t>
            </a:r>
            <a:r>
              <a:rPr lang="es-ES" sz="3200" dirty="0"/>
              <a:t>2121  Hay acarreo RTA +2121</a:t>
            </a:r>
          </a:p>
          <a:p>
            <a:pPr marL="0" indent="0">
              <a:buNone/>
            </a:pPr>
            <a:endParaRPr lang="es-CO" sz="3200" dirty="0"/>
          </a:p>
          <a:p>
            <a:pPr marL="0" indent="0">
              <a:buNone/>
            </a:pPr>
            <a:r>
              <a:rPr lang="es-ES" sz="3200" dirty="0"/>
              <a:t>b) M=5265, N=7386</a:t>
            </a:r>
          </a:p>
          <a:p>
            <a:r>
              <a:rPr lang="es-ES" sz="3200" dirty="0"/>
              <a:t>Directa: 5265-7386= -2121</a:t>
            </a:r>
          </a:p>
          <a:p>
            <a:r>
              <a:rPr lang="es-ES" sz="3200" dirty="0"/>
              <a:t>Con complemento a r</a:t>
            </a:r>
          </a:p>
          <a:p>
            <a:r>
              <a:rPr lang="es-ES" sz="3200" dirty="0"/>
              <a:t>5265 +C10(7386)=5265+2614</a:t>
            </a:r>
          </a:p>
          <a:p>
            <a:pPr marL="0" indent="0">
              <a:buNone/>
            </a:pPr>
            <a:r>
              <a:rPr lang="es-ES" sz="3200" dirty="0"/>
              <a:t>          =5265</a:t>
            </a:r>
          </a:p>
          <a:p>
            <a:pPr marL="0" indent="0">
              <a:buNone/>
            </a:pPr>
            <a:r>
              <a:rPr lang="es-ES" sz="3200" dirty="0"/>
              <a:t>          </a:t>
            </a:r>
            <a:r>
              <a:rPr lang="es-ES" sz="3200" u="sng" dirty="0"/>
              <a:t>+2614</a:t>
            </a:r>
          </a:p>
          <a:p>
            <a:pPr marL="0" indent="0">
              <a:buNone/>
            </a:pPr>
            <a:r>
              <a:rPr lang="es-ES" sz="3200" dirty="0"/>
              <a:t>           </a:t>
            </a:r>
            <a:r>
              <a:rPr lang="es-ES" sz="3200" dirty="0">
                <a:solidFill>
                  <a:srgbClr val="FF0000"/>
                </a:solidFill>
              </a:rPr>
              <a:t>0</a:t>
            </a:r>
            <a:r>
              <a:rPr lang="es-ES" sz="3200" dirty="0"/>
              <a:t>7879  No hay acarreo RTA –C10(7879)=-2121</a:t>
            </a:r>
          </a:p>
        </p:txBody>
      </p:sp>
    </p:spTree>
    <p:extLst>
      <p:ext uri="{BB962C8B-B14F-4D97-AF65-F5344CB8AC3E}">
        <p14:creationId xmlns:p14="http://schemas.microsoft.com/office/powerpoint/2010/main" val="2161452967"/>
      </p:ext>
    </p:extLst>
  </p:cSld>
  <p:clrMapOvr>
    <a:masterClrMapping/>
  </p:clrMapOvr>
</p:sld>
</file>

<file path=ppt/theme/theme1.xml><?xml version="1.0" encoding="utf-8"?>
<a:theme xmlns:a="http://schemas.openxmlformats.org/drawingml/2006/main" name="Titular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7987_TF33527777" id="{999234CB-96B8-4573-BC86-D76DFB6D9195}" vid="{9FD71C71-61D9-41DA-9C40-1A7BEDE5A7C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C76B70-05A8-4DEE-8E00-4F383FBFCA2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797F60B-DD54-48B5-A371-5DA4912C1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13AB06-BF88-4433-A0BD-F8B544C9B5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Procedimientos de seguridad</Template>
  <TotalTime>0</TotalTime>
  <Words>849</Words>
  <Application>Microsoft Office PowerPoint</Application>
  <PresentationFormat>Panorámica</PresentationFormat>
  <Paragraphs>180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Corbel</vt:lpstr>
      <vt:lpstr>Franklin Gothic Demi</vt:lpstr>
      <vt:lpstr>Franklin Gothic Medium</vt:lpstr>
      <vt:lpstr>Times New Roman</vt:lpstr>
      <vt:lpstr>Titulares</vt:lpstr>
      <vt:lpstr>Complemento a r y r-1  números negativos en base 2 </vt:lpstr>
      <vt:lpstr>Complementos </vt:lpstr>
      <vt:lpstr>Complemento a r</vt:lpstr>
      <vt:lpstr>EJERCICIOS</vt:lpstr>
      <vt:lpstr>Complemento a r-1</vt:lpstr>
      <vt:lpstr>EJERCICIOS</vt:lpstr>
      <vt:lpstr>Resumen Complemento de números binarios</vt:lpstr>
      <vt:lpstr>RESTA CON COMPLEMENTO A R</vt:lpstr>
      <vt:lpstr>RESTA CON COMPLEMENTO A R</vt:lpstr>
      <vt:lpstr>RESTA CON COMPLEMENTO A R</vt:lpstr>
      <vt:lpstr>Números Negativos en base 2</vt:lpstr>
      <vt:lpstr>Números Negativos en base 2 Forma 1: Signo y magnitud sin complemento</vt:lpstr>
      <vt:lpstr>Números Negativos en base 2 Forma 2: Signo y magnitud en complemento a 2 para negativos </vt:lpstr>
      <vt:lpstr>EJERCICIOS </vt:lpstr>
      <vt:lpstr>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2020-05-04T21:00:48Z</dcterms:created>
  <dcterms:modified xsi:type="dcterms:W3CDTF">2023-02-13T12:33:19Z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