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97" r:id="rId14"/>
    <p:sldId id="269" r:id="rId15"/>
    <p:sldId id="270" r:id="rId16"/>
    <p:sldId id="303" r:id="rId17"/>
    <p:sldId id="302" r:id="rId18"/>
    <p:sldId id="298" r:id="rId19"/>
    <p:sldId id="301" r:id="rId20"/>
    <p:sldId id="271" r:id="rId21"/>
    <p:sldId id="272" r:id="rId22"/>
    <p:sldId id="273" r:id="rId23"/>
    <p:sldId id="274" r:id="rId24"/>
    <p:sldId id="275" r:id="rId25"/>
    <p:sldId id="299" r:id="rId26"/>
    <p:sldId id="300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3" r:id="rId38"/>
    <p:sldId id="295" r:id="rId39"/>
    <p:sldId id="294" r:id="rId40"/>
    <p:sldId id="288" r:id="rId41"/>
    <p:sldId id="289" r:id="rId42"/>
    <p:sldId id="290" r:id="rId43"/>
    <p:sldId id="291" r:id="rId44"/>
    <p:sldId id="292" r:id="rId45"/>
  </p:sldIdLst>
  <p:sldSz cx="12192000" cy="6858000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74" y="77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E2B7F-FDFA-40EF-8289-DB5FFB25B9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707B8A-7650-41AD-ACBF-1CE61C867259}">
      <dgm:prSet/>
      <dgm:spPr/>
      <dgm:t>
        <a:bodyPr/>
        <a:lstStyle/>
        <a:p>
          <a:r>
            <a:rPr lang="en-US" dirty="0"/>
            <a:t>Tema </a:t>
          </a:r>
          <a:r>
            <a:rPr lang="en-US" dirty="0">
              <a:latin typeface="Abadi" panose="020B0604020104020204" pitchFamily="34" charset="0"/>
            </a:rPr>
            <a:t>10</a:t>
          </a:r>
        </a:p>
      </dgm:t>
    </dgm:pt>
    <dgm:pt modelId="{D368BEF9-BEFF-4FFB-AFE0-98082341C68E}" type="parTrans" cxnId="{A8CA8793-1763-45AF-9E7E-FC7A8EA8AE60}">
      <dgm:prSet/>
      <dgm:spPr/>
      <dgm:t>
        <a:bodyPr/>
        <a:lstStyle/>
        <a:p>
          <a:endParaRPr lang="en-US"/>
        </a:p>
      </dgm:t>
    </dgm:pt>
    <dgm:pt modelId="{B643F991-97E0-4B79-A929-1BABB18A6B99}" type="sibTrans" cxnId="{A8CA8793-1763-45AF-9E7E-FC7A8EA8AE60}">
      <dgm:prSet/>
      <dgm:spPr/>
      <dgm:t>
        <a:bodyPr/>
        <a:lstStyle/>
        <a:p>
          <a:endParaRPr lang="en-US"/>
        </a:p>
      </dgm:t>
    </dgm:pt>
    <dgm:pt modelId="{BA6A1E38-3EAC-472C-977C-37E04AC47BF0}">
      <dgm:prSet/>
      <dgm:spPr/>
      <dgm:t>
        <a:bodyPr/>
        <a:lstStyle/>
        <a:p>
          <a:r>
            <a:rPr lang="en-US" b="1"/>
            <a:t>DISEÑO FÍSICO</a:t>
          </a:r>
          <a:endParaRPr lang="en-US"/>
        </a:p>
      </dgm:t>
    </dgm:pt>
    <dgm:pt modelId="{45B0D991-BCFB-40A6-A6DE-314783DAA70F}" type="parTrans" cxnId="{3BC03710-4C9F-42E7-976D-DCA06909FD6A}">
      <dgm:prSet/>
      <dgm:spPr/>
      <dgm:t>
        <a:bodyPr/>
        <a:lstStyle/>
        <a:p>
          <a:endParaRPr lang="en-US"/>
        </a:p>
      </dgm:t>
    </dgm:pt>
    <dgm:pt modelId="{51939DE2-248E-478C-A9BD-E1C95B0A17EF}" type="sibTrans" cxnId="{3BC03710-4C9F-42E7-976D-DCA06909FD6A}">
      <dgm:prSet/>
      <dgm:spPr/>
      <dgm:t>
        <a:bodyPr/>
        <a:lstStyle/>
        <a:p>
          <a:endParaRPr lang="en-US"/>
        </a:p>
      </dgm:t>
    </dgm:pt>
    <dgm:pt modelId="{88ADD576-2A98-42D2-BAC7-8DCE780CA6A3}" type="pres">
      <dgm:prSet presAssocID="{E00E2B7F-FDFA-40EF-8289-DB5FFB25B984}" presName="linear" presStyleCnt="0">
        <dgm:presLayoutVars>
          <dgm:dir/>
          <dgm:animLvl val="lvl"/>
          <dgm:resizeHandles val="exact"/>
        </dgm:presLayoutVars>
      </dgm:prSet>
      <dgm:spPr/>
    </dgm:pt>
    <dgm:pt modelId="{9824D277-211A-4C16-BF67-0FDAD274AC74}" type="pres">
      <dgm:prSet presAssocID="{E7707B8A-7650-41AD-ACBF-1CE61C867259}" presName="parentLin" presStyleCnt="0"/>
      <dgm:spPr/>
    </dgm:pt>
    <dgm:pt modelId="{AF4A3667-D805-4793-9AE7-BB505B3EA72B}" type="pres">
      <dgm:prSet presAssocID="{E7707B8A-7650-41AD-ACBF-1CE61C867259}" presName="parentLeftMargin" presStyleLbl="node1" presStyleIdx="0" presStyleCnt="2"/>
      <dgm:spPr/>
    </dgm:pt>
    <dgm:pt modelId="{599A392C-D9A9-4947-8964-DB01AA5F56F5}" type="pres">
      <dgm:prSet presAssocID="{E7707B8A-7650-41AD-ACBF-1CE61C8672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624B11-774C-4F26-BB25-6CB111E62506}" type="pres">
      <dgm:prSet presAssocID="{E7707B8A-7650-41AD-ACBF-1CE61C867259}" presName="negativeSpace" presStyleCnt="0"/>
      <dgm:spPr/>
    </dgm:pt>
    <dgm:pt modelId="{B2C9D1E9-B114-4E35-A988-B87C47B3651E}" type="pres">
      <dgm:prSet presAssocID="{E7707B8A-7650-41AD-ACBF-1CE61C867259}" presName="childText" presStyleLbl="conFgAcc1" presStyleIdx="0" presStyleCnt="2">
        <dgm:presLayoutVars>
          <dgm:bulletEnabled val="1"/>
        </dgm:presLayoutVars>
      </dgm:prSet>
      <dgm:spPr/>
    </dgm:pt>
    <dgm:pt modelId="{D7587037-16AE-4F82-83E3-30168F7AE89F}" type="pres">
      <dgm:prSet presAssocID="{B643F991-97E0-4B79-A929-1BABB18A6B99}" presName="spaceBetweenRectangles" presStyleCnt="0"/>
      <dgm:spPr/>
    </dgm:pt>
    <dgm:pt modelId="{BC681933-2EC6-4BF0-B55F-4FE9AD49F101}" type="pres">
      <dgm:prSet presAssocID="{BA6A1E38-3EAC-472C-977C-37E04AC47BF0}" presName="parentLin" presStyleCnt="0"/>
      <dgm:spPr/>
    </dgm:pt>
    <dgm:pt modelId="{949FB9C8-4FB9-48FE-8D50-50A2AA6D4A7C}" type="pres">
      <dgm:prSet presAssocID="{BA6A1E38-3EAC-472C-977C-37E04AC47BF0}" presName="parentLeftMargin" presStyleLbl="node1" presStyleIdx="0" presStyleCnt="2"/>
      <dgm:spPr/>
    </dgm:pt>
    <dgm:pt modelId="{6E41E06B-6282-4404-815E-BA60EC490F57}" type="pres">
      <dgm:prSet presAssocID="{BA6A1E38-3EAC-472C-977C-37E04AC47BF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A9F55E0-BE2B-4FBC-B5B4-D9D0936F7A25}" type="pres">
      <dgm:prSet presAssocID="{BA6A1E38-3EAC-472C-977C-37E04AC47BF0}" presName="negativeSpace" presStyleCnt="0"/>
      <dgm:spPr/>
    </dgm:pt>
    <dgm:pt modelId="{156F2B94-C002-480A-AAB0-6D4DCEDFE080}" type="pres">
      <dgm:prSet presAssocID="{BA6A1E38-3EAC-472C-977C-37E04AC47BF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C03710-4C9F-42E7-976D-DCA06909FD6A}" srcId="{E00E2B7F-FDFA-40EF-8289-DB5FFB25B984}" destId="{BA6A1E38-3EAC-472C-977C-37E04AC47BF0}" srcOrd="1" destOrd="0" parTransId="{45B0D991-BCFB-40A6-A6DE-314783DAA70F}" sibTransId="{51939DE2-248E-478C-A9BD-E1C95B0A17EF}"/>
    <dgm:cxn modelId="{82FB9C14-04CD-4C3A-A732-223C0CC359E7}" type="presOf" srcId="{E7707B8A-7650-41AD-ACBF-1CE61C867259}" destId="{AF4A3667-D805-4793-9AE7-BB505B3EA72B}" srcOrd="0" destOrd="0" presId="urn:microsoft.com/office/officeart/2005/8/layout/list1"/>
    <dgm:cxn modelId="{C067EF5E-624C-4FDC-A119-B40B5079200C}" type="presOf" srcId="{E7707B8A-7650-41AD-ACBF-1CE61C867259}" destId="{599A392C-D9A9-4947-8964-DB01AA5F56F5}" srcOrd="1" destOrd="0" presId="urn:microsoft.com/office/officeart/2005/8/layout/list1"/>
    <dgm:cxn modelId="{66459653-43AE-4324-BE9C-159F7D521D55}" type="presOf" srcId="{E00E2B7F-FDFA-40EF-8289-DB5FFB25B984}" destId="{88ADD576-2A98-42D2-BAC7-8DCE780CA6A3}" srcOrd="0" destOrd="0" presId="urn:microsoft.com/office/officeart/2005/8/layout/list1"/>
    <dgm:cxn modelId="{A8CA8793-1763-45AF-9E7E-FC7A8EA8AE60}" srcId="{E00E2B7F-FDFA-40EF-8289-DB5FFB25B984}" destId="{E7707B8A-7650-41AD-ACBF-1CE61C867259}" srcOrd="0" destOrd="0" parTransId="{D368BEF9-BEFF-4FFB-AFE0-98082341C68E}" sibTransId="{B643F991-97E0-4B79-A929-1BABB18A6B99}"/>
    <dgm:cxn modelId="{AFF8C7BF-ECAA-4DB2-9D13-89540640BF1E}" type="presOf" srcId="{BA6A1E38-3EAC-472C-977C-37E04AC47BF0}" destId="{6E41E06B-6282-4404-815E-BA60EC490F57}" srcOrd="1" destOrd="0" presId="urn:microsoft.com/office/officeart/2005/8/layout/list1"/>
    <dgm:cxn modelId="{4108F1BF-4C98-4B64-A9A7-520007F8F2D9}" type="presOf" srcId="{BA6A1E38-3EAC-472C-977C-37E04AC47BF0}" destId="{949FB9C8-4FB9-48FE-8D50-50A2AA6D4A7C}" srcOrd="0" destOrd="0" presId="urn:microsoft.com/office/officeart/2005/8/layout/list1"/>
    <dgm:cxn modelId="{83986D42-5A3F-46F9-8811-1DE789B7FC9D}" type="presParOf" srcId="{88ADD576-2A98-42D2-BAC7-8DCE780CA6A3}" destId="{9824D277-211A-4C16-BF67-0FDAD274AC74}" srcOrd="0" destOrd="0" presId="urn:microsoft.com/office/officeart/2005/8/layout/list1"/>
    <dgm:cxn modelId="{C43F544A-96A7-4A76-8452-557F355BB485}" type="presParOf" srcId="{9824D277-211A-4C16-BF67-0FDAD274AC74}" destId="{AF4A3667-D805-4793-9AE7-BB505B3EA72B}" srcOrd="0" destOrd="0" presId="urn:microsoft.com/office/officeart/2005/8/layout/list1"/>
    <dgm:cxn modelId="{D6E8F9D3-AA07-44FF-937F-2AEF806DAD34}" type="presParOf" srcId="{9824D277-211A-4C16-BF67-0FDAD274AC74}" destId="{599A392C-D9A9-4947-8964-DB01AA5F56F5}" srcOrd="1" destOrd="0" presId="urn:microsoft.com/office/officeart/2005/8/layout/list1"/>
    <dgm:cxn modelId="{81C0F248-CB4C-4357-91D7-D9AFB9E8C7B2}" type="presParOf" srcId="{88ADD576-2A98-42D2-BAC7-8DCE780CA6A3}" destId="{5D624B11-774C-4F26-BB25-6CB111E62506}" srcOrd="1" destOrd="0" presId="urn:microsoft.com/office/officeart/2005/8/layout/list1"/>
    <dgm:cxn modelId="{18AA22D9-4AC4-4A54-AF62-0D45D05D85A9}" type="presParOf" srcId="{88ADD576-2A98-42D2-BAC7-8DCE780CA6A3}" destId="{B2C9D1E9-B114-4E35-A988-B87C47B3651E}" srcOrd="2" destOrd="0" presId="urn:microsoft.com/office/officeart/2005/8/layout/list1"/>
    <dgm:cxn modelId="{A3F01B3B-F7C7-4E44-B9BB-D68DC86F1F5C}" type="presParOf" srcId="{88ADD576-2A98-42D2-BAC7-8DCE780CA6A3}" destId="{D7587037-16AE-4F82-83E3-30168F7AE89F}" srcOrd="3" destOrd="0" presId="urn:microsoft.com/office/officeart/2005/8/layout/list1"/>
    <dgm:cxn modelId="{B3893FC5-8BE2-42BA-A057-8A3A82DEA138}" type="presParOf" srcId="{88ADD576-2A98-42D2-BAC7-8DCE780CA6A3}" destId="{BC681933-2EC6-4BF0-B55F-4FE9AD49F101}" srcOrd="4" destOrd="0" presId="urn:microsoft.com/office/officeart/2005/8/layout/list1"/>
    <dgm:cxn modelId="{4752EE8B-B2C1-411B-9CD0-AC57520F89C6}" type="presParOf" srcId="{BC681933-2EC6-4BF0-B55F-4FE9AD49F101}" destId="{949FB9C8-4FB9-48FE-8D50-50A2AA6D4A7C}" srcOrd="0" destOrd="0" presId="urn:microsoft.com/office/officeart/2005/8/layout/list1"/>
    <dgm:cxn modelId="{AEBE9C39-F7B2-4E21-A9C2-01AE969669B5}" type="presParOf" srcId="{BC681933-2EC6-4BF0-B55F-4FE9AD49F101}" destId="{6E41E06B-6282-4404-815E-BA60EC490F57}" srcOrd="1" destOrd="0" presId="urn:microsoft.com/office/officeart/2005/8/layout/list1"/>
    <dgm:cxn modelId="{1A978A4C-1CBB-47A5-992A-BD99368B37CB}" type="presParOf" srcId="{88ADD576-2A98-42D2-BAC7-8DCE780CA6A3}" destId="{EA9F55E0-BE2B-4FBC-B5B4-D9D0936F7A25}" srcOrd="5" destOrd="0" presId="urn:microsoft.com/office/officeart/2005/8/layout/list1"/>
    <dgm:cxn modelId="{3E4770D3-0451-4E91-88EC-902813435600}" type="presParOf" srcId="{88ADD576-2A98-42D2-BAC7-8DCE780CA6A3}" destId="{156F2B94-C002-480A-AAB0-6D4DCEDFE0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9D1E9-B114-4E35-A988-B87C47B3651E}">
      <dsp:nvSpPr>
        <dsp:cNvPr id="0" name=""/>
        <dsp:cNvSpPr/>
      </dsp:nvSpPr>
      <dsp:spPr>
        <a:xfrm>
          <a:off x="0" y="707999"/>
          <a:ext cx="53848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A392C-D9A9-4947-8964-DB01AA5F56F5}">
      <dsp:nvSpPr>
        <dsp:cNvPr id="0" name=""/>
        <dsp:cNvSpPr/>
      </dsp:nvSpPr>
      <dsp:spPr>
        <a:xfrm>
          <a:off x="269240" y="14279"/>
          <a:ext cx="3769360" cy="138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473" tIns="0" rIns="142473" bIns="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Tema </a:t>
          </a:r>
          <a:r>
            <a:rPr lang="en-US" sz="4700" kern="1200" dirty="0">
              <a:latin typeface="Abadi" panose="020B0604020104020204" pitchFamily="34" charset="0"/>
            </a:rPr>
            <a:t>10</a:t>
          </a:r>
        </a:p>
      </dsp:txBody>
      <dsp:txXfrm>
        <a:off x="336969" y="82008"/>
        <a:ext cx="3633902" cy="1251982"/>
      </dsp:txXfrm>
    </dsp:sp>
    <dsp:sp modelId="{156F2B94-C002-480A-AAB0-6D4DCEDFE080}">
      <dsp:nvSpPr>
        <dsp:cNvPr id="0" name=""/>
        <dsp:cNvSpPr/>
      </dsp:nvSpPr>
      <dsp:spPr>
        <a:xfrm>
          <a:off x="0" y="2839920"/>
          <a:ext cx="53848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1E06B-6282-4404-815E-BA60EC490F57}">
      <dsp:nvSpPr>
        <dsp:cNvPr id="0" name=""/>
        <dsp:cNvSpPr/>
      </dsp:nvSpPr>
      <dsp:spPr>
        <a:xfrm>
          <a:off x="269240" y="2146200"/>
          <a:ext cx="3769360" cy="1387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473" tIns="0" rIns="142473" bIns="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/>
            <a:t>DISEÑO FÍSICO</a:t>
          </a:r>
          <a:endParaRPr lang="en-US" sz="4700" kern="1200"/>
        </a:p>
      </dsp:txBody>
      <dsp:txXfrm>
        <a:off x="336969" y="2213929"/>
        <a:ext cx="3633902" cy="12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CB6A1-AD77-40B7-9A29-9041388AFD88}" type="datetimeFigureOut">
              <a:rPr lang="es-CO" smtClean="0"/>
              <a:t>22/10/2024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0BD98-4579-45CA-A97E-6C24536EDD1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90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BF0E42D1-728D-4426-950C-8F86CA9D741C}" type="datetime1">
              <a:rPr lang="es-CO" sz="1600" smtClean="0"/>
              <a:t>22/10/2024</a:t>
            </a:fld>
            <a:endParaRPr lang="en-US" sz="1600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kumimoji="0" lang="en-US"/>
              <a:t>Diseño físico</a:t>
            </a:r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32 Rectángulo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21 Rectángulo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31 Rectángulo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ED353B1-3DF4-40E0-A1A7-2867C0CC0E33}" type="datetime1">
              <a:rPr lang="es-CO" smtClean="0"/>
              <a:t>22/10/2024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26EB081-AA83-4283-BFDF-94ABEEB2E46F}" type="datetime1">
              <a:rPr lang="es-CO" smtClean="0"/>
              <a:t>22/10/2024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2AFBA9D-0D21-415D-AFBA-4A58B111B02C}" type="datetime1">
              <a:rPr lang="es-CO" smtClean="0"/>
              <a:t>22/10/2024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 eaLnBrk="1" latinLnBrk="0" hangingPunct="1"/>
            <a:fld id="{3494E03F-60F7-408C-B3CE-A1745E8B125D}" type="datetime1">
              <a:rPr lang="es-CO" smtClean="0"/>
              <a:t>22/10/2024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kumimoji="0" lang="en-US"/>
              <a:t>Diseño físico</a:t>
            </a:r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B7F9104-8D59-4DF0-83E0-C60B7B2461B1}" type="datetime1">
              <a:rPr lang="es-CO" smtClean="0"/>
              <a:t>22/10/2024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A488EB7-87F6-4DD1-B333-851F831EDC6A}" type="datetime1">
              <a:rPr lang="es-CO" smtClean="0"/>
              <a:t>22/10/2024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1CA7B6F-CC52-4491-BBA4-F64EF54F7376}" type="datetime1">
              <a:rPr lang="es-CO" smtClean="0"/>
              <a:t>22/10/2024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DAA35EA-F799-4CDD-829F-1D8D89A04A41}" type="datetime1">
              <a:rPr lang="es-CO" smtClean="0"/>
              <a:t>22/10/2024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E6ABBB-877A-4600-9ADD-C62485A9A448}" type="datetime1">
              <a:rPr lang="es-CO" smtClean="0"/>
              <a:t>22/10/2024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20D50FB-6951-4486-8080-CA96C871ECBE}" type="datetime1">
              <a:rPr lang="es-CO" smtClean="0"/>
              <a:t>22/10/2024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44F2A88B-D366-4C04-AE1D-5D16D4704B89}" type="datetime1">
              <a:rPr lang="es-CO" sz="1400" smtClean="0">
                <a:solidFill>
                  <a:schemeClr val="tx2"/>
                </a:solidFill>
              </a:rPr>
              <a:t>22/10/2024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Diseño físico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12700">
              <a:spcBef>
                <a:spcPct val="0"/>
              </a:spcBef>
              <a:spcAft>
                <a:spcPts val="600"/>
              </a:spcAft>
            </a:pPr>
            <a:r>
              <a:rPr lang="en-US" sz="3200" b="1" spc="9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3200" b="1" spc="-194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3200" b="1" spc="-184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p-</a:t>
            </a:r>
            <a:r>
              <a:rPr lang="en-US" sz="3200" b="1" spc="-14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3200" b="1" spc="9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3200" b="1" spc="-4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3200" b="1" spc="-175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spc="-14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et</a:t>
            </a:r>
            <a:r>
              <a:rPr lang="en-US" sz="3200" b="1" spc="-14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3200" b="1" spc="19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rk Design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2918690"/>
            <a:ext cx="3876363" cy="838199"/>
          </a:xfrm>
          <a:prstGeom prst="rect">
            <a:avLst/>
          </a:prstGeom>
          <a:noFill/>
          <a:ln>
            <a:noFill/>
          </a:ln>
        </p:spPr>
        <p:txBody>
          <a:bodyPr vert="horz" lIns="91440" tIns="0" rIns="0" bIns="0" rtlCol="0" anchor="b" anchorCtr="0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</a:t>
            </a:r>
            <a:r>
              <a:rPr kumimoji="0" lang="es-ES" sz="2800" b="1" kern="1200" spc="4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</a:t>
            </a: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ecc</a:t>
            </a:r>
            <a:r>
              <a:rPr kumimoji="0" lang="es-ES" sz="2800" b="1" kern="1200" spc="14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</a:t>
            </a:r>
            <a:r>
              <a:rPr kumimoji="0" lang="es-ES" sz="2800" b="1" kern="1200" spc="-9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ó</a:t>
            </a: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 de</a:t>
            </a:r>
            <a:r>
              <a:rPr kumimoji="0" lang="es-ES" sz="2800" b="1" kern="1200" spc="-34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s-ES" sz="2800" b="1" kern="1200" spc="-109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</a:t>
            </a:r>
            <a:r>
              <a:rPr kumimoji="0" lang="es-ES" sz="2800" b="1" kern="1200" spc="-79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</a:t>
            </a: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cnolog</a:t>
            </a:r>
            <a:r>
              <a:rPr kumimoji="0" lang="es-ES" sz="2800" b="1" kern="1200" spc="9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í</a:t>
            </a: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as</a:t>
            </a:r>
            <a:r>
              <a:rPr kumimoji="0" lang="es-ES" sz="2800" b="1" kern="1200" spc="-9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y </a:t>
            </a:r>
            <a:r>
              <a:rPr kumimoji="0" lang="es-ES" sz="2800" b="1" kern="1200" spc="-14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</a:t>
            </a:r>
            <a:r>
              <a:rPr kumimoji="0" lang="es-ES" sz="2800" b="1" kern="1200" spc="14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</a:t>
            </a: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spositi</a:t>
            </a:r>
            <a:r>
              <a:rPr kumimoji="0" lang="es-ES" sz="2800" b="1" kern="1200" spc="-9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v</a:t>
            </a: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os p</a:t>
            </a:r>
            <a:r>
              <a:rPr kumimoji="0" lang="es-ES" sz="2800" b="1" kern="1200" spc="4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</a:t>
            </a: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ra el </a:t>
            </a:r>
            <a:r>
              <a:rPr kumimoji="0" lang="es-ES" sz="2800" b="1" kern="1200" spc="-14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</a:t>
            </a:r>
            <a:r>
              <a:rPr kumimoji="0" lang="es-ES" sz="2800" b="1" kern="1200" spc="14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</a:t>
            </a:r>
            <a:r>
              <a:rPr kumimoji="0" lang="es-ES" sz="2800" b="1" kern="1200" spc="-19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</a:t>
            </a:r>
            <a:r>
              <a:rPr kumimoji="0" lang="es-ES" sz="28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pus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fld id="{B2AA9C17-1314-40B0-9B25-1656D418A5B3}" type="datetime1">
              <a:rPr lang="es-CO" smtClean="0"/>
              <a:t>22/10/2024</a:t>
            </a:fld>
            <a:endParaRPr lang="en-U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 kern="1200">
                <a:latin typeface="+mn-lt"/>
                <a:ea typeface="+mn-ea"/>
                <a:cs typeface="+mn-cs"/>
              </a:rPr>
              <a:t>Diseño físico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fld id="{EA7C8D44-3667-46F6-9772-CC52308E2A7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219200" y="5937250"/>
            <a:ext cx="4267200" cy="83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/>
              <a:t>C</a:t>
            </a:r>
            <a:r>
              <a:rPr lang="en-US" sz="1400" spc="4" dirty="0"/>
              <a:t>o</a:t>
            </a:r>
            <a:r>
              <a:rPr lang="en-US" sz="1400" spc="14" dirty="0"/>
              <a:t>p</a:t>
            </a:r>
            <a:r>
              <a:rPr lang="en-US" sz="1400" spc="-4" dirty="0"/>
              <a:t>y</a:t>
            </a:r>
            <a:r>
              <a:rPr lang="en-US" sz="1400" dirty="0"/>
              <a:t>r</a:t>
            </a:r>
            <a:r>
              <a:rPr lang="en-US" sz="1400" spc="4" dirty="0"/>
              <a:t>igh</a:t>
            </a:r>
            <a:r>
              <a:rPr lang="en-US" sz="1400" dirty="0"/>
              <a:t>t</a:t>
            </a:r>
            <a:r>
              <a:rPr lang="en-US" sz="1400" spc="4" dirty="0"/>
              <a:t> 201</a:t>
            </a:r>
            <a:r>
              <a:rPr lang="en-US" sz="1400" dirty="0"/>
              <a:t>1</a:t>
            </a:r>
            <a:r>
              <a:rPr lang="en-US" sz="1400" spc="4" dirty="0"/>
              <a:t> </a:t>
            </a:r>
            <a:r>
              <a:rPr lang="en-US" sz="1400" dirty="0"/>
              <a:t>C</a:t>
            </a:r>
            <a:r>
              <a:rPr lang="en-US" sz="1400" spc="19" dirty="0"/>
              <a:t>i</a:t>
            </a:r>
            <a:r>
              <a:rPr lang="en-US" sz="1400" spc="4" dirty="0"/>
              <a:t>s</a:t>
            </a:r>
            <a:r>
              <a:rPr lang="en-US" sz="1400" spc="-9" dirty="0"/>
              <a:t>c</a:t>
            </a:r>
            <a:r>
              <a:rPr lang="en-US" sz="1400" dirty="0"/>
              <a:t>o</a:t>
            </a:r>
            <a:r>
              <a:rPr lang="en-US" sz="1400" spc="4" dirty="0"/>
              <a:t> </a:t>
            </a:r>
            <a:r>
              <a:rPr lang="en-US" sz="1400" dirty="0"/>
              <a:t>Pre</a:t>
            </a:r>
            <a:r>
              <a:rPr lang="en-US" sz="1400" spc="4" dirty="0"/>
              <a:t>s</a:t>
            </a:r>
            <a:r>
              <a:rPr lang="en-US" sz="1400" dirty="0"/>
              <a:t>s</a:t>
            </a:r>
            <a:r>
              <a:rPr lang="en-US" sz="1400" spc="4" dirty="0"/>
              <a:t> </a:t>
            </a:r>
            <a:r>
              <a:rPr lang="en-US" sz="1400" dirty="0"/>
              <a:t>&amp; </a:t>
            </a:r>
            <a:r>
              <a:rPr lang="en-US" sz="1400" spc="-4" dirty="0"/>
              <a:t>P</a:t>
            </a:r>
            <a:r>
              <a:rPr lang="en-US" sz="1400" dirty="0"/>
              <a:t>r</a:t>
            </a:r>
            <a:r>
              <a:rPr lang="en-US" sz="1400" spc="19" dirty="0"/>
              <a:t>i</a:t>
            </a:r>
            <a:r>
              <a:rPr lang="en-US" sz="1400" spc="4" dirty="0"/>
              <a:t>s</a:t>
            </a:r>
            <a:r>
              <a:rPr lang="en-US" sz="1400" spc="-9" dirty="0"/>
              <a:t>c</a:t>
            </a:r>
            <a:r>
              <a:rPr lang="en-US" sz="1400" spc="4" dirty="0"/>
              <a:t>ill</a:t>
            </a:r>
            <a:r>
              <a:rPr lang="en-US" sz="1400" dirty="0"/>
              <a:t>a </a:t>
            </a:r>
            <a:r>
              <a:rPr lang="en-US" sz="1400" spc="4" dirty="0"/>
              <a:t>Op</a:t>
            </a:r>
            <a:r>
              <a:rPr lang="en-US" sz="1400" spc="19" dirty="0"/>
              <a:t>p</a:t>
            </a:r>
            <a:r>
              <a:rPr lang="en-US" sz="1400" dirty="0"/>
              <a:t>e</a:t>
            </a:r>
            <a:r>
              <a:rPr lang="en-US" sz="1400" spc="-4" dirty="0"/>
              <a:t>n</a:t>
            </a:r>
            <a:r>
              <a:rPr lang="en-US" sz="1400" spc="19" dirty="0"/>
              <a:t>h</a:t>
            </a:r>
            <a:r>
              <a:rPr lang="en-US" sz="1400" spc="-9" dirty="0"/>
              <a:t>e</a:t>
            </a:r>
            <a:r>
              <a:rPr lang="en-US" sz="1400" spc="19" dirty="0"/>
              <a:t>i</a:t>
            </a:r>
            <a:r>
              <a:rPr lang="en-US" sz="1400" spc="-25" dirty="0"/>
              <a:t>m</a:t>
            </a:r>
            <a:r>
              <a:rPr lang="en-US" sz="1400" dirty="0"/>
              <a:t>er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400" dirty="0"/>
          </a:p>
        </p:txBody>
      </p:sp>
      <p:sp>
        <p:nvSpPr>
          <p:cNvPr id="2" name="object 2"/>
          <p:cNvSpPr txBox="1"/>
          <p:nvPr/>
        </p:nvSpPr>
        <p:spPr>
          <a:xfrm>
            <a:off x="9495535" y="6301331"/>
            <a:ext cx="631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8066B157-4CFC-98DC-38FB-8EB2419B1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63075"/>
              </p:ext>
            </p:extLst>
          </p:nvPr>
        </p:nvGraphicFramePr>
        <p:xfrm>
          <a:off x="6197600" y="2133600"/>
          <a:ext cx="538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9C2CF5F-029C-90AB-97C9-C7AA74F3C317}"/>
              </a:ext>
            </a:extLst>
          </p:cNvPr>
          <p:cNvSpPr txBox="1"/>
          <p:nvPr/>
        </p:nvSpPr>
        <p:spPr>
          <a:xfrm>
            <a:off x="6588437" y="5682768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FASE 3</a:t>
            </a:r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828800" y="1828801"/>
            <a:ext cx="1638300" cy="1228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05000" y="1828800"/>
            <a:ext cx="18288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/>
          <p:nvPr/>
        </p:nvSpPr>
        <p:spPr>
          <a:xfrm>
            <a:off x="8736456" y="3943350"/>
            <a:ext cx="1515110" cy="1200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1" y="381000"/>
            <a:ext cx="3427729" cy="873760"/>
          </a:xfrm>
          <a:custGeom>
            <a:avLst/>
            <a:gdLst/>
            <a:ahLst/>
            <a:cxnLst/>
            <a:rect l="l" t="t" r="r" b="b"/>
            <a:pathLst>
              <a:path w="3427729" h="873760">
                <a:moveTo>
                  <a:pt x="0" y="873760"/>
                </a:moveTo>
                <a:lnTo>
                  <a:pt x="3427729" y="873760"/>
                </a:lnTo>
                <a:lnTo>
                  <a:pt x="3427729" y="0"/>
                </a:lnTo>
                <a:lnTo>
                  <a:pt x="0" y="0"/>
                </a:lnTo>
                <a:lnTo>
                  <a:pt x="0" y="87376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19800" y="1295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05001" y="2590801"/>
            <a:ext cx="3884929" cy="760095"/>
          </a:xfrm>
          <a:custGeom>
            <a:avLst/>
            <a:gdLst/>
            <a:ahLst/>
            <a:cxnLst/>
            <a:rect l="l" t="t" r="r" b="b"/>
            <a:pathLst>
              <a:path w="3884929" h="760095">
                <a:moveTo>
                  <a:pt x="0" y="760095"/>
                </a:moveTo>
                <a:lnTo>
                  <a:pt x="3884929" y="760095"/>
                </a:lnTo>
                <a:lnTo>
                  <a:pt x="3884929" y="0"/>
                </a:lnTo>
                <a:lnTo>
                  <a:pt x="0" y="0"/>
                </a:lnTo>
                <a:lnTo>
                  <a:pt x="0" y="760095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3800" y="18288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82000" y="18288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33800" y="1828800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24601" y="2590801"/>
            <a:ext cx="3884929" cy="760095"/>
          </a:xfrm>
          <a:custGeom>
            <a:avLst/>
            <a:gdLst/>
            <a:ahLst/>
            <a:cxnLst/>
            <a:rect l="l" t="t" r="r" b="b"/>
            <a:pathLst>
              <a:path w="3884929" h="760095">
                <a:moveTo>
                  <a:pt x="0" y="760095"/>
                </a:moveTo>
                <a:lnTo>
                  <a:pt x="3884929" y="760095"/>
                </a:lnTo>
                <a:lnTo>
                  <a:pt x="3884929" y="0"/>
                </a:lnTo>
                <a:lnTo>
                  <a:pt x="0" y="0"/>
                </a:lnTo>
                <a:lnTo>
                  <a:pt x="0" y="760095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01000" y="33528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00401" y="4953000"/>
            <a:ext cx="3122929" cy="914400"/>
          </a:xfrm>
          <a:custGeom>
            <a:avLst/>
            <a:gdLst/>
            <a:ahLst/>
            <a:cxnLst/>
            <a:rect l="l" t="t" r="r" b="b"/>
            <a:pathLst>
              <a:path w="3122929" h="612139">
                <a:moveTo>
                  <a:pt x="0" y="612140"/>
                </a:moveTo>
                <a:lnTo>
                  <a:pt x="3122929" y="612140"/>
                </a:lnTo>
                <a:lnTo>
                  <a:pt x="3122929" y="0"/>
                </a:lnTo>
                <a:lnTo>
                  <a:pt x="0" y="0"/>
                </a:lnTo>
                <a:lnTo>
                  <a:pt x="0" y="61214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9200" y="41910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34400" y="41910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9200" y="4191000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1" y="4953000"/>
            <a:ext cx="3351529" cy="612140"/>
          </a:xfrm>
          <a:custGeom>
            <a:avLst/>
            <a:gdLst/>
            <a:ahLst/>
            <a:cxnLst/>
            <a:rect l="l" t="t" r="r" b="b"/>
            <a:pathLst>
              <a:path w="3351529" h="612139">
                <a:moveTo>
                  <a:pt x="0" y="612140"/>
                </a:moveTo>
                <a:lnTo>
                  <a:pt x="3351529" y="612140"/>
                </a:lnTo>
                <a:lnTo>
                  <a:pt x="3351529" y="0"/>
                </a:lnTo>
                <a:lnTo>
                  <a:pt x="0" y="0"/>
                </a:lnTo>
                <a:lnTo>
                  <a:pt x="0" y="61214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43400" y="38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1130" y="1254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5000" y="2590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9930" y="3351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4600" y="2590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09530" y="3351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0400" y="495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3330" y="5564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000" y="4953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09530" y="5564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9965" y="3893820"/>
            <a:ext cx="2414270" cy="1059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94012" y="6464399"/>
            <a:ext cx="7575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5000" y="1295400"/>
            <a:ext cx="41148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019801" y="1295400"/>
            <a:ext cx="418972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733800" y="1828800"/>
            <a:ext cx="46482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382001" y="1828800"/>
            <a:ext cx="182752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905001" y="2590801"/>
            <a:ext cx="3884929" cy="760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 marL="1355305" marR="1615768" algn="ctr">
              <a:lnSpc>
                <a:spcPct val="95825"/>
              </a:lnSpc>
              <a:spcBef>
                <a:spcPts val="1000"/>
              </a:spcBef>
            </a:pP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oa</a:t>
            </a:r>
            <a:r>
              <a:rPr sz="2000" spc="4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9930" y="2590801"/>
            <a:ext cx="534670" cy="760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324601" y="2590801"/>
            <a:ext cx="3884929" cy="760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 marL="1246377">
              <a:lnSpc>
                <a:spcPct val="95825"/>
              </a:lnSpc>
              <a:spcBef>
                <a:spcPts val="1000"/>
              </a:spcBef>
            </a:pPr>
            <a:r>
              <a:rPr sz="2000" spc="-4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</a:t>
            </a:r>
            <a:r>
              <a:rPr sz="2000" spc="-29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19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ado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5000" y="3350895"/>
            <a:ext cx="6096000" cy="8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8001001" y="3350895"/>
            <a:ext cx="2208529" cy="84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905000" y="4191000"/>
            <a:ext cx="31242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029200" y="4191000"/>
            <a:ext cx="35052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534401" y="4191000"/>
            <a:ext cx="167512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905000" y="4953000"/>
            <a:ext cx="1295400" cy="612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200401" y="4953000"/>
            <a:ext cx="3122929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2365" marR="371730" algn="ctr">
              <a:lnSpc>
                <a:spcPct val="95825"/>
              </a:lnSpc>
              <a:spcBef>
                <a:spcPts val="120"/>
              </a:spcBef>
            </a:pPr>
            <a:r>
              <a:rPr spc="-14" dirty="0">
                <a:latin typeface="Arial"/>
                <a:cs typeface="Arial"/>
              </a:rPr>
              <a:t>P</a:t>
            </a:r>
            <a:r>
              <a:rPr spc="-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-29" dirty="0">
                <a:latin typeface="Arial"/>
                <a:cs typeface="Arial"/>
              </a:rPr>
              <a:t>T</a:t>
            </a:r>
            <a:r>
              <a:rPr spc="-34" dirty="0">
                <a:latin typeface="Arial"/>
                <a:cs typeface="Arial"/>
              </a:rPr>
              <a:t>r</a:t>
            </a:r>
            <a:r>
              <a:rPr spc="-1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nz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o</a:t>
            </a:r>
            <a:r>
              <a:rPr spc="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Bl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4" dirty="0">
                <a:latin typeface="Arial"/>
                <a:cs typeface="Arial"/>
              </a:rPr>
              <a:t>d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do</a:t>
            </a:r>
            <a:endParaRPr dirty="0">
              <a:latin typeface="Arial"/>
              <a:cs typeface="Arial"/>
            </a:endParaRPr>
          </a:p>
          <a:p>
            <a:pPr marL="239052" marR="237722" algn="ctr">
              <a:lnSpc>
                <a:spcPct val="95825"/>
              </a:lnSpc>
              <a:spcBef>
                <a:spcPts val="50"/>
              </a:spcBef>
            </a:pPr>
            <a:r>
              <a:rPr sz="1600" spc="-4" dirty="0">
                <a:latin typeface="Arial"/>
                <a:cs typeface="Arial"/>
              </a:rPr>
              <a:t>(</a:t>
            </a:r>
            <a:r>
              <a:rPr sz="1600" i="1" spc="4" dirty="0">
                <a:latin typeface="Arial"/>
                <a:cs typeface="Arial"/>
              </a:rPr>
              <a:t>S</a:t>
            </a:r>
            <a:r>
              <a:rPr sz="1600" i="1" dirty="0">
                <a:latin typeface="Arial"/>
                <a:cs typeface="Arial"/>
              </a:rPr>
              <a:t>h</a:t>
            </a:r>
            <a:r>
              <a:rPr sz="1600" i="1" spc="4" dirty="0">
                <a:latin typeface="Arial"/>
                <a:cs typeface="Arial"/>
              </a:rPr>
              <a:t>i</a:t>
            </a:r>
            <a:r>
              <a:rPr sz="1600" i="1" spc="-9" dirty="0">
                <a:latin typeface="Arial"/>
                <a:cs typeface="Arial"/>
              </a:rPr>
              <a:t>e</a:t>
            </a:r>
            <a:r>
              <a:rPr sz="1600" i="1" spc="4" dirty="0">
                <a:latin typeface="Arial"/>
                <a:cs typeface="Arial"/>
              </a:rPr>
              <a:t>l</a:t>
            </a:r>
            <a:r>
              <a:rPr sz="1600" i="1" dirty="0">
                <a:latin typeface="Arial"/>
                <a:cs typeface="Arial"/>
              </a:rPr>
              <a:t>ded</a:t>
            </a:r>
            <a:r>
              <a:rPr sz="1600" i="1" spc="-67" dirty="0">
                <a:latin typeface="Arial"/>
                <a:cs typeface="Arial"/>
              </a:rPr>
              <a:t> </a:t>
            </a:r>
            <a:r>
              <a:rPr sz="1600" i="1" spc="-50" dirty="0">
                <a:latin typeface="Arial"/>
                <a:cs typeface="Arial"/>
              </a:rPr>
              <a:t>T</a:t>
            </a:r>
            <a:r>
              <a:rPr sz="1600" i="1" spc="-59" dirty="0">
                <a:latin typeface="Arial"/>
                <a:cs typeface="Arial"/>
              </a:rPr>
              <a:t>w</a:t>
            </a:r>
            <a:r>
              <a:rPr sz="1600" i="1" spc="4" dirty="0">
                <a:latin typeface="Arial"/>
                <a:cs typeface="Arial"/>
              </a:rPr>
              <a:t>is</a:t>
            </a:r>
            <a:r>
              <a:rPr sz="1600" i="1" dirty="0">
                <a:latin typeface="Arial"/>
                <a:cs typeface="Arial"/>
              </a:rPr>
              <a:t>ted</a:t>
            </a:r>
            <a:r>
              <a:rPr sz="1600" i="1" spc="-4" dirty="0">
                <a:latin typeface="Arial"/>
                <a:cs typeface="Arial"/>
              </a:rPr>
              <a:t>-</a:t>
            </a:r>
            <a:r>
              <a:rPr sz="1600" i="1" spc="4" dirty="0">
                <a:latin typeface="Arial"/>
                <a:cs typeface="Arial"/>
              </a:rPr>
              <a:t>P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4" dirty="0">
                <a:latin typeface="Arial"/>
                <a:cs typeface="Arial"/>
              </a:rPr>
              <a:t>i</a:t>
            </a:r>
            <a:r>
              <a:rPr sz="1600" i="1" spc="-64" dirty="0">
                <a:latin typeface="Arial"/>
                <a:cs typeface="Arial"/>
              </a:rPr>
              <a:t>r</a:t>
            </a:r>
            <a:r>
              <a:rPr sz="1600" i="1" dirty="0">
                <a:latin typeface="Arial"/>
                <a:cs typeface="Arial"/>
              </a:rPr>
              <a:t>,</a:t>
            </a:r>
            <a:r>
              <a:rPr sz="1600" i="1" spc="-129" dirty="0">
                <a:latin typeface="Arial"/>
                <a:cs typeface="Arial"/>
              </a:rPr>
              <a:t> </a:t>
            </a:r>
            <a:r>
              <a:rPr sz="1600" b="1" i="1" spc="14" dirty="0">
                <a:latin typeface="Arial"/>
                <a:cs typeface="Arial"/>
              </a:rPr>
              <a:t>S</a:t>
            </a:r>
            <a:r>
              <a:rPr sz="1600" b="1" i="1" dirty="0">
                <a:latin typeface="Arial"/>
                <a:cs typeface="Arial"/>
              </a:rPr>
              <a:t>T</a:t>
            </a:r>
            <a:r>
              <a:rPr sz="1600" b="1" i="1" spc="4" dirty="0">
                <a:latin typeface="Arial"/>
                <a:cs typeface="Arial"/>
              </a:rPr>
              <a:t>P</a:t>
            </a:r>
            <a:r>
              <a:rPr lang="es-CO" sz="1600" dirty="0">
                <a:latin typeface="Arial"/>
                <a:cs typeface="Arial"/>
              </a:rPr>
              <a:t> </a:t>
            </a:r>
            <a:r>
              <a:rPr lang="es-CO" sz="1600" i="1" dirty="0">
                <a:latin typeface="Arial"/>
                <a:cs typeface="Arial"/>
              </a:rPr>
              <a:t>y </a:t>
            </a:r>
            <a:r>
              <a:rPr lang="es-CO" sz="1600" i="1" dirty="0" err="1">
                <a:latin typeface="Arial"/>
                <a:cs typeface="Arial"/>
              </a:rPr>
              <a:t>Foiled</a:t>
            </a:r>
            <a:r>
              <a:rPr lang="es-CO" sz="1600" i="1" dirty="0">
                <a:latin typeface="Arial"/>
                <a:cs typeface="Arial"/>
              </a:rPr>
              <a:t> </a:t>
            </a:r>
            <a:r>
              <a:rPr lang="es-CO" sz="1600" i="1" dirty="0" err="1">
                <a:latin typeface="Arial"/>
                <a:cs typeface="Arial"/>
              </a:rPr>
              <a:t>Twisted</a:t>
            </a:r>
            <a:r>
              <a:rPr lang="es-CO" sz="1600" i="1" dirty="0">
                <a:latin typeface="Arial"/>
                <a:cs typeface="Arial"/>
              </a:rPr>
              <a:t> </a:t>
            </a:r>
            <a:r>
              <a:rPr lang="es-CO" sz="1600" i="1" dirty="0" err="1">
                <a:latin typeface="Arial"/>
                <a:cs typeface="Arial"/>
              </a:rPr>
              <a:t>Pair</a:t>
            </a:r>
            <a:r>
              <a:rPr lang="es-CO" sz="1600" i="1" dirty="0">
                <a:latin typeface="Arial"/>
                <a:cs typeface="Arial"/>
              </a:rPr>
              <a:t>- </a:t>
            </a:r>
            <a:r>
              <a:rPr lang="es-CO" sz="1600" b="1" i="1" dirty="0">
                <a:latin typeface="Arial"/>
                <a:cs typeface="Arial"/>
              </a:rPr>
              <a:t>FTP</a:t>
            </a:r>
            <a:endParaRPr sz="1600" b="1" i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3330" y="4953000"/>
            <a:ext cx="534670" cy="612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858001" y="4953000"/>
            <a:ext cx="3351529" cy="612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86" marR="306450" algn="ctr">
              <a:lnSpc>
                <a:spcPct val="95825"/>
              </a:lnSpc>
              <a:spcBef>
                <a:spcPts val="360"/>
              </a:spcBef>
            </a:pPr>
            <a:r>
              <a:rPr dirty="0">
                <a:latin typeface="Arial"/>
                <a:cs typeface="Arial"/>
              </a:rPr>
              <a:t>P</a:t>
            </a:r>
            <a:r>
              <a:rPr spc="-1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-44" dirty="0">
                <a:latin typeface="Arial"/>
                <a:cs typeface="Arial"/>
              </a:rPr>
              <a:t>T</a:t>
            </a:r>
            <a:r>
              <a:rPr spc="-34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zado</a:t>
            </a:r>
            <a:r>
              <a:rPr spc="-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No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Bl</a:t>
            </a:r>
            <a:r>
              <a:rPr spc="-4" dirty="0">
                <a:latin typeface="Arial"/>
                <a:cs typeface="Arial"/>
              </a:rPr>
              <a:t>in</a:t>
            </a:r>
            <a:r>
              <a:rPr spc="4" dirty="0">
                <a:latin typeface="Arial"/>
                <a:cs typeface="Arial"/>
              </a:rPr>
              <a:t>d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do</a:t>
            </a:r>
            <a:endParaRPr>
              <a:latin typeface="Arial"/>
              <a:cs typeface="Arial"/>
            </a:endParaRPr>
          </a:p>
          <a:p>
            <a:pPr marL="232714" marR="231639" algn="ctr">
              <a:lnSpc>
                <a:spcPct val="95825"/>
              </a:lnSpc>
              <a:spcBef>
                <a:spcPts val="60"/>
              </a:spcBef>
            </a:pPr>
            <a:r>
              <a:rPr sz="1600" spc="-4" dirty="0">
                <a:latin typeface="Arial"/>
                <a:cs typeface="Arial"/>
              </a:rPr>
              <a:t>(</a:t>
            </a:r>
            <a:r>
              <a:rPr sz="1600" i="1" dirty="0">
                <a:latin typeface="Arial"/>
                <a:cs typeface="Arial"/>
              </a:rPr>
              <a:t>Un</a:t>
            </a:r>
            <a:r>
              <a:rPr sz="1600" i="1" spc="4" dirty="0">
                <a:latin typeface="Arial"/>
                <a:cs typeface="Arial"/>
              </a:rPr>
              <a:t>s</a:t>
            </a:r>
            <a:r>
              <a:rPr sz="1600" i="1" dirty="0">
                <a:latin typeface="Arial"/>
                <a:cs typeface="Arial"/>
              </a:rPr>
              <a:t>h</a:t>
            </a:r>
            <a:r>
              <a:rPr sz="1600" i="1" spc="4" dirty="0">
                <a:latin typeface="Arial"/>
                <a:cs typeface="Arial"/>
              </a:rPr>
              <a:t>iel</a:t>
            </a:r>
            <a:r>
              <a:rPr sz="1600" i="1" dirty="0">
                <a:latin typeface="Arial"/>
                <a:cs typeface="Arial"/>
              </a:rPr>
              <a:t>d</a:t>
            </a:r>
            <a:r>
              <a:rPr sz="1600" i="1" spc="-9" dirty="0">
                <a:latin typeface="Arial"/>
                <a:cs typeface="Arial"/>
              </a:rPr>
              <a:t>e</a:t>
            </a:r>
            <a:r>
              <a:rPr sz="1600" i="1" dirty="0">
                <a:latin typeface="Arial"/>
                <a:cs typeface="Arial"/>
              </a:rPr>
              <a:t>d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i="1" spc="-64" dirty="0">
                <a:latin typeface="Arial"/>
                <a:cs typeface="Arial"/>
              </a:rPr>
              <a:t>T</a:t>
            </a:r>
            <a:r>
              <a:rPr sz="1600" i="1" spc="-59" dirty="0">
                <a:latin typeface="Arial"/>
                <a:cs typeface="Arial"/>
              </a:rPr>
              <a:t>w</a:t>
            </a:r>
            <a:r>
              <a:rPr sz="1600" i="1" spc="4" dirty="0">
                <a:latin typeface="Arial"/>
                <a:cs typeface="Arial"/>
              </a:rPr>
              <a:t>i</a:t>
            </a:r>
            <a:r>
              <a:rPr sz="1600" i="1" spc="19" dirty="0">
                <a:latin typeface="Arial"/>
                <a:cs typeface="Arial"/>
              </a:rPr>
              <a:t>s</a:t>
            </a:r>
            <a:r>
              <a:rPr sz="1600" i="1" dirty="0">
                <a:latin typeface="Arial"/>
                <a:cs typeface="Arial"/>
              </a:rPr>
              <a:t>te</a:t>
            </a:r>
            <a:r>
              <a:rPr sz="1600" i="1" spc="-9" dirty="0">
                <a:latin typeface="Arial"/>
                <a:cs typeface="Arial"/>
              </a:rPr>
              <a:t>d</a:t>
            </a:r>
            <a:r>
              <a:rPr sz="1600" i="1" spc="-4" dirty="0">
                <a:latin typeface="Arial"/>
                <a:cs typeface="Arial"/>
              </a:rPr>
              <a:t>-</a:t>
            </a:r>
            <a:r>
              <a:rPr sz="1600" i="1" spc="4" dirty="0">
                <a:latin typeface="Arial"/>
                <a:cs typeface="Arial"/>
              </a:rPr>
              <a:t>Pa</a:t>
            </a:r>
            <a:r>
              <a:rPr sz="1600" i="1" spc="19" dirty="0">
                <a:latin typeface="Arial"/>
                <a:cs typeface="Arial"/>
              </a:rPr>
              <a:t>i</a:t>
            </a:r>
            <a:r>
              <a:rPr sz="1600" i="1" spc="-64" dirty="0">
                <a:latin typeface="Arial"/>
                <a:cs typeface="Arial"/>
              </a:rPr>
              <a:t>r</a:t>
            </a:r>
            <a:r>
              <a:rPr sz="1600" i="1" dirty="0">
                <a:latin typeface="Arial"/>
                <a:cs typeface="Arial"/>
              </a:rPr>
              <a:t>,</a:t>
            </a:r>
            <a:r>
              <a:rPr sz="1600" i="1" spc="-119" dirty="0">
                <a:latin typeface="Arial"/>
                <a:cs typeface="Arial"/>
              </a:rPr>
              <a:t> </a:t>
            </a:r>
            <a:r>
              <a:rPr sz="1600" b="1" i="1" spc="9" dirty="0">
                <a:latin typeface="Arial"/>
                <a:cs typeface="Arial"/>
              </a:rPr>
              <a:t>U</a:t>
            </a:r>
            <a:r>
              <a:rPr sz="1600" b="1" i="1" spc="-14" dirty="0">
                <a:latin typeface="Arial"/>
                <a:cs typeface="Arial"/>
              </a:rPr>
              <a:t>T</a:t>
            </a:r>
            <a:r>
              <a:rPr sz="1600" b="1" i="1" spc="4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43401" y="381000"/>
            <a:ext cx="3427729" cy="873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0"/>
              </a:spcBef>
            </a:pPr>
            <a:endParaRPr sz="700" dirty="0"/>
          </a:p>
          <a:p>
            <a:pPr marL="402970">
              <a:lnSpc>
                <a:spcPct val="95825"/>
              </a:lnSpc>
              <a:spcBef>
                <a:spcPts val="1000"/>
              </a:spcBef>
            </a:pPr>
            <a:r>
              <a:rPr sz="2400" b="1" spc="4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ed</a:t>
            </a:r>
            <a:r>
              <a:rPr sz="24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os</a:t>
            </a:r>
            <a:r>
              <a:rPr sz="2400" b="1" spc="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de</a:t>
            </a:r>
            <a:r>
              <a:rPr sz="2400" b="1" spc="-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MX" sz="2400"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b="1" dirty="0" err="1">
                <a:solidFill>
                  <a:srgbClr val="0070C0"/>
                </a:solidFill>
                <a:latin typeface="Arial"/>
                <a:cs typeface="Arial"/>
              </a:rPr>
              <a:t>obre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7" name="4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12E74F0-C999-49C2-A780-B1C94A4BEC30}" type="datetime1">
              <a:rPr lang="es-CO" smtClean="0"/>
              <a:t>22/10/2024</a:t>
            </a:fld>
            <a:endParaRPr lang="en-US"/>
          </a:p>
        </p:txBody>
      </p:sp>
      <p:sp>
        <p:nvSpPr>
          <p:cNvPr id="48" name="4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49" name="4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28700" y="382453"/>
            <a:ext cx="7873232" cy="6339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16" marR="64972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Ca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s-MX"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ar</a:t>
            </a:r>
            <a:r>
              <a:rPr sz="4400" spc="-4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4400" spc="-13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-8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s-MX"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z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2348842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59941" y="460195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848F141-468C-4315-93F8-3792A71BE650}" type="datetime1">
              <a:rPr lang="es-CO" smtClean="0"/>
              <a:t>22/10/2024</a:t>
            </a:fld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23C0F2-78C9-A69B-0835-BC1FD6A5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64" y="1326111"/>
            <a:ext cx="6106426" cy="29410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DE6CD5-B83C-EBD2-5338-0F9D43C57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790" y="3200400"/>
            <a:ext cx="4989344" cy="27177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09" y="4117644"/>
            <a:ext cx="3762100" cy="210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bject 24"/>
          <p:cNvSpPr txBox="1"/>
          <p:nvPr/>
        </p:nvSpPr>
        <p:spPr>
          <a:xfrm>
            <a:off x="1066800" y="616262"/>
            <a:ext cx="6640576" cy="1049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16" marR="41833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Cate</a:t>
            </a:r>
            <a:r>
              <a:rPr sz="4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í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4400" dirty="0">
                <a:solidFill>
                  <a:srgbClr val="0070C0"/>
                </a:solidFill>
                <a:latin typeface="Times New Roman"/>
                <a:cs typeface="Times New Roman"/>
              </a:rPr>
              <a:t>de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par trenzado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5535" y="5990435"/>
            <a:ext cx="7828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AA94BE2-E893-463F-9741-278CB87B6468}" type="datetime1">
              <a:rPr lang="es-CO" smtClean="0"/>
              <a:t>22/10/2024</a:t>
            </a:fld>
            <a:endParaRPr lang="en-US"/>
          </a:p>
        </p:txBody>
      </p:sp>
      <p:sp>
        <p:nvSpPr>
          <p:cNvPr id="26" name="2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703D6-B98D-3B2A-7AA3-83DBB633F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7"/>
          <a:stretch/>
        </p:blipFill>
        <p:spPr bwMode="auto">
          <a:xfrm>
            <a:off x="1066800" y="1666135"/>
            <a:ext cx="7380646" cy="180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89D16567-FF1D-BCC4-2A52-BD6FDAC4774D}"/>
              </a:ext>
            </a:extLst>
          </p:cNvPr>
          <p:cNvSpPr/>
          <p:nvPr/>
        </p:nvSpPr>
        <p:spPr>
          <a:xfrm>
            <a:off x="1054968" y="3479867"/>
            <a:ext cx="7392478" cy="281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                </a:t>
            </a:r>
            <a:r>
              <a:rPr lang="es-CO" sz="2000" b="1" dirty="0"/>
              <a:t>2000</a:t>
            </a:r>
            <a:r>
              <a:rPr lang="es-CO" sz="2000" dirty="0"/>
              <a:t> 		</a:t>
            </a:r>
            <a:r>
              <a:rPr lang="es-CO" sz="2000" b="1" dirty="0"/>
              <a:t>               40 / 25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78089147-D1C7-3026-49B9-37ED7CAA9554}"/>
              </a:ext>
            </a:extLst>
          </p:cNvPr>
          <p:cNvSpPr txBox="1"/>
          <p:nvPr/>
        </p:nvSpPr>
        <p:spPr>
          <a:xfrm>
            <a:off x="1716492" y="3435834"/>
            <a:ext cx="46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1EAE3313-E004-3BC3-B15A-DED9FD9BA30E}"/>
              </a:ext>
            </a:extLst>
          </p:cNvPr>
          <p:cNvSpPr txBox="1"/>
          <p:nvPr/>
        </p:nvSpPr>
        <p:spPr>
          <a:xfrm>
            <a:off x="8735964" y="270690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2060"/>
                </a:solidFill>
              </a:rPr>
              <a:t>100m</a:t>
            </a:r>
          </a:p>
        </p:txBody>
      </p:sp>
      <p:sp>
        <p:nvSpPr>
          <p:cNvPr id="8" name="8 CuadroTexto">
            <a:extLst>
              <a:ext uri="{FF2B5EF4-FFF2-40B4-BE49-F238E27FC236}">
                <a16:creationId xmlns:a16="http://schemas.microsoft.com/office/drawing/2014/main" id="{A510C2A9-798A-8AA9-BBDE-D6A2168F611B}"/>
              </a:ext>
            </a:extLst>
          </p:cNvPr>
          <p:cNvSpPr txBox="1"/>
          <p:nvPr/>
        </p:nvSpPr>
        <p:spPr>
          <a:xfrm>
            <a:off x="8864203" y="344953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30m</a:t>
            </a:r>
          </a:p>
        </p:txBody>
      </p:sp>
      <p:sp>
        <p:nvSpPr>
          <p:cNvPr id="14" name="9 Flecha derecha">
            <a:extLst>
              <a:ext uri="{FF2B5EF4-FFF2-40B4-BE49-F238E27FC236}">
                <a16:creationId xmlns:a16="http://schemas.microsoft.com/office/drawing/2014/main" id="{7F0AAE4C-853A-629A-382E-53507EF00767}"/>
              </a:ext>
            </a:extLst>
          </p:cNvPr>
          <p:cNvSpPr/>
          <p:nvPr/>
        </p:nvSpPr>
        <p:spPr>
          <a:xfrm>
            <a:off x="8195592" y="2458224"/>
            <a:ext cx="611894" cy="977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1 Flecha derecha">
            <a:extLst>
              <a:ext uri="{FF2B5EF4-FFF2-40B4-BE49-F238E27FC236}">
                <a16:creationId xmlns:a16="http://schemas.microsoft.com/office/drawing/2014/main" id="{AE0EAF22-86A0-1BD7-E268-0F54C57712ED}"/>
              </a:ext>
            </a:extLst>
          </p:cNvPr>
          <p:cNvSpPr/>
          <p:nvPr/>
        </p:nvSpPr>
        <p:spPr>
          <a:xfrm>
            <a:off x="8513466" y="3520421"/>
            <a:ext cx="44499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1066800" y="616262"/>
            <a:ext cx="9982200" cy="1049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16" marR="41833">
              <a:lnSpc>
                <a:spcPts val="4595"/>
              </a:lnSpc>
              <a:spcBef>
                <a:spcPts val="229"/>
              </a:spcBef>
            </a:pPr>
            <a:r>
              <a:rPr lang="es-MX" sz="4400" dirty="0">
                <a:solidFill>
                  <a:srgbClr val="0070C0"/>
                </a:solidFill>
                <a:latin typeface="Times New Roman"/>
                <a:cs typeface="Times New Roman"/>
              </a:rPr>
              <a:t>Soluciones de cableado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4400" dirty="0">
                <a:solidFill>
                  <a:srgbClr val="0070C0"/>
                </a:solidFill>
                <a:latin typeface="Times New Roman"/>
                <a:cs typeface="Times New Roman"/>
              </a:rPr>
              <a:t>de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par trenzado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5535" y="5990435"/>
            <a:ext cx="7828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E77AD7A-7781-46F9-9DC3-80B2B4BA32D7}" type="datetime1">
              <a:rPr lang="es-CO" smtClean="0"/>
              <a:t>22/10/2024</a:t>
            </a:fld>
            <a:endParaRPr lang="en-US"/>
          </a:p>
        </p:txBody>
      </p:sp>
      <p:sp>
        <p:nvSpPr>
          <p:cNvPr id="26" name="2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24F73F-767B-75DE-4152-826CFBC9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88" y="2088573"/>
            <a:ext cx="7086600" cy="3292487"/>
          </a:xfrm>
          <a:prstGeom prst="rect">
            <a:avLst/>
          </a:prstGeom>
        </p:spPr>
      </p:pic>
      <p:pic>
        <p:nvPicPr>
          <p:cNvPr id="5122" name="Picture 2" descr="Ductos metálicos porta-cables y accesorios - 🥇 Electroingeniería |  Suministros eléctricos | Alumbrado público | Ingeniería eléctrica">
            <a:extLst>
              <a:ext uri="{FF2B5EF4-FFF2-40B4-BE49-F238E27FC236}">
                <a16:creationId xmlns:a16="http://schemas.microsoft.com/office/drawing/2014/main" id="{63E5131F-CA88-251B-141E-BE07D5D4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718" y="18681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ndejas Portacables - Metalectro">
            <a:extLst>
              <a:ext uri="{FF2B5EF4-FFF2-40B4-BE49-F238E27FC236}">
                <a16:creationId xmlns:a16="http://schemas.microsoft.com/office/drawing/2014/main" id="{BF08CE59-29CE-38A7-AE9C-26F799CF9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90" y="3897920"/>
            <a:ext cx="1932326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1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19601" y="1524000"/>
            <a:ext cx="3427729" cy="873760"/>
          </a:xfrm>
          <a:custGeom>
            <a:avLst/>
            <a:gdLst/>
            <a:ahLst/>
            <a:cxnLst/>
            <a:rect l="l" t="t" r="r" b="b"/>
            <a:pathLst>
              <a:path w="3427729" h="873760">
                <a:moveTo>
                  <a:pt x="0" y="873760"/>
                </a:moveTo>
                <a:lnTo>
                  <a:pt x="3427729" y="873760"/>
                </a:lnTo>
                <a:lnTo>
                  <a:pt x="3427729" y="0"/>
                </a:lnTo>
                <a:lnTo>
                  <a:pt x="0" y="0"/>
                </a:lnTo>
                <a:lnTo>
                  <a:pt x="0" y="87376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0" y="2438400"/>
            <a:ext cx="1270" cy="533400"/>
          </a:xfrm>
          <a:custGeom>
            <a:avLst/>
            <a:gdLst/>
            <a:ahLst/>
            <a:cxnLst/>
            <a:rect l="l" t="t" r="r" b="b"/>
            <a:pathLst>
              <a:path w="1270" h="533400">
                <a:moveTo>
                  <a:pt x="0" y="0"/>
                </a:moveTo>
                <a:lnTo>
                  <a:pt x="1270" y="5334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1201" y="3733800"/>
            <a:ext cx="3884929" cy="760730"/>
          </a:xfrm>
          <a:custGeom>
            <a:avLst/>
            <a:gdLst/>
            <a:ahLst/>
            <a:cxnLst/>
            <a:rect l="l" t="t" r="r" b="b"/>
            <a:pathLst>
              <a:path w="3884929" h="760729">
                <a:moveTo>
                  <a:pt x="0" y="760730"/>
                </a:moveTo>
                <a:lnTo>
                  <a:pt x="3884929" y="760730"/>
                </a:lnTo>
                <a:lnTo>
                  <a:pt x="3884929" y="0"/>
                </a:lnTo>
                <a:lnTo>
                  <a:pt x="0" y="0"/>
                </a:lnTo>
                <a:lnTo>
                  <a:pt x="0" y="7607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1" y="2971800"/>
            <a:ext cx="635" cy="762000"/>
          </a:xfrm>
          <a:custGeom>
            <a:avLst/>
            <a:gdLst/>
            <a:ahLst/>
            <a:cxnLst/>
            <a:rect l="l" t="t" r="r" b="b"/>
            <a:pathLst>
              <a:path w="635" h="762000">
                <a:moveTo>
                  <a:pt x="0" y="0"/>
                </a:moveTo>
                <a:lnTo>
                  <a:pt x="635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8200" y="2971800"/>
            <a:ext cx="1270" cy="762000"/>
          </a:xfrm>
          <a:custGeom>
            <a:avLst/>
            <a:gdLst/>
            <a:ahLst/>
            <a:cxnLst/>
            <a:rect l="l" t="t" r="r" b="b"/>
            <a:pathLst>
              <a:path w="1270" h="762000">
                <a:moveTo>
                  <a:pt x="0" y="0"/>
                </a:moveTo>
                <a:lnTo>
                  <a:pt x="127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0000" y="2971800"/>
            <a:ext cx="4648200" cy="1270"/>
          </a:xfrm>
          <a:custGeom>
            <a:avLst/>
            <a:gdLst/>
            <a:ahLst/>
            <a:cxnLst/>
            <a:rect l="l" t="t" r="r" b="b"/>
            <a:pathLst>
              <a:path w="4648200" h="1270">
                <a:moveTo>
                  <a:pt x="0" y="0"/>
                </a:moveTo>
                <a:lnTo>
                  <a:pt x="464820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1" y="3733800"/>
            <a:ext cx="3884929" cy="760730"/>
          </a:xfrm>
          <a:custGeom>
            <a:avLst/>
            <a:gdLst/>
            <a:ahLst/>
            <a:cxnLst/>
            <a:rect l="l" t="t" r="r" b="b"/>
            <a:pathLst>
              <a:path w="3884929" h="760729">
                <a:moveTo>
                  <a:pt x="0" y="760730"/>
                </a:moveTo>
                <a:lnTo>
                  <a:pt x="3884929" y="760730"/>
                </a:lnTo>
                <a:lnTo>
                  <a:pt x="3884929" y="0"/>
                </a:lnTo>
                <a:lnTo>
                  <a:pt x="0" y="0"/>
                </a:lnTo>
                <a:lnTo>
                  <a:pt x="0" y="7607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96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7330" y="2397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20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6130" y="44938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800" y="3733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5730" y="4494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1" y="3733800"/>
            <a:ext cx="3884929" cy="760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 dirty="0"/>
          </a:p>
          <a:p>
            <a:pPr marL="554101">
              <a:lnSpc>
                <a:spcPct val="95825"/>
              </a:lnSpc>
              <a:spcBef>
                <a:spcPts val="1000"/>
              </a:spcBef>
            </a:pPr>
            <a:r>
              <a:rPr sz="2000" dirty="0" err="1">
                <a:latin typeface="Arial"/>
                <a:cs typeface="Arial"/>
              </a:rPr>
              <a:t>Fibra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Monom</a:t>
            </a:r>
            <a:r>
              <a:rPr sz="2000" spc="-9" dirty="0" err="1">
                <a:latin typeface="Arial"/>
                <a:cs typeface="Arial"/>
              </a:rPr>
              <a:t>o</a:t>
            </a:r>
            <a:r>
              <a:rPr sz="2000" dirty="0" err="1">
                <a:latin typeface="Arial"/>
                <a:cs typeface="Arial"/>
              </a:rPr>
              <a:t>d</a:t>
            </a:r>
            <a:r>
              <a:rPr lang="es-CO" sz="200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 (</a:t>
            </a:r>
            <a:r>
              <a:rPr sz="2000" spc="-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MF)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1" y="3733800"/>
            <a:ext cx="3884929" cy="760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3"/>
              </a:spcBef>
            </a:pPr>
            <a:endParaRPr sz="650" dirty="0"/>
          </a:p>
          <a:p>
            <a:pPr marL="548944">
              <a:lnSpc>
                <a:spcPct val="95825"/>
              </a:lnSpc>
              <a:spcBef>
                <a:spcPts val="1000"/>
              </a:spcBef>
            </a:pPr>
            <a:r>
              <a:rPr sz="2000" dirty="0" err="1">
                <a:latin typeface="Arial"/>
                <a:cs typeface="Arial"/>
              </a:rPr>
              <a:t>Fibra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-4" dirty="0" err="1">
                <a:latin typeface="Arial"/>
                <a:cs typeface="Arial"/>
              </a:rPr>
              <a:t>M</a:t>
            </a:r>
            <a:r>
              <a:rPr sz="2000" dirty="0" err="1">
                <a:latin typeface="Arial"/>
                <a:cs typeface="Arial"/>
              </a:rPr>
              <a:t>ul</a:t>
            </a:r>
            <a:r>
              <a:rPr sz="2000" spc="-4" dirty="0" err="1">
                <a:latin typeface="Arial"/>
                <a:cs typeface="Arial"/>
              </a:rPr>
              <a:t>t</a:t>
            </a:r>
            <a:r>
              <a:rPr sz="2000" spc="-14" dirty="0" err="1">
                <a:latin typeface="Arial"/>
                <a:cs typeface="Arial"/>
              </a:rPr>
              <a:t>i</a:t>
            </a:r>
            <a:r>
              <a:rPr sz="2000" dirty="0" err="1">
                <a:latin typeface="Arial"/>
                <a:cs typeface="Arial"/>
              </a:rPr>
              <a:t>mo</a:t>
            </a:r>
            <a:r>
              <a:rPr sz="2000" spc="4" dirty="0" err="1">
                <a:latin typeface="Arial"/>
                <a:cs typeface="Arial"/>
              </a:rPr>
              <a:t>d</a:t>
            </a:r>
            <a:r>
              <a:rPr lang="es-CO" sz="2000" spc="4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 (MMF)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419601" y="1524000"/>
            <a:ext cx="3427729" cy="873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37"/>
              </a:spcBef>
            </a:pPr>
            <a:endParaRPr sz="700" dirty="0"/>
          </a:p>
          <a:p>
            <a:pPr marL="596519">
              <a:lnSpc>
                <a:spcPct val="95825"/>
              </a:lnSpc>
              <a:spcBef>
                <a:spcPts val="1000"/>
              </a:spcBef>
            </a:pPr>
            <a:r>
              <a:rPr sz="2400" b="1" spc="14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ed</a:t>
            </a:r>
            <a:r>
              <a:rPr sz="24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os </a:t>
            </a:r>
            <a:r>
              <a:rPr sz="2400" b="1" spc="4" dirty="0">
                <a:solidFill>
                  <a:srgbClr val="0070C0"/>
                </a:solidFill>
                <a:latin typeface="Arial"/>
                <a:cs typeface="Arial"/>
              </a:rPr>
              <a:t>Ó</a:t>
            </a:r>
            <a:r>
              <a:rPr sz="2400" b="1" spc="-14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400" b="1" spc="4" dirty="0">
                <a:solidFill>
                  <a:srgbClr val="0070C0"/>
                </a:solidFill>
                <a:latin typeface="Arial"/>
                <a:cs typeface="Arial"/>
              </a:rPr>
              <a:t>ti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cos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202E8E0-C6EC-47C3-93A6-98D84BD76973}" type="datetime1">
              <a:rPr lang="es-CO" smtClean="0"/>
              <a:t>22/10/2024</a:t>
            </a:fld>
            <a:endParaRPr lang="en-U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  <p:sp>
        <p:nvSpPr>
          <p:cNvPr id="22" name="21 CuadroTexto"/>
          <p:cNvSpPr txBox="1"/>
          <p:nvPr/>
        </p:nvSpPr>
        <p:spPr>
          <a:xfrm>
            <a:off x="2651107" y="4528514"/>
            <a:ext cx="21336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OM1: 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62.5/125</a:t>
            </a:r>
            <a:endParaRPr lang="es-CO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OM2: 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50/125</a:t>
            </a:r>
            <a:endParaRPr lang="es-CO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OM3: 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50/125</a:t>
            </a:r>
            <a:endParaRPr lang="es-CO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OM4: 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50/125</a:t>
            </a:r>
            <a:endParaRPr lang="es-CO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OM5: 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50/125</a:t>
            </a:r>
            <a:endParaRPr lang="es-CO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131828" y="4528514"/>
            <a:ext cx="6527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OS1</a:t>
            </a:r>
          </a:p>
          <a:p>
            <a:r>
              <a:rPr lang="es-CO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OS2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306911" y="4710073"/>
            <a:ext cx="2265364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Ventanas modales:</a:t>
            </a:r>
          </a:p>
          <a:p>
            <a:r>
              <a:rPr lang="es-CO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MMF</a:t>
            </a: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850 </a:t>
            </a:r>
            <a:r>
              <a:rPr lang="es-CO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</a:t>
            </a: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1300 nm – L</a:t>
            </a:r>
          </a:p>
          <a:p>
            <a:r>
              <a:rPr lang="es-CO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SMF:</a:t>
            </a: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1310 </a:t>
            </a:r>
            <a:r>
              <a:rPr lang="es-CO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</a:t>
            </a:r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L</a:t>
            </a:r>
          </a:p>
          <a:p>
            <a:r>
              <a:rPr lang="es-C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1550 nm  - E</a:t>
            </a:r>
          </a:p>
        </p:txBody>
      </p:sp>
      <p:pic>
        <p:nvPicPr>
          <p:cNvPr id="4098" name="Picture 2" descr="▷Fibra óptica, ¿qué es?: Tipos, Características y Ventajas">
            <a:extLst>
              <a:ext uri="{FF2B5EF4-FFF2-40B4-BE49-F238E27FC236}">
                <a16:creationId xmlns:a16="http://schemas.microsoft.com/office/drawing/2014/main" id="{14765D42-F8D9-FFDA-DC99-0EB2E1B7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0" y="1109980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563D86-816F-732E-33E6-A0BB4462FFA6}"/>
              </a:ext>
            </a:extLst>
          </p:cNvPr>
          <p:cNvSpPr txBox="1"/>
          <p:nvPr/>
        </p:nvSpPr>
        <p:spPr>
          <a:xfrm>
            <a:off x="8777644" y="466701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9/125</a:t>
            </a:r>
            <a:endParaRPr lang="es-CO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6621108-DFB4-EED3-247C-737079756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967245"/>
            <a:ext cx="2849151" cy="16706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66800" y="796227"/>
            <a:ext cx="52578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MX" sz="3600" dirty="0">
                <a:solidFill>
                  <a:srgbClr val="0070C0"/>
                </a:solidFill>
                <a:latin typeface="Times New Roman"/>
                <a:cs typeface="Times New Roman"/>
              </a:rPr>
              <a:t>Fibra óptica- Dimensiones</a:t>
            </a:r>
            <a:endParaRPr sz="3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D4E8524-E2E1-4C9C-9BE4-07900D333DA1}" type="datetime1">
              <a:rPr lang="es-CO" smtClean="0"/>
              <a:t>22/10/2024</a:t>
            </a:fld>
            <a:endParaRPr lang="en-US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2D839C-ABC3-BAA3-CBB8-60E2D401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674487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66800" y="796227"/>
            <a:ext cx="74676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MX" sz="3600" dirty="0">
                <a:solidFill>
                  <a:srgbClr val="0070C0"/>
                </a:solidFill>
                <a:latin typeface="Times New Roman"/>
                <a:cs typeface="Times New Roman"/>
              </a:rPr>
              <a:t>Fibra óptica- Ventanas modales</a:t>
            </a:r>
            <a:endParaRPr sz="3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D4E8524-E2E1-4C9C-9BE4-07900D333DA1}" type="datetime1">
              <a:rPr lang="es-CO" smtClean="0"/>
              <a:t>22/10/2024</a:t>
            </a:fld>
            <a:endParaRPr lang="en-US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11CD01D-0741-C75B-E06C-67C419FCDAE5}"/>
              </a:ext>
            </a:extLst>
          </p:cNvPr>
          <p:cNvSpPr/>
          <p:nvPr/>
        </p:nvSpPr>
        <p:spPr>
          <a:xfrm>
            <a:off x="3886200" y="1430912"/>
            <a:ext cx="4419600" cy="481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60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66800" y="796227"/>
            <a:ext cx="336207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Mul</a:t>
            </a:r>
            <a:r>
              <a:rPr sz="36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imo</a:t>
            </a:r>
            <a:r>
              <a:rPr sz="36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s-MX" sz="3600" spc="4" dirty="0">
                <a:solidFill>
                  <a:srgbClr val="0070C0"/>
                </a:solidFill>
                <a:latin typeface="Times New Roman"/>
                <a:cs typeface="Times New Roman"/>
              </a:rPr>
              <a:t>o vs</a:t>
            </a:r>
            <a:endParaRPr sz="3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8600" y="802745"/>
            <a:ext cx="232793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on</a:t>
            </a:r>
            <a:r>
              <a:rPr sz="36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6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od</a:t>
            </a:r>
            <a:r>
              <a:rPr lang="es-MX" sz="36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endParaRPr sz="3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D4E8524-E2E1-4C9C-9BE4-07900D333DA1}" type="datetime1">
              <a:rPr lang="es-CO" smtClean="0"/>
              <a:t>22/10/2024</a:t>
            </a:fld>
            <a:endParaRPr lang="en-US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F88C7B3-D423-41A4-3DF8-AB199F2B5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52663"/>
            <a:ext cx="7086600" cy="355267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148" name="Picture 4" descr="Cable de fibra óptica multimodo vs. monomodo">
            <a:extLst>
              <a:ext uri="{FF2B5EF4-FFF2-40B4-BE49-F238E27FC236}">
                <a16:creationId xmlns:a16="http://schemas.microsoft.com/office/drawing/2014/main" id="{6E871AE5-2535-17D3-D561-51E7BE58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1"/>
            <a:ext cx="43227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ble de fibra óptica multimodo vs. monomodo">
            <a:extLst>
              <a:ext uri="{FF2B5EF4-FFF2-40B4-BE49-F238E27FC236}">
                <a16:creationId xmlns:a16="http://schemas.microsoft.com/office/drawing/2014/main" id="{F2E56BFA-13E8-DE4A-2E92-FCAB5CD2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93" y="4166153"/>
            <a:ext cx="3935071" cy="12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8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47800" y="782738"/>
            <a:ext cx="336207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Mul</a:t>
            </a:r>
            <a:r>
              <a:rPr sz="36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imo</a:t>
            </a:r>
            <a:r>
              <a:rPr sz="36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s-MX" sz="3600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endParaRPr sz="3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E197E5A-FEEF-4766-8850-3C4F15FFE899}" type="datetime1">
              <a:rPr lang="es-CO" smtClean="0"/>
              <a:t>22/10/2024</a:t>
            </a:fld>
            <a:endParaRPr lang="en-US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E8DCD0-9E90-6A02-D1C8-2F504B51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5545880" cy="3426026"/>
          </a:xfrm>
          <a:prstGeom prst="rect">
            <a:avLst/>
          </a:prstGeom>
        </p:spPr>
      </p:pic>
      <p:pic>
        <p:nvPicPr>
          <p:cNvPr id="7170" name="Picture 2" descr="Apuntes de Networking: La fibra óptica (1). Monomodo y Multimodo">
            <a:extLst>
              <a:ext uri="{FF2B5EF4-FFF2-40B4-BE49-F238E27FC236}">
                <a16:creationId xmlns:a16="http://schemas.microsoft.com/office/drawing/2014/main" id="{C62AA98C-6252-CB8F-F19D-2589EDA5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38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2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929ACFC5-A61F-4F8E-17C6-FD045FF7A74A}"/>
              </a:ext>
            </a:extLst>
          </p:cNvPr>
          <p:cNvSpPr/>
          <p:nvPr/>
        </p:nvSpPr>
        <p:spPr>
          <a:xfrm>
            <a:off x="1447800" y="1517559"/>
            <a:ext cx="7681849" cy="374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s-MX" dirty="0"/>
              <a:t>o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447800" y="782738"/>
            <a:ext cx="56388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MX" sz="3600" dirty="0">
                <a:solidFill>
                  <a:srgbClr val="0070C0"/>
                </a:solidFill>
                <a:latin typeface="Times New Roman"/>
                <a:cs typeface="Times New Roman"/>
              </a:rPr>
              <a:t>Fibra óptica - Ancho de banda</a:t>
            </a:r>
            <a:endParaRPr sz="3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E197E5A-FEEF-4766-8850-3C4F15FFE899}" type="datetime1">
              <a:rPr lang="es-CO" smtClean="0"/>
              <a:t>22/10/2024</a:t>
            </a:fld>
            <a:endParaRPr lang="en-US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1C5553-7E12-6190-C8CC-8ECA79154865}"/>
              </a:ext>
            </a:extLst>
          </p:cNvPr>
          <p:cNvSpPr txBox="1"/>
          <p:nvPr/>
        </p:nvSpPr>
        <p:spPr>
          <a:xfrm>
            <a:off x="2590800" y="4818172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</a:rPr>
              <a:t>/ </a:t>
            </a:r>
            <a:r>
              <a:rPr lang="es-MX" sz="1400" b="1" dirty="0">
                <a:solidFill>
                  <a:srgbClr val="002060"/>
                </a:solidFill>
              </a:rPr>
              <a:t>OS2</a:t>
            </a:r>
            <a:endParaRPr lang="es-CO" sz="1400" b="1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FC612F-4B22-3342-C33B-31A0BA38277B}"/>
              </a:ext>
            </a:extLst>
          </p:cNvPr>
          <p:cNvSpPr txBox="1"/>
          <p:nvPr/>
        </p:nvSpPr>
        <p:spPr>
          <a:xfrm>
            <a:off x="1828800" y="5279132"/>
            <a:ext cx="723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0" dirty="0">
                <a:solidFill>
                  <a:srgbClr val="002060"/>
                </a:solidFill>
                <a:effectLst/>
                <a:latin typeface="Google Sans"/>
              </a:rPr>
              <a:t>OM5:</a:t>
            </a:r>
            <a:r>
              <a:rPr lang="es-MX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s-MX" sz="1600" dirty="0">
                <a:solidFill>
                  <a:srgbClr val="202124"/>
                </a:solidFill>
                <a:latin typeface="Google Sans"/>
              </a:rPr>
              <a:t>O</a:t>
            </a:r>
            <a:r>
              <a:rPr lang="es-MX" sz="1600" b="0" i="0" dirty="0">
                <a:solidFill>
                  <a:srgbClr val="202124"/>
                </a:solidFill>
                <a:effectLst/>
                <a:latin typeface="Google Sans"/>
              </a:rPr>
              <a:t>frece el mismo AB modal que OM4 de 4700 MHz/km a 850 nm, pero mejora la capacidad general mediante un rango de longitud de onda adicional que admite SWDM (</a:t>
            </a:r>
            <a:r>
              <a:rPr lang="es-CO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multiplexación por división de longitud de onda de onda corta) </a:t>
            </a:r>
            <a:r>
              <a:rPr lang="es-CO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s-CO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Aumenta el rango de longitud de onda operativa de 850 nm a 953 nm.   (</a:t>
            </a:r>
            <a:r>
              <a:rPr lang="es-CO" sz="1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4 </a:t>
            </a:r>
            <a:r>
              <a:rPr lang="el-GR" b="1" i="0" dirty="0">
                <a:solidFill>
                  <a:srgbClr val="040C28"/>
                </a:solidFill>
                <a:effectLst/>
                <a:latin typeface="Google Sans"/>
              </a:rPr>
              <a:t>λ</a:t>
            </a:r>
            <a:r>
              <a:rPr lang="es-MX" sz="1600" b="1" i="0" dirty="0">
                <a:solidFill>
                  <a:srgbClr val="040C28"/>
                </a:solidFill>
                <a:effectLst/>
                <a:latin typeface="Google Sans"/>
              </a:rPr>
              <a:t>, c/u a 10G</a:t>
            </a:r>
            <a:r>
              <a:rPr lang="es-MX" sz="1600" b="1" i="0" dirty="0">
                <a:solidFill>
                  <a:srgbClr val="040C28"/>
                </a:solidFill>
                <a:effectLst/>
                <a:latin typeface="Google Sans"/>
                <a:sym typeface="Wingdings" panose="05000000000000000000" pitchFamily="2" charset="2"/>
              </a:rPr>
              <a:t></a:t>
            </a:r>
            <a:r>
              <a:rPr lang="es-MX" sz="1600" b="1" i="0" dirty="0">
                <a:solidFill>
                  <a:srgbClr val="040C28"/>
                </a:solidFill>
                <a:effectLst/>
                <a:latin typeface="Google Sans"/>
              </a:rPr>
              <a:t> 40G</a:t>
            </a:r>
            <a:r>
              <a:rPr lang="es-MX" sz="1600" b="0" i="0" dirty="0">
                <a:solidFill>
                  <a:srgbClr val="040C28"/>
                </a:solidFill>
                <a:effectLst/>
                <a:latin typeface="Google Sans"/>
              </a:rPr>
              <a:t>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818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3,817 en la categoría «Campus internet» de fotos e imágenes ...">
            <a:extLst>
              <a:ext uri="{FF2B5EF4-FFF2-40B4-BE49-F238E27FC236}">
                <a16:creationId xmlns:a16="http://schemas.microsoft.com/office/drawing/2014/main" id="{5D501F80-A2A3-7F70-1804-483E45AF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79" y="2751680"/>
            <a:ext cx="4432962" cy="24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16"/>
          <p:cNvSpPr txBox="1"/>
          <p:nvPr/>
        </p:nvSpPr>
        <p:spPr>
          <a:xfrm>
            <a:off x="1264265" y="827226"/>
            <a:ext cx="9296400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Sele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ción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5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4400" spc="-20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-15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no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ogí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y</a:t>
            </a:r>
            <a:r>
              <a:rPr lang="es-MX"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spo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sitiv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5047" y="2072519"/>
            <a:ext cx="6892286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spc="-164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em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á</a:t>
            </a:r>
            <a:r>
              <a:rPr sz="2800" dirty="0">
                <a:latin typeface="Times New Roman"/>
                <a:cs typeface="Times New Roman"/>
              </a:rPr>
              <a:t>s o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eno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có</a:t>
            </a:r>
            <a:r>
              <a:rPr sz="2800" dirty="0">
                <a:latin typeface="Times New Roman"/>
                <a:cs typeface="Times New Roman"/>
              </a:rPr>
              <a:t>mo 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a a s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lang="es-MX" sz="2800" dirty="0">
                <a:latin typeface="Times New Roman"/>
                <a:cs typeface="Times New Roman"/>
              </a:rPr>
              <a:t> la red.</a:t>
            </a:r>
            <a:endParaRPr sz="2800" dirty="0">
              <a:latin typeface="Times New Roman"/>
              <a:cs typeface="Times New Roman"/>
            </a:endParaRPr>
          </a:p>
          <a:p>
            <a:pPr marL="469900" marR="61036" indent="-457200">
              <a:lnSpc>
                <a:spcPct val="95825"/>
              </a:lnSpc>
              <a:buFont typeface="Wingdings" panose="05000000000000000000" pitchFamily="2" charset="2"/>
              <a:buChar char="§"/>
            </a:pPr>
            <a:r>
              <a:rPr sz="2800" spc="-109" dirty="0">
                <a:latin typeface="Times New Roman"/>
                <a:cs typeface="Times New Roman"/>
              </a:rPr>
              <a:t>T</a:t>
            </a:r>
            <a:r>
              <a:rPr sz="2800" spc="-114" dirty="0">
                <a:latin typeface="Times New Roman"/>
                <a:cs typeface="Times New Roman"/>
              </a:rPr>
              <a:t>a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b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é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</a:t>
            </a:r>
            <a:r>
              <a:rPr sz="2800" spc="9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q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é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ap</a:t>
            </a:r>
            <a:r>
              <a:rPr sz="2800" spc="4" dirty="0">
                <a:latin typeface="Times New Roman"/>
                <a:cs typeface="Times New Roman"/>
              </a:rPr>
              <a:t>ac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 err="1">
                <a:latin typeface="Times New Roman"/>
                <a:cs typeface="Times New Roman"/>
              </a:rPr>
              <a:t>v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a</a:t>
            </a:r>
            <a:r>
              <a:rPr lang="es-MX" sz="2800" dirty="0">
                <a:latin typeface="Times New Roman"/>
                <a:cs typeface="Times New Roman"/>
              </a:rPr>
              <a:t> necesitar.</a:t>
            </a:r>
          </a:p>
          <a:p>
            <a:pPr marL="469900" marR="61036" indent="-457200">
              <a:lnSpc>
                <a:spcPct val="95825"/>
              </a:lnSpc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Estamos listos para seleccionar las tecnologías y dispositivos de red.</a:t>
            </a:r>
          </a:p>
          <a:p>
            <a:pPr marL="469900" marR="61036" indent="-457200">
              <a:lnSpc>
                <a:spcPct val="95825"/>
              </a:lnSpc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Este capítulo es una guía para el diseño físico del campus. 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5923"/>
            <a:ext cx="631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A12E04-DABC-44DA-B649-18D5A4FDDA46}" type="datetime1">
              <a:rPr lang="es-CO" smtClean="0"/>
              <a:t>22/10/2024</a:t>
            </a:fld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264180" y="735646"/>
            <a:ext cx="798220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Cab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eado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es-CO"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 Fi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a Óptica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8580" y="1676400"/>
            <a:ext cx="7660620" cy="2089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1423" indent="-4572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les</a:t>
            </a:r>
            <a:r>
              <a:rPr sz="2400" spc="-28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ado</a:t>
            </a:r>
            <a:r>
              <a:rPr sz="2400" spc="-63" dirty="0">
                <a:latin typeface="Times New Roman"/>
                <a:cs typeface="Times New Roman"/>
              </a:rPr>
              <a:t> </a:t>
            </a:r>
            <a:r>
              <a:rPr sz="2400" spc="19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spc="19" dirty="0" err="1">
                <a:latin typeface="Times New Roman"/>
                <a:cs typeface="Times New Roman"/>
              </a:rPr>
              <a:t>n</a:t>
            </a:r>
            <a:r>
              <a:rPr sz="2400" spc="4" dirty="0" err="1">
                <a:latin typeface="Times New Roman"/>
                <a:cs typeface="Times New Roman"/>
              </a:rPr>
              <a:t>s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en</a:t>
            </a:r>
            <a:r>
              <a:rPr sz="2400" spc="-8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s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spc="19" dirty="0" err="1">
                <a:latin typeface="Times New Roman"/>
                <a:cs typeface="Times New Roman"/>
              </a:rPr>
              <a:t>ñ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l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corr</a:t>
            </a:r>
            <a:r>
              <a:rPr sz="2400" dirty="0">
                <a:latin typeface="Times New Roman"/>
                <a:cs typeface="Times New Roman"/>
              </a:rPr>
              <a:t>iente</a:t>
            </a:r>
          </a:p>
          <a:p>
            <a:pPr marL="469900" marR="177028" indent="-457200">
              <a:lnSpc>
                <a:spcPct val="98220"/>
              </a:lnSpc>
              <a:spcBef>
                <a:spcPts val="185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fibr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ó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ti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7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spc="-4" dirty="0">
                <a:latin typeface="Times New Roman"/>
                <a:cs typeface="Times New Roman"/>
              </a:rPr>
              <a:t>an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88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eñ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1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4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l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z</a:t>
            </a:r>
          </a:p>
          <a:p>
            <a:pPr marL="471423" marR="53263" indent="-457200">
              <a:lnSpc>
                <a:spcPct val="95825"/>
              </a:lnSpc>
              <a:spcBef>
                <a:spcPts val="85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fibr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ó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ti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spc="4" dirty="0">
                <a:latin typeface="Times New Roman"/>
                <a:cs typeface="Times New Roman"/>
              </a:rPr>
              <a:t>idrio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2915" y="258660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9580" y="3276600"/>
            <a:ext cx="7391400" cy="2159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550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 es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sus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ept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ble a 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er</a:t>
            </a:r>
            <a:r>
              <a:rPr sz="2400" spc="-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e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né</a:t>
            </a:r>
            <a:r>
              <a:rPr sz="2400" spc="4" dirty="0">
                <a:latin typeface="Times New Roman"/>
                <a:cs typeface="Times New Roman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cas o 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adi</a:t>
            </a:r>
            <a:r>
              <a:rPr sz="2400" spc="4" dirty="0" err="1">
                <a:latin typeface="Times New Roman"/>
                <a:cs typeface="Times New Roman"/>
              </a:rPr>
              <a:t>ofr</a:t>
            </a:r>
            <a:r>
              <a:rPr sz="2400" dirty="0" err="1">
                <a:latin typeface="Times New Roman"/>
                <a:cs typeface="Times New Roman"/>
              </a:rPr>
              <a:t>ec</a:t>
            </a:r>
            <a:r>
              <a:rPr sz="2400" spc="-9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en</a:t>
            </a:r>
            <a:r>
              <a:rPr sz="2400" spc="4" dirty="0" err="1">
                <a:latin typeface="Times New Roman"/>
                <a:cs typeface="Times New Roman"/>
              </a:rPr>
              <a:t>ci</a:t>
            </a:r>
            <a:r>
              <a:rPr sz="2400" dirty="0" err="1">
                <a:latin typeface="Times New Roman"/>
                <a:cs typeface="Times New Roman"/>
              </a:rPr>
              <a:t>as</a:t>
            </a:r>
            <a:endParaRPr sz="2400" dirty="0">
              <a:latin typeface="Times New Roman"/>
              <a:cs typeface="Times New Roman"/>
            </a:endParaRPr>
          </a:p>
          <a:p>
            <a:pPr marL="355600" marR="336554" indent="-342900">
              <a:lnSpc>
                <a:spcPct val="100137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an su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ce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le a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enuación, lo que sign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 que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 pos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25" dirty="0">
                <a:latin typeface="Times New Roman"/>
                <a:cs typeface="Times New Roman"/>
              </a:rPr>
              <a:t>b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 cu</a:t>
            </a:r>
            <a:r>
              <a:rPr sz="2400" spc="-9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ir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di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anc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as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ay</a:t>
            </a:r>
            <a:r>
              <a:rPr sz="2400" spc="-9" dirty="0" err="1">
                <a:latin typeface="Times New Roman"/>
                <a:cs typeface="Times New Roman"/>
              </a:rPr>
              <a:t>o</a:t>
            </a:r>
            <a:r>
              <a:rPr sz="2400" spc="1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es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marR="420679" indent="-342900">
              <a:lnSpc>
                <a:spcPct val="99562"/>
              </a:lnSpc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Sopo</a:t>
            </a:r>
            <a:r>
              <a:rPr sz="2400" spc="4" dirty="0">
                <a:latin typeface="Times New Roman"/>
                <a:cs typeface="Times New Roman"/>
              </a:rPr>
              <a:t>rt</a:t>
            </a:r>
            <a:r>
              <a:rPr sz="2400" dirty="0">
                <a:latin typeface="Times New Roman"/>
                <a:cs typeface="Times New Roman"/>
              </a:rPr>
              <a:t>a anchos de banda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uy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os </a:t>
            </a:r>
            <a:r>
              <a:rPr sz="2400" spc="4" dirty="0"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10</a:t>
            </a:r>
            <a:r>
              <a:rPr lang="es-MX" sz="2400" dirty="0">
                <a:latin typeface="Times New Roman"/>
                <a:cs typeface="Times New Roman"/>
              </a:rPr>
              <a:t>, 40</a:t>
            </a:r>
            <a:r>
              <a:rPr sz="2400" dirty="0">
                <a:latin typeface="Times New Roman"/>
                <a:cs typeface="Times New Roman"/>
              </a:rPr>
              <a:t> Gbps </a:t>
            </a:r>
            <a:r>
              <a:rPr lang="es-CO" sz="240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ayo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) 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marR="420679" indent="-342900">
              <a:lnSpc>
                <a:spcPct val="99562"/>
              </a:lnSpc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Para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r</a:t>
            </a:r>
            <a:r>
              <a:rPr sz="2400" spc="-34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anc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as, 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4" dirty="0">
                <a:latin typeface="Times New Roman"/>
                <a:cs typeface="Times New Roman"/>
              </a:rPr>
              <a:t>f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bra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 </a:t>
            </a:r>
            <a:r>
              <a:rPr sz="2400" spc="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ás ba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ata que </a:t>
            </a:r>
            <a:r>
              <a:rPr sz="2400" dirty="0" err="1">
                <a:latin typeface="Times New Roman"/>
                <a:cs typeface="Times New Roman"/>
              </a:rPr>
              <a:t>el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co</a:t>
            </a:r>
            <a:r>
              <a:rPr sz="2400" spc="-19" dirty="0" err="1">
                <a:latin typeface="Times New Roman"/>
                <a:cs typeface="Times New Roman"/>
              </a:rPr>
              <a:t>b</a:t>
            </a:r>
            <a:r>
              <a:rPr sz="2400" spc="1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F29E42B-A436-4196-B46F-04F200E3642E}" type="datetime1">
              <a:rPr lang="es-CO" smtClean="0"/>
              <a:t>22/10/2024</a:t>
            </a:fld>
            <a:endParaRPr lang="en-US" dirty="0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pic>
        <p:nvPicPr>
          <p:cNvPr id="8194" name="Picture 2" descr="Comparativa entre Fibra Óptica y Cobre. Ventajas entre cableado">
            <a:extLst>
              <a:ext uri="{FF2B5EF4-FFF2-40B4-BE49-F238E27FC236}">
                <a16:creationId xmlns:a16="http://schemas.microsoft.com/office/drawing/2014/main" id="{EFC707FD-1EAC-E920-C6D9-15CD078D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758380"/>
            <a:ext cx="3343275" cy="18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346277" y="880392"/>
            <a:ext cx="484336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Me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al</a:t>
            </a:r>
            <a:r>
              <a:rPr sz="4400" spc="-25" dirty="0" err="1">
                <a:solidFill>
                  <a:srgbClr val="0070C0"/>
                </a:solidFill>
                <a:latin typeface="Times New Roman"/>
                <a:cs typeface="Times New Roman"/>
              </a:rPr>
              <a:t>á</a:t>
            </a:r>
            <a:r>
              <a:rPr sz="4400" spc="-19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1088" y="2059892"/>
            <a:ext cx="230378" cy="2871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4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4224">
              <a:lnSpc>
                <a:spcPct val="95825"/>
              </a:lnSpc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4224">
              <a:lnSpc>
                <a:spcPct val="95825"/>
              </a:lnSpc>
              <a:spcBef>
                <a:spcPts val="16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4224">
              <a:lnSpc>
                <a:spcPct val="95825"/>
              </a:lnSpc>
              <a:spcBef>
                <a:spcPts val="17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4224">
              <a:lnSpc>
                <a:spcPct val="95825"/>
              </a:lnSpc>
              <a:spcBef>
                <a:spcPts val="16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4224">
              <a:lnSpc>
                <a:spcPct val="95825"/>
              </a:lnSpc>
              <a:spcBef>
                <a:spcPts val="16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7800" y="2085799"/>
            <a:ext cx="641167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75" dirty="0">
                <a:latin typeface="Times New Roman"/>
                <a:cs typeface="Times New Roman"/>
              </a:rPr>
              <a:t>Wi</a:t>
            </a:r>
            <a:r>
              <a:rPr sz="3200" dirty="0">
                <a:latin typeface="Times New Roman"/>
                <a:cs typeface="Times New Roman"/>
              </a:rPr>
              <a:t>-Fi (</a:t>
            </a:r>
            <a:r>
              <a:rPr sz="3200" spc="-9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EEE </a:t>
            </a:r>
            <a:r>
              <a:rPr sz="3200" spc="4" dirty="0">
                <a:latin typeface="Times New Roman"/>
                <a:cs typeface="Times New Roman"/>
              </a:rPr>
              <a:t>80</a:t>
            </a:r>
            <a:r>
              <a:rPr sz="3200" spc="-4" dirty="0">
                <a:latin typeface="Times New Roman"/>
                <a:cs typeface="Times New Roman"/>
              </a:rPr>
              <a:t>2</a:t>
            </a:r>
            <a:r>
              <a:rPr sz="3200" spc="-9" dirty="0">
                <a:latin typeface="Times New Roman"/>
                <a:cs typeface="Times New Roman"/>
              </a:rPr>
              <a:t>.</a:t>
            </a:r>
            <a:r>
              <a:rPr sz="3200" spc="-54" dirty="0">
                <a:latin typeface="Times New Roman"/>
                <a:cs typeface="Times New Roman"/>
              </a:rPr>
              <a:t>1</a:t>
            </a:r>
            <a:r>
              <a:rPr sz="3200" spc="-39" dirty="0">
                <a:latin typeface="Times New Roman"/>
                <a:cs typeface="Times New Roman"/>
              </a:rPr>
              <a:t>1</a:t>
            </a:r>
            <a:r>
              <a:rPr sz="3200" dirty="0">
                <a:latin typeface="Times New Roman"/>
                <a:cs typeface="Times New Roman"/>
              </a:rPr>
              <a:t>a, </a:t>
            </a:r>
            <a:r>
              <a:rPr sz="3200" spc="-4" dirty="0">
                <a:latin typeface="Times New Roman"/>
                <a:cs typeface="Times New Roman"/>
              </a:rPr>
              <a:t>b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4" dirty="0">
                <a:latin typeface="Times New Roman"/>
                <a:cs typeface="Times New Roman"/>
              </a:rPr>
              <a:t>g</a:t>
            </a:r>
            <a:r>
              <a:rPr sz="3200" dirty="0">
                <a:latin typeface="Times New Roman"/>
                <a:cs typeface="Times New Roman"/>
              </a:rPr>
              <a:t>, n, 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spc="9" dirty="0">
                <a:latin typeface="Times New Roman"/>
                <a:cs typeface="Times New Roman"/>
              </a:rPr>
              <a:t>c</a:t>
            </a:r>
            <a:r>
              <a:rPr lang="es-CO" sz="3200" spc="9" dirty="0">
                <a:latin typeface="Times New Roman"/>
                <a:cs typeface="Times New Roman"/>
              </a:rPr>
              <a:t>, </a:t>
            </a:r>
            <a:r>
              <a:rPr lang="es-CO" sz="3200" spc="9" dirty="0" err="1">
                <a:latin typeface="Times New Roman"/>
                <a:cs typeface="Times New Roman"/>
              </a:rPr>
              <a:t>ax</a:t>
            </a:r>
            <a:r>
              <a:rPr sz="32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9325" y="2571955"/>
            <a:ext cx="2047945" cy="2385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109" dirty="0">
                <a:latin typeface="Times New Roman"/>
                <a:cs typeface="Times New Roman"/>
              </a:rPr>
              <a:t>T</a:t>
            </a:r>
            <a:r>
              <a:rPr sz="3200" spc="-11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cn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lo</a:t>
            </a:r>
            <a:r>
              <a:rPr sz="3200" spc="4" dirty="0">
                <a:latin typeface="Times New Roman"/>
                <a:cs typeface="Times New Roman"/>
              </a:rPr>
              <a:t>g</a:t>
            </a:r>
            <a:r>
              <a:rPr sz="3200" dirty="0">
                <a:latin typeface="Times New Roman"/>
                <a:cs typeface="Times New Roman"/>
              </a:rPr>
              <a:t>í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s</a:t>
            </a:r>
          </a:p>
          <a:p>
            <a:pPr marL="12700" marR="20402">
              <a:lnSpc>
                <a:spcPct val="100137"/>
              </a:lnSpc>
            </a:pPr>
            <a:r>
              <a:rPr sz="3200" dirty="0">
                <a:latin typeface="Times New Roman"/>
                <a:cs typeface="Times New Roman"/>
              </a:rPr>
              <a:t>B</a:t>
            </a:r>
            <a:r>
              <a:rPr sz="3200" spc="-14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ue</a:t>
            </a:r>
            <a:r>
              <a:rPr sz="3200" spc="-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oth </a:t>
            </a:r>
            <a:r>
              <a:rPr sz="3200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á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-4" dirty="0" err="1">
                <a:latin typeface="Times New Roman"/>
                <a:cs typeface="Times New Roman"/>
              </a:rPr>
              <a:t>Mi</a:t>
            </a:r>
            <a:r>
              <a:rPr sz="3200" spc="4" dirty="0" err="1">
                <a:latin typeface="Times New Roman"/>
                <a:cs typeface="Times New Roman"/>
              </a:rPr>
              <a:t>c</a:t>
            </a:r>
            <a:r>
              <a:rPr sz="3200" spc="-9" dirty="0" err="1">
                <a:latin typeface="Times New Roman"/>
                <a:cs typeface="Times New Roman"/>
              </a:rPr>
              <a:t>r</a:t>
            </a:r>
            <a:r>
              <a:rPr sz="3200" spc="4" dirty="0" err="1">
                <a:latin typeface="Times New Roman"/>
                <a:cs typeface="Times New Roman"/>
              </a:rPr>
              <a:t>o</a:t>
            </a:r>
            <a:r>
              <a:rPr sz="3200" dirty="0" err="1">
                <a:latin typeface="Times New Roman"/>
                <a:cs typeface="Times New Roman"/>
              </a:rPr>
              <a:t>ond</a:t>
            </a:r>
            <a:r>
              <a:rPr sz="3200" spc="14" dirty="0" err="1">
                <a:latin typeface="Times New Roman"/>
                <a:cs typeface="Times New Roman"/>
              </a:rPr>
              <a:t>a</a:t>
            </a:r>
            <a:r>
              <a:rPr sz="3200" dirty="0" err="1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" dirty="0" err="1">
                <a:latin typeface="Times New Roman"/>
                <a:cs typeface="Times New Roman"/>
              </a:rPr>
              <a:t>S</a:t>
            </a:r>
            <a:r>
              <a:rPr sz="3200" spc="4" dirty="0" err="1">
                <a:latin typeface="Times New Roman"/>
                <a:cs typeface="Times New Roman"/>
              </a:rPr>
              <a:t>a</a:t>
            </a:r>
            <a:r>
              <a:rPr sz="3200" spc="-14" dirty="0" err="1">
                <a:latin typeface="Times New Roman"/>
                <a:cs typeface="Times New Roman"/>
              </a:rPr>
              <a:t>t</a:t>
            </a:r>
            <a:r>
              <a:rPr sz="3200" spc="4" dirty="0" err="1">
                <a:latin typeface="Times New Roman"/>
                <a:cs typeface="Times New Roman"/>
              </a:rPr>
              <a:t>é</a:t>
            </a:r>
            <a:r>
              <a:rPr sz="3200" spc="-4" dirty="0" err="1">
                <a:latin typeface="Times New Roman"/>
                <a:cs typeface="Times New Roman"/>
              </a:rPr>
              <a:t>l</a:t>
            </a:r>
            <a:r>
              <a:rPr sz="3200" spc="-9" dirty="0" err="1">
                <a:latin typeface="Times New Roman"/>
                <a:cs typeface="Times New Roman"/>
              </a:rPr>
              <a:t>i</a:t>
            </a:r>
            <a:r>
              <a:rPr sz="3200" spc="-4" dirty="0" err="1">
                <a:latin typeface="Times New Roman"/>
                <a:cs typeface="Times New Roman"/>
              </a:rPr>
              <a:t>te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8580" y="2571955"/>
            <a:ext cx="381749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spc="4" dirty="0">
                <a:latin typeface="Times New Roman"/>
                <a:cs typeface="Times New Roman"/>
              </a:rPr>
              <a:t>m</a:t>
            </a:r>
            <a:r>
              <a:rPr sz="3200" spc="4" dirty="0" err="1">
                <a:latin typeface="Times New Roman"/>
                <a:cs typeface="Times New Roman"/>
              </a:rPr>
              <a:t>óv</a:t>
            </a:r>
            <a:r>
              <a:rPr sz="3200" dirty="0" err="1">
                <a:latin typeface="Times New Roman"/>
                <a:cs typeface="Times New Roman"/>
              </a:rPr>
              <a:t>il</a:t>
            </a:r>
            <a:r>
              <a:rPr sz="3200" spc="-14" dirty="0" err="1">
                <a:latin typeface="Times New Roman"/>
                <a:cs typeface="Times New Roman"/>
              </a:rPr>
              <a:t>e</a:t>
            </a:r>
            <a:r>
              <a:rPr sz="3200" dirty="0" err="1">
                <a:latin typeface="Times New Roman"/>
                <a:cs typeface="Times New Roman"/>
              </a:rPr>
              <a:t>s</a:t>
            </a:r>
            <a:r>
              <a:rPr lang="es-CO" sz="3200" dirty="0">
                <a:latin typeface="Times New Roman"/>
                <a:cs typeface="Times New Roman"/>
              </a:rPr>
              <a:t> 4G, LTE, 5G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39866" y="2571955"/>
            <a:ext cx="72062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5B49A75-551B-43CD-A7A7-4BF49D4EE7AA}" type="datetime1">
              <a:rPr lang="es-CO" smtClean="0"/>
              <a:t>22/10/2024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0"/>
            <a:ext cx="3090130" cy="33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320391" y="567841"/>
            <a:ext cx="47998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100" dirty="0">
                <a:solidFill>
                  <a:srgbClr val="0070C0"/>
                </a:solidFill>
                <a:latin typeface="Times New Roman"/>
                <a:cs typeface="Times New Roman"/>
              </a:rPr>
              <a:t>W</a:t>
            </a:r>
            <a:r>
              <a:rPr sz="4400" spc="-9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Fi (I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EE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8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2.</a:t>
            </a:r>
            <a:r>
              <a:rPr sz="4400" spc="-89" dirty="0">
                <a:solidFill>
                  <a:srgbClr val="0070C0"/>
                </a:solidFill>
                <a:latin typeface="Times New Roman"/>
                <a:cs typeface="Times New Roman"/>
              </a:rPr>
              <a:t>11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2137" y="1752600"/>
            <a:ext cx="8011872" cy="3839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2689" indent="-3429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-8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j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colos</a:t>
            </a:r>
            <a:r>
              <a:rPr sz="2400" spc="-128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q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58" dirty="0">
                <a:latin typeface="Times New Roman"/>
                <a:cs typeface="Times New Roman"/>
              </a:rPr>
              <a:t> 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9" dirty="0" err="1">
                <a:latin typeface="Times New Roman"/>
                <a:cs typeface="Times New Roman"/>
              </a:rPr>
              <a:t>i</a:t>
            </a:r>
            <a:r>
              <a:rPr sz="2400" spc="19" dirty="0" err="1">
                <a:latin typeface="Times New Roman"/>
                <a:cs typeface="Times New Roman"/>
              </a:rPr>
              <a:t>v</a:t>
            </a:r>
            <a:r>
              <a:rPr sz="2400" spc="-4" dirty="0" err="1">
                <a:latin typeface="Times New Roman"/>
                <a:cs typeface="Times New Roman"/>
              </a:rPr>
              <a:t>el</a:t>
            </a:r>
            <a:r>
              <a:rPr lang="es-MX" sz="2400" spc="-4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6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HY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lá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bri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s. </a:t>
            </a:r>
            <a:endParaRPr lang="es-MX" sz="2400" spc="4" dirty="0">
              <a:latin typeface="Times New Roman"/>
              <a:cs typeface="Times New Roman"/>
            </a:endParaRPr>
          </a:p>
          <a:p>
            <a:pPr marL="355600" marR="1249779" indent="-342900">
              <a:lnSpc>
                <a:spcPts val="3040"/>
              </a:lnSpc>
              <a:spcBef>
                <a:spcPts val="14"/>
              </a:spcBef>
              <a:buFont typeface="Wingdings" panose="05000000000000000000" pitchFamily="2" charset="2"/>
              <a:buChar char="§"/>
            </a:pPr>
            <a:r>
              <a:rPr sz="2400" spc="-4" dirty="0" err="1">
                <a:latin typeface="Times New Roman"/>
                <a:cs typeface="Times New Roman"/>
              </a:rPr>
              <a:t>De</a:t>
            </a:r>
            <a:r>
              <a:rPr sz="2400" spc="4" dirty="0" err="1">
                <a:latin typeface="Times New Roman"/>
                <a:cs typeface="Times New Roman"/>
              </a:rPr>
              <a:t>b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spc="-6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las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68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4" dirty="0">
                <a:latin typeface="Times New Roman"/>
                <a:cs typeface="Times New Roman"/>
              </a:rPr>
              <a:t>ó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c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19" dirty="0" err="1">
                <a:latin typeface="Times New Roman"/>
                <a:cs typeface="Times New Roman"/>
              </a:rPr>
              <a:t>u</a:t>
            </a:r>
            <a:r>
              <a:rPr sz="2400" spc="4" dirty="0" err="1">
                <a:latin typeface="Times New Roman"/>
                <a:cs typeface="Times New Roman"/>
              </a:rPr>
              <a:t>ni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spc="4" dirty="0" err="1">
                <a:latin typeface="Times New Roman"/>
                <a:cs typeface="Times New Roman"/>
              </a:rPr>
              <a:t>ci</a:t>
            </a:r>
            <a:r>
              <a:rPr sz="2400" dirty="0" err="1">
                <a:latin typeface="Times New Roman"/>
                <a:cs typeface="Times New Roman"/>
              </a:rPr>
              <a:t>ón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spc="4" dirty="0">
                <a:latin typeface="Times New Roman"/>
                <a:cs typeface="Times New Roman"/>
              </a:rPr>
              <a:t>hal</a:t>
            </a:r>
            <a:r>
              <a:rPr sz="2400" b="1" spc="-4" dirty="0">
                <a:latin typeface="Times New Roman"/>
                <a:cs typeface="Times New Roman"/>
              </a:rPr>
              <a:t>f</a:t>
            </a:r>
            <a:r>
              <a:rPr sz="2400" b="1" spc="4" dirty="0">
                <a:latin typeface="Times New Roman"/>
                <a:cs typeface="Times New Roman"/>
              </a:rPr>
              <a:t>-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9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pl</a:t>
            </a:r>
            <a:r>
              <a:rPr sz="2400" b="1" spc="-4" dirty="0">
                <a:latin typeface="Times New Roman"/>
                <a:cs typeface="Times New Roman"/>
              </a:rPr>
              <a:t>e</a:t>
            </a:r>
            <a:r>
              <a:rPr sz="2400" b="1" spc="19" dirty="0">
                <a:latin typeface="Times New Roman"/>
                <a:cs typeface="Times New Roman"/>
              </a:rPr>
              <a:t>x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355600" marR="298071" indent="-342900">
              <a:lnSpc>
                <a:spcPts val="3010"/>
              </a:lnSpc>
              <a:spcBef>
                <a:spcPts val="1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ede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ba</a:t>
            </a:r>
            <a:r>
              <a:rPr sz="2400" spc="9" dirty="0" err="1">
                <a:latin typeface="Times New Roman"/>
                <a:cs typeface="Times New Roman"/>
              </a:rPr>
              <a:t>n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s: </a:t>
            </a:r>
            <a:r>
              <a:rPr sz="2400" spc="-74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.4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-14" dirty="0" err="1">
                <a:latin typeface="Times New Roman"/>
                <a:cs typeface="Times New Roman"/>
              </a:rPr>
              <a:t>G</a:t>
            </a:r>
            <a:r>
              <a:rPr sz="2400" spc="19" dirty="0" err="1">
                <a:latin typeface="Times New Roman"/>
                <a:cs typeface="Times New Roman"/>
              </a:rPr>
              <a:t>h</a:t>
            </a:r>
            <a:r>
              <a:rPr sz="2400" dirty="0" err="1">
                <a:latin typeface="Times New Roman"/>
                <a:cs typeface="Times New Roman"/>
              </a:rPr>
              <a:t>z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(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14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chas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te</a:t>
            </a:r>
            <a:r>
              <a:rPr sz="2400" spc="4" dirty="0" err="1">
                <a:latin typeface="Times New Roman"/>
                <a:cs typeface="Times New Roman"/>
              </a:rPr>
              <a:t>rf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en</a:t>
            </a:r>
            <a:r>
              <a:rPr sz="2400" spc="-4" dirty="0" err="1">
                <a:latin typeface="Times New Roman"/>
                <a:cs typeface="Times New Roman"/>
              </a:rPr>
              <a:t>c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lang="es-MX" sz="2400" dirty="0">
                <a:latin typeface="Times New Roman"/>
                <a:cs typeface="Times New Roman"/>
              </a:rPr>
              <a:t>,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G</a:t>
            </a:r>
            <a:r>
              <a:rPr sz="2400" spc="4" dirty="0" err="1">
                <a:latin typeface="Times New Roman"/>
                <a:cs typeface="Times New Roman"/>
              </a:rPr>
              <a:t>h</a:t>
            </a:r>
            <a:r>
              <a:rPr sz="2400" dirty="0" err="1">
                <a:latin typeface="Times New Roman"/>
                <a:cs typeface="Times New Roman"/>
              </a:rPr>
              <a:t>z</a:t>
            </a:r>
            <a:r>
              <a:rPr lang="es-CO" sz="2400" dirty="0">
                <a:latin typeface="Times New Roman"/>
                <a:cs typeface="Times New Roman"/>
              </a:rPr>
              <a:t>, 6 </a:t>
            </a:r>
            <a:r>
              <a:rPr lang="es-CO" sz="2400" dirty="0" err="1">
                <a:latin typeface="Times New Roman"/>
                <a:cs typeface="Times New Roman"/>
              </a:rPr>
              <a:t>Ghz</a:t>
            </a:r>
            <a:r>
              <a:rPr lang="es-CO" sz="2400" dirty="0">
                <a:latin typeface="Times New Roman"/>
                <a:cs typeface="Times New Roman"/>
              </a:rPr>
              <a:t> - (libres en Colombia)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355600" marR="111994" indent="-342900">
              <a:lnSpc>
                <a:spcPts val="3010"/>
              </a:lnSpc>
              <a:spcBef>
                <a:spcPts val="25"/>
              </a:spcBef>
              <a:buFont typeface="Wingdings" panose="05000000000000000000" pitchFamily="2" charset="2"/>
              <a:buChar char="§"/>
            </a:pPr>
            <a:r>
              <a:rPr sz="2400" u="heavy" spc="-4" dirty="0">
                <a:latin typeface="Times New Roman"/>
                <a:cs typeface="Times New Roman"/>
              </a:rPr>
              <a:t>La</a:t>
            </a:r>
            <a:r>
              <a:rPr lang="es-CO" sz="2400" u="heavy" spc="-4" dirty="0">
                <a:latin typeface="Times New Roman"/>
                <a:cs typeface="Times New Roman"/>
              </a:rPr>
              <a:t> </a:t>
            </a:r>
            <a:r>
              <a:rPr sz="2400" u="heavy" dirty="0" err="1">
                <a:latin typeface="Times New Roman"/>
                <a:cs typeface="Times New Roman"/>
              </a:rPr>
              <a:t>ban</a:t>
            </a:r>
            <a:r>
              <a:rPr sz="2400" u="heavy" spc="9" dirty="0" err="1">
                <a:latin typeface="Times New Roman"/>
                <a:cs typeface="Times New Roman"/>
              </a:rPr>
              <a:t>da</a:t>
            </a:r>
            <a:r>
              <a:rPr lang="es-CO" sz="2400" u="heavy" spc="9" dirty="0">
                <a:latin typeface="Times New Roman"/>
                <a:cs typeface="Times New Roman"/>
              </a:rPr>
              <a:t> </a:t>
            </a:r>
            <a:r>
              <a:rPr sz="2400" u="heavy" spc="19" dirty="0">
                <a:latin typeface="Times New Roman"/>
                <a:cs typeface="Times New Roman"/>
              </a:rPr>
              <a:t>2</a:t>
            </a:r>
            <a:r>
              <a:rPr sz="2400" u="heavy" spc="-4" dirty="0">
                <a:latin typeface="Times New Roman"/>
                <a:cs typeface="Times New Roman"/>
              </a:rPr>
              <a:t>.</a:t>
            </a:r>
            <a:r>
              <a:rPr sz="2400" u="heavy" spc="9" dirty="0">
                <a:latin typeface="Times New Roman"/>
                <a:cs typeface="Times New Roman"/>
              </a:rPr>
              <a:t>4</a:t>
            </a:r>
            <a:r>
              <a:rPr lang="es-CO" sz="2400" u="heavy" spc="9" dirty="0">
                <a:latin typeface="Times New Roman"/>
                <a:cs typeface="Times New Roman"/>
              </a:rPr>
              <a:t> </a:t>
            </a:r>
            <a:r>
              <a:rPr sz="2400" u="heavy" spc="4" dirty="0">
                <a:latin typeface="Times New Roman"/>
                <a:cs typeface="Times New Roman"/>
              </a:rPr>
              <a:t>-</a:t>
            </a:r>
            <a:r>
              <a:rPr lang="es-CO" sz="2400" u="heavy" spc="4" dirty="0">
                <a:latin typeface="Times New Roman"/>
                <a:cs typeface="Times New Roman"/>
              </a:rPr>
              <a:t> </a:t>
            </a:r>
            <a:r>
              <a:rPr sz="2400" u="heavy" spc="4" dirty="0">
                <a:latin typeface="Times New Roman"/>
                <a:cs typeface="Times New Roman"/>
              </a:rPr>
              <a:t>2</a:t>
            </a:r>
            <a:r>
              <a:rPr sz="2400" u="heavy" spc="-14" dirty="0">
                <a:latin typeface="Times New Roman"/>
                <a:cs typeface="Times New Roman"/>
              </a:rPr>
              <a:t>.</a:t>
            </a:r>
            <a:r>
              <a:rPr sz="2400" u="heavy" spc="4" dirty="0">
                <a:latin typeface="Times New Roman"/>
                <a:cs typeface="Times New Roman"/>
              </a:rPr>
              <a:t>5</a:t>
            </a:r>
            <a:r>
              <a:rPr sz="2400" u="heavy" spc="-4" dirty="0">
                <a:latin typeface="Times New Roman"/>
                <a:cs typeface="Times New Roman"/>
              </a:rPr>
              <a:t>G</a:t>
            </a:r>
            <a:r>
              <a:rPr sz="2400" u="heavy" spc="4" dirty="0">
                <a:latin typeface="Times New Roman"/>
                <a:cs typeface="Times New Roman"/>
              </a:rPr>
              <a:t>h</a:t>
            </a:r>
            <a:r>
              <a:rPr sz="2400" u="heavy" dirty="0">
                <a:latin typeface="Times New Roman"/>
                <a:cs typeface="Times New Roman"/>
              </a:rPr>
              <a:t>z</a:t>
            </a:r>
            <a:r>
              <a:rPr sz="2400" spc="-177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3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vi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9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ancho</a:t>
            </a:r>
            <a:r>
              <a:rPr sz="2400" spc="-66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</a:t>
            </a:r>
            <a:r>
              <a:rPr sz="2400" spc="4" dirty="0">
                <a:latin typeface="Times New Roman"/>
                <a:cs typeface="Times New Roman"/>
              </a:rPr>
              <a:t>nd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4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hz,</a:t>
            </a:r>
            <a:r>
              <a:rPr sz="2400" spc="-5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aunqu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l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ú</a:t>
            </a:r>
            <a:r>
              <a:rPr sz="2400" spc="4" dirty="0" err="1">
                <a:latin typeface="Times New Roman"/>
                <a:cs typeface="Times New Roman"/>
              </a:rPr>
              <a:t>l</a:t>
            </a:r>
            <a:r>
              <a:rPr sz="2400" dirty="0" err="1">
                <a:latin typeface="Times New Roman"/>
                <a:cs typeface="Times New Roman"/>
              </a:rPr>
              <a:t>t</a:t>
            </a:r>
            <a:r>
              <a:rPr sz="2400" spc="9" dirty="0" err="1">
                <a:latin typeface="Times New Roman"/>
                <a:cs typeface="Times New Roman"/>
              </a:rPr>
              <a:t>i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depe</a:t>
            </a:r>
            <a:r>
              <a:rPr sz="2400" spc="4" dirty="0" err="1">
                <a:latin typeface="Times New Roman"/>
                <a:cs typeface="Times New Roman"/>
              </a:rPr>
              <a:t>nd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gul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ón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ada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" dirty="0" err="1">
                <a:latin typeface="Times New Roman"/>
                <a:cs typeface="Times New Roman"/>
              </a:rPr>
              <a:t>p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ís</a:t>
            </a:r>
            <a:r>
              <a:rPr lang="es-CO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5207458"/>
            <a:ext cx="7652409" cy="1148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ada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4" dirty="0">
                <a:latin typeface="Times New Roman"/>
                <a:cs typeface="Times New Roman"/>
              </a:rPr>
              <a:t>ó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spc="4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7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</a:t>
            </a:r>
            <a:r>
              <a:rPr sz="2000" spc="-2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Mhz,</a:t>
            </a:r>
            <a:r>
              <a:rPr sz="2000" spc="-73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</a:t>
            </a:r>
            <a:r>
              <a:rPr sz="2000" spc="-16" dirty="0">
                <a:latin typeface="Times New Roman"/>
                <a:cs typeface="Times New Roman"/>
              </a:rPr>
              <a:t> </a:t>
            </a:r>
            <a:r>
              <a:rPr sz="2000" spc="9" dirty="0">
                <a:latin typeface="Times New Roman"/>
                <a:cs typeface="Times New Roman"/>
              </a:rPr>
              <a:t>q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7" dirty="0">
                <a:latin typeface="Times New Roman"/>
                <a:cs typeface="Times New Roman"/>
              </a:rPr>
              <a:t> </a:t>
            </a:r>
            <a:r>
              <a:rPr sz="2000" spc="-14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lang="es-CO" sz="2000" dirty="0">
                <a:latin typeface="Times New Roman"/>
                <a:cs typeface="Times New Roman"/>
              </a:rPr>
              <a:t> </a:t>
            </a:r>
            <a:r>
              <a:rPr sz="2000" spc="4" dirty="0" err="1">
                <a:latin typeface="Times New Roman"/>
                <a:cs typeface="Times New Roman"/>
              </a:rPr>
              <a:t>pr</a:t>
            </a:r>
            <a:r>
              <a:rPr sz="2000" spc="-4" dirty="0" err="1">
                <a:latin typeface="Times New Roman"/>
                <a:cs typeface="Times New Roman"/>
              </a:rPr>
              <a:t>á</a:t>
            </a:r>
            <a:r>
              <a:rPr sz="2000" spc="-14" dirty="0" err="1">
                <a:latin typeface="Times New Roman"/>
                <a:cs typeface="Times New Roman"/>
              </a:rPr>
              <a:t>c</a:t>
            </a:r>
            <a:r>
              <a:rPr sz="2000" dirty="0" err="1">
                <a:latin typeface="Times New Roman"/>
                <a:cs typeface="Times New Roman"/>
              </a:rPr>
              <a:t>ti</a:t>
            </a:r>
            <a:r>
              <a:rPr sz="2000" spc="9" dirty="0" err="1">
                <a:latin typeface="Times New Roman"/>
                <a:cs typeface="Times New Roman"/>
              </a:rPr>
              <a:t>c</a:t>
            </a:r>
            <a:r>
              <a:rPr sz="2000" dirty="0" err="1">
                <a:latin typeface="Times New Roman"/>
                <a:cs typeface="Times New Roman"/>
              </a:rPr>
              <a:t>a</a:t>
            </a:r>
            <a:r>
              <a:rPr sz="2000" spc="-43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14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ue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2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4" dirty="0">
                <a:latin typeface="Times New Roman"/>
                <a:cs typeface="Times New Roman"/>
              </a:rPr>
              <a:t>tr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2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3-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3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na</a:t>
            </a:r>
            <a:r>
              <a:rPr sz="2000" spc="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las </a:t>
            </a:r>
            <a:r>
              <a:rPr sz="2000" spc="-4" dirty="0" err="1">
                <a:latin typeface="Times New Roman"/>
                <a:cs typeface="Times New Roman"/>
              </a:rPr>
              <a:t>c</a:t>
            </a:r>
            <a:r>
              <a:rPr sz="2000" spc="4" dirty="0" err="1">
                <a:latin typeface="Times New Roman"/>
                <a:cs typeface="Times New Roman"/>
              </a:rPr>
              <a:t>on</a:t>
            </a:r>
            <a:r>
              <a:rPr sz="2000" spc="-14" dirty="0" err="1">
                <a:latin typeface="Times New Roman"/>
                <a:cs typeface="Times New Roman"/>
              </a:rPr>
              <a:t>e</a:t>
            </a:r>
            <a:r>
              <a:rPr sz="2000" spc="4" dirty="0" err="1">
                <a:latin typeface="Times New Roman"/>
                <a:cs typeface="Times New Roman"/>
              </a:rPr>
              <a:t>xi</a:t>
            </a:r>
            <a:r>
              <a:rPr sz="2000" spc="19" dirty="0" err="1">
                <a:latin typeface="Times New Roman"/>
                <a:cs typeface="Times New Roman"/>
              </a:rPr>
              <a:t>o</a:t>
            </a:r>
            <a:r>
              <a:rPr sz="2000" dirty="0" err="1">
                <a:latin typeface="Times New Roman"/>
                <a:cs typeface="Times New Roman"/>
              </a:rPr>
              <a:t>nes</a:t>
            </a:r>
            <a:r>
              <a:rPr lang="es-CO" sz="200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D564656-74ED-471A-ABA3-D7C96B87B27D}" type="datetime1">
              <a:rPr lang="es-CO" smtClean="0"/>
              <a:t>22/10/2024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  <p:pic>
        <p:nvPicPr>
          <p:cNvPr id="9218" name="Picture 2" descr="WiFi: 802.11 b/g/n/ac - Buenas prácticas - Capítulo 1 | SYSADMIT">
            <a:extLst>
              <a:ext uri="{FF2B5EF4-FFF2-40B4-BE49-F238E27FC236}">
                <a16:creationId xmlns:a16="http://schemas.microsoft.com/office/drawing/2014/main" id="{F0290AAE-B65E-29A2-90B8-DEF5BC04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88" y="1371600"/>
            <a:ext cx="3433287" cy="18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29" y="2590801"/>
            <a:ext cx="385528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1676400" y="704088"/>
            <a:ext cx="47998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100" dirty="0">
                <a:solidFill>
                  <a:srgbClr val="0070C0"/>
                </a:solidFill>
                <a:latin typeface="Times New Roman"/>
                <a:cs typeface="Times New Roman"/>
              </a:rPr>
              <a:t>W</a:t>
            </a:r>
            <a:r>
              <a:rPr sz="4400" spc="-9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Fi 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EE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8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2.</a:t>
            </a:r>
            <a:r>
              <a:rPr sz="4400" spc="-89" dirty="0">
                <a:solidFill>
                  <a:srgbClr val="0070C0"/>
                </a:solidFill>
                <a:latin typeface="Times New Roman"/>
                <a:cs typeface="Times New Roman"/>
              </a:rPr>
              <a:t>11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58913" y="1866900"/>
            <a:ext cx="7239000" cy="312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400" u="heavy" spc="-4" dirty="0">
                <a:latin typeface="Times New Roman"/>
                <a:cs typeface="Times New Roman"/>
              </a:rPr>
              <a:t>La</a:t>
            </a:r>
            <a:r>
              <a:rPr lang="es-CO" sz="2400" u="heavy" spc="-4" dirty="0">
                <a:latin typeface="Times New Roman"/>
                <a:cs typeface="Times New Roman"/>
              </a:rPr>
              <a:t> </a:t>
            </a:r>
            <a:r>
              <a:rPr sz="2400" u="heavy" dirty="0" err="1">
                <a:latin typeface="Times New Roman"/>
                <a:cs typeface="Times New Roman"/>
              </a:rPr>
              <a:t>ban</a:t>
            </a:r>
            <a:r>
              <a:rPr sz="2400" u="heavy" spc="9" dirty="0" err="1">
                <a:latin typeface="Times New Roman"/>
                <a:cs typeface="Times New Roman"/>
              </a:rPr>
              <a:t>da</a:t>
            </a:r>
            <a:r>
              <a:rPr lang="es-CO" sz="2400" u="heavy" spc="9" dirty="0">
                <a:latin typeface="Times New Roman"/>
                <a:cs typeface="Times New Roman"/>
              </a:rPr>
              <a:t> </a:t>
            </a:r>
            <a:r>
              <a:rPr sz="2400" u="heavy" spc="4" dirty="0">
                <a:latin typeface="Times New Roman"/>
                <a:cs typeface="Times New Roman"/>
              </a:rPr>
              <a:t>5</a:t>
            </a:r>
            <a:r>
              <a:rPr sz="2400" u="heavy" spc="-9" dirty="0">
                <a:latin typeface="Times New Roman"/>
                <a:cs typeface="Times New Roman"/>
              </a:rPr>
              <a:t>G</a:t>
            </a:r>
            <a:r>
              <a:rPr sz="2400" u="heavy" spc="19" dirty="0">
                <a:latin typeface="Times New Roman"/>
                <a:cs typeface="Times New Roman"/>
              </a:rPr>
              <a:t>h</a:t>
            </a:r>
            <a:r>
              <a:rPr sz="2400" u="heavy" dirty="0">
                <a:latin typeface="Times New Roman"/>
                <a:cs typeface="Times New Roman"/>
              </a:rPr>
              <a:t>z</a:t>
            </a:r>
            <a:r>
              <a:rPr sz="2400" spc="-12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5.1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asta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5.</a:t>
            </a:r>
            <a:r>
              <a:rPr sz="2400" spc="4" dirty="0">
                <a:latin typeface="Times New Roman"/>
                <a:cs typeface="Times New Roman"/>
              </a:rPr>
              <a:t>7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ún</a:t>
            </a:r>
            <a:r>
              <a:rPr sz="2400" spc="-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pais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s)</a:t>
            </a:r>
          </a:p>
          <a:p>
            <a:pPr marL="469900" marR="29679" indent="-457200">
              <a:lnSpc>
                <a:spcPts val="3010"/>
              </a:lnSpc>
              <a:spcBef>
                <a:spcPts val="12"/>
              </a:spcBef>
              <a:buFont typeface="Wingdings" panose="05000000000000000000" pitchFamily="2" charset="2"/>
              <a:buChar char="§"/>
            </a:pPr>
            <a:r>
              <a:rPr lang="es-CO" sz="2400" spc="4" dirty="0">
                <a:latin typeface="Times New Roman"/>
                <a:cs typeface="Times New Roman"/>
              </a:rPr>
              <a:t>Se </a:t>
            </a:r>
            <a:r>
              <a:rPr sz="2400" spc="4" dirty="0">
                <a:latin typeface="Times New Roman"/>
                <a:cs typeface="Times New Roman"/>
              </a:rPr>
              <a:t>di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7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23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-29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lapad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57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(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os ba</a:t>
            </a:r>
            <a:r>
              <a:rPr sz="2400" spc="4" dirty="0">
                <a:latin typeface="Times New Roman"/>
                <a:cs typeface="Times New Roman"/>
              </a:rPr>
              <a:t>nd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spc="29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0/</a:t>
            </a:r>
            <a:r>
              <a:rPr sz="2400" spc="19" dirty="0">
                <a:latin typeface="Times New Roman"/>
                <a:cs typeface="Times New Roman"/>
              </a:rPr>
              <a:t>4</a:t>
            </a:r>
            <a:r>
              <a:rPr sz="2400" dirty="0">
                <a:latin typeface="Times New Roman"/>
                <a:cs typeface="Times New Roman"/>
              </a:rPr>
              <a:t>0</a:t>
            </a:r>
            <a:r>
              <a:rPr sz="2400" spc="-63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spc="-14" dirty="0">
                <a:latin typeface="Times New Roman"/>
                <a:cs typeface="Times New Roman"/>
              </a:rPr>
              <a:t>z</a:t>
            </a:r>
            <a:r>
              <a:rPr sz="2400" spc="4" dirty="0"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69900" indent="-4572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6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pe</a:t>
            </a:r>
            <a:r>
              <a:rPr sz="2400" spc="14" dirty="0" err="1">
                <a:latin typeface="Times New Roman"/>
                <a:cs typeface="Times New Roman"/>
              </a:rPr>
              <a:t>r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it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-77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sar</a:t>
            </a:r>
            <a:r>
              <a:rPr lang="es-MX" sz="2400" dirty="0">
                <a:latin typeface="Times New Roman"/>
                <a:cs typeface="Times New Roman"/>
              </a:rPr>
              <a:t> varias antenas</a:t>
            </a:r>
            <a:r>
              <a:rPr lang="es-MX" sz="2400" spc="-98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en</a:t>
            </a:r>
            <a:r>
              <a:rPr lang="es-MX" sz="2400" spc="-16" dirty="0">
                <a:latin typeface="Times New Roman"/>
                <a:cs typeface="Times New Roman"/>
              </a:rPr>
              <a:t> </a:t>
            </a:r>
            <a:r>
              <a:rPr lang="es-MX" sz="2400" spc="4" dirty="0" err="1">
                <a:latin typeface="Times New Roman"/>
                <a:cs typeface="Times New Roman"/>
              </a:rPr>
              <a:t>r</a:t>
            </a:r>
            <a:r>
              <a:rPr lang="es-MX" sz="2400" dirty="0" err="1">
                <a:latin typeface="Times New Roman"/>
                <a:cs typeface="Times New Roman"/>
              </a:rPr>
              <a:t>o</a:t>
            </a:r>
            <a:r>
              <a:rPr lang="es-MX" sz="2400" spc="9" dirty="0" err="1">
                <a:latin typeface="Times New Roman"/>
                <a:cs typeface="Times New Roman"/>
              </a:rPr>
              <a:t>u</a:t>
            </a:r>
            <a:r>
              <a:rPr lang="es-MX" sz="2400" dirty="0" err="1">
                <a:latin typeface="Times New Roman"/>
                <a:cs typeface="Times New Roman"/>
              </a:rPr>
              <a:t>ter</a:t>
            </a:r>
            <a:r>
              <a:rPr lang="es-MX" sz="2400" spc="-47" dirty="0">
                <a:latin typeface="Times New Roman"/>
                <a:cs typeface="Times New Roman"/>
              </a:rPr>
              <a:t> </a:t>
            </a:r>
            <a:r>
              <a:rPr lang="es-MX" sz="2400" spc="19" dirty="0">
                <a:latin typeface="Times New Roman"/>
                <a:cs typeface="Times New Roman"/>
              </a:rPr>
              <a:t>p</a:t>
            </a:r>
            <a:r>
              <a:rPr lang="es-MX" sz="2400" spc="-14" dirty="0">
                <a:latin typeface="Times New Roman"/>
                <a:cs typeface="Times New Roman"/>
              </a:rPr>
              <a:t>a</a:t>
            </a:r>
            <a:r>
              <a:rPr lang="es-MX" sz="2400" spc="4" dirty="0">
                <a:latin typeface="Times New Roman"/>
                <a:cs typeface="Times New Roman"/>
              </a:rPr>
              <a:t>r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  <a:r>
              <a:rPr lang="es-MX" sz="2400" spc="-43" dirty="0">
                <a:latin typeface="Times New Roman"/>
                <a:cs typeface="Times New Roman"/>
              </a:rPr>
              <a:t> </a:t>
            </a:r>
            <a:r>
              <a:rPr lang="es-MX" sz="2400" spc="-14" dirty="0">
                <a:latin typeface="Times New Roman"/>
                <a:cs typeface="Times New Roman"/>
              </a:rPr>
              <a:t>a</a:t>
            </a:r>
            <a:r>
              <a:rPr lang="es-MX" sz="2400" spc="19" dirty="0">
                <a:latin typeface="Times New Roman"/>
                <a:cs typeface="Times New Roman"/>
              </a:rPr>
              <a:t>g</a:t>
            </a:r>
            <a:r>
              <a:rPr lang="es-MX" sz="2400" spc="4" dirty="0">
                <a:latin typeface="Times New Roman"/>
                <a:cs typeface="Times New Roman"/>
              </a:rPr>
              <a:t>r</a:t>
            </a:r>
            <a:r>
              <a:rPr lang="es-MX" sz="2400" spc="-14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gar</a:t>
            </a:r>
            <a:r>
              <a:rPr lang="es-MX" sz="2400" spc="-58" dirty="0">
                <a:latin typeface="Times New Roman"/>
                <a:cs typeface="Times New Roman"/>
              </a:rPr>
              <a:t> </a:t>
            </a:r>
            <a:r>
              <a:rPr lang="es-MX" sz="2400" spc="19" dirty="0">
                <a:latin typeface="Times New Roman"/>
                <a:cs typeface="Times New Roman"/>
              </a:rPr>
              <a:t>v</a:t>
            </a:r>
            <a:r>
              <a:rPr lang="es-MX" sz="2400" spc="-14" dirty="0">
                <a:latin typeface="Times New Roman"/>
                <a:cs typeface="Times New Roman"/>
              </a:rPr>
              <a:t>a</a:t>
            </a:r>
            <a:r>
              <a:rPr lang="es-MX" sz="2400" spc="4" dirty="0">
                <a:latin typeface="Times New Roman"/>
                <a:cs typeface="Times New Roman"/>
              </a:rPr>
              <a:t>r</a:t>
            </a:r>
            <a:r>
              <a:rPr lang="es-MX" sz="2400" dirty="0">
                <a:latin typeface="Times New Roman"/>
                <a:cs typeface="Times New Roman"/>
              </a:rPr>
              <a:t>i</a:t>
            </a:r>
            <a:r>
              <a:rPr lang="es-MX" sz="2400" spc="4" dirty="0">
                <a:latin typeface="Times New Roman"/>
                <a:cs typeface="Times New Roman"/>
              </a:rPr>
              <a:t>o</a:t>
            </a:r>
            <a:r>
              <a:rPr lang="es-MX" sz="2400" dirty="0">
                <a:latin typeface="Times New Roman"/>
                <a:cs typeface="Times New Roman"/>
              </a:rPr>
              <a:t>s</a:t>
            </a:r>
            <a:r>
              <a:rPr lang="es-MX" sz="2400" spc="-55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c</a:t>
            </a:r>
            <a:r>
              <a:rPr lang="es-MX" sz="2400" spc="-14" dirty="0">
                <a:latin typeface="Times New Roman"/>
                <a:cs typeface="Times New Roman"/>
              </a:rPr>
              <a:t>a</a:t>
            </a:r>
            <a:r>
              <a:rPr lang="es-MX" sz="2400" spc="19" dirty="0">
                <a:latin typeface="Times New Roman"/>
                <a:cs typeface="Times New Roman"/>
              </a:rPr>
              <a:t>n</a:t>
            </a:r>
            <a:r>
              <a:rPr lang="es-MX" sz="2400" spc="-14" dirty="0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les adya</a:t>
            </a:r>
            <a:r>
              <a:rPr lang="es-MX" sz="2400" spc="4" dirty="0">
                <a:latin typeface="Times New Roman"/>
                <a:cs typeface="Times New Roman"/>
              </a:rPr>
              <a:t>c</a:t>
            </a:r>
            <a:r>
              <a:rPr lang="es-MX" sz="2400" spc="-29" dirty="0">
                <a:latin typeface="Times New Roman"/>
                <a:cs typeface="Times New Roman"/>
              </a:rPr>
              <a:t>e</a:t>
            </a:r>
            <a:r>
              <a:rPr lang="es-MX" sz="2400" spc="19" dirty="0">
                <a:latin typeface="Times New Roman"/>
                <a:cs typeface="Times New Roman"/>
              </a:rPr>
              <a:t>n</a:t>
            </a:r>
            <a:r>
              <a:rPr lang="es-MX" sz="2400" spc="-9" dirty="0">
                <a:latin typeface="Times New Roman"/>
                <a:cs typeface="Times New Roman"/>
              </a:rPr>
              <a:t>t</a:t>
            </a:r>
            <a:r>
              <a:rPr lang="es-MX" sz="2400" dirty="0">
                <a:latin typeface="Times New Roman"/>
                <a:cs typeface="Times New Roman"/>
              </a:rPr>
              <a:t>es</a:t>
            </a:r>
            <a:r>
              <a:rPr lang="es-MX" sz="2400" spc="-97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y</a:t>
            </a:r>
            <a:r>
              <a:rPr lang="es-MX" sz="2400" spc="-13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s</a:t>
            </a:r>
            <a:r>
              <a:rPr lang="es-MX" sz="2400" spc="9" dirty="0">
                <a:latin typeface="Times New Roman"/>
                <a:cs typeface="Times New Roman"/>
              </a:rPr>
              <a:t>u</a:t>
            </a:r>
            <a:r>
              <a:rPr lang="es-MX" sz="2400" spc="4" dirty="0">
                <a:latin typeface="Times New Roman"/>
                <a:cs typeface="Times New Roman"/>
              </a:rPr>
              <a:t>m</a:t>
            </a:r>
            <a:r>
              <a:rPr lang="es-MX" sz="2400" spc="-14" dirty="0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r</a:t>
            </a:r>
            <a:r>
              <a:rPr lang="es-MX" sz="2400" spc="-55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l </a:t>
            </a:r>
            <a:r>
              <a:rPr lang="es-MX" sz="2400" i="1" spc="9" dirty="0" err="1">
                <a:latin typeface="Times New Roman"/>
                <a:cs typeface="Times New Roman"/>
              </a:rPr>
              <a:t>b</a:t>
            </a:r>
            <a:r>
              <a:rPr lang="es-MX" sz="2400" i="1" spc="19" dirty="0" err="1">
                <a:latin typeface="Times New Roman"/>
                <a:cs typeface="Times New Roman"/>
              </a:rPr>
              <a:t>a</a:t>
            </a:r>
            <a:r>
              <a:rPr lang="es-MX" sz="2400" i="1" spc="4" dirty="0" err="1">
                <a:latin typeface="Times New Roman"/>
                <a:cs typeface="Times New Roman"/>
              </a:rPr>
              <a:t>nd</a:t>
            </a:r>
            <a:r>
              <a:rPr lang="es-MX" sz="2400" i="1" spc="-14" dirty="0" err="1">
                <a:latin typeface="Times New Roman"/>
                <a:cs typeface="Times New Roman"/>
              </a:rPr>
              <a:t>w</a:t>
            </a:r>
            <a:r>
              <a:rPr lang="es-MX" sz="2400" i="1" spc="4" dirty="0" err="1">
                <a:latin typeface="Times New Roman"/>
                <a:cs typeface="Times New Roman"/>
              </a:rPr>
              <a:t>i</a:t>
            </a:r>
            <a:r>
              <a:rPr lang="es-MX" sz="2400" i="1" spc="19" dirty="0" err="1">
                <a:latin typeface="Times New Roman"/>
                <a:cs typeface="Times New Roman"/>
              </a:rPr>
              <a:t>d</a:t>
            </a:r>
            <a:r>
              <a:rPr lang="es-MX" sz="2400" i="1" spc="-9" dirty="0" err="1">
                <a:latin typeface="Times New Roman"/>
                <a:cs typeface="Times New Roman"/>
              </a:rPr>
              <a:t>t</a:t>
            </a:r>
            <a:r>
              <a:rPr lang="es-MX" sz="2400" i="1" spc="4" dirty="0" err="1">
                <a:latin typeface="Times New Roman"/>
                <a:cs typeface="Times New Roman"/>
              </a:rPr>
              <a:t>h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</a:p>
          <a:p>
            <a:pPr marL="469900" marR="197261" indent="-457200">
              <a:lnSpc>
                <a:spcPts val="3010"/>
              </a:lnSpc>
              <a:spcBef>
                <a:spcPts val="19"/>
              </a:spcBef>
              <a:buFont typeface="Wingdings" panose="05000000000000000000" pitchFamily="2" charset="2"/>
              <a:buChar char="§"/>
            </a:pPr>
            <a:r>
              <a:rPr lang="es-MX" sz="2400" spc="4" dirty="0" err="1">
                <a:latin typeface="Times New Roman"/>
                <a:cs typeface="Times New Roman"/>
              </a:rPr>
              <a:t>I</a:t>
            </a:r>
            <a:r>
              <a:rPr lang="es-MX" sz="2400" spc="19" dirty="0" err="1">
                <a:latin typeface="Times New Roman"/>
                <a:cs typeface="Times New Roman"/>
              </a:rPr>
              <a:t>n</a:t>
            </a:r>
            <a:r>
              <a:rPr lang="es-MX" sz="2400" spc="4" dirty="0" err="1">
                <a:latin typeface="Times New Roman"/>
                <a:cs typeface="Times New Roman"/>
              </a:rPr>
              <a:t>t</a:t>
            </a:r>
            <a:r>
              <a:rPr lang="es-MX" sz="2400" spc="-4" dirty="0" err="1">
                <a:latin typeface="Times New Roman"/>
                <a:cs typeface="Times New Roman"/>
              </a:rPr>
              <a:t>e</a:t>
            </a:r>
            <a:r>
              <a:rPr lang="es-MX" sz="2400" spc="4" dirty="0" err="1">
                <a:latin typeface="Times New Roman"/>
                <a:cs typeface="Times New Roman"/>
              </a:rPr>
              <a:t>r</a:t>
            </a:r>
            <a:r>
              <a:rPr lang="es-MX" sz="2400" spc="-4" dirty="0" err="1">
                <a:latin typeface="Times New Roman"/>
                <a:cs typeface="Times New Roman"/>
              </a:rPr>
              <a:t>o</a:t>
            </a:r>
            <a:r>
              <a:rPr lang="es-MX" sz="2400" spc="19" dirty="0" err="1">
                <a:latin typeface="Times New Roman"/>
                <a:cs typeface="Times New Roman"/>
              </a:rPr>
              <a:t>p</a:t>
            </a:r>
            <a:r>
              <a:rPr lang="es-MX" sz="2400" spc="-4" dirty="0" err="1">
                <a:latin typeface="Times New Roman"/>
                <a:cs typeface="Times New Roman"/>
              </a:rPr>
              <a:t>er</a:t>
            </a:r>
            <a:r>
              <a:rPr lang="es-MX" sz="2400" dirty="0" err="1">
                <a:latin typeface="Times New Roman"/>
                <a:cs typeface="Times New Roman"/>
              </a:rPr>
              <a:t>ativ</a:t>
            </a:r>
            <a:r>
              <a:rPr lang="es-MX" sz="2400" spc="9" dirty="0" err="1">
                <a:latin typeface="Times New Roman"/>
                <a:cs typeface="Times New Roman"/>
              </a:rPr>
              <a:t>i</a:t>
            </a:r>
            <a:r>
              <a:rPr lang="es-MX" sz="2400" spc="19" dirty="0" err="1">
                <a:latin typeface="Times New Roman"/>
                <a:cs typeface="Times New Roman"/>
              </a:rPr>
              <a:t>d</a:t>
            </a:r>
            <a:r>
              <a:rPr lang="es-MX" sz="2400" spc="-14" dirty="0" err="1">
                <a:latin typeface="Times New Roman"/>
                <a:cs typeface="Times New Roman"/>
              </a:rPr>
              <a:t>a</a:t>
            </a:r>
            <a:r>
              <a:rPr lang="es-MX" sz="2400" dirty="0" err="1">
                <a:latin typeface="Times New Roman"/>
                <a:cs typeface="Times New Roman"/>
              </a:rPr>
              <a:t>d</a:t>
            </a:r>
            <a:r>
              <a:rPr lang="es-MX" sz="2400" dirty="0">
                <a:latin typeface="Times New Roman"/>
                <a:cs typeface="Times New Roman"/>
              </a:rPr>
              <a:t>:</a:t>
            </a:r>
            <a:r>
              <a:rPr lang="es-MX" sz="2400" spc="-105" dirty="0">
                <a:latin typeface="Times New Roman"/>
                <a:cs typeface="Times New Roman"/>
              </a:rPr>
              <a:t> </a:t>
            </a:r>
            <a:r>
              <a:rPr lang="es-MX" sz="2400" spc="-9" dirty="0">
                <a:latin typeface="Times New Roman"/>
                <a:cs typeface="Times New Roman"/>
              </a:rPr>
              <a:t>p</a:t>
            </a:r>
            <a:r>
              <a:rPr lang="es-MX" sz="2400" spc="-4" dirty="0">
                <a:latin typeface="Times New Roman"/>
                <a:cs typeface="Times New Roman"/>
              </a:rPr>
              <a:t>e</a:t>
            </a:r>
            <a:r>
              <a:rPr lang="es-MX" sz="2400" spc="14" dirty="0">
                <a:latin typeface="Times New Roman"/>
                <a:cs typeface="Times New Roman"/>
              </a:rPr>
              <a:t>r</a:t>
            </a:r>
            <a:r>
              <a:rPr lang="es-MX" sz="2400" spc="-25" dirty="0">
                <a:latin typeface="Times New Roman"/>
                <a:cs typeface="Times New Roman"/>
              </a:rPr>
              <a:t>m</a:t>
            </a:r>
            <a:r>
              <a:rPr lang="es-MX" sz="2400" dirty="0">
                <a:latin typeface="Times New Roman"/>
                <a:cs typeface="Times New Roman"/>
              </a:rPr>
              <a:t>i</a:t>
            </a:r>
            <a:r>
              <a:rPr lang="es-MX" sz="2400" spc="14" dirty="0">
                <a:latin typeface="Times New Roman"/>
                <a:cs typeface="Times New Roman"/>
              </a:rPr>
              <a:t>t</a:t>
            </a:r>
            <a:r>
              <a:rPr lang="es-MX" sz="2400" dirty="0">
                <a:latin typeface="Times New Roman"/>
                <a:cs typeface="Times New Roman"/>
              </a:rPr>
              <a:t>e</a:t>
            </a:r>
            <a:r>
              <a:rPr lang="es-MX" sz="2400" spc="-64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i</a:t>
            </a:r>
            <a:r>
              <a:rPr lang="es-MX" sz="2400" spc="19" dirty="0">
                <a:latin typeface="Times New Roman"/>
                <a:cs typeface="Times New Roman"/>
              </a:rPr>
              <a:t>n</a:t>
            </a:r>
            <a:r>
              <a:rPr lang="es-MX" sz="2400" spc="-9" dirty="0">
                <a:latin typeface="Times New Roman"/>
                <a:cs typeface="Times New Roman"/>
              </a:rPr>
              <a:t>t</a:t>
            </a:r>
            <a:r>
              <a:rPr lang="es-MX" sz="2400" spc="4" dirty="0">
                <a:latin typeface="Times New Roman"/>
                <a:cs typeface="Times New Roman"/>
              </a:rPr>
              <a:t>er</a:t>
            </a:r>
            <a:r>
              <a:rPr lang="es-MX" sz="2400" spc="-14" dirty="0">
                <a:latin typeface="Times New Roman"/>
                <a:cs typeface="Times New Roman"/>
              </a:rPr>
              <a:t>c</a:t>
            </a:r>
            <a:r>
              <a:rPr lang="es-MX" sz="2400" spc="19" dirty="0">
                <a:latin typeface="Times New Roman"/>
                <a:cs typeface="Times New Roman"/>
              </a:rPr>
              <a:t>o</a:t>
            </a:r>
            <a:r>
              <a:rPr lang="es-MX" sz="2400" spc="4" dirty="0">
                <a:latin typeface="Times New Roman"/>
                <a:cs typeface="Times New Roman"/>
              </a:rPr>
              <a:t>n</a:t>
            </a:r>
            <a:r>
              <a:rPr lang="es-MX" sz="2400" dirty="0">
                <a:latin typeface="Times New Roman"/>
                <a:cs typeface="Times New Roman"/>
              </a:rPr>
              <a:t>e</a:t>
            </a:r>
            <a:r>
              <a:rPr lang="es-MX" sz="2400" spc="-14" dirty="0">
                <a:latin typeface="Times New Roman"/>
                <a:cs typeface="Times New Roman"/>
              </a:rPr>
              <a:t>c</a:t>
            </a:r>
            <a:r>
              <a:rPr lang="es-MX" sz="2400" dirty="0">
                <a:latin typeface="Times New Roman"/>
                <a:cs typeface="Times New Roman"/>
              </a:rPr>
              <a:t>tar</a:t>
            </a:r>
            <a:r>
              <a:rPr lang="es-MX" sz="2400" spc="-63" dirty="0">
                <a:latin typeface="Times New Roman"/>
                <a:cs typeface="Times New Roman"/>
              </a:rPr>
              <a:t>  varios fabricantes</a:t>
            </a:r>
            <a:r>
              <a:rPr lang="es-MX" sz="2400" spc="4" dirty="0">
                <a:latin typeface="Times New Roman"/>
                <a:cs typeface="Times New Roman"/>
              </a:rPr>
              <a:t>.</a:t>
            </a:r>
            <a:endParaRPr lang="es-MX" sz="2400" dirty="0">
              <a:latin typeface="Times New Roman"/>
              <a:cs typeface="Times New Roman"/>
            </a:endParaRPr>
          </a:p>
          <a:p>
            <a:pPr marL="469900" marR="18131" indent="-457200">
              <a:lnSpc>
                <a:spcPts val="3030"/>
              </a:lnSpc>
              <a:spcBef>
                <a:spcPts val="1"/>
              </a:spcBef>
              <a:buFont typeface="Wingdings" panose="05000000000000000000" pitchFamily="2" charset="2"/>
              <a:buChar char="§"/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37151" y="1295400"/>
            <a:ext cx="413870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018" marR="12019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9A58FB-1F61-4510-B7E4-413CF8706614}" type="datetime1">
              <a:rPr lang="es-CO" smtClean="0"/>
              <a:t>22/10/2024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5" name="3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66271DA-FEEC-488A-9F9C-5573F2439C7A}" type="datetime1">
              <a:rPr lang="es-CO" smtClean="0"/>
              <a:t>22/10/2024</a:t>
            </a:fld>
            <a:endParaRPr lang="en-US"/>
          </a:p>
        </p:txBody>
      </p:sp>
      <p:sp>
        <p:nvSpPr>
          <p:cNvPr id="36" name="3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37" name="3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292B03D3-0638-CA03-F84E-EFAE6FC4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12" y="1905000"/>
            <a:ext cx="7420103" cy="3505200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FC8C039B-AFC7-18D8-9F49-54165BB4B97D}"/>
              </a:ext>
            </a:extLst>
          </p:cNvPr>
          <p:cNvSpPr txBox="1"/>
          <p:nvPr/>
        </p:nvSpPr>
        <p:spPr>
          <a:xfrm>
            <a:off x="1219200" y="740476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+mj-lt"/>
              </a:rPr>
              <a:t>Evolución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 del </a:t>
            </a:r>
            <a:r>
              <a:rPr lang="en-US" sz="3600" dirty="0" err="1">
                <a:solidFill>
                  <a:srgbClr val="0070C0"/>
                </a:solidFill>
                <a:latin typeface="+mj-lt"/>
              </a:rPr>
              <a:t>WiFi</a:t>
            </a:r>
            <a:endParaRPr lang="es-CO" sz="3600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itle 1">
            <a:extLst>
              <a:ext uri="{FF2B5EF4-FFF2-40B4-BE49-F238E27FC236}">
                <a16:creationId xmlns:a16="http://schemas.microsoft.com/office/drawing/2014/main" id="{52F359E9-5AED-6970-8D50-8C5B35C5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sz="3600" dirty="0" err="1">
                <a:solidFill>
                  <a:srgbClr val="0070C0"/>
                </a:solidFill>
              </a:rPr>
              <a:t>Evolución</a:t>
            </a:r>
            <a:r>
              <a:rPr lang="en-US" sz="3600" dirty="0">
                <a:solidFill>
                  <a:srgbClr val="0070C0"/>
                </a:solidFill>
              </a:rPr>
              <a:t> del </a:t>
            </a:r>
            <a:r>
              <a:rPr lang="en-US" sz="3600" dirty="0" err="1">
                <a:solidFill>
                  <a:srgbClr val="0070C0"/>
                </a:solidFill>
              </a:rPr>
              <a:t>WiFi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336" name="14335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fld id="{232364A7-17EE-4181-8925-9316EB9C8E7E}" type="datetime1">
              <a:rPr lang="es-CO" smtClean="0"/>
              <a:t>22/10/2024</a:t>
            </a:fld>
            <a:endParaRPr lang="en-US"/>
          </a:p>
        </p:txBody>
      </p:sp>
      <p:sp>
        <p:nvSpPr>
          <p:cNvPr id="14337" name="1433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Diseño físico</a:t>
            </a:r>
          </a:p>
        </p:txBody>
      </p:sp>
      <p:sp>
        <p:nvSpPr>
          <p:cNvPr id="14339" name="1433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fld id="{EA7C8D44-3667-46F6-9772-CC52308E2A7F}" type="slidenum">
              <a:rPr kumimoji="0" lang="en-US" smtClean="0"/>
              <a:pPr eaLnBrk="1" latinLnBrk="0" hangingPunct="1">
                <a:spcAft>
                  <a:spcPts val="600"/>
                </a:spcAft>
              </a:pPr>
              <a:t>25</a:t>
            </a:fld>
            <a:endParaRPr kumimoji="0" lang="en-US"/>
          </a:p>
        </p:txBody>
      </p:sp>
      <p:pic>
        <p:nvPicPr>
          <p:cNvPr id="2" name="Picture 2" descr="Qué es el Wi-Fi 802.11ax y su diferencia con el 802.11ac | Blog de Redes">
            <a:extLst>
              <a:ext uri="{FF2B5EF4-FFF2-40B4-BE49-F238E27FC236}">
                <a16:creationId xmlns:a16="http://schemas.microsoft.com/office/drawing/2014/main" id="{1E0F58B8-D106-B563-FAAC-C74560E8C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0432" y="1506913"/>
            <a:ext cx="7620000" cy="407077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4062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Qué es Wi-Fi 7?">
            <a:extLst>
              <a:ext uri="{FF2B5EF4-FFF2-40B4-BE49-F238E27FC236}">
                <a16:creationId xmlns:a16="http://schemas.microsoft.com/office/drawing/2014/main" id="{C6F04CC3-54CF-4A26-E68C-AC82A20DF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967105"/>
            <a:ext cx="99060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itle 1">
            <a:extLst>
              <a:ext uri="{FF2B5EF4-FFF2-40B4-BE49-F238E27FC236}">
                <a16:creationId xmlns:a16="http://schemas.microsoft.com/office/drawing/2014/main" id="{52F359E9-5AED-6970-8D50-8C5B35C5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Evolución</a:t>
            </a:r>
            <a:r>
              <a:rPr lang="en-US" dirty="0">
                <a:solidFill>
                  <a:srgbClr val="0070C0"/>
                </a:solidFill>
              </a:rPr>
              <a:t> del </a:t>
            </a:r>
            <a:r>
              <a:rPr lang="en-US" dirty="0" err="1">
                <a:solidFill>
                  <a:srgbClr val="0070C0"/>
                </a:solidFill>
              </a:rPr>
              <a:t>WiFi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336" name="14335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fld id="{B80D5C20-0B0F-4163-856E-D9E71A0CD76E}" type="datetime1">
              <a:rPr lang="es-CO" smtClean="0"/>
              <a:t>22/10/2024</a:t>
            </a:fld>
            <a:endParaRPr lang="en-US"/>
          </a:p>
        </p:txBody>
      </p:sp>
      <p:sp>
        <p:nvSpPr>
          <p:cNvPr id="14337" name="1433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/>
              <a:t>Diseño físico</a:t>
            </a:r>
          </a:p>
        </p:txBody>
      </p:sp>
      <p:sp>
        <p:nvSpPr>
          <p:cNvPr id="14339" name="1433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>
            <a:normAutofit/>
          </a:bodyPr>
          <a:lstStyle/>
          <a:p>
            <a:pPr eaLnBrk="1" latinLnBrk="0" hangingPunct="1">
              <a:spcAft>
                <a:spcPts val="600"/>
              </a:spcAft>
            </a:pPr>
            <a:fld id="{EA7C8D44-3667-46F6-9772-CC52308E2A7F}" type="slidenum">
              <a:rPr kumimoji="0" lang="en-US" smtClean="0"/>
              <a:pPr eaLnBrk="1" latinLnBrk="0" hangingPunct="1">
                <a:spcAft>
                  <a:spcPts val="600"/>
                </a:spcAft>
              </a:pPr>
              <a:t>26</a:t>
            </a:fld>
            <a:endParaRPr kumimoji="0" lang="en-US"/>
          </a:p>
        </p:txBody>
      </p:sp>
      <p:pic>
        <p:nvPicPr>
          <p:cNvPr id="13314" name="Picture 2" descr="Nuevo WiFi 7 (802.11be)- soportará hasta 40 Gbps">
            <a:extLst>
              <a:ext uri="{FF2B5EF4-FFF2-40B4-BE49-F238E27FC236}">
                <a16:creationId xmlns:a16="http://schemas.microsoft.com/office/drawing/2014/main" id="{F0FD27F5-0679-825F-40AB-2AD88A2E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6764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4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5181600" y="2191361"/>
            <a:ext cx="3169265" cy="4083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5471" y="583587"/>
            <a:ext cx="142030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100" dirty="0">
                <a:solidFill>
                  <a:srgbClr val="0070C0"/>
                </a:solidFill>
                <a:latin typeface="Times New Roman"/>
                <a:cs typeface="Times New Roman"/>
              </a:rPr>
              <a:t>W</a:t>
            </a:r>
            <a:r>
              <a:rPr sz="4400" spc="-9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Fi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1794" y="583587"/>
            <a:ext cx="334901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(I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EE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8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2.</a:t>
            </a:r>
            <a:r>
              <a:rPr sz="4400" spc="-89" dirty="0">
                <a:solidFill>
                  <a:srgbClr val="0070C0"/>
                </a:solidFill>
                <a:latin typeface="Times New Roman"/>
                <a:cs typeface="Times New Roman"/>
              </a:rPr>
              <a:t>11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17371" y="15071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2560" y="1533026"/>
            <a:ext cx="116985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¿</a:t>
            </a:r>
            <a:r>
              <a:rPr sz="2800" spc="-64" dirty="0">
                <a:latin typeface="Times New Roman"/>
                <a:cs typeface="Times New Roman"/>
              </a:rPr>
              <a:t>T</a:t>
            </a:r>
            <a:r>
              <a:rPr sz="2800" spc="-3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enes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3239" y="1533026"/>
            <a:ext cx="4337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un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8999" y="1533026"/>
            <a:ext cx="9069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19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6446" y="1533026"/>
            <a:ext cx="132623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4" dirty="0">
                <a:latin typeface="Times New Roman"/>
                <a:cs typeface="Times New Roman"/>
              </a:rPr>
              <a:t>dro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4037" y="1976870"/>
            <a:ext cx="106690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6355" y="1976870"/>
            <a:ext cx="8757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19" dirty="0">
                <a:latin typeface="Times New Roman"/>
                <a:cs typeface="Times New Roman"/>
              </a:rPr>
              <a:t>“</a:t>
            </a:r>
            <a:r>
              <a:rPr sz="2800" spc="-59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800" spc="-54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800" spc="4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8464" y="1976870"/>
            <a:ext cx="161701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0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19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-14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14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800" spc="9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800" spc="-4" dirty="0">
                <a:solidFill>
                  <a:srgbClr val="0000FF"/>
                </a:solidFill>
                <a:latin typeface="Times New Roman"/>
                <a:cs typeface="Times New Roman"/>
              </a:rPr>
              <a:t>ze</a:t>
            </a:r>
            <a:r>
              <a:rPr sz="2800" spc="14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”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7828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1EBCA82-A7AC-432B-93C5-5C2B2B5DF479}" type="datetime1">
              <a:rPr lang="es-CO" smtClean="0"/>
              <a:t>22/10/2024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83629" y="778891"/>
            <a:ext cx="693166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óv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4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, LTE… 5G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59384" y="1726692"/>
            <a:ext cx="202946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4864" y="1704784"/>
            <a:ext cx="7259828" cy="2299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5"/>
              </a:lnSpc>
              <a:spcBef>
                <a:spcPts val="147"/>
              </a:spcBef>
            </a:pP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-4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(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ó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6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48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9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1</a:t>
            </a:r>
            <a:r>
              <a:rPr sz="2400" spc="19" dirty="0">
                <a:latin typeface="Times New Roman"/>
                <a:cs typeface="Times New Roman"/>
              </a:rPr>
              <a:t>9</a:t>
            </a:r>
            <a:r>
              <a:rPr sz="2400" spc="4" dirty="0">
                <a:latin typeface="Times New Roman"/>
                <a:cs typeface="Times New Roman"/>
              </a:rPr>
              <a:t>9</a:t>
            </a:r>
            <a:r>
              <a:rPr sz="2400" spc="19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2</a:t>
            </a:r>
            <a:r>
              <a:rPr sz="2400" spc="-14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/</a:t>
            </a:r>
            <a:r>
              <a:rPr sz="2400" spc="9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10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(di</a:t>
            </a:r>
            <a:r>
              <a:rPr sz="2400" spc="19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it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l!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6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llega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21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1</a:t>
            </a:r>
            <a:r>
              <a:rPr sz="2400" spc="19" dirty="0">
                <a:latin typeface="Times New Roman"/>
                <a:cs typeface="Times New Roman"/>
              </a:rPr>
              <a:t>9</a:t>
            </a:r>
            <a:r>
              <a:rPr sz="2400" dirty="0">
                <a:latin typeface="Times New Roman"/>
                <a:cs typeface="Times New Roman"/>
              </a:rPr>
              <a:t>95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v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5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,</a:t>
            </a:r>
          </a:p>
          <a:p>
            <a:pPr marL="12700" marR="53263">
              <a:lnSpc>
                <a:spcPts val="3025"/>
              </a:lnSpc>
            </a:pPr>
            <a:r>
              <a:rPr lang="es-MX" sz="2400" spc="-4" dirty="0">
                <a:latin typeface="Times New Roman"/>
                <a:cs typeface="Times New Roman"/>
              </a:rPr>
              <a:t>u</a:t>
            </a:r>
            <a:r>
              <a:rPr sz="2400" spc="4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53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2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itir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</a:t>
            </a:r>
            <a:r>
              <a:rPr sz="2400" spc="1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6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K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12700" marR="238943">
              <a:lnSpc>
                <a:spcPts val="3020"/>
              </a:lnSpc>
            </a:pP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3</a:t>
            </a:r>
            <a:r>
              <a:rPr sz="2400" spc="-4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/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-14" dirty="0">
                <a:latin typeface="Times New Roman"/>
                <a:cs typeface="Times New Roman"/>
              </a:rPr>
              <a:t>MT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1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29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2</a:t>
            </a:r>
            <a:r>
              <a:rPr sz="2400" spc="19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00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2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2Mb</a:t>
            </a:r>
            <a:r>
              <a:rPr sz="2400" spc="25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seg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ido 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3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3.</a:t>
            </a:r>
            <a:r>
              <a:rPr sz="2400" spc="9" dirty="0">
                <a:latin typeface="Times New Roman"/>
                <a:cs typeface="Times New Roman"/>
              </a:rPr>
              <a:t>5</a:t>
            </a:r>
            <a:r>
              <a:rPr sz="2400" spc="-4" dirty="0">
                <a:latin typeface="Times New Roman"/>
                <a:cs typeface="Times New Roman"/>
              </a:rPr>
              <a:t>G</a:t>
            </a:r>
            <a:r>
              <a:rPr sz="2400" spc="-9" dirty="0">
                <a:latin typeface="Times New Roman"/>
                <a:cs typeface="Times New Roman"/>
              </a:rPr>
              <a:t>/</a:t>
            </a:r>
            <a:r>
              <a:rPr sz="2400" dirty="0">
                <a:latin typeface="Times New Roman"/>
                <a:cs typeface="Times New Roman"/>
              </a:rPr>
              <a:t>HS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11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2</a:t>
            </a:r>
            <a:r>
              <a:rPr sz="2400" spc="19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05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sta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9" dirty="0">
                <a:latin typeface="Times New Roman"/>
                <a:cs typeface="Times New Roman"/>
              </a:rPr>
              <a:t>4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b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118" dirty="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9384" y="287921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364" y="3695892"/>
            <a:ext cx="7010189" cy="1147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6919" indent="-3429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lang="es-MX" sz="2400" spc="4" dirty="0">
                <a:latin typeface="Times New Roman"/>
                <a:cs typeface="Times New Roman"/>
              </a:rPr>
              <a:t>El </a:t>
            </a:r>
            <a:r>
              <a:rPr sz="2400" spc="4" dirty="0">
                <a:latin typeface="Times New Roman"/>
                <a:cs typeface="Times New Roman"/>
              </a:rPr>
              <a:t>4</a:t>
            </a:r>
            <a:r>
              <a:rPr sz="2400" spc="-4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/</a:t>
            </a:r>
            <a:r>
              <a:rPr sz="2400" spc="-134" dirty="0">
                <a:latin typeface="Times New Roman"/>
                <a:cs typeface="Times New Roman"/>
              </a:rPr>
              <a:t>L</a:t>
            </a:r>
            <a:r>
              <a:rPr sz="2400" spc="-12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llega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19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0</a:t>
            </a:r>
            <a:r>
              <a:rPr sz="2400" spc="9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15</a:t>
            </a:r>
            <a:r>
              <a:rPr sz="2400" dirty="0">
                <a:latin typeface="Times New Roman"/>
                <a:cs typeface="Times New Roman"/>
              </a:rPr>
              <a:t>0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endParaRPr lang="es-MX" sz="2400" spc="-85" dirty="0">
              <a:latin typeface="Times New Roman"/>
              <a:cs typeface="Times New Roman"/>
            </a:endParaRPr>
          </a:p>
          <a:p>
            <a:pPr marL="376919" indent="-3429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sz="2400" spc="19" dirty="0">
                <a:latin typeface="Times New Roman"/>
                <a:cs typeface="Times New Roman"/>
              </a:rPr>
              <a:t>4</a:t>
            </a:r>
            <a:r>
              <a:rPr lang="es-MX" sz="2400" spc="19" dirty="0">
                <a:latin typeface="Times New Roman"/>
                <a:cs typeface="Times New Roman"/>
              </a:rPr>
              <a:t>,5</a:t>
            </a:r>
            <a:r>
              <a:rPr sz="2400" spc="-4" dirty="0">
                <a:latin typeface="Times New Roman"/>
                <a:cs typeface="Times New Roman"/>
              </a:rPr>
              <a:t>G</a:t>
            </a:r>
            <a:r>
              <a:rPr lang="es-MX" sz="2400" spc="-4" dirty="0">
                <a:latin typeface="Times New Roman"/>
                <a:cs typeface="Times New Roman"/>
              </a:rPr>
              <a:t> </a:t>
            </a:r>
            <a:r>
              <a:rPr sz="2400" spc="19" dirty="0" err="1">
                <a:latin typeface="Times New Roman"/>
                <a:cs typeface="Times New Roman"/>
              </a:rPr>
              <a:t>d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spc="14" dirty="0" err="1">
                <a:latin typeface="Times New Roman"/>
                <a:cs typeface="Times New Roman"/>
              </a:rPr>
              <a:t>s</a:t>
            </a:r>
            <a:r>
              <a:rPr sz="2400" spc="19" dirty="0" err="1">
                <a:latin typeface="Times New Roman"/>
                <a:cs typeface="Times New Roman"/>
              </a:rPr>
              <a:t>p</a:t>
            </a:r>
            <a:r>
              <a:rPr sz="2400" dirty="0" err="1">
                <a:latin typeface="Times New Roman"/>
                <a:cs typeface="Times New Roman"/>
              </a:rPr>
              <a:t>le</a:t>
            </a:r>
            <a:r>
              <a:rPr sz="2400" spc="4" dirty="0" err="1">
                <a:latin typeface="Times New Roman"/>
                <a:cs typeface="Times New Roman"/>
              </a:rPr>
              <a:t>g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do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lang="es-CO" sz="2400" spc="-75" dirty="0">
                <a:latin typeface="Times New Roman"/>
                <a:cs typeface="Times New Roman"/>
              </a:rPr>
              <a:t>desde el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2</a:t>
            </a:r>
            <a:r>
              <a:rPr sz="2400" spc="19" dirty="0">
                <a:latin typeface="Times New Roman"/>
                <a:cs typeface="Times New Roman"/>
              </a:rPr>
              <a:t>0</a:t>
            </a:r>
            <a:r>
              <a:rPr sz="2400" spc="-4" dirty="0">
                <a:latin typeface="Times New Roman"/>
                <a:cs typeface="Times New Roman"/>
              </a:rPr>
              <a:t>1</a:t>
            </a:r>
            <a:r>
              <a:rPr sz="2400" spc="19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8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hasta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3</a:t>
            </a:r>
            <a:r>
              <a:rPr sz="2400" spc="19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0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lang="es-MX" sz="2400" dirty="0">
              <a:latin typeface="Times New Roman"/>
              <a:cs typeface="Times New Roman"/>
            </a:endParaRPr>
          </a:p>
          <a:p>
            <a:pPr marL="376919" indent="-3429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76935" marR="53263" indent="-342900">
              <a:lnSpc>
                <a:spcPts val="3025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Times New Roman"/>
                <a:cs typeface="Times New Roman"/>
              </a:rPr>
              <a:t>El </a:t>
            </a:r>
            <a:r>
              <a:rPr sz="2400" dirty="0">
                <a:latin typeface="Times New Roman"/>
                <a:cs typeface="Times New Roman"/>
              </a:rPr>
              <a:t>5G</a:t>
            </a:r>
            <a:r>
              <a:rPr lang="es-MX" sz="2400" spc="-34" dirty="0">
                <a:latin typeface="Times New Roman"/>
                <a:cs typeface="Times New Roman"/>
              </a:rPr>
              <a:t> se 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lang="es-MX" sz="2400" spc="-13" dirty="0">
                <a:latin typeface="Times New Roman"/>
                <a:cs typeface="Times New Roman"/>
              </a:rPr>
              <a:t>instalando y va en </a:t>
            </a:r>
            <a:r>
              <a:rPr sz="2400" spc="19" dirty="0" err="1">
                <a:latin typeface="Times New Roman"/>
                <a:cs typeface="Times New Roman"/>
              </a:rPr>
              <a:t>d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spc="4" dirty="0" err="1">
                <a:latin typeface="Times New Roman"/>
                <a:cs typeface="Times New Roman"/>
              </a:rPr>
              <a:t>sarr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spc="-9" dirty="0" err="1">
                <a:latin typeface="Times New Roman"/>
                <a:cs typeface="Times New Roman"/>
              </a:rPr>
              <a:t>l</a:t>
            </a:r>
            <a:r>
              <a:rPr sz="2400" spc="4" dirty="0" err="1">
                <a:latin typeface="Times New Roman"/>
                <a:cs typeface="Times New Roman"/>
              </a:rPr>
              <a:t>l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lang="es-MX" sz="2400" spc="-110" dirty="0">
                <a:latin typeface="Times New Roman"/>
                <a:cs typeface="Times New Roman"/>
              </a:rPr>
              <a:t>hasta 5 Gbps por usuario.</a:t>
            </a:r>
          </a:p>
          <a:p>
            <a:pPr marL="376935" marR="53263" indent="-342900">
              <a:lnSpc>
                <a:spcPts val="3025"/>
              </a:lnSpc>
              <a:buFont typeface="Arial" panose="020B0604020202020204" pitchFamily="34" charset="0"/>
              <a:buChar char="•"/>
            </a:pPr>
            <a:r>
              <a:rPr lang="es-MX" sz="2400" spc="-110" dirty="0">
                <a:latin typeface="Times New Roman"/>
                <a:cs typeface="Times New Roman"/>
              </a:rPr>
              <a:t>¿6G?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0BAD61-CC32-452D-906E-9DF224CC95AB}" type="datetime1">
              <a:rPr lang="es-CO" smtClean="0"/>
              <a:t>22/10/2024</a:t>
            </a:fld>
            <a:endParaRPr lang="en-US"/>
          </a:p>
        </p:txBody>
      </p: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  <p:pic>
        <p:nvPicPr>
          <p:cNvPr id="14338" name="Picture 2" descr="El diccionario del WiFi: 802.11 b/g/n, banda dual, 5 GHz...">
            <a:extLst>
              <a:ext uri="{FF2B5EF4-FFF2-40B4-BE49-F238E27FC236}">
                <a16:creationId xmlns:a16="http://schemas.microsoft.com/office/drawing/2014/main" id="{0E1DF5A7-BA2F-2EB1-033F-7ED51862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31" y="2212696"/>
            <a:ext cx="3560197" cy="200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600200" y="559142"/>
            <a:ext cx="433061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Gu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ías</a:t>
            </a: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de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lea</a:t>
            </a:r>
            <a:r>
              <a:rPr sz="4400" spc="-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71600" y="1511906"/>
            <a:ext cx="793414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b="1" dirty="0">
                <a:latin typeface="Times New Roman"/>
                <a:cs typeface="Times New Roman"/>
              </a:rPr>
              <a:t>En</a:t>
            </a:r>
            <a:r>
              <a:rPr sz="2800" b="1" spc="9" dirty="0">
                <a:latin typeface="Times New Roman"/>
                <a:cs typeface="Times New Roman"/>
              </a:rPr>
              <a:t> </a:t>
            </a:r>
            <a:r>
              <a:rPr sz="2800" b="1" spc="4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-9" dirty="0">
                <a:latin typeface="Times New Roman"/>
                <a:cs typeface="Times New Roman"/>
              </a:rPr>
              <a:t> </a:t>
            </a:r>
            <a:r>
              <a:rPr sz="2800" b="1" spc="4" dirty="0">
                <a:latin typeface="Times New Roman"/>
                <a:cs typeface="Times New Roman"/>
              </a:rPr>
              <a:t>n</a:t>
            </a:r>
            <a:r>
              <a:rPr sz="2800" b="1" spc="-14" dirty="0">
                <a:latin typeface="Times New Roman"/>
                <a:cs typeface="Times New Roman"/>
              </a:rPr>
              <a:t>i</a:t>
            </a:r>
            <a:r>
              <a:rPr sz="2800" b="1" spc="4" dirty="0">
                <a:latin typeface="Times New Roman"/>
                <a:cs typeface="Times New Roman"/>
              </a:rPr>
              <a:t>v</a:t>
            </a:r>
            <a:r>
              <a:rPr sz="2800" b="1" spc="9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l </a:t>
            </a:r>
            <a:r>
              <a:rPr sz="2800" b="1" spc="-4" dirty="0">
                <a:latin typeface="Times New Roman"/>
                <a:cs typeface="Times New Roman"/>
              </a:rPr>
              <a:t>d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44" dirty="0">
                <a:latin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cs typeface="Times New Roman"/>
              </a:rPr>
              <a:t>acc</a:t>
            </a:r>
            <a:r>
              <a:rPr sz="2800" b="1" spc="9" dirty="0" err="1">
                <a:latin typeface="Times New Roman"/>
                <a:cs typeface="Times New Roman"/>
              </a:rPr>
              <a:t>e</a:t>
            </a:r>
            <a:r>
              <a:rPr sz="2800" b="1" spc="-9" dirty="0" err="1">
                <a:latin typeface="Times New Roman"/>
                <a:cs typeface="Times New Roman"/>
              </a:rPr>
              <a:t>s</a:t>
            </a:r>
            <a:r>
              <a:rPr sz="2800" b="1" dirty="0" err="1">
                <a:latin typeface="Times New Roman"/>
                <a:cs typeface="Times New Roman"/>
              </a:rPr>
              <a:t>o</a:t>
            </a:r>
            <a:r>
              <a:rPr lang="es-CO" sz="2800" b="1" dirty="0">
                <a:latin typeface="Times New Roman"/>
                <a:cs typeface="Times New Roman"/>
              </a:rPr>
              <a:t>: </a:t>
            </a:r>
            <a:r>
              <a:rPr lang="es-CO" sz="2800" b="1" dirty="0">
                <a:latin typeface="Times New Roman"/>
                <a:cs typeface="Times New Roman"/>
                <a:sym typeface="Wingdings" panose="05000000000000000000" pitchFamily="2" charset="2"/>
              </a:rPr>
              <a:t>Cableado Horizontal:</a:t>
            </a: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endParaRPr lang="es-CO" sz="28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/>
                <a:cs typeface="Times New Roman"/>
              </a:rPr>
              <a:t>Usar par trenzado </a:t>
            </a:r>
            <a:r>
              <a:rPr lang="es-CO" sz="2400" dirty="0" err="1">
                <a:latin typeface="Times New Roman"/>
                <a:cs typeface="Times New Roman"/>
              </a:rPr>
              <a:t>cat</a:t>
            </a:r>
            <a:r>
              <a:rPr lang="es-CO" sz="2400" dirty="0">
                <a:latin typeface="Times New Roman"/>
                <a:cs typeface="Times New Roman"/>
              </a:rPr>
              <a:t> 5E o </a:t>
            </a:r>
            <a:r>
              <a:rPr lang="es-CO" sz="2400" dirty="0" err="1">
                <a:latin typeface="Times New Roman"/>
                <a:cs typeface="Times New Roman"/>
              </a:rPr>
              <a:t>cat</a:t>
            </a:r>
            <a:r>
              <a:rPr lang="es-CO" sz="2400" dirty="0">
                <a:latin typeface="Times New Roman"/>
                <a:cs typeface="Times New Roman"/>
              </a:rPr>
              <a:t> 6, si ya tiene base instalada y se va a completar o adicionar</a:t>
            </a:r>
            <a:r>
              <a:rPr lang="es-CO" sz="2800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67608" y="1494417"/>
            <a:ext cx="8777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6291" y="3551475"/>
            <a:ext cx="8164272" cy="400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110"/>
              </a:lnSpc>
              <a:spcBef>
                <a:spcPts val="155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Times New Roman"/>
                <a:cs typeface="Times New Roman"/>
              </a:rPr>
              <a:t>Pen</a:t>
            </a:r>
            <a:r>
              <a:rPr sz="2400" spc="9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an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spc="-107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fu</a:t>
            </a:r>
            <a:r>
              <a:rPr sz="2400" spc="1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ur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lang="es-CO" sz="2400" dirty="0">
                <a:latin typeface="Times New Roman"/>
                <a:cs typeface="Times New Roman"/>
              </a:rPr>
              <a:t> y si es instalación nueva: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2699" y="393179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7534" y="3951608"/>
            <a:ext cx="37019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sar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-134" dirty="0">
                <a:latin typeface="Times New Roman"/>
                <a:cs typeface="Times New Roman"/>
              </a:rPr>
              <a:t>A</a:t>
            </a:r>
            <a:r>
              <a:rPr sz="2400" spc="-11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6A en vez de 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-134" dirty="0">
                <a:latin typeface="Times New Roman"/>
                <a:cs typeface="Times New Roman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34536" y="3951608"/>
            <a:ext cx="6395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9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6291" y="4476420"/>
            <a:ext cx="8773872" cy="400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110"/>
              </a:lnSpc>
              <a:spcBef>
                <a:spcPts val="155"/>
              </a:spcBef>
              <a:buFont typeface="Arial" panose="020B0604020202020204" pitchFamily="34" charset="0"/>
              <a:buChar char="•"/>
            </a:pP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asos</a:t>
            </a:r>
            <a:r>
              <a:rPr sz="2400" spc="-48" dirty="0">
                <a:latin typeface="Times New Roman"/>
                <a:cs typeface="Times New Roman"/>
              </a:rPr>
              <a:t> </a:t>
            </a:r>
            <a:r>
              <a:rPr sz="2400" spc="-9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9" dirty="0" err="1">
                <a:latin typeface="Times New Roman"/>
                <a:cs typeface="Times New Roman"/>
              </a:rPr>
              <a:t>p</a:t>
            </a:r>
            <a:r>
              <a:rPr sz="2400" spc="19" dirty="0" err="1">
                <a:latin typeface="Times New Roman"/>
                <a:cs typeface="Times New Roman"/>
              </a:rPr>
              <a:t>e</a:t>
            </a:r>
            <a:r>
              <a:rPr sz="2400" spc="-29" dirty="0" err="1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iales</a:t>
            </a:r>
            <a:r>
              <a:rPr lang="es-CO" sz="2400" dirty="0">
                <a:latin typeface="Times New Roman"/>
                <a:cs typeface="Times New Roman"/>
              </a:rPr>
              <a:t> (por distancia o interferencia):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2699" y="497459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7534" y="4994405"/>
            <a:ext cx="3674795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sar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lang="es-MX" sz="2400" spc="14" dirty="0">
                <a:latin typeface="Times New Roman"/>
                <a:cs typeface="Times New Roman"/>
              </a:rPr>
              <a:t>f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b</a:t>
            </a:r>
            <a:r>
              <a:rPr sz="2400" spc="9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lang="es-MX" sz="2400" spc="-9" dirty="0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ul</a:t>
            </a:r>
            <a:r>
              <a:rPr sz="2400" spc="4" dirty="0" err="1">
                <a:latin typeface="Times New Roman"/>
                <a:cs typeface="Times New Roman"/>
              </a:rPr>
              <a:t>ti</a:t>
            </a:r>
            <a:r>
              <a:rPr sz="2400" spc="-4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od</a:t>
            </a:r>
            <a:r>
              <a:rPr lang="es-CO" sz="2400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MMF</a:t>
            </a:r>
          </a:p>
          <a:p>
            <a:pPr marL="14224" marR="45720">
              <a:lnSpc>
                <a:spcPts val="2590"/>
              </a:lnSpc>
              <a:spcBef>
                <a:spcPts val="1"/>
              </a:spcBef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vas 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 ancho de 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98857" y="4994405"/>
            <a:ext cx="21816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para apl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cacio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2699" y="563138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2569B8-106A-4A75-B667-668F096FD4F6}" type="datetime1">
              <a:rPr lang="es-CO" smtClean="0"/>
              <a:t>22/10/2024</a:t>
            </a:fld>
            <a:endParaRPr lang="en-US"/>
          </a:p>
        </p:txBody>
      </p:sp>
      <p:sp>
        <p:nvSpPr>
          <p:cNvPr id="25" name="2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26" name="2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A8ED023-6D30-22DB-EBA2-3838C9B3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746" y="3181874"/>
            <a:ext cx="3749365" cy="1310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185471" y="2238993"/>
            <a:ext cx="2640329" cy="2439670"/>
          </a:xfrm>
          <a:custGeom>
            <a:avLst/>
            <a:gdLst/>
            <a:ahLst/>
            <a:cxnLst/>
            <a:rect l="l" t="t" r="r" b="b"/>
            <a:pathLst>
              <a:path w="2640329" h="2439670">
                <a:moveTo>
                  <a:pt x="0" y="0"/>
                </a:moveTo>
                <a:lnTo>
                  <a:pt x="0" y="2439670"/>
                </a:lnTo>
                <a:lnTo>
                  <a:pt x="2640329" y="1647190"/>
                </a:lnTo>
                <a:lnTo>
                  <a:pt x="2640329" y="0"/>
                </a:lnTo>
                <a:lnTo>
                  <a:pt x="0" y="0"/>
                </a:lnTo>
                <a:close/>
              </a:path>
            </a:pathLst>
          </a:custGeom>
          <a:solidFill>
            <a:srgbClr val="B1B18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3812" y="2034787"/>
            <a:ext cx="2517775" cy="171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11795" y="2957379"/>
            <a:ext cx="2640329" cy="1955799"/>
          </a:xfrm>
          <a:custGeom>
            <a:avLst/>
            <a:gdLst/>
            <a:ahLst/>
            <a:cxnLst/>
            <a:rect l="l" t="t" r="r" b="b"/>
            <a:pathLst>
              <a:path w="2640329" h="1955800">
                <a:moveTo>
                  <a:pt x="2053590" y="46989"/>
                </a:moveTo>
                <a:lnTo>
                  <a:pt x="2045970" y="39369"/>
                </a:lnTo>
                <a:lnTo>
                  <a:pt x="2038350" y="39369"/>
                </a:lnTo>
                <a:lnTo>
                  <a:pt x="2038350" y="31750"/>
                </a:lnTo>
                <a:lnTo>
                  <a:pt x="2030095" y="31750"/>
                </a:lnTo>
                <a:lnTo>
                  <a:pt x="2022475" y="22859"/>
                </a:lnTo>
                <a:lnTo>
                  <a:pt x="2014220" y="15239"/>
                </a:lnTo>
                <a:lnTo>
                  <a:pt x="2006600" y="15239"/>
                </a:lnTo>
                <a:lnTo>
                  <a:pt x="1998345" y="7619"/>
                </a:lnTo>
                <a:lnTo>
                  <a:pt x="1998345" y="0"/>
                </a:lnTo>
                <a:lnTo>
                  <a:pt x="1974850" y="0"/>
                </a:lnTo>
                <a:lnTo>
                  <a:pt x="1965325" y="7619"/>
                </a:lnTo>
                <a:lnTo>
                  <a:pt x="1958340" y="15239"/>
                </a:lnTo>
                <a:lnTo>
                  <a:pt x="1950720" y="15239"/>
                </a:lnTo>
                <a:lnTo>
                  <a:pt x="1943100" y="22859"/>
                </a:lnTo>
                <a:lnTo>
                  <a:pt x="1933575" y="31750"/>
                </a:lnTo>
                <a:lnTo>
                  <a:pt x="1926590" y="31750"/>
                </a:lnTo>
                <a:lnTo>
                  <a:pt x="1918970" y="39369"/>
                </a:lnTo>
                <a:lnTo>
                  <a:pt x="1911350" y="46989"/>
                </a:lnTo>
                <a:lnTo>
                  <a:pt x="1901825" y="54609"/>
                </a:lnTo>
                <a:lnTo>
                  <a:pt x="1887220" y="63500"/>
                </a:lnTo>
                <a:lnTo>
                  <a:pt x="1879600" y="71119"/>
                </a:lnTo>
                <a:lnTo>
                  <a:pt x="1870075" y="78739"/>
                </a:lnTo>
                <a:lnTo>
                  <a:pt x="1855470" y="86359"/>
                </a:lnTo>
                <a:lnTo>
                  <a:pt x="1839595" y="93979"/>
                </a:lnTo>
                <a:lnTo>
                  <a:pt x="1831340" y="102869"/>
                </a:lnTo>
                <a:lnTo>
                  <a:pt x="1816100" y="110489"/>
                </a:lnTo>
                <a:lnTo>
                  <a:pt x="1807845" y="125729"/>
                </a:lnTo>
                <a:lnTo>
                  <a:pt x="1791970" y="134619"/>
                </a:lnTo>
                <a:lnTo>
                  <a:pt x="1776095" y="142239"/>
                </a:lnTo>
                <a:lnTo>
                  <a:pt x="1760220" y="157479"/>
                </a:lnTo>
                <a:lnTo>
                  <a:pt x="1744345" y="166369"/>
                </a:lnTo>
                <a:lnTo>
                  <a:pt x="1728470" y="181609"/>
                </a:lnTo>
                <a:lnTo>
                  <a:pt x="1712595" y="189229"/>
                </a:lnTo>
                <a:lnTo>
                  <a:pt x="1696720" y="205739"/>
                </a:lnTo>
                <a:lnTo>
                  <a:pt x="1680845" y="220979"/>
                </a:lnTo>
                <a:lnTo>
                  <a:pt x="1657350" y="228600"/>
                </a:lnTo>
                <a:lnTo>
                  <a:pt x="1641475" y="245109"/>
                </a:lnTo>
                <a:lnTo>
                  <a:pt x="1625600" y="260350"/>
                </a:lnTo>
                <a:lnTo>
                  <a:pt x="1609090" y="276859"/>
                </a:lnTo>
                <a:lnTo>
                  <a:pt x="1585595" y="292100"/>
                </a:lnTo>
                <a:lnTo>
                  <a:pt x="1569720" y="300989"/>
                </a:lnTo>
                <a:lnTo>
                  <a:pt x="1545590" y="316229"/>
                </a:lnTo>
                <a:lnTo>
                  <a:pt x="1530350" y="332739"/>
                </a:lnTo>
                <a:lnTo>
                  <a:pt x="1506220" y="347979"/>
                </a:lnTo>
                <a:lnTo>
                  <a:pt x="1490345" y="364489"/>
                </a:lnTo>
                <a:lnTo>
                  <a:pt x="1466850" y="387350"/>
                </a:lnTo>
                <a:lnTo>
                  <a:pt x="1450975" y="403859"/>
                </a:lnTo>
                <a:lnTo>
                  <a:pt x="1426845" y="419100"/>
                </a:lnTo>
                <a:lnTo>
                  <a:pt x="1403350" y="435609"/>
                </a:lnTo>
                <a:lnTo>
                  <a:pt x="1387475" y="459739"/>
                </a:lnTo>
                <a:lnTo>
                  <a:pt x="1363345" y="474979"/>
                </a:lnTo>
                <a:lnTo>
                  <a:pt x="1339850" y="491489"/>
                </a:lnTo>
                <a:lnTo>
                  <a:pt x="1323975" y="514350"/>
                </a:lnTo>
                <a:lnTo>
                  <a:pt x="1299845" y="530859"/>
                </a:lnTo>
                <a:lnTo>
                  <a:pt x="1276350" y="553719"/>
                </a:lnTo>
                <a:lnTo>
                  <a:pt x="1252220" y="570229"/>
                </a:lnTo>
                <a:lnTo>
                  <a:pt x="1228725" y="594359"/>
                </a:lnTo>
                <a:lnTo>
                  <a:pt x="1204595" y="609600"/>
                </a:lnTo>
                <a:lnTo>
                  <a:pt x="1181100" y="633729"/>
                </a:lnTo>
                <a:lnTo>
                  <a:pt x="1165225" y="656589"/>
                </a:lnTo>
                <a:lnTo>
                  <a:pt x="1141095" y="673099"/>
                </a:lnTo>
                <a:lnTo>
                  <a:pt x="1117600" y="695959"/>
                </a:lnTo>
                <a:lnTo>
                  <a:pt x="1094740" y="720089"/>
                </a:lnTo>
                <a:lnTo>
                  <a:pt x="1069975" y="744219"/>
                </a:lnTo>
                <a:lnTo>
                  <a:pt x="1045845" y="768349"/>
                </a:lnTo>
                <a:lnTo>
                  <a:pt x="1023620" y="783589"/>
                </a:lnTo>
                <a:lnTo>
                  <a:pt x="999490" y="807719"/>
                </a:lnTo>
                <a:lnTo>
                  <a:pt x="974725" y="830579"/>
                </a:lnTo>
                <a:lnTo>
                  <a:pt x="950595" y="854709"/>
                </a:lnTo>
                <a:lnTo>
                  <a:pt x="928370" y="878839"/>
                </a:lnTo>
                <a:lnTo>
                  <a:pt x="904240" y="902969"/>
                </a:lnTo>
                <a:lnTo>
                  <a:pt x="879475" y="925829"/>
                </a:lnTo>
                <a:lnTo>
                  <a:pt x="864870" y="949959"/>
                </a:lnTo>
                <a:lnTo>
                  <a:pt x="840740" y="974089"/>
                </a:lnTo>
                <a:lnTo>
                  <a:pt x="815975" y="996949"/>
                </a:lnTo>
                <a:lnTo>
                  <a:pt x="791845" y="1021079"/>
                </a:lnTo>
                <a:lnTo>
                  <a:pt x="769620" y="1045209"/>
                </a:lnTo>
                <a:lnTo>
                  <a:pt x="744854" y="1069339"/>
                </a:lnTo>
                <a:lnTo>
                  <a:pt x="721360" y="1101089"/>
                </a:lnTo>
                <a:lnTo>
                  <a:pt x="698500" y="1123949"/>
                </a:lnTo>
                <a:lnTo>
                  <a:pt x="674370" y="1148079"/>
                </a:lnTo>
                <a:lnTo>
                  <a:pt x="649604" y="1172209"/>
                </a:lnTo>
                <a:lnTo>
                  <a:pt x="633095" y="1196339"/>
                </a:lnTo>
                <a:lnTo>
                  <a:pt x="610870" y="1219199"/>
                </a:lnTo>
                <a:lnTo>
                  <a:pt x="586104" y="1243329"/>
                </a:lnTo>
                <a:lnTo>
                  <a:pt x="562610" y="1267459"/>
                </a:lnTo>
                <a:lnTo>
                  <a:pt x="547370" y="1290319"/>
                </a:lnTo>
                <a:lnTo>
                  <a:pt x="522604" y="1314449"/>
                </a:lnTo>
                <a:lnTo>
                  <a:pt x="499110" y="1338579"/>
                </a:lnTo>
                <a:lnTo>
                  <a:pt x="483870" y="1362709"/>
                </a:lnTo>
                <a:lnTo>
                  <a:pt x="459104" y="1385569"/>
                </a:lnTo>
                <a:lnTo>
                  <a:pt x="435610" y="1409699"/>
                </a:lnTo>
                <a:lnTo>
                  <a:pt x="420370" y="1433829"/>
                </a:lnTo>
                <a:lnTo>
                  <a:pt x="395604" y="1456689"/>
                </a:lnTo>
                <a:lnTo>
                  <a:pt x="381000" y="1480819"/>
                </a:lnTo>
                <a:lnTo>
                  <a:pt x="363854" y="1504949"/>
                </a:lnTo>
                <a:lnTo>
                  <a:pt x="340360" y="1520189"/>
                </a:lnTo>
                <a:lnTo>
                  <a:pt x="325120" y="1544319"/>
                </a:lnTo>
                <a:lnTo>
                  <a:pt x="308610" y="1567179"/>
                </a:lnTo>
                <a:lnTo>
                  <a:pt x="285750" y="1583689"/>
                </a:lnTo>
                <a:lnTo>
                  <a:pt x="268604" y="1607819"/>
                </a:lnTo>
                <a:lnTo>
                  <a:pt x="254000" y="1623059"/>
                </a:lnTo>
                <a:lnTo>
                  <a:pt x="236854" y="1647189"/>
                </a:lnTo>
                <a:lnTo>
                  <a:pt x="222250" y="1662429"/>
                </a:lnTo>
                <a:lnTo>
                  <a:pt x="205104" y="1686559"/>
                </a:lnTo>
                <a:lnTo>
                  <a:pt x="190500" y="1701799"/>
                </a:lnTo>
                <a:lnTo>
                  <a:pt x="173354" y="1718309"/>
                </a:lnTo>
                <a:lnTo>
                  <a:pt x="158750" y="1742439"/>
                </a:lnTo>
                <a:lnTo>
                  <a:pt x="141604" y="1757679"/>
                </a:lnTo>
                <a:lnTo>
                  <a:pt x="134620" y="1774189"/>
                </a:lnTo>
                <a:lnTo>
                  <a:pt x="118745" y="1789429"/>
                </a:lnTo>
                <a:lnTo>
                  <a:pt x="109854" y="1805939"/>
                </a:lnTo>
                <a:lnTo>
                  <a:pt x="95250" y="1821179"/>
                </a:lnTo>
                <a:lnTo>
                  <a:pt x="86995" y="1828799"/>
                </a:lnTo>
                <a:lnTo>
                  <a:pt x="71120" y="1845309"/>
                </a:lnTo>
                <a:lnTo>
                  <a:pt x="63500" y="1860549"/>
                </a:lnTo>
                <a:lnTo>
                  <a:pt x="55245" y="1869439"/>
                </a:lnTo>
                <a:lnTo>
                  <a:pt x="46354" y="1877059"/>
                </a:lnTo>
                <a:lnTo>
                  <a:pt x="39370" y="1892299"/>
                </a:lnTo>
                <a:lnTo>
                  <a:pt x="31750" y="1901189"/>
                </a:lnTo>
                <a:lnTo>
                  <a:pt x="23495" y="1908809"/>
                </a:lnTo>
                <a:lnTo>
                  <a:pt x="14604" y="1916429"/>
                </a:lnTo>
                <a:lnTo>
                  <a:pt x="7620" y="1924049"/>
                </a:lnTo>
                <a:lnTo>
                  <a:pt x="7620" y="1932939"/>
                </a:lnTo>
                <a:lnTo>
                  <a:pt x="0" y="1940559"/>
                </a:lnTo>
                <a:lnTo>
                  <a:pt x="0" y="1955799"/>
                </a:lnTo>
                <a:lnTo>
                  <a:pt x="2640329" y="1955799"/>
                </a:lnTo>
                <a:lnTo>
                  <a:pt x="2640329" y="553719"/>
                </a:lnTo>
                <a:lnTo>
                  <a:pt x="2402840" y="323850"/>
                </a:lnTo>
                <a:lnTo>
                  <a:pt x="2395220" y="316229"/>
                </a:lnTo>
                <a:lnTo>
                  <a:pt x="2387600" y="308609"/>
                </a:lnTo>
                <a:lnTo>
                  <a:pt x="2378075" y="308609"/>
                </a:lnTo>
                <a:lnTo>
                  <a:pt x="2371090" y="300989"/>
                </a:lnTo>
                <a:lnTo>
                  <a:pt x="2363470" y="292100"/>
                </a:lnTo>
                <a:lnTo>
                  <a:pt x="2355850" y="284479"/>
                </a:lnTo>
                <a:lnTo>
                  <a:pt x="2339340" y="276859"/>
                </a:lnTo>
                <a:lnTo>
                  <a:pt x="2331720" y="269239"/>
                </a:lnTo>
                <a:lnTo>
                  <a:pt x="2322195" y="260350"/>
                </a:lnTo>
                <a:lnTo>
                  <a:pt x="2314575" y="252729"/>
                </a:lnTo>
                <a:lnTo>
                  <a:pt x="2307590" y="245109"/>
                </a:lnTo>
                <a:lnTo>
                  <a:pt x="2299970" y="245109"/>
                </a:lnTo>
                <a:lnTo>
                  <a:pt x="2292350" y="237489"/>
                </a:lnTo>
                <a:lnTo>
                  <a:pt x="2282825" y="228600"/>
                </a:lnTo>
                <a:lnTo>
                  <a:pt x="2268220" y="220979"/>
                </a:lnTo>
                <a:lnTo>
                  <a:pt x="2260600" y="213359"/>
                </a:lnTo>
                <a:lnTo>
                  <a:pt x="2251075" y="205739"/>
                </a:lnTo>
                <a:lnTo>
                  <a:pt x="2244090" y="198119"/>
                </a:lnTo>
                <a:lnTo>
                  <a:pt x="2236470" y="189229"/>
                </a:lnTo>
                <a:lnTo>
                  <a:pt x="2228850" y="181609"/>
                </a:lnTo>
                <a:lnTo>
                  <a:pt x="2219325" y="173989"/>
                </a:lnTo>
                <a:lnTo>
                  <a:pt x="2212340" y="173989"/>
                </a:lnTo>
                <a:lnTo>
                  <a:pt x="2204720" y="166369"/>
                </a:lnTo>
                <a:lnTo>
                  <a:pt x="2197100" y="157479"/>
                </a:lnTo>
                <a:lnTo>
                  <a:pt x="2187575" y="149859"/>
                </a:lnTo>
                <a:lnTo>
                  <a:pt x="2172970" y="142239"/>
                </a:lnTo>
                <a:lnTo>
                  <a:pt x="2165350" y="134619"/>
                </a:lnTo>
                <a:lnTo>
                  <a:pt x="2157095" y="134619"/>
                </a:lnTo>
                <a:lnTo>
                  <a:pt x="2148840" y="125729"/>
                </a:lnTo>
                <a:lnTo>
                  <a:pt x="2141220" y="118109"/>
                </a:lnTo>
                <a:lnTo>
                  <a:pt x="2133600" y="110489"/>
                </a:lnTo>
                <a:lnTo>
                  <a:pt x="2125345" y="110489"/>
                </a:lnTo>
                <a:lnTo>
                  <a:pt x="2117090" y="102869"/>
                </a:lnTo>
                <a:lnTo>
                  <a:pt x="2117090" y="93979"/>
                </a:lnTo>
                <a:lnTo>
                  <a:pt x="2109470" y="86359"/>
                </a:lnTo>
                <a:lnTo>
                  <a:pt x="2101850" y="86359"/>
                </a:lnTo>
                <a:lnTo>
                  <a:pt x="2093595" y="78739"/>
                </a:lnTo>
                <a:lnTo>
                  <a:pt x="2085340" y="71119"/>
                </a:lnTo>
                <a:lnTo>
                  <a:pt x="2077720" y="63500"/>
                </a:lnTo>
                <a:lnTo>
                  <a:pt x="2070100" y="63500"/>
                </a:lnTo>
                <a:lnTo>
                  <a:pt x="2061845" y="54609"/>
                </a:lnTo>
                <a:lnTo>
                  <a:pt x="2061845" y="46989"/>
                </a:lnTo>
                <a:lnTo>
                  <a:pt x="2053590" y="46989"/>
                </a:lnTo>
                <a:close/>
              </a:path>
            </a:pathLst>
          </a:custGeom>
          <a:solidFill>
            <a:srgbClr val="A479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39480" y="2921636"/>
            <a:ext cx="1212850" cy="546735"/>
          </a:xfrm>
          <a:custGeom>
            <a:avLst/>
            <a:gdLst/>
            <a:ahLst/>
            <a:cxnLst/>
            <a:rect l="l" t="t" r="r" b="b"/>
            <a:pathLst>
              <a:path w="1212850" h="546735">
                <a:moveTo>
                  <a:pt x="7620" y="539750"/>
                </a:moveTo>
                <a:lnTo>
                  <a:pt x="0" y="539750"/>
                </a:lnTo>
                <a:lnTo>
                  <a:pt x="0" y="546735"/>
                </a:lnTo>
                <a:lnTo>
                  <a:pt x="825500" y="522604"/>
                </a:lnTo>
                <a:lnTo>
                  <a:pt x="928370" y="412750"/>
                </a:lnTo>
                <a:lnTo>
                  <a:pt x="1212850" y="434975"/>
                </a:lnTo>
                <a:lnTo>
                  <a:pt x="674370" y="0"/>
                </a:lnTo>
                <a:lnTo>
                  <a:pt x="664845" y="6985"/>
                </a:lnTo>
                <a:lnTo>
                  <a:pt x="657860" y="6985"/>
                </a:lnTo>
                <a:lnTo>
                  <a:pt x="657860" y="15875"/>
                </a:lnTo>
                <a:lnTo>
                  <a:pt x="650240" y="15875"/>
                </a:lnTo>
                <a:lnTo>
                  <a:pt x="642620" y="23494"/>
                </a:lnTo>
                <a:lnTo>
                  <a:pt x="633095" y="31750"/>
                </a:lnTo>
                <a:lnTo>
                  <a:pt x="626110" y="31750"/>
                </a:lnTo>
                <a:lnTo>
                  <a:pt x="618490" y="38735"/>
                </a:lnTo>
                <a:lnTo>
                  <a:pt x="610870" y="47625"/>
                </a:lnTo>
                <a:lnTo>
                  <a:pt x="601345" y="55244"/>
                </a:lnTo>
                <a:lnTo>
                  <a:pt x="594360" y="63500"/>
                </a:lnTo>
                <a:lnTo>
                  <a:pt x="586740" y="63500"/>
                </a:lnTo>
                <a:lnTo>
                  <a:pt x="579120" y="70485"/>
                </a:lnTo>
                <a:lnTo>
                  <a:pt x="569595" y="79375"/>
                </a:lnTo>
                <a:lnTo>
                  <a:pt x="562610" y="79375"/>
                </a:lnTo>
                <a:lnTo>
                  <a:pt x="562610" y="86994"/>
                </a:lnTo>
                <a:lnTo>
                  <a:pt x="554990" y="95250"/>
                </a:lnTo>
                <a:lnTo>
                  <a:pt x="547370" y="95250"/>
                </a:lnTo>
                <a:lnTo>
                  <a:pt x="539750" y="102235"/>
                </a:lnTo>
                <a:lnTo>
                  <a:pt x="530860" y="109854"/>
                </a:lnTo>
                <a:lnTo>
                  <a:pt x="523240" y="109854"/>
                </a:lnTo>
                <a:lnTo>
                  <a:pt x="515620" y="118744"/>
                </a:lnTo>
                <a:lnTo>
                  <a:pt x="508000" y="127000"/>
                </a:lnTo>
                <a:lnTo>
                  <a:pt x="499110" y="133985"/>
                </a:lnTo>
                <a:lnTo>
                  <a:pt x="491490" y="133985"/>
                </a:lnTo>
                <a:lnTo>
                  <a:pt x="483870" y="141604"/>
                </a:lnTo>
                <a:lnTo>
                  <a:pt x="476250" y="150494"/>
                </a:lnTo>
                <a:lnTo>
                  <a:pt x="467360" y="158750"/>
                </a:lnTo>
                <a:lnTo>
                  <a:pt x="459740" y="158750"/>
                </a:lnTo>
                <a:lnTo>
                  <a:pt x="452120" y="165735"/>
                </a:lnTo>
                <a:lnTo>
                  <a:pt x="444500" y="173354"/>
                </a:lnTo>
                <a:lnTo>
                  <a:pt x="435610" y="182244"/>
                </a:lnTo>
                <a:lnTo>
                  <a:pt x="427990" y="182244"/>
                </a:lnTo>
                <a:lnTo>
                  <a:pt x="420370" y="190500"/>
                </a:lnTo>
                <a:lnTo>
                  <a:pt x="412750" y="197485"/>
                </a:lnTo>
                <a:lnTo>
                  <a:pt x="403860" y="205104"/>
                </a:lnTo>
                <a:lnTo>
                  <a:pt x="396240" y="213994"/>
                </a:lnTo>
                <a:lnTo>
                  <a:pt x="388620" y="213994"/>
                </a:lnTo>
                <a:lnTo>
                  <a:pt x="381000" y="222250"/>
                </a:lnTo>
                <a:lnTo>
                  <a:pt x="372745" y="229235"/>
                </a:lnTo>
                <a:lnTo>
                  <a:pt x="364490" y="236854"/>
                </a:lnTo>
                <a:lnTo>
                  <a:pt x="356870" y="244475"/>
                </a:lnTo>
                <a:lnTo>
                  <a:pt x="349250" y="244475"/>
                </a:lnTo>
                <a:lnTo>
                  <a:pt x="340995" y="254000"/>
                </a:lnTo>
                <a:lnTo>
                  <a:pt x="332740" y="260985"/>
                </a:lnTo>
                <a:lnTo>
                  <a:pt x="325120" y="268604"/>
                </a:lnTo>
                <a:lnTo>
                  <a:pt x="317500" y="276225"/>
                </a:lnTo>
                <a:lnTo>
                  <a:pt x="308610" y="285750"/>
                </a:lnTo>
                <a:lnTo>
                  <a:pt x="300990" y="285750"/>
                </a:lnTo>
                <a:lnTo>
                  <a:pt x="293370" y="292735"/>
                </a:lnTo>
                <a:lnTo>
                  <a:pt x="285750" y="300354"/>
                </a:lnTo>
                <a:lnTo>
                  <a:pt x="276860" y="307975"/>
                </a:lnTo>
                <a:lnTo>
                  <a:pt x="269240" y="307975"/>
                </a:lnTo>
                <a:lnTo>
                  <a:pt x="261620" y="317500"/>
                </a:lnTo>
                <a:lnTo>
                  <a:pt x="254000" y="324485"/>
                </a:lnTo>
                <a:lnTo>
                  <a:pt x="245110" y="332104"/>
                </a:lnTo>
                <a:lnTo>
                  <a:pt x="237490" y="339725"/>
                </a:lnTo>
                <a:lnTo>
                  <a:pt x="229870" y="339725"/>
                </a:lnTo>
                <a:lnTo>
                  <a:pt x="222250" y="349250"/>
                </a:lnTo>
                <a:lnTo>
                  <a:pt x="213995" y="356235"/>
                </a:lnTo>
                <a:lnTo>
                  <a:pt x="205740" y="356235"/>
                </a:lnTo>
                <a:lnTo>
                  <a:pt x="198120" y="363854"/>
                </a:lnTo>
                <a:lnTo>
                  <a:pt x="198120" y="372744"/>
                </a:lnTo>
                <a:lnTo>
                  <a:pt x="190500" y="381000"/>
                </a:lnTo>
                <a:lnTo>
                  <a:pt x="182245" y="381000"/>
                </a:lnTo>
                <a:lnTo>
                  <a:pt x="173990" y="387985"/>
                </a:lnTo>
                <a:lnTo>
                  <a:pt x="166370" y="395604"/>
                </a:lnTo>
                <a:lnTo>
                  <a:pt x="158750" y="403225"/>
                </a:lnTo>
                <a:lnTo>
                  <a:pt x="150495" y="412750"/>
                </a:lnTo>
                <a:lnTo>
                  <a:pt x="142240" y="412750"/>
                </a:lnTo>
                <a:lnTo>
                  <a:pt x="134620" y="419735"/>
                </a:lnTo>
                <a:lnTo>
                  <a:pt x="134620" y="427354"/>
                </a:lnTo>
                <a:lnTo>
                  <a:pt x="127000" y="434975"/>
                </a:lnTo>
                <a:lnTo>
                  <a:pt x="118745" y="434975"/>
                </a:lnTo>
                <a:lnTo>
                  <a:pt x="110490" y="444500"/>
                </a:lnTo>
                <a:lnTo>
                  <a:pt x="102870" y="451485"/>
                </a:lnTo>
                <a:lnTo>
                  <a:pt x="95250" y="451485"/>
                </a:lnTo>
                <a:lnTo>
                  <a:pt x="95250" y="459104"/>
                </a:lnTo>
                <a:lnTo>
                  <a:pt x="86995" y="459104"/>
                </a:lnTo>
                <a:lnTo>
                  <a:pt x="86995" y="466725"/>
                </a:lnTo>
                <a:lnTo>
                  <a:pt x="80010" y="476250"/>
                </a:lnTo>
                <a:lnTo>
                  <a:pt x="71120" y="476250"/>
                </a:lnTo>
                <a:lnTo>
                  <a:pt x="63500" y="483235"/>
                </a:lnTo>
                <a:lnTo>
                  <a:pt x="55245" y="490854"/>
                </a:lnTo>
                <a:lnTo>
                  <a:pt x="48260" y="498475"/>
                </a:lnTo>
                <a:lnTo>
                  <a:pt x="39370" y="508000"/>
                </a:lnTo>
                <a:lnTo>
                  <a:pt x="31750" y="514985"/>
                </a:lnTo>
                <a:lnTo>
                  <a:pt x="23495" y="522604"/>
                </a:lnTo>
                <a:lnTo>
                  <a:pt x="16510" y="522604"/>
                </a:lnTo>
                <a:lnTo>
                  <a:pt x="16510" y="530225"/>
                </a:lnTo>
                <a:lnTo>
                  <a:pt x="7620" y="530225"/>
                </a:lnTo>
                <a:lnTo>
                  <a:pt x="7620" y="539750"/>
                </a:lnTo>
                <a:close/>
              </a:path>
            </a:pathLst>
          </a:custGeom>
          <a:solidFill>
            <a:srgbClr val="5241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62109" y="3571876"/>
            <a:ext cx="617220" cy="648335"/>
          </a:xfrm>
          <a:custGeom>
            <a:avLst/>
            <a:gdLst/>
            <a:ahLst/>
            <a:cxnLst/>
            <a:rect l="l" t="t" r="r" b="b"/>
            <a:pathLst>
              <a:path w="617220" h="648335">
                <a:moveTo>
                  <a:pt x="0" y="387350"/>
                </a:moveTo>
                <a:lnTo>
                  <a:pt x="387350" y="648335"/>
                </a:lnTo>
                <a:lnTo>
                  <a:pt x="617220" y="419100"/>
                </a:lnTo>
                <a:lnTo>
                  <a:pt x="617220" y="244475"/>
                </a:lnTo>
                <a:lnTo>
                  <a:pt x="372110" y="0"/>
                </a:lnTo>
                <a:lnTo>
                  <a:pt x="0" y="387350"/>
                </a:lnTo>
                <a:close/>
              </a:path>
            </a:pathLst>
          </a:custGeom>
          <a:solidFill>
            <a:srgbClr val="5241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85471" y="2868472"/>
            <a:ext cx="1101725" cy="1203325"/>
          </a:xfrm>
          <a:custGeom>
            <a:avLst/>
            <a:gdLst/>
            <a:ahLst/>
            <a:cxnLst/>
            <a:rect l="l" t="t" r="r" b="b"/>
            <a:pathLst>
              <a:path w="1101725" h="1203325">
                <a:moveTo>
                  <a:pt x="617854" y="340994"/>
                </a:moveTo>
                <a:lnTo>
                  <a:pt x="642620" y="340994"/>
                </a:lnTo>
                <a:lnTo>
                  <a:pt x="649604" y="332104"/>
                </a:lnTo>
                <a:lnTo>
                  <a:pt x="664845" y="332104"/>
                </a:lnTo>
                <a:lnTo>
                  <a:pt x="674370" y="324484"/>
                </a:lnTo>
                <a:lnTo>
                  <a:pt x="698500" y="324484"/>
                </a:lnTo>
                <a:lnTo>
                  <a:pt x="706120" y="316864"/>
                </a:lnTo>
                <a:lnTo>
                  <a:pt x="721360" y="316864"/>
                </a:lnTo>
                <a:lnTo>
                  <a:pt x="730250" y="309244"/>
                </a:lnTo>
                <a:lnTo>
                  <a:pt x="762000" y="309244"/>
                </a:lnTo>
                <a:lnTo>
                  <a:pt x="769620" y="300354"/>
                </a:lnTo>
                <a:lnTo>
                  <a:pt x="801370" y="300354"/>
                </a:lnTo>
                <a:lnTo>
                  <a:pt x="801370" y="292734"/>
                </a:lnTo>
                <a:lnTo>
                  <a:pt x="833120" y="292734"/>
                </a:lnTo>
                <a:lnTo>
                  <a:pt x="840740" y="285114"/>
                </a:lnTo>
                <a:lnTo>
                  <a:pt x="872490" y="285114"/>
                </a:lnTo>
                <a:lnTo>
                  <a:pt x="872490" y="276225"/>
                </a:lnTo>
                <a:lnTo>
                  <a:pt x="911225" y="276225"/>
                </a:lnTo>
                <a:lnTo>
                  <a:pt x="1101725" y="182244"/>
                </a:lnTo>
                <a:lnTo>
                  <a:pt x="1006475" y="15875"/>
                </a:lnTo>
                <a:lnTo>
                  <a:pt x="911225" y="0"/>
                </a:lnTo>
                <a:lnTo>
                  <a:pt x="762000" y="118744"/>
                </a:lnTo>
                <a:lnTo>
                  <a:pt x="499110" y="118744"/>
                </a:lnTo>
                <a:lnTo>
                  <a:pt x="459104" y="78104"/>
                </a:lnTo>
                <a:lnTo>
                  <a:pt x="420370" y="15875"/>
                </a:lnTo>
                <a:lnTo>
                  <a:pt x="14604" y="221614"/>
                </a:lnTo>
                <a:lnTo>
                  <a:pt x="0" y="1085214"/>
                </a:lnTo>
                <a:lnTo>
                  <a:pt x="0" y="1203325"/>
                </a:lnTo>
                <a:lnTo>
                  <a:pt x="610870" y="490854"/>
                </a:lnTo>
                <a:lnTo>
                  <a:pt x="617854" y="490854"/>
                </a:lnTo>
                <a:lnTo>
                  <a:pt x="617854" y="403225"/>
                </a:lnTo>
                <a:lnTo>
                  <a:pt x="610870" y="395604"/>
                </a:lnTo>
                <a:lnTo>
                  <a:pt x="610870" y="348614"/>
                </a:lnTo>
                <a:lnTo>
                  <a:pt x="617854" y="348614"/>
                </a:lnTo>
                <a:lnTo>
                  <a:pt x="617854" y="340994"/>
                </a:lnTo>
                <a:close/>
              </a:path>
            </a:pathLst>
          </a:custGeom>
          <a:solidFill>
            <a:srgbClr val="7992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0087" y="2237780"/>
            <a:ext cx="1007109" cy="9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05138" y="3836989"/>
            <a:ext cx="2077085" cy="799464"/>
          </a:xfrm>
          <a:custGeom>
            <a:avLst/>
            <a:gdLst/>
            <a:ahLst/>
            <a:cxnLst/>
            <a:rect l="l" t="t" r="r" b="b"/>
            <a:pathLst>
              <a:path w="2077085" h="799464">
                <a:moveTo>
                  <a:pt x="1332230" y="363854"/>
                </a:moveTo>
                <a:lnTo>
                  <a:pt x="1047750" y="403225"/>
                </a:lnTo>
                <a:lnTo>
                  <a:pt x="1316989" y="260984"/>
                </a:lnTo>
                <a:lnTo>
                  <a:pt x="1769110" y="118744"/>
                </a:lnTo>
                <a:lnTo>
                  <a:pt x="2038350" y="197484"/>
                </a:lnTo>
                <a:lnTo>
                  <a:pt x="2077085" y="22225"/>
                </a:lnTo>
                <a:lnTo>
                  <a:pt x="1888489" y="0"/>
                </a:lnTo>
                <a:lnTo>
                  <a:pt x="1300480" y="118744"/>
                </a:lnTo>
                <a:lnTo>
                  <a:pt x="793750" y="236854"/>
                </a:lnTo>
                <a:lnTo>
                  <a:pt x="490855" y="229234"/>
                </a:lnTo>
                <a:lnTo>
                  <a:pt x="0" y="799464"/>
                </a:lnTo>
                <a:lnTo>
                  <a:pt x="641985" y="719454"/>
                </a:lnTo>
                <a:lnTo>
                  <a:pt x="943610" y="592454"/>
                </a:lnTo>
                <a:lnTo>
                  <a:pt x="1316989" y="648334"/>
                </a:lnTo>
                <a:lnTo>
                  <a:pt x="1499235" y="545464"/>
                </a:lnTo>
                <a:lnTo>
                  <a:pt x="1570989" y="395604"/>
                </a:lnTo>
                <a:lnTo>
                  <a:pt x="1332230" y="363854"/>
                </a:lnTo>
                <a:close/>
              </a:path>
            </a:pathLst>
          </a:custGeom>
          <a:solidFill>
            <a:srgbClr val="5241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07241" y="2208715"/>
            <a:ext cx="3124838" cy="270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6882" y="675229"/>
            <a:ext cx="10329165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Pa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so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pa</a:t>
            </a: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a el </a:t>
            </a:r>
            <a:r>
              <a:rPr lang="es-CO"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is</a:t>
            </a:r>
            <a:r>
              <a:rPr sz="4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ño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 de la red 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el C</a:t>
            </a:r>
            <a:r>
              <a:rPr sz="4400" spc="-1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mpus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71741" y="227865"/>
            <a:ext cx="63804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254" y="2011287"/>
            <a:ext cx="6168039" cy="3627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1423" marR="573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 err="1">
                <a:latin typeface="Times New Roman"/>
                <a:cs typeface="Times New Roman"/>
              </a:rPr>
              <a:t>Des</a:t>
            </a:r>
            <a:r>
              <a:rPr sz="2800" spc="9" dirty="0" err="1">
                <a:latin typeface="Times New Roman"/>
                <a:cs typeface="Times New Roman"/>
              </a:rPr>
              <a:t>a</a:t>
            </a:r>
            <a:r>
              <a:rPr sz="2800" spc="-9" dirty="0" err="1">
                <a:latin typeface="Times New Roman"/>
                <a:cs typeface="Times New Roman"/>
              </a:rPr>
              <a:t>r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4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llar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lang="es-MX" sz="2800" spc="-4" dirty="0">
                <a:latin typeface="Times New Roman"/>
                <a:cs typeface="Times New Roman"/>
              </a:rPr>
              <a:t>el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d</a:t>
            </a:r>
            <a:r>
              <a:rPr sz="2800" spc="-25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se</a:t>
            </a:r>
            <a:r>
              <a:rPr sz="2800" spc="14" dirty="0" err="1">
                <a:latin typeface="Times New Roman"/>
                <a:cs typeface="Times New Roman"/>
              </a:rPr>
              <a:t>ñ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lang="es-MX" sz="2800" dirty="0">
                <a:latin typeface="Times New Roman"/>
                <a:cs typeface="Times New Roman"/>
              </a:rPr>
              <a:t>l </a:t>
            </a:r>
            <a:r>
              <a:rPr sz="2800" spc="4" dirty="0" err="1">
                <a:latin typeface="Times New Roman"/>
                <a:cs typeface="Times New Roman"/>
              </a:rPr>
              <a:t>cab</a:t>
            </a:r>
            <a:r>
              <a:rPr sz="2800" spc="-4" dirty="0" err="1">
                <a:latin typeface="Times New Roman"/>
                <a:cs typeface="Times New Roman"/>
              </a:rPr>
              <a:t>l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spc="-4" dirty="0" err="1">
                <a:latin typeface="Times New Roman"/>
                <a:cs typeface="Times New Roman"/>
              </a:rPr>
              <a:t>ado</a:t>
            </a:r>
            <a:r>
              <a:rPr lang="es-MX" sz="2800" spc="-4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469900" marR="666583" indent="-457200">
              <a:lnSpc>
                <a:spcPct val="99466"/>
              </a:lnSpc>
              <a:spcBef>
                <a:spcPts val="160"/>
              </a:spcBef>
              <a:buFont typeface="Wingdings" panose="05000000000000000000" pitchFamily="2" charset="2"/>
              <a:buChar char="§"/>
            </a:pPr>
            <a:r>
              <a:rPr sz="2800" spc="-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el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ci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9" dirty="0" err="1">
                <a:latin typeface="Times New Roman"/>
                <a:cs typeface="Times New Roman"/>
              </a:rPr>
              <a:t>t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po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lang="es-MX" sz="280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cab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lang="es-MX" sz="2800" spc="4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/</a:t>
            </a:r>
            <a:r>
              <a:rPr sz="2800" dirty="0" err="1">
                <a:latin typeface="Times New Roman"/>
                <a:cs typeface="Times New Roman"/>
              </a:rPr>
              <a:t>f</a:t>
            </a:r>
            <a:r>
              <a:rPr sz="2800" spc="-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b</a:t>
            </a:r>
            <a:r>
              <a:rPr sz="2800" spc="-9" dirty="0" err="1">
                <a:latin typeface="Times New Roman"/>
                <a:cs typeface="Times New Roman"/>
              </a:rPr>
              <a:t>ra</a:t>
            </a:r>
            <a:r>
              <a:rPr lang="es-MX" sz="2800" spc="-9" dirty="0">
                <a:latin typeface="Times New Roman"/>
                <a:cs typeface="Times New Roman"/>
              </a:rPr>
              <a:t>s.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99945"/>
              </a:lnSpc>
              <a:spcBef>
                <a:spcPts val="35"/>
              </a:spcBef>
              <a:buFont typeface="Wingdings" panose="05000000000000000000" pitchFamily="2" charset="2"/>
              <a:buChar char="§"/>
            </a:pPr>
            <a:r>
              <a:rPr sz="2800" spc="-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el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ci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las 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ecn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lo</a:t>
            </a:r>
            <a:r>
              <a:rPr sz="2800" spc="4" dirty="0">
                <a:latin typeface="Times New Roman"/>
                <a:cs typeface="Times New Roman"/>
              </a:rPr>
              <a:t>g</a:t>
            </a:r>
            <a:r>
              <a:rPr sz="2800" spc="-14" dirty="0">
                <a:latin typeface="Times New Roman"/>
                <a:cs typeface="Times New Roman"/>
              </a:rPr>
              <a:t>í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en</a:t>
            </a:r>
            <a:r>
              <a:rPr sz="2800" spc="-4" dirty="0">
                <a:latin typeface="Times New Roman"/>
                <a:cs typeface="Times New Roman"/>
              </a:rPr>
              <a:t>la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 err="1">
                <a:latin typeface="Times New Roman"/>
                <a:cs typeface="Times New Roman"/>
              </a:rPr>
              <a:t>da</a:t>
            </a:r>
            <a:r>
              <a:rPr sz="2800" spc="-14" dirty="0" err="1">
                <a:latin typeface="Times New Roman"/>
                <a:cs typeface="Times New Roman"/>
              </a:rPr>
              <a:t>t</a:t>
            </a:r>
            <a:r>
              <a:rPr sz="2800" spc="4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lang="es-MX" sz="2800" dirty="0">
                <a:latin typeface="Times New Roman"/>
                <a:cs typeface="Times New Roman"/>
              </a:rPr>
              <a:t>: Ethernet, </a:t>
            </a:r>
            <a:r>
              <a:rPr lang="es-MX" sz="2800" dirty="0" err="1">
                <a:latin typeface="Times New Roman"/>
                <a:cs typeface="Times New Roman"/>
              </a:rPr>
              <a:t>WiFi</a:t>
            </a:r>
            <a:r>
              <a:rPr sz="2800" dirty="0">
                <a:latin typeface="Times New Roman"/>
                <a:cs typeface="Times New Roman"/>
              </a:rPr>
              <a:t> </a:t>
            </a:r>
            <a:endParaRPr lang="es-CO"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99945"/>
              </a:lnSpc>
              <a:spcBef>
                <a:spcPts val="35"/>
              </a:spcBef>
              <a:buFont typeface="Wingdings" panose="05000000000000000000" pitchFamily="2" charset="2"/>
              <a:buChar char="§"/>
            </a:pPr>
            <a:r>
              <a:rPr sz="2800" spc="-4" dirty="0" err="1">
                <a:latin typeface="Times New Roman"/>
                <a:cs typeface="Times New Roman"/>
              </a:rPr>
              <a:t>S</a:t>
            </a:r>
            <a:r>
              <a:rPr sz="2800" dirty="0" err="1">
                <a:latin typeface="Times New Roman"/>
                <a:cs typeface="Times New Roman"/>
              </a:rPr>
              <a:t>el</a:t>
            </a:r>
            <a:r>
              <a:rPr sz="2800" spc="9" dirty="0" err="1">
                <a:latin typeface="Times New Roman"/>
                <a:cs typeface="Times New Roman"/>
              </a:rPr>
              <a:t>e</a:t>
            </a:r>
            <a:r>
              <a:rPr sz="2800" spc="-4" dirty="0" err="1">
                <a:latin typeface="Times New Roman"/>
                <a:cs typeface="Times New Roman"/>
              </a:rPr>
              <a:t>c</a:t>
            </a:r>
            <a:r>
              <a:rPr sz="2800" dirty="0" err="1">
                <a:latin typeface="Times New Roman"/>
                <a:cs typeface="Times New Roman"/>
              </a:rPr>
              <a:t>ci</a:t>
            </a:r>
            <a:r>
              <a:rPr sz="2800" spc="9" dirty="0" err="1">
                <a:latin typeface="Times New Roman"/>
                <a:cs typeface="Times New Roman"/>
              </a:rPr>
              <a:t>o</a:t>
            </a:r>
            <a:r>
              <a:rPr sz="2800" spc="4" dirty="0" err="1">
                <a:latin typeface="Times New Roman"/>
                <a:cs typeface="Times New Roman"/>
              </a:rPr>
              <a:t>n</a:t>
            </a:r>
            <a:r>
              <a:rPr sz="2800" spc="9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sp</a:t>
            </a:r>
            <a:r>
              <a:rPr sz="2800" spc="1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sit</a:t>
            </a:r>
            <a:r>
              <a:rPr sz="2800" spc="-1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vos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n</a:t>
            </a:r>
            <a:r>
              <a:rPr sz="2800" spc="-4" dirty="0" err="1">
                <a:latin typeface="Times New Roman"/>
                <a:cs typeface="Times New Roman"/>
              </a:rPr>
              <a:t>te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4" dirty="0" err="1">
                <a:latin typeface="Times New Roman"/>
                <a:cs typeface="Times New Roman"/>
              </a:rPr>
              <a:t>c</a:t>
            </a:r>
            <a:r>
              <a:rPr sz="2800" spc="9" dirty="0" err="1">
                <a:latin typeface="Times New Roman"/>
                <a:cs typeface="Times New Roman"/>
              </a:rPr>
              <a:t>o</a:t>
            </a:r>
            <a:r>
              <a:rPr sz="2800" spc="4" dirty="0" err="1">
                <a:latin typeface="Times New Roman"/>
                <a:cs typeface="Times New Roman"/>
              </a:rPr>
              <a:t>nex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ón</a:t>
            </a:r>
            <a:r>
              <a:rPr lang="es-CO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584200" marR="57398" indent="-571500">
              <a:lnSpc>
                <a:spcPts val="3204"/>
              </a:lnSpc>
              <a:spcBef>
                <a:spcPts val="160"/>
              </a:spcBef>
              <a:buFont typeface="Wingdings" panose="05000000000000000000" pitchFamily="2" charset="2"/>
              <a:buChar char="§"/>
            </a:pPr>
            <a:r>
              <a:rPr lang="es-CO" sz="4000" spc="-394" baseline="207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ldhabi" panose="020F0502020204030204" pitchFamily="2" charset="-78"/>
              </a:rPr>
              <a:t>Determinar</a:t>
            </a:r>
            <a:r>
              <a:rPr lang="es-CO" sz="4000" spc="-394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ldhabi" panose="020F0502020204030204" pitchFamily="2" charset="-78"/>
              </a:rPr>
              <a:t> </a:t>
            </a:r>
            <a:r>
              <a:rPr lang="es-CO" sz="2800" spc="-394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ldhabi" panose="020F0502020204030204" pitchFamily="2" charset="-78"/>
              </a:rPr>
              <a:t>proveedores y fabricantes.</a:t>
            </a:r>
            <a:endParaRPr sz="1600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Aldhabi" panose="020F0502020204030204" pitchFamily="2" charset="-78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5923"/>
            <a:ext cx="631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932B46E-57CF-49E8-8312-0E95873C94BC}" type="datetime1">
              <a:rPr lang="es-CO" smtClean="0"/>
              <a:t>22/10/2024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321586" y="714660"/>
            <a:ext cx="433061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Gu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ías</a:t>
            </a: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de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lea</a:t>
            </a:r>
            <a:r>
              <a:rPr sz="4400" spc="-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95400" y="1774443"/>
            <a:ext cx="846754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En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l</a:t>
            </a:r>
            <a:r>
              <a:rPr sz="3200" spc="-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n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v</a:t>
            </a:r>
            <a:r>
              <a:rPr sz="3200" spc="9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l 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44" dirty="0">
                <a:latin typeface="Times New Roman"/>
                <a:cs typeface="Times New Roman"/>
              </a:rPr>
              <a:t> </a:t>
            </a:r>
            <a:r>
              <a:rPr sz="3200" b="1" spc="-4" dirty="0" err="1">
                <a:latin typeface="Times New Roman"/>
                <a:cs typeface="Times New Roman"/>
              </a:rPr>
              <a:t>di</a:t>
            </a:r>
            <a:r>
              <a:rPr sz="3200" b="1" dirty="0" err="1">
                <a:latin typeface="Times New Roman"/>
                <a:cs typeface="Times New Roman"/>
              </a:rPr>
              <a:t>st</a:t>
            </a:r>
            <a:r>
              <a:rPr sz="3200" b="1" spc="4" dirty="0" err="1">
                <a:latin typeface="Times New Roman"/>
                <a:cs typeface="Times New Roman"/>
              </a:rPr>
              <a:t>r</a:t>
            </a:r>
            <a:r>
              <a:rPr sz="3200" b="1" dirty="0" err="1">
                <a:latin typeface="Times New Roman"/>
                <a:cs typeface="Times New Roman"/>
              </a:rPr>
              <a:t>i</a:t>
            </a:r>
            <a:r>
              <a:rPr sz="3200" b="1" spc="-4" dirty="0" err="1">
                <a:latin typeface="Times New Roman"/>
                <a:cs typeface="Times New Roman"/>
              </a:rPr>
              <a:t>bu</a:t>
            </a:r>
            <a:r>
              <a:rPr sz="3200" b="1" dirty="0" err="1">
                <a:latin typeface="Times New Roman"/>
                <a:cs typeface="Times New Roman"/>
              </a:rPr>
              <a:t>ción</a:t>
            </a:r>
            <a:r>
              <a:rPr lang="es-MX" sz="3200" b="1" dirty="0">
                <a:latin typeface="Times New Roman"/>
                <a:cs typeface="Times New Roman"/>
              </a:rPr>
              <a:t> y </a:t>
            </a:r>
            <a:r>
              <a:rPr lang="es-MX" sz="3200" b="1" dirty="0" err="1">
                <a:latin typeface="Times New Roman"/>
                <a:cs typeface="Times New Roman"/>
              </a:rPr>
              <a:t>core</a:t>
            </a:r>
            <a:r>
              <a:rPr lang="es-CO" sz="3200" b="1" dirty="0">
                <a:latin typeface="Times New Roman"/>
                <a:cs typeface="Times New Roman"/>
              </a:rPr>
              <a:t>  (</a:t>
            </a:r>
            <a:r>
              <a:rPr lang="es-CO" sz="3200" b="1" dirty="0" err="1">
                <a:latin typeface="Times New Roman"/>
                <a:cs typeface="Times New Roman"/>
              </a:rPr>
              <a:t>backbones</a:t>
            </a:r>
            <a:r>
              <a:rPr lang="es-CO" sz="3200" b="1" dirty="0">
                <a:latin typeface="Times New Roman"/>
                <a:cs typeface="Times New Roman"/>
              </a:rPr>
              <a:t>)</a:t>
            </a:r>
          </a:p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2600" y="2418512"/>
            <a:ext cx="6880065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899" indent="-3429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latin typeface="Times New Roman"/>
                <a:cs typeface="Times New Roman"/>
              </a:rPr>
              <a:t>Fibra m</a:t>
            </a:r>
            <a:r>
              <a:rPr sz="2400" dirty="0" err="1">
                <a:latin typeface="Times New Roman"/>
                <a:cs typeface="Times New Roman"/>
              </a:rPr>
              <a:t>ul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spc="9" dirty="0" err="1">
                <a:latin typeface="Times New Roman"/>
                <a:cs typeface="Times New Roman"/>
              </a:rPr>
              <a:t>i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d</a:t>
            </a:r>
            <a:r>
              <a:rPr lang="es-MX" sz="2400" dirty="0">
                <a:latin typeface="Times New Roman"/>
                <a:cs typeface="Times New Roman"/>
              </a:rPr>
              <a:t>o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  <a:p>
            <a:pPr marL="363899" marR="53263" indent="-342900">
              <a:lnSpc>
                <a:spcPts val="3010"/>
              </a:lnSpc>
              <a:spcBef>
                <a:spcPts val="2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latin typeface="Times New Roman"/>
                <a:cs typeface="Times New Roman"/>
              </a:rPr>
              <a:t>Fibra m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spc="14" dirty="0" err="1">
                <a:latin typeface="Times New Roman"/>
                <a:cs typeface="Times New Roman"/>
              </a:rPr>
              <a:t>n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spc="19" dirty="0" err="1">
                <a:latin typeface="Times New Roman"/>
                <a:cs typeface="Times New Roman"/>
              </a:rPr>
              <a:t>d</a:t>
            </a:r>
            <a:r>
              <a:rPr lang="es-MX" sz="2400" spc="19" dirty="0">
                <a:latin typeface="Times New Roman"/>
                <a:cs typeface="Times New Roman"/>
              </a:rPr>
              <a:t>o</a:t>
            </a:r>
            <a:r>
              <a:rPr sz="2400" spc="-131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en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aso</a:t>
            </a:r>
            <a:r>
              <a:rPr lang="es-MX" sz="2400" dirty="0">
                <a:latin typeface="Times New Roman"/>
                <a:cs typeface="Times New Roman"/>
              </a:rPr>
              <a:t> de no cumplir MMF</a:t>
            </a:r>
            <a:r>
              <a:rPr lang="es-CO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marR="53263" indent="-342900">
              <a:lnSpc>
                <a:spcPts val="3035"/>
              </a:lnSpc>
              <a:spcBef>
                <a:spcPts val="1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latin typeface="Times New Roman"/>
                <a:cs typeface="Times New Roman"/>
              </a:rPr>
              <a:t>Si no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uede</a:t>
            </a:r>
            <a:r>
              <a:rPr sz="2400" spc="-81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sar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fi</a:t>
            </a:r>
            <a:r>
              <a:rPr sz="2400" spc="19" dirty="0" err="1">
                <a:latin typeface="Times New Roman"/>
                <a:cs typeface="Times New Roman"/>
              </a:rPr>
              <a:t>b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52" dirty="0">
                <a:latin typeface="Times New Roman"/>
                <a:cs typeface="Times New Roman"/>
              </a:rPr>
              <a:t> </a:t>
            </a:r>
            <a:r>
              <a:rPr sz="2400" spc="19" dirty="0" err="1">
                <a:latin typeface="Times New Roman"/>
                <a:cs typeface="Times New Roman"/>
              </a:rPr>
              <a:t>p</a:t>
            </a:r>
            <a:r>
              <a:rPr sz="2400" dirty="0" err="1">
                <a:latin typeface="Times New Roman"/>
                <a:cs typeface="Times New Roman"/>
              </a:rPr>
              <a:t>or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lang="es-MX" sz="2400" spc="-4" dirty="0">
                <a:latin typeface="Times New Roman"/>
                <a:cs typeface="Times New Roman"/>
              </a:rPr>
              <a:t>c</a:t>
            </a:r>
            <a:r>
              <a:rPr lang="es-MX" sz="2400" dirty="0">
                <a:latin typeface="Times New Roman"/>
                <a:cs typeface="Times New Roman"/>
              </a:rPr>
              <a:t>i</a:t>
            </a:r>
            <a:r>
              <a:rPr lang="es-MX" sz="2400" spc="4" dirty="0">
                <a:latin typeface="Times New Roman"/>
                <a:cs typeface="Times New Roman"/>
              </a:rPr>
              <a:t>r</a:t>
            </a:r>
            <a:r>
              <a:rPr lang="es-MX" sz="2400" spc="-4" dirty="0">
                <a:latin typeface="Times New Roman"/>
                <a:cs typeface="Times New Roman"/>
              </a:rPr>
              <a:t>c</a:t>
            </a:r>
            <a:r>
              <a:rPr lang="es-MX" sz="2400" spc="4" dirty="0">
                <a:latin typeface="Times New Roman"/>
                <a:cs typeface="Times New Roman"/>
              </a:rPr>
              <a:t>unst</a:t>
            </a:r>
            <a:r>
              <a:rPr lang="es-MX" sz="2400" spc="-14" dirty="0">
                <a:latin typeface="Times New Roman"/>
                <a:cs typeface="Times New Roman"/>
              </a:rPr>
              <a:t>a</a:t>
            </a:r>
            <a:r>
              <a:rPr lang="es-MX" sz="2400" spc="19" dirty="0">
                <a:latin typeface="Times New Roman"/>
                <a:cs typeface="Times New Roman"/>
              </a:rPr>
              <a:t>n</a:t>
            </a:r>
            <a:r>
              <a:rPr lang="es-MX" sz="2400" spc="-14" dirty="0">
                <a:latin typeface="Times New Roman"/>
                <a:cs typeface="Times New Roman"/>
              </a:rPr>
              <a:t>c</a:t>
            </a:r>
            <a:r>
              <a:rPr lang="es-MX" sz="2400" dirty="0">
                <a:latin typeface="Times New Roman"/>
                <a:cs typeface="Times New Roman"/>
              </a:rPr>
              <a:t>ias</a:t>
            </a:r>
            <a:r>
              <a:rPr lang="es-MX" sz="2400" spc="-63" dirty="0">
                <a:latin typeface="Times New Roman"/>
                <a:cs typeface="Times New Roman"/>
              </a:rPr>
              <a:t> </a:t>
            </a:r>
            <a:r>
              <a:rPr lang="es-MX" sz="2400" spc="-14" dirty="0">
                <a:latin typeface="Times New Roman"/>
                <a:cs typeface="Times New Roman"/>
              </a:rPr>
              <a:t>e</a:t>
            </a:r>
            <a:r>
              <a:rPr lang="es-MX" sz="2400" spc="14" dirty="0">
                <a:latin typeface="Times New Roman"/>
                <a:cs typeface="Times New Roman"/>
              </a:rPr>
              <a:t>s</a:t>
            </a:r>
            <a:r>
              <a:rPr lang="es-MX" sz="2400" spc="4" dirty="0">
                <a:latin typeface="Times New Roman"/>
                <a:cs typeface="Times New Roman"/>
              </a:rPr>
              <a:t>p</a:t>
            </a:r>
            <a:r>
              <a:rPr lang="es-MX" sz="2400" spc="-4" dirty="0">
                <a:latin typeface="Times New Roman"/>
                <a:cs typeface="Times New Roman"/>
              </a:rPr>
              <a:t>e</a:t>
            </a:r>
            <a:r>
              <a:rPr lang="es-MX" sz="2400" spc="-14" dirty="0">
                <a:latin typeface="Times New Roman"/>
                <a:cs typeface="Times New Roman"/>
              </a:rPr>
              <a:t>c</a:t>
            </a:r>
            <a:r>
              <a:rPr lang="es-MX" sz="2400" spc="9" dirty="0">
                <a:latin typeface="Times New Roman"/>
                <a:cs typeface="Times New Roman"/>
              </a:rPr>
              <a:t>i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  <a:r>
              <a:rPr lang="es-MX" sz="2400" spc="4" dirty="0">
                <a:latin typeface="Times New Roman"/>
                <a:cs typeface="Times New Roman"/>
              </a:rPr>
              <a:t>l</a:t>
            </a:r>
            <a:r>
              <a:rPr lang="es-MX" sz="2400" spc="-14" dirty="0">
                <a:latin typeface="Times New Roman"/>
                <a:cs typeface="Times New Roman"/>
              </a:rPr>
              <a:t>e</a:t>
            </a:r>
            <a:r>
              <a:rPr lang="es-MX" sz="2400" spc="14" dirty="0">
                <a:latin typeface="Times New Roman"/>
                <a:cs typeface="Times New Roman"/>
              </a:rPr>
              <a:t>s</a:t>
            </a:r>
            <a:r>
              <a:rPr lang="es-MX" sz="2400" dirty="0">
                <a:latin typeface="Times New Roman"/>
                <a:cs typeface="Times New Roman"/>
              </a:rPr>
              <a:t>,</a:t>
            </a:r>
            <a:r>
              <a:rPr lang="es-MX" sz="2400" spc="-75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u</a:t>
            </a:r>
            <a:r>
              <a:rPr lang="es-MX" sz="2400" spc="14" dirty="0">
                <a:latin typeface="Times New Roman"/>
                <a:cs typeface="Times New Roman"/>
              </a:rPr>
              <a:t>s</a:t>
            </a:r>
            <a:r>
              <a:rPr lang="es-MX" sz="2400" spc="-14" dirty="0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r tecnología inalámbrica. </a:t>
            </a:r>
          </a:p>
          <a:p>
            <a:pPr marL="12700" marR="53263">
              <a:lnSpc>
                <a:spcPts val="3035"/>
              </a:lnSpc>
              <a:spcBef>
                <a:spcPts val="1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0200" y="3637175"/>
            <a:ext cx="5716523" cy="1147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107" marR="53263">
              <a:lnSpc>
                <a:spcPts val="3010"/>
              </a:lnSpc>
              <a:spcBef>
                <a:spcPts val="2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3263">
              <a:lnSpc>
                <a:spcPts val="3025"/>
              </a:lnSpc>
            </a:pPr>
            <a:r>
              <a:rPr sz="4000" spc="-394" baseline="3105" dirty="0">
                <a:latin typeface="Times New Roman"/>
                <a:cs typeface="Times New Roman"/>
              </a:rPr>
              <a:t> </a:t>
            </a:r>
            <a:endParaRPr lang="es-MX" sz="4000" spc="-394" baseline="3105" dirty="0">
              <a:latin typeface="Times New Roman"/>
              <a:cs typeface="Times New Roman"/>
            </a:endParaRPr>
          </a:p>
          <a:p>
            <a:pPr marL="12700" marR="53263">
              <a:lnSpc>
                <a:spcPts val="3025"/>
              </a:lnSpc>
            </a:pPr>
            <a:r>
              <a:rPr lang="es-MX" sz="2400" dirty="0">
                <a:latin typeface="Times New Roman"/>
                <a:cs typeface="Times New Roman"/>
              </a:rPr>
              <a:t>&gt;&gt;&gt;</a:t>
            </a:r>
            <a:r>
              <a:rPr sz="2400" dirty="0" err="1">
                <a:latin typeface="Times New Roman"/>
                <a:cs typeface="Times New Roman"/>
              </a:rPr>
              <a:t>Pen</a:t>
            </a:r>
            <a:r>
              <a:rPr sz="2400" spc="9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an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spc="-107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el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fu</a:t>
            </a:r>
            <a:r>
              <a:rPr sz="2400" spc="1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ur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lang="es-MX" sz="2400" dirty="0">
                <a:latin typeface="Times New Roman"/>
                <a:cs typeface="Times New Roman"/>
              </a:rPr>
              <a:t> ¿?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C94926F-5037-477D-BC7C-81DA04846DA2}" type="datetime1">
              <a:rPr lang="es-CO" smtClean="0"/>
              <a:t>22/10/2024</a:t>
            </a:fld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30</a:t>
            </a:fld>
            <a:endParaRPr kumimoji="0" lang="en-US"/>
          </a:p>
        </p:txBody>
      </p:sp>
      <p:pic>
        <p:nvPicPr>
          <p:cNvPr id="15362" name="Picture 2" descr="Tipos de cables de fibra óptica - KeyFibre">
            <a:extLst>
              <a:ext uri="{FF2B5EF4-FFF2-40B4-BE49-F238E27FC236}">
                <a16:creationId xmlns:a16="http://schemas.microsoft.com/office/drawing/2014/main" id="{9F3BD521-50FC-8B04-233B-B8D9B7BB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971800"/>
            <a:ext cx="3465050" cy="259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55" y="2286001"/>
            <a:ext cx="3329321" cy="33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1232256" y="641085"/>
            <a:ext cx="409465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154" dirty="0">
                <a:solidFill>
                  <a:srgbClr val="0070C0"/>
                </a:solidFill>
                <a:latin typeface="Times New Roman"/>
                <a:cs typeface="Times New Roman"/>
              </a:rPr>
              <a:t>Te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ol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og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ías LAN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0200" y="1740833"/>
            <a:ext cx="4038600" cy="1897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061" algn="just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2028" y="1495807"/>
            <a:ext cx="6636572" cy="2381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061" algn="just">
              <a:lnSpc>
                <a:spcPts val="3370"/>
              </a:lnSpc>
              <a:spcBef>
                <a:spcPts val="168"/>
              </a:spcBef>
            </a:pPr>
            <a:endParaRPr lang="es-CO" sz="3200" i="1" dirty="0">
              <a:latin typeface="Times New Roman"/>
              <a:cs typeface="Times New Roman"/>
            </a:endParaRPr>
          </a:p>
          <a:p>
            <a:pPr marL="469900" marR="9061" indent="-457200" algn="just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lang="es-CO" sz="2800" b="1" i="1" dirty="0" err="1">
                <a:latin typeface="Times New Roman"/>
                <a:cs typeface="Times New Roman"/>
              </a:rPr>
              <a:t>Ehernet</a:t>
            </a:r>
            <a:r>
              <a:rPr lang="es-CO" sz="2800" b="1" i="1" dirty="0">
                <a:latin typeface="Times New Roman"/>
                <a:cs typeface="Times New Roman"/>
              </a:rPr>
              <a:t> es la tecnología de redes cableadas que se usa en el campus:</a:t>
            </a:r>
          </a:p>
          <a:p>
            <a:pPr marL="811213" marR="9061" indent="-457200" algn="just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/>
                <a:cs typeface="Times New Roman"/>
              </a:rPr>
              <a:t>E</a:t>
            </a:r>
            <a:r>
              <a:rPr lang="es-CO" sz="2400" spc="-14" dirty="0">
                <a:latin typeface="Times New Roman"/>
                <a:cs typeface="Times New Roman"/>
              </a:rPr>
              <a:t>t</a:t>
            </a:r>
            <a:r>
              <a:rPr lang="es-CO" sz="2400" dirty="0">
                <a:latin typeface="Times New Roman"/>
                <a:cs typeface="Times New Roman"/>
              </a:rPr>
              <a:t>h</a:t>
            </a:r>
            <a:r>
              <a:rPr lang="es-CO" sz="2400" spc="9" dirty="0">
                <a:latin typeface="Times New Roman"/>
                <a:cs typeface="Times New Roman"/>
              </a:rPr>
              <a:t>e</a:t>
            </a:r>
            <a:r>
              <a:rPr lang="es-CO" sz="2400" dirty="0">
                <a:latin typeface="Times New Roman"/>
                <a:cs typeface="Times New Roman"/>
              </a:rPr>
              <a:t>r</a:t>
            </a:r>
            <a:r>
              <a:rPr lang="es-CO" sz="2400" spc="9" dirty="0">
                <a:latin typeface="Times New Roman"/>
                <a:cs typeface="Times New Roman"/>
              </a:rPr>
              <a:t>n</a:t>
            </a:r>
            <a:r>
              <a:rPr lang="es-CO" sz="2400" dirty="0">
                <a:latin typeface="Times New Roman"/>
                <a:cs typeface="Times New Roman"/>
              </a:rPr>
              <a:t>et 10 Mbps</a:t>
            </a:r>
          </a:p>
          <a:p>
            <a:pPr marL="811213" indent="-457200" algn="just">
              <a:lnSpc>
                <a:spcPct val="99849"/>
              </a:lnSpc>
              <a:spcBef>
                <a:spcPts val="16"/>
              </a:spcBef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/>
                <a:cs typeface="Times New Roman"/>
              </a:rPr>
              <a:t>E</a:t>
            </a:r>
            <a:r>
              <a:rPr lang="es-CO" sz="2400" spc="-14" dirty="0">
                <a:latin typeface="Times New Roman"/>
                <a:cs typeface="Times New Roman"/>
              </a:rPr>
              <a:t>t</a:t>
            </a:r>
            <a:r>
              <a:rPr lang="es-CO" sz="2400" spc="4" dirty="0">
                <a:latin typeface="Times New Roman"/>
                <a:cs typeface="Times New Roman"/>
              </a:rPr>
              <a:t>he</a:t>
            </a:r>
            <a:r>
              <a:rPr lang="es-CO" sz="2400" dirty="0">
                <a:latin typeface="Times New Roman"/>
                <a:cs typeface="Times New Roman"/>
              </a:rPr>
              <a:t>r</a:t>
            </a:r>
            <a:r>
              <a:rPr lang="es-CO" sz="2400" spc="4" dirty="0">
                <a:latin typeface="Times New Roman"/>
                <a:cs typeface="Times New Roman"/>
              </a:rPr>
              <a:t>n</a:t>
            </a:r>
            <a:r>
              <a:rPr lang="es-CO" sz="2400" spc="-4" dirty="0">
                <a:latin typeface="Times New Roman"/>
                <a:cs typeface="Times New Roman"/>
              </a:rPr>
              <a:t>e</a:t>
            </a:r>
            <a:r>
              <a:rPr lang="es-CO" sz="2400" dirty="0">
                <a:latin typeface="Times New Roman"/>
                <a:cs typeface="Times New Roman"/>
              </a:rPr>
              <a:t>t 100 Mbps</a:t>
            </a:r>
          </a:p>
          <a:p>
            <a:pPr marL="811213" marR="70098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gab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he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ne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lang="es-MX" sz="2400" dirty="0">
                <a:latin typeface="Times New Roman"/>
                <a:cs typeface="Times New Roman"/>
              </a:rPr>
              <a:t> 1Gbps</a:t>
            </a:r>
            <a:endParaRPr sz="2400" dirty="0">
              <a:latin typeface="Times New Roman"/>
              <a:cs typeface="Times New Roman"/>
            </a:endParaRPr>
          </a:p>
          <a:p>
            <a:pPr marL="811213" marR="70098" indent="-457200">
              <a:lnSpc>
                <a:spcPct val="95825"/>
              </a:lnSpc>
              <a:buFont typeface="Arial" panose="020B0604020202020204" pitchFamily="34" charset="0"/>
              <a:buChar char="•"/>
            </a:pPr>
            <a:r>
              <a:rPr sz="2400" spc="4" dirty="0">
                <a:latin typeface="Times New Roman"/>
                <a:cs typeface="Times New Roman"/>
              </a:rPr>
              <a:t>10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lang="es-CO" sz="2400" dirty="0">
                <a:latin typeface="Times New Roman"/>
                <a:cs typeface="Times New Roman"/>
              </a:rPr>
              <a:t>, 40G, 100G, 200G</a:t>
            </a:r>
            <a:endParaRPr sz="2400" dirty="0">
              <a:latin typeface="Times New Roman"/>
              <a:cs typeface="Times New Roman"/>
            </a:endParaRPr>
          </a:p>
          <a:p>
            <a:pPr marL="811213" marR="70098" indent="-457200">
              <a:lnSpc>
                <a:spcPct val="95825"/>
              </a:lnSpc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Et</a:t>
            </a:r>
            <a:r>
              <a:rPr sz="2400" spc="4" dirty="0">
                <a:latin typeface="Times New Roman"/>
                <a:cs typeface="Times New Roman"/>
              </a:rPr>
              <a:t>h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ne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lang="es-CO" sz="2400" dirty="0">
                <a:latin typeface="Times New Roman"/>
                <a:cs typeface="Times New Roman"/>
              </a:rPr>
              <a:t> (red metro)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00796" y="4732363"/>
            <a:ext cx="1126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76AA9D9-E2E5-4792-AB04-414F93BB530E}" type="datetime1">
              <a:rPr lang="es-CO" smtClean="0"/>
              <a:t>22/10/2024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727" y="6320790"/>
            <a:ext cx="4673600" cy="365760"/>
          </a:xfrm>
        </p:spPr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31</a:t>
            </a:fld>
            <a:endParaRPr kumimoji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4225291" y="1372235"/>
            <a:ext cx="3884929" cy="760095"/>
          </a:xfrm>
          <a:custGeom>
            <a:avLst/>
            <a:gdLst/>
            <a:ahLst/>
            <a:cxnLst/>
            <a:rect l="l" t="t" r="r" b="b"/>
            <a:pathLst>
              <a:path w="3884929" h="760095">
                <a:moveTo>
                  <a:pt x="0" y="760095"/>
                </a:moveTo>
                <a:lnTo>
                  <a:pt x="3884929" y="760095"/>
                </a:lnTo>
                <a:lnTo>
                  <a:pt x="3884929" y="0"/>
                </a:lnTo>
                <a:lnTo>
                  <a:pt x="0" y="0"/>
                </a:lnTo>
                <a:lnTo>
                  <a:pt x="0" y="760095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25290" y="137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10220" y="2132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30291" y="2209800"/>
            <a:ext cx="1905" cy="1524000"/>
          </a:xfrm>
          <a:custGeom>
            <a:avLst/>
            <a:gdLst/>
            <a:ahLst/>
            <a:cxnLst/>
            <a:rect l="l" t="t" r="r" b="b"/>
            <a:pathLst>
              <a:path w="1905" h="1524000">
                <a:moveTo>
                  <a:pt x="0" y="0"/>
                </a:moveTo>
                <a:lnTo>
                  <a:pt x="1905" y="1524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7490" y="2971800"/>
            <a:ext cx="2540" cy="762000"/>
          </a:xfrm>
          <a:custGeom>
            <a:avLst/>
            <a:gdLst/>
            <a:ahLst/>
            <a:cxnLst/>
            <a:rect l="l" t="t" r="r" b="b"/>
            <a:pathLst>
              <a:path w="2540" h="762000">
                <a:moveTo>
                  <a:pt x="0" y="0"/>
                </a:moveTo>
                <a:lnTo>
                  <a:pt x="254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7490" y="2971800"/>
            <a:ext cx="6781800" cy="1270"/>
          </a:xfrm>
          <a:custGeom>
            <a:avLst/>
            <a:gdLst/>
            <a:ahLst/>
            <a:cxnLst/>
            <a:rect l="l" t="t" r="r" b="b"/>
            <a:pathLst>
              <a:path w="6781800" h="1270">
                <a:moveTo>
                  <a:pt x="0" y="0"/>
                </a:moveTo>
                <a:lnTo>
                  <a:pt x="678180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63091" y="3733800"/>
            <a:ext cx="1793239" cy="608330"/>
          </a:xfrm>
          <a:custGeom>
            <a:avLst/>
            <a:gdLst/>
            <a:ahLst/>
            <a:cxnLst/>
            <a:rect l="l" t="t" r="r" b="b"/>
            <a:pathLst>
              <a:path w="1793239" h="608329">
                <a:moveTo>
                  <a:pt x="0" y="608330"/>
                </a:moveTo>
                <a:lnTo>
                  <a:pt x="1793239" y="608330"/>
                </a:lnTo>
                <a:lnTo>
                  <a:pt x="1793239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44890" y="3733800"/>
            <a:ext cx="1792604" cy="608330"/>
          </a:xfrm>
          <a:custGeom>
            <a:avLst/>
            <a:gdLst/>
            <a:ahLst/>
            <a:cxnLst/>
            <a:rect l="l" t="t" r="r" b="b"/>
            <a:pathLst>
              <a:path w="1792604" h="608329">
                <a:moveTo>
                  <a:pt x="0" y="608330"/>
                </a:moveTo>
                <a:lnTo>
                  <a:pt x="1792604" y="608330"/>
                </a:lnTo>
                <a:lnTo>
                  <a:pt x="1792604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7600" y="48768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5801" y="2971800"/>
            <a:ext cx="635" cy="1905000"/>
          </a:xfrm>
          <a:custGeom>
            <a:avLst/>
            <a:gdLst/>
            <a:ahLst/>
            <a:cxnLst/>
            <a:rect l="l" t="t" r="r" b="b"/>
            <a:pathLst>
              <a:path w="635" h="1905000">
                <a:moveTo>
                  <a:pt x="0" y="0"/>
                </a:moveTo>
                <a:lnTo>
                  <a:pt x="635" y="1905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59290" y="2971800"/>
            <a:ext cx="1904" cy="762000"/>
          </a:xfrm>
          <a:custGeom>
            <a:avLst/>
            <a:gdLst/>
            <a:ahLst/>
            <a:cxnLst/>
            <a:rect l="l" t="t" r="r" b="b"/>
            <a:pathLst>
              <a:path w="1904" h="762000">
                <a:moveTo>
                  <a:pt x="0" y="0"/>
                </a:moveTo>
                <a:lnTo>
                  <a:pt x="1904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57800" y="37338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86600" y="48768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24800" y="2971800"/>
            <a:ext cx="1270" cy="1905000"/>
          </a:xfrm>
          <a:custGeom>
            <a:avLst/>
            <a:gdLst/>
            <a:ahLst/>
            <a:cxnLst/>
            <a:rect l="l" t="t" r="r" b="b"/>
            <a:pathLst>
              <a:path w="1270" h="1905000">
                <a:moveTo>
                  <a:pt x="0" y="0"/>
                </a:moveTo>
                <a:lnTo>
                  <a:pt x="1270" y="1905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309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633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7600" y="4876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49570" y="5485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4489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3813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7800" y="3734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49770" y="4342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6600" y="4876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78570" y="5485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61640" y="328449"/>
            <a:ext cx="200286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net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4988" y="328449"/>
            <a:ext cx="213001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10</a:t>
            </a: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bp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54750" y="328449"/>
            <a:ext cx="150375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(I</a:t>
            </a: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EE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89799" y="328449"/>
            <a:ext cx="155767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802.3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5400" y="4482418"/>
            <a:ext cx="987145" cy="723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</a:t>
            </a:r>
            <a:r>
              <a:rPr sz="1200" spc="14" dirty="0">
                <a:latin typeface="Arial"/>
                <a:cs typeface="Arial"/>
              </a:rPr>
              <a:t>a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UTP</a:t>
            </a:r>
          </a:p>
          <a:p>
            <a:pPr marL="12700" marR="14302">
              <a:lnSpc>
                <a:spcPct val="100041"/>
              </a:lnSpc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14" dirty="0">
                <a:latin typeface="Arial"/>
                <a:cs typeface="Arial"/>
              </a:rPr>
              <a:t>e</a:t>
            </a:r>
            <a:r>
              <a:rPr sz="1200" spc="-4" dirty="0">
                <a:latin typeface="Arial"/>
                <a:cs typeface="Arial"/>
              </a:rPr>
              <a:t>g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9" dirty="0">
                <a:latin typeface="Arial"/>
                <a:cs typeface="Arial"/>
              </a:rPr>
              <a:t>í</a:t>
            </a:r>
            <a:r>
              <a:rPr sz="1200" spc="14" dirty="0">
                <a:latin typeface="Arial"/>
                <a:cs typeface="Arial"/>
              </a:rPr>
              <a:t>a</a:t>
            </a:r>
            <a:r>
              <a:rPr sz="1200" spc="-14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 </a:t>
            </a:r>
            <a:r>
              <a:rPr sz="1200" spc="4" dirty="0" err="1">
                <a:latin typeface="Arial"/>
                <a:cs typeface="Arial"/>
              </a:rPr>
              <a:t>me</a:t>
            </a:r>
            <a:r>
              <a:rPr sz="1200" dirty="0" err="1">
                <a:latin typeface="Arial"/>
                <a:cs typeface="Arial"/>
              </a:rPr>
              <a:t>jor</a:t>
            </a:r>
            <a:r>
              <a:rPr lang="es-CO" sz="1200" dirty="0">
                <a:latin typeface="Arial"/>
                <a:cs typeface="Arial"/>
              </a:rPr>
              <a:t>  </a:t>
            </a:r>
            <a:r>
              <a:rPr sz="1200" spc="4" dirty="0">
                <a:latin typeface="Arial"/>
                <a:cs typeface="Arial"/>
              </a:rPr>
              <a:t>10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9" dirty="0">
                <a:latin typeface="Arial"/>
                <a:cs typeface="Arial"/>
              </a:rPr>
              <a:t>m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tros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02091" y="4480893"/>
            <a:ext cx="933957" cy="361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944" marR="197662"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14" dirty="0">
                <a:latin typeface="Arial"/>
                <a:cs typeface="Arial"/>
              </a:rPr>
              <a:t>f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ras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200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lt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m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spc="4" dirty="0">
                <a:latin typeface="Arial"/>
                <a:cs typeface="Arial"/>
              </a:rPr>
              <a:t>da</a:t>
            </a:r>
            <a:r>
              <a:rPr sz="1200" dirty="0">
                <a:latin typeface="Arial"/>
                <a:cs typeface="Arial"/>
              </a:rPr>
              <a:t>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9961" y="4557093"/>
            <a:ext cx="1054201" cy="361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14" dirty="0">
                <a:latin typeface="Arial"/>
                <a:cs typeface="Arial"/>
              </a:rPr>
              <a:t>a</a:t>
            </a:r>
            <a:r>
              <a:rPr sz="1200" spc="-9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 </a:t>
            </a:r>
            <a:r>
              <a:rPr sz="1200" spc="4" dirty="0">
                <a:latin typeface="Arial"/>
                <a:cs typeface="Arial"/>
              </a:rPr>
              <a:t>g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ue</a:t>
            </a:r>
            <a:r>
              <a:rPr sz="1200" dirty="0">
                <a:latin typeface="Arial"/>
                <a:cs typeface="Arial"/>
              </a:rPr>
              <a:t>so</a:t>
            </a:r>
            <a:endParaRPr sz="1200">
              <a:latin typeface="Arial"/>
              <a:cs typeface="Arial"/>
            </a:endParaRPr>
          </a:p>
          <a:p>
            <a:pPr marL="115062" marR="126491" algn="ctr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5</a:t>
            </a:r>
            <a:r>
              <a:rPr sz="1200" spc="14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1478" y="5625747"/>
            <a:ext cx="1129690" cy="359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Co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spc="-9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ial </a:t>
            </a:r>
            <a:r>
              <a:rPr sz="1200" spc="4" dirty="0">
                <a:latin typeface="Arial"/>
                <a:cs typeface="Arial"/>
              </a:rPr>
              <a:t>de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9" dirty="0">
                <a:latin typeface="Arial"/>
                <a:cs typeface="Arial"/>
              </a:rPr>
              <a:t>g</a:t>
            </a:r>
            <a:r>
              <a:rPr sz="1200" spc="4" dirty="0">
                <a:latin typeface="Arial"/>
                <a:cs typeface="Arial"/>
              </a:rPr>
              <a:t>ad</a:t>
            </a:r>
            <a:r>
              <a:rPr sz="1200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155067" marR="162839" algn="ctr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18</a:t>
            </a:r>
            <a:r>
              <a:rPr sz="1200" dirty="0">
                <a:latin typeface="Arial"/>
                <a:cs typeface="Arial"/>
              </a:rPr>
              <a:t>5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53098" y="5624223"/>
            <a:ext cx="1543837" cy="542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0405" marR="214883"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3</a:t>
            </a:r>
            <a:r>
              <a:rPr sz="1200" spc="2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4" dirty="0">
                <a:latin typeface="Arial"/>
                <a:cs typeface="Arial"/>
              </a:rPr>
              <a:t>a</a:t>
            </a:r>
            <a:r>
              <a:rPr sz="1200" spc="4" dirty="0">
                <a:latin typeface="Arial"/>
                <a:cs typeface="Arial"/>
              </a:rPr>
              <a:t>n</a:t>
            </a:r>
            <a:r>
              <a:rPr sz="1200" spc="14" dirty="0">
                <a:latin typeface="Arial"/>
                <a:cs typeface="Arial"/>
              </a:rPr>
              <a:t>a</a:t>
            </a:r>
            <a:r>
              <a:rPr sz="1200" spc="-14" dirty="0">
                <a:latin typeface="Arial"/>
                <a:cs typeface="Arial"/>
              </a:rPr>
              <a:t>l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 d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200" dirty="0">
                <a:latin typeface="Arial"/>
                <a:cs typeface="Arial"/>
              </a:rPr>
              <a:t>sis</a:t>
            </a:r>
            <a:r>
              <a:rPr sz="1200" spc="4" dirty="0">
                <a:latin typeface="Arial"/>
                <a:cs typeface="Arial"/>
              </a:rPr>
              <a:t>tem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44" dirty="0">
                <a:latin typeface="Arial"/>
                <a:cs typeface="Arial"/>
              </a:rPr>
              <a:t>A</a:t>
            </a:r>
            <a:r>
              <a:rPr sz="1200" spc="-5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V</a:t>
            </a:r>
            <a:r>
              <a:rPr sz="1200" spc="4" dirty="0">
                <a:latin typeface="Arial"/>
                <a:cs typeface="Arial"/>
              </a:rPr>
              <a:t> p</a:t>
            </a:r>
            <a:r>
              <a:rPr sz="1200" spc="-4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9" dirty="0">
                <a:latin typeface="Arial"/>
                <a:cs typeface="Arial"/>
              </a:rPr>
              <a:t>v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spc="14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318135" marR="327964" algn="ctr">
              <a:lnSpc>
                <a:spcPct val="95825"/>
              </a:lnSpc>
              <a:spcBef>
                <a:spcPts val="60"/>
              </a:spcBef>
            </a:pPr>
            <a:r>
              <a:rPr sz="1200" spc="4" dirty="0">
                <a:latin typeface="Arial"/>
                <a:cs typeface="Arial"/>
              </a:rPr>
              <a:t>36</a:t>
            </a:r>
            <a:r>
              <a:rPr sz="1200" spc="-4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9" dirty="0">
                <a:latin typeface="Arial"/>
                <a:cs typeface="Arial"/>
              </a:rPr>
              <a:t> 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6600" y="48768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5"/>
              </a:spcBef>
            </a:pPr>
            <a:endParaRPr sz="1000"/>
          </a:p>
          <a:p>
            <a:pPr marL="394080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</a:t>
            </a:r>
            <a:r>
              <a:rPr sz="1600" spc="4" dirty="0">
                <a:latin typeface="Arial"/>
                <a:cs typeface="Arial"/>
              </a:rPr>
              <a:t>B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9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d36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7600" y="48768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5"/>
              </a:spcBef>
            </a:pPr>
            <a:endParaRPr sz="1000"/>
          </a:p>
          <a:p>
            <a:pPr marL="393445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10B</a:t>
            </a:r>
            <a:r>
              <a:rPr sz="1600" spc="4" dirty="0">
                <a:latin typeface="Arial"/>
                <a:cs typeface="Arial"/>
              </a:rPr>
              <a:t>as</a:t>
            </a:r>
            <a:r>
              <a:rPr sz="1600" dirty="0">
                <a:latin typeface="Arial"/>
                <a:cs typeface="Arial"/>
              </a:rPr>
              <a:t>e2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4890" y="3733800"/>
            <a:ext cx="1792604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437895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1</a:t>
            </a:r>
            <a:r>
              <a:rPr sz="1600" spc="14" dirty="0">
                <a:latin typeface="Arial"/>
                <a:cs typeface="Arial"/>
              </a:rPr>
              <a:t>0</a:t>
            </a:r>
            <a:r>
              <a:rPr sz="1600" spc="-9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0" y="37338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471550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4" dirty="0">
                <a:latin typeface="Arial"/>
                <a:cs typeface="Arial"/>
              </a:rPr>
              <a:t>0</a:t>
            </a:r>
            <a:r>
              <a:rPr sz="1600" spc="-9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091" y="3733800"/>
            <a:ext cx="1793239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438150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0Ba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25291" y="1372235"/>
            <a:ext cx="3884929" cy="760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3"/>
              </a:spcBef>
            </a:pPr>
            <a:endParaRPr sz="650" dirty="0"/>
          </a:p>
          <a:p>
            <a:pPr marL="970661">
              <a:lnSpc>
                <a:spcPct val="95825"/>
              </a:lnSpc>
              <a:spcBef>
                <a:spcPts val="1000"/>
              </a:spcBef>
            </a:pP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10 Mbps </a:t>
            </a:r>
            <a:r>
              <a:rPr sz="2000" spc="-4" dirty="0">
                <a:solidFill>
                  <a:srgbClr val="0070C0"/>
                </a:solidFill>
                <a:latin typeface="Arial"/>
                <a:cs typeface="Arial"/>
              </a:rPr>
              <a:t>Et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spc="14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net</a:t>
            </a:r>
          </a:p>
        </p:txBody>
      </p:sp>
      <p:sp>
        <p:nvSpPr>
          <p:cNvPr id="42" name="4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8221BD6-CEA8-45A5-BA59-FA05F05D0FBD}" type="datetime1">
              <a:rPr lang="es-CO" smtClean="0"/>
              <a:t>22/10/2024</a:t>
            </a:fld>
            <a:endParaRPr lang="en-US"/>
          </a:p>
        </p:txBody>
      </p:sp>
      <p:sp>
        <p:nvSpPr>
          <p:cNvPr id="43" name="4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44" name="4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32</a:t>
            </a:fld>
            <a:endParaRPr kumimoji="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/>
          <p:nvPr/>
        </p:nvSpPr>
        <p:spPr>
          <a:xfrm>
            <a:off x="4225291" y="1219835"/>
            <a:ext cx="3884929" cy="760095"/>
          </a:xfrm>
          <a:custGeom>
            <a:avLst/>
            <a:gdLst/>
            <a:ahLst/>
            <a:cxnLst/>
            <a:rect l="l" t="t" r="r" b="b"/>
            <a:pathLst>
              <a:path w="3884929" h="760095">
                <a:moveTo>
                  <a:pt x="0" y="760095"/>
                </a:moveTo>
                <a:lnTo>
                  <a:pt x="3884929" y="760095"/>
                </a:lnTo>
                <a:lnTo>
                  <a:pt x="3884929" y="0"/>
                </a:lnTo>
                <a:lnTo>
                  <a:pt x="0" y="0"/>
                </a:lnTo>
                <a:lnTo>
                  <a:pt x="0" y="760095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2529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110220" y="1979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30290" y="2057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2400" y="2819400"/>
            <a:ext cx="5596890" cy="0"/>
          </a:xfrm>
          <a:custGeom>
            <a:avLst/>
            <a:gdLst/>
            <a:ahLst/>
            <a:cxnLst/>
            <a:rect l="l" t="t" r="r" b="b"/>
            <a:pathLst>
              <a:path w="5596890">
                <a:moveTo>
                  <a:pt x="0" y="0"/>
                </a:moveTo>
                <a:lnTo>
                  <a:pt x="559689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44890" y="3581400"/>
            <a:ext cx="1792604" cy="608330"/>
          </a:xfrm>
          <a:custGeom>
            <a:avLst/>
            <a:gdLst/>
            <a:ahLst/>
            <a:cxnLst/>
            <a:rect l="l" t="t" r="r" b="b"/>
            <a:pathLst>
              <a:path w="1792604" h="608329">
                <a:moveTo>
                  <a:pt x="0" y="608330"/>
                </a:moveTo>
                <a:lnTo>
                  <a:pt x="1792604" y="608330"/>
                </a:lnTo>
                <a:lnTo>
                  <a:pt x="1792604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59290" y="2819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24600" y="35814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91400" y="2819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62400" y="2819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43200" y="4343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63091" y="5105400"/>
            <a:ext cx="1793239" cy="608330"/>
          </a:xfrm>
          <a:custGeom>
            <a:avLst/>
            <a:gdLst/>
            <a:ahLst/>
            <a:cxnLst/>
            <a:rect l="l" t="t" r="r" b="b"/>
            <a:pathLst>
              <a:path w="1793239" h="608329">
                <a:moveTo>
                  <a:pt x="0" y="608330"/>
                </a:moveTo>
                <a:lnTo>
                  <a:pt x="1793239" y="608330"/>
                </a:lnTo>
                <a:lnTo>
                  <a:pt x="1793239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91000" y="51054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57800" y="4343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62400" y="3884930"/>
            <a:ext cx="0" cy="458469"/>
          </a:xfrm>
          <a:custGeom>
            <a:avLst/>
            <a:gdLst/>
            <a:ahLst/>
            <a:cxnLst/>
            <a:rect l="l" t="t" r="r" b="b"/>
            <a:pathLst>
              <a:path h="458470">
                <a:moveTo>
                  <a:pt x="0" y="0"/>
                </a:moveTo>
                <a:lnTo>
                  <a:pt x="0" y="4584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43200" y="434340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24200" y="32766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3090" y="5105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56330" y="5712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91000" y="5104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82970" y="5712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44890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38130" y="41897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24600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16570" y="41897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24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16170" y="3884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421432" y="328449"/>
            <a:ext cx="200247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er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54780" y="328449"/>
            <a:ext cx="240814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0-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ps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93453" y="328449"/>
            <a:ext cx="150526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(IEEE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26959" y="328449"/>
            <a:ext cx="155614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80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3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50796" y="5849775"/>
            <a:ext cx="1393444" cy="542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8506" marR="250393"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pa</a:t>
            </a:r>
            <a:r>
              <a:rPr sz="1200" dirty="0">
                <a:latin typeface="Arial"/>
                <a:cs typeface="Arial"/>
              </a:rPr>
              <a:t>res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1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TP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4" dirty="0">
                <a:latin typeface="Arial"/>
                <a:cs typeface="Arial"/>
              </a:rPr>
              <a:t>ego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-9" dirty="0">
                <a:latin typeface="Arial"/>
                <a:cs typeface="Arial"/>
              </a:rPr>
              <a:t>í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spc="-4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5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jor</a:t>
            </a:r>
            <a:endParaRPr sz="1200">
              <a:latin typeface="Arial"/>
              <a:cs typeface="Arial"/>
            </a:endParaRPr>
          </a:p>
          <a:p>
            <a:pPr marL="284226" marR="296570" algn="ctr">
              <a:lnSpc>
                <a:spcPct val="95825"/>
              </a:lnSpc>
              <a:spcBef>
                <a:spcPts val="45"/>
              </a:spcBef>
            </a:pPr>
            <a:r>
              <a:rPr sz="1200" spc="4" dirty="0">
                <a:latin typeface="Arial"/>
                <a:cs typeface="Arial"/>
              </a:rPr>
              <a:t>1</a:t>
            </a:r>
            <a:r>
              <a:rPr sz="1200" spc="14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36847" y="5851299"/>
            <a:ext cx="1711706" cy="3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441" marR="116433"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14" dirty="0">
                <a:latin typeface="Arial"/>
                <a:cs typeface="Arial"/>
              </a:rPr>
              <a:t>f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14" dirty="0">
                <a:latin typeface="Arial"/>
                <a:cs typeface="Arial"/>
              </a:rPr>
              <a:t>b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9" dirty="0">
                <a:latin typeface="Arial"/>
                <a:cs typeface="Arial"/>
              </a:rPr>
              <a:t>m</a:t>
            </a:r>
            <a:r>
              <a:rPr sz="1200" spc="-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lti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oda</a:t>
            </a:r>
            <a:r>
              <a:rPr sz="1200" spc="-14" dirty="0">
                <a:latin typeface="Arial"/>
                <a:cs typeface="Arial"/>
              </a:rPr>
              <a:t>l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20</a:t>
            </a:r>
            <a:r>
              <a:rPr sz="1200" spc="-4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9" dirty="0">
                <a:latin typeface="Arial"/>
                <a:cs typeface="Arial"/>
              </a:rPr>
              <a:t> m</a:t>
            </a:r>
            <a:r>
              <a:rPr sz="1200" spc="-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tros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14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ll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d</a:t>
            </a:r>
            <a:r>
              <a:rPr sz="1200" spc="-4" dirty="0">
                <a:latin typeface="Arial"/>
                <a:cs typeface="Arial"/>
              </a:rPr>
              <a:t>u</a:t>
            </a:r>
            <a:r>
              <a:rPr sz="1200" spc="4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9" dirty="0">
                <a:latin typeface="Arial"/>
                <a:cs typeface="Arial"/>
              </a:rPr>
              <a:t>ex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63090" y="2057400"/>
            <a:ext cx="42672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6130291" y="2057400"/>
            <a:ext cx="4307205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863090" y="2819400"/>
            <a:ext cx="209931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962400" y="2819400"/>
            <a:ext cx="34290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7391400" y="2819400"/>
            <a:ext cx="216789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9559290" y="2819400"/>
            <a:ext cx="878204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863090" y="3276600"/>
            <a:ext cx="126111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124200" y="32766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8"/>
              </a:spcBef>
            </a:pPr>
            <a:endParaRPr sz="600"/>
          </a:p>
          <a:p>
            <a:pPr marL="318769">
              <a:lnSpc>
                <a:spcPct val="95825"/>
              </a:lnSpc>
              <a:spcBef>
                <a:spcPts val="1000"/>
              </a:spcBef>
            </a:pPr>
            <a:r>
              <a:rPr sz="1600" spc="-9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00B</a:t>
            </a:r>
            <a:r>
              <a:rPr sz="1600" spc="4" dirty="0">
                <a:latin typeface="Arial"/>
                <a:cs typeface="Arial"/>
              </a:rPr>
              <a:t>as</a:t>
            </a:r>
            <a:r>
              <a:rPr sz="1600" dirty="0">
                <a:latin typeface="Arial"/>
                <a:cs typeface="Arial"/>
              </a:rPr>
              <a:t>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16171" y="3276600"/>
            <a:ext cx="2475229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916171" y="3581400"/>
            <a:ext cx="1408429" cy="30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324600" y="35814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50"/>
              </a:spcBef>
            </a:pPr>
            <a:endParaRPr sz="1000"/>
          </a:p>
          <a:p>
            <a:pPr marL="395604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</a:t>
            </a:r>
            <a:r>
              <a:rPr sz="1600" spc="-9" dirty="0">
                <a:latin typeface="Arial"/>
                <a:cs typeface="Arial"/>
              </a:rPr>
              <a:t>0</a:t>
            </a:r>
            <a:r>
              <a:rPr sz="1600" dirty="0">
                <a:latin typeface="Arial"/>
                <a:cs typeface="Arial"/>
              </a:rPr>
              <a:t>Ba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spc="-14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16570" y="3581400"/>
            <a:ext cx="52832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644890" y="3581400"/>
            <a:ext cx="1792604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50"/>
              </a:spcBef>
            </a:pPr>
            <a:endParaRPr sz="1000"/>
          </a:p>
          <a:p>
            <a:pPr marL="285495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</a:t>
            </a:r>
            <a:r>
              <a:rPr sz="1600" spc="-9" dirty="0">
                <a:latin typeface="Arial"/>
                <a:cs typeface="Arial"/>
              </a:rPr>
              <a:t>0</a:t>
            </a:r>
            <a:r>
              <a:rPr sz="1600" dirty="0">
                <a:latin typeface="Arial"/>
                <a:cs typeface="Arial"/>
              </a:rPr>
              <a:t>Ba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spc="-14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3090" y="3884930"/>
            <a:ext cx="2099310" cy="458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962400" y="3884929"/>
            <a:ext cx="23622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962401" y="4189730"/>
            <a:ext cx="6475095" cy="153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863090" y="4343400"/>
            <a:ext cx="88011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743200" y="4343400"/>
            <a:ext cx="25146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257801" y="4343400"/>
            <a:ext cx="5179695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7352">
              <a:lnSpc>
                <a:spcPts val="1185"/>
              </a:lnSpc>
              <a:spcBef>
                <a:spcPts val="59"/>
              </a:spcBef>
            </a:pPr>
            <a:r>
              <a:rPr sz="1200" dirty="0">
                <a:latin typeface="Arial"/>
                <a:cs typeface="Arial"/>
              </a:rPr>
              <a:t>4</a:t>
            </a:r>
            <a:r>
              <a:rPr sz="1200" spc="19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pa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1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1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TP                                 </a:t>
            </a:r>
            <a:r>
              <a:rPr sz="1200" spc="22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pa</a:t>
            </a:r>
            <a:r>
              <a:rPr sz="1200" dirty="0">
                <a:latin typeface="Arial"/>
                <a:cs typeface="Arial"/>
              </a:rPr>
              <a:t>res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1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TP</a:t>
            </a:r>
          </a:p>
          <a:p>
            <a:pPr marL="1427352" marR="472289">
              <a:lnSpc>
                <a:spcPct val="100233"/>
              </a:lnSpc>
            </a:pPr>
            <a:r>
              <a:rPr sz="1200" dirty="0">
                <a:latin typeface="Arial"/>
                <a:cs typeface="Arial"/>
              </a:rPr>
              <a:t>C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spc="-4" dirty="0">
                <a:latin typeface="Arial"/>
                <a:cs typeface="Arial"/>
              </a:rPr>
              <a:t>g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9" dirty="0">
                <a:latin typeface="Arial"/>
                <a:cs typeface="Arial"/>
              </a:rPr>
              <a:t>í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spc="-14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2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                               </a:t>
            </a:r>
            <a:r>
              <a:rPr sz="1200" spc="302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19" dirty="0">
                <a:latin typeface="Arial"/>
                <a:cs typeface="Arial"/>
              </a:rPr>
              <a:t>a</a:t>
            </a:r>
            <a:r>
              <a:rPr sz="1200" spc="-9" dirty="0">
                <a:latin typeface="Arial"/>
                <a:cs typeface="Arial"/>
              </a:rPr>
              <a:t>t</a:t>
            </a:r>
            <a:r>
              <a:rPr sz="1200" spc="4" dirty="0">
                <a:latin typeface="Arial"/>
                <a:cs typeface="Arial"/>
              </a:rPr>
              <a:t>ego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-9" dirty="0">
                <a:latin typeface="Arial"/>
                <a:cs typeface="Arial"/>
              </a:rPr>
              <a:t>í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spc="-4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 </a:t>
            </a:r>
            <a:r>
              <a:rPr sz="1200" spc="4" dirty="0">
                <a:latin typeface="Arial"/>
                <a:cs typeface="Arial"/>
              </a:rPr>
              <a:t>me</a:t>
            </a:r>
            <a:r>
              <a:rPr sz="1200" dirty="0">
                <a:latin typeface="Arial"/>
                <a:cs typeface="Arial"/>
              </a:rPr>
              <a:t>jor                                            </a:t>
            </a:r>
            <a:r>
              <a:rPr sz="1200" spc="312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19" dirty="0">
                <a:latin typeface="Arial"/>
                <a:cs typeface="Arial"/>
              </a:rPr>
              <a:t>e</a:t>
            </a:r>
            <a:r>
              <a:rPr sz="1200" spc="-14" dirty="0">
                <a:latin typeface="Arial"/>
                <a:cs typeface="Arial"/>
              </a:rPr>
              <a:t>j</a:t>
            </a:r>
            <a:r>
              <a:rPr sz="1200" spc="4" dirty="0">
                <a:latin typeface="Arial"/>
                <a:cs typeface="Arial"/>
              </a:rPr>
              <a:t>or</a:t>
            </a:r>
            <a:endParaRPr sz="1200" dirty="0">
              <a:latin typeface="Arial"/>
              <a:cs typeface="Arial"/>
            </a:endParaRPr>
          </a:p>
          <a:p>
            <a:pPr marL="1602613">
              <a:lnSpc>
                <a:spcPct val="95825"/>
              </a:lnSpc>
              <a:spcBef>
                <a:spcPts val="20"/>
              </a:spcBef>
            </a:pPr>
            <a:r>
              <a:rPr sz="1200" spc="4" dirty="0">
                <a:latin typeface="Arial"/>
                <a:cs typeface="Arial"/>
              </a:rPr>
              <a:t>10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9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s                                   </a:t>
            </a:r>
            <a:r>
              <a:rPr sz="1200" spc="287" dirty="0">
                <a:latin typeface="Arial"/>
                <a:cs typeface="Arial"/>
              </a:rPr>
              <a:t> </a:t>
            </a:r>
            <a:r>
              <a:rPr sz="1200" spc="19" dirty="0">
                <a:latin typeface="Arial"/>
                <a:cs typeface="Arial"/>
              </a:rPr>
              <a:t>1</a:t>
            </a:r>
            <a:r>
              <a:rPr sz="1200" spc="4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4" dirty="0">
                <a:latin typeface="Arial"/>
                <a:cs typeface="Arial"/>
              </a:rPr>
              <a:t> 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3091" y="5105400"/>
            <a:ext cx="1793239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1"/>
              </a:spcBef>
            </a:pPr>
            <a:endParaRPr sz="1000"/>
          </a:p>
          <a:p>
            <a:pPr marL="284226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00B</a:t>
            </a:r>
            <a:r>
              <a:rPr sz="1600" spc="4" dirty="0">
                <a:latin typeface="Arial"/>
                <a:cs typeface="Arial"/>
              </a:rPr>
              <a:t>ase</a:t>
            </a:r>
            <a:r>
              <a:rPr sz="1600" spc="-14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6329" y="5105400"/>
            <a:ext cx="5346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191000" y="51054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1"/>
              </a:spcBef>
            </a:pPr>
            <a:endParaRPr sz="1000"/>
          </a:p>
          <a:p>
            <a:pPr marL="320675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100</a:t>
            </a:r>
            <a:r>
              <a:rPr sz="1600" spc="4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9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spc="-14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2971" y="5105400"/>
            <a:ext cx="4454525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225291" y="1219835"/>
            <a:ext cx="3884929" cy="760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 dirty="0"/>
          </a:p>
          <a:p>
            <a:pPr marL="1273937">
              <a:lnSpc>
                <a:spcPct val="95825"/>
              </a:lnSpc>
              <a:spcBef>
                <a:spcPts val="1000"/>
              </a:spcBef>
            </a:pP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1</a:t>
            </a:r>
            <a:r>
              <a:rPr sz="2000" spc="4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sz="2000" spc="-4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19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eT</a:t>
            </a:r>
          </a:p>
        </p:txBody>
      </p:sp>
      <p:sp>
        <p:nvSpPr>
          <p:cNvPr id="60" name="5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ADEC18B-E77C-4D80-B83F-16958D720F94}" type="datetime1">
              <a:rPr lang="es-CO" smtClean="0"/>
              <a:t>22/10/2024</a:t>
            </a:fld>
            <a:endParaRPr lang="en-US"/>
          </a:p>
        </p:txBody>
      </p:sp>
      <p:sp>
        <p:nvSpPr>
          <p:cNvPr id="61" name="6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62" name="6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33</a:t>
            </a:fld>
            <a:endParaRPr kumimoji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1256029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36"/>
          <p:cNvSpPr/>
          <p:nvPr/>
        </p:nvSpPr>
        <p:spPr>
          <a:xfrm>
            <a:off x="4225291" y="1372235"/>
            <a:ext cx="3884929" cy="760095"/>
          </a:xfrm>
          <a:custGeom>
            <a:avLst/>
            <a:gdLst/>
            <a:ahLst/>
            <a:cxnLst/>
            <a:rect l="l" t="t" r="r" b="b"/>
            <a:pathLst>
              <a:path w="3884929" h="760095">
                <a:moveTo>
                  <a:pt x="0" y="760095"/>
                </a:moveTo>
                <a:lnTo>
                  <a:pt x="3884929" y="760095"/>
                </a:lnTo>
                <a:lnTo>
                  <a:pt x="3884929" y="0"/>
                </a:lnTo>
                <a:lnTo>
                  <a:pt x="0" y="0"/>
                </a:lnTo>
                <a:lnTo>
                  <a:pt x="0" y="760095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25290" y="137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10220" y="2132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30291" y="2209800"/>
            <a:ext cx="1905" cy="762000"/>
          </a:xfrm>
          <a:custGeom>
            <a:avLst/>
            <a:gdLst/>
            <a:ahLst/>
            <a:cxnLst/>
            <a:rect l="l" t="t" r="r" b="b"/>
            <a:pathLst>
              <a:path w="1905" h="762000">
                <a:moveTo>
                  <a:pt x="0" y="0"/>
                </a:moveTo>
                <a:lnTo>
                  <a:pt x="1905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77490" y="2971800"/>
            <a:ext cx="2540" cy="762000"/>
          </a:xfrm>
          <a:custGeom>
            <a:avLst/>
            <a:gdLst/>
            <a:ahLst/>
            <a:cxnLst/>
            <a:rect l="l" t="t" r="r" b="b"/>
            <a:pathLst>
              <a:path w="2540" h="762000">
                <a:moveTo>
                  <a:pt x="0" y="0"/>
                </a:moveTo>
                <a:lnTo>
                  <a:pt x="254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7490" y="2971800"/>
            <a:ext cx="6781800" cy="1270"/>
          </a:xfrm>
          <a:custGeom>
            <a:avLst/>
            <a:gdLst/>
            <a:ahLst/>
            <a:cxnLst/>
            <a:rect l="l" t="t" r="r" b="b"/>
            <a:pathLst>
              <a:path w="6781800" h="1270">
                <a:moveTo>
                  <a:pt x="0" y="0"/>
                </a:moveTo>
                <a:lnTo>
                  <a:pt x="678180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3091" y="3733800"/>
            <a:ext cx="1793239" cy="608330"/>
          </a:xfrm>
          <a:custGeom>
            <a:avLst/>
            <a:gdLst/>
            <a:ahLst/>
            <a:cxnLst/>
            <a:rect l="l" t="t" r="r" b="b"/>
            <a:pathLst>
              <a:path w="1793239" h="608329">
                <a:moveTo>
                  <a:pt x="0" y="608330"/>
                </a:moveTo>
                <a:lnTo>
                  <a:pt x="1793239" y="608330"/>
                </a:lnTo>
                <a:lnTo>
                  <a:pt x="1793239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91000" y="37338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44890" y="3733800"/>
            <a:ext cx="1792604" cy="608330"/>
          </a:xfrm>
          <a:custGeom>
            <a:avLst/>
            <a:gdLst/>
            <a:ahLst/>
            <a:cxnLst/>
            <a:rect l="l" t="t" r="r" b="b"/>
            <a:pathLst>
              <a:path w="1792604" h="608329">
                <a:moveTo>
                  <a:pt x="0" y="608330"/>
                </a:moveTo>
                <a:lnTo>
                  <a:pt x="1792604" y="608330"/>
                </a:lnTo>
                <a:lnTo>
                  <a:pt x="1792604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7800" y="2971800"/>
            <a:ext cx="1270" cy="762000"/>
          </a:xfrm>
          <a:custGeom>
            <a:avLst/>
            <a:gdLst/>
            <a:ahLst/>
            <a:cxnLst/>
            <a:rect l="l" t="t" r="r" b="b"/>
            <a:pathLst>
              <a:path w="1270" h="762000">
                <a:moveTo>
                  <a:pt x="0" y="0"/>
                </a:moveTo>
                <a:lnTo>
                  <a:pt x="127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59290" y="2971800"/>
            <a:ext cx="1904" cy="762000"/>
          </a:xfrm>
          <a:custGeom>
            <a:avLst/>
            <a:gdLst/>
            <a:ahLst/>
            <a:cxnLst/>
            <a:rect l="l" t="t" r="r" b="b"/>
            <a:pathLst>
              <a:path w="1904" h="762000">
                <a:moveTo>
                  <a:pt x="0" y="0"/>
                </a:moveTo>
                <a:lnTo>
                  <a:pt x="1904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4600" y="37338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1400" y="2971800"/>
            <a:ext cx="1270" cy="762000"/>
          </a:xfrm>
          <a:custGeom>
            <a:avLst/>
            <a:gdLst/>
            <a:ahLst/>
            <a:cxnLst/>
            <a:rect l="l" t="t" r="r" b="b"/>
            <a:pathLst>
              <a:path w="1270" h="762000">
                <a:moveTo>
                  <a:pt x="0" y="0"/>
                </a:moveTo>
                <a:lnTo>
                  <a:pt x="127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309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633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1000" y="3734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8297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44890" y="3734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813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460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16570" y="4342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63748" y="328449"/>
            <a:ext cx="178724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Gig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it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80688" y="328449"/>
            <a:ext cx="200392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er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et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3957" y="328449"/>
            <a:ext cx="150297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(I</a:t>
            </a: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47463" y="328449"/>
            <a:ext cx="155616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8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2.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3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9505" y="4480893"/>
            <a:ext cx="2021789" cy="542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14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ras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9" dirty="0" err="1">
                <a:latin typeface="Arial"/>
                <a:cs typeface="Arial"/>
              </a:rPr>
              <a:t>m</a:t>
            </a:r>
            <a:r>
              <a:rPr sz="1200" spc="4" dirty="0" err="1">
                <a:latin typeface="Arial"/>
                <a:cs typeface="Arial"/>
              </a:rPr>
              <a:t>u</a:t>
            </a:r>
            <a:r>
              <a:rPr sz="1200" dirty="0" err="1">
                <a:latin typeface="Arial"/>
                <a:cs typeface="Arial"/>
              </a:rPr>
              <a:t>lt</a:t>
            </a:r>
            <a:r>
              <a:rPr sz="1200" spc="-14" dirty="0" err="1">
                <a:latin typeface="Arial"/>
                <a:cs typeface="Arial"/>
              </a:rPr>
              <a:t>i</a:t>
            </a:r>
            <a:r>
              <a:rPr sz="1200" spc="4" dirty="0" err="1">
                <a:latin typeface="Arial"/>
                <a:cs typeface="Arial"/>
              </a:rPr>
              <a:t>m</a:t>
            </a:r>
            <a:r>
              <a:rPr sz="1200" spc="-4" dirty="0" err="1">
                <a:latin typeface="Arial"/>
                <a:cs typeface="Arial"/>
              </a:rPr>
              <a:t>o</a:t>
            </a:r>
            <a:r>
              <a:rPr sz="1200" spc="4" dirty="0" err="1">
                <a:latin typeface="Arial"/>
                <a:cs typeface="Arial"/>
              </a:rPr>
              <a:t>da</a:t>
            </a:r>
            <a:r>
              <a:rPr sz="1200" dirty="0" err="1">
                <a:latin typeface="Arial"/>
                <a:cs typeface="Arial"/>
              </a:rPr>
              <a:t>les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4" dirty="0" err="1">
                <a:latin typeface="Arial"/>
                <a:cs typeface="Arial"/>
              </a:rPr>
              <a:t>u</a:t>
            </a:r>
            <a:r>
              <a:rPr sz="1200" dirty="0" err="1">
                <a:latin typeface="Arial"/>
                <a:cs typeface="Arial"/>
              </a:rPr>
              <a:t>s</a:t>
            </a:r>
            <a:r>
              <a:rPr sz="1200" spc="4" dirty="0" err="1">
                <a:latin typeface="Arial"/>
                <a:cs typeface="Arial"/>
              </a:rPr>
              <a:t>a</a:t>
            </a:r>
            <a:r>
              <a:rPr sz="1200" spc="-4" dirty="0" err="1">
                <a:latin typeface="Arial"/>
                <a:cs typeface="Arial"/>
              </a:rPr>
              <a:t>n</a:t>
            </a:r>
            <a:r>
              <a:rPr sz="1200" spc="4" dirty="0" err="1">
                <a:latin typeface="Arial"/>
                <a:cs typeface="Arial"/>
              </a:rPr>
              <a:t>d</a:t>
            </a:r>
            <a:r>
              <a:rPr sz="1200" dirty="0" err="1">
                <a:latin typeface="Arial"/>
                <a:cs typeface="Arial"/>
              </a:rPr>
              <a:t>o</a:t>
            </a:r>
            <a:r>
              <a:rPr lang="es-MX" sz="1200" dirty="0">
                <a:latin typeface="Arial"/>
                <a:cs typeface="Arial"/>
              </a:rPr>
              <a:t> la ventana de 850nm:</a:t>
            </a:r>
            <a:endParaRPr sz="1200" dirty="0">
              <a:latin typeface="Arial"/>
              <a:cs typeface="Arial"/>
            </a:endParaRPr>
          </a:p>
          <a:p>
            <a:pPr marL="601218" marR="607009" algn="ctr">
              <a:lnSpc>
                <a:spcPct val="95825"/>
              </a:lnSpc>
              <a:spcBef>
                <a:spcPts val="60"/>
              </a:spcBef>
            </a:pPr>
            <a:r>
              <a:rPr sz="1200" spc="14" dirty="0">
                <a:latin typeface="Arial"/>
                <a:cs typeface="Arial"/>
              </a:rPr>
              <a:t>5</a:t>
            </a:r>
            <a:r>
              <a:rPr sz="1200" spc="4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0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1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94176" y="4482418"/>
            <a:ext cx="1979255" cy="90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594" marR="181037"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14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ras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9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lt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m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spc="4" dirty="0">
                <a:latin typeface="Arial"/>
                <a:cs typeface="Arial"/>
              </a:rPr>
              <a:t>da</a:t>
            </a:r>
            <a:r>
              <a:rPr sz="1200" dirty="0">
                <a:latin typeface="Arial"/>
                <a:cs typeface="Arial"/>
              </a:rPr>
              <a:t>les o</a:t>
            </a:r>
          </a:p>
          <a:p>
            <a:pPr algn="ctr">
              <a:lnSpc>
                <a:spcPct val="100041"/>
              </a:lnSpc>
            </a:pP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on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spc="4" dirty="0">
                <a:latin typeface="Arial"/>
                <a:cs typeface="Arial"/>
              </a:rPr>
              <a:t>mo</a:t>
            </a:r>
            <a:r>
              <a:rPr sz="1200" spc="-4" dirty="0">
                <a:latin typeface="Arial"/>
                <a:cs typeface="Arial"/>
              </a:rPr>
              <a:t>d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les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4" dirty="0" err="1">
                <a:latin typeface="Arial"/>
                <a:cs typeface="Arial"/>
              </a:rPr>
              <a:t>u</a:t>
            </a:r>
            <a:r>
              <a:rPr sz="1200" dirty="0" err="1">
                <a:latin typeface="Arial"/>
                <a:cs typeface="Arial"/>
              </a:rPr>
              <a:t>s</a:t>
            </a:r>
            <a:r>
              <a:rPr sz="1200" spc="-4" dirty="0" err="1">
                <a:latin typeface="Arial"/>
                <a:cs typeface="Arial"/>
              </a:rPr>
              <a:t>a</a:t>
            </a:r>
            <a:r>
              <a:rPr sz="1200" spc="4" dirty="0" err="1">
                <a:latin typeface="Arial"/>
                <a:cs typeface="Arial"/>
              </a:rPr>
              <a:t>n</a:t>
            </a:r>
            <a:r>
              <a:rPr sz="1200" spc="-4" dirty="0" err="1">
                <a:latin typeface="Arial"/>
                <a:cs typeface="Arial"/>
              </a:rPr>
              <a:t>d</a:t>
            </a:r>
            <a:r>
              <a:rPr sz="1200" dirty="0" err="1">
                <a:latin typeface="Arial"/>
                <a:cs typeface="Arial"/>
              </a:rPr>
              <a:t>o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lang="es-MX" sz="1200" spc="9" dirty="0">
                <a:latin typeface="Arial"/>
                <a:cs typeface="Arial"/>
              </a:rPr>
              <a:t>la ventana de 1310 nm:</a:t>
            </a:r>
            <a:endParaRPr sz="1200" dirty="0">
              <a:latin typeface="Arial"/>
              <a:cs typeface="Arial"/>
            </a:endParaRPr>
          </a:p>
          <a:p>
            <a:pPr marL="194310" marR="193483" algn="ctr">
              <a:lnSpc>
                <a:spcPts val="1370"/>
              </a:lnSpc>
              <a:spcBef>
                <a:spcPts val="68"/>
              </a:spcBef>
            </a:pPr>
            <a:r>
              <a:rPr sz="1200" spc="4" dirty="0">
                <a:latin typeface="Arial"/>
                <a:cs typeface="Arial"/>
              </a:rPr>
              <a:t>55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1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tros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lt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odal</a:t>
            </a:r>
            <a:endParaRPr sz="1200" dirty="0">
              <a:latin typeface="Arial"/>
              <a:cs typeface="Arial"/>
            </a:endParaRPr>
          </a:p>
          <a:p>
            <a:pPr marL="121157" marR="118553" algn="ctr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500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1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on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spc="4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14" dirty="0">
                <a:latin typeface="Arial"/>
                <a:cs typeface="Arial"/>
              </a:rPr>
              <a:t>d</a:t>
            </a:r>
            <a:r>
              <a:rPr sz="1200" spc="4" dirty="0">
                <a:latin typeface="Arial"/>
                <a:cs typeface="Arial"/>
              </a:rPr>
              <a:t>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2558" y="4482418"/>
            <a:ext cx="885621" cy="359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pa</a:t>
            </a:r>
            <a:r>
              <a:rPr sz="1200" dirty="0">
                <a:latin typeface="Arial"/>
                <a:cs typeface="Arial"/>
              </a:rPr>
              <a:t>res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9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TP</a:t>
            </a:r>
            <a:endParaRPr sz="1200">
              <a:latin typeface="Arial"/>
              <a:cs typeface="Arial"/>
            </a:endParaRPr>
          </a:p>
          <a:p>
            <a:pPr marL="136397" marR="21412" algn="ctr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5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tros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2030" y="4482418"/>
            <a:ext cx="1738782" cy="359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4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pa</a:t>
            </a:r>
            <a:r>
              <a:rPr sz="1200" dirty="0">
                <a:latin typeface="Arial"/>
                <a:cs typeface="Arial"/>
              </a:rPr>
              <a:t>res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lang="es-MX" sz="1200" spc="9" dirty="0">
                <a:latin typeface="Arial"/>
                <a:cs typeface="Arial"/>
              </a:rPr>
              <a:t>par trenzado, mínimo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-14" dirty="0">
                <a:latin typeface="Arial"/>
                <a:cs typeface="Arial"/>
              </a:rPr>
              <a:t>C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4" dirty="0">
                <a:latin typeface="Arial"/>
                <a:cs typeface="Arial"/>
              </a:rPr>
              <a:t>ego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í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spc="-4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5</a:t>
            </a:r>
          </a:p>
          <a:p>
            <a:pPr marL="459486" marR="465734" algn="ctr">
              <a:lnSpc>
                <a:spcPct val="95825"/>
              </a:lnSpc>
            </a:pPr>
            <a:r>
              <a:rPr sz="1200" spc="19" dirty="0">
                <a:latin typeface="Arial"/>
                <a:cs typeface="Arial"/>
              </a:rPr>
              <a:t>1</a:t>
            </a:r>
            <a:r>
              <a:rPr sz="1200" spc="4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4" dirty="0">
                <a:latin typeface="Arial"/>
                <a:cs typeface="Arial"/>
              </a:rPr>
              <a:t> 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1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4890" y="3733800"/>
            <a:ext cx="1792604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 dirty="0"/>
          </a:p>
          <a:p>
            <a:pPr marL="285495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</a:t>
            </a:r>
            <a:r>
              <a:rPr sz="1600" spc="-9" dirty="0">
                <a:latin typeface="Arial"/>
                <a:cs typeface="Arial"/>
              </a:rPr>
              <a:t>0</a:t>
            </a:r>
            <a:r>
              <a:rPr sz="1600" dirty="0">
                <a:latin typeface="Arial"/>
                <a:cs typeface="Arial"/>
              </a:rPr>
              <a:t>0Ba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lang="es-MX" sz="1600" dirty="0">
                <a:latin typeface="Arial"/>
                <a:cs typeface="Arial"/>
              </a:rPr>
              <a:t>, </a:t>
            </a:r>
            <a:r>
              <a:rPr lang="es-MX" sz="1200" dirty="0">
                <a:latin typeface="Arial"/>
                <a:cs typeface="Arial"/>
              </a:rPr>
              <a:t>conector RJ45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600" y="37338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208152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100</a:t>
            </a:r>
            <a:r>
              <a:rPr sz="1600" spc="-9" dirty="0">
                <a:latin typeface="Arial"/>
                <a:cs typeface="Arial"/>
              </a:rPr>
              <a:t>0</a:t>
            </a:r>
            <a:r>
              <a:rPr sz="1600" spc="4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9" dirty="0">
                <a:latin typeface="Arial"/>
                <a:cs typeface="Arial"/>
              </a:rPr>
              <a:t>s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0" y="37338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133223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</a:t>
            </a:r>
            <a:r>
              <a:rPr sz="1600" spc="14" dirty="0">
                <a:latin typeface="Arial"/>
                <a:cs typeface="Arial"/>
              </a:rPr>
              <a:t>0</a:t>
            </a:r>
            <a:r>
              <a:rPr sz="1600" spc="-9" dirty="0">
                <a:latin typeface="Arial"/>
                <a:cs typeface="Arial"/>
              </a:rPr>
              <a:t>0</a:t>
            </a:r>
            <a:r>
              <a:rPr sz="1600" dirty="0">
                <a:latin typeface="Arial"/>
                <a:cs typeface="Arial"/>
              </a:rPr>
              <a:t>B</a:t>
            </a:r>
            <a:r>
              <a:rPr sz="1600" spc="14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eLX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091" y="3733800"/>
            <a:ext cx="1793239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130302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1000</a:t>
            </a:r>
            <a:r>
              <a:rPr sz="1600" spc="4" dirty="0">
                <a:latin typeface="Arial"/>
                <a:cs typeface="Arial"/>
              </a:rPr>
              <a:t>B</a:t>
            </a:r>
            <a:r>
              <a:rPr sz="1600" spc="-9" dirty="0">
                <a:latin typeface="Arial"/>
                <a:cs typeface="Arial"/>
              </a:rPr>
              <a:t>a</a:t>
            </a:r>
            <a:r>
              <a:rPr sz="1600" spc="19" dirty="0">
                <a:latin typeface="Arial"/>
                <a:cs typeface="Arial"/>
              </a:rPr>
              <a:t>s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SX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25291" y="1372235"/>
            <a:ext cx="3884929" cy="760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3"/>
              </a:spcBef>
            </a:pPr>
            <a:endParaRPr sz="650" dirty="0"/>
          </a:p>
          <a:p>
            <a:pPr marL="1197737">
              <a:lnSpc>
                <a:spcPct val="95825"/>
              </a:lnSpc>
              <a:spcBef>
                <a:spcPts val="1000"/>
              </a:spcBef>
            </a:pP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10</a:t>
            </a:r>
            <a:r>
              <a:rPr sz="2000" spc="4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sz="2000" spc="-4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eX</a:t>
            </a:r>
          </a:p>
        </p:txBody>
      </p:sp>
      <p:sp>
        <p:nvSpPr>
          <p:cNvPr id="37" name="3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24CD978-BC26-43CF-BA6C-F4000A22B4B5}" type="datetime1">
              <a:rPr lang="es-CO" smtClean="0"/>
              <a:t>22/10/2024</a:t>
            </a:fld>
            <a:endParaRPr lang="en-US"/>
          </a:p>
        </p:txBody>
      </p:sp>
      <p:sp>
        <p:nvSpPr>
          <p:cNvPr id="38" name="3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39" name="3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34</a:t>
            </a:fld>
            <a:endParaRPr kumimoji="0" lang="en-US"/>
          </a:p>
        </p:txBody>
      </p:sp>
      <p:sp>
        <p:nvSpPr>
          <p:cNvPr id="40" name="39 CuadroTexto"/>
          <p:cNvSpPr txBox="1"/>
          <p:nvPr/>
        </p:nvSpPr>
        <p:spPr>
          <a:xfrm>
            <a:off x="2816594" y="5482146"/>
            <a:ext cx="675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Conector </a:t>
            </a:r>
            <a:r>
              <a:rPr lang="es-CO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SFP  1Gigabit </a:t>
            </a:r>
            <a:r>
              <a:rPr lang="es-CO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s-CO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acepta un </a:t>
            </a:r>
            <a:r>
              <a:rPr lang="es-CO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transceiver</a:t>
            </a:r>
            <a:r>
              <a:rPr lang="es-CO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SX, LX o 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37" y="1448872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36"/>
          <p:cNvSpPr/>
          <p:nvPr/>
        </p:nvSpPr>
        <p:spPr>
          <a:xfrm>
            <a:off x="4225291" y="1372235"/>
            <a:ext cx="3884929" cy="760095"/>
          </a:xfrm>
          <a:custGeom>
            <a:avLst/>
            <a:gdLst/>
            <a:ahLst/>
            <a:cxnLst/>
            <a:rect l="l" t="t" r="r" b="b"/>
            <a:pathLst>
              <a:path w="3884929" h="760095">
                <a:moveTo>
                  <a:pt x="0" y="760095"/>
                </a:moveTo>
                <a:lnTo>
                  <a:pt x="3884929" y="760095"/>
                </a:lnTo>
                <a:lnTo>
                  <a:pt x="3884929" y="0"/>
                </a:lnTo>
                <a:lnTo>
                  <a:pt x="0" y="0"/>
                </a:lnTo>
                <a:lnTo>
                  <a:pt x="0" y="760095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25290" y="137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10220" y="2132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30291" y="2209800"/>
            <a:ext cx="1905" cy="762000"/>
          </a:xfrm>
          <a:custGeom>
            <a:avLst/>
            <a:gdLst/>
            <a:ahLst/>
            <a:cxnLst/>
            <a:rect l="l" t="t" r="r" b="b"/>
            <a:pathLst>
              <a:path w="1905" h="762000">
                <a:moveTo>
                  <a:pt x="0" y="0"/>
                </a:moveTo>
                <a:lnTo>
                  <a:pt x="1905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77490" y="2971800"/>
            <a:ext cx="2540" cy="762000"/>
          </a:xfrm>
          <a:custGeom>
            <a:avLst/>
            <a:gdLst/>
            <a:ahLst/>
            <a:cxnLst/>
            <a:rect l="l" t="t" r="r" b="b"/>
            <a:pathLst>
              <a:path w="2540" h="762000">
                <a:moveTo>
                  <a:pt x="0" y="0"/>
                </a:moveTo>
                <a:lnTo>
                  <a:pt x="254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7490" y="2971800"/>
            <a:ext cx="6781800" cy="1270"/>
          </a:xfrm>
          <a:custGeom>
            <a:avLst/>
            <a:gdLst/>
            <a:ahLst/>
            <a:cxnLst/>
            <a:rect l="l" t="t" r="r" b="b"/>
            <a:pathLst>
              <a:path w="6781800" h="1270">
                <a:moveTo>
                  <a:pt x="0" y="0"/>
                </a:moveTo>
                <a:lnTo>
                  <a:pt x="6781800" y="127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3091" y="3733800"/>
            <a:ext cx="1793239" cy="608330"/>
          </a:xfrm>
          <a:custGeom>
            <a:avLst/>
            <a:gdLst/>
            <a:ahLst/>
            <a:cxnLst/>
            <a:rect l="l" t="t" r="r" b="b"/>
            <a:pathLst>
              <a:path w="1793239" h="608329">
                <a:moveTo>
                  <a:pt x="0" y="608330"/>
                </a:moveTo>
                <a:lnTo>
                  <a:pt x="1793239" y="608330"/>
                </a:lnTo>
                <a:lnTo>
                  <a:pt x="1793239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91000" y="37338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44890" y="3733800"/>
            <a:ext cx="1792604" cy="608330"/>
          </a:xfrm>
          <a:custGeom>
            <a:avLst/>
            <a:gdLst/>
            <a:ahLst/>
            <a:cxnLst/>
            <a:rect l="l" t="t" r="r" b="b"/>
            <a:pathLst>
              <a:path w="1792604" h="608329">
                <a:moveTo>
                  <a:pt x="0" y="608330"/>
                </a:moveTo>
                <a:lnTo>
                  <a:pt x="1792604" y="608330"/>
                </a:lnTo>
                <a:lnTo>
                  <a:pt x="1792604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7800" y="2971800"/>
            <a:ext cx="1270" cy="762000"/>
          </a:xfrm>
          <a:custGeom>
            <a:avLst/>
            <a:gdLst/>
            <a:ahLst/>
            <a:cxnLst/>
            <a:rect l="l" t="t" r="r" b="b"/>
            <a:pathLst>
              <a:path w="1270" h="762000">
                <a:moveTo>
                  <a:pt x="0" y="0"/>
                </a:moveTo>
                <a:lnTo>
                  <a:pt x="127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59290" y="2971800"/>
            <a:ext cx="1904" cy="762000"/>
          </a:xfrm>
          <a:custGeom>
            <a:avLst/>
            <a:gdLst/>
            <a:ahLst/>
            <a:cxnLst/>
            <a:rect l="l" t="t" r="r" b="b"/>
            <a:pathLst>
              <a:path w="1904" h="762000">
                <a:moveTo>
                  <a:pt x="0" y="0"/>
                </a:moveTo>
                <a:lnTo>
                  <a:pt x="1904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4600" y="37338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1400" y="2971800"/>
            <a:ext cx="1270" cy="762000"/>
          </a:xfrm>
          <a:custGeom>
            <a:avLst/>
            <a:gdLst/>
            <a:ahLst/>
            <a:cxnLst/>
            <a:rect l="l" t="t" r="r" b="b"/>
            <a:pathLst>
              <a:path w="1270" h="762000">
                <a:moveTo>
                  <a:pt x="0" y="0"/>
                </a:moveTo>
                <a:lnTo>
                  <a:pt x="127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309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633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1000" y="3734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8297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44890" y="37331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813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460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16570" y="43414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37257" y="328449"/>
            <a:ext cx="203712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10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4912" y="328449"/>
            <a:ext cx="200306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er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et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8504" y="328449"/>
            <a:ext cx="150417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IEEE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2451" y="328449"/>
            <a:ext cx="155665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802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3)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4708" y="4480893"/>
            <a:ext cx="2010156" cy="725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54" marR="27889" algn="ctr">
              <a:lnSpc>
                <a:spcPts val="1325"/>
              </a:lnSpc>
              <a:spcBef>
                <a:spcPts val="66"/>
              </a:spcBef>
            </a:pPr>
            <a:r>
              <a:rPr sz="1200" dirty="0" err="1">
                <a:latin typeface="Arial"/>
                <a:cs typeface="Arial"/>
              </a:rPr>
              <a:t>Fi</a:t>
            </a:r>
            <a:r>
              <a:rPr sz="1200" spc="4" dirty="0" err="1">
                <a:latin typeface="Arial"/>
                <a:cs typeface="Arial"/>
              </a:rPr>
              <a:t>b</a:t>
            </a:r>
            <a:r>
              <a:rPr sz="1200" dirty="0" err="1">
                <a:latin typeface="Arial"/>
                <a:cs typeface="Arial"/>
              </a:rPr>
              <a:t>ras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4" dirty="0" err="1">
                <a:latin typeface="Arial"/>
                <a:cs typeface="Arial"/>
              </a:rPr>
              <a:t>mul</a:t>
            </a:r>
            <a:r>
              <a:rPr sz="1200" dirty="0" err="1">
                <a:latin typeface="Arial"/>
                <a:cs typeface="Arial"/>
              </a:rPr>
              <a:t>t</a:t>
            </a:r>
            <a:r>
              <a:rPr sz="1200" spc="-14" dirty="0" err="1">
                <a:latin typeface="Arial"/>
                <a:cs typeface="Arial"/>
              </a:rPr>
              <a:t>i</a:t>
            </a:r>
            <a:r>
              <a:rPr sz="1200" spc="-4" dirty="0" err="1">
                <a:latin typeface="Arial"/>
                <a:cs typeface="Arial"/>
              </a:rPr>
              <a:t>m</a:t>
            </a:r>
            <a:r>
              <a:rPr sz="1200" spc="4" dirty="0" err="1">
                <a:latin typeface="Arial"/>
                <a:cs typeface="Arial"/>
              </a:rPr>
              <a:t>od</a:t>
            </a:r>
            <a:r>
              <a:rPr lang="es-MX" sz="1200" spc="4" dirty="0">
                <a:latin typeface="Arial"/>
                <a:cs typeface="Arial"/>
              </a:rPr>
              <a:t>o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</a:p>
          <a:p>
            <a:pPr marL="279653" marR="291845" algn="ctr">
              <a:lnSpc>
                <a:spcPct val="95825"/>
              </a:lnSpc>
            </a:pPr>
            <a:r>
              <a:rPr lang="es-CO" sz="1200" spc="9" dirty="0">
                <a:latin typeface="Arial"/>
                <a:cs typeface="Arial"/>
              </a:rPr>
              <a:t>M</a:t>
            </a:r>
            <a:r>
              <a:rPr sz="1200" spc="-4" dirty="0" err="1">
                <a:latin typeface="Arial"/>
                <a:cs typeface="Arial"/>
              </a:rPr>
              <a:t>o</a:t>
            </a:r>
            <a:r>
              <a:rPr sz="1200" spc="14" dirty="0" err="1">
                <a:latin typeface="Arial"/>
                <a:cs typeface="Arial"/>
              </a:rPr>
              <a:t>n</a:t>
            </a:r>
            <a:r>
              <a:rPr sz="1200" spc="-4" dirty="0" err="1">
                <a:latin typeface="Arial"/>
                <a:cs typeface="Arial"/>
              </a:rPr>
              <a:t>om</a:t>
            </a:r>
            <a:r>
              <a:rPr sz="1200" spc="4" dirty="0" err="1">
                <a:latin typeface="Arial"/>
                <a:cs typeface="Arial"/>
              </a:rPr>
              <a:t>od</a:t>
            </a:r>
            <a:r>
              <a:rPr lang="es-MX" sz="1200" spc="4" dirty="0">
                <a:latin typeface="Arial"/>
                <a:cs typeface="Arial"/>
              </a:rPr>
              <a:t>o en la ventana de 1300 nm: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60"/>
              </a:spcBef>
            </a:pPr>
            <a:r>
              <a:rPr sz="1200" spc="4" dirty="0">
                <a:latin typeface="Arial"/>
                <a:cs typeface="Arial"/>
              </a:rPr>
              <a:t>30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9" dirty="0" err="1">
                <a:latin typeface="Arial"/>
                <a:cs typeface="Arial"/>
              </a:rPr>
              <a:t>m</a:t>
            </a:r>
            <a:r>
              <a:rPr sz="1200" spc="4" dirty="0" err="1">
                <a:latin typeface="Arial"/>
                <a:cs typeface="Arial"/>
              </a:rPr>
              <a:t>u</a:t>
            </a:r>
            <a:r>
              <a:rPr sz="1200" dirty="0" err="1">
                <a:latin typeface="Arial"/>
                <a:cs typeface="Arial"/>
              </a:rPr>
              <a:t>lt</a:t>
            </a:r>
            <a:r>
              <a:rPr sz="1200" spc="-14" dirty="0" err="1">
                <a:latin typeface="Arial"/>
                <a:cs typeface="Arial"/>
              </a:rPr>
              <a:t>i</a:t>
            </a:r>
            <a:r>
              <a:rPr sz="1200" spc="4" dirty="0" err="1">
                <a:latin typeface="Arial"/>
                <a:cs typeface="Arial"/>
              </a:rPr>
              <a:t>m</a:t>
            </a:r>
            <a:r>
              <a:rPr sz="1200" spc="-4" dirty="0" err="1">
                <a:latin typeface="Arial"/>
                <a:cs typeface="Arial"/>
              </a:rPr>
              <a:t>o</a:t>
            </a:r>
            <a:r>
              <a:rPr sz="1200" spc="4" dirty="0" err="1">
                <a:latin typeface="Arial"/>
                <a:cs typeface="Arial"/>
              </a:rPr>
              <a:t>d</a:t>
            </a:r>
            <a:r>
              <a:rPr lang="es-CO" sz="1200" spc="4" dirty="0"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131826" marR="142189" algn="ctr">
              <a:lnSpc>
                <a:spcPct val="95825"/>
              </a:lnSpc>
              <a:spcBef>
                <a:spcPts val="45"/>
              </a:spcBef>
            </a:pPr>
            <a:r>
              <a:rPr sz="1200" spc="14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9" dirty="0">
                <a:latin typeface="Arial"/>
                <a:cs typeface="Arial"/>
              </a:rPr>
              <a:t>k</a:t>
            </a:r>
            <a:r>
              <a:rPr sz="1200" dirty="0">
                <a:latin typeface="Arial"/>
                <a:cs typeface="Arial"/>
              </a:rPr>
              <a:t>m </a:t>
            </a:r>
            <a:r>
              <a:rPr sz="1200" spc="4" dirty="0" err="1">
                <a:latin typeface="Arial"/>
                <a:cs typeface="Arial"/>
              </a:rPr>
              <a:t>m</a:t>
            </a:r>
            <a:r>
              <a:rPr sz="1200" dirty="0" err="1">
                <a:latin typeface="Arial"/>
                <a:cs typeface="Arial"/>
              </a:rPr>
              <a:t>o</a:t>
            </a:r>
            <a:r>
              <a:rPr sz="1200" spc="14" dirty="0" err="1">
                <a:latin typeface="Arial"/>
                <a:cs typeface="Arial"/>
              </a:rPr>
              <a:t>n</a:t>
            </a:r>
            <a:r>
              <a:rPr sz="1200" spc="-4" dirty="0" err="1">
                <a:latin typeface="Arial"/>
                <a:cs typeface="Arial"/>
              </a:rPr>
              <a:t>om</a:t>
            </a:r>
            <a:r>
              <a:rPr sz="1200" spc="4" dirty="0" err="1">
                <a:latin typeface="Arial"/>
                <a:cs typeface="Arial"/>
              </a:rPr>
              <a:t>od</a:t>
            </a:r>
            <a:r>
              <a:rPr lang="es-CO" sz="1200" spc="4" dirty="0"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4948" y="4481655"/>
            <a:ext cx="1584073" cy="723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dirty="0" err="1">
                <a:latin typeface="Arial"/>
                <a:cs typeface="Arial"/>
              </a:rPr>
              <a:t>Fibra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-4" dirty="0" err="1">
                <a:latin typeface="Arial"/>
                <a:cs typeface="Arial"/>
              </a:rPr>
              <a:t>m</a:t>
            </a:r>
            <a:r>
              <a:rPr sz="1200" spc="4" dirty="0" err="1">
                <a:latin typeface="Arial"/>
                <a:cs typeface="Arial"/>
              </a:rPr>
              <a:t>u</a:t>
            </a:r>
            <a:r>
              <a:rPr sz="1200" spc="-14" dirty="0" err="1">
                <a:latin typeface="Arial"/>
                <a:cs typeface="Arial"/>
              </a:rPr>
              <a:t>l</a:t>
            </a:r>
            <a:r>
              <a:rPr sz="1200" dirty="0" err="1">
                <a:latin typeface="Arial"/>
                <a:cs typeface="Arial"/>
              </a:rPr>
              <a:t>ti</a:t>
            </a:r>
            <a:r>
              <a:rPr sz="1200" spc="-4" dirty="0" err="1">
                <a:latin typeface="Arial"/>
                <a:cs typeface="Arial"/>
              </a:rPr>
              <a:t>mo</a:t>
            </a:r>
            <a:r>
              <a:rPr sz="1200" spc="14" dirty="0" err="1">
                <a:latin typeface="Arial"/>
                <a:cs typeface="Arial"/>
              </a:rPr>
              <a:t>d</a:t>
            </a:r>
            <a:r>
              <a:rPr lang="es-CO" sz="1200" spc="14" dirty="0">
                <a:latin typeface="Arial"/>
                <a:cs typeface="Arial"/>
              </a:rPr>
              <a:t>o en la ventana de 850nm:</a:t>
            </a:r>
            <a:endParaRPr sz="1200" dirty="0">
              <a:latin typeface="Arial"/>
              <a:cs typeface="Arial"/>
            </a:endParaRPr>
          </a:p>
          <a:p>
            <a:pPr marL="169925" marR="182270" algn="ctr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3</a:t>
            </a:r>
            <a:r>
              <a:rPr sz="1200" spc="14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lang="es-CO" sz="1200" spc="4" dirty="0">
                <a:latin typeface="Arial"/>
                <a:cs typeface="Arial"/>
              </a:rPr>
              <a:t> </a:t>
            </a:r>
            <a:r>
              <a:rPr lang="es-CO" sz="1200" dirty="0">
                <a:latin typeface="Arial"/>
                <a:cs typeface="Arial"/>
              </a:rPr>
              <a:t>con OM3 y 550m  con OM4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2452" y="4480893"/>
            <a:ext cx="871348" cy="542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 algn="ctr">
              <a:lnSpc>
                <a:spcPts val="1325"/>
              </a:lnSpc>
              <a:spcBef>
                <a:spcPts val="66"/>
              </a:spcBef>
            </a:pPr>
            <a:r>
              <a:rPr sz="1200" dirty="0" err="1">
                <a:latin typeface="Arial"/>
                <a:cs typeface="Arial"/>
              </a:rPr>
              <a:t>Fi</a:t>
            </a:r>
            <a:r>
              <a:rPr sz="1200" spc="4" dirty="0" err="1">
                <a:latin typeface="Arial"/>
                <a:cs typeface="Arial"/>
              </a:rPr>
              <a:t>b</a:t>
            </a:r>
            <a:r>
              <a:rPr sz="1200" dirty="0" err="1">
                <a:latin typeface="Arial"/>
                <a:cs typeface="Arial"/>
              </a:rPr>
              <a:t>ra</a:t>
            </a:r>
            <a:r>
              <a:rPr lang="es-CO" sz="1200" dirty="0"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  <a:p>
            <a:pPr marL="12700" algn="ctr">
              <a:lnSpc>
                <a:spcPct val="95825"/>
              </a:lnSpc>
            </a:pPr>
            <a:r>
              <a:rPr sz="1200" spc="9" dirty="0" err="1">
                <a:latin typeface="Arial"/>
                <a:cs typeface="Arial"/>
              </a:rPr>
              <a:t>m</a:t>
            </a:r>
            <a:r>
              <a:rPr sz="1200" spc="-4" dirty="0" err="1">
                <a:latin typeface="Arial"/>
                <a:cs typeface="Arial"/>
              </a:rPr>
              <a:t>o</a:t>
            </a:r>
            <a:r>
              <a:rPr sz="1200" spc="14" dirty="0" err="1">
                <a:latin typeface="Arial"/>
                <a:cs typeface="Arial"/>
              </a:rPr>
              <a:t>n</a:t>
            </a:r>
            <a:r>
              <a:rPr sz="1200" spc="-4" dirty="0" err="1">
                <a:latin typeface="Arial"/>
                <a:cs typeface="Arial"/>
              </a:rPr>
              <a:t>om</a:t>
            </a:r>
            <a:r>
              <a:rPr sz="1200" spc="4" dirty="0" err="1">
                <a:latin typeface="Arial"/>
                <a:cs typeface="Arial"/>
              </a:rPr>
              <a:t>od</a:t>
            </a:r>
            <a:r>
              <a:rPr lang="es-CO" sz="1200" spc="4" dirty="0"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241554" marR="142951" algn="ctr">
              <a:lnSpc>
                <a:spcPct val="95825"/>
              </a:lnSpc>
              <a:spcBef>
                <a:spcPts val="60"/>
              </a:spcBef>
            </a:pPr>
            <a:r>
              <a:rPr sz="1200" spc="4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19" dirty="0">
                <a:latin typeface="Arial"/>
                <a:cs typeface="Arial"/>
              </a:rPr>
              <a:t> </a:t>
            </a:r>
            <a:r>
              <a:rPr sz="1200" spc="-9" dirty="0">
                <a:latin typeface="Arial"/>
                <a:cs typeface="Arial"/>
              </a:rPr>
              <a:t>km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3885" y="4480893"/>
            <a:ext cx="845718" cy="542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9" algn="ctr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Fi</a:t>
            </a:r>
            <a:r>
              <a:rPr sz="1200" spc="4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ra</a:t>
            </a:r>
          </a:p>
          <a:p>
            <a:pPr marL="12700" algn="ctr">
              <a:lnSpc>
                <a:spcPct val="95825"/>
              </a:lnSpc>
            </a:pPr>
            <a:r>
              <a:rPr sz="1200" spc="-4" dirty="0" err="1">
                <a:latin typeface="Arial"/>
                <a:cs typeface="Arial"/>
              </a:rPr>
              <a:t>m</a:t>
            </a:r>
            <a:r>
              <a:rPr sz="1200" spc="4" dirty="0" err="1">
                <a:latin typeface="Arial"/>
                <a:cs typeface="Arial"/>
              </a:rPr>
              <a:t>ono</a:t>
            </a:r>
            <a:r>
              <a:rPr sz="1200" spc="-14" dirty="0" err="1">
                <a:latin typeface="Arial"/>
                <a:cs typeface="Arial"/>
              </a:rPr>
              <a:t>m</a:t>
            </a:r>
            <a:r>
              <a:rPr sz="1200" spc="14" dirty="0" err="1">
                <a:latin typeface="Arial"/>
                <a:cs typeface="Arial"/>
              </a:rPr>
              <a:t>o</a:t>
            </a:r>
            <a:r>
              <a:rPr sz="1200" spc="-4" dirty="0" err="1">
                <a:latin typeface="Arial"/>
                <a:cs typeface="Arial"/>
              </a:rPr>
              <a:t>d</a:t>
            </a:r>
            <a:r>
              <a:rPr lang="es-CO" sz="1200" spc="-4" dirty="0"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 marL="323850" marR="22859" algn="ctr">
              <a:lnSpc>
                <a:spcPct val="95825"/>
              </a:lnSpc>
              <a:spcBef>
                <a:spcPts val="60"/>
              </a:spcBef>
            </a:pPr>
            <a:r>
              <a:rPr sz="1200" spc="4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9" dirty="0">
                <a:latin typeface="Arial"/>
                <a:cs typeface="Arial"/>
              </a:rPr>
              <a:t>k</a:t>
            </a:r>
            <a:r>
              <a:rPr sz="1200" dirty="0">
                <a:latin typeface="Arial"/>
                <a:cs typeface="Arial"/>
              </a:rPr>
              <a:t>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4890" y="3733800"/>
            <a:ext cx="1792604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396748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4" dirty="0">
                <a:latin typeface="Arial"/>
                <a:cs typeface="Arial"/>
              </a:rPr>
              <a:t>0</a:t>
            </a:r>
            <a:r>
              <a:rPr sz="1600" spc="-4" dirty="0">
                <a:latin typeface="Arial"/>
                <a:cs typeface="Arial"/>
              </a:rPr>
              <a:t>G</a:t>
            </a:r>
            <a:r>
              <a:rPr sz="1600" spc="-9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600" y="37338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319404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</a:t>
            </a:r>
            <a:r>
              <a:rPr sz="1600" spc="-19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Ba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eLR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0" y="37338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245999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0</a:t>
            </a:r>
            <a:r>
              <a:rPr sz="1600" spc="-4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Ba</a:t>
            </a:r>
            <a:r>
              <a:rPr sz="1600" spc="1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091" y="3733800"/>
            <a:ext cx="1793239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marL="243078">
              <a:lnSpc>
                <a:spcPct val="95825"/>
              </a:lnSpc>
            </a:pPr>
            <a:r>
              <a:rPr sz="1600" dirty="0">
                <a:latin typeface="Arial"/>
                <a:cs typeface="Arial"/>
              </a:rPr>
              <a:t>10</a:t>
            </a:r>
            <a:r>
              <a:rPr sz="1600" spc="-14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Ba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eLX4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25291" y="1372235"/>
            <a:ext cx="3884929" cy="760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806069">
              <a:lnSpc>
                <a:spcPct val="95825"/>
              </a:lnSpc>
              <a:spcBef>
                <a:spcPts val="1189"/>
              </a:spcBef>
            </a:pP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10G</a:t>
            </a:r>
            <a:r>
              <a:rPr sz="2000" spc="-4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19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19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Fib</a:t>
            </a:r>
            <a:r>
              <a:rPr sz="2000" spc="4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7" name="3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6843A33-D0BD-4A1B-A3BE-A41D8B44E61F}" type="datetime1">
              <a:rPr lang="es-CO" smtClean="0"/>
              <a:t>22/10/2024</a:t>
            </a:fld>
            <a:endParaRPr lang="en-US"/>
          </a:p>
        </p:txBody>
      </p:sp>
      <p:sp>
        <p:nvSpPr>
          <p:cNvPr id="38" name="3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39" name="3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35</a:t>
            </a:fld>
            <a:endParaRPr kumimoji="0" lang="en-US"/>
          </a:p>
        </p:txBody>
      </p:sp>
      <p:sp>
        <p:nvSpPr>
          <p:cNvPr id="40" name="39 Rectángulo"/>
          <p:cNvSpPr/>
          <p:nvPr/>
        </p:nvSpPr>
        <p:spPr>
          <a:xfrm>
            <a:off x="1995932" y="5485765"/>
            <a:ext cx="8441690" cy="677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SFP+</a:t>
            </a: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1/10 Gigabit- </a:t>
            </a:r>
            <a:r>
              <a:rPr lang="fr-FR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acepta</a:t>
            </a: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transceivers SR, LR, ER a 10G y SX, LX, T a 1G</a:t>
            </a:r>
          </a:p>
          <a:p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XFP</a:t>
            </a: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solo a 10G</a:t>
            </a: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4813808" y="4838906"/>
            <a:ext cx="2149647" cy="1428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25291" y="1372235"/>
            <a:ext cx="3884929" cy="760095"/>
          </a:xfrm>
          <a:custGeom>
            <a:avLst/>
            <a:gdLst/>
            <a:ahLst/>
            <a:cxnLst/>
            <a:rect l="l" t="t" r="r" b="b"/>
            <a:pathLst>
              <a:path w="3884929" h="760095">
                <a:moveTo>
                  <a:pt x="0" y="760095"/>
                </a:moveTo>
                <a:lnTo>
                  <a:pt x="3884929" y="760095"/>
                </a:lnTo>
                <a:lnTo>
                  <a:pt x="3884929" y="0"/>
                </a:lnTo>
                <a:lnTo>
                  <a:pt x="0" y="0"/>
                </a:lnTo>
                <a:lnTo>
                  <a:pt x="0" y="760095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25290" y="137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110220" y="2132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0290" y="22098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7600" y="29718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57600" y="2971800"/>
            <a:ext cx="4612640" cy="0"/>
          </a:xfrm>
          <a:custGeom>
            <a:avLst/>
            <a:gdLst/>
            <a:ahLst/>
            <a:cxnLst/>
            <a:rect l="l" t="t" r="r" b="b"/>
            <a:pathLst>
              <a:path w="4612640">
                <a:moveTo>
                  <a:pt x="0" y="0"/>
                </a:moveTo>
                <a:lnTo>
                  <a:pt x="461264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3200" y="3733800"/>
            <a:ext cx="1791970" cy="608330"/>
          </a:xfrm>
          <a:custGeom>
            <a:avLst/>
            <a:gdLst/>
            <a:ahLst/>
            <a:cxnLst/>
            <a:rect l="l" t="t" r="r" b="b"/>
            <a:pathLst>
              <a:path w="1791970" h="608329">
                <a:moveTo>
                  <a:pt x="0" y="608330"/>
                </a:moveTo>
                <a:lnTo>
                  <a:pt x="1791970" y="608330"/>
                </a:lnTo>
                <a:lnTo>
                  <a:pt x="1791970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69841" y="3733800"/>
            <a:ext cx="1793239" cy="608330"/>
          </a:xfrm>
          <a:custGeom>
            <a:avLst/>
            <a:gdLst/>
            <a:ahLst/>
            <a:cxnLst/>
            <a:rect l="l" t="t" r="r" b="b"/>
            <a:pathLst>
              <a:path w="1793239" h="608329">
                <a:moveTo>
                  <a:pt x="0" y="608330"/>
                </a:moveTo>
                <a:lnTo>
                  <a:pt x="1793239" y="608330"/>
                </a:lnTo>
                <a:lnTo>
                  <a:pt x="1793239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03441" y="3733800"/>
            <a:ext cx="1793239" cy="608330"/>
          </a:xfrm>
          <a:custGeom>
            <a:avLst/>
            <a:gdLst/>
            <a:ahLst/>
            <a:cxnLst/>
            <a:rect l="l" t="t" r="r" b="b"/>
            <a:pathLst>
              <a:path w="1793239" h="608329">
                <a:moveTo>
                  <a:pt x="0" y="608330"/>
                </a:moveTo>
                <a:lnTo>
                  <a:pt x="1793239" y="608330"/>
                </a:lnTo>
                <a:lnTo>
                  <a:pt x="1793239" y="0"/>
                </a:lnTo>
                <a:lnTo>
                  <a:pt x="0" y="0"/>
                </a:lnTo>
                <a:lnTo>
                  <a:pt x="0" y="608330"/>
                </a:lnTo>
                <a:close/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70240" y="29718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4320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3517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6984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6308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03440" y="3734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96680" y="4342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75915" y="4850766"/>
            <a:ext cx="1433652" cy="1416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37257" y="328449"/>
            <a:ext cx="203712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10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4912" y="328449"/>
            <a:ext cx="200306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er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et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8504" y="328449"/>
            <a:ext cx="150417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IEEE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2451" y="328449"/>
            <a:ext cx="155665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802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3)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1943" y="4479370"/>
            <a:ext cx="1217625" cy="359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AUI </a:t>
            </a:r>
            <a:r>
              <a:rPr sz="1200" spc="9" dirty="0">
                <a:latin typeface="Arial"/>
                <a:cs typeface="Arial"/>
              </a:rPr>
              <a:t>4</a:t>
            </a:r>
            <a:r>
              <a:rPr sz="1200" spc="-4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4" dirty="0">
                <a:latin typeface="Arial"/>
                <a:cs typeface="Arial"/>
              </a:rPr>
              <a:t>an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PCS</a:t>
            </a:r>
            <a:endParaRPr sz="1200">
              <a:latin typeface="Arial"/>
              <a:cs typeface="Arial"/>
            </a:endParaRPr>
          </a:p>
          <a:p>
            <a:pPr marL="240030" marR="249783" algn="ctr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5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tros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9596" y="4479370"/>
            <a:ext cx="716787" cy="359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677" marR="103022" algn="ctr">
              <a:lnSpc>
                <a:spcPts val="1325"/>
              </a:lnSpc>
              <a:spcBef>
                <a:spcPts val="66"/>
              </a:spcBef>
            </a:pPr>
            <a:r>
              <a:rPr sz="1200" spc="-25" dirty="0">
                <a:latin typeface="Arial"/>
                <a:cs typeface="Arial"/>
              </a:rPr>
              <a:t>T</a:t>
            </a:r>
            <a:r>
              <a:rPr sz="1200" spc="-5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nax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200" spc="14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-14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14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63485" y="4479370"/>
            <a:ext cx="1322578" cy="854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25"/>
              </a:lnSpc>
              <a:spcBef>
                <a:spcPts val="66"/>
              </a:spcBef>
            </a:pPr>
            <a:r>
              <a:rPr lang="es-MX" sz="1200" spc="-14" dirty="0">
                <a:latin typeface="Arial"/>
                <a:cs typeface="Arial"/>
              </a:rPr>
              <a:t>Par trenzado:</a:t>
            </a:r>
            <a:endParaRPr sz="1200" dirty="0">
              <a:latin typeface="Arial"/>
              <a:cs typeface="Arial"/>
            </a:endParaRPr>
          </a:p>
          <a:p>
            <a:pPr marL="40132" marR="22859" algn="ctr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1</a:t>
            </a:r>
            <a:r>
              <a:rPr sz="1200" spc="14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os</a:t>
            </a:r>
            <a:endParaRPr lang="es-CO" sz="1200" spc="4" dirty="0">
              <a:latin typeface="Arial"/>
              <a:cs typeface="Arial"/>
            </a:endParaRPr>
          </a:p>
          <a:p>
            <a:pPr marL="40132" marR="22859" algn="ctr">
              <a:lnSpc>
                <a:spcPct val="95825"/>
              </a:lnSpc>
            </a:pPr>
            <a:r>
              <a:rPr lang="es-CO" sz="1200" spc="4" dirty="0" err="1">
                <a:latin typeface="Arial"/>
                <a:cs typeface="Arial"/>
              </a:rPr>
              <a:t>Cat</a:t>
            </a:r>
            <a:r>
              <a:rPr lang="es-CO" sz="1200" spc="4" dirty="0">
                <a:latin typeface="Arial"/>
                <a:cs typeface="Arial"/>
              </a:rPr>
              <a:t> 6A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4011" y="6465923"/>
            <a:ext cx="7828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3200" y="2209800"/>
            <a:ext cx="338709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130291" y="2209800"/>
            <a:ext cx="286638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743200" y="2971800"/>
            <a:ext cx="91440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657600" y="2971800"/>
            <a:ext cx="247269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130290" y="2971800"/>
            <a:ext cx="2139950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270241" y="2971800"/>
            <a:ext cx="726439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743200" y="3733800"/>
            <a:ext cx="179197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26"/>
              </a:spcBef>
            </a:pPr>
            <a:endParaRPr sz="1000"/>
          </a:p>
          <a:p>
            <a:pPr marL="242569">
              <a:lnSpc>
                <a:spcPct val="95825"/>
              </a:lnSpc>
            </a:pPr>
            <a:r>
              <a:rPr sz="1600" spc="-9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0</a:t>
            </a:r>
            <a:r>
              <a:rPr sz="1600" spc="-4" dirty="0">
                <a:latin typeface="Arial"/>
                <a:cs typeface="Arial"/>
              </a:rPr>
              <a:t>G</a:t>
            </a:r>
            <a:r>
              <a:rPr sz="1600" spc="-9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eCX4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5171" y="3733800"/>
            <a:ext cx="534669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069841" y="3733800"/>
            <a:ext cx="1793239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8338" marR="257358" algn="ctr">
              <a:lnSpc>
                <a:spcPct val="95825"/>
              </a:lnSpc>
              <a:spcBef>
                <a:spcPts val="425"/>
              </a:spcBef>
            </a:pPr>
            <a:r>
              <a:rPr sz="1600" spc="4" dirty="0">
                <a:latin typeface="Arial"/>
                <a:cs typeface="Arial"/>
              </a:rPr>
              <a:t>S</a:t>
            </a:r>
            <a:r>
              <a:rPr sz="1600" spc="-14" dirty="0">
                <a:latin typeface="Arial"/>
                <a:cs typeface="Arial"/>
              </a:rPr>
              <a:t>F</a:t>
            </a:r>
            <a:r>
              <a:rPr sz="1600" spc="4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634657" marR="528289" algn="ctr">
              <a:lnSpc>
                <a:spcPct val="95825"/>
              </a:lnSpc>
              <a:spcBef>
                <a:spcPts val="114"/>
              </a:spcBef>
            </a:pPr>
            <a:r>
              <a:rPr sz="1600" spc="-4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tta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3080" y="3733800"/>
            <a:ext cx="340360" cy="608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203441" y="3733800"/>
            <a:ext cx="1793239" cy="745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8"/>
              </a:spcBef>
            </a:pPr>
            <a:endParaRPr sz="600" dirty="0"/>
          </a:p>
          <a:p>
            <a:pPr marL="469646" algn="ctr">
              <a:lnSpc>
                <a:spcPct val="95825"/>
              </a:lnSpc>
              <a:spcBef>
                <a:spcPts val="1000"/>
              </a:spcBef>
            </a:pPr>
            <a:r>
              <a:rPr sz="1600" spc="-9" dirty="0">
                <a:latin typeface="Arial"/>
                <a:cs typeface="Arial"/>
              </a:rPr>
              <a:t>1</a:t>
            </a:r>
            <a:r>
              <a:rPr sz="1600" dirty="0">
                <a:latin typeface="Arial"/>
                <a:cs typeface="Arial"/>
              </a:rPr>
              <a:t>0</a:t>
            </a:r>
            <a:r>
              <a:rPr sz="1600" spc="-4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Ba</a:t>
            </a:r>
            <a:r>
              <a:rPr sz="1600" spc="9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lang="es-MX" sz="1600" dirty="0">
                <a:latin typeface="Arial"/>
                <a:cs typeface="Arial"/>
              </a:rPr>
              <a:t> (</a:t>
            </a:r>
            <a:r>
              <a:rPr lang="es-MX" sz="1200" dirty="0">
                <a:latin typeface="Arial"/>
                <a:cs typeface="Arial"/>
              </a:rPr>
              <a:t>RJ45</a:t>
            </a:r>
            <a:r>
              <a:rPr lang="es-MX" sz="140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25291" y="1372235"/>
            <a:ext cx="3884929" cy="760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793876">
              <a:lnSpc>
                <a:spcPct val="95825"/>
              </a:lnSpc>
              <a:spcBef>
                <a:spcPts val="1249"/>
              </a:spcBef>
            </a:pP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10G</a:t>
            </a:r>
            <a:r>
              <a:rPr sz="2000" spc="-4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2000" spc="4" dirty="0">
                <a:solidFill>
                  <a:srgbClr val="0070C0"/>
                </a:solidFill>
                <a:latin typeface="Arial"/>
                <a:cs typeface="Arial"/>
              </a:rPr>
              <a:t>as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19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ob</a:t>
            </a:r>
            <a:r>
              <a:rPr sz="2000" spc="4" dirty="0">
                <a:solidFill>
                  <a:srgbClr val="0070C0"/>
                </a:solidFill>
                <a:latin typeface="Arial"/>
                <a:cs typeface="Arial"/>
              </a:rPr>
              <a:t>re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0" name="3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8802D85-2E0C-4105-90FE-2E5B09016C68}" type="datetime1">
              <a:rPr lang="es-CO" smtClean="0"/>
              <a:t>22/10/2024</a:t>
            </a:fld>
            <a:endParaRPr lang="en-US"/>
          </a:p>
        </p:txBody>
      </p:sp>
      <p:sp>
        <p:nvSpPr>
          <p:cNvPr id="41" name="4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42" name="4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36</a:t>
            </a:fld>
            <a:endParaRPr kumimoji="0"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532410" y="710672"/>
            <a:ext cx="734816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4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lang="es-CO"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/100 Gigabit Ethernet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4912" y="328449"/>
            <a:ext cx="200306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8504" y="328449"/>
            <a:ext cx="150417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2451" y="328449"/>
            <a:ext cx="155665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4011" y="6465923"/>
            <a:ext cx="7828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3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0CF057F-88B7-4082-846C-6E944821A917}" type="datetime1">
              <a:rPr lang="es-CO" smtClean="0"/>
              <a:t>22/10/2024</a:t>
            </a:fld>
            <a:endParaRPr lang="en-US"/>
          </a:p>
        </p:txBody>
      </p:sp>
      <p:sp>
        <p:nvSpPr>
          <p:cNvPr id="41" name="4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42" name="4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37</a:t>
            </a:fld>
            <a:endParaRPr kumimoji="0"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35856"/>
            <a:ext cx="4191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4892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1532410" y="4820375"/>
            <a:ext cx="317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40GBASE-T : 30m con </a:t>
            </a:r>
            <a:r>
              <a:rPr lang="es-CO" b="1" dirty="0" err="1">
                <a:solidFill>
                  <a:schemeClr val="bg1">
                    <a:lumMod val="50000"/>
                  </a:schemeClr>
                </a:solidFill>
              </a:rPr>
              <a:t>cat</a:t>
            </a:r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287417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527606" y="547900"/>
            <a:ext cx="734816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4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lang="es-CO"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/100 Gigabit Ethernet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95261" y="547900"/>
            <a:ext cx="200306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8853" y="547900"/>
            <a:ext cx="150417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2800" y="547900"/>
            <a:ext cx="155665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4011" y="6465923"/>
            <a:ext cx="7828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3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08A5138-FE64-4F38-8B08-B1C0C18ADBE9}" type="datetime1">
              <a:rPr lang="es-CO" smtClean="0"/>
              <a:t>22/10/2024</a:t>
            </a:fld>
            <a:endParaRPr lang="en-US"/>
          </a:p>
        </p:txBody>
      </p:sp>
      <p:sp>
        <p:nvSpPr>
          <p:cNvPr id="41" name="4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42" name="4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38</a:t>
            </a:fld>
            <a:endParaRPr kumimoji="0"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801891" cy="456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635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2537257" y="328449"/>
            <a:ext cx="734816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4912" y="328449"/>
            <a:ext cx="200306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8504" y="328449"/>
            <a:ext cx="150417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2451" y="328449"/>
            <a:ext cx="155665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4011" y="6465923"/>
            <a:ext cx="7828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3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CDFCC38-33FC-4991-A502-D4AA6E61F937}" type="datetime1">
              <a:rPr lang="es-CO" smtClean="0"/>
              <a:t>22/10/2024</a:t>
            </a:fld>
            <a:endParaRPr lang="en-US"/>
          </a:p>
        </p:txBody>
      </p:sp>
      <p:sp>
        <p:nvSpPr>
          <p:cNvPr id="41" name="4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42" name="4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39</a:t>
            </a:fld>
            <a:endParaRPr kumimoji="0" lang="en-US"/>
          </a:p>
        </p:txBody>
      </p:sp>
      <p:sp>
        <p:nvSpPr>
          <p:cNvPr id="2" name="1 CuadroTexto"/>
          <p:cNvSpPr txBox="1"/>
          <p:nvPr/>
        </p:nvSpPr>
        <p:spPr>
          <a:xfrm>
            <a:off x="1752601" y="328450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Ehernet</a:t>
            </a:r>
            <a:r>
              <a:rPr lang="es-CO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 1G a 100G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1C5EBB-EC3E-7A8B-4B9C-1D380AF27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066800"/>
            <a:ext cx="7131939" cy="50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8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iseño grafico de cableado estructurado – El cableado ...">
            <a:extLst>
              <a:ext uri="{FF2B5EF4-FFF2-40B4-BE49-F238E27FC236}">
                <a16:creationId xmlns:a16="http://schemas.microsoft.com/office/drawing/2014/main" id="{8A49DF10-936F-3729-78DC-96B69831B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37" y="2207679"/>
            <a:ext cx="4381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1248664" y="657476"/>
            <a:ext cx="9906000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sid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rac</a:t>
            </a:r>
            <a:r>
              <a:rPr sz="4400" spc="-19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on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es 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ara el </a:t>
            </a:r>
            <a:r>
              <a:rPr lang="es-CO"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iseño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 del c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ableado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1292" y="2092938"/>
            <a:ext cx="7047293" cy="1237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800" spc="-100" dirty="0">
                <a:latin typeface="Times New Roman"/>
                <a:cs typeface="Times New Roman"/>
              </a:rPr>
              <a:t>T</a:t>
            </a:r>
            <a:r>
              <a:rPr sz="2800" spc="-8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pol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gí</a:t>
            </a:r>
            <a:r>
              <a:rPr sz="2800" spc="-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7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6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b</a:t>
            </a:r>
            <a:r>
              <a:rPr sz="2800" spc="4" dirty="0">
                <a:latin typeface="Times New Roman"/>
                <a:cs typeface="Times New Roman"/>
              </a:rPr>
              <a:t>l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ado</a:t>
            </a:r>
            <a:r>
              <a:rPr sz="2800" spc="-54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ca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us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ed</a:t>
            </a:r>
            <a:r>
              <a:rPr sz="2800" spc="9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fi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  <a:p>
            <a:pPr marL="469900" marR="53263" indent="-457200">
              <a:lnSpc>
                <a:spcPct val="95825"/>
              </a:lnSpc>
              <a:spcBef>
                <a:spcPts val="17"/>
              </a:spcBef>
              <a:buFont typeface="Wingdings" panose="05000000000000000000" pitchFamily="2" charset="2"/>
              <a:buChar char="§"/>
            </a:pPr>
            <a:r>
              <a:rPr lang="es-MX" sz="2800" spc="-64" dirty="0">
                <a:latin typeface="Times New Roman"/>
                <a:cs typeface="Times New Roman"/>
              </a:rPr>
              <a:t>Cableado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ed</a:t>
            </a:r>
            <a:r>
              <a:rPr sz="2800" spc="4" dirty="0" err="1">
                <a:latin typeface="Times New Roman"/>
                <a:cs typeface="Times New Roman"/>
              </a:rPr>
              <a:t>ifi</a:t>
            </a:r>
            <a:r>
              <a:rPr sz="2800" spc="-14" dirty="0" err="1">
                <a:latin typeface="Times New Roman"/>
                <a:cs typeface="Times New Roman"/>
              </a:rPr>
              <a:t>c</a:t>
            </a:r>
            <a:r>
              <a:rPr sz="2800" spc="4" dirty="0" err="1">
                <a:latin typeface="Times New Roman"/>
                <a:cs typeface="Times New Roman"/>
              </a:rPr>
              <a:t>i</a:t>
            </a:r>
            <a:r>
              <a:rPr sz="2800" spc="19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lang="es-MX" sz="2800" dirty="0">
                <a:latin typeface="Times New Roman"/>
                <a:cs typeface="Times New Roman"/>
              </a:rPr>
              <a:t>: campus</a:t>
            </a:r>
            <a:endParaRPr sz="2800" dirty="0">
              <a:latin typeface="Times New Roman"/>
              <a:cs typeface="Times New Roman"/>
            </a:endParaRPr>
          </a:p>
          <a:p>
            <a:pPr marL="469900" marR="53263" indent="-457200">
              <a:lnSpc>
                <a:spcPct val="95825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2800" spc="-4" dirty="0">
                <a:latin typeface="Times New Roman"/>
                <a:cs typeface="Times New Roman"/>
              </a:rPr>
              <a:t>De</a:t>
            </a:r>
            <a:r>
              <a:rPr sz="2800" spc="4" dirty="0">
                <a:latin typeface="Times New Roman"/>
                <a:cs typeface="Times New Roman"/>
              </a:rPr>
              <a:t>ntr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7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l</a:t>
            </a:r>
            <a:r>
              <a:rPr sz="2800" spc="4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sz="2800" spc="-32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ed</a:t>
            </a:r>
            <a:r>
              <a:rPr sz="2800" spc="9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fi</a:t>
            </a:r>
            <a:r>
              <a:rPr sz="2800" spc="-4" dirty="0" err="1">
                <a:latin typeface="Times New Roman"/>
                <a:cs typeface="Times New Roman"/>
              </a:rPr>
              <a:t>c</a:t>
            </a:r>
            <a:r>
              <a:rPr sz="2800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lang="es-MX" sz="2800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7491" y="3527701"/>
            <a:ext cx="6871094" cy="2159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18842" indent="-342900">
              <a:lnSpc>
                <a:spcPts val="2550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dirty="0" err="1">
                <a:latin typeface="Times New Roman"/>
                <a:cs typeface="Times New Roman"/>
              </a:rPr>
              <a:t>ub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caci</a:t>
            </a:r>
            <a:r>
              <a:rPr sz="2400" spc="-4" dirty="0" err="1">
                <a:latin typeface="Times New Roman"/>
                <a:cs typeface="Times New Roman"/>
              </a:rPr>
              <a:t>ó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de</a:t>
            </a:r>
            <a:r>
              <a:rPr lang="es-MX" sz="2400" dirty="0">
                <a:latin typeface="Times New Roman"/>
                <a:cs typeface="Times New Roman"/>
              </a:rPr>
              <a:t> los centros de cableado (MC, IC, HC)</a:t>
            </a:r>
            <a:endParaRPr lang="es-MX" sz="2400" spc="-9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41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9" dirty="0" err="1">
                <a:latin typeface="Times New Roman"/>
                <a:cs typeface="Times New Roman"/>
              </a:rPr>
              <a:t>b</a:t>
            </a:r>
            <a:r>
              <a:rPr sz="2400" spc="14" dirty="0" err="1">
                <a:latin typeface="Times New Roman"/>
                <a:cs typeface="Times New Roman"/>
              </a:rPr>
              <a:t>l</a:t>
            </a:r>
            <a:r>
              <a:rPr sz="2400" dirty="0" err="1">
                <a:latin typeface="Times New Roman"/>
                <a:cs typeface="Times New Roman"/>
              </a:rPr>
              <a:t>eado</a:t>
            </a:r>
            <a:r>
              <a:rPr sz="2400" dirty="0">
                <a:latin typeface="Times New Roman"/>
                <a:cs typeface="Times New Roman"/>
              </a:rPr>
              <a:t> ve</a:t>
            </a:r>
            <a:r>
              <a:rPr sz="2400" spc="4" dirty="0">
                <a:latin typeface="Times New Roman"/>
                <a:cs typeface="Times New Roman"/>
              </a:rPr>
              <a:t>rt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al en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lang="es-MX" sz="2400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sos</a:t>
            </a:r>
            <a:r>
              <a:rPr lang="es-MX" sz="2400" dirty="0">
                <a:latin typeface="Times New Roman"/>
                <a:cs typeface="Times New Roman"/>
              </a:rPr>
              <a:t>: BB de edificio.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137"/>
              </a:lnSpc>
              <a:buFont typeface="Arial" panose="020B0604020202020204" pitchFamily="34" charset="0"/>
              <a:buChar char="•"/>
            </a:pPr>
            <a:r>
              <a:rPr lang="es-MX" sz="2400" spc="-4" dirty="0">
                <a:latin typeface="Times New Roman"/>
                <a:cs typeface="Times New Roman"/>
              </a:rPr>
              <a:t>Cableado horizontal</a:t>
            </a:r>
            <a:r>
              <a:rPr sz="2400" spc="-4" dirty="0">
                <a:latin typeface="Times New Roman"/>
                <a:cs typeface="Times New Roman"/>
              </a:rPr>
              <a:t> 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dirty="0" err="1">
                <a:latin typeface="Times New Roman"/>
                <a:cs typeface="Times New Roman"/>
              </a:rPr>
              <a:t>cada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so</a:t>
            </a:r>
            <a:r>
              <a:rPr lang="es-MX" sz="2400" dirty="0">
                <a:latin typeface="Times New Roman"/>
                <a:cs typeface="Times New Roman"/>
              </a:rPr>
              <a:t> o área.</a:t>
            </a:r>
          </a:p>
          <a:p>
            <a:pPr marL="355600" indent="-342900">
              <a:lnSpc>
                <a:spcPct val="100137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Times New Roman"/>
                <a:cs typeface="Times New Roman"/>
              </a:rPr>
              <a:t>Tener en cuenta normatividad internacional: EIA/TIA 568D. 569E, 606C, 607C,…</a:t>
            </a:r>
          </a:p>
          <a:p>
            <a:pPr marL="355600" indent="-342900">
              <a:lnSpc>
                <a:spcPct val="100137"/>
              </a:lnSpc>
              <a:buFont typeface="Arial" panose="020B0604020202020204" pitchFamily="34" charset="0"/>
              <a:buChar char="•"/>
            </a:pPr>
            <a:endParaRPr lang="es-MX"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137"/>
              </a:lnSpc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5923"/>
            <a:ext cx="631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DF54F7C-3401-4DC9-9F61-F78E3EF69E05}" type="datetime1">
              <a:rPr lang="es-CO" smtClean="0"/>
              <a:t>22/10/2024</a:t>
            </a:fld>
            <a:endParaRPr lang="en-U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815080" y="2343150"/>
            <a:ext cx="0" cy="2736850"/>
          </a:xfrm>
          <a:custGeom>
            <a:avLst/>
            <a:gdLst/>
            <a:ahLst/>
            <a:cxnLst/>
            <a:rect l="l" t="t" r="r" b="b"/>
            <a:pathLst>
              <a:path h="2736850">
                <a:moveTo>
                  <a:pt x="0" y="273685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5080" y="2343150"/>
            <a:ext cx="2187574" cy="0"/>
          </a:xfrm>
          <a:custGeom>
            <a:avLst/>
            <a:gdLst/>
            <a:ahLst/>
            <a:cxnLst/>
            <a:rect l="l" t="t" r="r" b="b"/>
            <a:pathLst>
              <a:path w="2187574">
                <a:moveTo>
                  <a:pt x="0" y="0"/>
                </a:moveTo>
                <a:lnTo>
                  <a:pt x="2187574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48629" y="5773420"/>
            <a:ext cx="822960" cy="201930"/>
          </a:xfrm>
          <a:custGeom>
            <a:avLst/>
            <a:gdLst/>
            <a:ahLst/>
            <a:cxnLst/>
            <a:rect l="l" t="t" r="r" b="b"/>
            <a:pathLst>
              <a:path w="822960" h="201929">
                <a:moveTo>
                  <a:pt x="0" y="201929"/>
                </a:moveTo>
                <a:lnTo>
                  <a:pt x="822960" y="201929"/>
                </a:lnTo>
                <a:lnTo>
                  <a:pt x="822960" y="0"/>
                </a:lnTo>
                <a:lnTo>
                  <a:pt x="0" y="0"/>
                </a:lnTo>
                <a:lnTo>
                  <a:pt x="0" y="201929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8629" y="5773420"/>
            <a:ext cx="822960" cy="201930"/>
          </a:xfrm>
          <a:custGeom>
            <a:avLst/>
            <a:gdLst/>
            <a:ahLst/>
            <a:cxnLst/>
            <a:rect l="l" t="t" r="r" b="b"/>
            <a:pathLst>
              <a:path w="822960" h="201929">
                <a:moveTo>
                  <a:pt x="0" y="201929"/>
                </a:moveTo>
                <a:lnTo>
                  <a:pt x="822960" y="201929"/>
                </a:lnTo>
                <a:lnTo>
                  <a:pt x="822960" y="0"/>
                </a:lnTo>
                <a:lnTo>
                  <a:pt x="0" y="0"/>
                </a:lnTo>
                <a:lnTo>
                  <a:pt x="0" y="201929"/>
                </a:lnTo>
                <a:close/>
              </a:path>
            </a:pathLst>
          </a:custGeom>
          <a:ln w="7570">
            <a:solidFill>
              <a:srgbClr val="A9E4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71590" y="5535931"/>
            <a:ext cx="254000" cy="439419"/>
          </a:xfrm>
          <a:custGeom>
            <a:avLst/>
            <a:gdLst/>
            <a:ahLst/>
            <a:cxnLst/>
            <a:rect l="l" t="t" r="r" b="b"/>
            <a:pathLst>
              <a:path w="254000" h="439420">
                <a:moveTo>
                  <a:pt x="0" y="237490"/>
                </a:moveTo>
                <a:lnTo>
                  <a:pt x="0" y="439420"/>
                </a:lnTo>
                <a:lnTo>
                  <a:pt x="254000" y="201930"/>
                </a:lnTo>
                <a:lnTo>
                  <a:pt x="254000" y="0"/>
                </a:lnTo>
                <a:lnTo>
                  <a:pt x="0" y="237490"/>
                </a:lnTo>
                <a:close/>
              </a:path>
            </a:pathLst>
          </a:custGeom>
          <a:solidFill>
            <a:srgbClr val="005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71590" y="5535931"/>
            <a:ext cx="254000" cy="439419"/>
          </a:xfrm>
          <a:custGeom>
            <a:avLst/>
            <a:gdLst/>
            <a:ahLst/>
            <a:cxnLst/>
            <a:rect l="l" t="t" r="r" b="b"/>
            <a:pathLst>
              <a:path w="254000" h="439420">
                <a:moveTo>
                  <a:pt x="0" y="237490"/>
                </a:moveTo>
                <a:lnTo>
                  <a:pt x="0" y="439420"/>
                </a:lnTo>
                <a:lnTo>
                  <a:pt x="254000" y="201930"/>
                </a:lnTo>
                <a:lnTo>
                  <a:pt x="254000" y="0"/>
                </a:lnTo>
                <a:lnTo>
                  <a:pt x="0" y="237490"/>
                </a:lnTo>
                <a:close/>
              </a:path>
            </a:pathLst>
          </a:custGeom>
          <a:solidFill>
            <a:srgbClr val="005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71590" y="5535931"/>
            <a:ext cx="254000" cy="439419"/>
          </a:xfrm>
          <a:custGeom>
            <a:avLst/>
            <a:gdLst/>
            <a:ahLst/>
            <a:cxnLst/>
            <a:rect l="l" t="t" r="r" b="b"/>
            <a:pathLst>
              <a:path w="254000" h="439420">
                <a:moveTo>
                  <a:pt x="0" y="237490"/>
                </a:moveTo>
                <a:lnTo>
                  <a:pt x="254000" y="0"/>
                </a:lnTo>
                <a:lnTo>
                  <a:pt x="254000" y="201930"/>
                </a:lnTo>
                <a:lnTo>
                  <a:pt x="0" y="439420"/>
                </a:lnTo>
                <a:lnTo>
                  <a:pt x="0" y="237490"/>
                </a:lnTo>
                <a:close/>
              </a:path>
            </a:pathLst>
          </a:custGeom>
          <a:ln w="7570">
            <a:solidFill>
              <a:srgbClr val="A9E4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48629" y="5535931"/>
            <a:ext cx="1076960" cy="237489"/>
          </a:xfrm>
          <a:custGeom>
            <a:avLst/>
            <a:gdLst/>
            <a:ahLst/>
            <a:cxnLst/>
            <a:rect l="l" t="t" r="r" b="b"/>
            <a:pathLst>
              <a:path w="1076960" h="237489">
                <a:moveTo>
                  <a:pt x="822960" y="237490"/>
                </a:moveTo>
                <a:lnTo>
                  <a:pt x="1076960" y="0"/>
                </a:lnTo>
                <a:lnTo>
                  <a:pt x="254000" y="0"/>
                </a:lnTo>
                <a:lnTo>
                  <a:pt x="0" y="237490"/>
                </a:lnTo>
                <a:lnTo>
                  <a:pt x="822960" y="237490"/>
                </a:lnTo>
                <a:close/>
              </a:path>
            </a:pathLst>
          </a:custGeom>
          <a:solidFill>
            <a:srgbClr val="00B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48629" y="5535931"/>
            <a:ext cx="1076960" cy="237489"/>
          </a:xfrm>
          <a:custGeom>
            <a:avLst/>
            <a:gdLst/>
            <a:ahLst/>
            <a:cxnLst/>
            <a:rect l="l" t="t" r="r" b="b"/>
            <a:pathLst>
              <a:path w="1076960" h="237489">
                <a:moveTo>
                  <a:pt x="822960" y="237490"/>
                </a:moveTo>
                <a:lnTo>
                  <a:pt x="1076960" y="0"/>
                </a:lnTo>
                <a:lnTo>
                  <a:pt x="254000" y="0"/>
                </a:lnTo>
                <a:lnTo>
                  <a:pt x="0" y="237490"/>
                </a:lnTo>
                <a:lnTo>
                  <a:pt x="822960" y="237490"/>
                </a:lnTo>
                <a:close/>
              </a:path>
            </a:pathLst>
          </a:custGeom>
          <a:solidFill>
            <a:srgbClr val="00B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48629" y="5535931"/>
            <a:ext cx="1076960" cy="237489"/>
          </a:xfrm>
          <a:custGeom>
            <a:avLst/>
            <a:gdLst/>
            <a:ahLst/>
            <a:cxnLst/>
            <a:rect l="l" t="t" r="r" b="b"/>
            <a:pathLst>
              <a:path w="1076960" h="237489">
                <a:moveTo>
                  <a:pt x="822960" y="237490"/>
                </a:moveTo>
                <a:lnTo>
                  <a:pt x="1076960" y="0"/>
                </a:lnTo>
                <a:lnTo>
                  <a:pt x="254000" y="0"/>
                </a:lnTo>
                <a:lnTo>
                  <a:pt x="0" y="237490"/>
                </a:lnTo>
                <a:lnTo>
                  <a:pt x="822960" y="237490"/>
                </a:lnTo>
                <a:close/>
              </a:path>
            </a:pathLst>
          </a:custGeom>
          <a:ln w="7570">
            <a:solidFill>
              <a:srgbClr val="A9E4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35041" y="5643881"/>
            <a:ext cx="351155" cy="80009"/>
          </a:xfrm>
          <a:custGeom>
            <a:avLst/>
            <a:gdLst/>
            <a:ahLst/>
            <a:cxnLst/>
            <a:rect l="l" t="t" r="r" b="b"/>
            <a:pathLst>
              <a:path w="351155" h="80010">
                <a:moveTo>
                  <a:pt x="209550" y="43180"/>
                </a:moveTo>
                <a:lnTo>
                  <a:pt x="179070" y="80010"/>
                </a:lnTo>
                <a:lnTo>
                  <a:pt x="351155" y="36830"/>
                </a:lnTo>
                <a:lnTo>
                  <a:pt x="261620" y="0"/>
                </a:lnTo>
                <a:lnTo>
                  <a:pt x="238760" y="13970"/>
                </a:lnTo>
                <a:lnTo>
                  <a:pt x="29210" y="13970"/>
                </a:lnTo>
                <a:lnTo>
                  <a:pt x="0" y="43180"/>
                </a:lnTo>
                <a:lnTo>
                  <a:pt x="209550" y="43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35041" y="5643881"/>
            <a:ext cx="351155" cy="80009"/>
          </a:xfrm>
          <a:custGeom>
            <a:avLst/>
            <a:gdLst/>
            <a:ahLst/>
            <a:cxnLst/>
            <a:rect l="l" t="t" r="r" b="b"/>
            <a:pathLst>
              <a:path w="351155" h="80010">
                <a:moveTo>
                  <a:pt x="209550" y="43180"/>
                </a:moveTo>
                <a:lnTo>
                  <a:pt x="179070" y="80010"/>
                </a:lnTo>
                <a:lnTo>
                  <a:pt x="351155" y="36830"/>
                </a:lnTo>
                <a:lnTo>
                  <a:pt x="261620" y="0"/>
                </a:lnTo>
                <a:lnTo>
                  <a:pt x="238760" y="13970"/>
                </a:lnTo>
                <a:lnTo>
                  <a:pt x="29210" y="13970"/>
                </a:lnTo>
                <a:lnTo>
                  <a:pt x="0" y="43180"/>
                </a:lnTo>
                <a:lnTo>
                  <a:pt x="209550" y="43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39180" y="5543551"/>
            <a:ext cx="351790" cy="85725"/>
          </a:xfrm>
          <a:custGeom>
            <a:avLst/>
            <a:gdLst/>
            <a:ahLst/>
            <a:cxnLst/>
            <a:rect l="l" t="t" r="r" b="b"/>
            <a:pathLst>
              <a:path w="351790" h="85725">
                <a:moveTo>
                  <a:pt x="209550" y="49530"/>
                </a:moveTo>
                <a:lnTo>
                  <a:pt x="172720" y="85725"/>
                </a:lnTo>
                <a:lnTo>
                  <a:pt x="351790" y="34925"/>
                </a:lnTo>
                <a:lnTo>
                  <a:pt x="255270" y="0"/>
                </a:lnTo>
                <a:lnTo>
                  <a:pt x="240030" y="21590"/>
                </a:lnTo>
                <a:lnTo>
                  <a:pt x="30480" y="21590"/>
                </a:lnTo>
                <a:lnTo>
                  <a:pt x="0" y="49530"/>
                </a:lnTo>
                <a:lnTo>
                  <a:pt x="209550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39180" y="5543551"/>
            <a:ext cx="351790" cy="85725"/>
          </a:xfrm>
          <a:custGeom>
            <a:avLst/>
            <a:gdLst/>
            <a:ahLst/>
            <a:cxnLst/>
            <a:rect l="l" t="t" r="r" b="b"/>
            <a:pathLst>
              <a:path w="351790" h="85725">
                <a:moveTo>
                  <a:pt x="209550" y="49530"/>
                </a:moveTo>
                <a:lnTo>
                  <a:pt x="172720" y="85725"/>
                </a:lnTo>
                <a:lnTo>
                  <a:pt x="351790" y="34925"/>
                </a:lnTo>
                <a:lnTo>
                  <a:pt x="255270" y="0"/>
                </a:lnTo>
                <a:lnTo>
                  <a:pt x="240030" y="21590"/>
                </a:lnTo>
                <a:lnTo>
                  <a:pt x="30480" y="21590"/>
                </a:lnTo>
                <a:lnTo>
                  <a:pt x="0" y="49530"/>
                </a:lnTo>
                <a:lnTo>
                  <a:pt x="209550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68010" y="5673090"/>
            <a:ext cx="351154" cy="78740"/>
          </a:xfrm>
          <a:custGeom>
            <a:avLst/>
            <a:gdLst/>
            <a:ahLst/>
            <a:cxnLst/>
            <a:rect l="l" t="t" r="r" b="b"/>
            <a:pathLst>
              <a:path w="351154" h="78739">
                <a:moveTo>
                  <a:pt x="133985" y="35560"/>
                </a:moveTo>
                <a:lnTo>
                  <a:pt x="171450" y="0"/>
                </a:lnTo>
                <a:lnTo>
                  <a:pt x="0" y="43180"/>
                </a:lnTo>
                <a:lnTo>
                  <a:pt x="89535" y="78740"/>
                </a:lnTo>
                <a:lnTo>
                  <a:pt x="105410" y="64770"/>
                </a:lnTo>
                <a:lnTo>
                  <a:pt x="321310" y="64770"/>
                </a:lnTo>
                <a:lnTo>
                  <a:pt x="351154" y="35560"/>
                </a:lnTo>
                <a:lnTo>
                  <a:pt x="133985" y="35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68010" y="5673090"/>
            <a:ext cx="351154" cy="78740"/>
          </a:xfrm>
          <a:custGeom>
            <a:avLst/>
            <a:gdLst/>
            <a:ahLst/>
            <a:cxnLst/>
            <a:rect l="l" t="t" r="r" b="b"/>
            <a:pathLst>
              <a:path w="351154" h="78739">
                <a:moveTo>
                  <a:pt x="133985" y="35560"/>
                </a:moveTo>
                <a:lnTo>
                  <a:pt x="171450" y="0"/>
                </a:lnTo>
                <a:lnTo>
                  <a:pt x="0" y="43180"/>
                </a:lnTo>
                <a:lnTo>
                  <a:pt x="89535" y="78740"/>
                </a:lnTo>
                <a:lnTo>
                  <a:pt x="105410" y="64770"/>
                </a:lnTo>
                <a:lnTo>
                  <a:pt x="321310" y="64770"/>
                </a:lnTo>
                <a:lnTo>
                  <a:pt x="351154" y="35560"/>
                </a:lnTo>
                <a:lnTo>
                  <a:pt x="133985" y="35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65800" y="5571491"/>
            <a:ext cx="351154" cy="86359"/>
          </a:xfrm>
          <a:custGeom>
            <a:avLst/>
            <a:gdLst/>
            <a:ahLst/>
            <a:cxnLst/>
            <a:rect l="l" t="t" r="r" b="b"/>
            <a:pathLst>
              <a:path w="351154" h="86360">
                <a:moveTo>
                  <a:pt x="111760" y="64770"/>
                </a:moveTo>
                <a:lnTo>
                  <a:pt x="321310" y="64770"/>
                </a:lnTo>
                <a:lnTo>
                  <a:pt x="351154" y="36830"/>
                </a:lnTo>
                <a:lnTo>
                  <a:pt x="141604" y="36830"/>
                </a:lnTo>
                <a:lnTo>
                  <a:pt x="179070" y="0"/>
                </a:lnTo>
                <a:lnTo>
                  <a:pt x="0" y="50800"/>
                </a:lnTo>
                <a:lnTo>
                  <a:pt x="96520" y="86360"/>
                </a:lnTo>
                <a:lnTo>
                  <a:pt x="111760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65800" y="5571491"/>
            <a:ext cx="351154" cy="86359"/>
          </a:xfrm>
          <a:custGeom>
            <a:avLst/>
            <a:gdLst/>
            <a:ahLst/>
            <a:cxnLst/>
            <a:rect l="l" t="t" r="r" b="b"/>
            <a:pathLst>
              <a:path w="351154" h="86360">
                <a:moveTo>
                  <a:pt x="111760" y="64770"/>
                </a:moveTo>
                <a:lnTo>
                  <a:pt x="321310" y="64770"/>
                </a:lnTo>
                <a:lnTo>
                  <a:pt x="351154" y="36830"/>
                </a:lnTo>
                <a:lnTo>
                  <a:pt x="141604" y="36830"/>
                </a:lnTo>
                <a:lnTo>
                  <a:pt x="179070" y="0"/>
                </a:lnTo>
                <a:lnTo>
                  <a:pt x="0" y="50800"/>
                </a:lnTo>
                <a:lnTo>
                  <a:pt x="96520" y="86360"/>
                </a:lnTo>
                <a:lnTo>
                  <a:pt x="111760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2660" y="5651500"/>
            <a:ext cx="351154" cy="78740"/>
          </a:xfrm>
          <a:custGeom>
            <a:avLst/>
            <a:gdLst/>
            <a:ahLst/>
            <a:cxnLst/>
            <a:rect l="l" t="t" r="r" b="b"/>
            <a:pathLst>
              <a:path w="351154" h="78739">
                <a:moveTo>
                  <a:pt x="209550" y="43180"/>
                </a:moveTo>
                <a:lnTo>
                  <a:pt x="178435" y="78740"/>
                </a:lnTo>
                <a:lnTo>
                  <a:pt x="351154" y="34925"/>
                </a:lnTo>
                <a:lnTo>
                  <a:pt x="260985" y="0"/>
                </a:lnTo>
                <a:lnTo>
                  <a:pt x="238760" y="13334"/>
                </a:lnTo>
                <a:lnTo>
                  <a:pt x="29210" y="13334"/>
                </a:lnTo>
                <a:lnTo>
                  <a:pt x="0" y="43180"/>
                </a:lnTo>
                <a:lnTo>
                  <a:pt x="209550" y="43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42660" y="5651500"/>
            <a:ext cx="351154" cy="78740"/>
          </a:xfrm>
          <a:custGeom>
            <a:avLst/>
            <a:gdLst/>
            <a:ahLst/>
            <a:cxnLst/>
            <a:rect l="l" t="t" r="r" b="b"/>
            <a:pathLst>
              <a:path w="351154" h="78739">
                <a:moveTo>
                  <a:pt x="209550" y="43180"/>
                </a:moveTo>
                <a:lnTo>
                  <a:pt x="178435" y="78740"/>
                </a:lnTo>
                <a:lnTo>
                  <a:pt x="351154" y="34925"/>
                </a:lnTo>
                <a:lnTo>
                  <a:pt x="260985" y="0"/>
                </a:lnTo>
                <a:lnTo>
                  <a:pt x="238760" y="13334"/>
                </a:lnTo>
                <a:lnTo>
                  <a:pt x="29210" y="13334"/>
                </a:lnTo>
                <a:lnTo>
                  <a:pt x="0" y="43180"/>
                </a:lnTo>
                <a:lnTo>
                  <a:pt x="209550" y="43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46800" y="5549901"/>
            <a:ext cx="351154" cy="85725"/>
          </a:xfrm>
          <a:custGeom>
            <a:avLst/>
            <a:gdLst/>
            <a:ahLst/>
            <a:cxnLst/>
            <a:rect l="l" t="t" r="r" b="b"/>
            <a:pathLst>
              <a:path w="351154" h="85725">
                <a:moveTo>
                  <a:pt x="209550" y="50800"/>
                </a:moveTo>
                <a:lnTo>
                  <a:pt x="172720" y="85725"/>
                </a:lnTo>
                <a:lnTo>
                  <a:pt x="351154" y="36830"/>
                </a:lnTo>
                <a:lnTo>
                  <a:pt x="254000" y="0"/>
                </a:lnTo>
                <a:lnTo>
                  <a:pt x="239395" y="21590"/>
                </a:lnTo>
                <a:lnTo>
                  <a:pt x="29845" y="21590"/>
                </a:lnTo>
                <a:lnTo>
                  <a:pt x="0" y="50800"/>
                </a:lnTo>
                <a:lnTo>
                  <a:pt x="209550" y="5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46800" y="5549901"/>
            <a:ext cx="351154" cy="85725"/>
          </a:xfrm>
          <a:custGeom>
            <a:avLst/>
            <a:gdLst/>
            <a:ahLst/>
            <a:cxnLst/>
            <a:rect l="l" t="t" r="r" b="b"/>
            <a:pathLst>
              <a:path w="351154" h="85725">
                <a:moveTo>
                  <a:pt x="209550" y="50800"/>
                </a:moveTo>
                <a:lnTo>
                  <a:pt x="172720" y="85725"/>
                </a:lnTo>
                <a:lnTo>
                  <a:pt x="351154" y="36830"/>
                </a:lnTo>
                <a:lnTo>
                  <a:pt x="254000" y="0"/>
                </a:lnTo>
                <a:lnTo>
                  <a:pt x="239395" y="21590"/>
                </a:lnTo>
                <a:lnTo>
                  <a:pt x="29845" y="21590"/>
                </a:lnTo>
                <a:lnTo>
                  <a:pt x="0" y="50800"/>
                </a:lnTo>
                <a:lnTo>
                  <a:pt x="209550" y="5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5629" y="5680711"/>
            <a:ext cx="351790" cy="78105"/>
          </a:xfrm>
          <a:custGeom>
            <a:avLst/>
            <a:gdLst/>
            <a:ahLst/>
            <a:cxnLst/>
            <a:rect l="l" t="t" r="r" b="b"/>
            <a:pathLst>
              <a:path w="351790" h="78105">
                <a:moveTo>
                  <a:pt x="104140" y="64134"/>
                </a:moveTo>
                <a:lnTo>
                  <a:pt x="321310" y="64134"/>
                </a:lnTo>
                <a:lnTo>
                  <a:pt x="351790" y="34924"/>
                </a:lnTo>
                <a:lnTo>
                  <a:pt x="134620" y="34924"/>
                </a:lnTo>
                <a:lnTo>
                  <a:pt x="171450" y="0"/>
                </a:lnTo>
                <a:lnTo>
                  <a:pt x="0" y="42544"/>
                </a:lnTo>
                <a:lnTo>
                  <a:pt x="90170" y="78104"/>
                </a:lnTo>
                <a:lnTo>
                  <a:pt x="104140" y="64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75629" y="5680711"/>
            <a:ext cx="351790" cy="78105"/>
          </a:xfrm>
          <a:custGeom>
            <a:avLst/>
            <a:gdLst/>
            <a:ahLst/>
            <a:cxnLst/>
            <a:rect l="l" t="t" r="r" b="b"/>
            <a:pathLst>
              <a:path w="351790" h="78105">
                <a:moveTo>
                  <a:pt x="104140" y="64134"/>
                </a:moveTo>
                <a:lnTo>
                  <a:pt x="321310" y="64134"/>
                </a:lnTo>
                <a:lnTo>
                  <a:pt x="351790" y="34924"/>
                </a:lnTo>
                <a:lnTo>
                  <a:pt x="134620" y="34924"/>
                </a:lnTo>
                <a:lnTo>
                  <a:pt x="171450" y="0"/>
                </a:lnTo>
                <a:lnTo>
                  <a:pt x="0" y="42544"/>
                </a:lnTo>
                <a:lnTo>
                  <a:pt x="90170" y="78104"/>
                </a:lnTo>
                <a:lnTo>
                  <a:pt x="104140" y="64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73420" y="5579111"/>
            <a:ext cx="349884" cy="85725"/>
          </a:xfrm>
          <a:custGeom>
            <a:avLst/>
            <a:gdLst/>
            <a:ahLst/>
            <a:cxnLst/>
            <a:rect l="l" t="t" r="r" b="b"/>
            <a:pathLst>
              <a:path w="349884" h="85725">
                <a:moveTo>
                  <a:pt x="111125" y="64134"/>
                </a:moveTo>
                <a:lnTo>
                  <a:pt x="320675" y="64134"/>
                </a:lnTo>
                <a:lnTo>
                  <a:pt x="349884" y="34924"/>
                </a:lnTo>
                <a:lnTo>
                  <a:pt x="141604" y="34924"/>
                </a:lnTo>
                <a:lnTo>
                  <a:pt x="178434" y="0"/>
                </a:lnTo>
                <a:lnTo>
                  <a:pt x="0" y="50164"/>
                </a:lnTo>
                <a:lnTo>
                  <a:pt x="95884" y="85724"/>
                </a:lnTo>
                <a:lnTo>
                  <a:pt x="111125" y="64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73420" y="5579111"/>
            <a:ext cx="349884" cy="85725"/>
          </a:xfrm>
          <a:custGeom>
            <a:avLst/>
            <a:gdLst/>
            <a:ahLst/>
            <a:cxnLst/>
            <a:rect l="l" t="t" r="r" b="b"/>
            <a:pathLst>
              <a:path w="349884" h="85725">
                <a:moveTo>
                  <a:pt x="111125" y="64134"/>
                </a:moveTo>
                <a:lnTo>
                  <a:pt x="320675" y="64134"/>
                </a:lnTo>
                <a:lnTo>
                  <a:pt x="349884" y="34924"/>
                </a:lnTo>
                <a:lnTo>
                  <a:pt x="141604" y="34924"/>
                </a:lnTo>
                <a:lnTo>
                  <a:pt x="178434" y="0"/>
                </a:lnTo>
                <a:lnTo>
                  <a:pt x="0" y="50164"/>
                </a:lnTo>
                <a:lnTo>
                  <a:pt x="95884" y="85724"/>
                </a:lnTo>
                <a:lnTo>
                  <a:pt x="111125" y="64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96000" y="508000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93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03290" y="508000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45593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15080" y="5080000"/>
            <a:ext cx="2187574" cy="0"/>
          </a:xfrm>
          <a:custGeom>
            <a:avLst/>
            <a:gdLst/>
            <a:ahLst/>
            <a:cxnLst/>
            <a:rect l="l" t="t" r="r" b="b"/>
            <a:pathLst>
              <a:path w="2187574">
                <a:moveTo>
                  <a:pt x="0" y="0"/>
                </a:moveTo>
                <a:lnTo>
                  <a:pt x="2187574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38801" y="1670051"/>
            <a:ext cx="823595" cy="201295"/>
          </a:xfrm>
          <a:custGeom>
            <a:avLst/>
            <a:gdLst/>
            <a:ahLst/>
            <a:cxnLst/>
            <a:rect l="l" t="t" r="r" b="b"/>
            <a:pathLst>
              <a:path w="823595" h="201295">
                <a:moveTo>
                  <a:pt x="0" y="201295"/>
                </a:moveTo>
                <a:lnTo>
                  <a:pt x="823595" y="201295"/>
                </a:lnTo>
                <a:lnTo>
                  <a:pt x="823595" y="0"/>
                </a:lnTo>
                <a:lnTo>
                  <a:pt x="0" y="0"/>
                </a:lnTo>
                <a:lnTo>
                  <a:pt x="0" y="201295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38801" y="1670051"/>
            <a:ext cx="823595" cy="201295"/>
          </a:xfrm>
          <a:custGeom>
            <a:avLst/>
            <a:gdLst/>
            <a:ahLst/>
            <a:cxnLst/>
            <a:rect l="l" t="t" r="r" b="b"/>
            <a:pathLst>
              <a:path w="823595" h="201295">
                <a:moveTo>
                  <a:pt x="0" y="201295"/>
                </a:moveTo>
                <a:lnTo>
                  <a:pt x="823595" y="201295"/>
                </a:lnTo>
                <a:lnTo>
                  <a:pt x="823595" y="0"/>
                </a:lnTo>
                <a:lnTo>
                  <a:pt x="0" y="0"/>
                </a:lnTo>
                <a:lnTo>
                  <a:pt x="0" y="201295"/>
                </a:lnTo>
                <a:close/>
              </a:path>
            </a:pathLst>
          </a:custGeom>
          <a:ln w="7583">
            <a:solidFill>
              <a:srgbClr val="A9E4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63030" y="1432561"/>
            <a:ext cx="255270" cy="438785"/>
          </a:xfrm>
          <a:custGeom>
            <a:avLst/>
            <a:gdLst/>
            <a:ahLst/>
            <a:cxnLst/>
            <a:rect l="l" t="t" r="r" b="b"/>
            <a:pathLst>
              <a:path w="255270" h="438785">
                <a:moveTo>
                  <a:pt x="0" y="236854"/>
                </a:moveTo>
                <a:lnTo>
                  <a:pt x="0" y="438785"/>
                </a:lnTo>
                <a:lnTo>
                  <a:pt x="255270" y="201294"/>
                </a:lnTo>
                <a:lnTo>
                  <a:pt x="255270" y="0"/>
                </a:lnTo>
                <a:lnTo>
                  <a:pt x="0" y="236854"/>
                </a:lnTo>
                <a:close/>
              </a:path>
            </a:pathLst>
          </a:custGeom>
          <a:solidFill>
            <a:srgbClr val="005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63030" y="1432561"/>
            <a:ext cx="255270" cy="438785"/>
          </a:xfrm>
          <a:custGeom>
            <a:avLst/>
            <a:gdLst/>
            <a:ahLst/>
            <a:cxnLst/>
            <a:rect l="l" t="t" r="r" b="b"/>
            <a:pathLst>
              <a:path w="255270" h="438785">
                <a:moveTo>
                  <a:pt x="0" y="236854"/>
                </a:moveTo>
                <a:lnTo>
                  <a:pt x="0" y="438785"/>
                </a:lnTo>
                <a:lnTo>
                  <a:pt x="255270" y="201294"/>
                </a:lnTo>
                <a:lnTo>
                  <a:pt x="255270" y="0"/>
                </a:lnTo>
                <a:lnTo>
                  <a:pt x="0" y="236854"/>
                </a:lnTo>
                <a:close/>
              </a:path>
            </a:pathLst>
          </a:custGeom>
          <a:solidFill>
            <a:srgbClr val="0058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63030" y="1432561"/>
            <a:ext cx="255270" cy="438785"/>
          </a:xfrm>
          <a:custGeom>
            <a:avLst/>
            <a:gdLst/>
            <a:ahLst/>
            <a:cxnLst/>
            <a:rect l="l" t="t" r="r" b="b"/>
            <a:pathLst>
              <a:path w="255270" h="438785">
                <a:moveTo>
                  <a:pt x="0" y="236854"/>
                </a:moveTo>
                <a:lnTo>
                  <a:pt x="255270" y="0"/>
                </a:lnTo>
                <a:lnTo>
                  <a:pt x="255270" y="201294"/>
                </a:lnTo>
                <a:lnTo>
                  <a:pt x="0" y="438785"/>
                </a:lnTo>
                <a:lnTo>
                  <a:pt x="0" y="236854"/>
                </a:lnTo>
                <a:close/>
              </a:path>
            </a:pathLst>
          </a:custGeom>
          <a:ln w="7583">
            <a:solidFill>
              <a:srgbClr val="A9E4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38800" y="1432560"/>
            <a:ext cx="1079500" cy="236854"/>
          </a:xfrm>
          <a:custGeom>
            <a:avLst/>
            <a:gdLst/>
            <a:ahLst/>
            <a:cxnLst/>
            <a:rect l="l" t="t" r="r" b="b"/>
            <a:pathLst>
              <a:path w="1079500" h="236854">
                <a:moveTo>
                  <a:pt x="823595" y="236854"/>
                </a:moveTo>
                <a:lnTo>
                  <a:pt x="1079500" y="0"/>
                </a:lnTo>
                <a:lnTo>
                  <a:pt x="255270" y="0"/>
                </a:lnTo>
                <a:lnTo>
                  <a:pt x="0" y="236854"/>
                </a:lnTo>
                <a:lnTo>
                  <a:pt x="823595" y="236854"/>
                </a:lnTo>
                <a:close/>
              </a:path>
            </a:pathLst>
          </a:custGeom>
          <a:solidFill>
            <a:srgbClr val="00B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38800" y="1432560"/>
            <a:ext cx="1079500" cy="236854"/>
          </a:xfrm>
          <a:custGeom>
            <a:avLst/>
            <a:gdLst/>
            <a:ahLst/>
            <a:cxnLst/>
            <a:rect l="l" t="t" r="r" b="b"/>
            <a:pathLst>
              <a:path w="1079500" h="236854">
                <a:moveTo>
                  <a:pt x="823595" y="236854"/>
                </a:moveTo>
                <a:lnTo>
                  <a:pt x="1079500" y="0"/>
                </a:lnTo>
                <a:lnTo>
                  <a:pt x="255270" y="0"/>
                </a:lnTo>
                <a:lnTo>
                  <a:pt x="0" y="236854"/>
                </a:lnTo>
                <a:lnTo>
                  <a:pt x="823595" y="236854"/>
                </a:lnTo>
                <a:close/>
              </a:path>
            </a:pathLst>
          </a:custGeom>
          <a:solidFill>
            <a:srgbClr val="00B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38800" y="1432560"/>
            <a:ext cx="1079500" cy="236854"/>
          </a:xfrm>
          <a:custGeom>
            <a:avLst/>
            <a:gdLst/>
            <a:ahLst/>
            <a:cxnLst/>
            <a:rect l="l" t="t" r="r" b="b"/>
            <a:pathLst>
              <a:path w="1079500" h="236854">
                <a:moveTo>
                  <a:pt x="823595" y="236854"/>
                </a:moveTo>
                <a:lnTo>
                  <a:pt x="1079500" y="0"/>
                </a:lnTo>
                <a:lnTo>
                  <a:pt x="255270" y="0"/>
                </a:lnTo>
                <a:lnTo>
                  <a:pt x="0" y="236854"/>
                </a:lnTo>
                <a:lnTo>
                  <a:pt x="823595" y="236854"/>
                </a:lnTo>
                <a:close/>
              </a:path>
            </a:pathLst>
          </a:custGeom>
          <a:ln w="7583">
            <a:solidFill>
              <a:srgbClr val="A9E4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26480" y="1540510"/>
            <a:ext cx="351790" cy="78104"/>
          </a:xfrm>
          <a:custGeom>
            <a:avLst/>
            <a:gdLst/>
            <a:ahLst/>
            <a:cxnLst/>
            <a:rect l="l" t="t" r="r" b="b"/>
            <a:pathLst>
              <a:path w="351790" h="78104">
                <a:moveTo>
                  <a:pt x="209550" y="42544"/>
                </a:moveTo>
                <a:lnTo>
                  <a:pt x="179070" y="78104"/>
                </a:lnTo>
                <a:lnTo>
                  <a:pt x="351790" y="35560"/>
                </a:lnTo>
                <a:lnTo>
                  <a:pt x="261620" y="0"/>
                </a:lnTo>
                <a:lnTo>
                  <a:pt x="238760" y="13335"/>
                </a:lnTo>
                <a:lnTo>
                  <a:pt x="29210" y="13335"/>
                </a:lnTo>
                <a:lnTo>
                  <a:pt x="0" y="42544"/>
                </a:lnTo>
                <a:lnTo>
                  <a:pt x="209550" y="42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6480" y="1540510"/>
            <a:ext cx="351790" cy="78104"/>
          </a:xfrm>
          <a:custGeom>
            <a:avLst/>
            <a:gdLst/>
            <a:ahLst/>
            <a:cxnLst/>
            <a:rect l="l" t="t" r="r" b="b"/>
            <a:pathLst>
              <a:path w="351790" h="78104">
                <a:moveTo>
                  <a:pt x="209550" y="42544"/>
                </a:moveTo>
                <a:lnTo>
                  <a:pt x="179070" y="78104"/>
                </a:lnTo>
                <a:lnTo>
                  <a:pt x="351790" y="35560"/>
                </a:lnTo>
                <a:lnTo>
                  <a:pt x="261620" y="0"/>
                </a:lnTo>
                <a:lnTo>
                  <a:pt x="238760" y="13335"/>
                </a:lnTo>
                <a:lnTo>
                  <a:pt x="29210" y="13335"/>
                </a:lnTo>
                <a:lnTo>
                  <a:pt x="0" y="42544"/>
                </a:lnTo>
                <a:lnTo>
                  <a:pt x="209550" y="42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30621" y="1438910"/>
            <a:ext cx="352425" cy="86994"/>
          </a:xfrm>
          <a:custGeom>
            <a:avLst/>
            <a:gdLst/>
            <a:ahLst/>
            <a:cxnLst/>
            <a:rect l="l" t="t" r="r" b="b"/>
            <a:pathLst>
              <a:path w="352425" h="86994">
                <a:moveTo>
                  <a:pt x="210184" y="50800"/>
                </a:moveTo>
                <a:lnTo>
                  <a:pt x="172084" y="86994"/>
                </a:lnTo>
                <a:lnTo>
                  <a:pt x="352425" y="36194"/>
                </a:lnTo>
                <a:lnTo>
                  <a:pt x="254634" y="0"/>
                </a:lnTo>
                <a:lnTo>
                  <a:pt x="239394" y="20954"/>
                </a:lnTo>
                <a:lnTo>
                  <a:pt x="29844" y="20954"/>
                </a:lnTo>
                <a:lnTo>
                  <a:pt x="0" y="50800"/>
                </a:lnTo>
                <a:lnTo>
                  <a:pt x="210184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30621" y="1438910"/>
            <a:ext cx="352425" cy="86994"/>
          </a:xfrm>
          <a:custGeom>
            <a:avLst/>
            <a:gdLst/>
            <a:ahLst/>
            <a:cxnLst/>
            <a:rect l="l" t="t" r="r" b="b"/>
            <a:pathLst>
              <a:path w="352425" h="86994">
                <a:moveTo>
                  <a:pt x="210184" y="50800"/>
                </a:moveTo>
                <a:lnTo>
                  <a:pt x="172084" y="86994"/>
                </a:lnTo>
                <a:lnTo>
                  <a:pt x="352425" y="36194"/>
                </a:lnTo>
                <a:lnTo>
                  <a:pt x="254634" y="0"/>
                </a:lnTo>
                <a:lnTo>
                  <a:pt x="239394" y="20954"/>
                </a:lnTo>
                <a:lnTo>
                  <a:pt x="29844" y="20954"/>
                </a:lnTo>
                <a:lnTo>
                  <a:pt x="0" y="50800"/>
                </a:lnTo>
                <a:lnTo>
                  <a:pt x="210184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58180" y="1569720"/>
            <a:ext cx="353060" cy="78104"/>
          </a:xfrm>
          <a:custGeom>
            <a:avLst/>
            <a:gdLst/>
            <a:ahLst/>
            <a:cxnLst/>
            <a:rect l="l" t="t" r="r" b="b"/>
            <a:pathLst>
              <a:path w="353060" h="78104">
                <a:moveTo>
                  <a:pt x="0" y="42544"/>
                </a:moveTo>
                <a:lnTo>
                  <a:pt x="90170" y="78104"/>
                </a:lnTo>
                <a:lnTo>
                  <a:pt x="105410" y="64134"/>
                </a:lnTo>
                <a:lnTo>
                  <a:pt x="322580" y="64134"/>
                </a:lnTo>
                <a:lnTo>
                  <a:pt x="353060" y="34925"/>
                </a:lnTo>
                <a:lnTo>
                  <a:pt x="135890" y="34925"/>
                </a:lnTo>
                <a:lnTo>
                  <a:pt x="172720" y="0"/>
                </a:lnTo>
                <a:lnTo>
                  <a:pt x="0" y="42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58180" y="1569720"/>
            <a:ext cx="353060" cy="78104"/>
          </a:xfrm>
          <a:custGeom>
            <a:avLst/>
            <a:gdLst/>
            <a:ahLst/>
            <a:cxnLst/>
            <a:rect l="l" t="t" r="r" b="b"/>
            <a:pathLst>
              <a:path w="353060" h="78104">
                <a:moveTo>
                  <a:pt x="0" y="42544"/>
                </a:moveTo>
                <a:lnTo>
                  <a:pt x="90170" y="78104"/>
                </a:lnTo>
                <a:lnTo>
                  <a:pt x="105410" y="64134"/>
                </a:lnTo>
                <a:lnTo>
                  <a:pt x="322580" y="64134"/>
                </a:lnTo>
                <a:lnTo>
                  <a:pt x="353060" y="34925"/>
                </a:lnTo>
                <a:lnTo>
                  <a:pt x="135890" y="34925"/>
                </a:lnTo>
                <a:lnTo>
                  <a:pt x="172720" y="0"/>
                </a:lnTo>
                <a:lnTo>
                  <a:pt x="0" y="42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55971" y="1468121"/>
            <a:ext cx="352425" cy="85725"/>
          </a:xfrm>
          <a:custGeom>
            <a:avLst/>
            <a:gdLst/>
            <a:ahLst/>
            <a:cxnLst/>
            <a:rect l="l" t="t" r="r" b="b"/>
            <a:pathLst>
              <a:path w="352425" h="85725">
                <a:moveTo>
                  <a:pt x="112394" y="64134"/>
                </a:moveTo>
                <a:lnTo>
                  <a:pt x="321944" y="64134"/>
                </a:lnTo>
                <a:lnTo>
                  <a:pt x="352425" y="34925"/>
                </a:lnTo>
                <a:lnTo>
                  <a:pt x="141604" y="34925"/>
                </a:lnTo>
                <a:lnTo>
                  <a:pt x="179704" y="0"/>
                </a:lnTo>
                <a:lnTo>
                  <a:pt x="0" y="50800"/>
                </a:lnTo>
                <a:lnTo>
                  <a:pt x="97154" y="85725"/>
                </a:lnTo>
                <a:lnTo>
                  <a:pt x="112394" y="64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55971" y="1468121"/>
            <a:ext cx="352425" cy="85725"/>
          </a:xfrm>
          <a:custGeom>
            <a:avLst/>
            <a:gdLst/>
            <a:ahLst/>
            <a:cxnLst/>
            <a:rect l="l" t="t" r="r" b="b"/>
            <a:pathLst>
              <a:path w="352425" h="85725">
                <a:moveTo>
                  <a:pt x="112394" y="64134"/>
                </a:moveTo>
                <a:lnTo>
                  <a:pt x="321944" y="64134"/>
                </a:lnTo>
                <a:lnTo>
                  <a:pt x="352425" y="34925"/>
                </a:lnTo>
                <a:lnTo>
                  <a:pt x="141604" y="34925"/>
                </a:lnTo>
                <a:lnTo>
                  <a:pt x="179704" y="0"/>
                </a:lnTo>
                <a:lnTo>
                  <a:pt x="0" y="50800"/>
                </a:lnTo>
                <a:lnTo>
                  <a:pt x="97154" y="85725"/>
                </a:lnTo>
                <a:lnTo>
                  <a:pt x="112394" y="64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32830" y="1546860"/>
            <a:ext cx="353060" cy="80010"/>
          </a:xfrm>
          <a:custGeom>
            <a:avLst/>
            <a:gdLst/>
            <a:ahLst/>
            <a:cxnLst/>
            <a:rect l="l" t="t" r="r" b="b"/>
            <a:pathLst>
              <a:path w="353060" h="80010">
                <a:moveTo>
                  <a:pt x="210820" y="44450"/>
                </a:moveTo>
                <a:lnTo>
                  <a:pt x="180340" y="80010"/>
                </a:lnTo>
                <a:lnTo>
                  <a:pt x="353060" y="36194"/>
                </a:lnTo>
                <a:lnTo>
                  <a:pt x="262890" y="0"/>
                </a:lnTo>
                <a:lnTo>
                  <a:pt x="240030" y="14604"/>
                </a:lnTo>
                <a:lnTo>
                  <a:pt x="30480" y="14604"/>
                </a:lnTo>
                <a:lnTo>
                  <a:pt x="0" y="44450"/>
                </a:lnTo>
                <a:lnTo>
                  <a:pt x="21082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32830" y="1546860"/>
            <a:ext cx="353060" cy="80010"/>
          </a:xfrm>
          <a:custGeom>
            <a:avLst/>
            <a:gdLst/>
            <a:ahLst/>
            <a:cxnLst/>
            <a:rect l="l" t="t" r="r" b="b"/>
            <a:pathLst>
              <a:path w="353060" h="80010">
                <a:moveTo>
                  <a:pt x="210820" y="44450"/>
                </a:moveTo>
                <a:lnTo>
                  <a:pt x="180340" y="80010"/>
                </a:lnTo>
                <a:lnTo>
                  <a:pt x="353060" y="36194"/>
                </a:lnTo>
                <a:lnTo>
                  <a:pt x="262890" y="0"/>
                </a:lnTo>
                <a:lnTo>
                  <a:pt x="240030" y="14604"/>
                </a:lnTo>
                <a:lnTo>
                  <a:pt x="30480" y="14604"/>
                </a:lnTo>
                <a:lnTo>
                  <a:pt x="0" y="44450"/>
                </a:lnTo>
                <a:lnTo>
                  <a:pt x="21082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38241" y="1445896"/>
            <a:ext cx="351155" cy="86359"/>
          </a:xfrm>
          <a:custGeom>
            <a:avLst/>
            <a:gdLst/>
            <a:ahLst/>
            <a:cxnLst/>
            <a:rect l="l" t="t" r="r" b="b"/>
            <a:pathLst>
              <a:path w="351155" h="86359">
                <a:moveTo>
                  <a:pt x="209550" y="50800"/>
                </a:moveTo>
                <a:lnTo>
                  <a:pt x="172720" y="86359"/>
                </a:lnTo>
                <a:lnTo>
                  <a:pt x="351155" y="35559"/>
                </a:lnTo>
                <a:lnTo>
                  <a:pt x="255270" y="0"/>
                </a:lnTo>
                <a:lnTo>
                  <a:pt x="240030" y="21589"/>
                </a:lnTo>
                <a:lnTo>
                  <a:pt x="30480" y="21589"/>
                </a:lnTo>
                <a:lnTo>
                  <a:pt x="0" y="50800"/>
                </a:lnTo>
                <a:lnTo>
                  <a:pt x="209550" y="5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38241" y="1445896"/>
            <a:ext cx="351155" cy="86359"/>
          </a:xfrm>
          <a:custGeom>
            <a:avLst/>
            <a:gdLst/>
            <a:ahLst/>
            <a:cxnLst/>
            <a:rect l="l" t="t" r="r" b="b"/>
            <a:pathLst>
              <a:path w="351155" h="86359">
                <a:moveTo>
                  <a:pt x="209550" y="50800"/>
                </a:moveTo>
                <a:lnTo>
                  <a:pt x="172720" y="86359"/>
                </a:lnTo>
                <a:lnTo>
                  <a:pt x="351155" y="35559"/>
                </a:lnTo>
                <a:lnTo>
                  <a:pt x="255270" y="0"/>
                </a:lnTo>
                <a:lnTo>
                  <a:pt x="240030" y="21589"/>
                </a:lnTo>
                <a:lnTo>
                  <a:pt x="30480" y="21589"/>
                </a:lnTo>
                <a:lnTo>
                  <a:pt x="0" y="50800"/>
                </a:lnTo>
                <a:lnTo>
                  <a:pt x="209550" y="5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65800" y="1576071"/>
            <a:ext cx="353060" cy="79375"/>
          </a:xfrm>
          <a:custGeom>
            <a:avLst/>
            <a:gdLst/>
            <a:ahLst/>
            <a:cxnLst/>
            <a:rect l="l" t="t" r="r" b="b"/>
            <a:pathLst>
              <a:path w="353060" h="79375">
                <a:moveTo>
                  <a:pt x="105410" y="64134"/>
                </a:moveTo>
                <a:lnTo>
                  <a:pt x="321945" y="64134"/>
                </a:lnTo>
                <a:lnTo>
                  <a:pt x="353060" y="36194"/>
                </a:lnTo>
                <a:lnTo>
                  <a:pt x="135254" y="36194"/>
                </a:lnTo>
                <a:lnTo>
                  <a:pt x="172720" y="0"/>
                </a:lnTo>
                <a:lnTo>
                  <a:pt x="0" y="42544"/>
                </a:lnTo>
                <a:lnTo>
                  <a:pt x="90170" y="79375"/>
                </a:lnTo>
                <a:lnTo>
                  <a:pt x="105410" y="64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65800" y="1576071"/>
            <a:ext cx="353060" cy="79375"/>
          </a:xfrm>
          <a:custGeom>
            <a:avLst/>
            <a:gdLst/>
            <a:ahLst/>
            <a:cxnLst/>
            <a:rect l="l" t="t" r="r" b="b"/>
            <a:pathLst>
              <a:path w="353060" h="79375">
                <a:moveTo>
                  <a:pt x="105410" y="64134"/>
                </a:moveTo>
                <a:lnTo>
                  <a:pt x="321945" y="64134"/>
                </a:lnTo>
                <a:lnTo>
                  <a:pt x="353060" y="36194"/>
                </a:lnTo>
                <a:lnTo>
                  <a:pt x="135254" y="36194"/>
                </a:lnTo>
                <a:lnTo>
                  <a:pt x="172720" y="0"/>
                </a:lnTo>
                <a:lnTo>
                  <a:pt x="0" y="42544"/>
                </a:lnTo>
                <a:lnTo>
                  <a:pt x="90170" y="79375"/>
                </a:lnTo>
                <a:lnTo>
                  <a:pt x="105410" y="64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63591" y="1475739"/>
            <a:ext cx="351155" cy="86360"/>
          </a:xfrm>
          <a:custGeom>
            <a:avLst/>
            <a:gdLst/>
            <a:ahLst/>
            <a:cxnLst/>
            <a:rect l="l" t="t" r="r" b="b"/>
            <a:pathLst>
              <a:path w="351155" h="86360">
                <a:moveTo>
                  <a:pt x="113030" y="64770"/>
                </a:moveTo>
                <a:lnTo>
                  <a:pt x="322580" y="64770"/>
                </a:lnTo>
                <a:lnTo>
                  <a:pt x="351155" y="35560"/>
                </a:lnTo>
                <a:lnTo>
                  <a:pt x="141605" y="35560"/>
                </a:lnTo>
                <a:lnTo>
                  <a:pt x="179705" y="0"/>
                </a:lnTo>
                <a:lnTo>
                  <a:pt x="0" y="50800"/>
                </a:lnTo>
                <a:lnTo>
                  <a:pt x="97155" y="86360"/>
                </a:lnTo>
                <a:lnTo>
                  <a:pt x="113030" y="64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63591" y="1475739"/>
            <a:ext cx="351155" cy="86360"/>
          </a:xfrm>
          <a:custGeom>
            <a:avLst/>
            <a:gdLst/>
            <a:ahLst/>
            <a:cxnLst/>
            <a:rect l="l" t="t" r="r" b="b"/>
            <a:pathLst>
              <a:path w="351155" h="86360">
                <a:moveTo>
                  <a:pt x="113030" y="64770"/>
                </a:moveTo>
                <a:lnTo>
                  <a:pt x="322580" y="64770"/>
                </a:lnTo>
                <a:lnTo>
                  <a:pt x="351155" y="35560"/>
                </a:lnTo>
                <a:lnTo>
                  <a:pt x="141605" y="35560"/>
                </a:lnTo>
                <a:lnTo>
                  <a:pt x="179705" y="0"/>
                </a:lnTo>
                <a:lnTo>
                  <a:pt x="0" y="50800"/>
                </a:lnTo>
                <a:lnTo>
                  <a:pt x="97155" y="86360"/>
                </a:lnTo>
                <a:lnTo>
                  <a:pt x="113030" y="64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03290" y="1887220"/>
            <a:ext cx="0" cy="455294"/>
          </a:xfrm>
          <a:custGeom>
            <a:avLst/>
            <a:gdLst/>
            <a:ahLst/>
            <a:cxnLst/>
            <a:rect l="l" t="t" r="r" b="b"/>
            <a:pathLst>
              <a:path h="455294">
                <a:moveTo>
                  <a:pt x="0" y="455294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17590" y="1887220"/>
            <a:ext cx="0" cy="455294"/>
          </a:xfrm>
          <a:custGeom>
            <a:avLst/>
            <a:gdLst/>
            <a:ahLst/>
            <a:cxnLst/>
            <a:rect l="l" t="t" r="r" b="b"/>
            <a:pathLst>
              <a:path h="455294">
                <a:moveTo>
                  <a:pt x="0" y="455294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75650" y="2343150"/>
            <a:ext cx="0" cy="2736850"/>
          </a:xfrm>
          <a:custGeom>
            <a:avLst/>
            <a:gdLst/>
            <a:ahLst/>
            <a:cxnLst/>
            <a:rect l="l" t="t" r="r" b="b"/>
            <a:pathLst>
              <a:path h="2736850">
                <a:moveTo>
                  <a:pt x="0" y="273685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96000" y="2343150"/>
            <a:ext cx="2279650" cy="0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65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6000" y="5080000"/>
            <a:ext cx="2279650" cy="0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65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6273" y="497712"/>
            <a:ext cx="607034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MX"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Opciones de redundancia 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9411" y="1110527"/>
            <a:ext cx="3180969" cy="93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279" marR="83896">
              <a:lnSpc>
                <a:spcPct val="95825"/>
              </a:lnSpc>
              <a:spcBef>
                <a:spcPts val="1052"/>
              </a:spcBef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1200" b="1" spc="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1200" b="1" spc="-1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1200" b="1" spc="1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200" b="1" spc="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nter</a:t>
            </a:r>
            <a:r>
              <a:rPr sz="1200" b="1" spc="-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200" b="1" spc="-9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200" b="1" spc="25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200" b="1" spc="-1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200" b="1" spc="1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h</a:t>
            </a:r>
            <a:endParaRPr sz="12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36591" y="6188408"/>
            <a:ext cx="16060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-14" dirty="0">
                <a:latin typeface="Arial"/>
                <a:cs typeface="Arial"/>
              </a:rPr>
              <a:t>W</a:t>
            </a:r>
            <a:r>
              <a:rPr sz="1200" b="1" spc="-9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ring </a:t>
            </a:r>
            <a:r>
              <a:rPr sz="1200" b="1" spc="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Clo</a:t>
            </a:r>
            <a:r>
              <a:rPr sz="1200" b="1" spc="-4" dirty="0">
                <a:latin typeface="Arial"/>
                <a:cs typeface="Arial"/>
              </a:rPr>
              <a:t>s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t </a:t>
            </a:r>
            <a:r>
              <a:rPr sz="1200" b="1" spc="4" dirty="0">
                <a:latin typeface="Arial"/>
                <a:cs typeface="Arial"/>
              </a:rPr>
              <a:t>S</a:t>
            </a:r>
            <a:r>
              <a:rPr sz="1200" b="1" spc="14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itch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8629" y="5773420"/>
            <a:ext cx="822960" cy="201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815080" y="1670051"/>
            <a:ext cx="1823720" cy="201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638801" y="1670051"/>
            <a:ext cx="823595" cy="201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462395" y="1670051"/>
            <a:ext cx="1913254" cy="201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15081" y="1871345"/>
            <a:ext cx="2188209" cy="471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003289" y="1871345"/>
            <a:ext cx="114300" cy="471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117589" y="1871345"/>
            <a:ext cx="2258060" cy="471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815080" y="2343150"/>
            <a:ext cx="4560570" cy="2736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3"/>
              </a:spcBef>
            </a:pPr>
            <a:endParaRPr sz="500" dirty="0"/>
          </a:p>
          <a:p>
            <a:pPr marL="1626299" marR="1153808" algn="ctr">
              <a:lnSpc>
                <a:spcPct val="95825"/>
              </a:lnSpc>
              <a:spcBef>
                <a:spcPts val="1000"/>
              </a:spcBef>
            </a:pPr>
            <a:r>
              <a:rPr sz="1200" b="1" spc="14" dirty="0">
                <a:latin typeface="Arial"/>
                <a:cs typeface="Arial"/>
              </a:rPr>
              <a:t>8</a:t>
            </a:r>
            <a:r>
              <a:rPr sz="1200" b="1" spc="4" dirty="0">
                <a:latin typeface="Arial"/>
                <a:cs typeface="Arial"/>
              </a:rPr>
              <a:t>0</a:t>
            </a:r>
            <a:r>
              <a:rPr sz="1200" b="1" spc="9" dirty="0">
                <a:latin typeface="Arial"/>
                <a:cs typeface="Arial"/>
              </a:rPr>
              <a:t> </a:t>
            </a:r>
            <a:r>
              <a:rPr lang="es-CO" sz="1200" b="1" spc="9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bps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spc="14" dirty="0">
                <a:latin typeface="Arial"/>
                <a:cs typeface="Arial"/>
              </a:rPr>
              <a:t>E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rCh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4" dirty="0">
                <a:latin typeface="Arial"/>
                <a:cs typeface="Arial"/>
              </a:rPr>
              <a:t>el</a:t>
            </a:r>
            <a:endParaRPr sz="1200" dirty="0">
              <a:latin typeface="Arial"/>
              <a:cs typeface="Arial"/>
            </a:endParaRPr>
          </a:p>
          <a:p>
            <a:pPr marL="1781937" marR="1306245" algn="ctr">
              <a:lnSpc>
                <a:spcPct val="95825"/>
              </a:lnSpc>
              <a:spcBef>
                <a:spcPts val="70"/>
              </a:spcBef>
            </a:pPr>
            <a:r>
              <a:rPr sz="1200" b="1" dirty="0">
                <a:latin typeface="Arial"/>
                <a:cs typeface="Arial"/>
              </a:rPr>
              <a:t>[ 8</a:t>
            </a:r>
            <a:r>
              <a:rPr sz="1200" b="1" spc="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x</a:t>
            </a:r>
            <a:r>
              <a:rPr sz="1200" b="1" spc="9" dirty="0">
                <a:latin typeface="Arial"/>
                <a:cs typeface="Arial"/>
              </a:rPr>
              <a:t> </a:t>
            </a:r>
            <a:r>
              <a:rPr lang="es-CO" sz="1200" b="1" spc="9" dirty="0">
                <a:latin typeface="Arial"/>
                <a:cs typeface="Arial"/>
              </a:rPr>
              <a:t>10G</a:t>
            </a:r>
            <a:r>
              <a:rPr sz="1200" b="1" spc="-14" dirty="0">
                <a:latin typeface="Arial"/>
                <a:cs typeface="Arial"/>
              </a:rPr>
              <a:t>-</a:t>
            </a:r>
            <a:r>
              <a:rPr sz="1200" b="1" spc="14" dirty="0">
                <a:latin typeface="Arial"/>
                <a:cs typeface="Arial"/>
              </a:rPr>
              <a:t>E</a:t>
            </a:r>
            <a:r>
              <a:rPr sz="1200" b="1" spc="-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4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rn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t ]</a:t>
            </a:r>
            <a:endParaRPr sz="1200" dirty="0">
              <a:latin typeface="Arial"/>
              <a:cs typeface="Arial"/>
            </a:endParaRPr>
          </a:p>
          <a:p>
            <a:pPr marL="109728" marR="135737" algn="ctr">
              <a:lnSpc>
                <a:spcPct val="95825"/>
              </a:lnSpc>
              <a:spcBef>
                <a:spcPts val="5066"/>
              </a:spcBef>
            </a:pPr>
            <a:r>
              <a:rPr sz="1200" b="1" spc="-14" dirty="0">
                <a:latin typeface="Arial"/>
                <a:cs typeface="Arial"/>
              </a:rPr>
              <a:t>W</a:t>
            </a:r>
            <a:r>
              <a:rPr sz="1200" b="1" spc="4" dirty="0">
                <a:latin typeface="Arial"/>
                <a:cs typeface="Arial"/>
              </a:rPr>
              <a:t>es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Fib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Run                                                </a:t>
            </a:r>
            <a:r>
              <a:rPr sz="1200" b="1" spc="34" dirty="0">
                <a:latin typeface="Arial"/>
                <a:cs typeface="Arial"/>
              </a:rPr>
              <a:t> </a:t>
            </a:r>
            <a:r>
              <a:rPr sz="1200" b="1" spc="14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as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Fib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Run</a:t>
            </a:r>
            <a:endParaRPr sz="1200" dirty="0">
              <a:latin typeface="Arial"/>
              <a:cs typeface="Arial"/>
            </a:endParaRPr>
          </a:p>
          <a:p>
            <a:pPr marL="320421" marR="326999" algn="ctr">
              <a:lnSpc>
                <a:spcPct val="95825"/>
              </a:lnSpc>
              <a:spcBef>
                <a:spcPts val="70"/>
              </a:spcBef>
            </a:pPr>
            <a:r>
              <a:rPr sz="1200" b="1" spc="4" dirty="0">
                <a:latin typeface="Arial"/>
                <a:cs typeface="Arial"/>
              </a:rPr>
              <a:t>40</a:t>
            </a:r>
            <a:r>
              <a:rPr sz="1200" b="1" spc="9" dirty="0">
                <a:latin typeface="Arial"/>
                <a:cs typeface="Arial"/>
              </a:rPr>
              <a:t> </a:t>
            </a:r>
            <a:r>
              <a:rPr lang="es-CO" sz="1200" b="1" spc="9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bps                                                         </a:t>
            </a:r>
            <a:r>
              <a:rPr sz="1200" b="1" spc="192" dirty="0">
                <a:latin typeface="Arial"/>
                <a:cs typeface="Arial"/>
              </a:rPr>
              <a:t> </a:t>
            </a:r>
            <a:r>
              <a:rPr sz="1200" b="1" spc="4" dirty="0">
                <a:latin typeface="Arial"/>
                <a:cs typeface="Arial"/>
              </a:rPr>
              <a:t>40</a:t>
            </a:r>
            <a:r>
              <a:rPr sz="1200" b="1" spc="9" dirty="0">
                <a:latin typeface="Arial"/>
                <a:cs typeface="Arial"/>
              </a:rPr>
              <a:t> </a:t>
            </a:r>
            <a:r>
              <a:rPr lang="es-CO" sz="1200" b="1" spc="9" dirty="0">
                <a:latin typeface="Arial"/>
                <a:cs typeface="Arial"/>
              </a:rPr>
              <a:t> G</a:t>
            </a:r>
            <a:r>
              <a:rPr sz="1200" b="1" dirty="0">
                <a:latin typeface="Arial"/>
                <a:cs typeface="Arial"/>
              </a:rPr>
              <a:t>bps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5081" y="5080000"/>
            <a:ext cx="2188209" cy="455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03289" y="5080000"/>
            <a:ext cx="92710" cy="455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75587" y="5734860"/>
            <a:ext cx="2279650" cy="455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7" name="7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8B071C9-CA2E-46C3-A4F2-8FEAEC10F1E2}" type="datetime1">
              <a:rPr lang="es-CO" smtClean="0"/>
              <a:t>22/10/2024</a:t>
            </a:fld>
            <a:endParaRPr lang="en-US"/>
          </a:p>
        </p:txBody>
      </p:sp>
      <p:sp>
        <p:nvSpPr>
          <p:cNvPr id="78" name="7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79" name="7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40</a:t>
            </a:fld>
            <a:endParaRPr kumimoji="0"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41E458E-9FFF-5A86-1B89-A778F07DC31B}"/>
              </a:ext>
            </a:extLst>
          </p:cNvPr>
          <p:cNvSpPr txBox="1"/>
          <p:nvPr/>
        </p:nvSpPr>
        <p:spPr>
          <a:xfrm>
            <a:off x="1142999" y="2598003"/>
            <a:ext cx="2641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EtherChannel 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Link </a:t>
            </a:r>
            <a:r>
              <a:rPr lang="es-MX" sz="2400" dirty="0" err="1">
                <a:latin typeface="+mj-lt"/>
              </a:rPr>
              <a:t>aggregation</a:t>
            </a:r>
            <a:endParaRPr lang="es-CO" sz="2400" dirty="0"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40320" y="849488"/>
            <a:ext cx="9922687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Di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spo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sitiv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es-CO"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te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x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ión</a:t>
            </a:r>
            <a:r>
              <a:rPr lang="es-MX"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ara </a:t>
            </a:r>
            <a:r>
              <a:rPr lang="es-CO" sz="4400" spc="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-19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2612" y="2101708"/>
            <a:ext cx="6048678" cy="1897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3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3200" spc="-4" dirty="0">
                <a:latin typeface="Times New Roman"/>
                <a:cs typeface="Times New Roman"/>
              </a:rPr>
              <a:t>S</a:t>
            </a:r>
            <a:r>
              <a:rPr sz="3200" spc="4" dirty="0">
                <a:latin typeface="Times New Roman"/>
                <a:cs typeface="Times New Roman"/>
              </a:rPr>
              <a:t>w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ch</a:t>
            </a:r>
            <a:r>
              <a:rPr lang="es-MX"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</a:p>
          <a:p>
            <a:pPr marL="469900" marR="57398" indent="-457200">
              <a:lnSpc>
                <a:spcPct val="95825"/>
              </a:lnSpc>
              <a:spcBef>
                <a:spcPts val="16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Ro</a:t>
            </a:r>
            <a:r>
              <a:rPr sz="3200" spc="14" dirty="0">
                <a:latin typeface="Times New Roman"/>
                <a:cs typeface="Times New Roman"/>
              </a:rPr>
              <a:t>u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rs</a:t>
            </a:r>
          </a:p>
          <a:p>
            <a:pPr marL="469900" indent="-457200">
              <a:lnSpc>
                <a:spcPct val="100041"/>
              </a:lnSpc>
              <a:spcBef>
                <a:spcPts val="150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Pu</a:t>
            </a:r>
            <a:r>
              <a:rPr sz="3200" spc="9" dirty="0">
                <a:latin typeface="Times New Roman"/>
                <a:cs typeface="Times New Roman"/>
              </a:rPr>
              <a:t>n</a:t>
            </a:r>
            <a:r>
              <a:rPr sz="3200" spc="-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s de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9" dirty="0" err="1">
                <a:latin typeface="Times New Roman"/>
                <a:cs typeface="Times New Roman"/>
              </a:rPr>
              <a:t>a</a:t>
            </a:r>
            <a:r>
              <a:rPr sz="3200" dirty="0" err="1">
                <a:latin typeface="Times New Roman"/>
                <a:cs typeface="Times New Roman"/>
              </a:rPr>
              <a:t>cce</a:t>
            </a:r>
            <a:r>
              <a:rPr sz="3200" spc="4" dirty="0" err="1">
                <a:latin typeface="Times New Roman"/>
                <a:cs typeface="Times New Roman"/>
              </a:rPr>
              <a:t>s</a:t>
            </a:r>
            <a:r>
              <a:rPr sz="3200" dirty="0" err="1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in</a:t>
            </a:r>
            <a:r>
              <a:rPr sz="3200" spc="4" dirty="0" err="1">
                <a:latin typeface="Times New Roman"/>
                <a:cs typeface="Times New Roman"/>
              </a:rPr>
              <a:t>a</a:t>
            </a:r>
            <a:r>
              <a:rPr sz="3200" dirty="0" err="1">
                <a:latin typeface="Times New Roman"/>
                <a:cs typeface="Times New Roman"/>
              </a:rPr>
              <a:t>l</a:t>
            </a:r>
            <a:r>
              <a:rPr sz="3200" spc="4" dirty="0" err="1">
                <a:latin typeface="Times New Roman"/>
                <a:cs typeface="Times New Roman"/>
              </a:rPr>
              <a:t>á</a:t>
            </a:r>
            <a:r>
              <a:rPr sz="3200" spc="-9" dirty="0" err="1">
                <a:latin typeface="Times New Roman"/>
                <a:cs typeface="Times New Roman"/>
              </a:rPr>
              <a:t>m</a:t>
            </a:r>
            <a:r>
              <a:rPr sz="3200" dirty="0" err="1">
                <a:latin typeface="Times New Roman"/>
                <a:cs typeface="Times New Roman"/>
              </a:rPr>
              <a:t>br</a:t>
            </a:r>
            <a:r>
              <a:rPr sz="3200" spc="4" dirty="0" err="1">
                <a:latin typeface="Times New Roman"/>
                <a:cs typeface="Times New Roman"/>
              </a:rPr>
              <a:t>ico</a:t>
            </a:r>
            <a:r>
              <a:rPr sz="3200" dirty="0" err="1">
                <a:latin typeface="Times New Roman"/>
                <a:cs typeface="Times New Roman"/>
              </a:rPr>
              <a:t>s</a:t>
            </a:r>
            <a:r>
              <a:rPr lang="es-CO" sz="3200" spc="-9" dirty="0">
                <a:latin typeface="Times New Roman"/>
                <a:cs typeface="Times New Roman"/>
              </a:rPr>
              <a:t> </a:t>
            </a:r>
            <a:r>
              <a:rPr lang="es-CO" sz="3200" dirty="0">
                <a:latin typeface="Times New Roman"/>
                <a:cs typeface="Times New Roman"/>
              </a:rPr>
              <a:t>(</a:t>
            </a:r>
            <a:r>
              <a:rPr lang="es-CO" sz="3200" spc="-9" dirty="0">
                <a:latin typeface="Times New Roman"/>
                <a:cs typeface="Times New Roman"/>
              </a:rPr>
              <a:t>c</a:t>
            </a:r>
            <a:r>
              <a:rPr lang="es-CO" sz="3200" spc="4" dirty="0">
                <a:latin typeface="Times New Roman"/>
                <a:cs typeface="Times New Roman"/>
              </a:rPr>
              <a:t>onex</a:t>
            </a:r>
            <a:r>
              <a:rPr lang="es-CO" sz="3200" spc="-14" dirty="0">
                <a:latin typeface="Times New Roman"/>
                <a:cs typeface="Times New Roman"/>
              </a:rPr>
              <a:t>i</a:t>
            </a:r>
            <a:r>
              <a:rPr lang="es-CO" sz="3200" spc="4" dirty="0">
                <a:latin typeface="Times New Roman"/>
                <a:cs typeface="Times New Roman"/>
              </a:rPr>
              <a:t>on</a:t>
            </a:r>
            <a:r>
              <a:rPr lang="es-CO" sz="3200" spc="-4" dirty="0">
                <a:latin typeface="Times New Roman"/>
                <a:cs typeface="Times New Roman"/>
              </a:rPr>
              <a:t>e</a:t>
            </a:r>
            <a:r>
              <a:rPr lang="es-CO" sz="3200" dirty="0">
                <a:latin typeface="Times New Roman"/>
                <a:cs typeface="Times New Roman"/>
              </a:rPr>
              <a:t>s </a:t>
            </a:r>
            <a:r>
              <a:rPr lang="es-CO" sz="3200" spc="4" dirty="0">
                <a:latin typeface="Times New Roman"/>
                <a:cs typeface="Times New Roman"/>
              </a:rPr>
              <a:t>pu</a:t>
            </a:r>
            <a:r>
              <a:rPr lang="es-CO" sz="3200" spc="9" dirty="0">
                <a:latin typeface="Times New Roman"/>
                <a:cs typeface="Times New Roman"/>
              </a:rPr>
              <a:t>n</a:t>
            </a:r>
            <a:r>
              <a:rPr lang="es-CO" sz="3200" spc="-4" dirty="0">
                <a:latin typeface="Times New Roman"/>
                <a:cs typeface="Times New Roman"/>
              </a:rPr>
              <a:t>t</a:t>
            </a:r>
            <a:r>
              <a:rPr lang="es-CO" sz="3200" spc="4" dirty="0">
                <a:latin typeface="Times New Roman"/>
                <a:cs typeface="Times New Roman"/>
              </a:rPr>
              <a:t>o</a:t>
            </a:r>
            <a:r>
              <a:rPr lang="es-CO" sz="3200" spc="-9" dirty="0">
                <a:latin typeface="Times New Roman"/>
                <a:cs typeface="Times New Roman"/>
              </a:rPr>
              <a:t>-punto</a:t>
            </a:r>
            <a:r>
              <a:rPr lang="es-CO" sz="3200" dirty="0">
                <a:latin typeface="Times New Roman"/>
                <a:cs typeface="Times New Roman"/>
              </a:rPr>
              <a:t>): </a:t>
            </a:r>
            <a:r>
              <a:rPr lang="es-CO" sz="3200" dirty="0" err="1">
                <a:latin typeface="Times New Roman"/>
                <a:cs typeface="Times New Roman"/>
              </a:rPr>
              <a:t>APs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611" y="4051159"/>
            <a:ext cx="4829478" cy="920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3200" dirty="0">
                <a:latin typeface="Times New Roman"/>
                <a:cs typeface="Times New Roman"/>
              </a:rPr>
              <a:t>Pue</a:t>
            </a:r>
            <a:r>
              <a:rPr sz="3200" spc="14" dirty="0">
                <a:latin typeface="Times New Roman"/>
                <a:cs typeface="Times New Roman"/>
              </a:rPr>
              <a:t>n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lang="es-MX" sz="3200" spc="4" dirty="0">
                <a:latin typeface="Times New Roman"/>
                <a:cs typeface="Times New Roman"/>
              </a:rPr>
              <a:t>s o bridges (punto- multipunto o punto a punto)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470EEFB-2896-49A7-8AF9-55D2A1237371}" type="datetime1">
              <a:rPr lang="es-CO" smtClean="0"/>
              <a:t>22/10/2024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41</a:t>
            </a:fld>
            <a:endParaRPr kumimoji="0" lang="en-US"/>
          </a:p>
        </p:txBody>
      </p:sp>
      <p:pic>
        <p:nvPicPr>
          <p:cNvPr id="19458" name="Picture 2" descr="85.200+ Conexión De Red Lan Fotografías de stock, fotos e imágenes libres  de derechos - iStock">
            <a:extLst>
              <a:ext uri="{FF2B5EF4-FFF2-40B4-BE49-F238E27FC236}">
                <a16:creationId xmlns:a16="http://schemas.microsoft.com/office/drawing/2014/main" id="{EE296F76-B516-FC62-3F53-64150B80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86" y="2509520"/>
            <a:ext cx="4771571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71600" y="457200"/>
            <a:ext cx="9753600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3896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it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ios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el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ción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de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spo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sitiv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es-CO"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te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x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ión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0" y="2057400"/>
            <a:ext cx="5867400" cy="2383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700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El 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úm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ro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dirty="0" err="1">
                <a:latin typeface="Times New Roman"/>
                <a:cs typeface="Times New Roman"/>
              </a:rPr>
              <a:t>p</a:t>
            </a:r>
            <a:r>
              <a:rPr sz="2800" spc="-4" dirty="0" err="1">
                <a:latin typeface="Times New Roman"/>
                <a:cs typeface="Times New Roman"/>
              </a:rPr>
              <a:t>u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4" dirty="0" err="1">
                <a:latin typeface="Times New Roman"/>
                <a:cs typeface="Times New Roman"/>
              </a:rPr>
              <a:t>t</a:t>
            </a:r>
            <a:r>
              <a:rPr sz="2800" spc="9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lang="es-MX" sz="2800" dirty="0">
                <a:latin typeface="Times New Roman"/>
                <a:cs typeface="Times New Roman"/>
              </a:rPr>
              <a:t> e interfaces</a:t>
            </a:r>
            <a:endParaRPr sz="2800" dirty="0">
              <a:latin typeface="Times New Roman"/>
              <a:cs typeface="Times New Roman"/>
            </a:endParaRPr>
          </a:p>
          <a:p>
            <a:pPr marL="469900" marR="70098" indent="-457200">
              <a:lnSpc>
                <a:spcPct val="95825"/>
              </a:lnSpc>
              <a:spcBef>
                <a:spcPts val="1"/>
              </a:spcBef>
              <a:buFont typeface="Wingdings" panose="05000000000000000000" pitchFamily="2" charset="2"/>
              <a:buChar char="§"/>
            </a:pPr>
            <a:r>
              <a:rPr sz="2800" spc="-175" dirty="0">
                <a:latin typeface="Times New Roman"/>
                <a:cs typeface="Times New Roman"/>
              </a:rPr>
              <a:t>Ve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oc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ces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mi</a:t>
            </a:r>
            <a:r>
              <a:rPr sz="2800" spc="-4" dirty="0">
                <a:latin typeface="Times New Roman"/>
                <a:cs typeface="Times New Roman"/>
              </a:rPr>
              <a:t>ento</a:t>
            </a:r>
            <a:endParaRPr sz="2800" dirty="0">
              <a:latin typeface="Times New Roman"/>
              <a:cs typeface="Times New Roman"/>
            </a:endParaRPr>
          </a:p>
          <a:p>
            <a:pPr marL="469900" marR="70098" indent="-457200">
              <a:lnSpc>
                <a:spcPct val="95825"/>
              </a:lnSpc>
              <a:spcBef>
                <a:spcPts val="160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ti</a:t>
            </a:r>
            <a:r>
              <a:rPr sz="2800" spc="-1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ad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oria</a:t>
            </a:r>
          </a:p>
          <a:p>
            <a:pPr marL="469900" indent="-457200">
              <a:lnSpc>
                <a:spcPct val="95825"/>
              </a:lnSpc>
              <a:spcBef>
                <a:spcPts val="125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Retardo 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9" dirty="0">
                <a:latin typeface="Times New Roman"/>
                <a:cs typeface="Times New Roman"/>
              </a:rPr>
              <a:t> r</a:t>
            </a:r>
            <a:r>
              <a:rPr sz="2800" dirty="0">
                <a:latin typeface="Times New Roman"/>
                <a:cs typeface="Times New Roman"/>
              </a:rPr>
              <a:t>een</a:t>
            </a:r>
            <a:r>
              <a:rPr sz="2800" spc="9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ío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atos</a:t>
            </a:r>
          </a:p>
          <a:p>
            <a:pPr marL="469900" marR="70098" indent="-457200">
              <a:lnSpc>
                <a:spcPct val="95825"/>
              </a:lnSpc>
              <a:spcBef>
                <a:spcPts val="185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auda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lang="es-MX" sz="2800" spc="-25" dirty="0">
                <a:latin typeface="Times New Roman"/>
                <a:cs typeface="Times New Roman"/>
              </a:rPr>
              <a:t> o </a:t>
            </a:r>
            <a:r>
              <a:rPr lang="es-MX" sz="2800" spc="-25" dirty="0" err="1">
                <a:latin typeface="Times New Roman"/>
                <a:cs typeface="Times New Roman"/>
              </a:rPr>
              <a:t>throughput</a:t>
            </a:r>
            <a:endParaRPr lang="es-MX" sz="2800" dirty="0">
              <a:latin typeface="Times New Roman"/>
              <a:cs typeface="Times New Roman"/>
            </a:endParaRPr>
          </a:p>
          <a:p>
            <a:pPr marL="469900" marR="70098" indent="-457200">
              <a:lnSpc>
                <a:spcPct val="95825"/>
              </a:lnSpc>
              <a:spcBef>
                <a:spcPts val="185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Media soportada</a:t>
            </a:r>
          </a:p>
          <a:p>
            <a:pPr marL="469900" marR="70098" indent="-457200">
              <a:lnSpc>
                <a:spcPct val="95825"/>
              </a:lnSpc>
              <a:spcBef>
                <a:spcPts val="185"/>
              </a:spcBef>
              <a:buFont typeface="Wingdings" panose="05000000000000000000" pitchFamily="2" charset="2"/>
              <a:buChar char="§"/>
            </a:pPr>
            <a:r>
              <a:rPr lang="es-MX" sz="2800" dirty="0" err="1">
                <a:latin typeface="Times New Roman"/>
                <a:cs typeface="Times New Roman"/>
              </a:rPr>
              <a:t>Espec</a:t>
            </a:r>
            <a:r>
              <a:rPr lang="es-MX" sz="2800" dirty="0">
                <a:latin typeface="Times New Roman"/>
                <a:cs typeface="Times New Roman"/>
              </a:rPr>
              <a:t>.  de gestión, seguridad, </a:t>
            </a:r>
            <a:r>
              <a:rPr lang="es-MX" sz="2800" dirty="0" err="1">
                <a:latin typeface="Times New Roman"/>
                <a:cs typeface="Times New Roman"/>
              </a:rPr>
              <a:t>QoS</a:t>
            </a:r>
            <a:r>
              <a:rPr lang="es-MX" sz="2800" dirty="0">
                <a:latin typeface="Times New Roman"/>
                <a:cs typeface="Times New Roman"/>
              </a:rPr>
              <a:t>, apilamiento.</a:t>
            </a:r>
          </a:p>
          <a:p>
            <a:pPr marL="469900" marR="70098" indent="-457200">
              <a:lnSpc>
                <a:spcPct val="95825"/>
              </a:lnSpc>
              <a:spcBef>
                <a:spcPts val="185"/>
              </a:spcBef>
              <a:buFont typeface="Wingdings" panose="05000000000000000000" pitchFamily="2" charset="2"/>
              <a:buChar char="§"/>
            </a:pPr>
            <a:endParaRPr lang="es-MX" sz="3200" dirty="0">
              <a:latin typeface="Times New Roman"/>
              <a:cs typeface="Times New Roman"/>
            </a:endParaRPr>
          </a:p>
          <a:p>
            <a:pPr marL="469900" marR="70098" indent="-457200">
              <a:lnSpc>
                <a:spcPct val="95825"/>
              </a:lnSpc>
              <a:spcBef>
                <a:spcPts val="185"/>
              </a:spcBef>
              <a:buFont typeface="Wingdings" panose="05000000000000000000" pitchFamily="2" charset="2"/>
              <a:buChar char="§"/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4399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2738F9D-0A76-481A-B79A-413D1743B094}" type="datetime1">
              <a:rPr lang="es-CO" smtClean="0"/>
              <a:t>22/10/2024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42</a:t>
            </a:fld>
            <a:endParaRPr kumimoji="0" lang="en-US"/>
          </a:p>
        </p:txBody>
      </p:sp>
      <p:pic>
        <p:nvPicPr>
          <p:cNvPr id="17410" name="Picture 2" descr="Cómo conectar dos ordenadores en red y compartir todos tus archivos">
            <a:extLst>
              <a:ext uri="{FF2B5EF4-FFF2-40B4-BE49-F238E27FC236}">
                <a16:creationId xmlns:a16="http://schemas.microsoft.com/office/drawing/2014/main" id="{3F136EB5-F8E5-9524-0E75-84AAE65F2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708909"/>
            <a:ext cx="4522544" cy="17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43000" y="381000"/>
            <a:ext cx="9601200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MX"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iter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el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ec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ó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de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spo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sitiv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es-CO" sz="44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te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x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ión</a:t>
            </a:r>
            <a:r>
              <a:rPr lang="es-MX" sz="4400" dirty="0">
                <a:solidFill>
                  <a:srgbClr val="0070C0"/>
                </a:solidFill>
                <a:latin typeface="Times New Roman"/>
                <a:cs typeface="Times New Roman"/>
              </a:rPr>
              <a:t> (cont.)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1905000"/>
            <a:ext cx="9220200" cy="3949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1423" marR="6419688" indent="-457200" algn="just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lang="es-CO" sz="2800" spc="-4" dirty="0">
                <a:latin typeface="Times New Roman"/>
                <a:cs typeface="Times New Roman"/>
              </a:rPr>
              <a:t>o</a:t>
            </a:r>
            <a:endParaRPr sz="2800" dirty="0">
              <a:latin typeface="Times New Roman"/>
              <a:cs typeface="Times New Roman"/>
            </a:endParaRPr>
          </a:p>
          <a:p>
            <a:pPr marL="471423" marR="1390985" indent="-457200" algn="just">
              <a:lnSpc>
                <a:spcPct val="95825"/>
              </a:lnSpc>
              <a:spcBef>
                <a:spcPts val="1"/>
              </a:spcBef>
              <a:buFont typeface="Wingdings" panose="05000000000000000000" pitchFamily="2" charset="2"/>
              <a:buChar char="§"/>
            </a:pPr>
            <a:r>
              <a:rPr sz="2800" spc="-4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cili</a:t>
            </a:r>
            <a:r>
              <a:rPr sz="2800" spc="-9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con</a:t>
            </a:r>
            <a:r>
              <a:rPr sz="2800" spc="-9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ig</a:t>
            </a:r>
            <a:r>
              <a:rPr sz="2800" spc="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ac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n y </a:t>
            </a:r>
            <a:r>
              <a:rPr sz="2800" spc="4" dirty="0">
                <a:latin typeface="Times New Roman"/>
                <a:cs typeface="Times New Roman"/>
              </a:rPr>
              <a:t>ges</a:t>
            </a:r>
            <a:r>
              <a:rPr sz="2800" dirty="0">
                <a:latin typeface="Times New Roman"/>
                <a:cs typeface="Times New Roman"/>
              </a:rPr>
              <a:t>ti</a:t>
            </a:r>
            <a:r>
              <a:rPr sz="2800" spc="-14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n</a:t>
            </a:r>
          </a:p>
          <a:p>
            <a:pPr marL="471423" marR="4702115" indent="-457200" algn="just">
              <a:lnSpc>
                <a:spcPct val="95825"/>
              </a:lnSpc>
              <a:spcBef>
                <a:spcPts val="160"/>
              </a:spcBef>
              <a:buFont typeface="Wingdings" panose="05000000000000000000" pitchFamily="2" charset="2"/>
              <a:buChar char="§"/>
            </a:pP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TBF y MTTR</a:t>
            </a:r>
          </a:p>
          <a:p>
            <a:pPr marL="469900" marR="1300892" indent="-457200" algn="just">
              <a:lnSpc>
                <a:spcPct val="100041"/>
              </a:lnSpc>
              <a:spcBef>
                <a:spcPts val="125"/>
              </a:spcBef>
              <a:buFont typeface="Wingdings" panose="05000000000000000000" pitchFamily="2" charset="2"/>
              <a:buChar char="§"/>
            </a:pPr>
            <a:r>
              <a:rPr sz="2800" spc="-4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opo</a:t>
            </a:r>
            <a:r>
              <a:rPr sz="2800" dirty="0">
                <a:latin typeface="Times New Roman"/>
                <a:cs typeface="Times New Roman"/>
              </a:rPr>
              <a:t>rte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po</a:t>
            </a:r>
            <a:r>
              <a:rPr sz="2800" spc="4" dirty="0">
                <a:latin typeface="Times New Roman"/>
                <a:cs typeface="Times New Roman"/>
              </a:rPr>
              <a:t>nen</a:t>
            </a:r>
            <a:r>
              <a:rPr sz="2800" spc="-4" dirty="0">
                <a:latin typeface="Times New Roman"/>
                <a:cs typeface="Times New Roman"/>
              </a:rPr>
              <a:t>te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75" dirty="0">
                <a:latin typeface="Times New Roman"/>
                <a:cs typeface="Times New Roman"/>
              </a:rPr>
              <a:t>“</a:t>
            </a:r>
            <a:r>
              <a:rPr sz="2800" i="1" spc="4" dirty="0">
                <a:latin typeface="Times New Roman"/>
                <a:cs typeface="Times New Roman"/>
              </a:rPr>
              <a:t>ho</a:t>
            </a:r>
            <a:r>
              <a:rPr sz="2800" i="1" dirty="0">
                <a:latin typeface="Times New Roman"/>
                <a:cs typeface="Times New Roman"/>
              </a:rPr>
              <a:t>t</a:t>
            </a:r>
            <a:r>
              <a:rPr sz="2800" i="1" spc="-9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sw</a:t>
            </a:r>
            <a:r>
              <a:rPr sz="2800" i="1" spc="9" dirty="0">
                <a:latin typeface="Times New Roman"/>
                <a:cs typeface="Times New Roman"/>
              </a:rPr>
              <a:t>a</a:t>
            </a:r>
            <a:r>
              <a:rPr sz="2800" i="1" spc="1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” </a:t>
            </a:r>
            <a:endParaRPr lang="es-MX" sz="2800" dirty="0">
              <a:latin typeface="Times New Roman"/>
              <a:cs typeface="Times New Roman"/>
            </a:endParaRPr>
          </a:p>
          <a:p>
            <a:pPr marL="469900" marR="1300892" indent="-457200" algn="just">
              <a:lnSpc>
                <a:spcPct val="100041"/>
              </a:lnSpc>
              <a:spcBef>
                <a:spcPts val="125"/>
              </a:spcBef>
              <a:buFont typeface="Wingdings" panose="05000000000000000000" pitchFamily="2" charset="2"/>
              <a:buChar char="§"/>
            </a:pPr>
            <a:r>
              <a:rPr sz="2800" spc="-4" dirty="0" err="1">
                <a:latin typeface="Times New Roman"/>
                <a:cs typeface="Times New Roman"/>
              </a:rPr>
              <a:t>S</a:t>
            </a:r>
            <a:r>
              <a:rPr sz="2800" spc="4" dirty="0" err="1">
                <a:latin typeface="Times New Roman"/>
                <a:cs typeface="Times New Roman"/>
              </a:rPr>
              <a:t>opo</a:t>
            </a:r>
            <a:r>
              <a:rPr sz="2800" dirty="0" err="1">
                <a:latin typeface="Times New Roman"/>
                <a:cs typeface="Times New Roman"/>
              </a:rPr>
              <a:t>rte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4" dirty="0" err="1">
                <a:latin typeface="Times New Roman"/>
                <a:cs typeface="Times New Roman"/>
              </a:rPr>
              <a:t>f</a:t>
            </a:r>
            <a:r>
              <a:rPr sz="2800" dirty="0" err="1">
                <a:latin typeface="Times New Roman"/>
                <a:cs typeface="Times New Roman"/>
              </a:rPr>
              <a:t>ue</a:t>
            </a:r>
            <a:r>
              <a:rPr sz="2800" spc="4" dirty="0" err="1">
                <a:latin typeface="Times New Roman"/>
                <a:cs typeface="Times New Roman"/>
              </a:rPr>
              <a:t>n</a:t>
            </a:r>
            <a:r>
              <a:rPr sz="2800" dirty="0" err="1">
                <a:latin typeface="Times New Roman"/>
                <a:cs typeface="Times New Roman"/>
              </a:rPr>
              <a:t>tes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lang="es-MX" sz="2800" spc="9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al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m</a:t>
            </a:r>
            <a:r>
              <a:rPr sz="2800" spc="9" dirty="0" err="1">
                <a:latin typeface="Times New Roman"/>
                <a:cs typeface="Times New Roman"/>
              </a:rPr>
              <a:t>en</a:t>
            </a:r>
            <a:r>
              <a:rPr sz="2800" spc="-4" dirty="0" err="1">
                <a:latin typeface="Times New Roman"/>
                <a:cs typeface="Times New Roman"/>
              </a:rPr>
              <a:t>ta</a:t>
            </a:r>
            <a:r>
              <a:rPr sz="2800" spc="4" dirty="0" err="1">
                <a:latin typeface="Times New Roman"/>
                <a:cs typeface="Times New Roman"/>
              </a:rPr>
              <a:t>c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ó</a:t>
            </a:r>
            <a:r>
              <a:rPr sz="2800" dirty="0" err="1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r</a:t>
            </a:r>
            <a:r>
              <a:rPr sz="2800" spc="4" dirty="0">
                <a:latin typeface="Times New Roman"/>
                <a:cs typeface="Times New Roman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un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  <a:p>
            <a:pPr marL="469900" marR="207588" indent="-457200">
              <a:lnSpc>
                <a:spcPct val="99945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Cali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el sop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9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écn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co,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cum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ac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ón y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en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mi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to</a:t>
            </a:r>
            <a:endParaRPr sz="2800" dirty="0">
              <a:latin typeface="Times New Roman"/>
              <a:cs typeface="Times New Roman"/>
            </a:endParaRPr>
          </a:p>
          <a:p>
            <a:pPr marL="471423" marR="6466108" indent="-457200" algn="just">
              <a:lnSpc>
                <a:spcPts val="3679"/>
              </a:lnSpc>
              <a:spcBef>
                <a:spcPts val="184"/>
              </a:spcBef>
              <a:buFont typeface="Wingdings" panose="05000000000000000000" pitchFamily="2" charset="2"/>
              <a:buChar char="§"/>
            </a:pP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-14" dirty="0" err="1">
                <a:latin typeface="Times New Roman"/>
                <a:cs typeface="Times New Roman"/>
              </a:rPr>
              <a:t>t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AEFCFDE-EEAD-4137-BE0A-125686FD18E1}" type="datetime1">
              <a:rPr lang="es-CO" smtClean="0"/>
              <a:t>22/10/2024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43</a:t>
            </a:fld>
            <a:endParaRPr kumimoji="0" lang="en-US"/>
          </a:p>
        </p:txBody>
      </p:sp>
      <p:pic>
        <p:nvPicPr>
          <p:cNvPr id="18434" name="Picture 2" descr="Dispositivos De Tecnología De Internet Cables De Red De Fibra Óptica En  Conmutador Fotos, retratos, imágenes y fotografía de archivo libres de  derecho. Image 71999284">
            <a:extLst>
              <a:ext uri="{FF2B5EF4-FFF2-40B4-BE49-F238E27FC236}">
                <a16:creationId xmlns:a16="http://schemas.microsoft.com/office/drawing/2014/main" id="{23143192-E0CC-05EF-60C2-6562CB16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362200"/>
            <a:ext cx="29772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39647" y="576278"/>
            <a:ext cx="219058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Re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4400" spc="-19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23748" y="1447799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1447800"/>
            <a:ext cx="7128760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1423" marR="61036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z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q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4" dirty="0">
                <a:latin typeface="Times New Roman"/>
                <a:cs typeface="Times New Roman"/>
              </a:rPr>
              <a:t>l</a:t>
            </a:r>
            <a:r>
              <a:rPr sz="2800" spc="-4" dirty="0">
                <a:latin typeface="Times New Roman"/>
                <a:cs typeface="Times New Roman"/>
              </a:rPr>
              <a:t>ó</a:t>
            </a:r>
            <a:r>
              <a:rPr sz="2800" spc="4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ico </a:t>
            </a:r>
            <a:r>
              <a:rPr sz="2800" spc="4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tá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l</a:t>
            </a:r>
            <a:r>
              <a:rPr lang="es-MX" sz="2800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d</a:t>
            </a:r>
            <a:r>
              <a:rPr sz="2800" spc="-4" dirty="0" err="1">
                <a:latin typeface="Times New Roman"/>
                <a:cs typeface="Times New Roman"/>
              </a:rPr>
              <a:t>i</a:t>
            </a:r>
            <a:r>
              <a:rPr sz="2800" spc="-9" dirty="0" err="1">
                <a:latin typeface="Times New Roman"/>
                <a:cs typeface="Times New Roman"/>
              </a:rPr>
              <a:t>s</a:t>
            </a:r>
            <a:r>
              <a:rPr sz="2800" spc="4" dirty="0" err="1">
                <a:latin typeface="Times New Roman"/>
                <a:cs typeface="Times New Roman"/>
              </a:rPr>
              <a:t>eñ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f</a:t>
            </a:r>
            <a:r>
              <a:rPr sz="2800" spc="-14" dirty="0">
                <a:latin typeface="Times New Roman"/>
                <a:cs typeface="Times New Roman"/>
              </a:rPr>
              <a:t>í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 err="1">
                <a:latin typeface="Times New Roman"/>
                <a:cs typeface="Times New Roman"/>
              </a:rPr>
              <a:t>p</a:t>
            </a:r>
            <a:r>
              <a:rPr sz="2800" spc="4" dirty="0" err="1">
                <a:latin typeface="Times New Roman"/>
                <a:cs typeface="Times New Roman"/>
              </a:rPr>
              <a:t>ue</a:t>
            </a:r>
            <a:r>
              <a:rPr sz="2800" spc="-4" dirty="0" err="1">
                <a:latin typeface="Times New Roman"/>
                <a:cs typeface="Times New Roman"/>
              </a:rPr>
              <a:t>d</a:t>
            </a:r>
            <a:r>
              <a:rPr sz="2800" dirty="0" err="1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 err="1">
                <a:latin typeface="Times New Roman"/>
                <a:cs typeface="Times New Roman"/>
              </a:rPr>
              <a:t>c</a:t>
            </a:r>
            <a:r>
              <a:rPr sz="2800" spc="4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me</a:t>
            </a:r>
            <a:r>
              <a:rPr sz="2800" spc="4" dirty="0" err="1">
                <a:latin typeface="Times New Roman"/>
                <a:cs typeface="Times New Roman"/>
              </a:rPr>
              <a:t>n</a:t>
            </a:r>
            <a:r>
              <a:rPr sz="2800" spc="-4" dirty="0" err="1">
                <a:latin typeface="Times New Roman"/>
                <a:cs typeface="Times New Roman"/>
              </a:rPr>
              <a:t>z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lang="es-CO" sz="2800" dirty="0">
                <a:latin typeface="Times New Roman"/>
                <a:cs typeface="Times New Roman"/>
              </a:rPr>
              <a:t>…..</a:t>
            </a:r>
            <a:endParaRPr sz="2800" dirty="0">
              <a:latin typeface="Times New Roman"/>
              <a:cs typeface="Times New Roman"/>
            </a:endParaRPr>
          </a:p>
          <a:p>
            <a:pPr marL="471423" indent="-457200">
              <a:lnSpc>
                <a:spcPct val="95825"/>
              </a:lnSpc>
              <a:spcBef>
                <a:spcPts val="160"/>
              </a:spcBef>
              <a:buFont typeface="Wingdings" panose="05000000000000000000" pitchFamily="2" charset="2"/>
              <a:buChar char="§"/>
            </a:pP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4" dirty="0">
                <a:latin typeface="Times New Roman"/>
                <a:cs typeface="Times New Roman"/>
              </a:rPr>
              <a:t>may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4" dirty="0">
                <a:latin typeface="Times New Roman"/>
                <a:cs typeface="Times New Roman"/>
              </a:rPr>
              <a:t>du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te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dirty="0" err="1">
                <a:latin typeface="Times New Roman"/>
                <a:cs typeface="Times New Roman"/>
              </a:rPr>
              <a:t>fí</a:t>
            </a:r>
            <a:r>
              <a:rPr sz="2800" spc="-4" dirty="0" err="1">
                <a:latin typeface="Times New Roman"/>
                <a:cs typeface="Times New Roman"/>
              </a:rPr>
              <a:t>s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c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es</a:t>
            </a:r>
            <a:r>
              <a:rPr lang="es-MX" sz="2800" spc="4" dirty="0">
                <a:latin typeface="Times New Roman"/>
                <a:cs typeface="Times New Roman"/>
              </a:rPr>
              <a:t>   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8935" y="2717441"/>
            <a:ext cx="7786065" cy="2689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6088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sel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cc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on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 l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9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og</a:t>
            </a:r>
            <a:r>
              <a:rPr sz="2800" spc="-4" dirty="0">
                <a:latin typeface="Times New Roman"/>
                <a:cs typeface="Times New Roman"/>
              </a:rPr>
              <a:t>ía</a:t>
            </a:r>
            <a:r>
              <a:rPr sz="2800" dirty="0">
                <a:latin typeface="Times New Roman"/>
                <a:cs typeface="Times New Roman"/>
              </a:rPr>
              <a:t>s y </a:t>
            </a:r>
            <a:r>
              <a:rPr sz="2800" spc="4" dirty="0" err="1">
                <a:latin typeface="Times New Roman"/>
                <a:cs typeface="Times New Roman"/>
              </a:rPr>
              <a:t>d</a:t>
            </a:r>
            <a:r>
              <a:rPr sz="2800" spc="-4" dirty="0" err="1">
                <a:latin typeface="Times New Roman"/>
                <a:cs typeface="Times New Roman"/>
              </a:rPr>
              <a:t>is</a:t>
            </a:r>
            <a:r>
              <a:rPr sz="2800" spc="4" dirty="0" err="1">
                <a:latin typeface="Times New Roman"/>
                <a:cs typeface="Times New Roman"/>
              </a:rPr>
              <a:t>po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-4" dirty="0" err="1">
                <a:latin typeface="Times New Roman"/>
                <a:cs typeface="Times New Roman"/>
              </a:rPr>
              <a:t>t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vo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lang="es-CO" sz="2800" dirty="0">
                <a:latin typeface="Times New Roman"/>
                <a:cs typeface="Times New Roman"/>
              </a:rPr>
              <a:t> para las redes de campus:</a:t>
            </a:r>
            <a:endParaRPr sz="2800" dirty="0">
              <a:latin typeface="Times New Roman"/>
              <a:cs typeface="Times New Roman"/>
            </a:endParaRPr>
          </a:p>
          <a:p>
            <a:pPr marL="717550" marR="61036">
              <a:lnSpc>
                <a:spcPts val="3385"/>
              </a:lnSpc>
              <a:spcBef>
                <a:spcPts val="169"/>
              </a:spcBef>
            </a:pPr>
            <a:r>
              <a:rPr sz="4000" baseline="3105" dirty="0">
                <a:latin typeface="Times New Roman"/>
                <a:cs typeface="Times New Roman"/>
              </a:rPr>
              <a:t>–</a:t>
            </a:r>
            <a:r>
              <a:rPr sz="4000" spc="-394" baseline="3105" dirty="0">
                <a:latin typeface="Times New Roman"/>
                <a:cs typeface="Times New Roman"/>
              </a:rPr>
              <a:t> </a:t>
            </a:r>
            <a:r>
              <a:rPr sz="3600" spc="-14" baseline="-1035" dirty="0">
                <a:latin typeface="Times New Roman"/>
                <a:cs typeface="Times New Roman"/>
              </a:rPr>
              <a:t>M</a:t>
            </a:r>
            <a:r>
              <a:rPr sz="3600" baseline="-1035" dirty="0">
                <a:latin typeface="Times New Roman"/>
                <a:cs typeface="Times New Roman"/>
              </a:rPr>
              <a:t>ed</a:t>
            </a:r>
            <a:r>
              <a:rPr sz="3600" spc="4" baseline="-1035" dirty="0">
                <a:latin typeface="Times New Roman"/>
                <a:cs typeface="Times New Roman"/>
              </a:rPr>
              <a:t>i</a:t>
            </a:r>
            <a:r>
              <a:rPr sz="3600" spc="19" baseline="-1035" dirty="0">
                <a:latin typeface="Times New Roman"/>
                <a:cs typeface="Times New Roman"/>
              </a:rPr>
              <a:t>o</a:t>
            </a:r>
            <a:r>
              <a:rPr sz="3600" baseline="-1035" dirty="0">
                <a:latin typeface="Times New Roman"/>
                <a:cs typeface="Times New Roman"/>
              </a:rPr>
              <a:t>s</a:t>
            </a:r>
            <a:endParaRPr sz="2000" dirty="0">
              <a:latin typeface="Times New Roman"/>
              <a:cs typeface="Times New Roman"/>
            </a:endParaRPr>
          </a:p>
          <a:p>
            <a:pPr marL="717550" marR="61036">
              <a:lnSpc>
                <a:spcPts val="3335"/>
              </a:lnSpc>
            </a:pPr>
            <a:r>
              <a:rPr sz="3600" baseline="2070" dirty="0">
                <a:latin typeface="Times New Roman"/>
                <a:cs typeface="Times New Roman"/>
              </a:rPr>
              <a:t>–</a:t>
            </a:r>
            <a:r>
              <a:rPr sz="3600" spc="-394" baseline="2070" dirty="0">
                <a:latin typeface="Times New Roman"/>
                <a:cs typeface="Times New Roman"/>
              </a:rPr>
              <a:t> </a:t>
            </a:r>
            <a:r>
              <a:rPr sz="3600" spc="-100" baseline="-1035" dirty="0">
                <a:latin typeface="Times New Roman"/>
                <a:cs typeface="Times New Roman"/>
              </a:rPr>
              <a:t>Te</a:t>
            </a:r>
            <a:r>
              <a:rPr sz="3600" spc="-14" baseline="-1035" dirty="0">
                <a:latin typeface="Times New Roman"/>
                <a:cs typeface="Times New Roman"/>
              </a:rPr>
              <a:t>c</a:t>
            </a:r>
            <a:r>
              <a:rPr sz="3600" spc="19" baseline="-1035" dirty="0">
                <a:latin typeface="Times New Roman"/>
                <a:cs typeface="Times New Roman"/>
              </a:rPr>
              <a:t>n</a:t>
            </a:r>
            <a:r>
              <a:rPr sz="3600" spc="4" baseline="-1035" dirty="0">
                <a:latin typeface="Times New Roman"/>
                <a:cs typeface="Times New Roman"/>
              </a:rPr>
              <a:t>ol</a:t>
            </a:r>
            <a:r>
              <a:rPr sz="3600" spc="19" baseline="-1035" dirty="0">
                <a:latin typeface="Times New Roman"/>
                <a:cs typeface="Times New Roman"/>
              </a:rPr>
              <a:t>o</a:t>
            </a:r>
            <a:r>
              <a:rPr sz="3600" baseline="-1035" dirty="0">
                <a:latin typeface="Times New Roman"/>
                <a:cs typeface="Times New Roman"/>
              </a:rPr>
              <a:t>gí</a:t>
            </a:r>
            <a:r>
              <a:rPr sz="3600" spc="-9" baseline="-1035" dirty="0">
                <a:latin typeface="Times New Roman"/>
                <a:cs typeface="Times New Roman"/>
              </a:rPr>
              <a:t>a</a:t>
            </a:r>
            <a:r>
              <a:rPr sz="3600" baseline="-1035" dirty="0">
                <a:latin typeface="Times New Roman"/>
                <a:cs typeface="Times New Roman"/>
              </a:rPr>
              <a:t>s</a:t>
            </a:r>
            <a:r>
              <a:rPr sz="3600" spc="-70" baseline="-1035" dirty="0">
                <a:latin typeface="Times New Roman"/>
                <a:cs typeface="Times New Roman"/>
              </a:rPr>
              <a:t> </a:t>
            </a:r>
            <a:r>
              <a:rPr sz="3600" spc="19" baseline="-1035" dirty="0">
                <a:latin typeface="Times New Roman"/>
                <a:cs typeface="Times New Roman"/>
              </a:rPr>
              <a:t>d</a:t>
            </a:r>
            <a:r>
              <a:rPr sz="3600" baseline="-1035" dirty="0">
                <a:latin typeface="Times New Roman"/>
                <a:cs typeface="Times New Roman"/>
              </a:rPr>
              <a:t>e</a:t>
            </a:r>
            <a:r>
              <a:rPr sz="3600" spc="-33" baseline="-1035" dirty="0">
                <a:latin typeface="Times New Roman"/>
                <a:cs typeface="Times New Roman"/>
              </a:rPr>
              <a:t> </a:t>
            </a:r>
            <a:r>
              <a:rPr sz="3600" spc="-4" baseline="-1035" dirty="0">
                <a:latin typeface="Times New Roman"/>
                <a:cs typeface="Times New Roman"/>
              </a:rPr>
              <a:t>c</a:t>
            </a:r>
            <a:r>
              <a:rPr sz="3600" spc="-14" baseline="-1035" dirty="0">
                <a:latin typeface="Times New Roman"/>
                <a:cs typeface="Times New Roman"/>
              </a:rPr>
              <a:t>a</a:t>
            </a:r>
            <a:r>
              <a:rPr sz="3600" spc="19" baseline="-1035" dirty="0">
                <a:latin typeface="Times New Roman"/>
                <a:cs typeface="Times New Roman"/>
              </a:rPr>
              <a:t>p</a:t>
            </a:r>
            <a:r>
              <a:rPr sz="3600" baseline="-1035" dirty="0">
                <a:latin typeface="Times New Roman"/>
                <a:cs typeface="Times New Roman"/>
              </a:rPr>
              <a:t>a</a:t>
            </a:r>
            <a:r>
              <a:rPr sz="3600" spc="-23" baseline="-1035" dirty="0">
                <a:latin typeface="Times New Roman"/>
                <a:cs typeface="Times New Roman"/>
              </a:rPr>
              <a:t> </a:t>
            </a:r>
            <a:r>
              <a:rPr sz="3600" spc="4" baseline="-1035" dirty="0">
                <a:latin typeface="Times New Roman"/>
                <a:cs typeface="Times New Roman"/>
              </a:rPr>
              <a:t>d</a:t>
            </a:r>
            <a:r>
              <a:rPr sz="3600" baseline="-1035" dirty="0">
                <a:latin typeface="Times New Roman"/>
                <a:cs typeface="Times New Roman"/>
              </a:rPr>
              <a:t>e</a:t>
            </a:r>
            <a:r>
              <a:rPr sz="3600" spc="-46" baseline="-1035" dirty="0">
                <a:latin typeface="Times New Roman"/>
                <a:cs typeface="Times New Roman"/>
              </a:rPr>
              <a:t> </a:t>
            </a:r>
            <a:r>
              <a:rPr sz="3600" baseline="-1035" dirty="0">
                <a:latin typeface="Times New Roman"/>
                <a:cs typeface="Times New Roman"/>
              </a:rPr>
              <a:t>enl</a:t>
            </a:r>
            <a:r>
              <a:rPr sz="3600" spc="9" baseline="-1035" dirty="0">
                <a:latin typeface="Times New Roman"/>
                <a:cs typeface="Times New Roman"/>
              </a:rPr>
              <a:t>a</a:t>
            </a:r>
            <a:r>
              <a:rPr sz="3600" baseline="-1035" dirty="0">
                <a:latin typeface="Times New Roman"/>
                <a:cs typeface="Times New Roman"/>
              </a:rPr>
              <a:t>ce</a:t>
            </a:r>
            <a:endParaRPr sz="2000" dirty="0">
              <a:latin typeface="Times New Roman"/>
              <a:cs typeface="Times New Roman"/>
            </a:endParaRPr>
          </a:p>
          <a:p>
            <a:pPr marL="717550" marR="61036">
              <a:lnSpc>
                <a:spcPts val="3360"/>
              </a:lnSpc>
              <a:spcBef>
                <a:spcPts val="1"/>
              </a:spcBef>
            </a:pPr>
            <a:r>
              <a:rPr sz="3600" baseline="2070" dirty="0">
                <a:latin typeface="Times New Roman"/>
                <a:cs typeface="Times New Roman"/>
              </a:rPr>
              <a:t>–</a:t>
            </a:r>
            <a:r>
              <a:rPr sz="3600" spc="-394" baseline="2070" dirty="0">
                <a:latin typeface="Times New Roman"/>
                <a:cs typeface="Times New Roman"/>
              </a:rPr>
              <a:t> </a:t>
            </a:r>
            <a:r>
              <a:rPr sz="3600" spc="-14" baseline="-1035" dirty="0">
                <a:latin typeface="Times New Roman"/>
                <a:cs typeface="Times New Roman"/>
              </a:rPr>
              <a:t>D</a:t>
            </a:r>
            <a:r>
              <a:rPr sz="3600" spc="4" baseline="-1035" dirty="0">
                <a:latin typeface="Times New Roman"/>
                <a:cs typeface="Times New Roman"/>
              </a:rPr>
              <a:t>i</a:t>
            </a:r>
            <a:r>
              <a:rPr sz="3600" spc="14" baseline="-1035" dirty="0">
                <a:latin typeface="Times New Roman"/>
                <a:cs typeface="Times New Roman"/>
              </a:rPr>
              <a:t>s</a:t>
            </a:r>
            <a:r>
              <a:rPr sz="3600" spc="4" baseline="-1035" dirty="0">
                <a:latin typeface="Times New Roman"/>
                <a:cs typeface="Times New Roman"/>
              </a:rPr>
              <a:t>po</a:t>
            </a:r>
            <a:r>
              <a:rPr sz="3600" spc="14" baseline="-1035" dirty="0">
                <a:latin typeface="Times New Roman"/>
                <a:cs typeface="Times New Roman"/>
              </a:rPr>
              <a:t>s</a:t>
            </a:r>
            <a:r>
              <a:rPr sz="3600" baseline="-1035" dirty="0">
                <a:latin typeface="Times New Roman"/>
                <a:cs typeface="Times New Roman"/>
              </a:rPr>
              <a:t>it</a:t>
            </a:r>
            <a:r>
              <a:rPr sz="3600" spc="-14" baseline="-1035" dirty="0">
                <a:latin typeface="Times New Roman"/>
                <a:cs typeface="Times New Roman"/>
              </a:rPr>
              <a:t>i</a:t>
            </a:r>
            <a:r>
              <a:rPr sz="3600" spc="9" baseline="-1035" dirty="0">
                <a:latin typeface="Times New Roman"/>
                <a:cs typeface="Times New Roman"/>
              </a:rPr>
              <a:t>v</a:t>
            </a:r>
            <a:r>
              <a:rPr sz="3600" spc="19" baseline="-1035" dirty="0">
                <a:latin typeface="Times New Roman"/>
                <a:cs typeface="Times New Roman"/>
              </a:rPr>
              <a:t>o</a:t>
            </a:r>
            <a:r>
              <a:rPr sz="3600" baseline="-1035" dirty="0">
                <a:latin typeface="Times New Roman"/>
                <a:cs typeface="Times New Roman"/>
              </a:rPr>
              <a:t>s</a:t>
            </a:r>
            <a:r>
              <a:rPr sz="3600" spc="-118" baseline="-1035" dirty="0">
                <a:latin typeface="Times New Roman"/>
                <a:cs typeface="Times New Roman"/>
              </a:rPr>
              <a:t> </a:t>
            </a:r>
            <a:r>
              <a:rPr sz="3600" spc="19" baseline="-1035" dirty="0">
                <a:latin typeface="Times New Roman"/>
                <a:cs typeface="Times New Roman"/>
              </a:rPr>
              <a:t>d</a:t>
            </a:r>
            <a:r>
              <a:rPr sz="3600" baseline="-1035" dirty="0">
                <a:latin typeface="Times New Roman"/>
                <a:cs typeface="Times New Roman"/>
              </a:rPr>
              <a:t>e</a:t>
            </a:r>
            <a:r>
              <a:rPr sz="3600" spc="-33" baseline="-1035" dirty="0">
                <a:latin typeface="Times New Roman"/>
                <a:cs typeface="Times New Roman"/>
              </a:rPr>
              <a:t> </a:t>
            </a:r>
            <a:r>
              <a:rPr sz="3600" baseline="-1035" dirty="0" err="1">
                <a:latin typeface="Times New Roman"/>
                <a:cs typeface="Times New Roman"/>
              </a:rPr>
              <a:t>i</a:t>
            </a:r>
            <a:r>
              <a:rPr sz="3600" spc="4" baseline="-1035" dirty="0" err="1">
                <a:latin typeface="Times New Roman"/>
                <a:cs typeface="Times New Roman"/>
              </a:rPr>
              <a:t>n</a:t>
            </a:r>
            <a:r>
              <a:rPr sz="3600" baseline="-1035" dirty="0" err="1">
                <a:latin typeface="Times New Roman"/>
                <a:cs typeface="Times New Roman"/>
              </a:rPr>
              <a:t>te</a:t>
            </a:r>
            <a:r>
              <a:rPr sz="3600" spc="4" baseline="-1035" dirty="0" err="1">
                <a:latin typeface="Times New Roman"/>
                <a:cs typeface="Times New Roman"/>
              </a:rPr>
              <a:t>r</a:t>
            </a:r>
            <a:r>
              <a:rPr sz="3600" spc="-14" baseline="-1035" dirty="0" err="1">
                <a:latin typeface="Times New Roman"/>
                <a:cs typeface="Times New Roman"/>
              </a:rPr>
              <a:t>c</a:t>
            </a:r>
            <a:r>
              <a:rPr sz="3600" spc="9" baseline="-1035" dirty="0" err="1">
                <a:latin typeface="Times New Roman"/>
                <a:cs typeface="Times New Roman"/>
              </a:rPr>
              <a:t>o</a:t>
            </a:r>
            <a:r>
              <a:rPr sz="3600" spc="19" baseline="-1035" dirty="0" err="1">
                <a:latin typeface="Times New Roman"/>
                <a:cs typeface="Times New Roman"/>
              </a:rPr>
              <a:t>n</a:t>
            </a:r>
            <a:r>
              <a:rPr sz="3600" baseline="-1035" dirty="0" err="1">
                <a:latin typeface="Times New Roman"/>
                <a:cs typeface="Times New Roman"/>
              </a:rPr>
              <a:t>exi</a:t>
            </a:r>
            <a:r>
              <a:rPr sz="3600" spc="4" baseline="-1035" dirty="0" err="1">
                <a:latin typeface="Times New Roman"/>
                <a:cs typeface="Times New Roman"/>
              </a:rPr>
              <a:t>ó</a:t>
            </a:r>
            <a:r>
              <a:rPr sz="3600" baseline="-1035" dirty="0" err="1">
                <a:latin typeface="Times New Roman"/>
                <a:cs typeface="Times New Roman"/>
              </a:rPr>
              <a:t>n</a:t>
            </a:r>
            <a:endParaRPr lang="es-CO" sz="2000" dirty="0">
              <a:latin typeface="Times New Roman"/>
              <a:cs typeface="Times New Roman"/>
            </a:endParaRPr>
          </a:p>
          <a:p>
            <a:pPr marL="469900" marR="61036" indent="-457200">
              <a:lnSpc>
                <a:spcPts val="3360"/>
              </a:lnSpc>
              <a:spcBef>
                <a:spcPts val="1"/>
              </a:spcBef>
              <a:buFont typeface="Wingdings" panose="05000000000000000000" pitchFamily="2" charset="2"/>
              <a:buChar char="§"/>
            </a:pPr>
            <a:r>
              <a:rPr sz="2800" spc="-109" dirty="0" err="1">
                <a:latin typeface="Times New Roman"/>
                <a:cs typeface="Times New Roman"/>
              </a:rPr>
              <a:t>T</a:t>
            </a:r>
            <a:r>
              <a:rPr sz="2800" spc="-114" dirty="0" err="1">
                <a:latin typeface="Times New Roman"/>
                <a:cs typeface="Times New Roman"/>
              </a:rPr>
              <a:t>a</a:t>
            </a:r>
            <a:r>
              <a:rPr sz="2800" spc="-9" dirty="0" err="1">
                <a:latin typeface="Times New Roman"/>
                <a:cs typeface="Times New Roman"/>
              </a:rPr>
              <a:t>m</a:t>
            </a:r>
            <a:r>
              <a:rPr sz="2800" spc="4" dirty="0" err="1">
                <a:latin typeface="Times New Roman"/>
                <a:cs typeface="Times New Roman"/>
              </a:rPr>
              <a:t>b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-4" dirty="0" err="1">
                <a:latin typeface="Times New Roman"/>
                <a:cs typeface="Times New Roman"/>
              </a:rPr>
              <a:t>é</a:t>
            </a:r>
            <a:r>
              <a:rPr sz="2800" spc="4" dirty="0" err="1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ste </a:t>
            </a:r>
            <a:r>
              <a:rPr sz="2800" spc="4" dirty="0">
                <a:latin typeface="Times New Roman"/>
                <a:cs typeface="Times New Roman"/>
              </a:rPr>
              <a:t>pu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o,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ño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lang="es-CO" sz="2800" dirty="0">
                <a:latin typeface="Times New Roman"/>
                <a:cs typeface="Times New Roman"/>
              </a:rPr>
              <a:t> </a:t>
            </a:r>
            <a:r>
              <a:rPr lang="es-CO" sz="2800" spc="-4" dirty="0">
                <a:latin typeface="Times New Roman"/>
                <a:cs typeface="Times New Roman"/>
              </a:rPr>
              <a:t>t</a:t>
            </a:r>
            <a:r>
              <a:rPr lang="es-CO" sz="2800" spc="4" dirty="0">
                <a:latin typeface="Times New Roman"/>
                <a:cs typeface="Times New Roman"/>
              </a:rPr>
              <a:t>opo</a:t>
            </a:r>
            <a:r>
              <a:rPr lang="es-CO" sz="2800" spc="-4" dirty="0">
                <a:latin typeface="Times New Roman"/>
                <a:cs typeface="Times New Roman"/>
              </a:rPr>
              <a:t>lo</a:t>
            </a:r>
            <a:r>
              <a:rPr lang="es-CO" sz="2800" dirty="0">
                <a:latin typeface="Times New Roman"/>
                <a:cs typeface="Times New Roman"/>
              </a:rPr>
              <a:t>gía</a:t>
            </a:r>
            <a:r>
              <a:rPr lang="es-CO" sz="2800" spc="14" dirty="0">
                <a:latin typeface="Times New Roman"/>
                <a:cs typeface="Times New Roman"/>
              </a:rPr>
              <a:t> </a:t>
            </a:r>
            <a:r>
              <a:rPr lang="es-CO" sz="2800" spc="-14" dirty="0">
                <a:latin typeface="Times New Roman"/>
                <a:cs typeface="Times New Roman"/>
              </a:rPr>
              <a:t>l</a:t>
            </a:r>
            <a:r>
              <a:rPr lang="es-CO" sz="2800" spc="4" dirty="0">
                <a:latin typeface="Times New Roman"/>
                <a:cs typeface="Times New Roman"/>
              </a:rPr>
              <a:t>óg</a:t>
            </a:r>
            <a:r>
              <a:rPr lang="es-CO" sz="2800" dirty="0">
                <a:latin typeface="Times New Roman"/>
                <a:cs typeface="Times New Roman"/>
              </a:rPr>
              <a:t>ica</a:t>
            </a:r>
            <a:r>
              <a:rPr lang="es-CO" sz="2800" spc="-9" dirty="0">
                <a:latin typeface="Times New Roman"/>
                <a:cs typeface="Times New Roman"/>
              </a:rPr>
              <a:t> </a:t>
            </a:r>
            <a:r>
              <a:rPr lang="es-CO" sz="2800" spc="-4" dirty="0">
                <a:latin typeface="Times New Roman"/>
                <a:cs typeface="Times New Roman"/>
              </a:rPr>
              <a:t>p</a:t>
            </a:r>
            <a:r>
              <a:rPr lang="es-CO" sz="2800" spc="4" dirty="0">
                <a:latin typeface="Times New Roman"/>
                <a:cs typeface="Times New Roman"/>
              </a:rPr>
              <a:t>ued</a:t>
            </a:r>
            <a:r>
              <a:rPr lang="es-CO" sz="2800" dirty="0">
                <a:latin typeface="Times New Roman"/>
                <a:cs typeface="Times New Roman"/>
              </a:rPr>
              <a:t>e </a:t>
            </a:r>
            <a:r>
              <a:rPr lang="es-CO" sz="2800" spc="-4" dirty="0">
                <a:latin typeface="Times New Roman"/>
                <a:cs typeface="Times New Roman"/>
              </a:rPr>
              <a:t>r</a:t>
            </a:r>
            <a:r>
              <a:rPr lang="es-CO" sz="2800" spc="4" dirty="0">
                <a:latin typeface="Times New Roman"/>
                <a:cs typeface="Times New Roman"/>
              </a:rPr>
              <a:t>ev</a:t>
            </a:r>
            <a:r>
              <a:rPr lang="es-CO" sz="2800" spc="-25" dirty="0">
                <a:latin typeface="Times New Roman"/>
                <a:cs typeface="Times New Roman"/>
              </a:rPr>
              <a:t>i</a:t>
            </a:r>
            <a:r>
              <a:rPr lang="es-CO" sz="2800" dirty="0">
                <a:latin typeface="Times New Roman"/>
                <a:cs typeface="Times New Roman"/>
              </a:rPr>
              <a:t>s</a:t>
            </a:r>
            <a:r>
              <a:rPr lang="es-CO" sz="2800" spc="4" dirty="0">
                <a:latin typeface="Times New Roman"/>
                <a:cs typeface="Times New Roman"/>
              </a:rPr>
              <a:t>a</a:t>
            </a:r>
            <a:r>
              <a:rPr lang="es-CO" sz="2800" dirty="0">
                <a:latin typeface="Times New Roman"/>
                <a:cs typeface="Times New Roman"/>
              </a:rPr>
              <a:t>r</a:t>
            </a:r>
            <a:r>
              <a:rPr lang="es-CO" sz="2800" spc="4" dirty="0">
                <a:latin typeface="Times New Roman"/>
                <a:cs typeface="Times New Roman"/>
              </a:rPr>
              <a:t>s</a:t>
            </a:r>
            <a:r>
              <a:rPr lang="es-CO" sz="2800" dirty="0">
                <a:latin typeface="Times New Roman"/>
                <a:cs typeface="Times New Roman"/>
              </a:rPr>
              <a:t>e</a:t>
            </a:r>
            <a:r>
              <a:rPr lang="es-CO" sz="2800" spc="9" dirty="0">
                <a:latin typeface="Times New Roman"/>
                <a:cs typeface="Times New Roman"/>
              </a:rPr>
              <a:t> </a:t>
            </a:r>
            <a:r>
              <a:rPr lang="es-CO" sz="2800" dirty="0">
                <a:latin typeface="Times New Roman"/>
                <a:cs typeface="Times New Roman"/>
              </a:rPr>
              <a:t>al </a:t>
            </a:r>
            <a:r>
              <a:rPr lang="es-CO" sz="2800" spc="-4" dirty="0">
                <a:latin typeface="Times New Roman"/>
                <a:cs typeface="Times New Roman"/>
              </a:rPr>
              <a:t>e</a:t>
            </a:r>
            <a:r>
              <a:rPr lang="es-CO" sz="2800" dirty="0">
                <a:latin typeface="Times New Roman"/>
                <a:cs typeface="Times New Roman"/>
              </a:rPr>
              <a:t>s</a:t>
            </a:r>
            <a:r>
              <a:rPr lang="es-CO" sz="2800" spc="4" dirty="0">
                <a:latin typeface="Times New Roman"/>
                <a:cs typeface="Times New Roman"/>
              </a:rPr>
              <a:t>pec</a:t>
            </a:r>
            <a:r>
              <a:rPr lang="es-CO" sz="2800" spc="-14" dirty="0">
                <a:latin typeface="Times New Roman"/>
                <a:cs typeface="Times New Roman"/>
              </a:rPr>
              <a:t>i</a:t>
            </a:r>
            <a:r>
              <a:rPr lang="es-CO" sz="2800" dirty="0">
                <a:latin typeface="Times New Roman"/>
                <a:cs typeface="Times New Roman"/>
              </a:rPr>
              <a:t>f</a:t>
            </a:r>
            <a:r>
              <a:rPr lang="es-CO" sz="2800" spc="-4" dirty="0">
                <a:latin typeface="Times New Roman"/>
                <a:cs typeface="Times New Roman"/>
              </a:rPr>
              <a:t>ica</a:t>
            </a:r>
            <a:r>
              <a:rPr lang="es-CO" sz="2800" dirty="0">
                <a:latin typeface="Times New Roman"/>
                <a:cs typeface="Times New Roman"/>
              </a:rPr>
              <a:t>r las </a:t>
            </a:r>
            <a:r>
              <a:rPr lang="es-CO" sz="2800" spc="-14" dirty="0">
                <a:latin typeface="Times New Roman"/>
                <a:cs typeface="Times New Roman"/>
              </a:rPr>
              <a:t>t</a:t>
            </a:r>
            <a:r>
              <a:rPr lang="es-CO" sz="2800" dirty="0">
                <a:latin typeface="Times New Roman"/>
                <a:cs typeface="Times New Roman"/>
              </a:rPr>
              <a:t>op</a:t>
            </a:r>
            <a:r>
              <a:rPr lang="es-CO" sz="2800" spc="4" dirty="0">
                <a:latin typeface="Times New Roman"/>
                <a:cs typeface="Times New Roman"/>
              </a:rPr>
              <a:t>o</a:t>
            </a:r>
            <a:r>
              <a:rPr lang="es-CO" sz="2800" spc="-4" dirty="0">
                <a:latin typeface="Times New Roman"/>
                <a:cs typeface="Times New Roman"/>
              </a:rPr>
              <a:t>l</a:t>
            </a:r>
            <a:r>
              <a:rPr lang="es-CO" sz="2800" spc="4" dirty="0">
                <a:latin typeface="Times New Roman"/>
                <a:cs typeface="Times New Roman"/>
              </a:rPr>
              <a:t>og</a:t>
            </a:r>
            <a:r>
              <a:rPr lang="es-CO" sz="2800" dirty="0">
                <a:latin typeface="Times New Roman"/>
                <a:cs typeface="Times New Roman"/>
              </a:rPr>
              <a:t>í</a:t>
            </a:r>
            <a:r>
              <a:rPr lang="es-CO" sz="2800" spc="4" dirty="0">
                <a:latin typeface="Times New Roman"/>
                <a:cs typeface="Times New Roman"/>
              </a:rPr>
              <a:t>a</a:t>
            </a:r>
            <a:r>
              <a:rPr lang="es-CO" sz="2800" dirty="0">
                <a:latin typeface="Times New Roman"/>
                <a:cs typeface="Times New Roman"/>
              </a:rPr>
              <a:t>s </a:t>
            </a:r>
            <a:r>
              <a:rPr lang="es-CO" sz="2800" spc="4" dirty="0">
                <a:latin typeface="Times New Roman"/>
                <a:cs typeface="Times New Roman"/>
              </a:rPr>
              <a:t>d</a:t>
            </a:r>
            <a:r>
              <a:rPr lang="es-CO" sz="2800" dirty="0">
                <a:latin typeface="Times New Roman"/>
                <a:cs typeface="Times New Roman"/>
              </a:rPr>
              <a:t>e</a:t>
            </a:r>
            <a:r>
              <a:rPr lang="es-CO" sz="2800" spc="-14" dirty="0">
                <a:latin typeface="Times New Roman"/>
                <a:cs typeface="Times New Roman"/>
              </a:rPr>
              <a:t> </a:t>
            </a:r>
            <a:r>
              <a:rPr lang="es-CO" sz="2800" spc="4" dirty="0">
                <a:latin typeface="Times New Roman"/>
                <a:cs typeface="Times New Roman"/>
              </a:rPr>
              <a:t>cab</a:t>
            </a:r>
            <a:r>
              <a:rPr lang="es-CO" sz="2800" dirty="0">
                <a:latin typeface="Times New Roman"/>
                <a:cs typeface="Times New Roman"/>
              </a:rPr>
              <a:t>lea</a:t>
            </a:r>
            <a:r>
              <a:rPr lang="es-CO" sz="2800" spc="4" dirty="0">
                <a:latin typeface="Times New Roman"/>
                <a:cs typeface="Times New Roman"/>
              </a:rPr>
              <a:t>d</a:t>
            </a:r>
            <a:r>
              <a:rPr lang="es-CO" sz="2800" spc="-4" dirty="0">
                <a:latin typeface="Times New Roman"/>
                <a:cs typeface="Times New Roman"/>
              </a:rPr>
              <a:t>o</a:t>
            </a:r>
            <a:r>
              <a:rPr lang="es-CO" sz="2800" dirty="0">
                <a:latin typeface="Times New Roman"/>
                <a:cs typeface="Times New Roman"/>
              </a:rPr>
              <a:t>.</a:t>
            </a:r>
          </a:p>
          <a:p>
            <a:pPr marL="471423" marR="61036" indent="-457200">
              <a:lnSpc>
                <a:spcPct val="95825"/>
              </a:lnSpc>
              <a:spcBef>
                <a:spcPts val="21"/>
              </a:spcBef>
              <a:buFont typeface="Wingdings" panose="05000000000000000000" pitchFamily="2" charset="2"/>
              <a:buChar char="§"/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2622" y="2717441"/>
            <a:ext cx="137337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3748" y="4949213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27529" y="5228314"/>
            <a:ext cx="7539803" cy="1566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4321" algn="r">
              <a:lnSpc>
                <a:spcPct val="95825"/>
              </a:lnSpc>
              <a:spcBef>
                <a:spcPts val="232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03B633D-F9FF-4EB8-9FC5-419D7F042871}" type="datetime1">
              <a:rPr lang="es-CO" smtClean="0"/>
              <a:t>22/10/2024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44</a:t>
            </a:fld>
            <a:endParaRPr kumimoji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27760" y="814812"/>
            <a:ext cx="10253622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3896">
              <a:lnSpc>
                <a:spcPts val="4595"/>
              </a:lnSpc>
              <a:spcBef>
                <a:spcPts val="229"/>
              </a:spcBef>
            </a:pPr>
            <a:r>
              <a:rPr sz="4400" spc="-15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-15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po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spc="9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í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as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lea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000" y="2214072"/>
            <a:ext cx="7021272" cy="2378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1423" marR="8626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Un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squ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ma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cab</a:t>
            </a:r>
            <a:r>
              <a:rPr sz="2800" dirty="0" err="1">
                <a:latin typeface="Times New Roman"/>
                <a:cs typeface="Times New Roman"/>
              </a:rPr>
              <a:t>l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spc="-4" dirty="0" err="1">
                <a:latin typeface="Times New Roman"/>
                <a:cs typeface="Times New Roman"/>
              </a:rPr>
              <a:t>d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cen</a:t>
            </a:r>
            <a:r>
              <a:rPr sz="28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li</a:t>
            </a:r>
            <a:r>
              <a:rPr sz="28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z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s-CO" sz="2800" dirty="0">
                <a:latin typeface="Times New Roman"/>
                <a:cs typeface="Times New Roman"/>
              </a:rPr>
              <a:t> tiene </a:t>
            </a:r>
            <a:r>
              <a:rPr sz="2800" spc="-4" dirty="0" err="1">
                <a:latin typeface="Times New Roman"/>
                <a:cs typeface="Times New Roman"/>
              </a:rPr>
              <a:t>t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m</a:t>
            </a:r>
            <a:r>
              <a:rPr sz="2800" spc="-4" dirty="0" err="1">
                <a:latin typeface="Times New Roman"/>
                <a:cs typeface="Times New Roman"/>
              </a:rPr>
              <a:t>in</a:t>
            </a:r>
            <a:r>
              <a:rPr sz="2800" spc="4" dirty="0" err="1">
                <a:latin typeface="Times New Roman"/>
                <a:cs typeface="Times New Roman"/>
              </a:rPr>
              <a:t>ac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9" dirty="0" err="1">
                <a:latin typeface="Times New Roman"/>
                <a:cs typeface="Times New Roman"/>
              </a:rPr>
              <a:t>o</a:t>
            </a:r>
            <a:r>
              <a:rPr sz="2800" spc="4" dirty="0" err="1">
                <a:latin typeface="Times New Roman"/>
                <a:cs typeface="Times New Roman"/>
              </a:rPr>
              <a:t>ne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le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á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l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eño</a:t>
            </a:r>
            <a:r>
              <a:rPr sz="2800" dirty="0">
                <a:latin typeface="Times New Roman"/>
                <a:cs typeface="Times New Roman"/>
              </a:rPr>
              <a:t>. 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je</a:t>
            </a:r>
            <a:r>
              <a:rPr sz="2400" spc="4" dirty="0">
                <a:latin typeface="Times New Roman"/>
                <a:cs typeface="Times New Roman"/>
              </a:rPr>
              <a:t>mp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po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og</a:t>
            </a:r>
            <a:r>
              <a:rPr sz="2400" spc="-1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lang="es-CO" sz="2400" dirty="0">
                <a:latin typeface="Times New Roman"/>
                <a:cs typeface="Times New Roman"/>
              </a:rPr>
              <a:t>tipo 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spc="-4" dirty="0" err="1">
                <a:latin typeface="Times New Roman"/>
                <a:cs typeface="Times New Roman"/>
              </a:rPr>
              <a:t>l</a:t>
            </a:r>
            <a:r>
              <a:rPr sz="2400" spc="-14" dirty="0" err="1">
                <a:latin typeface="Times New Roman"/>
                <a:cs typeface="Times New Roman"/>
              </a:rPr>
              <a:t>l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 s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ma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>
                <a:latin typeface="Times New Roman"/>
                <a:cs typeface="Times New Roman"/>
              </a:rPr>
              <a:t>ce</a:t>
            </a:r>
            <a:r>
              <a:rPr sz="2400" dirty="0">
                <a:latin typeface="Times New Roman"/>
                <a:cs typeface="Times New Roman"/>
              </a:rPr>
              <a:t>nt</a:t>
            </a:r>
            <a:r>
              <a:rPr sz="2400" spc="4" dirty="0">
                <a:latin typeface="Times New Roman"/>
                <a:cs typeface="Times New Roman"/>
              </a:rPr>
              <a:t>ra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za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7761" y="462377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3420" y="4303871"/>
            <a:ext cx="7351416" cy="1794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2800" spc="-4" dirty="0">
                <a:latin typeface="Times New Roman"/>
                <a:cs typeface="Times New Roman"/>
              </a:rPr>
              <a:t>  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27760" y="4135903"/>
            <a:ext cx="7791704" cy="1954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lang="es-CO" sz="2800" spc="-4" dirty="0">
                <a:latin typeface="Times New Roman"/>
                <a:cs typeface="Times New Roman"/>
              </a:rPr>
              <a:t>Un e</a:t>
            </a:r>
            <a:r>
              <a:rPr lang="es-CO" sz="2800" dirty="0">
                <a:latin typeface="Times New Roman"/>
                <a:cs typeface="Times New Roman"/>
              </a:rPr>
              <a:t>squ</a:t>
            </a:r>
            <a:r>
              <a:rPr lang="es-CO" sz="2800" spc="4" dirty="0">
                <a:latin typeface="Times New Roman"/>
                <a:cs typeface="Times New Roman"/>
              </a:rPr>
              <a:t>e</a:t>
            </a:r>
            <a:r>
              <a:rPr lang="es-CO" sz="2800" dirty="0">
                <a:latin typeface="Times New Roman"/>
                <a:cs typeface="Times New Roman"/>
              </a:rPr>
              <a:t>ma </a:t>
            </a:r>
            <a:r>
              <a:rPr lang="es-CO" sz="2800" spc="-4" dirty="0">
                <a:latin typeface="Times New Roman"/>
                <a:cs typeface="Times New Roman"/>
              </a:rPr>
              <a:t>d</a:t>
            </a:r>
            <a:r>
              <a:rPr lang="es-CO" sz="2800" dirty="0">
                <a:latin typeface="Times New Roman"/>
                <a:cs typeface="Times New Roman"/>
              </a:rPr>
              <a:t>e</a:t>
            </a:r>
            <a:r>
              <a:rPr lang="es-CO" sz="2800" spc="9" dirty="0">
                <a:latin typeface="Times New Roman"/>
                <a:cs typeface="Times New Roman"/>
              </a:rPr>
              <a:t> </a:t>
            </a:r>
            <a:r>
              <a:rPr lang="es-CO" sz="2800" spc="4" dirty="0">
                <a:latin typeface="Times New Roman"/>
                <a:cs typeface="Times New Roman"/>
              </a:rPr>
              <a:t>cab</a:t>
            </a:r>
            <a:r>
              <a:rPr lang="es-CO" sz="2800" dirty="0">
                <a:latin typeface="Times New Roman"/>
                <a:cs typeface="Times New Roman"/>
              </a:rPr>
              <a:t>l</a:t>
            </a:r>
            <a:r>
              <a:rPr lang="es-CO" sz="2800" spc="-4" dirty="0">
                <a:latin typeface="Times New Roman"/>
                <a:cs typeface="Times New Roman"/>
              </a:rPr>
              <a:t>e</a:t>
            </a:r>
            <a:r>
              <a:rPr lang="es-CO" sz="2800" spc="4" dirty="0">
                <a:latin typeface="Times New Roman"/>
                <a:cs typeface="Times New Roman"/>
              </a:rPr>
              <a:t>a</a:t>
            </a:r>
            <a:r>
              <a:rPr lang="es-CO" sz="2800" spc="-4" dirty="0">
                <a:latin typeface="Times New Roman"/>
                <a:cs typeface="Times New Roman"/>
              </a:rPr>
              <a:t>d</a:t>
            </a:r>
            <a:r>
              <a:rPr lang="es-CO" sz="2800" dirty="0">
                <a:latin typeface="Times New Roman"/>
                <a:cs typeface="Times New Roman"/>
              </a:rPr>
              <a:t>o </a:t>
            </a:r>
            <a:r>
              <a:rPr lang="es-CO"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s-CO" sz="2800" dirty="0">
                <a:solidFill>
                  <a:srgbClr val="0070C0"/>
                </a:solidFill>
                <a:latin typeface="Times New Roman"/>
                <a:cs typeface="Times New Roman"/>
              </a:rPr>
              <a:t>is</a:t>
            </a:r>
            <a:r>
              <a:rPr lang="es-CO" sz="2800" spc="-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s-CO" sz="2800" spc="-9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s-CO" sz="2800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s-CO"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bu</a:t>
            </a:r>
            <a:r>
              <a:rPr lang="es-CO" sz="2800" dirty="0">
                <a:solidFill>
                  <a:srgbClr val="0070C0"/>
                </a:solidFill>
                <a:latin typeface="Times New Roman"/>
                <a:cs typeface="Times New Roman"/>
              </a:rPr>
              <a:t>ido</a:t>
            </a:r>
            <a:r>
              <a:rPr lang="es-CO" sz="2800" spc="14" dirty="0">
                <a:latin typeface="Times New Roman"/>
                <a:cs typeface="Times New Roman"/>
              </a:rPr>
              <a:t> </a:t>
            </a:r>
            <a:r>
              <a:rPr lang="es-CO" sz="2800" spc="-14" dirty="0">
                <a:latin typeface="Times New Roman"/>
                <a:cs typeface="Times New Roman"/>
              </a:rPr>
              <a:t>t</a:t>
            </a:r>
            <a:r>
              <a:rPr lang="es-CO" sz="2800" spc="-4" dirty="0">
                <a:latin typeface="Times New Roman"/>
                <a:cs typeface="Times New Roman"/>
              </a:rPr>
              <a:t>ie</a:t>
            </a:r>
            <a:r>
              <a:rPr lang="es-CO" sz="2800" spc="4" dirty="0">
                <a:latin typeface="Times New Roman"/>
                <a:cs typeface="Times New Roman"/>
              </a:rPr>
              <a:t>n</a:t>
            </a:r>
            <a:r>
              <a:rPr lang="es-CO" sz="2800" dirty="0">
                <a:latin typeface="Times New Roman"/>
                <a:cs typeface="Times New Roman"/>
              </a:rPr>
              <a:t>e </a:t>
            </a:r>
            <a:r>
              <a:rPr sz="2800" dirty="0" err="1">
                <a:latin typeface="Times New Roman"/>
                <a:cs typeface="Times New Roman"/>
              </a:rPr>
              <a:t>t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m</a:t>
            </a:r>
            <a:r>
              <a:rPr sz="2800" spc="-4" dirty="0" err="1">
                <a:latin typeface="Times New Roman"/>
                <a:cs typeface="Times New Roman"/>
              </a:rPr>
              <a:t>in</a:t>
            </a:r>
            <a:r>
              <a:rPr sz="2800" spc="4" dirty="0" err="1">
                <a:latin typeface="Times New Roman"/>
                <a:cs typeface="Times New Roman"/>
              </a:rPr>
              <a:t>ac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o</a:t>
            </a:r>
            <a:r>
              <a:rPr sz="2800" spc="9" dirty="0" err="1">
                <a:latin typeface="Times New Roman"/>
                <a:cs typeface="Times New Roman"/>
              </a:rPr>
              <a:t>n</a:t>
            </a:r>
            <a:r>
              <a:rPr sz="2800" spc="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ab</a:t>
            </a:r>
            <a:r>
              <a:rPr sz="2800" dirty="0">
                <a:latin typeface="Times New Roman"/>
                <a:cs typeface="Times New Roman"/>
              </a:rPr>
              <a:t>le a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34" dirty="0">
                <a:latin typeface="Times New Roman"/>
                <a:cs typeface="Times New Roman"/>
              </a:rPr>
              <a:t>r</a:t>
            </a:r>
            <a:r>
              <a:rPr sz="2800" spc="-29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4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4" dirty="0">
                <a:latin typeface="Times New Roman"/>
                <a:cs typeface="Times New Roman"/>
              </a:rPr>
              <a:t>eñ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  <a:p>
            <a:pPr marL="898525" marR="957077" indent="-457200">
              <a:lnSpc>
                <a:spcPct val="96304"/>
              </a:lnSpc>
              <a:buFont typeface="Courier New" panose="02070309020205020404" pitchFamily="49" charset="0"/>
              <a:buChar char="o"/>
            </a:pPr>
            <a:r>
              <a:rPr lang="es-CO" sz="2800" spc="4" dirty="0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nill</a:t>
            </a:r>
            <a:r>
              <a:rPr sz="2400" spc="-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lang="es-MX" sz="2400" dirty="0">
                <a:latin typeface="Times New Roman"/>
                <a:cs typeface="Times New Roman"/>
              </a:rPr>
              <a:t> y topologías tipo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 s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lang="es-CO" sz="2400" dirty="0">
                <a:latin typeface="Times New Roman"/>
                <a:cs typeface="Times New Roman"/>
              </a:rPr>
              <a:t>  </a:t>
            </a:r>
            <a:r>
              <a:rPr sz="2400" spc="9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je</a:t>
            </a:r>
            <a:r>
              <a:rPr sz="2400" spc="-4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p</a:t>
            </a:r>
            <a:r>
              <a:rPr sz="2400" dirty="0" err="1">
                <a:latin typeface="Times New Roman"/>
                <a:cs typeface="Times New Roman"/>
              </a:rPr>
              <a:t>los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ab</a:t>
            </a:r>
            <a:r>
              <a:rPr sz="2400" spc="-4" dirty="0">
                <a:latin typeface="Times New Roman"/>
                <a:cs typeface="Times New Roman"/>
              </a:rPr>
              <a:t>le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is</a:t>
            </a:r>
            <a:r>
              <a:rPr sz="2400" spc="-4" dirty="0" err="1">
                <a:latin typeface="Times New Roman"/>
                <a:cs typeface="Times New Roman"/>
              </a:rPr>
              <a:t>t</a:t>
            </a:r>
            <a:r>
              <a:rPr sz="2400" spc="-9" dirty="0" err="1">
                <a:latin typeface="Times New Roman"/>
                <a:cs typeface="Times New Roman"/>
              </a:rPr>
              <a:t>r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bu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spc="9" dirty="0" err="1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BB5832C-4B23-4233-8BA1-75026A314835}" type="datetime1">
              <a:rPr lang="es-CO" smtClean="0"/>
              <a:t>22/10/2024</a:t>
            </a:fld>
            <a:endParaRPr lang="en-U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C9926D-CFCD-07E5-33B0-18D2A263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9645"/>
            <a:ext cx="3505484" cy="3317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bject 250"/>
          <p:cNvSpPr/>
          <p:nvPr/>
        </p:nvSpPr>
        <p:spPr>
          <a:xfrm>
            <a:off x="4000501" y="3887471"/>
            <a:ext cx="536575" cy="49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000500" y="3883661"/>
            <a:ext cx="539750" cy="492125"/>
          </a:xfrm>
          <a:custGeom>
            <a:avLst/>
            <a:gdLst/>
            <a:ahLst/>
            <a:cxnLst/>
            <a:rect l="l" t="t" r="r" b="b"/>
            <a:pathLst>
              <a:path w="539750" h="492125">
                <a:moveTo>
                  <a:pt x="173355" y="355600"/>
                </a:moveTo>
                <a:lnTo>
                  <a:pt x="160655" y="342900"/>
                </a:lnTo>
                <a:lnTo>
                  <a:pt x="146685" y="330834"/>
                </a:lnTo>
                <a:lnTo>
                  <a:pt x="135255" y="318134"/>
                </a:lnTo>
                <a:lnTo>
                  <a:pt x="122555" y="306704"/>
                </a:lnTo>
                <a:lnTo>
                  <a:pt x="111760" y="294004"/>
                </a:lnTo>
                <a:lnTo>
                  <a:pt x="100330" y="281304"/>
                </a:lnTo>
                <a:lnTo>
                  <a:pt x="89535" y="268604"/>
                </a:lnTo>
                <a:lnTo>
                  <a:pt x="80010" y="255904"/>
                </a:lnTo>
                <a:lnTo>
                  <a:pt x="69850" y="243204"/>
                </a:lnTo>
                <a:lnTo>
                  <a:pt x="60960" y="229234"/>
                </a:lnTo>
                <a:lnTo>
                  <a:pt x="50800" y="216534"/>
                </a:lnTo>
                <a:lnTo>
                  <a:pt x="43180" y="203834"/>
                </a:lnTo>
                <a:lnTo>
                  <a:pt x="35560" y="191134"/>
                </a:lnTo>
                <a:lnTo>
                  <a:pt x="29210" y="178434"/>
                </a:lnTo>
                <a:lnTo>
                  <a:pt x="22860" y="167004"/>
                </a:lnTo>
                <a:lnTo>
                  <a:pt x="17780" y="154304"/>
                </a:lnTo>
                <a:lnTo>
                  <a:pt x="12700" y="142875"/>
                </a:lnTo>
                <a:lnTo>
                  <a:pt x="8255" y="130175"/>
                </a:lnTo>
                <a:lnTo>
                  <a:pt x="5080" y="120650"/>
                </a:lnTo>
                <a:lnTo>
                  <a:pt x="1905" y="108584"/>
                </a:lnTo>
                <a:lnTo>
                  <a:pt x="635" y="98425"/>
                </a:lnTo>
                <a:lnTo>
                  <a:pt x="0" y="88900"/>
                </a:lnTo>
                <a:lnTo>
                  <a:pt x="0" y="78104"/>
                </a:lnTo>
                <a:lnTo>
                  <a:pt x="0" y="69850"/>
                </a:lnTo>
                <a:lnTo>
                  <a:pt x="635" y="60325"/>
                </a:lnTo>
                <a:lnTo>
                  <a:pt x="1905" y="51434"/>
                </a:lnTo>
                <a:lnTo>
                  <a:pt x="5080" y="44450"/>
                </a:lnTo>
                <a:lnTo>
                  <a:pt x="6985" y="38100"/>
                </a:lnTo>
                <a:lnTo>
                  <a:pt x="12700" y="29844"/>
                </a:lnTo>
                <a:lnTo>
                  <a:pt x="16510" y="25400"/>
                </a:lnTo>
                <a:lnTo>
                  <a:pt x="22860" y="19050"/>
                </a:lnTo>
                <a:lnTo>
                  <a:pt x="27305" y="14604"/>
                </a:lnTo>
                <a:lnTo>
                  <a:pt x="33655" y="9525"/>
                </a:lnTo>
                <a:lnTo>
                  <a:pt x="41910" y="6984"/>
                </a:lnTo>
                <a:lnTo>
                  <a:pt x="50800" y="3175"/>
                </a:lnTo>
                <a:lnTo>
                  <a:pt x="57785" y="1904"/>
                </a:lnTo>
                <a:lnTo>
                  <a:pt x="68580" y="0"/>
                </a:lnTo>
                <a:lnTo>
                  <a:pt x="76835" y="0"/>
                </a:lnTo>
                <a:lnTo>
                  <a:pt x="87630" y="0"/>
                </a:lnTo>
                <a:lnTo>
                  <a:pt x="99060" y="0"/>
                </a:lnTo>
                <a:lnTo>
                  <a:pt x="108585" y="634"/>
                </a:lnTo>
                <a:lnTo>
                  <a:pt x="120650" y="1904"/>
                </a:lnTo>
                <a:lnTo>
                  <a:pt x="133350" y="4444"/>
                </a:lnTo>
                <a:lnTo>
                  <a:pt x="146050" y="8254"/>
                </a:lnTo>
                <a:lnTo>
                  <a:pt x="158750" y="12700"/>
                </a:lnTo>
                <a:lnTo>
                  <a:pt x="171450" y="15875"/>
                </a:lnTo>
                <a:lnTo>
                  <a:pt x="184785" y="20954"/>
                </a:lnTo>
                <a:lnTo>
                  <a:pt x="197485" y="27304"/>
                </a:lnTo>
                <a:lnTo>
                  <a:pt x="211455" y="32384"/>
                </a:lnTo>
                <a:lnTo>
                  <a:pt x="226060" y="40004"/>
                </a:lnTo>
                <a:lnTo>
                  <a:pt x="240030" y="47625"/>
                </a:lnTo>
                <a:lnTo>
                  <a:pt x="254000" y="55244"/>
                </a:lnTo>
                <a:lnTo>
                  <a:pt x="267335" y="64134"/>
                </a:lnTo>
                <a:lnTo>
                  <a:pt x="281305" y="73025"/>
                </a:lnTo>
                <a:lnTo>
                  <a:pt x="297180" y="82550"/>
                </a:lnTo>
                <a:lnTo>
                  <a:pt x="311150" y="92075"/>
                </a:lnTo>
                <a:lnTo>
                  <a:pt x="324485" y="102234"/>
                </a:lnTo>
                <a:lnTo>
                  <a:pt x="338455" y="114300"/>
                </a:lnTo>
                <a:lnTo>
                  <a:pt x="351155" y="123825"/>
                </a:lnTo>
                <a:lnTo>
                  <a:pt x="365760" y="135254"/>
                </a:lnTo>
                <a:lnTo>
                  <a:pt x="363855" y="136525"/>
                </a:lnTo>
                <a:lnTo>
                  <a:pt x="378460" y="147954"/>
                </a:lnTo>
                <a:lnTo>
                  <a:pt x="391160" y="159384"/>
                </a:lnTo>
                <a:lnTo>
                  <a:pt x="403860" y="172084"/>
                </a:lnTo>
                <a:lnTo>
                  <a:pt x="414655" y="184784"/>
                </a:lnTo>
                <a:lnTo>
                  <a:pt x="426085" y="197484"/>
                </a:lnTo>
                <a:lnTo>
                  <a:pt x="438150" y="210184"/>
                </a:lnTo>
                <a:lnTo>
                  <a:pt x="449580" y="222884"/>
                </a:lnTo>
                <a:lnTo>
                  <a:pt x="459105" y="235584"/>
                </a:lnTo>
                <a:lnTo>
                  <a:pt x="469900" y="248284"/>
                </a:lnTo>
                <a:lnTo>
                  <a:pt x="478155" y="260984"/>
                </a:lnTo>
                <a:lnTo>
                  <a:pt x="487680" y="273684"/>
                </a:lnTo>
                <a:lnTo>
                  <a:pt x="495300" y="286384"/>
                </a:lnTo>
                <a:lnTo>
                  <a:pt x="502285" y="299084"/>
                </a:lnTo>
                <a:lnTo>
                  <a:pt x="508635" y="311784"/>
                </a:lnTo>
                <a:lnTo>
                  <a:pt x="514985" y="324484"/>
                </a:lnTo>
                <a:lnTo>
                  <a:pt x="520700" y="337184"/>
                </a:lnTo>
                <a:lnTo>
                  <a:pt x="525780" y="349250"/>
                </a:lnTo>
                <a:lnTo>
                  <a:pt x="528955" y="360044"/>
                </a:lnTo>
                <a:lnTo>
                  <a:pt x="533400" y="371475"/>
                </a:lnTo>
                <a:lnTo>
                  <a:pt x="535305" y="381634"/>
                </a:lnTo>
                <a:lnTo>
                  <a:pt x="537210" y="393700"/>
                </a:lnTo>
                <a:lnTo>
                  <a:pt x="538480" y="401954"/>
                </a:lnTo>
                <a:lnTo>
                  <a:pt x="539750" y="412750"/>
                </a:lnTo>
                <a:lnTo>
                  <a:pt x="539750" y="422275"/>
                </a:lnTo>
                <a:lnTo>
                  <a:pt x="538480" y="429894"/>
                </a:lnTo>
                <a:lnTo>
                  <a:pt x="535305" y="438784"/>
                </a:lnTo>
                <a:lnTo>
                  <a:pt x="533400" y="446404"/>
                </a:lnTo>
                <a:lnTo>
                  <a:pt x="530860" y="454025"/>
                </a:lnTo>
                <a:lnTo>
                  <a:pt x="527050" y="460375"/>
                </a:lnTo>
                <a:lnTo>
                  <a:pt x="521335" y="466725"/>
                </a:lnTo>
                <a:lnTo>
                  <a:pt x="516255" y="471804"/>
                </a:lnTo>
                <a:lnTo>
                  <a:pt x="509905" y="476884"/>
                </a:lnTo>
                <a:lnTo>
                  <a:pt x="503555" y="480694"/>
                </a:lnTo>
                <a:lnTo>
                  <a:pt x="495935" y="484504"/>
                </a:lnTo>
                <a:lnTo>
                  <a:pt x="487680" y="487044"/>
                </a:lnTo>
                <a:lnTo>
                  <a:pt x="480060" y="489584"/>
                </a:lnTo>
                <a:lnTo>
                  <a:pt x="469900" y="490854"/>
                </a:lnTo>
                <a:lnTo>
                  <a:pt x="461010" y="492125"/>
                </a:lnTo>
                <a:lnTo>
                  <a:pt x="450850" y="492125"/>
                </a:lnTo>
                <a:lnTo>
                  <a:pt x="438785" y="490854"/>
                </a:lnTo>
                <a:lnTo>
                  <a:pt x="429260" y="489584"/>
                </a:lnTo>
                <a:lnTo>
                  <a:pt x="416560" y="488950"/>
                </a:lnTo>
                <a:lnTo>
                  <a:pt x="405130" y="485775"/>
                </a:lnTo>
                <a:lnTo>
                  <a:pt x="392430" y="482600"/>
                </a:lnTo>
                <a:lnTo>
                  <a:pt x="379730" y="479425"/>
                </a:lnTo>
                <a:lnTo>
                  <a:pt x="367030" y="474344"/>
                </a:lnTo>
                <a:lnTo>
                  <a:pt x="354330" y="469900"/>
                </a:lnTo>
                <a:lnTo>
                  <a:pt x="340360" y="464184"/>
                </a:lnTo>
                <a:lnTo>
                  <a:pt x="325755" y="457834"/>
                </a:lnTo>
                <a:lnTo>
                  <a:pt x="311785" y="450850"/>
                </a:lnTo>
                <a:lnTo>
                  <a:pt x="298450" y="444500"/>
                </a:lnTo>
                <a:lnTo>
                  <a:pt x="284480" y="434975"/>
                </a:lnTo>
                <a:lnTo>
                  <a:pt x="270510" y="426084"/>
                </a:lnTo>
                <a:lnTo>
                  <a:pt x="255905" y="417194"/>
                </a:lnTo>
                <a:lnTo>
                  <a:pt x="241300" y="408304"/>
                </a:lnTo>
                <a:lnTo>
                  <a:pt x="228600" y="398144"/>
                </a:lnTo>
                <a:lnTo>
                  <a:pt x="214630" y="387984"/>
                </a:lnTo>
                <a:lnTo>
                  <a:pt x="200660" y="377825"/>
                </a:lnTo>
                <a:lnTo>
                  <a:pt x="186055" y="366394"/>
                </a:lnTo>
                <a:lnTo>
                  <a:pt x="173355" y="3556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921760" y="4018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305811" y="3935096"/>
            <a:ext cx="1200785" cy="1228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305811" y="3930651"/>
            <a:ext cx="1196975" cy="1233805"/>
          </a:xfrm>
          <a:custGeom>
            <a:avLst/>
            <a:gdLst/>
            <a:ahLst/>
            <a:cxnLst/>
            <a:rect l="l" t="t" r="r" b="b"/>
            <a:pathLst>
              <a:path w="1196975" h="1233804">
                <a:moveTo>
                  <a:pt x="0" y="792480"/>
                </a:moveTo>
                <a:lnTo>
                  <a:pt x="692150" y="0"/>
                </a:lnTo>
                <a:lnTo>
                  <a:pt x="1196975" y="441960"/>
                </a:lnTo>
                <a:lnTo>
                  <a:pt x="504825" y="1233805"/>
                </a:lnTo>
                <a:lnTo>
                  <a:pt x="0" y="7924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305810" y="4723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307081" y="4679951"/>
            <a:ext cx="536575" cy="490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846829" y="5085080"/>
            <a:ext cx="0" cy="18414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415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383915" y="4676140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12065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307080" y="4747261"/>
            <a:ext cx="0" cy="17779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79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745865" y="516890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307080" y="4676140"/>
            <a:ext cx="539750" cy="492760"/>
          </a:xfrm>
          <a:custGeom>
            <a:avLst/>
            <a:gdLst/>
            <a:ahLst/>
            <a:cxnLst/>
            <a:rect l="l" t="t" r="r" b="b"/>
            <a:pathLst>
              <a:path w="539750" h="492760">
                <a:moveTo>
                  <a:pt x="173355" y="355600"/>
                </a:moveTo>
                <a:lnTo>
                  <a:pt x="160655" y="344170"/>
                </a:lnTo>
                <a:lnTo>
                  <a:pt x="147955" y="332740"/>
                </a:lnTo>
                <a:lnTo>
                  <a:pt x="135255" y="320040"/>
                </a:lnTo>
                <a:lnTo>
                  <a:pt x="123825" y="307340"/>
                </a:lnTo>
                <a:lnTo>
                  <a:pt x="113030" y="294640"/>
                </a:lnTo>
                <a:lnTo>
                  <a:pt x="101600" y="281940"/>
                </a:lnTo>
                <a:lnTo>
                  <a:pt x="89534" y="269240"/>
                </a:lnTo>
                <a:lnTo>
                  <a:pt x="79375" y="256540"/>
                </a:lnTo>
                <a:lnTo>
                  <a:pt x="70484" y="243840"/>
                </a:lnTo>
                <a:lnTo>
                  <a:pt x="60325" y="231140"/>
                </a:lnTo>
                <a:lnTo>
                  <a:pt x="51434" y="217170"/>
                </a:lnTo>
                <a:lnTo>
                  <a:pt x="44450" y="204470"/>
                </a:lnTo>
                <a:lnTo>
                  <a:pt x="36830" y="191770"/>
                </a:lnTo>
                <a:lnTo>
                  <a:pt x="30480" y="179070"/>
                </a:lnTo>
                <a:lnTo>
                  <a:pt x="24130" y="167640"/>
                </a:lnTo>
                <a:lnTo>
                  <a:pt x="19050" y="154940"/>
                </a:lnTo>
                <a:lnTo>
                  <a:pt x="13334" y="143510"/>
                </a:lnTo>
                <a:lnTo>
                  <a:pt x="9525" y="132080"/>
                </a:lnTo>
                <a:lnTo>
                  <a:pt x="6350" y="120650"/>
                </a:lnTo>
                <a:lnTo>
                  <a:pt x="3175" y="109220"/>
                </a:lnTo>
                <a:lnTo>
                  <a:pt x="1905" y="99060"/>
                </a:lnTo>
                <a:lnTo>
                  <a:pt x="634" y="88900"/>
                </a:lnTo>
                <a:lnTo>
                  <a:pt x="0" y="80010"/>
                </a:lnTo>
                <a:lnTo>
                  <a:pt x="634" y="69850"/>
                </a:lnTo>
                <a:lnTo>
                  <a:pt x="634" y="60960"/>
                </a:lnTo>
                <a:lnTo>
                  <a:pt x="3175" y="53340"/>
                </a:lnTo>
                <a:lnTo>
                  <a:pt x="6350" y="44450"/>
                </a:lnTo>
                <a:lnTo>
                  <a:pt x="8255" y="38100"/>
                </a:lnTo>
                <a:lnTo>
                  <a:pt x="12700" y="31750"/>
                </a:lnTo>
                <a:lnTo>
                  <a:pt x="17780" y="25400"/>
                </a:lnTo>
                <a:lnTo>
                  <a:pt x="22225" y="20320"/>
                </a:lnTo>
                <a:lnTo>
                  <a:pt x="28575" y="15240"/>
                </a:lnTo>
                <a:lnTo>
                  <a:pt x="34925" y="10160"/>
                </a:lnTo>
                <a:lnTo>
                  <a:pt x="43180" y="7620"/>
                </a:lnTo>
                <a:lnTo>
                  <a:pt x="51434" y="5080"/>
                </a:lnTo>
                <a:lnTo>
                  <a:pt x="59055" y="2540"/>
                </a:lnTo>
                <a:lnTo>
                  <a:pt x="68580" y="0"/>
                </a:lnTo>
                <a:lnTo>
                  <a:pt x="78105" y="0"/>
                </a:lnTo>
                <a:lnTo>
                  <a:pt x="88900" y="0"/>
                </a:lnTo>
                <a:lnTo>
                  <a:pt x="98425" y="0"/>
                </a:lnTo>
                <a:lnTo>
                  <a:pt x="109855" y="1270"/>
                </a:lnTo>
                <a:lnTo>
                  <a:pt x="121284" y="2540"/>
                </a:lnTo>
                <a:lnTo>
                  <a:pt x="133984" y="5080"/>
                </a:lnTo>
                <a:lnTo>
                  <a:pt x="146050" y="8890"/>
                </a:lnTo>
                <a:lnTo>
                  <a:pt x="159384" y="12700"/>
                </a:lnTo>
                <a:lnTo>
                  <a:pt x="172084" y="16510"/>
                </a:lnTo>
                <a:lnTo>
                  <a:pt x="184784" y="21590"/>
                </a:lnTo>
                <a:lnTo>
                  <a:pt x="198755" y="27940"/>
                </a:lnTo>
                <a:lnTo>
                  <a:pt x="212725" y="34290"/>
                </a:lnTo>
                <a:lnTo>
                  <a:pt x="227330" y="40640"/>
                </a:lnTo>
                <a:lnTo>
                  <a:pt x="241300" y="48260"/>
                </a:lnTo>
                <a:lnTo>
                  <a:pt x="254634" y="55880"/>
                </a:lnTo>
                <a:lnTo>
                  <a:pt x="268605" y="64770"/>
                </a:lnTo>
                <a:lnTo>
                  <a:pt x="282575" y="73660"/>
                </a:lnTo>
                <a:lnTo>
                  <a:pt x="297180" y="83820"/>
                </a:lnTo>
                <a:lnTo>
                  <a:pt x="311150" y="92710"/>
                </a:lnTo>
                <a:lnTo>
                  <a:pt x="324484" y="104140"/>
                </a:lnTo>
                <a:lnTo>
                  <a:pt x="338455" y="114300"/>
                </a:lnTo>
                <a:lnTo>
                  <a:pt x="352425" y="125730"/>
                </a:lnTo>
                <a:lnTo>
                  <a:pt x="365125" y="137160"/>
                </a:lnTo>
                <a:lnTo>
                  <a:pt x="377825" y="148590"/>
                </a:lnTo>
                <a:lnTo>
                  <a:pt x="390525" y="160020"/>
                </a:lnTo>
                <a:lnTo>
                  <a:pt x="403225" y="172720"/>
                </a:lnTo>
                <a:lnTo>
                  <a:pt x="415925" y="185420"/>
                </a:lnTo>
                <a:lnTo>
                  <a:pt x="427355" y="198120"/>
                </a:lnTo>
                <a:lnTo>
                  <a:pt x="438784" y="210820"/>
                </a:lnTo>
                <a:lnTo>
                  <a:pt x="449580" y="223520"/>
                </a:lnTo>
                <a:lnTo>
                  <a:pt x="460375" y="236220"/>
                </a:lnTo>
                <a:lnTo>
                  <a:pt x="469900" y="248920"/>
                </a:lnTo>
                <a:lnTo>
                  <a:pt x="479425" y="261620"/>
                </a:lnTo>
                <a:lnTo>
                  <a:pt x="487680" y="274320"/>
                </a:lnTo>
                <a:lnTo>
                  <a:pt x="495934" y="287020"/>
                </a:lnTo>
                <a:lnTo>
                  <a:pt x="503555" y="300990"/>
                </a:lnTo>
                <a:lnTo>
                  <a:pt x="509905" y="313690"/>
                </a:lnTo>
                <a:lnTo>
                  <a:pt x="516255" y="325120"/>
                </a:lnTo>
                <a:lnTo>
                  <a:pt x="521334" y="337820"/>
                </a:lnTo>
                <a:lnTo>
                  <a:pt x="527050" y="349250"/>
                </a:lnTo>
                <a:lnTo>
                  <a:pt x="530225" y="360680"/>
                </a:lnTo>
                <a:lnTo>
                  <a:pt x="534034" y="372110"/>
                </a:lnTo>
                <a:lnTo>
                  <a:pt x="536575" y="383540"/>
                </a:lnTo>
                <a:lnTo>
                  <a:pt x="538480" y="393700"/>
                </a:lnTo>
                <a:lnTo>
                  <a:pt x="539750" y="403860"/>
                </a:lnTo>
                <a:lnTo>
                  <a:pt x="539750" y="412750"/>
                </a:lnTo>
                <a:lnTo>
                  <a:pt x="539750" y="422910"/>
                </a:lnTo>
                <a:lnTo>
                  <a:pt x="538480" y="431800"/>
                </a:lnTo>
                <a:lnTo>
                  <a:pt x="536575" y="439420"/>
                </a:lnTo>
                <a:lnTo>
                  <a:pt x="534034" y="447040"/>
                </a:lnTo>
                <a:lnTo>
                  <a:pt x="530225" y="454660"/>
                </a:lnTo>
                <a:lnTo>
                  <a:pt x="527050" y="461010"/>
                </a:lnTo>
                <a:lnTo>
                  <a:pt x="522605" y="467360"/>
                </a:lnTo>
                <a:lnTo>
                  <a:pt x="521334" y="467360"/>
                </a:lnTo>
                <a:lnTo>
                  <a:pt x="516255" y="472440"/>
                </a:lnTo>
                <a:lnTo>
                  <a:pt x="511175" y="477520"/>
                </a:lnTo>
                <a:lnTo>
                  <a:pt x="503555" y="481330"/>
                </a:lnTo>
                <a:lnTo>
                  <a:pt x="495934" y="485140"/>
                </a:lnTo>
                <a:lnTo>
                  <a:pt x="488950" y="487680"/>
                </a:lnTo>
                <a:lnTo>
                  <a:pt x="479425" y="490220"/>
                </a:lnTo>
                <a:lnTo>
                  <a:pt x="470534" y="491490"/>
                </a:lnTo>
                <a:lnTo>
                  <a:pt x="460375" y="492760"/>
                </a:lnTo>
                <a:lnTo>
                  <a:pt x="450850" y="492760"/>
                </a:lnTo>
                <a:lnTo>
                  <a:pt x="440055" y="491490"/>
                </a:lnTo>
                <a:lnTo>
                  <a:pt x="428625" y="491490"/>
                </a:lnTo>
                <a:lnTo>
                  <a:pt x="417830" y="488950"/>
                </a:lnTo>
                <a:lnTo>
                  <a:pt x="405130" y="486410"/>
                </a:lnTo>
                <a:lnTo>
                  <a:pt x="393700" y="483870"/>
                </a:lnTo>
                <a:lnTo>
                  <a:pt x="381000" y="480060"/>
                </a:lnTo>
                <a:lnTo>
                  <a:pt x="368300" y="474980"/>
                </a:lnTo>
                <a:lnTo>
                  <a:pt x="354330" y="469900"/>
                </a:lnTo>
                <a:lnTo>
                  <a:pt x="339725" y="464820"/>
                </a:lnTo>
                <a:lnTo>
                  <a:pt x="327025" y="458470"/>
                </a:lnTo>
                <a:lnTo>
                  <a:pt x="313055" y="450850"/>
                </a:lnTo>
                <a:lnTo>
                  <a:pt x="299084" y="444500"/>
                </a:lnTo>
                <a:lnTo>
                  <a:pt x="285750" y="435610"/>
                </a:lnTo>
                <a:lnTo>
                  <a:pt x="269875" y="427990"/>
                </a:lnTo>
                <a:lnTo>
                  <a:pt x="255905" y="419100"/>
                </a:lnTo>
                <a:lnTo>
                  <a:pt x="241934" y="408940"/>
                </a:lnTo>
                <a:lnTo>
                  <a:pt x="228600" y="398780"/>
                </a:lnTo>
                <a:lnTo>
                  <a:pt x="214630" y="388620"/>
                </a:lnTo>
                <a:lnTo>
                  <a:pt x="200025" y="378460"/>
                </a:lnTo>
                <a:lnTo>
                  <a:pt x="187325" y="367030"/>
                </a:lnTo>
                <a:lnTo>
                  <a:pt x="173355" y="3556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03419" y="4372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961129" y="3892551"/>
            <a:ext cx="580390" cy="528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228339" y="48107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926840" y="5033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958340" y="3753486"/>
            <a:ext cx="2607310" cy="1749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561840" y="3755390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8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618990" y="4240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370070" y="2881629"/>
            <a:ext cx="330835" cy="110490"/>
          </a:xfrm>
          <a:custGeom>
            <a:avLst/>
            <a:gdLst/>
            <a:ahLst/>
            <a:cxnLst/>
            <a:rect l="l" t="t" r="r" b="b"/>
            <a:pathLst>
              <a:path w="330835" h="110490">
                <a:moveTo>
                  <a:pt x="132080" y="0"/>
                </a:moveTo>
                <a:lnTo>
                  <a:pt x="0" y="110490"/>
                </a:lnTo>
                <a:lnTo>
                  <a:pt x="199390" y="110490"/>
                </a:lnTo>
                <a:lnTo>
                  <a:pt x="330835" y="0"/>
                </a:lnTo>
                <a:lnTo>
                  <a:pt x="13208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370070" y="2881629"/>
            <a:ext cx="330835" cy="110490"/>
          </a:xfrm>
          <a:custGeom>
            <a:avLst/>
            <a:gdLst/>
            <a:ahLst/>
            <a:cxnLst/>
            <a:rect l="l" t="t" r="r" b="b"/>
            <a:pathLst>
              <a:path w="330835" h="110490">
                <a:moveTo>
                  <a:pt x="132080" y="0"/>
                </a:moveTo>
                <a:lnTo>
                  <a:pt x="0" y="110490"/>
                </a:lnTo>
                <a:lnTo>
                  <a:pt x="199390" y="110490"/>
                </a:lnTo>
                <a:lnTo>
                  <a:pt x="330835" y="0"/>
                </a:lnTo>
                <a:lnTo>
                  <a:pt x="13208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370070" y="2881629"/>
            <a:ext cx="330835" cy="110490"/>
          </a:xfrm>
          <a:custGeom>
            <a:avLst/>
            <a:gdLst/>
            <a:ahLst/>
            <a:cxnLst/>
            <a:rect l="l" t="t" r="r" b="b"/>
            <a:pathLst>
              <a:path w="330835" h="110490">
                <a:moveTo>
                  <a:pt x="132080" y="0"/>
                </a:moveTo>
                <a:lnTo>
                  <a:pt x="0" y="110490"/>
                </a:lnTo>
                <a:lnTo>
                  <a:pt x="199390" y="110490"/>
                </a:lnTo>
                <a:lnTo>
                  <a:pt x="330835" y="0"/>
                </a:lnTo>
                <a:lnTo>
                  <a:pt x="132080" y="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963160" y="2290446"/>
            <a:ext cx="131444" cy="1017269"/>
          </a:xfrm>
          <a:custGeom>
            <a:avLst/>
            <a:gdLst/>
            <a:ahLst/>
            <a:cxnLst/>
            <a:rect l="l" t="t" r="r" b="b"/>
            <a:pathLst>
              <a:path w="131444" h="1017269">
                <a:moveTo>
                  <a:pt x="0" y="110489"/>
                </a:moveTo>
                <a:lnTo>
                  <a:pt x="0" y="1017269"/>
                </a:lnTo>
                <a:lnTo>
                  <a:pt x="131444" y="896619"/>
                </a:lnTo>
                <a:lnTo>
                  <a:pt x="131444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963160" y="2290446"/>
            <a:ext cx="131444" cy="1017269"/>
          </a:xfrm>
          <a:custGeom>
            <a:avLst/>
            <a:gdLst/>
            <a:ahLst/>
            <a:cxnLst/>
            <a:rect l="l" t="t" r="r" b="b"/>
            <a:pathLst>
              <a:path w="131444" h="1017269">
                <a:moveTo>
                  <a:pt x="0" y="110489"/>
                </a:moveTo>
                <a:lnTo>
                  <a:pt x="0" y="1017269"/>
                </a:lnTo>
                <a:lnTo>
                  <a:pt x="131444" y="896619"/>
                </a:lnTo>
                <a:lnTo>
                  <a:pt x="131444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963160" y="2290446"/>
            <a:ext cx="131444" cy="1017269"/>
          </a:xfrm>
          <a:custGeom>
            <a:avLst/>
            <a:gdLst/>
            <a:ahLst/>
            <a:cxnLst/>
            <a:rect l="l" t="t" r="r" b="b"/>
            <a:pathLst>
              <a:path w="131444" h="1017269">
                <a:moveTo>
                  <a:pt x="0" y="110489"/>
                </a:moveTo>
                <a:lnTo>
                  <a:pt x="131444" y="0"/>
                </a:lnTo>
                <a:lnTo>
                  <a:pt x="131444" y="896619"/>
                </a:lnTo>
                <a:lnTo>
                  <a:pt x="0" y="1017269"/>
                </a:lnTo>
                <a:lnTo>
                  <a:pt x="0" y="110489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963161" y="2465070"/>
            <a:ext cx="330835" cy="109854"/>
          </a:xfrm>
          <a:custGeom>
            <a:avLst/>
            <a:gdLst/>
            <a:ahLst/>
            <a:cxnLst/>
            <a:rect l="l" t="t" r="r" b="b"/>
            <a:pathLst>
              <a:path w="330835" h="109854">
                <a:moveTo>
                  <a:pt x="125094" y="0"/>
                </a:moveTo>
                <a:lnTo>
                  <a:pt x="0" y="109854"/>
                </a:lnTo>
                <a:lnTo>
                  <a:pt x="207010" y="109854"/>
                </a:lnTo>
                <a:lnTo>
                  <a:pt x="330835" y="0"/>
                </a:lnTo>
                <a:lnTo>
                  <a:pt x="125094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963161" y="2465070"/>
            <a:ext cx="330835" cy="109854"/>
          </a:xfrm>
          <a:custGeom>
            <a:avLst/>
            <a:gdLst/>
            <a:ahLst/>
            <a:cxnLst/>
            <a:rect l="l" t="t" r="r" b="b"/>
            <a:pathLst>
              <a:path w="330835" h="109854">
                <a:moveTo>
                  <a:pt x="125094" y="0"/>
                </a:moveTo>
                <a:lnTo>
                  <a:pt x="0" y="109854"/>
                </a:lnTo>
                <a:lnTo>
                  <a:pt x="207010" y="109854"/>
                </a:lnTo>
                <a:lnTo>
                  <a:pt x="330835" y="0"/>
                </a:lnTo>
                <a:lnTo>
                  <a:pt x="125094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963161" y="2465070"/>
            <a:ext cx="330835" cy="109854"/>
          </a:xfrm>
          <a:custGeom>
            <a:avLst/>
            <a:gdLst/>
            <a:ahLst/>
            <a:cxnLst/>
            <a:rect l="l" t="t" r="r" b="b"/>
            <a:pathLst>
              <a:path w="330835" h="109854">
                <a:moveTo>
                  <a:pt x="125094" y="0"/>
                </a:moveTo>
                <a:lnTo>
                  <a:pt x="0" y="109854"/>
                </a:lnTo>
                <a:lnTo>
                  <a:pt x="207010" y="109854"/>
                </a:lnTo>
                <a:lnTo>
                  <a:pt x="330835" y="0"/>
                </a:lnTo>
                <a:lnTo>
                  <a:pt x="125094" y="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70171" y="2465070"/>
            <a:ext cx="130175" cy="1022350"/>
          </a:xfrm>
          <a:custGeom>
            <a:avLst/>
            <a:gdLst/>
            <a:ahLst/>
            <a:cxnLst/>
            <a:rect l="l" t="t" r="r" b="b"/>
            <a:pathLst>
              <a:path w="130175" h="1022350">
                <a:moveTo>
                  <a:pt x="0" y="109854"/>
                </a:moveTo>
                <a:lnTo>
                  <a:pt x="0" y="1022350"/>
                </a:lnTo>
                <a:lnTo>
                  <a:pt x="130175" y="906144"/>
                </a:lnTo>
                <a:lnTo>
                  <a:pt x="130175" y="0"/>
                </a:lnTo>
                <a:lnTo>
                  <a:pt x="0" y="109854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70171" y="2465070"/>
            <a:ext cx="130175" cy="1022350"/>
          </a:xfrm>
          <a:custGeom>
            <a:avLst/>
            <a:gdLst/>
            <a:ahLst/>
            <a:cxnLst/>
            <a:rect l="l" t="t" r="r" b="b"/>
            <a:pathLst>
              <a:path w="130175" h="1022350">
                <a:moveTo>
                  <a:pt x="0" y="109854"/>
                </a:moveTo>
                <a:lnTo>
                  <a:pt x="0" y="1022350"/>
                </a:lnTo>
                <a:lnTo>
                  <a:pt x="130175" y="906144"/>
                </a:lnTo>
                <a:lnTo>
                  <a:pt x="130175" y="0"/>
                </a:lnTo>
                <a:lnTo>
                  <a:pt x="0" y="109854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70171" y="2465070"/>
            <a:ext cx="130175" cy="1022350"/>
          </a:xfrm>
          <a:custGeom>
            <a:avLst/>
            <a:gdLst/>
            <a:ahLst/>
            <a:cxnLst/>
            <a:rect l="l" t="t" r="r" b="b"/>
            <a:pathLst>
              <a:path w="130175" h="1022350">
                <a:moveTo>
                  <a:pt x="0" y="109854"/>
                </a:moveTo>
                <a:lnTo>
                  <a:pt x="130175" y="0"/>
                </a:lnTo>
                <a:lnTo>
                  <a:pt x="130175" y="906144"/>
                </a:lnTo>
                <a:lnTo>
                  <a:pt x="0" y="1022350"/>
                </a:lnTo>
                <a:lnTo>
                  <a:pt x="0" y="109854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575810" y="2286000"/>
            <a:ext cx="518794" cy="109854"/>
          </a:xfrm>
          <a:custGeom>
            <a:avLst/>
            <a:gdLst/>
            <a:ahLst/>
            <a:cxnLst/>
            <a:rect l="l" t="t" r="r" b="b"/>
            <a:pathLst>
              <a:path w="518794" h="109854">
                <a:moveTo>
                  <a:pt x="131444" y="0"/>
                </a:moveTo>
                <a:lnTo>
                  <a:pt x="0" y="109854"/>
                </a:lnTo>
                <a:lnTo>
                  <a:pt x="387350" y="109854"/>
                </a:lnTo>
                <a:lnTo>
                  <a:pt x="518794" y="0"/>
                </a:lnTo>
                <a:lnTo>
                  <a:pt x="131444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575810" y="2286000"/>
            <a:ext cx="518794" cy="109854"/>
          </a:xfrm>
          <a:custGeom>
            <a:avLst/>
            <a:gdLst/>
            <a:ahLst/>
            <a:cxnLst/>
            <a:rect l="l" t="t" r="r" b="b"/>
            <a:pathLst>
              <a:path w="518794" h="109854">
                <a:moveTo>
                  <a:pt x="131444" y="0"/>
                </a:moveTo>
                <a:lnTo>
                  <a:pt x="0" y="109854"/>
                </a:lnTo>
                <a:lnTo>
                  <a:pt x="387350" y="109854"/>
                </a:lnTo>
                <a:lnTo>
                  <a:pt x="518794" y="0"/>
                </a:lnTo>
                <a:lnTo>
                  <a:pt x="131444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575810" y="2286000"/>
            <a:ext cx="518794" cy="109854"/>
          </a:xfrm>
          <a:custGeom>
            <a:avLst/>
            <a:gdLst/>
            <a:ahLst/>
            <a:cxnLst/>
            <a:rect l="l" t="t" r="r" b="b"/>
            <a:pathLst>
              <a:path w="518794" h="109854">
                <a:moveTo>
                  <a:pt x="131444" y="0"/>
                </a:moveTo>
                <a:lnTo>
                  <a:pt x="0" y="109854"/>
                </a:lnTo>
                <a:lnTo>
                  <a:pt x="387350" y="109854"/>
                </a:lnTo>
                <a:lnTo>
                  <a:pt x="518794" y="0"/>
                </a:lnTo>
                <a:lnTo>
                  <a:pt x="131444" y="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370069" y="2396490"/>
            <a:ext cx="800100" cy="1090930"/>
          </a:xfrm>
          <a:custGeom>
            <a:avLst/>
            <a:gdLst/>
            <a:ahLst/>
            <a:cxnLst/>
            <a:rect l="l" t="t" r="r" b="b"/>
            <a:pathLst>
              <a:path w="800100" h="1090930">
                <a:moveTo>
                  <a:pt x="205740" y="0"/>
                </a:moveTo>
                <a:lnTo>
                  <a:pt x="205740" y="595630"/>
                </a:lnTo>
                <a:lnTo>
                  <a:pt x="0" y="595630"/>
                </a:lnTo>
                <a:lnTo>
                  <a:pt x="0" y="1090930"/>
                </a:lnTo>
                <a:lnTo>
                  <a:pt x="800100" y="1090930"/>
                </a:lnTo>
                <a:lnTo>
                  <a:pt x="800100" y="179070"/>
                </a:lnTo>
                <a:lnTo>
                  <a:pt x="593090" y="179070"/>
                </a:lnTo>
                <a:lnTo>
                  <a:pt x="593090" y="0"/>
                </a:lnTo>
                <a:lnTo>
                  <a:pt x="205740" y="0"/>
                </a:lnTo>
                <a:close/>
              </a:path>
            </a:pathLst>
          </a:custGeom>
          <a:solidFill>
            <a:srgbClr val="B6B6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370069" y="2396490"/>
            <a:ext cx="800100" cy="1090930"/>
          </a:xfrm>
          <a:custGeom>
            <a:avLst/>
            <a:gdLst/>
            <a:ahLst/>
            <a:cxnLst/>
            <a:rect l="l" t="t" r="r" b="b"/>
            <a:pathLst>
              <a:path w="800100" h="1090930">
                <a:moveTo>
                  <a:pt x="205740" y="0"/>
                </a:moveTo>
                <a:lnTo>
                  <a:pt x="205740" y="595630"/>
                </a:lnTo>
                <a:lnTo>
                  <a:pt x="0" y="595630"/>
                </a:lnTo>
                <a:lnTo>
                  <a:pt x="0" y="1090930"/>
                </a:lnTo>
                <a:lnTo>
                  <a:pt x="800100" y="1090930"/>
                </a:lnTo>
                <a:lnTo>
                  <a:pt x="800100" y="179070"/>
                </a:lnTo>
                <a:lnTo>
                  <a:pt x="593090" y="179070"/>
                </a:lnTo>
                <a:lnTo>
                  <a:pt x="593090" y="0"/>
                </a:lnTo>
                <a:lnTo>
                  <a:pt x="205740" y="0"/>
                </a:lnTo>
                <a:close/>
              </a:path>
            </a:pathLst>
          </a:custGeom>
          <a:solidFill>
            <a:srgbClr val="B6B6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370069" y="2396490"/>
            <a:ext cx="800100" cy="1090930"/>
          </a:xfrm>
          <a:custGeom>
            <a:avLst/>
            <a:gdLst/>
            <a:ahLst/>
            <a:cxnLst/>
            <a:rect l="l" t="t" r="r" b="b"/>
            <a:pathLst>
              <a:path w="800100" h="1090930">
                <a:moveTo>
                  <a:pt x="0" y="1090930"/>
                </a:moveTo>
                <a:lnTo>
                  <a:pt x="0" y="595630"/>
                </a:lnTo>
                <a:lnTo>
                  <a:pt x="205740" y="595630"/>
                </a:lnTo>
                <a:lnTo>
                  <a:pt x="205740" y="0"/>
                </a:lnTo>
                <a:lnTo>
                  <a:pt x="593090" y="0"/>
                </a:lnTo>
                <a:lnTo>
                  <a:pt x="593090" y="179070"/>
                </a:lnTo>
                <a:lnTo>
                  <a:pt x="800100" y="179070"/>
                </a:lnTo>
                <a:lnTo>
                  <a:pt x="800100" y="1090930"/>
                </a:lnTo>
                <a:lnTo>
                  <a:pt x="0" y="109093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575810" y="2999104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963160" y="2581910"/>
            <a:ext cx="0" cy="404494"/>
          </a:xfrm>
          <a:custGeom>
            <a:avLst/>
            <a:gdLst/>
            <a:ahLst/>
            <a:cxnLst/>
            <a:rect l="l" t="t" r="r" b="b"/>
            <a:pathLst>
              <a:path h="404494">
                <a:moveTo>
                  <a:pt x="0" y="0"/>
                </a:moveTo>
                <a:lnTo>
                  <a:pt x="0" y="404494"/>
                </a:lnTo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963160" y="3468370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0"/>
                </a:moveTo>
                <a:lnTo>
                  <a:pt x="0" y="14604"/>
                </a:lnTo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601210" y="250190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601210" y="2470150"/>
            <a:ext cx="67944" cy="63500"/>
          </a:xfrm>
          <a:custGeom>
            <a:avLst/>
            <a:gdLst/>
            <a:ahLst/>
            <a:cxnLst/>
            <a:rect l="l" t="t" r="r" b="b"/>
            <a:pathLst>
              <a:path w="67944" h="63500">
                <a:moveTo>
                  <a:pt x="0" y="63500"/>
                </a:moveTo>
                <a:lnTo>
                  <a:pt x="67944" y="63500"/>
                </a:lnTo>
                <a:lnTo>
                  <a:pt x="67944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695190" y="250190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695190" y="2470150"/>
            <a:ext cx="62230" cy="63500"/>
          </a:xfrm>
          <a:custGeom>
            <a:avLst/>
            <a:gdLst/>
            <a:ahLst/>
            <a:cxnLst/>
            <a:rect l="l" t="t" r="r" b="b"/>
            <a:pathLst>
              <a:path w="62230" h="63500">
                <a:moveTo>
                  <a:pt x="0" y="63500"/>
                </a:moveTo>
                <a:lnTo>
                  <a:pt x="62230" y="63500"/>
                </a:lnTo>
                <a:lnTo>
                  <a:pt x="6223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782820" y="250190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782821" y="2470150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5" h="63500">
                <a:moveTo>
                  <a:pt x="0" y="63500"/>
                </a:moveTo>
                <a:lnTo>
                  <a:pt x="67945" y="63500"/>
                </a:lnTo>
                <a:lnTo>
                  <a:pt x="6794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876801" y="250190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876801" y="247015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601210" y="259715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601210" y="2565400"/>
            <a:ext cx="67944" cy="63500"/>
          </a:xfrm>
          <a:custGeom>
            <a:avLst/>
            <a:gdLst/>
            <a:ahLst/>
            <a:cxnLst/>
            <a:rect l="l" t="t" r="r" b="b"/>
            <a:pathLst>
              <a:path w="67944" h="63500">
                <a:moveTo>
                  <a:pt x="0" y="63500"/>
                </a:moveTo>
                <a:lnTo>
                  <a:pt x="67944" y="63500"/>
                </a:lnTo>
                <a:lnTo>
                  <a:pt x="67944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695190" y="259715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695190" y="2565400"/>
            <a:ext cx="62230" cy="63500"/>
          </a:xfrm>
          <a:custGeom>
            <a:avLst/>
            <a:gdLst/>
            <a:ahLst/>
            <a:cxnLst/>
            <a:rect l="l" t="t" r="r" b="b"/>
            <a:pathLst>
              <a:path w="62230" h="63500">
                <a:moveTo>
                  <a:pt x="0" y="63500"/>
                </a:moveTo>
                <a:lnTo>
                  <a:pt x="62230" y="63500"/>
                </a:lnTo>
                <a:lnTo>
                  <a:pt x="6223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782820" y="259715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782821" y="2565400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5" h="63500">
                <a:moveTo>
                  <a:pt x="0" y="63500"/>
                </a:moveTo>
                <a:lnTo>
                  <a:pt x="67945" y="63500"/>
                </a:lnTo>
                <a:lnTo>
                  <a:pt x="6794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876801" y="259715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876801" y="256540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601210" y="269494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601210" y="2660651"/>
            <a:ext cx="67944" cy="67945"/>
          </a:xfrm>
          <a:custGeom>
            <a:avLst/>
            <a:gdLst/>
            <a:ahLst/>
            <a:cxnLst/>
            <a:rect l="l" t="t" r="r" b="b"/>
            <a:pathLst>
              <a:path w="67944" h="67945">
                <a:moveTo>
                  <a:pt x="0" y="67945"/>
                </a:moveTo>
                <a:lnTo>
                  <a:pt x="67944" y="67945"/>
                </a:lnTo>
                <a:lnTo>
                  <a:pt x="67944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695190" y="269494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695190" y="2660651"/>
            <a:ext cx="62230" cy="67945"/>
          </a:xfrm>
          <a:custGeom>
            <a:avLst/>
            <a:gdLst/>
            <a:ahLst/>
            <a:cxnLst/>
            <a:rect l="l" t="t" r="r" b="b"/>
            <a:pathLst>
              <a:path w="62230" h="67945">
                <a:moveTo>
                  <a:pt x="0" y="67945"/>
                </a:moveTo>
                <a:lnTo>
                  <a:pt x="62230" y="67945"/>
                </a:lnTo>
                <a:lnTo>
                  <a:pt x="62230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782820" y="269494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782821" y="2660651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5">
                <a:moveTo>
                  <a:pt x="0" y="67945"/>
                </a:moveTo>
                <a:lnTo>
                  <a:pt x="67945" y="67945"/>
                </a:lnTo>
                <a:lnTo>
                  <a:pt x="6794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876801" y="269494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876801" y="2660651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601210" y="2792095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601210" y="2760981"/>
            <a:ext cx="67944" cy="62229"/>
          </a:xfrm>
          <a:custGeom>
            <a:avLst/>
            <a:gdLst/>
            <a:ahLst/>
            <a:cxnLst/>
            <a:rect l="l" t="t" r="r" b="b"/>
            <a:pathLst>
              <a:path w="67944" h="62229">
                <a:moveTo>
                  <a:pt x="0" y="62229"/>
                </a:moveTo>
                <a:lnTo>
                  <a:pt x="67944" y="62229"/>
                </a:lnTo>
                <a:lnTo>
                  <a:pt x="67944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695190" y="2792095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695190" y="2760981"/>
            <a:ext cx="62230" cy="62229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0" y="62229"/>
                </a:moveTo>
                <a:lnTo>
                  <a:pt x="62230" y="62229"/>
                </a:lnTo>
                <a:lnTo>
                  <a:pt x="6223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782820" y="2792095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782821" y="2760981"/>
            <a:ext cx="67945" cy="62229"/>
          </a:xfrm>
          <a:custGeom>
            <a:avLst/>
            <a:gdLst/>
            <a:ahLst/>
            <a:cxnLst/>
            <a:rect l="l" t="t" r="r" b="b"/>
            <a:pathLst>
              <a:path w="67945" h="62229">
                <a:moveTo>
                  <a:pt x="0" y="62229"/>
                </a:moveTo>
                <a:lnTo>
                  <a:pt x="67945" y="62229"/>
                </a:lnTo>
                <a:lnTo>
                  <a:pt x="6794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876801" y="2792095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876801" y="276098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601210" y="288671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601210" y="2854960"/>
            <a:ext cx="67944" cy="63500"/>
          </a:xfrm>
          <a:custGeom>
            <a:avLst/>
            <a:gdLst/>
            <a:ahLst/>
            <a:cxnLst/>
            <a:rect l="l" t="t" r="r" b="b"/>
            <a:pathLst>
              <a:path w="67944" h="63500">
                <a:moveTo>
                  <a:pt x="0" y="63500"/>
                </a:moveTo>
                <a:lnTo>
                  <a:pt x="67944" y="63500"/>
                </a:lnTo>
                <a:lnTo>
                  <a:pt x="67944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695190" y="288671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695190" y="2854960"/>
            <a:ext cx="62230" cy="63500"/>
          </a:xfrm>
          <a:custGeom>
            <a:avLst/>
            <a:gdLst/>
            <a:ahLst/>
            <a:cxnLst/>
            <a:rect l="l" t="t" r="r" b="b"/>
            <a:pathLst>
              <a:path w="62230" h="63500">
                <a:moveTo>
                  <a:pt x="0" y="63500"/>
                </a:moveTo>
                <a:lnTo>
                  <a:pt x="62230" y="63500"/>
                </a:lnTo>
                <a:lnTo>
                  <a:pt x="6223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782820" y="288671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782821" y="2854960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5" h="63500">
                <a:moveTo>
                  <a:pt x="0" y="63500"/>
                </a:moveTo>
                <a:lnTo>
                  <a:pt x="67945" y="63500"/>
                </a:lnTo>
                <a:lnTo>
                  <a:pt x="6794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876801" y="288671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876801" y="285496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601210" y="296799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601210" y="2950210"/>
            <a:ext cx="67944" cy="63500"/>
          </a:xfrm>
          <a:custGeom>
            <a:avLst/>
            <a:gdLst/>
            <a:ahLst/>
            <a:cxnLst/>
            <a:rect l="l" t="t" r="r" b="b"/>
            <a:pathLst>
              <a:path w="67944" h="63500">
                <a:moveTo>
                  <a:pt x="0" y="63500"/>
                </a:moveTo>
                <a:lnTo>
                  <a:pt x="67944" y="63500"/>
                </a:lnTo>
                <a:lnTo>
                  <a:pt x="67944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95190" y="296799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695190" y="2950210"/>
            <a:ext cx="62230" cy="63500"/>
          </a:xfrm>
          <a:custGeom>
            <a:avLst/>
            <a:gdLst/>
            <a:ahLst/>
            <a:cxnLst/>
            <a:rect l="l" t="t" r="r" b="b"/>
            <a:pathLst>
              <a:path w="62230" h="63500">
                <a:moveTo>
                  <a:pt x="0" y="63500"/>
                </a:moveTo>
                <a:lnTo>
                  <a:pt x="62230" y="63500"/>
                </a:lnTo>
                <a:lnTo>
                  <a:pt x="6223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782820" y="296799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782821" y="2950210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5" h="63500">
                <a:moveTo>
                  <a:pt x="0" y="63500"/>
                </a:moveTo>
                <a:lnTo>
                  <a:pt x="67945" y="63500"/>
                </a:lnTo>
                <a:lnTo>
                  <a:pt x="6794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876801" y="296799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876801" y="295021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601210" y="3045460"/>
            <a:ext cx="67944" cy="67945"/>
          </a:xfrm>
          <a:custGeom>
            <a:avLst/>
            <a:gdLst/>
            <a:ahLst/>
            <a:cxnLst/>
            <a:rect l="l" t="t" r="r" b="b"/>
            <a:pathLst>
              <a:path w="67944" h="67945">
                <a:moveTo>
                  <a:pt x="0" y="67945"/>
                </a:moveTo>
                <a:lnTo>
                  <a:pt x="67944" y="67945"/>
                </a:lnTo>
                <a:lnTo>
                  <a:pt x="67944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695190" y="3045460"/>
            <a:ext cx="62230" cy="67945"/>
          </a:xfrm>
          <a:custGeom>
            <a:avLst/>
            <a:gdLst/>
            <a:ahLst/>
            <a:cxnLst/>
            <a:rect l="l" t="t" r="r" b="b"/>
            <a:pathLst>
              <a:path w="62230" h="67945">
                <a:moveTo>
                  <a:pt x="0" y="67945"/>
                </a:moveTo>
                <a:lnTo>
                  <a:pt x="62230" y="67945"/>
                </a:lnTo>
                <a:lnTo>
                  <a:pt x="62230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782821" y="3045460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5">
                <a:moveTo>
                  <a:pt x="0" y="67945"/>
                </a:moveTo>
                <a:lnTo>
                  <a:pt x="67945" y="67945"/>
                </a:lnTo>
                <a:lnTo>
                  <a:pt x="6794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876801" y="3045460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601210" y="3145791"/>
            <a:ext cx="67944" cy="62229"/>
          </a:xfrm>
          <a:custGeom>
            <a:avLst/>
            <a:gdLst/>
            <a:ahLst/>
            <a:cxnLst/>
            <a:rect l="l" t="t" r="r" b="b"/>
            <a:pathLst>
              <a:path w="67944" h="62229">
                <a:moveTo>
                  <a:pt x="0" y="62229"/>
                </a:moveTo>
                <a:lnTo>
                  <a:pt x="67944" y="62229"/>
                </a:lnTo>
                <a:lnTo>
                  <a:pt x="67944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695190" y="3145791"/>
            <a:ext cx="62230" cy="62229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0" y="62229"/>
                </a:moveTo>
                <a:lnTo>
                  <a:pt x="62230" y="62229"/>
                </a:lnTo>
                <a:lnTo>
                  <a:pt x="6223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782821" y="3145791"/>
            <a:ext cx="67945" cy="62229"/>
          </a:xfrm>
          <a:custGeom>
            <a:avLst/>
            <a:gdLst/>
            <a:ahLst/>
            <a:cxnLst/>
            <a:rect l="l" t="t" r="r" b="b"/>
            <a:pathLst>
              <a:path w="67945" h="62229">
                <a:moveTo>
                  <a:pt x="0" y="62229"/>
                </a:moveTo>
                <a:lnTo>
                  <a:pt x="67945" y="62229"/>
                </a:lnTo>
                <a:lnTo>
                  <a:pt x="6794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876801" y="314579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395469" y="307975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395469" y="3045460"/>
            <a:ext cx="68580" cy="67945"/>
          </a:xfrm>
          <a:custGeom>
            <a:avLst/>
            <a:gdLst/>
            <a:ahLst/>
            <a:cxnLst/>
            <a:rect l="l" t="t" r="r" b="b"/>
            <a:pathLst>
              <a:path w="68580" h="67945">
                <a:moveTo>
                  <a:pt x="0" y="67945"/>
                </a:moveTo>
                <a:lnTo>
                  <a:pt x="68580" y="67945"/>
                </a:lnTo>
                <a:lnTo>
                  <a:pt x="68580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489450" y="307975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489450" y="3045460"/>
            <a:ext cx="62230" cy="67945"/>
          </a:xfrm>
          <a:custGeom>
            <a:avLst/>
            <a:gdLst/>
            <a:ahLst/>
            <a:cxnLst/>
            <a:rect l="l" t="t" r="r" b="b"/>
            <a:pathLst>
              <a:path w="62230" h="67945">
                <a:moveTo>
                  <a:pt x="0" y="67945"/>
                </a:moveTo>
                <a:lnTo>
                  <a:pt x="62230" y="67945"/>
                </a:lnTo>
                <a:lnTo>
                  <a:pt x="62230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395469" y="3176904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395469" y="3145791"/>
            <a:ext cx="68580" cy="62229"/>
          </a:xfrm>
          <a:custGeom>
            <a:avLst/>
            <a:gdLst/>
            <a:ahLst/>
            <a:cxnLst/>
            <a:rect l="l" t="t" r="r" b="b"/>
            <a:pathLst>
              <a:path w="68580" h="62229">
                <a:moveTo>
                  <a:pt x="0" y="62229"/>
                </a:moveTo>
                <a:lnTo>
                  <a:pt x="68580" y="62229"/>
                </a:lnTo>
                <a:lnTo>
                  <a:pt x="6858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489450" y="3176904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489450" y="3145791"/>
            <a:ext cx="62230" cy="62229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0" y="62229"/>
                </a:moveTo>
                <a:lnTo>
                  <a:pt x="62230" y="62229"/>
                </a:lnTo>
                <a:lnTo>
                  <a:pt x="6223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395469" y="327152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395469" y="3239770"/>
            <a:ext cx="68580" cy="63500"/>
          </a:xfrm>
          <a:custGeom>
            <a:avLst/>
            <a:gdLst/>
            <a:ahLst/>
            <a:cxnLst/>
            <a:rect l="l" t="t" r="r" b="b"/>
            <a:pathLst>
              <a:path w="68580" h="63500">
                <a:moveTo>
                  <a:pt x="0" y="63500"/>
                </a:moveTo>
                <a:lnTo>
                  <a:pt x="68580" y="63500"/>
                </a:lnTo>
                <a:lnTo>
                  <a:pt x="6858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489450" y="327152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489450" y="3239770"/>
            <a:ext cx="62230" cy="63500"/>
          </a:xfrm>
          <a:custGeom>
            <a:avLst/>
            <a:gdLst/>
            <a:ahLst/>
            <a:cxnLst/>
            <a:rect l="l" t="t" r="r" b="b"/>
            <a:pathLst>
              <a:path w="62230" h="63500">
                <a:moveTo>
                  <a:pt x="0" y="63500"/>
                </a:moveTo>
                <a:lnTo>
                  <a:pt x="62230" y="63500"/>
                </a:lnTo>
                <a:lnTo>
                  <a:pt x="6223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994910" y="2660015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994911" y="2628901"/>
            <a:ext cx="61595" cy="61595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0" y="61595"/>
                </a:moveTo>
                <a:lnTo>
                  <a:pt x="61595" y="61595"/>
                </a:lnTo>
                <a:lnTo>
                  <a:pt x="61595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082540" y="2660015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082541" y="2628901"/>
            <a:ext cx="62229" cy="61595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0" y="61595"/>
                </a:moveTo>
                <a:lnTo>
                  <a:pt x="62229" y="61595"/>
                </a:lnTo>
                <a:lnTo>
                  <a:pt x="62229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994910" y="275844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994911" y="2724151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082540" y="275844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082541" y="2724151"/>
            <a:ext cx="62229" cy="67945"/>
          </a:xfrm>
          <a:custGeom>
            <a:avLst/>
            <a:gdLst/>
            <a:ahLst/>
            <a:cxnLst/>
            <a:rect l="l" t="t" r="r" b="b"/>
            <a:pathLst>
              <a:path w="62229" h="67945">
                <a:moveTo>
                  <a:pt x="0" y="67945"/>
                </a:moveTo>
                <a:lnTo>
                  <a:pt x="62229" y="67945"/>
                </a:lnTo>
                <a:lnTo>
                  <a:pt x="62229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994910" y="285496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994911" y="282321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082540" y="285496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082541" y="2823210"/>
            <a:ext cx="62229" cy="63500"/>
          </a:xfrm>
          <a:custGeom>
            <a:avLst/>
            <a:gdLst/>
            <a:ahLst/>
            <a:cxnLst/>
            <a:rect l="l" t="t" r="r" b="b"/>
            <a:pathLst>
              <a:path w="62229" h="63500">
                <a:moveTo>
                  <a:pt x="0" y="63500"/>
                </a:moveTo>
                <a:lnTo>
                  <a:pt x="62229" y="63500"/>
                </a:lnTo>
                <a:lnTo>
                  <a:pt x="6222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994910" y="29502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994911" y="291846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082540" y="295021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082541" y="2918460"/>
            <a:ext cx="62229" cy="63500"/>
          </a:xfrm>
          <a:custGeom>
            <a:avLst/>
            <a:gdLst/>
            <a:ahLst/>
            <a:cxnLst/>
            <a:rect l="l" t="t" r="r" b="b"/>
            <a:pathLst>
              <a:path w="62229" h="63500">
                <a:moveTo>
                  <a:pt x="0" y="63500"/>
                </a:moveTo>
                <a:lnTo>
                  <a:pt x="62229" y="63500"/>
                </a:lnTo>
                <a:lnTo>
                  <a:pt x="6222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048250" y="301307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994911" y="3013710"/>
            <a:ext cx="61595" cy="61595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0" y="61595"/>
                </a:moveTo>
                <a:lnTo>
                  <a:pt x="61595" y="61595"/>
                </a:lnTo>
                <a:lnTo>
                  <a:pt x="61595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082540" y="3044825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082541" y="3013710"/>
            <a:ext cx="62229" cy="61595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0" y="61595"/>
                </a:moveTo>
                <a:lnTo>
                  <a:pt x="62229" y="61595"/>
                </a:lnTo>
                <a:lnTo>
                  <a:pt x="62229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64033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56790" y="53263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352040" y="54063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56790" y="5086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352040" y="5165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448560" y="53263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543810" y="54063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448560" y="5086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252346" y="2982596"/>
            <a:ext cx="2793365" cy="26041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7" name="object 387"/>
          <p:cNvSpPr/>
          <p:nvPr/>
        </p:nvSpPr>
        <p:spPr>
          <a:xfrm>
            <a:off x="6676390" y="2881629"/>
            <a:ext cx="330200" cy="110490"/>
          </a:xfrm>
          <a:custGeom>
            <a:avLst/>
            <a:gdLst/>
            <a:ahLst/>
            <a:cxnLst/>
            <a:rect l="l" t="t" r="r" b="b"/>
            <a:pathLst>
              <a:path w="330200" h="110490">
                <a:moveTo>
                  <a:pt x="130810" y="0"/>
                </a:moveTo>
                <a:lnTo>
                  <a:pt x="0" y="110490"/>
                </a:lnTo>
                <a:lnTo>
                  <a:pt x="198755" y="110490"/>
                </a:lnTo>
                <a:lnTo>
                  <a:pt x="330200" y="0"/>
                </a:lnTo>
                <a:lnTo>
                  <a:pt x="13081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676390" y="2881629"/>
            <a:ext cx="330200" cy="110490"/>
          </a:xfrm>
          <a:custGeom>
            <a:avLst/>
            <a:gdLst/>
            <a:ahLst/>
            <a:cxnLst/>
            <a:rect l="l" t="t" r="r" b="b"/>
            <a:pathLst>
              <a:path w="330200" h="110490">
                <a:moveTo>
                  <a:pt x="130810" y="0"/>
                </a:moveTo>
                <a:lnTo>
                  <a:pt x="0" y="110490"/>
                </a:lnTo>
                <a:lnTo>
                  <a:pt x="198755" y="110490"/>
                </a:lnTo>
                <a:lnTo>
                  <a:pt x="330200" y="0"/>
                </a:lnTo>
                <a:lnTo>
                  <a:pt x="13081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676390" y="2881629"/>
            <a:ext cx="330200" cy="110490"/>
          </a:xfrm>
          <a:custGeom>
            <a:avLst/>
            <a:gdLst/>
            <a:ahLst/>
            <a:cxnLst/>
            <a:rect l="l" t="t" r="r" b="b"/>
            <a:pathLst>
              <a:path w="330200" h="110490">
                <a:moveTo>
                  <a:pt x="130810" y="0"/>
                </a:moveTo>
                <a:lnTo>
                  <a:pt x="0" y="110490"/>
                </a:lnTo>
                <a:lnTo>
                  <a:pt x="198755" y="110490"/>
                </a:lnTo>
                <a:lnTo>
                  <a:pt x="330200" y="0"/>
                </a:lnTo>
                <a:lnTo>
                  <a:pt x="130810" y="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269480" y="2290446"/>
            <a:ext cx="130810" cy="1017269"/>
          </a:xfrm>
          <a:custGeom>
            <a:avLst/>
            <a:gdLst/>
            <a:ahLst/>
            <a:cxnLst/>
            <a:rect l="l" t="t" r="r" b="b"/>
            <a:pathLst>
              <a:path w="130810" h="1017269">
                <a:moveTo>
                  <a:pt x="0" y="110489"/>
                </a:moveTo>
                <a:lnTo>
                  <a:pt x="0" y="1017269"/>
                </a:lnTo>
                <a:lnTo>
                  <a:pt x="130810" y="896619"/>
                </a:lnTo>
                <a:lnTo>
                  <a:pt x="13081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269480" y="2290446"/>
            <a:ext cx="130810" cy="1017269"/>
          </a:xfrm>
          <a:custGeom>
            <a:avLst/>
            <a:gdLst/>
            <a:ahLst/>
            <a:cxnLst/>
            <a:rect l="l" t="t" r="r" b="b"/>
            <a:pathLst>
              <a:path w="130810" h="1017269">
                <a:moveTo>
                  <a:pt x="0" y="110489"/>
                </a:moveTo>
                <a:lnTo>
                  <a:pt x="0" y="1017269"/>
                </a:lnTo>
                <a:lnTo>
                  <a:pt x="130810" y="896619"/>
                </a:lnTo>
                <a:lnTo>
                  <a:pt x="13081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269480" y="2290446"/>
            <a:ext cx="130810" cy="1017269"/>
          </a:xfrm>
          <a:custGeom>
            <a:avLst/>
            <a:gdLst/>
            <a:ahLst/>
            <a:cxnLst/>
            <a:rect l="l" t="t" r="r" b="b"/>
            <a:pathLst>
              <a:path w="130810" h="1017269">
                <a:moveTo>
                  <a:pt x="0" y="110489"/>
                </a:moveTo>
                <a:lnTo>
                  <a:pt x="130810" y="0"/>
                </a:lnTo>
                <a:lnTo>
                  <a:pt x="130810" y="896619"/>
                </a:lnTo>
                <a:lnTo>
                  <a:pt x="0" y="1017269"/>
                </a:lnTo>
                <a:lnTo>
                  <a:pt x="0" y="110489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269480" y="2465070"/>
            <a:ext cx="331470" cy="109854"/>
          </a:xfrm>
          <a:custGeom>
            <a:avLst/>
            <a:gdLst/>
            <a:ahLst/>
            <a:cxnLst/>
            <a:rect l="l" t="t" r="r" b="b"/>
            <a:pathLst>
              <a:path w="331470" h="109854">
                <a:moveTo>
                  <a:pt x="124460" y="0"/>
                </a:moveTo>
                <a:lnTo>
                  <a:pt x="0" y="109854"/>
                </a:lnTo>
                <a:lnTo>
                  <a:pt x="205740" y="109854"/>
                </a:lnTo>
                <a:lnTo>
                  <a:pt x="331470" y="0"/>
                </a:lnTo>
                <a:lnTo>
                  <a:pt x="12446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269480" y="2465070"/>
            <a:ext cx="331470" cy="109854"/>
          </a:xfrm>
          <a:custGeom>
            <a:avLst/>
            <a:gdLst/>
            <a:ahLst/>
            <a:cxnLst/>
            <a:rect l="l" t="t" r="r" b="b"/>
            <a:pathLst>
              <a:path w="331470" h="109854">
                <a:moveTo>
                  <a:pt x="124460" y="0"/>
                </a:moveTo>
                <a:lnTo>
                  <a:pt x="0" y="109854"/>
                </a:lnTo>
                <a:lnTo>
                  <a:pt x="205740" y="109854"/>
                </a:lnTo>
                <a:lnTo>
                  <a:pt x="331470" y="0"/>
                </a:lnTo>
                <a:lnTo>
                  <a:pt x="12446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269480" y="2465070"/>
            <a:ext cx="331470" cy="109854"/>
          </a:xfrm>
          <a:custGeom>
            <a:avLst/>
            <a:gdLst/>
            <a:ahLst/>
            <a:cxnLst/>
            <a:rect l="l" t="t" r="r" b="b"/>
            <a:pathLst>
              <a:path w="331470" h="109854">
                <a:moveTo>
                  <a:pt x="124460" y="0"/>
                </a:moveTo>
                <a:lnTo>
                  <a:pt x="0" y="109854"/>
                </a:lnTo>
                <a:lnTo>
                  <a:pt x="205740" y="109854"/>
                </a:lnTo>
                <a:lnTo>
                  <a:pt x="331470" y="0"/>
                </a:lnTo>
                <a:lnTo>
                  <a:pt x="124460" y="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475220" y="2465070"/>
            <a:ext cx="131444" cy="1022350"/>
          </a:xfrm>
          <a:custGeom>
            <a:avLst/>
            <a:gdLst/>
            <a:ahLst/>
            <a:cxnLst/>
            <a:rect l="l" t="t" r="r" b="b"/>
            <a:pathLst>
              <a:path w="131444" h="1022350">
                <a:moveTo>
                  <a:pt x="0" y="109854"/>
                </a:moveTo>
                <a:lnTo>
                  <a:pt x="0" y="1022350"/>
                </a:lnTo>
                <a:lnTo>
                  <a:pt x="131444" y="906144"/>
                </a:lnTo>
                <a:lnTo>
                  <a:pt x="131444" y="0"/>
                </a:lnTo>
                <a:lnTo>
                  <a:pt x="0" y="109854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475220" y="2465070"/>
            <a:ext cx="131444" cy="1022350"/>
          </a:xfrm>
          <a:custGeom>
            <a:avLst/>
            <a:gdLst/>
            <a:ahLst/>
            <a:cxnLst/>
            <a:rect l="l" t="t" r="r" b="b"/>
            <a:pathLst>
              <a:path w="131444" h="1022350">
                <a:moveTo>
                  <a:pt x="0" y="109854"/>
                </a:moveTo>
                <a:lnTo>
                  <a:pt x="0" y="1022350"/>
                </a:lnTo>
                <a:lnTo>
                  <a:pt x="131444" y="906144"/>
                </a:lnTo>
                <a:lnTo>
                  <a:pt x="131444" y="0"/>
                </a:lnTo>
                <a:lnTo>
                  <a:pt x="0" y="109854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475220" y="2465070"/>
            <a:ext cx="131444" cy="1022350"/>
          </a:xfrm>
          <a:custGeom>
            <a:avLst/>
            <a:gdLst/>
            <a:ahLst/>
            <a:cxnLst/>
            <a:rect l="l" t="t" r="r" b="b"/>
            <a:pathLst>
              <a:path w="131444" h="1022350">
                <a:moveTo>
                  <a:pt x="0" y="109854"/>
                </a:moveTo>
                <a:lnTo>
                  <a:pt x="131444" y="0"/>
                </a:lnTo>
                <a:lnTo>
                  <a:pt x="131444" y="906144"/>
                </a:lnTo>
                <a:lnTo>
                  <a:pt x="0" y="1022350"/>
                </a:lnTo>
                <a:lnTo>
                  <a:pt x="0" y="109854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82130" y="2286000"/>
            <a:ext cx="518160" cy="109854"/>
          </a:xfrm>
          <a:custGeom>
            <a:avLst/>
            <a:gdLst/>
            <a:ahLst/>
            <a:cxnLst/>
            <a:rect l="l" t="t" r="r" b="b"/>
            <a:pathLst>
              <a:path w="518160" h="109854">
                <a:moveTo>
                  <a:pt x="130810" y="0"/>
                </a:moveTo>
                <a:lnTo>
                  <a:pt x="0" y="109854"/>
                </a:lnTo>
                <a:lnTo>
                  <a:pt x="387350" y="109854"/>
                </a:lnTo>
                <a:lnTo>
                  <a:pt x="518160" y="0"/>
                </a:lnTo>
                <a:lnTo>
                  <a:pt x="13081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82130" y="2286000"/>
            <a:ext cx="518160" cy="109854"/>
          </a:xfrm>
          <a:custGeom>
            <a:avLst/>
            <a:gdLst/>
            <a:ahLst/>
            <a:cxnLst/>
            <a:rect l="l" t="t" r="r" b="b"/>
            <a:pathLst>
              <a:path w="518160" h="109854">
                <a:moveTo>
                  <a:pt x="130810" y="0"/>
                </a:moveTo>
                <a:lnTo>
                  <a:pt x="0" y="109854"/>
                </a:lnTo>
                <a:lnTo>
                  <a:pt x="387350" y="109854"/>
                </a:lnTo>
                <a:lnTo>
                  <a:pt x="518160" y="0"/>
                </a:lnTo>
                <a:lnTo>
                  <a:pt x="13081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82130" y="2286000"/>
            <a:ext cx="518160" cy="109854"/>
          </a:xfrm>
          <a:custGeom>
            <a:avLst/>
            <a:gdLst/>
            <a:ahLst/>
            <a:cxnLst/>
            <a:rect l="l" t="t" r="r" b="b"/>
            <a:pathLst>
              <a:path w="518160" h="109854">
                <a:moveTo>
                  <a:pt x="130810" y="0"/>
                </a:moveTo>
                <a:lnTo>
                  <a:pt x="0" y="109854"/>
                </a:lnTo>
                <a:lnTo>
                  <a:pt x="387350" y="109854"/>
                </a:lnTo>
                <a:lnTo>
                  <a:pt x="518160" y="0"/>
                </a:lnTo>
                <a:lnTo>
                  <a:pt x="130810" y="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676390" y="2396490"/>
            <a:ext cx="798830" cy="1090930"/>
          </a:xfrm>
          <a:custGeom>
            <a:avLst/>
            <a:gdLst/>
            <a:ahLst/>
            <a:cxnLst/>
            <a:rect l="l" t="t" r="r" b="b"/>
            <a:pathLst>
              <a:path w="798830" h="1090930">
                <a:moveTo>
                  <a:pt x="205105" y="0"/>
                </a:moveTo>
                <a:lnTo>
                  <a:pt x="205105" y="595630"/>
                </a:lnTo>
                <a:lnTo>
                  <a:pt x="0" y="595630"/>
                </a:lnTo>
                <a:lnTo>
                  <a:pt x="0" y="1090930"/>
                </a:lnTo>
                <a:lnTo>
                  <a:pt x="798830" y="1090930"/>
                </a:lnTo>
                <a:lnTo>
                  <a:pt x="798830" y="179070"/>
                </a:lnTo>
                <a:lnTo>
                  <a:pt x="592455" y="179070"/>
                </a:lnTo>
                <a:lnTo>
                  <a:pt x="592455" y="0"/>
                </a:lnTo>
                <a:lnTo>
                  <a:pt x="205105" y="0"/>
                </a:lnTo>
                <a:close/>
              </a:path>
            </a:pathLst>
          </a:custGeom>
          <a:solidFill>
            <a:srgbClr val="B6B6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676390" y="2396490"/>
            <a:ext cx="798830" cy="1090930"/>
          </a:xfrm>
          <a:custGeom>
            <a:avLst/>
            <a:gdLst/>
            <a:ahLst/>
            <a:cxnLst/>
            <a:rect l="l" t="t" r="r" b="b"/>
            <a:pathLst>
              <a:path w="798830" h="1090930">
                <a:moveTo>
                  <a:pt x="205105" y="0"/>
                </a:moveTo>
                <a:lnTo>
                  <a:pt x="205105" y="595630"/>
                </a:lnTo>
                <a:lnTo>
                  <a:pt x="0" y="595630"/>
                </a:lnTo>
                <a:lnTo>
                  <a:pt x="0" y="1090930"/>
                </a:lnTo>
                <a:lnTo>
                  <a:pt x="798830" y="1090930"/>
                </a:lnTo>
                <a:lnTo>
                  <a:pt x="798830" y="179070"/>
                </a:lnTo>
                <a:lnTo>
                  <a:pt x="592455" y="179070"/>
                </a:lnTo>
                <a:lnTo>
                  <a:pt x="592455" y="0"/>
                </a:lnTo>
                <a:lnTo>
                  <a:pt x="205105" y="0"/>
                </a:lnTo>
                <a:close/>
              </a:path>
            </a:pathLst>
          </a:custGeom>
          <a:solidFill>
            <a:srgbClr val="B6B6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676390" y="2396490"/>
            <a:ext cx="798830" cy="1090930"/>
          </a:xfrm>
          <a:custGeom>
            <a:avLst/>
            <a:gdLst/>
            <a:ahLst/>
            <a:cxnLst/>
            <a:rect l="l" t="t" r="r" b="b"/>
            <a:pathLst>
              <a:path w="798830" h="1090930">
                <a:moveTo>
                  <a:pt x="0" y="1090930"/>
                </a:moveTo>
                <a:lnTo>
                  <a:pt x="0" y="595630"/>
                </a:lnTo>
                <a:lnTo>
                  <a:pt x="205105" y="595630"/>
                </a:lnTo>
                <a:lnTo>
                  <a:pt x="205105" y="0"/>
                </a:lnTo>
                <a:lnTo>
                  <a:pt x="592455" y="0"/>
                </a:lnTo>
                <a:lnTo>
                  <a:pt x="592455" y="179070"/>
                </a:lnTo>
                <a:lnTo>
                  <a:pt x="798830" y="179070"/>
                </a:lnTo>
                <a:lnTo>
                  <a:pt x="798830" y="1090930"/>
                </a:lnTo>
                <a:lnTo>
                  <a:pt x="0" y="109093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82130" y="2999104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269480" y="2581910"/>
            <a:ext cx="0" cy="404494"/>
          </a:xfrm>
          <a:custGeom>
            <a:avLst/>
            <a:gdLst/>
            <a:ahLst/>
            <a:cxnLst/>
            <a:rect l="l" t="t" r="r" b="b"/>
            <a:pathLst>
              <a:path h="404494">
                <a:moveTo>
                  <a:pt x="0" y="0"/>
                </a:moveTo>
                <a:lnTo>
                  <a:pt x="0" y="404494"/>
                </a:lnTo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269480" y="3468370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0"/>
                </a:moveTo>
                <a:lnTo>
                  <a:pt x="0" y="14604"/>
                </a:lnTo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907530" y="250190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907531" y="2470150"/>
            <a:ext cx="68579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0" y="63500"/>
                </a:moveTo>
                <a:lnTo>
                  <a:pt x="68579" y="63500"/>
                </a:lnTo>
                <a:lnTo>
                  <a:pt x="6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001510" y="250190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001511" y="247015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089140" y="2501900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31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089140" y="2470150"/>
            <a:ext cx="67310" cy="63500"/>
          </a:xfrm>
          <a:custGeom>
            <a:avLst/>
            <a:gdLst/>
            <a:ahLst/>
            <a:cxnLst/>
            <a:rect l="l" t="t" r="r" b="b"/>
            <a:pathLst>
              <a:path w="67310" h="63500">
                <a:moveTo>
                  <a:pt x="0" y="63500"/>
                </a:moveTo>
                <a:lnTo>
                  <a:pt x="67310" y="63500"/>
                </a:lnTo>
                <a:lnTo>
                  <a:pt x="6731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181851" y="250190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181851" y="247015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907530" y="259715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907531" y="2565400"/>
            <a:ext cx="68579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0" y="63500"/>
                </a:moveTo>
                <a:lnTo>
                  <a:pt x="68579" y="63500"/>
                </a:lnTo>
                <a:lnTo>
                  <a:pt x="6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01510" y="259715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001511" y="256540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089140" y="2597150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31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089140" y="2565400"/>
            <a:ext cx="67310" cy="63500"/>
          </a:xfrm>
          <a:custGeom>
            <a:avLst/>
            <a:gdLst/>
            <a:ahLst/>
            <a:cxnLst/>
            <a:rect l="l" t="t" r="r" b="b"/>
            <a:pathLst>
              <a:path w="67310" h="63500">
                <a:moveTo>
                  <a:pt x="0" y="63500"/>
                </a:moveTo>
                <a:lnTo>
                  <a:pt x="67310" y="63500"/>
                </a:lnTo>
                <a:lnTo>
                  <a:pt x="6731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181851" y="259715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181851" y="256540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907530" y="269494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907531" y="2660651"/>
            <a:ext cx="68579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0" y="67945"/>
                </a:moveTo>
                <a:lnTo>
                  <a:pt x="68579" y="67945"/>
                </a:lnTo>
                <a:lnTo>
                  <a:pt x="68579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001510" y="269494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001511" y="2660651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089140" y="2694940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31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089140" y="2660651"/>
            <a:ext cx="67310" cy="67945"/>
          </a:xfrm>
          <a:custGeom>
            <a:avLst/>
            <a:gdLst/>
            <a:ahLst/>
            <a:cxnLst/>
            <a:rect l="l" t="t" r="r" b="b"/>
            <a:pathLst>
              <a:path w="67310" h="67945">
                <a:moveTo>
                  <a:pt x="0" y="67945"/>
                </a:moveTo>
                <a:lnTo>
                  <a:pt x="67310" y="67945"/>
                </a:lnTo>
                <a:lnTo>
                  <a:pt x="67310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181851" y="269494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181851" y="2660651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907530" y="2792095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907531" y="2760981"/>
            <a:ext cx="68579" cy="62229"/>
          </a:xfrm>
          <a:custGeom>
            <a:avLst/>
            <a:gdLst/>
            <a:ahLst/>
            <a:cxnLst/>
            <a:rect l="l" t="t" r="r" b="b"/>
            <a:pathLst>
              <a:path w="68579" h="62229">
                <a:moveTo>
                  <a:pt x="0" y="62229"/>
                </a:moveTo>
                <a:lnTo>
                  <a:pt x="68579" y="62229"/>
                </a:lnTo>
                <a:lnTo>
                  <a:pt x="6857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001510" y="2792095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001511" y="276098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089140" y="279209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310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089140" y="2760981"/>
            <a:ext cx="67310" cy="62229"/>
          </a:xfrm>
          <a:custGeom>
            <a:avLst/>
            <a:gdLst/>
            <a:ahLst/>
            <a:cxnLst/>
            <a:rect l="l" t="t" r="r" b="b"/>
            <a:pathLst>
              <a:path w="67310" h="62229">
                <a:moveTo>
                  <a:pt x="0" y="62229"/>
                </a:moveTo>
                <a:lnTo>
                  <a:pt x="67310" y="62229"/>
                </a:lnTo>
                <a:lnTo>
                  <a:pt x="6731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181851" y="2792095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181851" y="276098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907530" y="288671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907531" y="2854960"/>
            <a:ext cx="68579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0" y="63500"/>
                </a:moveTo>
                <a:lnTo>
                  <a:pt x="68579" y="63500"/>
                </a:lnTo>
                <a:lnTo>
                  <a:pt x="6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001510" y="28867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001511" y="285496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089140" y="2886710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31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089140" y="2854960"/>
            <a:ext cx="67310" cy="63500"/>
          </a:xfrm>
          <a:custGeom>
            <a:avLst/>
            <a:gdLst/>
            <a:ahLst/>
            <a:cxnLst/>
            <a:rect l="l" t="t" r="r" b="b"/>
            <a:pathLst>
              <a:path w="67310" h="63500">
                <a:moveTo>
                  <a:pt x="0" y="63500"/>
                </a:moveTo>
                <a:lnTo>
                  <a:pt x="67310" y="63500"/>
                </a:lnTo>
                <a:lnTo>
                  <a:pt x="6731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181851" y="288671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181851" y="285496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907530" y="296799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907531" y="2950210"/>
            <a:ext cx="68579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0" y="63500"/>
                </a:moveTo>
                <a:lnTo>
                  <a:pt x="68579" y="63500"/>
                </a:lnTo>
                <a:lnTo>
                  <a:pt x="6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001510" y="296799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001511" y="295021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089140" y="2967990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31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089140" y="2950210"/>
            <a:ext cx="67310" cy="63500"/>
          </a:xfrm>
          <a:custGeom>
            <a:avLst/>
            <a:gdLst/>
            <a:ahLst/>
            <a:cxnLst/>
            <a:rect l="l" t="t" r="r" b="b"/>
            <a:pathLst>
              <a:path w="67310" h="63500">
                <a:moveTo>
                  <a:pt x="0" y="63500"/>
                </a:moveTo>
                <a:lnTo>
                  <a:pt x="67310" y="63500"/>
                </a:lnTo>
                <a:lnTo>
                  <a:pt x="6731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181851" y="296799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181851" y="295021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907531" y="3045460"/>
            <a:ext cx="68579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0" y="67945"/>
                </a:moveTo>
                <a:lnTo>
                  <a:pt x="68579" y="67945"/>
                </a:lnTo>
                <a:lnTo>
                  <a:pt x="68579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001511" y="3045460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089140" y="3045460"/>
            <a:ext cx="67310" cy="67945"/>
          </a:xfrm>
          <a:custGeom>
            <a:avLst/>
            <a:gdLst/>
            <a:ahLst/>
            <a:cxnLst/>
            <a:rect l="l" t="t" r="r" b="b"/>
            <a:pathLst>
              <a:path w="67310" h="67945">
                <a:moveTo>
                  <a:pt x="0" y="67945"/>
                </a:moveTo>
                <a:lnTo>
                  <a:pt x="67310" y="67945"/>
                </a:lnTo>
                <a:lnTo>
                  <a:pt x="67310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181851" y="3045460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907531" y="3145791"/>
            <a:ext cx="68579" cy="62229"/>
          </a:xfrm>
          <a:custGeom>
            <a:avLst/>
            <a:gdLst/>
            <a:ahLst/>
            <a:cxnLst/>
            <a:rect l="l" t="t" r="r" b="b"/>
            <a:pathLst>
              <a:path w="68579" h="62229">
                <a:moveTo>
                  <a:pt x="0" y="62229"/>
                </a:moveTo>
                <a:lnTo>
                  <a:pt x="68579" y="62229"/>
                </a:lnTo>
                <a:lnTo>
                  <a:pt x="6857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001511" y="314579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089140" y="3145791"/>
            <a:ext cx="67310" cy="62229"/>
          </a:xfrm>
          <a:custGeom>
            <a:avLst/>
            <a:gdLst/>
            <a:ahLst/>
            <a:cxnLst/>
            <a:rect l="l" t="t" r="r" b="b"/>
            <a:pathLst>
              <a:path w="67310" h="62229">
                <a:moveTo>
                  <a:pt x="0" y="62229"/>
                </a:moveTo>
                <a:lnTo>
                  <a:pt x="67310" y="62229"/>
                </a:lnTo>
                <a:lnTo>
                  <a:pt x="6731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181851" y="314579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700520" y="307975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700521" y="3045460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5">
                <a:moveTo>
                  <a:pt x="0" y="67945"/>
                </a:moveTo>
                <a:lnTo>
                  <a:pt x="67945" y="67945"/>
                </a:lnTo>
                <a:lnTo>
                  <a:pt x="6794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794501" y="307975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794501" y="3045460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700520" y="3176904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700521" y="3145791"/>
            <a:ext cx="67945" cy="62229"/>
          </a:xfrm>
          <a:custGeom>
            <a:avLst/>
            <a:gdLst/>
            <a:ahLst/>
            <a:cxnLst/>
            <a:rect l="l" t="t" r="r" b="b"/>
            <a:pathLst>
              <a:path w="67945" h="62229">
                <a:moveTo>
                  <a:pt x="0" y="62229"/>
                </a:moveTo>
                <a:lnTo>
                  <a:pt x="67945" y="62229"/>
                </a:lnTo>
                <a:lnTo>
                  <a:pt x="6794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794501" y="3176904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794501" y="314579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700520" y="3271520"/>
            <a:ext cx="67944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94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700521" y="3239770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5" h="63500">
                <a:moveTo>
                  <a:pt x="0" y="63500"/>
                </a:moveTo>
                <a:lnTo>
                  <a:pt x="67945" y="63500"/>
                </a:lnTo>
                <a:lnTo>
                  <a:pt x="6794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794501" y="327152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794501" y="323977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299960" y="266001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299960" y="2628901"/>
            <a:ext cx="63500" cy="61595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0" y="61595"/>
                </a:moveTo>
                <a:lnTo>
                  <a:pt x="63500" y="61595"/>
                </a:lnTo>
                <a:lnTo>
                  <a:pt x="63500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387590" y="2660015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387591" y="2628901"/>
            <a:ext cx="62229" cy="61595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0" y="61595"/>
                </a:moveTo>
                <a:lnTo>
                  <a:pt x="62229" y="61595"/>
                </a:lnTo>
                <a:lnTo>
                  <a:pt x="62229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299960" y="275844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299960" y="2724151"/>
            <a:ext cx="63500" cy="67945"/>
          </a:xfrm>
          <a:custGeom>
            <a:avLst/>
            <a:gdLst/>
            <a:ahLst/>
            <a:cxnLst/>
            <a:rect l="l" t="t" r="r" b="b"/>
            <a:pathLst>
              <a:path w="63500" h="67945">
                <a:moveTo>
                  <a:pt x="0" y="67945"/>
                </a:moveTo>
                <a:lnTo>
                  <a:pt x="63500" y="67945"/>
                </a:lnTo>
                <a:lnTo>
                  <a:pt x="63500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387590" y="275844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387591" y="2724151"/>
            <a:ext cx="62229" cy="67945"/>
          </a:xfrm>
          <a:custGeom>
            <a:avLst/>
            <a:gdLst/>
            <a:ahLst/>
            <a:cxnLst/>
            <a:rect l="l" t="t" r="r" b="b"/>
            <a:pathLst>
              <a:path w="62229" h="67945">
                <a:moveTo>
                  <a:pt x="0" y="67945"/>
                </a:moveTo>
                <a:lnTo>
                  <a:pt x="62229" y="67945"/>
                </a:lnTo>
                <a:lnTo>
                  <a:pt x="62229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299960" y="285496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299960" y="282321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500"/>
                </a:moveTo>
                <a:lnTo>
                  <a:pt x="63500" y="63500"/>
                </a:lnTo>
                <a:lnTo>
                  <a:pt x="635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387590" y="285496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387591" y="2823210"/>
            <a:ext cx="62229" cy="63500"/>
          </a:xfrm>
          <a:custGeom>
            <a:avLst/>
            <a:gdLst/>
            <a:ahLst/>
            <a:cxnLst/>
            <a:rect l="l" t="t" r="r" b="b"/>
            <a:pathLst>
              <a:path w="62229" h="63500">
                <a:moveTo>
                  <a:pt x="0" y="63500"/>
                </a:moveTo>
                <a:lnTo>
                  <a:pt x="62229" y="63500"/>
                </a:lnTo>
                <a:lnTo>
                  <a:pt x="6222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299960" y="295021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299960" y="291846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500"/>
                </a:moveTo>
                <a:lnTo>
                  <a:pt x="63500" y="63500"/>
                </a:lnTo>
                <a:lnTo>
                  <a:pt x="6350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387590" y="295021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387591" y="2918460"/>
            <a:ext cx="62229" cy="63500"/>
          </a:xfrm>
          <a:custGeom>
            <a:avLst/>
            <a:gdLst/>
            <a:ahLst/>
            <a:cxnLst/>
            <a:rect l="l" t="t" r="r" b="b"/>
            <a:pathLst>
              <a:path w="62229" h="63500">
                <a:moveTo>
                  <a:pt x="0" y="63500"/>
                </a:moveTo>
                <a:lnTo>
                  <a:pt x="62229" y="63500"/>
                </a:lnTo>
                <a:lnTo>
                  <a:pt x="6222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355205" y="301307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299960" y="3013710"/>
            <a:ext cx="63500" cy="61595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0" y="61595"/>
                </a:moveTo>
                <a:lnTo>
                  <a:pt x="63500" y="61595"/>
                </a:lnTo>
                <a:lnTo>
                  <a:pt x="63500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387590" y="3044825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230" y="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387591" y="3013710"/>
            <a:ext cx="62229" cy="61595"/>
          </a:xfrm>
          <a:custGeom>
            <a:avLst/>
            <a:gdLst/>
            <a:ahLst/>
            <a:cxnLst/>
            <a:rect l="l" t="t" r="r" b="b"/>
            <a:pathLst>
              <a:path w="62229" h="61595">
                <a:moveTo>
                  <a:pt x="0" y="61595"/>
                </a:moveTo>
                <a:lnTo>
                  <a:pt x="62229" y="61595"/>
                </a:lnTo>
                <a:lnTo>
                  <a:pt x="62229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862445" y="2982596"/>
            <a:ext cx="490854" cy="7785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174480" y="2881629"/>
            <a:ext cx="330200" cy="110490"/>
          </a:xfrm>
          <a:custGeom>
            <a:avLst/>
            <a:gdLst/>
            <a:ahLst/>
            <a:cxnLst/>
            <a:rect l="l" t="t" r="r" b="b"/>
            <a:pathLst>
              <a:path w="330200" h="110490">
                <a:moveTo>
                  <a:pt x="130810" y="0"/>
                </a:moveTo>
                <a:lnTo>
                  <a:pt x="0" y="110490"/>
                </a:lnTo>
                <a:lnTo>
                  <a:pt x="199390" y="110490"/>
                </a:lnTo>
                <a:lnTo>
                  <a:pt x="330200" y="0"/>
                </a:lnTo>
                <a:lnTo>
                  <a:pt x="13081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174480" y="2881629"/>
            <a:ext cx="330200" cy="110490"/>
          </a:xfrm>
          <a:custGeom>
            <a:avLst/>
            <a:gdLst/>
            <a:ahLst/>
            <a:cxnLst/>
            <a:rect l="l" t="t" r="r" b="b"/>
            <a:pathLst>
              <a:path w="330200" h="110490">
                <a:moveTo>
                  <a:pt x="130810" y="0"/>
                </a:moveTo>
                <a:lnTo>
                  <a:pt x="0" y="110490"/>
                </a:lnTo>
                <a:lnTo>
                  <a:pt x="199390" y="110490"/>
                </a:lnTo>
                <a:lnTo>
                  <a:pt x="330200" y="0"/>
                </a:lnTo>
                <a:lnTo>
                  <a:pt x="130810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9174480" y="2881629"/>
            <a:ext cx="330200" cy="110490"/>
          </a:xfrm>
          <a:custGeom>
            <a:avLst/>
            <a:gdLst/>
            <a:ahLst/>
            <a:cxnLst/>
            <a:rect l="l" t="t" r="r" b="b"/>
            <a:pathLst>
              <a:path w="330200" h="110490">
                <a:moveTo>
                  <a:pt x="130810" y="0"/>
                </a:moveTo>
                <a:lnTo>
                  <a:pt x="0" y="110490"/>
                </a:lnTo>
                <a:lnTo>
                  <a:pt x="199390" y="110490"/>
                </a:lnTo>
                <a:lnTo>
                  <a:pt x="330200" y="0"/>
                </a:lnTo>
                <a:lnTo>
                  <a:pt x="130810" y="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767571" y="2290446"/>
            <a:ext cx="130175" cy="1017269"/>
          </a:xfrm>
          <a:custGeom>
            <a:avLst/>
            <a:gdLst/>
            <a:ahLst/>
            <a:cxnLst/>
            <a:rect l="l" t="t" r="r" b="b"/>
            <a:pathLst>
              <a:path w="130175" h="1017269">
                <a:moveTo>
                  <a:pt x="0" y="110489"/>
                </a:moveTo>
                <a:lnTo>
                  <a:pt x="0" y="1017269"/>
                </a:lnTo>
                <a:lnTo>
                  <a:pt x="130175" y="896619"/>
                </a:lnTo>
                <a:lnTo>
                  <a:pt x="130175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767571" y="2290446"/>
            <a:ext cx="130175" cy="1017269"/>
          </a:xfrm>
          <a:custGeom>
            <a:avLst/>
            <a:gdLst/>
            <a:ahLst/>
            <a:cxnLst/>
            <a:rect l="l" t="t" r="r" b="b"/>
            <a:pathLst>
              <a:path w="130175" h="1017269">
                <a:moveTo>
                  <a:pt x="0" y="110489"/>
                </a:moveTo>
                <a:lnTo>
                  <a:pt x="0" y="1017269"/>
                </a:lnTo>
                <a:lnTo>
                  <a:pt x="130175" y="896619"/>
                </a:lnTo>
                <a:lnTo>
                  <a:pt x="130175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767571" y="2290446"/>
            <a:ext cx="130175" cy="1017269"/>
          </a:xfrm>
          <a:custGeom>
            <a:avLst/>
            <a:gdLst/>
            <a:ahLst/>
            <a:cxnLst/>
            <a:rect l="l" t="t" r="r" b="b"/>
            <a:pathLst>
              <a:path w="130175" h="1017269">
                <a:moveTo>
                  <a:pt x="0" y="110489"/>
                </a:moveTo>
                <a:lnTo>
                  <a:pt x="130175" y="0"/>
                </a:lnTo>
                <a:lnTo>
                  <a:pt x="130175" y="896619"/>
                </a:lnTo>
                <a:lnTo>
                  <a:pt x="0" y="1017269"/>
                </a:lnTo>
                <a:lnTo>
                  <a:pt x="0" y="110489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767570" y="2465070"/>
            <a:ext cx="331470" cy="109854"/>
          </a:xfrm>
          <a:custGeom>
            <a:avLst/>
            <a:gdLst/>
            <a:ahLst/>
            <a:cxnLst/>
            <a:rect l="l" t="t" r="r" b="b"/>
            <a:pathLst>
              <a:path w="331470" h="109854">
                <a:moveTo>
                  <a:pt x="123825" y="0"/>
                </a:moveTo>
                <a:lnTo>
                  <a:pt x="0" y="109854"/>
                </a:lnTo>
                <a:lnTo>
                  <a:pt x="205104" y="109854"/>
                </a:lnTo>
                <a:lnTo>
                  <a:pt x="331470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767570" y="2465070"/>
            <a:ext cx="331470" cy="109854"/>
          </a:xfrm>
          <a:custGeom>
            <a:avLst/>
            <a:gdLst/>
            <a:ahLst/>
            <a:cxnLst/>
            <a:rect l="l" t="t" r="r" b="b"/>
            <a:pathLst>
              <a:path w="331470" h="109854">
                <a:moveTo>
                  <a:pt x="123825" y="0"/>
                </a:moveTo>
                <a:lnTo>
                  <a:pt x="0" y="109854"/>
                </a:lnTo>
                <a:lnTo>
                  <a:pt x="205104" y="109854"/>
                </a:lnTo>
                <a:lnTo>
                  <a:pt x="331470" y="0"/>
                </a:lnTo>
                <a:lnTo>
                  <a:pt x="123825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767570" y="2465070"/>
            <a:ext cx="331470" cy="109854"/>
          </a:xfrm>
          <a:custGeom>
            <a:avLst/>
            <a:gdLst/>
            <a:ahLst/>
            <a:cxnLst/>
            <a:rect l="l" t="t" r="r" b="b"/>
            <a:pathLst>
              <a:path w="331470" h="109854">
                <a:moveTo>
                  <a:pt x="123825" y="0"/>
                </a:moveTo>
                <a:lnTo>
                  <a:pt x="0" y="109854"/>
                </a:lnTo>
                <a:lnTo>
                  <a:pt x="205104" y="109854"/>
                </a:lnTo>
                <a:lnTo>
                  <a:pt x="331470" y="0"/>
                </a:lnTo>
                <a:lnTo>
                  <a:pt x="123825" y="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973310" y="2465070"/>
            <a:ext cx="132080" cy="1022350"/>
          </a:xfrm>
          <a:custGeom>
            <a:avLst/>
            <a:gdLst/>
            <a:ahLst/>
            <a:cxnLst/>
            <a:rect l="l" t="t" r="r" b="b"/>
            <a:pathLst>
              <a:path w="132080" h="1022350">
                <a:moveTo>
                  <a:pt x="0" y="109854"/>
                </a:moveTo>
                <a:lnTo>
                  <a:pt x="0" y="1022350"/>
                </a:lnTo>
                <a:lnTo>
                  <a:pt x="132080" y="906144"/>
                </a:lnTo>
                <a:lnTo>
                  <a:pt x="132080" y="0"/>
                </a:lnTo>
                <a:lnTo>
                  <a:pt x="0" y="109854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973310" y="2465070"/>
            <a:ext cx="132080" cy="1022350"/>
          </a:xfrm>
          <a:custGeom>
            <a:avLst/>
            <a:gdLst/>
            <a:ahLst/>
            <a:cxnLst/>
            <a:rect l="l" t="t" r="r" b="b"/>
            <a:pathLst>
              <a:path w="132080" h="1022350">
                <a:moveTo>
                  <a:pt x="0" y="109854"/>
                </a:moveTo>
                <a:lnTo>
                  <a:pt x="0" y="1022350"/>
                </a:lnTo>
                <a:lnTo>
                  <a:pt x="132080" y="906144"/>
                </a:lnTo>
                <a:lnTo>
                  <a:pt x="132080" y="0"/>
                </a:lnTo>
                <a:lnTo>
                  <a:pt x="0" y="109854"/>
                </a:lnTo>
                <a:close/>
              </a:path>
            </a:pathLst>
          </a:custGeom>
          <a:solidFill>
            <a:srgbClr val="7979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973310" y="2465070"/>
            <a:ext cx="132080" cy="1022350"/>
          </a:xfrm>
          <a:custGeom>
            <a:avLst/>
            <a:gdLst/>
            <a:ahLst/>
            <a:cxnLst/>
            <a:rect l="l" t="t" r="r" b="b"/>
            <a:pathLst>
              <a:path w="132080" h="1022350">
                <a:moveTo>
                  <a:pt x="0" y="109854"/>
                </a:moveTo>
                <a:lnTo>
                  <a:pt x="132080" y="0"/>
                </a:lnTo>
                <a:lnTo>
                  <a:pt x="132080" y="906144"/>
                </a:lnTo>
                <a:lnTo>
                  <a:pt x="0" y="1022350"/>
                </a:lnTo>
                <a:lnTo>
                  <a:pt x="0" y="109854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380221" y="2286000"/>
            <a:ext cx="517525" cy="109854"/>
          </a:xfrm>
          <a:custGeom>
            <a:avLst/>
            <a:gdLst/>
            <a:ahLst/>
            <a:cxnLst/>
            <a:rect l="l" t="t" r="r" b="b"/>
            <a:pathLst>
              <a:path w="517525" h="109854">
                <a:moveTo>
                  <a:pt x="130175" y="0"/>
                </a:moveTo>
                <a:lnTo>
                  <a:pt x="0" y="109854"/>
                </a:lnTo>
                <a:lnTo>
                  <a:pt x="387350" y="109854"/>
                </a:lnTo>
                <a:lnTo>
                  <a:pt x="517525" y="0"/>
                </a:lnTo>
                <a:lnTo>
                  <a:pt x="130175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380221" y="2286000"/>
            <a:ext cx="517525" cy="109854"/>
          </a:xfrm>
          <a:custGeom>
            <a:avLst/>
            <a:gdLst/>
            <a:ahLst/>
            <a:cxnLst/>
            <a:rect l="l" t="t" r="r" b="b"/>
            <a:pathLst>
              <a:path w="517525" h="109854">
                <a:moveTo>
                  <a:pt x="130175" y="0"/>
                </a:moveTo>
                <a:lnTo>
                  <a:pt x="0" y="109854"/>
                </a:lnTo>
                <a:lnTo>
                  <a:pt x="387350" y="109854"/>
                </a:lnTo>
                <a:lnTo>
                  <a:pt x="517525" y="0"/>
                </a:lnTo>
                <a:lnTo>
                  <a:pt x="130175" y="0"/>
                </a:lnTo>
                <a:close/>
              </a:path>
            </a:pathLst>
          </a:custGeom>
          <a:solidFill>
            <a:srgbClr val="C7C7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380221" y="2286000"/>
            <a:ext cx="517525" cy="109854"/>
          </a:xfrm>
          <a:custGeom>
            <a:avLst/>
            <a:gdLst/>
            <a:ahLst/>
            <a:cxnLst/>
            <a:rect l="l" t="t" r="r" b="b"/>
            <a:pathLst>
              <a:path w="517525" h="109854">
                <a:moveTo>
                  <a:pt x="130175" y="0"/>
                </a:moveTo>
                <a:lnTo>
                  <a:pt x="0" y="109854"/>
                </a:lnTo>
                <a:lnTo>
                  <a:pt x="387350" y="109854"/>
                </a:lnTo>
                <a:lnTo>
                  <a:pt x="517525" y="0"/>
                </a:lnTo>
                <a:lnTo>
                  <a:pt x="130175" y="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174481" y="2396490"/>
            <a:ext cx="798195" cy="1090930"/>
          </a:xfrm>
          <a:custGeom>
            <a:avLst/>
            <a:gdLst/>
            <a:ahLst/>
            <a:cxnLst/>
            <a:rect l="l" t="t" r="r" b="b"/>
            <a:pathLst>
              <a:path w="798195" h="1090930">
                <a:moveTo>
                  <a:pt x="205740" y="0"/>
                </a:moveTo>
                <a:lnTo>
                  <a:pt x="205740" y="595630"/>
                </a:lnTo>
                <a:lnTo>
                  <a:pt x="0" y="595630"/>
                </a:lnTo>
                <a:lnTo>
                  <a:pt x="0" y="1090930"/>
                </a:lnTo>
                <a:lnTo>
                  <a:pt x="798195" y="1090930"/>
                </a:lnTo>
                <a:lnTo>
                  <a:pt x="798195" y="179070"/>
                </a:lnTo>
                <a:lnTo>
                  <a:pt x="593090" y="179070"/>
                </a:lnTo>
                <a:lnTo>
                  <a:pt x="593090" y="0"/>
                </a:lnTo>
                <a:lnTo>
                  <a:pt x="205740" y="0"/>
                </a:lnTo>
                <a:close/>
              </a:path>
            </a:pathLst>
          </a:custGeom>
          <a:solidFill>
            <a:srgbClr val="B6B6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174481" y="2396490"/>
            <a:ext cx="798195" cy="1090930"/>
          </a:xfrm>
          <a:custGeom>
            <a:avLst/>
            <a:gdLst/>
            <a:ahLst/>
            <a:cxnLst/>
            <a:rect l="l" t="t" r="r" b="b"/>
            <a:pathLst>
              <a:path w="798195" h="1090930">
                <a:moveTo>
                  <a:pt x="205740" y="0"/>
                </a:moveTo>
                <a:lnTo>
                  <a:pt x="205740" y="595630"/>
                </a:lnTo>
                <a:lnTo>
                  <a:pt x="0" y="595630"/>
                </a:lnTo>
                <a:lnTo>
                  <a:pt x="0" y="1090930"/>
                </a:lnTo>
                <a:lnTo>
                  <a:pt x="798195" y="1090930"/>
                </a:lnTo>
                <a:lnTo>
                  <a:pt x="798195" y="179070"/>
                </a:lnTo>
                <a:lnTo>
                  <a:pt x="593090" y="179070"/>
                </a:lnTo>
                <a:lnTo>
                  <a:pt x="593090" y="0"/>
                </a:lnTo>
                <a:lnTo>
                  <a:pt x="205740" y="0"/>
                </a:lnTo>
                <a:close/>
              </a:path>
            </a:pathLst>
          </a:custGeom>
          <a:solidFill>
            <a:srgbClr val="B6B6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174481" y="2396490"/>
            <a:ext cx="798195" cy="1090930"/>
          </a:xfrm>
          <a:custGeom>
            <a:avLst/>
            <a:gdLst/>
            <a:ahLst/>
            <a:cxnLst/>
            <a:rect l="l" t="t" r="r" b="b"/>
            <a:pathLst>
              <a:path w="798195" h="1090930">
                <a:moveTo>
                  <a:pt x="0" y="1090930"/>
                </a:moveTo>
                <a:lnTo>
                  <a:pt x="0" y="595630"/>
                </a:lnTo>
                <a:lnTo>
                  <a:pt x="205740" y="595630"/>
                </a:lnTo>
                <a:lnTo>
                  <a:pt x="205740" y="0"/>
                </a:lnTo>
                <a:lnTo>
                  <a:pt x="593090" y="0"/>
                </a:lnTo>
                <a:lnTo>
                  <a:pt x="593090" y="179070"/>
                </a:lnTo>
                <a:lnTo>
                  <a:pt x="798195" y="179070"/>
                </a:lnTo>
                <a:lnTo>
                  <a:pt x="798195" y="1090930"/>
                </a:lnTo>
                <a:lnTo>
                  <a:pt x="0" y="1090930"/>
                </a:lnTo>
                <a:close/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380220" y="2999104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50"/>
                </a:lnTo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766934" y="2581910"/>
            <a:ext cx="0" cy="404494"/>
          </a:xfrm>
          <a:custGeom>
            <a:avLst/>
            <a:gdLst/>
            <a:ahLst/>
            <a:cxnLst/>
            <a:rect l="l" t="t" r="r" b="b"/>
            <a:pathLst>
              <a:path h="404494">
                <a:moveTo>
                  <a:pt x="0" y="0"/>
                </a:moveTo>
                <a:lnTo>
                  <a:pt x="0" y="404494"/>
                </a:lnTo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766934" y="3468370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0"/>
                </a:moveTo>
                <a:lnTo>
                  <a:pt x="0" y="14604"/>
                </a:lnTo>
              </a:path>
            </a:pathLst>
          </a:custGeom>
          <a:ln w="6322">
            <a:solidFill>
              <a:srgbClr val="474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405621" y="2501900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94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405621" y="2470150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5" h="63500">
                <a:moveTo>
                  <a:pt x="0" y="63500"/>
                </a:moveTo>
                <a:lnTo>
                  <a:pt x="67945" y="63500"/>
                </a:lnTo>
                <a:lnTo>
                  <a:pt x="6794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499601" y="250190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499601" y="247015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585959" y="250190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585960" y="2470150"/>
            <a:ext cx="68579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0" y="63500"/>
                </a:moveTo>
                <a:lnTo>
                  <a:pt x="68579" y="63500"/>
                </a:lnTo>
                <a:lnTo>
                  <a:pt x="6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9679940" y="250190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679941" y="247015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405621" y="2597150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94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405621" y="2565400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5" h="63500">
                <a:moveTo>
                  <a:pt x="0" y="63500"/>
                </a:moveTo>
                <a:lnTo>
                  <a:pt x="67945" y="63500"/>
                </a:lnTo>
                <a:lnTo>
                  <a:pt x="6794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9499601" y="259715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499601" y="256540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585959" y="259715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585960" y="2565400"/>
            <a:ext cx="68579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0" y="63500"/>
                </a:moveTo>
                <a:lnTo>
                  <a:pt x="68579" y="63500"/>
                </a:lnTo>
                <a:lnTo>
                  <a:pt x="6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679940" y="259715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679941" y="256540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405621" y="2694940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945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405621" y="2660651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5">
                <a:moveTo>
                  <a:pt x="0" y="67945"/>
                </a:moveTo>
                <a:lnTo>
                  <a:pt x="67945" y="67945"/>
                </a:lnTo>
                <a:lnTo>
                  <a:pt x="6794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9499601" y="269494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499601" y="2660651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585959" y="269494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585960" y="2660651"/>
            <a:ext cx="68579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0" y="67945"/>
                </a:moveTo>
                <a:lnTo>
                  <a:pt x="68579" y="67945"/>
                </a:lnTo>
                <a:lnTo>
                  <a:pt x="68579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679940" y="269494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9679941" y="2660651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9405621" y="2792095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945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405621" y="2760981"/>
            <a:ext cx="67945" cy="62229"/>
          </a:xfrm>
          <a:custGeom>
            <a:avLst/>
            <a:gdLst/>
            <a:ahLst/>
            <a:cxnLst/>
            <a:rect l="l" t="t" r="r" b="b"/>
            <a:pathLst>
              <a:path w="67945" h="62229">
                <a:moveTo>
                  <a:pt x="0" y="62229"/>
                </a:moveTo>
                <a:lnTo>
                  <a:pt x="67945" y="62229"/>
                </a:lnTo>
                <a:lnTo>
                  <a:pt x="6794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9499601" y="2792095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499601" y="276098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9585959" y="2792095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9585960" y="2760981"/>
            <a:ext cx="68579" cy="62229"/>
          </a:xfrm>
          <a:custGeom>
            <a:avLst/>
            <a:gdLst/>
            <a:ahLst/>
            <a:cxnLst/>
            <a:rect l="l" t="t" r="r" b="b"/>
            <a:pathLst>
              <a:path w="68579" h="62229">
                <a:moveTo>
                  <a:pt x="0" y="62229"/>
                </a:moveTo>
                <a:lnTo>
                  <a:pt x="68579" y="62229"/>
                </a:lnTo>
                <a:lnTo>
                  <a:pt x="6857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9679940" y="2792095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9679941" y="276098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9405621" y="2886710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94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9405621" y="2854960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5" h="63500">
                <a:moveTo>
                  <a:pt x="0" y="63500"/>
                </a:moveTo>
                <a:lnTo>
                  <a:pt x="67945" y="63500"/>
                </a:lnTo>
                <a:lnTo>
                  <a:pt x="6794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9499601" y="288671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9499601" y="285496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9585959" y="288671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9585960" y="2854960"/>
            <a:ext cx="68579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0" y="63500"/>
                </a:moveTo>
                <a:lnTo>
                  <a:pt x="68579" y="63500"/>
                </a:lnTo>
                <a:lnTo>
                  <a:pt x="6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9679940" y="288671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679941" y="285496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9405621" y="2967990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94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9405621" y="2950210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5" h="63500">
                <a:moveTo>
                  <a:pt x="0" y="63500"/>
                </a:moveTo>
                <a:lnTo>
                  <a:pt x="67945" y="63500"/>
                </a:lnTo>
                <a:lnTo>
                  <a:pt x="6794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9499601" y="296799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9499601" y="295021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9585959" y="296799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9585960" y="2950210"/>
            <a:ext cx="68579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0" y="63500"/>
                </a:moveTo>
                <a:lnTo>
                  <a:pt x="68579" y="63500"/>
                </a:lnTo>
                <a:lnTo>
                  <a:pt x="6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9679940" y="296799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9679941" y="295021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9405621" y="3045460"/>
            <a:ext cx="67945" cy="67945"/>
          </a:xfrm>
          <a:custGeom>
            <a:avLst/>
            <a:gdLst/>
            <a:ahLst/>
            <a:cxnLst/>
            <a:rect l="l" t="t" r="r" b="b"/>
            <a:pathLst>
              <a:path w="67945" h="67945">
                <a:moveTo>
                  <a:pt x="0" y="67945"/>
                </a:moveTo>
                <a:lnTo>
                  <a:pt x="67945" y="67945"/>
                </a:lnTo>
                <a:lnTo>
                  <a:pt x="6794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9499601" y="3045460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9585960" y="3045460"/>
            <a:ext cx="68579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0" y="67945"/>
                </a:moveTo>
                <a:lnTo>
                  <a:pt x="68579" y="67945"/>
                </a:lnTo>
                <a:lnTo>
                  <a:pt x="68579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679941" y="3045460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9405621" y="3145791"/>
            <a:ext cx="67945" cy="62229"/>
          </a:xfrm>
          <a:custGeom>
            <a:avLst/>
            <a:gdLst/>
            <a:ahLst/>
            <a:cxnLst/>
            <a:rect l="l" t="t" r="r" b="b"/>
            <a:pathLst>
              <a:path w="67945" h="62229">
                <a:moveTo>
                  <a:pt x="0" y="62229"/>
                </a:moveTo>
                <a:lnTo>
                  <a:pt x="67945" y="62229"/>
                </a:lnTo>
                <a:lnTo>
                  <a:pt x="6794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9499601" y="314579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585960" y="3145791"/>
            <a:ext cx="68579" cy="62229"/>
          </a:xfrm>
          <a:custGeom>
            <a:avLst/>
            <a:gdLst/>
            <a:ahLst/>
            <a:cxnLst/>
            <a:rect l="l" t="t" r="r" b="b"/>
            <a:pathLst>
              <a:path w="68579" h="62229">
                <a:moveTo>
                  <a:pt x="0" y="62229"/>
                </a:moveTo>
                <a:lnTo>
                  <a:pt x="68579" y="62229"/>
                </a:lnTo>
                <a:lnTo>
                  <a:pt x="6857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679941" y="314579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9198609" y="307975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198610" y="3045460"/>
            <a:ext cx="68579" cy="67945"/>
          </a:xfrm>
          <a:custGeom>
            <a:avLst/>
            <a:gdLst/>
            <a:ahLst/>
            <a:cxnLst/>
            <a:rect l="l" t="t" r="r" b="b"/>
            <a:pathLst>
              <a:path w="68579" h="67945">
                <a:moveTo>
                  <a:pt x="0" y="67945"/>
                </a:moveTo>
                <a:lnTo>
                  <a:pt x="68579" y="67945"/>
                </a:lnTo>
                <a:lnTo>
                  <a:pt x="68579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292590" y="307975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9292591" y="3045460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9198609" y="3176904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9198610" y="3145791"/>
            <a:ext cx="68579" cy="62229"/>
          </a:xfrm>
          <a:custGeom>
            <a:avLst/>
            <a:gdLst/>
            <a:ahLst/>
            <a:cxnLst/>
            <a:rect l="l" t="t" r="r" b="b"/>
            <a:pathLst>
              <a:path w="68579" h="62229">
                <a:moveTo>
                  <a:pt x="0" y="62229"/>
                </a:moveTo>
                <a:lnTo>
                  <a:pt x="68579" y="62229"/>
                </a:lnTo>
                <a:lnTo>
                  <a:pt x="6857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9292590" y="3176904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3500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292591" y="3145791"/>
            <a:ext cx="61595" cy="62229"/>
          </a:xfrm>
          <a:custGeom>
            <a:avLst/>
            <a:gdLst/>
            <a:ahLst/>
            <a:cxnLst/>
            <a:rect l="l" t="t" r="r" b="b"/>
            <a:pathLst>
              <a:path w="61595" h="62229">
                <a:moveTo>
                  <a:pt x="0" y="62229"/>
                </a:moveTo>
                <a:lnTo>
                  <a:pt x="61595" y="62229"/>
                </a:lnTo>
                <a:lnTo>
                  <a:pt x="6159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198609" y="327152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198610" y="3239770"/>
            <a:ext cx="68579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0" y="63500"/>
                </a:moveTo>
                <a:lnTo>
                  <a:pt x="68579" y="63500"/>
                </a:lnTo>
                <a:lnTo>
                  <a:pt x="6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9292590" y="3271520"/>
            <a:ext cx="61594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0" y="0"/>
                </a:moveTo>
                <a:lnTo>
                  <a:pt x="61594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9292591" y="323977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798051" y="2660015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798051" y="2628901"/>
            <a:ext cx="61595" cy="61595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0" y="61595"/>
                </a:moveTo>
                <a:lnTo>
                  <a:pt x="61595" y="61595"/>
                </a:lnTo>
                <a:lnTo>
                  <a:pt x="61595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9885681" y="2660015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9885681" y="2628901"/>
            <a:ext cx="61595" cy="61595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0" y="61595"/>
                </a:moveTo>
                <a:lnTo>
                  <a:pt x="61595" y="61595"/>
                </a:lnTo>
                <a:lnTo>
                  <a:pt x="61595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9798051" y="275844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9798051" y="2724151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9885681" y="275844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984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9885681" y="2724151"/>
            <a:ext cx="61595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0" y="67945"/>
                </a:moveTo>
                <a:lnTo>
                  <a:pt x="61595" y="67945"/>
                </a:lnTo>
                <a:lnTo>
                  <a:pt x="61595" y="0"/>
                </a:lnTo>
                <a:lnTo>
                  <a:pt x="0" y="0"/>
                </a:lnTo>
                <a:lnTo>
                  <a:pt x="0" y="6794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9798051" y="285496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798051" y="282321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9885681" y="285496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885681" y="282321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9798051" y="295021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9798051" y="291846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9885681" y="2950210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476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9885681" y="2918460"/>
            <a:ext cx="61595" cy="63500"/>
          </a:xfrm>
          <a:custGeom>
            <a:avLst/>
            <a:gdLst/>
            <a:ahLst/>
            <a:cxnLst/>
            <a:rect l="l" t="t" r="r" b="b"/>
            <a:pathLst>
              <a:path w="61595" h="63500">
                <a:moveTo>
                  <a:pt x="0" y="63500"/>
                </a:moveTo>
                <a:lnTo>
                  <a:pt x="61595" y="63500"/>
                </a:lnTo>
                <a:lnTo>
                  <a:pt x="61595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9852659" y="301307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9798051" y="3013710"/>
            <a:ext cx="61595" cy="61595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0" y="61595"/>
                </a:moveTo>
                <a:lnTo>
                  <a:pt x="61595" y="61595"/>
                </a:lnTo>
                <a:lnTo>
                  <a:pt x="61595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9885681" y="3044825"/>
            <a:ext cx="61595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95" y="0"/>
                </a:lnTo>
              </a:path>
            </a:pathLst>
          </a:custGeom>
          <a:ln w="63498">
            <a:solidFill>
              <a:srgbClr val="C7C7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9885681" y="3013710"/>
            <a:ext cx="61595" cy="61595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0" y="61595"/>
                </a:moveTo>
                <a:lnTo>
                  <a:pt x="61595" y="61595"/>
                </a:lnTo>
                <a:lnTo>
                  <a:pt x="61595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6322">
            <a:solidFill>
              <a:srgbClr val="9292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9360534" y="2982596"/>
            <a:ext cx="490854" cy="9690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658360" y="3947160"/>
            <a:ext cx="4804410" cy="0"/>
          </a:xfrm>
          <a:custGeom>
            <a:avLst/>
            <a:gdLst/>
            <a:ahLst/>
            <a:cxnLst/>
            <a:rect l="l" t="t" r="r" b="b"/>
            <a:pathLst>
              <a:path w="4804410">
                <a:moveTo>
                  <a:pt x="480441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833371" y="3563620"/>
            <a:ext cx="712469" cy="532764"/>
          </a:xfrm>
          <a:custGeom>
            <a:avLst/>
            <a:gdLst/>
            <a:ahLst/>
            <a:cxnLst/>
            <a:rect l="l" t="t" r="r" b="b"/>
            <a:pathLst>
              <a:path w="712469" h="532764">
                <a:moveTo>
                  <a:pt x="0" y="0"/>
                </a:moveTo>
                <a:lnTo>
                  <a:pt x="712469" y="532764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519170" y="4064000"/>
            <a:ext cx="82550" cy="74930"/>
          </a:xfrm>
          <a:custGeom>
            <a:avLst/>
            <a:gdLst/>
            <a:ahLst/>
            <a:cxnLst/>
            <a:rect l="l" t="t" r="r" b="b"/>
            <a:pathLst>
              <a:path w="82550" h="74929">
                <a:moveTo>
                  <a:pt x="82550" y="74930"/>
                </a:moveTo>
                <a:lnTo>
                  <a:pt x="45085" y="0"/>
                </a:lnTo>
                <a:lnTo>
                  <a:pt x="0" y="59055"/>
                </a:lnTo>
                <a:lnTo>
                  <a:pt x="82550" y="74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390390" y="4725671"/>
            <a:ext cx="712470" cy="532765"/>
          </a:xfrm>
          <a:custGeom>
            <a:avLst/>
            <a:gdLst/>
            <a:ahLst/>
            <a:cxnLst/>
            <a:rect l="l" t="t" r="r" b="b"/>
            <a:pathLst>
              <a:path w="712470" h="532764">
                <a:moveTo>
                  <a:pt x="0" y="0"/>
                </a:moveTo>
                <a:lnTo>
                  <a:pt x="712470" y="532764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076190" y="5224780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20" h="76200">
                <a:moveTo>
                  <a:pt x="83820" y="76200"/>
                </a:moveTo>
                <a:lnTo>
                  <a:pt x="45720" y="0"/>
                </a:lnTo>
                <a:lnTo>
                  <a:pt x="0" y="60960"/>
                </a:lnTo>
                <a:lnTo>
                  <a:pt x="8382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60270" y="5005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61840" y="2987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040629" y="34683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658360" y="3067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52340" y="3145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850129" y="3307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945379" y="3387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850129" y="3067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945379" y="3145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66890" y="2987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346950" y="34683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058660" y="3387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963410" y="3067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058660" y="3145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56450" y="3307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250430" y="3387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156450" y="3067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250430" y="3145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364980" y="2987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845040" y="34683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556750" y="3387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461500" y="3067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556750" y="3145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653270" y="3307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748520" y="3387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653270" y="3067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748520" y="3145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2535733" y="554001"/>
            <a:ext cx="419383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Cab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eado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-19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pu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6757866" y="554001"/>
            <a:ext cx="296550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al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zado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495928" y="1973484"/>
            <a:ext cx="844839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4" dirty="0">
                <a:latin typeface="Times New Roman"/>
                <a:cs typeface="Times New Roman"/>
              </a:rPr>
              <a:t>uildin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6716650" y="1973484"/>
            <a:ext cx="84636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4" dirty="0">
                <a:latin typeface="Times New Roman"/>
                <a:cs typeface="Times New Roman"/>
              </a:rPr>
              <a:t>u</a:t>
            </a:r>
            <a:r>
              <a:rPr sz="1400" spc="19" dirty="0">
                <a:latin typeface="Times New Roman"/>
                <a:cs typeface="Times New Roman"/>
              </a:rPr>
              <a:t>i</a:t>
            </a:r>
            <a:r>
              <a:rPr sz="1400" spc="4" dirty="0">
                <a:latin typeface="Times New Roman"/>
                <a:cs typeface="Times New Roman"/>
              </a:rPr>
              <a:t>ldin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9297416" y="1973484"/>
            <a:ext cx="856016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4" dirty="0">
                <a:latin typeface="Times New Roman"/>
                <a:cs typeface="Times New Roman"/>
              </a:rPr>
              <a:t>u</a:t>
            </a:r>
            <a:r>
              <a:rPr sz="1400" spc="19" dirty="0">
                <a:latin typeface="Times New Roman"/>
                <a:cs typeface="Times New Roman"/>
              </a:rPr>
              <a:t>i</a:t>
            </a:r>
            <a:r>
              <a:rPr sz="1400" spc="-4" dirty="0">
                <a:latin typeface="Times New Roman"/>
                <a:cs typeface="Times New Roman"/>
              </a:rPr>
              <a:t>l</a:t>
            </a:r>
            <a:r>
              <a:rPr sz="1400" spc="4" dirty="0">
                <a:latin typeface="Times New Roman"/>
                <a:cs typeface="Times New Roman"/>
              </a:rPr>
              <a:t>d</a:t>
            </a:r>
            <a:r>
              <a:rPr sz="1400" spc="19" dirty="0">
                <a:latin typeface="Times New Roman"/>
                <a:cs typeface="Times New Roman"/>
              </a:rPr>
              <a:t>i</a:t>
            </a:r>
            <a:r>
              <a:rPr sz="1400" spc="-4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1982216" y="3201236"/>
            <a:ext cx="13135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es-CO" i="1" dirty="0">
                <a:latin typeface="Times New Roman"/>
                <a:cs typeface="Times New Roman"/>
              </a:rPr>
              <a:t>Un c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9" dirty="0">
                <a:latin typeface="Times New Roman"/>
                <a:cs typeface="Times New Roman"/>
              </a:rPr>
              <a:t>b</a:t>
            </a:r>
            <a:r>
              <a:rPr i="1" spc="19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lang="es-CO" i="1" dirty="0">
                <a:latin typeface="Times New Roman"/>
                <a:cs typeface="Times New Roman"/>
              </a:rPr>
              <a:t> de 12h o más por edificio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983741" y="5643859"/>
            <a:ext cx="85022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19" dirty="0">
                <a:latin typeface="Times New Roman"/>
                <a:cs typeface="Times New Roman"/>
              </a:rPr>
              <a:t>u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spc="-4" dirty="0">
                <a:latin typeface="Times New Roman"/>
                <a:cs typeface="Times New Roman"/>
              </a:rPr>
              <a:t>l</a:t>
            </a:r>
            <a:r>
              <a:rPr sz="1400" spc="19" dirty="0">
                <a:latin typeface="Times New Roman"/>
                <a:cs typeface="Times New Roman"/>
              </a:rPr>
              <a:t>d</a:t>
            </a:r>
            <a:r>
              <a:rPr sz="1400" spc="9" dirty="0">
                <a:latin typeface="Times New Roman"/>
                <a:cs typeface="Times New Roman"/>
              </a:rPr>
              <a:t>i</a:t>
            </a:r>
            <a:r>
              <a:rPr sz="1400" spc="-4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-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9494011" y="6465923"/>
            <a:ext cx="631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174480" y="2396490"/>
            <a:ext cx="205740" cy="595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3" name="object 213"/>
          <p:cNvSpPr txBox="1"/>
          <p:nvPr/>
        </p:nvSpPr>
        <p:spPr>
          <a:xfrm>
            <a:off x="9380220" y="2396490"/>
            <a:ext cx="386714" cy="7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0"/>
              </a:spcBef>
            </a:pPr>
            <a:endParaRPr sz="550"/>
          </a:p>
        </p:txBody>
      </p:sp>
      <p:sp>
        <p:nvSpPr>
          <p:cNvPr id="212" name="object 212"/>
          <p:cNvSpPr txBox="1"/>
          <p:nvPr/>
        </p:nvSpPr>
        <p:spPr>
          <a:xfrm>
            <a:off x="9766934" y="2396490"/>
            <a:ext cx="205740" cy="179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" name="object 211"/>
          <p:cNvSpPr txBox="1"/>
          <p:nvPr/>
        </p:nvSpPr>
        <p:spPr>
          <a:xfrm>
            <a:off x="9380220" y="2470150"/>
            <a:ext cx="1063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9486583" y="2470150"/>
            <a:ext cx="86995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9573577" y="2470150"/>
            <a:ext cx="936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9667240" y="2470150"/>
            <a:ext cx="99694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9380220" y="2533650"/>
            <a:ext cx="10636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206" name="object 206"/>
          <p:cNvSpPr txBox="1"/>
          <p:nvPr/>
        </p:nvSpPr>
        <p:spPr>
          <a:xfrm>
            <a:off x="9486583" y="2533650"/>
            <a:ext cx="86995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205" name="object 205"/>
          <p:cNvSpPr txBox="1"/>
          <p:nvPr/>
        </p:nvSpPr>
        <p:spPr>
          <a:xfrm>
            <a:off x="9573577" y="2533650"/>
            <a:ext cx="9366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204" name="object 204"/>
          <p:cNvSpPr txBox="1"/>
          <p:nvPr/>
        </p:nvSpPr>
        <p:spPr>
          <a:xfrm>
            <a:off x="9667240" y="2533650"/>
            <a:ext cx="99694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203" name="object 203"/>
          <p:cNvSpPr txBox="1"/>
          <p:nvPr/>
        </p:nvSpPr>
        <p:spPr>
          <a:xfrm>
            <a:off x="9380220" y="2628900"/>
            <a:ext cx="106362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9486583" y="2628900"/>
            <a:ext cx="86995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9573577" y="2628900"/>
            <a:ext cx="93662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9667240" y="2628900"/>
            <a:ext cx="99694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9766934" y="2575561"/>
            <a:ext cx="205740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9766935" y="2628901"/>
            <a:ext cx="105727" cy="6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9872662" y="2628901"/>
            <a:ext cx="100012" cy="6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9380220" y="2660651"/>
            <a:ext cx="106362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195" name="object 195"/>
          <p:cNvSpPr txBox="1"/>
          <p:nvPr/>
        </p:nvSpPr>
        <p:spPr>
          <a:xfrm>
            <a:off x="9486583" y="2660651"/>
            <a:ext cx="86995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194" name="object 194"/>
          <p:cNvSpPr txBox="1"/>
          <p:nvPr/>
        </p:nvSpPr>
        <p:spPr>
          <a:xfrm>
            <a:off x="9573577" y="2660651"/>
            <a:ext cx="93662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193" name="object 193"/>
          <p:cNvSpPr txBox="1"/>
          <p:nvPr/>
        </p:nvSpPr>
        <p:spPr>
          <a:xfrm>
            <a:off x="9667240" y="2660651"/>
            <a:ext cx="99694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192" name="object 192"/>
          <p:cNvSpPr txBox="1"/>
          <p:nvPr/>
        </p:nvSpPr>
        <p:spPr>
          <a:xfrm>
            <a:off x="9766935" y="2690495"/>
            <a:ext cx="105727" cy="33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 txBox="1"/>
          <p:nvPr/>
        </p:nvSpPr>
        <p:spPr>
          <a:xfrm>
            <a:off x="9872662" y="2690495"/>
            <a:ext cx="100012" cy="33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9380220" y="2728595"/>
            <a:ext cx="1063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9486583" y="2728595"/>
            <a:ext cx="86995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9573577" y="2728595"/>
            <a:ext cx="936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9667240" y="2728595"/>
            <a:ext cx="99694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9766935" y="2724151"/>
            <a:ext cx="105727" cy="66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5"/>
              </a:spcBef>
            </a:pPr>
            <a:endParaRPr sz="500"/>
          </a:p>
        </p:txBody>
      </p:sp>
      <p:sp>
        <p:nvSpPr>
          <p:cNvPr id="185" name="object 185"/>
          <p:cNvSpPr txBox="1"/>
          <p:nvPr/>
        </p:nvSpPr>
        <p:spPr>
          <a:xfrm>
            <a:off x="9872662" y="2724151"/>
            <a:ext cx="100012" cy="66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5"/>
              </a:spcBef>
            </a:pPr>
            <a:endParaRPr sz="500"/>
          </a:p>
        </p:txBody>
      </p:sp>
      <p:sp>
        <p:nvSpPr>
          <p:cNvPr id="184" name="object 184"/>
          <p:cNvSpPr txBox="1"/>
          <p:nvPr/>
        </p:nvSpPr>
        <p:spPr>
          <a:xfrm>
            <a:off x="9380220" y="2790831"/>
            <a:ext cx="106362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83" name="object 183"/>
          <p:cNvSpPr txBox="1"/>
          <p:nvPr/>
        </p:nvSpPr>
        <p:spPr>
          <a:xfrm>
            <a:off x="9486583" y="2790831"/>
            <a:ext cx="86995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82" name="object 182"/>
          <p:cNvSpPr txBox="1"/>
          <p:nvPr/>
        </p:nvSpPr>
        <p:spPr>
          <a:xfrm>
            <a:off x="9573577" y="2790831"/>
            <a:ext cx="93662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81" name="object 181"/>
          <p:cNvSpPr txBox="1"/>
          <p:nvPr/>
        </p:nvSpPr>
        <p:spPr>
          <a:xfrm>
            <a:off x="9667240" y="2790831"/>
            <a:ext cx="99694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80" name="object 180"/>
          <p:cNvSpPr txBox="1"/>
          <p:nvPr/>
        </p:nvSpPr>
        <p:spPr>
          <a:xfrm>
            <a:off x="9766935" y="2790831"/>
            <a:ext cx="105727" cy="95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"/>
              </a:spcBef>
            </a:pPr>
            <a:endParaRPr sz="750"/>
          </a:p>
        </p:txBody>
      </p:sp>
      <p:sp>
        <p:nvSpPr>
          <p:cNvPr id="179" name="object 179"/>
          <p:cNvSpPr txBox="1"/>
          <p:nvPr/>
        </p:nvSpPr>
        <p:spPr>
          <a:xfrm>
            <a:off x="9872662" y="2790831"/>
            <a:ext cx="100012" cy="95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"/>
              </a:spcBef>
            </a:pPr>
            <a:endParaRPr sz="750"/>
          </a:p>
        </p:txBody>
      </p:sp>
      <p:sp>
        <p:nvSpPr>
          <p:cNvPr id="178" name="object 178"/>
          <p:cNvSpPr txBox="1"/>
          <p:nvPr/>
        </p:nvSpPr>
        <p:spPr>
          <a:xfrm>
            <a:off x="9380220" y="2854960"/>
            <a:ext cx="1063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9486583" y="2854960"/>
            <a:ext cx="86995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9573577" y="2854960"/>
            <a:ext cx="936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9667240" y="2854960"/>
            <a:ext cx="99694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9766935" y="2886710"/>
            <a:ext cx="105727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73" name="object 173"/>
          <p:cNvSpPr txBox="1"/>
          <p:nvPr/>
        </p:nvSpPr>
        <p:spPr>
          <a:xfrm>
            <a:off x="9872662" y="2886710"/>
            <a:ext cx="10001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72" name="object 172"/>
          <p:cNvSpPr txBox="1"/>
          <p:nvPr/>
        </p:nvSpPr>
        <p:spPr>
          <a:xfrm>
            <a:off x="9380220" y="2918460"/>
            <a:ext cx="106362" cy="7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0"/>
              </a:spcBef>
            </a:pPr>
            <a:endParaRPr sz="550"/>
          </a:p>
        </p:txBody>
      </p:sp>
      <p:sp>
        <p:nvSpPr>
          <p:cNvPr id="171" name="object 171"/>
          <p:cNvSpPr txBox="1"/>
          <p:nvPr/>
        </p:nvSpPr>
        <p:spPr>
          <a:xfrm>
            <a:off x="9486583" y="2918460"/>
            <a:ext cx="86995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9573577" y="2918460"/>
            <a:ext cx="93662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9667240" y="2918460"/>
            <a:ext cx="99694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9174480" y="2992120"/>
            <a:ext cx="205740" cy="37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9380220" y="2992120"/>
            <a:ext cx="10636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9380220" y="2950210"/>
            <a:ext cx="106362" cy="79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165" name="object 165"/>
          <p:cNvSpPr txBox="1"/>
          <p:nvPr/>
        </p:nvSpPr>
        <p:spPr>
          <a:xfrm>
            <a:off x="9486583" y="2950210"/>
            <a:ext cx="86995" cy="79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164" name="object 164"/>
          <p:cNvSpPr txBox="1"/>
          <p:nvPr/>
        </p:nvSpPr>
        <p:spPr>
          <a:xfrm>
            <a:off x="9573577" y="2950210"/>
            <a:ext cx="93662" cy="79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163" name="object 163"/>
          <p:cNvSpPr txBox="1"/>
          <p:nvPr/>
        </p:nvSpPr>
        <p:spPr>
          <a:xfrm>
            <a:off x="9667240" y="2950210"/>
            <a:ext cx="99694" cy="79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162" name="object 162"/>
          <p:cNvSpPr txBox="1"/>
          <p:nvPr/>
        </p:nvSpPr>
        <p:spPr>
          <a:xfrm>
            <a:off x="9766935" y="2981960"/>
            <a:ext cx="105727" cy="93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4"/>
              </a:spcBef>
            </a:pPr>
            <a:endParaRPr sz="700"/>
          </a:p>
        </p:txBody>
      </p:sp>
      <p:sp>
        <p:nvSpPr>
          <p:cNvPr id="161" name="object 161"/>
          <p:cNvSpPr txBox="1"/>
          <p:nvPr/>
        </p:nvSpPr>
        <p:spPr>
          <a:xfrm>
            <a:off x="9872662" y="2981960"/>
            <a:ext cx="100012" cy="93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4"/>
              </a:spcBef>
            </a:pPr>
            <a:endParaRPr sz="700"/>
          </a:p>
        </p:txBody>
      </p:sp>
      <p:sp>
        <p:nvSpPr>
          <p:cNvPr id="160" name="object 160"/>
          <p:cNvSpPr txBox="1"/>
          <p:nvPr/>
        </p:nvSpPr>
        <p:spPr>
          <a:xfrm>
            <a:off x="9174480" y="3029584"/>
            <a:ext cx="105410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59" name="object 159"/>
          <p:cNvSpPr txBox="1"/>
          <p:nvPr/>
        </p:nvSpPr>
        <p:spPr>
          <a:xfrm>
            <a:off x="9279890" y="3029584"/>
            <a:ext cx="100330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58" name="object 158"/>
          <p:cNvSpPr txBox="1"/>
          <p:nvPr/>
        </p:nvSpPr>
        <p:spPr>
          <a:xfrm>
            <a:off x="9380220" y="3029584"/>
            <a:ext cx="106362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57" name="object 157"/>
          <p:cNvSpPr txBox="1"/>
          <p:nvPr/>
        </p:nvSpPr>
        <p:spPr>
          <a:xfrm>
            <a:off x="9486583" y="3029584"/>
            <a:ext cx="86995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56" name="object 156"/>
          <p:cNvSpPr txBox="1"/>
          <p:nvPr/>
        </p:nvSpPr>
        <p:spPr>
          <a:xfrm>
            <a:off x="9573577" y="3029584"/>
            <a:ext cx="93662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55" name="object 155"/>
          <p:cNvSpPr txBox="1"/>
          <p:nvPr/>
        </p:nvSpPr>
        <p:spPr>
          <a:xfrm>
            <a:off x="9667240" y="3029584"/>
            <a:ext cx="99694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154" name="object 154"/>
          <p:cNvSpPr txBox="1"/>
          <p:nvPr/>
        </p:nvSpPr>
        <p:spPr>
          <a:xfrm>
            <a:off x="9766934" y="3075304"/>
            <a:ext cx="205740" cy="100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0"/>
              </a:spcBef>
            </a:pPr>
            <a:endParaRPr sz="750"/>
          </a:p>
        </p:txBody>
      </p:sp>
      <p:sp>
        <p:nvSpPr>
          <p:cNvPr id="153" name="object 153"/>
          <p:cNvSpPr txBox="1"/>
          <p:nvPr/>
        </p:nvSpPr>
        <p:spPr>
          <a:xfrm>
            <a:off x="9174480" y="3113404"/>
            <a:ext cx="105410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9279890" y="3113404"/>
            <a:ext cx="100330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9380220" y="3113404"/>
            <a:ext cx="1063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9486583" y="3113404"/>
            <a:ext cx="86995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9573577" y="3113404"/>
            <a:ext cx="936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9667240" y="3113404"/>
            <a:ext cx="99694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9174480" y="3175641"/>
            <a:ext cx="105410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46" name="object 146"/>
          <p:cNvSpPr txBox="1"/>
          <p:nvPr/>
        </p:nvSpPr>
        <p:spPr>
          <a:xfrm>
            <a:off x="9279890" y="3175641"/>
            <a:ext cx="100330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45" name="object 145"/>
          <p:cNvSpPr txBox="1"/>
          <p:nvPr/>
        </p:nvSpPr>
        <p:spPr>
          <a:xfrm>
            <a:off x="9380220" y="3175641"/>
            <a:ext cx="592454" cy="311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4" name="object 144"/>
          <p:cNvSpPr txBox="1"/>
          <p:nvPr/>
        </p:nvSpPr>
        <p:spPr>
          <a:xfrm>
            <a:off x="9174480" y="3239770"/>
            <a:ext cx="105410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9279890" y="3239770"/>
            <a:ext cx="100330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9174480" y="3303270"/>
            <a:ext cx="205740" cy="184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6676390" y="2396490"/>
            <a:ext cx="205422" cy="595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6881813" y="2396490"/>
            <a:ext cx="387667" cy="7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0"/>
              </a:spcBef>
            </a:pPr>
            <a:endParaRPr sz="550"/>
          </a:p>
        </p:txBody>
      </p:sp>
      <p:sp>
        <p:nvSpPr>
          <p:cNvPr id="139" name="object 139"/>
          <p:cNvSpPr txBox="1"/>
          <p:nvPr/>
        </p:nvSpPr>
        <p:spPr>
          <a:xfrm>
            <a:off x="7269480" y="2396491"/>
            <a:ext cx="205740" cy="201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6881813" y="2470150"/>
            <a:ext cx="10699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988809" y="2470150"/>
            <a:ext cx="8731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7076123" y="2470150"/>
            <a:ext cx="9302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7169151" y="2470150"/>
            <a:ext cx="100329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6881813" y="2533651"/>
            <a:ext cx="106997" cy="64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9"/>
              </a:spcBef>
            </a:pPr>
            <a:endParaRPr sz="500"/>
          </a:p>
        </p:txBody>
      </p:sp>
      <p:sp>
        <p:nvSpPr>
          <p:cNvPr id="133" name="object 133"/>
          <p:cNvSpPr txBox="1"/>
          <p:nvPr/>
        </p:nvSpPr>
        <p:spPr>
          <a:xfrm>
            <a:off x="6988809" y="2533651"/>
            <a:ext cx="87312" cy="64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9"/>
              </a:spcBef>
            </a:pPr>
            <a:endParaRPr sz="500"/>
          </a:p>
        </p:txBody>
      </p:sp>
      <p:sp>
        <p:nvSpPr>
          <p:cNvPr id="132" name="object 132"/>
          <p:cNvSpPr txBox="1"/>
          <p:nvPr/>
        </p:nvSpPr>
        <p:spPr>
          <a:xfrm>
            <a:off x="7076123" y="2533651"/>
            <a:ext cx="93027" cy="64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9"/>
              </a:spcBef>
            </a:pPr>
            <a:endParaRPr sz="500"/>
          </a:p>
        </p:txBody>
      </p:sp>
      <p:sp>
        <p:nvSpPr>
          <p:cNvPr id="131" name="object 131"/>
          <p:cNvSpPr txBox="1"/>
          <p:nvPr/>
        </p:nvSpPr>
        <p:spPr>
          <a:xfrm>
            <a:off x="7169151" y="2533651"/>
            <a:ext cx="100329" cy="64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9"/>
              </a:spcBef>
            </a:pPr>
            <a:endParaRPr sz="500"/>
          </a:p>
        </p:txBody>
      </p:sp>
      <p:sp>
        <p:nvSpPr>
          <p:cNvPr id="130" name="object 130"/>
          <p:cNvSpPr txBox="1"/>
          <p:nvPr/>
        </p:nvSpPr>
        <p:spPr>
          <a:xfrm>
            <a:off x="6881813" y="2598414"/>
            <a:ext cx="106997" cy="60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6988809" y="2598414"/>
            <a:ext cx="87312" cy="60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7076123" y="2598414"/>
            <a:ext cx="93027" cy="60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169151" y="2598414"/>
            <a:ext cx="100329" cy="60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7269480" y="2598414"/>
            <a:ext cx="205740" cy="60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7375526" y="2598413"/>
            <a:ext cx="99695" cy="12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40"/>
              </a:spcBef>
            </a:pPr>
            <a:endParaRPr sz="950"/>
          </a:p>
        </p:txBody>
      </p:sp>
      <p:sp>
        <p:nvSpPr>
          <p:cNvPr id="124" name="object 124"/>
          <p:cNvSpPr txBox="1"/>
          <p:nvPr/>
        </p:nvSpPr>
        <p:spPr>
          <a:xfrm>
            <a:off x="6881813" y="2658752"/>
            <a:ext cx="106997" cy="69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9"/>
              </a:spcBef>
            </a:pPr>
            <a:endParaRPr sz="500"/>
          </a:p>
        </p:txBody>
      </p:sp>
      <p:sp>
        <p:nvSpPr>
          <p:cNvPr id="123" name="object 123"/>
          <p:cNvSpPr txBox="1"/>
          <p:nvPr/>
        </p:nvSpPr>
        <p:spPr>
          <a:xfrm>
            <a:off x="6988809" y="2658752"/>
            <a:ext cx="87312" cy="69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9"/>
              </a:spcBef>
            </a:pPr>
            <a:endParaRPr sz="500"/>
          </a:p>
        </p:txBody>
      </p:sp>
      <p:sp>
        <p:nvSpPr>
          <p:cNvPr id="122" name="object 122"/>
          <p:cNvSpPr txBox="1"/>
          <p:nvPr/>
        </p:nvSpPr>
        <p:spPr>
          <a:xfrm>
            <a:off x="7076123" y="2658752"/>
            <a:ext cx="93027" cy="69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9"/>
              </a:spcBef>
            </a:pPr>
            <a:endParaRPr sz="500"/>
          </a:p>
        </p:txBody>
      </p:sp>
      <p:sp>
        <p:nvSpPr>
          <p:cNvPr id="121" name="object 121"/>
          <p:cNvSpPr txBox="1"/>
          <p:nvPr/>
        </p:nvSpPr>
        <p:spPr>
          <a:xfrm>
            <a:off x="7169151" y="2658752"/>
            <a:ext cx="100329" cy="69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9"/>
              </a:spcBef>
            </a:pPr>
            <a:endParaRPr sz="500"/>
          </a:p>
        </p:txBody>
      </p:sp>
      <p:sp>
        <p:nvSpPr>
          <p:cNvPr id="120" name="object 120"/>
          <p:cNvSpPr txBox="1"/>
          <p:nvPr/>
        </p:nvSpPr>
        <p:spPr>
          <a:xfrm>
            <a:off x="7269481" y="2658751"/>
            <a:ext cx="106045" cy="6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4"/>
              </a:spcBef>
            </a:pPr>
            <a:endParaRPr sz="500"/>
          </a:p>
        </p:txBody>
      </p:sp>
      <p:sp>
        <p:nvSpPr>
          <p:cNvPr id="119" name="object 119"/>
          <p:cNvSpPr txBox="1"/>
          <p:nvPr/>
        </p:nvSpPr>
        <p:spPr>
          <a:xfrm>
            <a:off x="7375526" y="2658751"/>
            <a:ext cx="99695" cy="6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4"/>
              </a:spcBef>
            </a:pPr>
            <a:endParaRPr sz="500"/>
          </a:p>
        </p:txBody>
      </p:sp>
      <p:sp>
        <p:nvSpPr>
          <p:cNvPr id="118" name="object 118"/>
          <p:cNvSpPr txBox="1"/>
          <p:nvPr/>
        </p:nvSpPr>
        <p:spPr>
          <a:xfrm>
            <a:off x="6881813" y="2728595"/>
            <a:ext cx="10699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6988809" y="2728595"/>
            <a:ext cx="8731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076123" y="2728595"/>
            <a:ext cx="9302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7169151" y="2728595"/>
            <a:ext cx="100329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7269481" y="2724151"/>
            <a:ext cx="106045" cy="66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5"/>
              </a:spcBef>
            </a:pPr>
            <a:endParaRPr sz="500"/>
          </a:p>
        </p:txBody>
      </p:sp>
      <p:sp>
        <p:nvSpPr>
          <p:cNvPr id="113" name="object 113"/>
          <p:cNvSpPr txBox="1"/>
          <p:nvPr/>
        </p:nvSpPr>
        <p:spPr>
          <a:xfrm>
            <a:off x="7375526" y="2724151"/>
            <a:ext cx="99695" cy="66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5"/>
              </a:spcBef>
            </a:pPr>
            <a:endParaRPr sz="500"/>
          </a:p>
        </p:txBody>
      </p:sp>
      <p:sp>
        <p:nvSpPr>
          <p:cNvPr id="112" name="object 112"/>
          <p:cNvSpPr txBox="1"/>
          <p:nvPr/>
        </p:nvSpPr>
        <p:spPr>
          <a:xfrm>
            <a:off x="6881813" y="2790831"/>
            <a:ext cx="106997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11" name="object 111"/>
          <p:cNvSpPr txBox="1"/>
          <p:nvPr/>
        </p:nvSpPr>
        <p:spPr>
          <a:xfrm>
            <a:off x="6988809" y="2790831"/>
            <a:ext cx="87312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10" name="object 110"/>
          <p:cNvSpPr txBox="1"/>
          <p:nvPr/>
        </p:nvSpPr>
        <p:spPr>
          <a:xfrm>
            <a:off x="7076123" y="2790831"/>
            <a:ext cx="93027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09" name="object 109"/>
          <p:cNvSpPr txBox="1"/>
          <p:nvPr/>
        </p:nvSpPr>
        <p:spPr>
          <a:xfrm>
            <a:off x="7169151" y="2790831"/>
            <a:ext cx="100329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108" name="object 108"/>
          <p:cNvSpPr txBox="1"/>
          <p:nvPr/>
        </p:nvSpPr>
        <p:spPr>
          <a:xfrm>
            <a:off x="7269481" y="2790831"/>
            <a:ext cx="106045" cy="95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"/>
              </a:spcBef>
            </a:pPr>
            <a:endParaRPr sz="750"/>
          </a:p>
        </p:txBody>
      </p:sp>
      <p:sp>
        <p:nvSpPr>
          <p:cNvPr id="107" name="object 107"/>
          <p:cNvSpPr txBox="1"/>
          <p:nvPr/>
        </p:nvSpPr>
        <p:spPr>
          <a:xfrm>
            <a:off x="7375526" y="2790831"/>
            <a:ext cx="99695" cy="95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"/>
              </a:spcBef>
            </a:pPr>
            <a:endParaRPr sz="750"/>
          </a:p>
        </p:txBody>
      </p:sp>
      <p:sp>
        <p:nvSpPr>
          <p:cNvPr id="106" name="object 106"/>
          <p:cNvSpPr txBox="1"/>
          <p:nvPr/>
        </p:nvSpPr>
        <p:spPr>
          <a:xfrm>
            <a:off x="6881813" y="2854960"/>
            <a:ext cx="10699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988809" y="2854960"/>
            <a:ext cx="8731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7076123" y="2854960"/>
            <a:ext cx="9302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7169151" y="2854960"/>
            <a:ext cx="100329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7269481" y="2886710"/>
            <a:ext cx="106045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01" name="object 101"/>
          <p:cNvSpPr txBox="1"/>
          <p:nvPr/>
        </p:nvSpPr>
        <p:spPr>
          <a:xfrm>
            <a:off x="7375526" y="2886710"/>
            <a:ext cx="99695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00" name="object 100"/>
          <p:cNvSpPr txBox="1"/>
          <p:nvPr/>
        </p:nvSpPr>
        <p:spPr>
          <a:xfrm>
            <a:off x="6881813" y="2918460"/>
            <a:ext cx="106997" cy="7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0"/>
              </a:spcBef>
            </a:pPr>
            <a:endParaRPr sz="550"/>
          </a:p>
        </p:txBody>
      </p:sp>
      <p:sp>
        <p:nvSpPr>
          <p:cNvPr id="99" name="object 99"/>
          <p:cNvSpPr txBox="1"/>
          <p:nvPr/>
        </p:nvSpPr>
        <p:spPr>
          <a:xfrm>
            <a:off x="6988809" y="2918460"/>
            <a:ext cx="87312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076123" y="2918460"/>
            <a:ext cx="93027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7169151" y="2918460"/>
            <a:ext cx="100329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676390" y="2992120"/>
            <a:ext cx="205422" cy="37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881813" y="2992120"/>
            <a:ext cx="106997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881813" y="2950210"/>
            <a:ext cx="106997" cy="79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93" name="object 93"/>
          <p:cNvSpPr txBox="1"/>
          <p:nvPr/>
        </p:nvSpPr>
        <p:spPr>
          <a:xfrm>
            <a:off x="6988809" y="2950210"/>
            <a:ext cx="87312" cy="79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92" name="object 92"/>
          <p:cNvSpPr txBox="1"/>
          <p:nvPr/>
        </p:nvSpPr>
        <p:spPr>
          <a:xfrm>
            <a:off x="7076123" y="2950210"/>
            <a:ext cx="93027" cy="79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91" name="object 91"/>
          <p:cNvSpPr txBox="1"/>
          <p:nvPr/>
        </p:nvSpPr>
        <p:spPr>
          <a:xfrm>
            <a:off x="7169151" y="2950210"/>
            <a:ext cx="100329" cy="79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24"/>
              </a:spcBef>
            </a:pPr>
            <a:endParaRPr sz="600"/>
          </a:p>
        </p:txBody>
      </p:sp>
      <p:sp>
        <p:nvSpPr>
          <p:cNvPr id="90" name="object 90"/>
          <p:cNvSpPr txBox="1"/>
          <p:nvPr/>
        </p:nvSpPr>
        <p:spPr>
          <a:xfrm>
            <a:off x="7269481" y="2981960"/>
            <a:ext cx="106045" cy="93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4"/>
              </a:spcBef>
            </a:pPr>
            <a:endParaRPr sz="700"/>
          </a:p>
        </p:txBody>
      </p:sp>
      <p:sp>
        <p:nvSpPr>
          <p:cNvPr id="89" name="object 89"/>
          <p:cNvSpPr txBox="1"/>
          <p:nvPr/>
        </p:nvSpPr>
        <p:spPr>
          <a:xfrm>
            <a:off x="7375526" y="2981960"/>
            <a:ext cx="99695" cy="93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4"/>
              </a:spcBef>
            </a:pPr>
            <a:endParaRPr sz="700"/>
          </a:p>
        </p:txBody>
      </p:sp>
      <p:sp>
        <p:nvSpPr>
          <p:cNvPr id="88" name="object 88"/>
          <p:cNvSpPr txBox="1"/>
          <p:nvPr/>
        </p:nvSpPr>
        <p:spPr>
          <a:xfrm>
            <a:off x="6676390" y="3029584"/>
            <a:ext cx="105092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87" name="object 87"/>
          <p:cNvSpPr txBox="1"/>
          <p:nvPr/>
        </p:nvSpPr>
        <p:spPr>
          <a:xfrm>
            <a:off x="6781483" y="3029584"/>
            <a:ext cx="100329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86" name="object 86"/>
          <p:cNvSpPr txBox="1"/>
          <p:nvPr/>
        </p:nvSpPr>
        <p:spPr>
          <a:xfrm>
            <a:off x="6881813" y="3029584"/>
            <a:ext cx="106997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85" name="object 85"/>
          <p:cNvSpPr txBox="1"/>
          <p:nvPr/>
        </p:nvSpPr>
        <p:spPr>
          <a:xfrm>
            <a:off x="6988809" y="3029584"/>
            <a:ext cx="87312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84" name="object 84"/>
          <p:cNvSpPr txBox="1"/>
          <p:nvPr/>
        </p:nvSpPr>
        <p:spPr>
          <a:xfrm>
            <a:off x="7076123" y="3029584"/>
            <a:ext cx="93027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83" name="object 83"/>
          <p:cNvSpPr txBox="1"/>
          <p:nvPr/>
        </p:nvSpPr>
        <p:spPr>
          <a:xfrm>
            <a:off x="7169151" y="3029584"/>
            <a:ext cx="100329" cy="83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0"/>
              </a:spcBef>
            </a:pPr>
            <a:endParaRPr sz="650"/>
          </a:p>
        </p:txBody>
      </p:sp>
      <p:sp>
        <p:nvSpPr>
          <p:cNvPr id="82" name="object 82"/>
          <p:cNvSpPr txBox="1"/>
          <p:nvPr/>
        </p:nvSpPr>
        <p:spPr>
          <a:xfrm>
            <a:off x="7269480" y="3075304"/>
            <a:ext cx="205740" cy="100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0"/>
              </a:spcBef>
            </a:pPr>
            <a:endParaRPr sz="750"/>
          </a:p>
        </p:txBody>
      </p:sp>
      <p:sp>
        <p:nvSpPr>
          <p:cNvPr id="81" name="object 81"/>
          <p:cNvSpPr txBox="1"/>
          <p:nvPr/>
        </p:nvSpPr>
        <p:spPr>
          <a:xfrm>
            <a:off x="6676390" y="3113404"/>
            <a:ext cx="10509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781483" y="3113404"/>
            <a:ext cx="100329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881813" y="3113404"/>
            <a:ext cx="10699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88809" y="3113404"/>
            <a:ext cx="8731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076123" y="3113404"/>
            <a:ext cx="9302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169151" y="3113404"/>
            <a:ext cx="100329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676390" y="3175641"/>
            <a:ext cx="105092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74" name="object 74"/>
          <p:cNvSpPr txBox="1"/>
          <p:nvPr/>
        </p:nvSpPr>
        <p:spPr>
          <a:xfrm>
            <a:off x="6781483" y="3175641"/>
            <a:ext cx="100329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73" name="object 73"/>
          <p:cNvSpPr txBox="1"/>
          <p:nvPr/>
        </p:nvSpPr>
        <p:spPr>
          <a:xfrm>
            <a:off x="6881813" y="3175641"/>
            <a:ext cx="593407" cy="311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6676390" y="3239770"/>
            <a:ext cx="10509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781483" y="3239770"/>
            <a:ext cx="100329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676390" y="3303270"/>
            <a:ext cx="205422" cy="184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4370070" y="2396490"/>
            <a:ext cx="205740" cy="595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4575811" y="2396490"/>
            <a:ext cx="387349" cy="7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0"/>
              </a:spcBef>
            </a:pPr>
            <a:endParaRPr sz="550"/>
          </a:p>
        </p:txBody>
      </p:sp>
      <p:sp>
        <p:nvSpPr>
          <p:cNvPr id="67" name="object 67"/>
          <p:cNvSpPr txBox="1"/>
          <p:nvPr/>
        </p:nvSpPr>
        <p:spPr>
          <a:xfrm>
            <a:off x="4963159" y="2396491"/>
            <a:ext cx="207010" cy="201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4575810" y="2470150"/>
            <a:ext cx="1063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682173" y="2470150"/>
            <a:ext cx="8794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770120" y="2470150"/>
            <a:ext cx="936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863783" y="2470150"/>
            <a:ext cx="9937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575810" y="2533651"/>
            <a:ext cx="106362" cy="64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9"/>
              </a:spcBef>
            </a:pPr>
            <a:endParaRPr sz="500"/>
          </a:p>
        </p:txBody>
      </p:sp>
      <p:sp>
        <p:nvSpPr>
          <p:cNvPr id="61" name="object 61"/>
          <p:cNvSpPr txBox="1"/>
          <p:nvPr/>
        </p:nvSpPr>
        <p:spPr>
          <a:xfrm>
            <a:off x="4682173" y="2533651"/>
            <a:ext cx="87947" cy="64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9"/>
              </a:spcBef>
            </a:pPr>
            <a:endParaRPr sz="500"/>
          </a:p>
        </p:txBody>
      </p:sp>
      <p:sp>
        <p:nvSpPr>
          <p:cNvPr id="60" name="object 60"/>
          <p:cNvSpPr txBox="1"/>
          <p:nvPr/>
        </p:nvSpPr>
        <p:spPr>
          <a:xfrm>
            <a:off x="4770120" y="2533651"/>
            <a:ext cx="93662" cy="64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9"/>
              </a:spcBef>
            </a:pPr>
            <a:endParaRPr sz="500"/>
          </a:p>
        </p:txBody>
      </p:sp>
      <p:sp>
        <p:nvSpPr>
          <p:cNvPr id="59" name="object 59"/>
          <p:cNvSpPr txBox="1"/>
          <p:nvPr/>
        </p:nvSpPr>
        <p:spPr>
          <a:xfrm>
            <a:off x="4863783" y="2533651"/>
            <a:ext cx="99377" cy="64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9"/>
              </a:spcBef>
            </a:pPr>
            <a:endParaRPr sz="500"/>
          </a:p>
        </p:txBody>
      </p:sp>
      <p:sp>
        <p:nvSpPr>
          <p:cNvPr id="58" name="object 58"/>
          <p:cNvSpPr txBox="1"/>
          <p:nvPr/>
        </p:nvSpPr>
        <p:spPr>
          <a:xfrm>
            <a:off x="4575810" y="2598413"/>
            <a:ext cx="1063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682173" y="2598413"/>
            <a:ext cx="8794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770120" y="2598413"/>
            <a:ext cx="936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863783" y="2598413"/>
            <a:ext cx="9937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963159" y="2598413"/>
            <a:ext cx="106362" cy="192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5069523" y="2598414"/>
            <a:ext cx="100647" cy="92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5"/>
              </a:spcBef>
            </a:pPr>
            <a:endParaRPr sz="700"/>
          </a:p>
        </p:txBody>
      </p:sp>
      <p:sp>
        <p:nvSpPr>
          <p:cNvPr id="52" name="object 52"/>
          <p:cNvSpPr txBox="1"/>
          <p:nvPr/>
        </p:nvSpPr>
        <p:spPr>
          <a:xfrm>
            <a:off x="4575810" y="2660651"/>
            <a:ext cx="106362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51" name="object 51"/>
          <p:cNvSpPr txBox="1"/>
          <p:nvPr/>
        </p:nvSpPr>
        <p:spPr>
          <a:xfrm>
            <a:off x="4682173" y="2660651"/>
            <a:ext cx="87947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50" name="object 50"/>
          <p:cNvSpPr txBox="1"/>
          <p:nvPr/>
        </p:nvSpPr>
        <p:spPr>
          <a:xfrm>
            <a:off x="4770120" y="2660651"/>
            <a:ext cx="93662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49" name="object 49"/>
          <p:cNvSpPr txBox="1"/>
          <p:nvPr/>
        </p:nvSpPr>
        <p:spPr>
          <a:xfrm>
            <a:off x="4863783" y="2660651"/>
            <a:ext cx="99377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48" name="object 48"/>
          <p:cNvSpPr txBox="1"/>
          <p:nvPr/>
        </p:nvSpPr>
        <p:spPr>
          <a:xfrm>
            <a:off x="5069523" y="2690495"/>
            <a:ext cx="100647" cy="33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575810" y="2728595"/>
            <a:ext cx="1063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682173" y="2728595"/>
            <a:ext cx="8794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770120" y="2728595"/>
            <a:ext cx="936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863783" y="2728595"/>
            <a:ext cx="9937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69523" y="2724151"/>
            <a:ext cx="100647" cy="66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5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4575810" y="2790831"/>
            <a:ext cx="106362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41" name="object 41"/>
          <p:cNvSpPr txBox="1"/>
          <p:nvPr/>
        </p:nvSpPr>
        <p:spPr>
          <a:xfrm>
            <a:off x="4682173" y="2790831"/>
            <a:ext cx="87947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40" name="object 40"/>
          <p:cNvSpPr txBox="1"/>
          <p:nvPr/>
        </p:nvSpPr>
        <p:spPr>
          <a:xfrm>
            <a:off x="4770120" y="2790831"/>
            <a:ext cx="93662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9" name="object 39"/>
          <p:cNvSpPr txBox="1"/>
          <p:nvPr/>
        </p:nvSpPr>
        <p:spPr>
          <a:xfrm>
            <a:off x="4863783" y="2790831"/>
            <a:ext cx="99377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38" name="object 38"/>
          <p:cNvSpPr txBox="1"/>
          <p:nvPr/>
        </p:nvSpPr>
        <p:spPr>
          <a:xfrm>
            <a:off x="4963159" y="2790832"/>
            <a:ext cx="106362" cy="284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5069523" y="2790831"/>
            <a:ext cx="100647" cy="95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"/>
              </a:spcBef>
            </a:pPr>
            <a:endParaRPr sz="750"/>
          </a:p>
        </p:txBody>
      </p:sp>
      <p:sp>
        <p:nvSpPr>
          <p:cNvPr id="36" name="object 36"/>
          <p:cNvSpPr txBox="1"/>
          <p:nvPr/>
        </p:nvSpPr>
        <p:spPr>
          <a:xfrm>
            <a:off x="4575810" y="2854960"/>
            <a:ext cx="1063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82173" y="2854960"/>
            <a:ext cx="8794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770120" y="2854960"/>
            <a:ext cx="936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863783" y="2854960"/>
            <a:ext cx="9937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069523" y="2886710"/>
            <a:ext cx="100647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31" name="object 31"/>
          <p:cNvSpPr txBox="1"/>
          <p:nvPr/>
        </p:nvSpPr>
        <p:spPr>
          <a:xfrm>
            <a:off x="4575810" y="2918460"/>
            <a:ext cx="106362" cy="7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0"/>
              </a:spcBef>
            </a:pPr>
            <a:endParaRPr sz="550"/>
          </a:p>
        </p:txBody>
      </p:sp>
      <p:sp>
        <p:nvSpPr>
          <p:cNvPr id="30" name="object 30"/>
          <p:cNvSpPr txBox="1"/>
          <p:nvPr/>
        </p:nvSpPr>
        <p:spPr>
          <a:xfrm>
            <a:off x="4682173" y="2918460"/>
            <a:ext cx="87947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70120" y="2918460"/>
            <a:ext cx="93662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63783" y="2918460"/>
            <a:ext cx="99377" cy="31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70070" y="2992121"/>
            <a:ext cx="205740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75810" y="2992120"/>
            <a:ext cx="10636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75810" y="2950210"/>
            <a:ext cx="1063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82173" y="2950210"/>
            <a:ext cx="8794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70120" y="2950210"/>
            <a:ext cx="9366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63783" y="2950210"/>
            <a:ext cx="99377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69523" y="2981960"/>
            <a:ext cx="100647" cy="93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34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4575810" y="3013710"/>
            <a:ext cx="106362" cy="99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4"/>
              </a:spcBef>
            </a:pPr>
            <a:endParaRPr sz="750"/>
          </a:p>
        </p:txBody>
      </p:sp>
      <p:sp>
        <p:nvSpPr>
          <p:cNvPr id="19" name="object 19"/>
          <p:cNvSpPr txBox="1"/>
          <p:nvPr/>
        </p:nvSpPr>
        <p:spPr>
          <a:xfrm>
            <a:off x="4682173" y="3013710"/>
            <a:ext cx="87947" cy="99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4"/>
              </a:spcBef>
            </a:pPr>
            <a:endParaRPr sz="750"/>
          </a:p>
        </p:txBody>
      </p:sp>
      <p:sp>
        <p:nvSpPr>
          <p:cNvPr id="18" name="object 18"/>
          <p:cNvSpPr txBox="1"/>
          <p:nvPr/>
        </p:nvSpPr>
        <p:spPr>
          <a:xfrm>
            <a:off x="4770120" y="3013710"/>
            <a:ext cx="93662" cy="99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4"/>
              </a:spcBef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4863783" y="3013710"/>
            <a:ext cx="99377" cy="99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4"/>
              </a:spcBef>
            </a:pPr>
            <a:endParaRPr sz="750"/>
          </a:p>
        </p:txBody>
      </p:sp>
      <p:sp>
        <p:nvSpPr>
          <p:cNvPr id="16" name="object 16"/>
          <p:cNvSpPr txBox="1"/>
          <p:nvPr/>
        </p:nvSpPr>
        <p:spPr>
          <a:xfrm>
            <a:off x="4370070" y="3045460"/>
            <a:ext cx="106680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15" name="object 15"/>
          <p:cNvSpPr txBox="1"/>
          <p:nvPr/>
        </p:nvSpPr>
        <p:spPr>
          <a:xfrm>
            <a:off x="4476750" y="3045460"/>
            <a:ext cx="99060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14" name="object 14"/>
          <p:cNvSpPr txBox="1"/>
          <p:nvPr/>
        </p:nvSpPr>
        <p:spPr>
          <a:xfrm>
            <a:off x="4963159" y="3075304"/>
            <a:ext cx="207010" cy="100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0"/>
              </a:spcBef>
            </a:pPr>
            <a:endParaRPr sz="750"/>
          </a:p>
        </p:txBody>
      </p:sp>
      <p:sp>
        <p:nvSpPr>
          <p:cNvPr id="13" name="object 13"/>
          <p:cNvSpPr txBox="1"/>
          <p:nvPr/>
        </p:nvSpPr>
        <p:spPr>
          <a:xfrm>
            <a:off x="4370070" y="3113404"/>
            <a:ext cx="106680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76750" y="3113404"/>
            <a:ext cx="99060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5810" y="3113404"/>
            <a:ext cx="1063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82173" y="3113404"/>
            <a:ext cx="8794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70120" y="3113404"/>
            <a:ext cx="93662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63783" y="3113404"/>
            <a:ext cx="99377" cy="6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70070" y="3175641"/>
            <a:ext cx="106680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6" name="object 6"/>
          <p:cNvSpPr txBox="1"/>
          <p:nvPr/>
        </p:nvSpPr>
        <p:spPr>
          <a:xfrm>
            <a:off x="4476750" y="3175641"/>
            <a:ext cx="99060" cy="64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"/>
              </a:spcBef>
            </a:pPr>
            <a:endParaRPr sz="500"/>
          </a:p>
        </p:txBody>
      </p:sp>
      <p:sp>
        <p:nvSpPr>
          <p:cNvPr id="5" name="object 5"/>
          <p:cNvSpPr txBox="1"/>
          <p:nvPr/>
        </p:nvSpPr>
        <p:spPr>
          <a:xfrm>
            <a:off x="4575810" y="3175641"/>
            <a:ext cx="594360" cy="311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370070" y="3239770"/>
            <a:ext cx="106680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76750" y="3239770"/>
            <a:ext cx="99060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370070" y="3303270"/>
            <a:ext cx="205740" cy="184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3" name="61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708C8A6-10F7-4E23-9C8E-CF505DE6E2AE}" type="datetime1">
              <a:rPr lang="es-CO" smtClean="0"/>
              <a:t>22/10/2024</a:t>
            </a:fld>
            <a:endParaRPr lang="en-US"/>
          </a:p>
        </p:txBody>
      </p:sp>
      <p:sp>
        <p:nvSpPr>
          <p:cNvPr id="614" name="6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615" name="6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58" y="4792344"/>
            <a:ext cx="2421399" cy="116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2293620" y="4085590"/>
            <a:ext cx="868680" cy="111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06595" y="2233929"/>
            <a:ext cx="868680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45740" y="48120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44470" y="3233420"/>
            <a:ext cx="2037080" cy="1591944"/>
          </a:xfrm>
          <a:custGeom>
            <a:avLst/>
            <a:gdLst/>
            <a:ahLst/>
            <a:cxnLst/>
            <a:rect l="l" t="t" r="r" b="b"/>
            <a:pathLst>
              <a:path w="2037080" h="1591944">
                <a:moveTo>
                  <a:pt x="0" y="1591944"/>
                </a:moveTo>
                <a:lnTo>
                  <a:pt x="203708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46979" y="3248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46979" y="3233420"/>
            <a:ext cx="0" cy="528954"/>
          </a:xfrm>
          <a:custGeom>
            <a:avLst/>
            <a:gdLst/>
            <a:ahLst/>
            <a:cxnLst/>
            <a:rect l="l" t="t" r="r" b="b"/>
            <a:pathLst>
              <a:path h="528954">
                <a:moveTo>
                  <a:pt x="0" y="0"/>
                </a:moveTo>
                <a:lnTo>
                  <a:pt x="0" y="528954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46979" y="3763010"/>
            <a:ext cx="1859280" cy="0"/>
          </a:xfrm>
          <a:custGeom>
            <a:avLst/>
            <a:gdLst/>
            <a:ahLst/>
            <a:cxnLst/>
            <a:rect l="l" t="t" r="r" b="b"/>
            <a:pathLst>
              <a:path w="1859280">
                <a:moveTo>
                  <a:pt x="0" y="0"/>
                </a:moveTo>
                <a:lnTo>
                  <a:pt x="185928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32576" y="2233929"/>
            <a:ext cx="868679" cy="111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71690" y="3248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71690" y="3233420"/>
            <a:ext cx="0" cy="528954"/>
          </a:xfrm>
          <a:custGeom>
            <a:avLst/>
            <a:gdLst/>
            <a:ahLst/>
            <a:cxnLst/>
            <a:rect l="l" t="t" r="r" b="b"/>
            <a:pathLst>
              <a:path h="528954">
                <a:moveTo>
                  <a:pt x="0" y="528954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71690" y="3763010"/>
            <a:ext cx="2124710" cy="0"/>
          </a:xfrm>
          <a:custGeom>
            <a:avLst/>
            <a:gdLst/>
            <a:ahLst/>
            <a:cxnLst/>
            <a:rect l="l" t="t" r="r" b="b"/>
            <a:pathLst>
              <a:path w="2124710">
                <a:moveTo>
                  <a:pt x="0" y="0"/>
                </a:moveTo>
                <a:lnTo>
                  <a:pt x="212471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33816" y="2233929"/>
            <a:ext cx="868679" cy="1112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96400" y="3248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296400" y="3233420"/>
            <a:ext cx="0" cy="528954"/>
          </a:xfrm>
          <a:custGeom>
            <a:avLst/>
            <a:gdLst/>
            <a:ahLst/>
            <a:cxnLst/>
            <a:rect l="l" t="t" r="r" b="b"/>
            <a:pathLst>
              <a:path h="528954">
                <a:moveTo>
                  <a:pt x="0" y="528954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474200" y="3248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74200" y="3233420"/>
            <a:ext cx="0" cy="1857374"/>
          </a:xfrm>
          <a:custGeom>
            <a:avLst/>
            <a:gdLst/>
            <a:ahLst/>
            <a:cxnLst/>
            <a:rect l="l" t="t" r="r" b="b"/>
            <a:pathLst>
              <a:path h="1857375">
                <a:moveTo>
                  <a:pt x="0" y="1857374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33370" y="5106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33370" y="5091430"/>
            <a:ext cx="6640830" cy="0"/>
          </a:xfrm>
          <a:custGeom>
            <a:avLst/>
            <a:gdLst/>
            <a:ahLst/>
            <a:cxnLst/>
            <a:rect l="l" t="t" r="r" b="b"/>
            <a:pathLst>
              <a:path w="6640830">
                <a:moveTo>
                  <a:pt x="0" y="0"/>
                </a:moveTo>
                <a:lnTo>
                  <a:pt x="664083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06260" y="3233420"/>
            <a:ext cx="0" cy="528954"/>
          </a:xfrm>
          <a:custGeom>
            <a:avLst/>
            <a:gdLst/>
            <a:ahLst/>
            <a:cxnLst/>
            <a:rect l="l" t="t" r="r" b="b"/>
            <a:pathLst>
              <a:path h="528954">
                <a:moveTo>
                  <a:pt x="0" y="528954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80310" y="4737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21000" y="5180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67940" y="5034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55570" y="51073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67940" y="48120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55570" y="4884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45740" y="50349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33370" y="4884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93920" y="2879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34610" y="3322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81550" y="317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69179" y="3248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81550" y="2954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69179" y="3026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59350" y="317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59350" y="2954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46979" y="3026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18630" y="2879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9320" y="3322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06260" y="317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93890" y="3248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06260" y="2954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3890" y="3026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4060" y="317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4060" y="2954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1690" y="3026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21140" y="2879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61830" y="3322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08770" y="317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08770" y="2954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96400" y="3026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6570" y="317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6570" y="2954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74200" y="3026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89657" y="554001"/>
            <a:ext cx="688143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eado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4400" spc="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pu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spc="-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is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ib</a:t>
            </a:r>
            <a:r>
              <a:rPr sz="44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ido</a:t>
            </a: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7368" y="1973484"/>
            <a:ext cx="84468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4" dirty="0">
                <a:latin typeface="Times New Roman"/>
                <a:cs typeface="Times New Roman"/>
              </a:rPr>
              <a:t>ui</a:t>
            </a:r>
            <a:r>
              <a:rPr sz="1400" spc="-4" dirty="0">
                <a:latin typeface="Times New Roman"/>
                <a:cs typeface="Times New Roman"/>
              </a:rPr>
              <a:t>l</a:t>
            </a:r>
            <a:r>
              <a:rPr sz="1400" spc="19" dirty="0">
                <a:latin typeface="Times New Roman"/>
                <a:cs typeface="Times New Roman"/>
              </a:rPr>
              <a:t>d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spc="-4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7421" y="1973484"/>
            <a:ext cx="846590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19" dirty="0">
                <a:latin typeface="Times New Roman"/>
                <a:cs typeface="Times New Roman"/>
              </a:rPr>
              <a:t>ui</a:t>
            </a:r>
            <a:r>
              <a:rPr sz="1400" spc="-4" dirty="0">
                <a:latin typeface="Times New Roman"/>
                <a:cs typeface="Times New Roman"/>
              </a:rPr>
              <a:t>l</a:t>
            </a:r>
            <a:r>
              <a:rPr sz="1400" spc="4" dirty="0">
                <a:latin typeface="Times New Roman"/>
                <a:cs typeface="Times New Roman"/>
              </a:rPr>
              <a:t>din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64930" y="1973484"/>
            <a:ext cx="85779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19" dirty="0">
                <a:latin typeface="Times New Roman"/>
                <a:cs typeface="Times New Roman"/>
              </a:rPr>
              <a:t>u</a:t>
            </a:r>
            <a:r>
              <a:rPr sz="1400" spc="9" dirty="0">
                <a:latin typeface="Times New Roman"/>
                <a:cs typeface="Times New Roman"/>
              </a:rPr>
              <a:t>i</a:t>
            </a:r>
            <a:r>
              <a:rPr sz="1400" spc="4" dirty="0">
                <a:latin typeface="Times New Roman"/>
                <a:cs typeface="Times New Roman"/>
              </a:rPr>
              <a:t>ld</a:t>
            </a:r>
            <a:r>
              <a:rPr sz="1400" spc="-4" dirty="0">
                <a:latin typeface="Times New Roman"/>
                <a:cs typeface="Times New Roman"/>
              </a:rPr>
              <a:t>i</a:t>
            </a:r>
            <a:r>
              <a:rPr sz="1400" spc="19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0064" y="5331490"/>
            <a:ext cx="84865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B</a:t>
            </a:r>
            <a:r>
              <a:rPr sz="1400" spc="4" dirty="0">
                <a:latin typeface="Times New Roman"/>
                <a:cs typeface="Times New Roman"/>
              </a:rPr>
              <a:t>ui</a:t>
            </a:r>
            <a:r>
              <a:rPr sz="1400" spc="-4" dirty="0">
                <a:latin typeface="Times New Roman"/>
                <a:cs typeface="Times New Roman"/>
              </a:rPr>
              <a:t>l</a:t>
            </a:r>
            <a:r>
              <a:rPr sz="1400" spc="19" dirty="0">
                <a:latin typeface="Times New Roman"/>
                <a:cs typeface="Times New Roman"/>
              </a:rPr>
              <a:t>d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spc="-4" dirty="0">
                <a:latin typeface="Times New Roman"/>
                <a:cs typeface="Times New Roman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g</a:t>
            </a:r>
            <a:r>
              <a:rPr sz="1400" spc="-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4011" y="6465923"/>
            <a:ext cx="631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3370" y="3233421"/>
            <a:ext cx="6640830" cy="1858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171689" y="3233421"/>
            <a:ext cx="2124710" cy="529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046980" y="3233421"/>
            <a:ext cx="1859279" cy="529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6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B795783-CA30-47C2-9629-24A236369B3A}" type="datetime1">
              <a:rPr lang="es-CO" smtClean="0"/>
              <a:t>22/10/2024</a:t>
            </a:fld>
            <a:endParaRPr lang="en-US"/>
          </a:p>
        </p:txBody>
      </p:sp>
      <p:sp>
        <p:nvSpPr>
          <p:cNvPr id="65" name="6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66" name="6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A25A647C-56A0-60ED-CF7A-F2FBE1B7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95" y="5241925"/>
            <a:ext cx="2037079" cy="9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object 217">
            <a:extLst>
              <a:ext uri="{FF2B5EF4-FFF2-40B4-BE49-F238E27FC236}">
                <a16:creationId xmlns:a16="http://schemas.microsoft.com/office/drawing/2014/main" id="{99DED331-8ACD-77BE-C7D4-0E05F1294534}"/>
              </a:ext>
            </a:extLst>
          </p:cNvPr>
          <p:cNvSpPr txBox="1"/>
          <p:nvPr/>
        </p:nvSpPr>
        <p:spPr>
          <a:xfrm>
            <a:off x="2833370" y="2927350"/>
            <a:ext cx="13135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es-CO" i="1" dirty="0">
                <a:latin typeface="Times New Roman"/>
                <a:cs typeface="Times New Roman"/>
              </a:rPr>
              <a:t>Un c</a:t>
            </a:r>
            <a:r>
              <a:rPr i="1" dirty="0">
                <a:latin typeface="Times New Roman"/>
                <a:cs typeface="Times New Roman"/>
              </a:rPr>
              <a:t>a</a:t>
            </a:r>
            <a:r>
              <a:rPr i="1" spc="-9" dirty="0">
                <a:latin typeface="Times New Roman"/>
                <a:cs typeface="Times New Roman"/>
              </a:rPr>
              <a:t>b</a:t>
            </a:r>
            <a:r>
              <a:rPr i="1" spc="19" dirty="0">
                <a:latin typeface="Times New Roman"/>
                <a:cs typeface="Times New Roman"/>
              </a:rPr>
              <a:t>l</a:t>
            </a:r>
            <a:r>
              <a:rPr i="1" dirty="0">
                <a:latin typeface="Times New Roman"/>
                <a:cs typeface="Times New Roman"/>
              </a:rPr>
              <a:t>e</a:t>
            </a:r>
            <a:r>
              <a:rPr lang="es-CO" i="1" dirty="0">
                <a:latin typeface="Times New Roman"/>
                <a:cs typeface="Times New Roman"/>
              </a:rPr>
              <a:t> de 12h o más por cada enlace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13136" y="609600"/>
            <a:ext cx="8745263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8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spc="-79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po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s de </a:t>
            </a:r>
            <a:r>
              <a:rPr sz="4400" spc="-19" dirty="0" err="1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ios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do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  en 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-19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pus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4011" y="6465923"/>
            <a:ext cx="631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F08CF83-0C88-43E4-993D-D465CAA63C24}" type="datetime1">
              <a:rPr lang="es-CO" smtClean="0"/>
              <a:t>22/10/2024</a:t>
            </a:fld>
            <a:endParaRPr lang="en-U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D83BCE-C3D2-6D17-E786-15B1FA75424A}"/>
              </a:ext>
            </a:extLst>
          </p:cNvPr>
          <p:cNvSpPr txBox="1"/>
          <p:nvPr/>
        </p:nvSpPr>
        <p:spPr>
          <a:xfrm>
            <a:off x="1117118" y="2667000"/>
            <a:ext cx="5817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Cables de cobre: par trenzado, coaxial(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no se usa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Cables de fibra óptica: MM y SM</a:t>
            </a: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ables de fibra óptica en sistemas AV | Extron">
            <a:extLst>
              <a:ext uri="{FF2B5EF4-FFF2-40B4-BE49-F238E27FC236}">
                <a16:creationId xmlns:a16="http://schemas.microsoft.com/office/drawing/2014/main" id="{94EC4B0A-E569-9491-1C32-06F93F4C6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97357"/>
            <a:ext cx="3505200" cy="19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6,043 en la categoría «Cable de par trenzado» de fotos e ...">
            <a:extLst>
              <a:ext uri="{FF2B5EF4-FFF2-40B4-BE49-F238E27FC236}">
                <a16:creationId xmlns:a16="http://schemas.microsoft.com/office/drawing/2014/main" id="{DF0275F0-6969-BDA1-B507-D7E6819C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54" y="1806041"/>
            <a:ext cx="3734564" cy="20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63" y="2434676"/>
            <a:ext cx="3395471" cy="26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3"/>
          <p:cNvSpPr txBox="1"/>
          <p:nvPr/>
        </p:nvSpPr>
        <p:spPr>
          <a:xfrm>
            <a:off x="1571825" y="636453"/>
            <a:ext cx="745337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234" dirty="0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sz="4400" spc="-25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4400" spc="-9" dirty="0">
                <a:solidFill>
                  <a:srgbClr val="0070C0"/>
                </a:solidFill>
                <a:latin typeface="Times New Roman"/>
                <a:cs typeface="Times New Roman"/>
              </a:rPr>
              <a:t>j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as </a:t>
            </a:r>
            <a:r>
              <a:rPr sz="4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los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44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0070C0"/>
                </a:solidFill>
                <a:latin typeface="Times New Roman"/>
                <a:cs typeface="Times New Roman"/>
              </a:rPr>
              <a:t>ios</a:t>
            </a:r>
            <a:r>
              <a:rPr sz="4400" dirty="0">
                <a:solidFill>
                  <a:srgbClr val="0070C0"/>
                </a:solidFill>
                <a:latin typeface="Times New Roman"/>
                <a:cs typeface="Times New Roman"/>
              </a:rPr>
              <a:t> de</a:t>
            </a:r>
            <a:r>
              <a:rPr lang="es-CO" sz="4400" dirty="0">
                <a:solidFill>
                  <a:srgbClr val="0070C0"/>
                </a:solidFill>
                <a:latin typeface="Times New Roman"/>
                <a:cs typeface="Times New Roman"/>
              </a:rPr>
              <a:t> cobre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66918" y="407697"/>
            <a:ext cx="147499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2793" y="2260092"/>
            <a:ext cx="228853" cy="2384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6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75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95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9200" y="2286000"/>
            <a:ext cx="6346763" cy="189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 err="1">
                <a:latin typeface="Times New Roman"/>
                <a:cs typeface="Times New Roman"/>
              </a:rPr>
              <a:t>C</a:t>
            </a:r>
            <a:r>
              <a:rPr sz="3200" spc="4" dirty="0" err="1">
                <a:latin typeface="Times New Roman"/>
                <a:cs typeface="Times New Roman"/>
              </a:rPr>
              <a:t>ond</a:t>
            </a:r>
            <a:r>
              <a:rPr sz="3200" spc="-4" dirty="0" err="1">
                <a:latin typeface="Times New Roman"/>
                <a:cs typeface="Times New Roman"/>
              </a:rPr>
              <a:t>uc</a:t>
            </a:r>
            <a:r>
              <a:rPr sz="3200" spc="9" dirty="0" err="1">
                <a:latin typeface="Times New Roman"/>
                <a:cs typeface="Times New Roman"/>
              </a:rPr>
              <a:t>e</a:t>
            </a:r>
            <a:r>
              <a:rPr sz="3200" dirty="0" err="1">
                <a:latin typeface="Times New Roman"/>
                <a:cs typeface="Times New Roman"/>
              </a:rPr>
              <a:t>n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4" dirty="0" err="1">
                <a:latin typeface="Times New Roman"/>
                <a:cs typeface="Times New Roman"/>
              </a:rPr>
              <a:t>e</a:t>
            </a:r>
            <a:r>
              <a:rPr sz="3200" spc="-14" dirty="0" err="1">
                <a:latin typeface="Times New Roman"/>
                <a:cs typeface="Times New Roman"/>
              </a:rPr>
              <a:t>l</a:t>
            </a:r>
            <a:r>
              <a:rPr sz="3200" spc="4" dirty="0" err="1">
                <a:latin typeface="Times New Roman"/>
                <a:cs typeface="Times New Roman"/>
              </a:rPr>
              <a:t>ec</a:t>
            </a:r>
            <a:r>
              <a:rPr sz="3200" spc="-14" dirty="0" err="1">
                <a:latin typeface="Times New Roman"/>
                <a:cs typeface="Times New Roman"/>
              </a:rPr>
              <a:t>t</a:t>
            </a:r>
            <a:r>
              <a:rPr sz="3200" dirty="0" err="1">
                <a:latin typeface="Times New Roman"/>
                <a:cs typeface="Times New Roman"/>
              </a:rPr>
              <a:t>r</a:t>
            </a:r>
            <a:r>
              <a:rPr sz="3200" spc="-14" dirty="0" err="1">
                <a:latin typeface="Times New Roman"/>
                <a:cs typeface="Times New Roman"/>
              </a:rPr>
              <a:t>i</a:t>
            </a:r>
            <a:r>
              <a:rPr sz="3200" spc="4" dirty="0" err="1">
                <a:latin typeface="Times New Roman"/>
                <a:cs typeface="Times New Roman"/>
              </a:rPr>
              <a:t>c</a:t>
            </a:r>
            <a:r>
              <a:rPr sz="3200" spc="-4" dirty="0" err="1">
                <a:latin typeface="Times New Roman"/>
                <a:cs typeface="Times New Roman"/>
              </a:rPr>
              <a:t>i</a:t>
            </a:r>
            <a:r>
              <a:rPr sz="3200" spc="9" dirty="0" err="1">
                <a:latin typeface="Times New Roman"/>
                <a:cs typeface="Times New Roman"/>
              </a:rPr>
              <a:t>d</a:t>
            </a:r>
            <a:r>
              <a:rPr sz="3200" spc="-4" dirty="0" err="1">
                <a:latin typeface="Times New Roman"/>
                <a:cs typeface="Times New Roman"/>
              </a:rPr>
              <a:t>a</a:t>
            </a:r>
            <a:r>
              <a:rPr sz="3200" dirty="0" err="1">
                <a:latin typeface="Times New Roman"/>
                <a:cs typeface="Times New Roman"/>
              </a:rPr>
              <a:t>d</a:t>
            </a:r>
            <a:r>
              <a:rPr lang="es-CO" sz="3200" dirty="0">
                <a:latin typeface="Times New Roman"/>
                <a:cs typeface="Times New Roman"/>
              </a:rPr>
              <a:t> muy bien</a:t>
            </a:r>
            <a:endParaRPr sz="3200" dirty="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1"/>
              </a:spcBef>
            </a:pPr>
            <a:r>
              <a:rPr sz="3200" spc="4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-9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-4" dirty="0">
                <a:latin typeface="Times New Roman"/>
                <a:cs typeface="Times New Roman"/>
              </a:rPr>
              <a:t>o</a:t>
            </a:r>
            <a:r>
              <a:rPr sz="3200" spc="9" dirty="0">
                <a:latin typeface="Times New Roman"/>
                <a:cs typeface="Times New Roman"/>
              </a:rPr>
              <a:t>x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da</a:t>
            </a:r>
            <a:r>
              <a:rPr sz="3200" dirty="0">
                <a:latin typeface="Times New Roman"/>
                <a:cs typeface="Times New Roman"/>
              </a:rPr>
              <a:t>n</a:t>
            </a:r>
          </a:p>
          <a:p>
            <a:pPr marL="12700" marR="1052">
              <a:lnSpc>
                <a:spcPct val="95825"/>
              </a:lnSpc>
              <a:spcBef>
                <a:spcPts val="160"/>
              </a:spcBef>
            </a:pP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spc="4" dirty="0">
                <a:latin typeface="Times New Roman"/>
                <a:cs typeface="Times New Roman"/>
              </a:rPr>
              <a:t>ued</a:t>
            </a:r>
            <a:r>
              <a:rPr sz="3200" spc="-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n </a:t>
            </a:r>
            <a:r>
              <a:rPr sz="3200" spc="4" dirty="0" err="1">
                <a:latin typeface="Times New Roman"/>
                <a:cs typeface="Times New Roman"/>
              </a:rPr>
              <a:t>ha</a:t>
            </a:r>
            <a:r>
              <a:rPr sz="3200" spc="9" dirty="0" err="1">
                <a:latin typeface="Times New Roman"/>
                <a:cs typeface="Times New Roman"/>
              </a:rPr>
              <a:t>c</a:t>
            </a:r>
            <a:r>
              <a:rPr sz="3200" dirty="0" err="1">
                <a:latin typeface="Times New Roman"/>
                <a:cs typeface="Times New Roman"/>
              </a:rPr>
              <a:t>erse</a:t>
            </a:r>
            <a:r>
              <a:rPr sz="3200" dirty="0">
                <a:latin typeface="Times New Roman"/>
                <a:cs typeface="Times New Roman"/>
              </a:rPr>
              <a:t> ca</a:t>
            </a:r>
            <a:r>
              <a:rPr sz="3200" spc="4" dirty="0">
                <a:latin typeface="Times New Roman"/>
                <a:cs typeface="Times New Roman"/>
              </a:rPr>
              <a:t>b</a:t>
            </a:r>
            <a:r>
              <a:rPr sz="3200" spc="-14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lang="es-CO" sz="3200" dirty="0">
                <a:latin typeface="Times New Roman"/>
                <a:cs typeface="Times New Roman"/>
              </a:rPr>
              <a:t> muy finos.</a:t>
            </a:r>
            <a:endParaRPr sz="3200" dirty="0">
              <a:latin typeface="Times New Roman"/>
              <a:cs typeface="Times New Roman"/>
            </a:endParaRPr>
          </a:p>
          <a:p>
            <a:pPr marL="12700" marR="22070">
              <a:lnSpc>
                <a:spcPct val="95825"/>
              </a:lnSpc>
              <a:spcBef>
                <a:spcPts val="125"/>
              </a:spcBef>
            </a:pPr>
            <a:r>
              <a:rPr sz="3200" spc="-4" dirty="0">
                <a:latin typeface="Times New Roman"/>
                <a:cs typeface="Times New Roman"/>
              </a:rPr>
              <a:t>F</a:t>
            </a:r>
            <a:r>
              <a:rPr sz="3200" spc="4" dirty="0">
                <a:latin typeface="Times New Roman"/>
                <a:cs typeface="Times New Roman"/>
              </a:rPr>
              <a:t>á</a:t>
            </a:r>
            <a:r>
              <a:rPr sz="3200" dirty="0">
                <a:latin typeface="Times New Roman"/>
                <a:cs typeface="Times New Roman"/>
              </a:rPr>
              <a:t>ciles </a:t>
            </a:r>
            <a:r>
              <a:rPr sz="3200" spc="9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arle </a:t>
            </a:r>
            <a:r>
              <a:rPr sz="3200" spc="-9" dirty="0">
                <a:latin typeface="Times New Roman"/>
                <a:cs typeface="Times New Roman"/>
              </a:rPr>
              <a:t>f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rma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61205" y="3262884"/>
            <a:ext cx="80957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6070" y="3262884"/>
            <a:ext cx="90004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4236975"/>
            <a:ext cx="148520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Difí</a:t>
            </a:r>
            <a:r>
              <a:rPr sz="3200" spc="4" dirty="0">
                <a:latin typeface="Times New Roman"/>
                <a:cs typeface="Times New Roman"/>
              </a:rPr>
              <a:t>c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-4" dirty="0">
                <a:latin typeface="Times New Roman"/>
                <a:cs typeface="Times New Roman"/>
              </a:rPr>
              <a:t>le</a:t>
            </a:r>
            <a:r>
              <a:rPr sz="3200" dirty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0672" y="4236975"/>
            <a:ext cx="47131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7281" y="4236975"/>
            <a:ext cx="126237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>
                <a:latin typeface="Times New Roman"/>
                <a:cs typeface="Times New Roman"/>
              </a:rPr>
              <a:t>r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-9" dirty="0">
                <a:latin typeface="Times New Roman"/>
                <a:cs typeface="Times New Roman"/>
              </a:rPr>
              <a:t>m</a:t>
            </a:r>
            <a:r>
              <a:rPr sz="3200" spc="4" dirty="0">
                <a:latin typeface="Times New Roman"/>
                <a:cs typeface="Times New Roman"/>
              </a:rPr>
              <a:t>pe</a:t>
            </a:r>
            <a:r>
              <a:rPr sz="3200" dirty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4011" y="6465923"/>
            <a:ext cx="6319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11563DF-4B26-45BB-84D8-0E3EB49B8AF0}" type="datetime1">
              <a:rPr lang="es-CO" smtClean="0"/>
              <a:t>22/10/2024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Diseño físico</a:t>
            </a: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473</TotalTime>
  <Words>1872</Words>
  <Application>Microsoft Office PowerPoint</Application>
  <PresentationFormat>Panorámica</PresentationFormat>
  <Paragraphs>486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7" baseType="lpstr">
      <vt:lpstr>Abadi</vt:lpstr>
      <vt:lpstr>Arial</vt:lpstr>
      <vt:lpstr>Bookman Old Style</vt:lpstr>
      <vt:lpstr>Calibri</vt:lpstr>
      <vt:lpstr>Courier New</vt:lpstr>
      <vt:lpstr>Gill Sans MT</vt:lpstr>
      <vt:lpstr>Google Sans</vt:lpstr>
      <vt:lpstr>Roboto</vt:lpstr>
      <vt:lpstr>Tahoma</vt:lpstr>
      <vt:lpstr>Times New Roman</vt:lpstr>
      <vt:lpstr>Wingdings</vt:lpstr>
      <vt:lpstr>Wingdings 3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Evolución del WiFi</vt:lpstr>
      <vt:lpstr>  Evolución del WiFi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 Hernández Gutiérrez</dc:creator>
  <cp:lastModifiedBy>Jairo Hernández Gutiérrez</cp:lastModifiedBy>
  <cp:revision>16</cp:revision>
  <dcterms:modified xsi:type="dcterms:W3CDTF">2024-10-22T15:59:10Z</dcterms:modified>
</cp:coreProperties>
</file>