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72" r:id="rId2"/>
    <p:sldId id="257" r:id="rId3"/>
    <p:sldId id="258" r:id="rId4"/>
    <p:sldId id="262" r:id="rId5"/>
    <p:sldId id="263" r:id="rId6"/>
    <p:sldId id="265" r:id="rId7"/>
    <p:sldId id="273" r:id="rId8"/>
    <p:sldId id="274" r:id="rId9"/>
    <p:sldId id="275" r:id="rId10"/>
    <p:sldId id="276" r:id="rId11"/>
    <p:sldId id="277" r:id="rId12"/>
    <p:sldId id="280" r:id="rId13"/>
    <p:sldId id="278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4T19:20:20.53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4T21:10:10.97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4T21:10:10.97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4T19:20:20.53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2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4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4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xmlns="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1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xmlns="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3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13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9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6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6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3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16" r:id="rId8"/>
    <p:sldLayoutId id="2147483817" r:id="rId9"/>
    <p:sldLayoutId id="2147483818" r:id="rId10"/>
    <p:sldLayoutId id="214748382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11.sv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11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76906711-0AFB-47DD-A4B6-4E94B38B8C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A91F649-894C-41F6-A21D-3D1AC558E9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rgbClr val="FFB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3C98180A-DFA1-4167-A8D6-CAEBA818095F}"/>
              </a:ext>
            </a:extLst>
          </p:cNvPr>
          <p:cNvSpPr txBox="1"/>
          <p:nvPr/>
        </p:nvSpPr>
        <p:spPr>
          <a:xfrm>
            <a:off x="638881" y="390525"/>
            <a:ext cx="1090964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lanificación</a:t>
            </a:r>
            <a:r>
              <a:rPr lang="en-US" sz="6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Operacional</a:t>
            </a:r>
            <a:endParaRPr lang="en-US" sz="6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xmlns="" id="{56037404-66BD-46B5-9323-1B5313196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xmlns="" id="{1C6C770B-7E0C-4F4F-AD08-2F58D9E84F32}"/>
              </a:ext>
            </a:extLst>
          </p:cNvPr>
          <p:cNvSpPr txBox="1">
            <a:spLocks/>
          </p:cNvSpPr>
          <p:nvPr/>
        </p:nvSpPr>
        <p:spPr>
          <a:xfrm>
            <a:off x="2850438" y="4136396"/>
            <a:ext cx="6894576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Martha Isabel Mejia De Alba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Química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Mg. en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Ingeniería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Ambiental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(UN)</a:t>
            </a:r>
            <a:b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Interno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ISO 14001, OHSAS 18001 &amp; ISO 9001 (SGS)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698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3CE8AF5E-D374-4CF1-90CC-35CF73B81C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xmlns="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70477C5-0410-4E4F-97A1-F84C2465C187}"/>
                  </a:ext>
                  <a:ext uri="{C183D7F6-B498-43B3-948B-1728B52AA6E4}">
                    <adec:decorative xmlns:adec="http://schemas.microsoft.com/office/drawing/2017/decorative" xmlns:p14="http://schemas.microsoft.com/office/powerpoint/2010/main" xmlns="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0723" y="1967568"/>
                <a:ext cx="9720" cy="10183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Graphic 8">
            <a:extLst>
              <a:ext uri="{FF2B5EF4-FFF2-40B4-BE49-F238E27FC236}">
                <a16:creationId xmlns:a16="http://schemas.microsoft.com/office/drawing/2014/main" xmlns="" id="{479FBF69-4428-4F16-883F-146ADF2AE0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xmlns="" id="{F85A0273-7473-4131-83FB-ED37E1DDE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566" y="591599"/>
            <a:ext cx="5948204" cy="56748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29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AUTORIDADES,ROLES Y RESPONSABILIDADES</a:t>
            </a:r>
          </a:p>
          <a:p>
            <a:pPr marL="0" indent="0" algn="ctr">
              <a:buNone/>
            </a:pPr>
            <a:r>
              <a:rPr lang="es-ES" sz="29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ROLES Y RESPONSABILIDADES</a:t>
            </a:r>
          </a:p>
          <a:p>
            <a:pPr marL="0" indent="0" algn="just">
              <a:buNone/>
            </a:pPr>
            <a:endParaRPr lang="es-ES" sz="3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  <a:p>
            <a:pPr marL="0" indent="0" algn="just">
              <a:buNone/>
            </a:pPr>
            <a:r>
              <a:rPr lang="es-E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Ejemplos:</a:t>
            </a:r>
          </a:p>
          <a:p>
            <a:pPr marL="0" indent="0" algn="just">
              <a:buNone/>
            </a:pPr>
            <a:endParaRPr lang="es-ES" sz="2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  <a:p>
            <a:pPr marL="0" indent="0" algn="just">
              <a:buNone/>
            </a:pPr>
            <a:r>
              <a:rPr lang="es-ES" sz="2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Rol: Operario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Responsabilidades: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Mantener </a:t>
            </a: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en óptimas condiciones el </a:t>
            </a: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sitio de almacenamiento </a:t>
            </a: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residuos.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Hacer </a:t>
            </a: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diariamente la lectura del consumo de energía</a:t>
            </a: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s-CO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4B6F281-B33F-4DCB-BB18-CE847BC2AB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076" y="1894108"/>
            <a:ext cx="3349374" cy="329225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93654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74F4650-42B0-4647-B817-730B9BE72F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F80D4DD-EE29-450D-A187-E8892B853F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6066063" cy="6858000"/>
          </a:xfrm>
          <a:custGeom>
            <a:avLst/>
            <a:gdLst>
              <a:gd name="connsiteX0" fmla="*/ 6066063 w 6066063"/>
              <a:gd name="connsiteY0" fmla="*/ 0 h 6858000"/>
              <a:gd name="connsiteX1" fmla="*/ 1229608 w 6066063"/>
              <a:gd name="connsiteY1" fmla="*/ 0 h 6858000"/>
              <a:gd name="connsiteX2" fmla="*/ 1128285 w 6066063"/>
              <a:gd name="connsiteY2" fmla="*/ 156518 h 6858000"/>
              <a:gd name="connsiteX3" fmla="*/ 768782 w 6066063"/>
              <a:gd name="connsiteY3" fmla="*/ 825746 h 6858000"/>
              <a:gd name="connsiteX4" fmla="*/ 743290 w 6066063"/>
              <a:gd name="connsiteY4" fmla="*/ 860183 h 6858000"/>
              <a:gd name="connsiteX5" fmla="*/ 787138 w 6066063"/>
              <a:gd name="connsiteY5" fmla="*/ 756243 h 6858000"/>
              <a:gd name="connsiteX6" fmla="*/ 980544 w 6066063"/>
              <a:gd name="connsiteY6" fmla="*/ 339016 h 6858000"/>
              <a:gd name="connsiteX7" fmla="*/ 1161966 w 6066063"/>
              <a:gd name="connsiteY7" fmla="*/ 0 h 6858000"/>
              <a:gd name="connsiteX8" fmla="*/ 1104491 w 6066063"/>
              <a:gd name="connsiteY8" fmla="*/ 0 h 6858000"/>
              <a:gd name="connsiteX9" fmla="*/ 993044 w 6066063"/>
              <a:gd name="connsiteY9" fmla="*/ 204247 h 6858000"/>
              <a:gd name="connsiteX10" fmla="*/ 494731 w 6066063"/>
              <a:gd name="connsiteY10" fmla="*/ 1375322 h 6858000"/>
              <a:gd name="connsiteX11" fmla="*/ 46559 w 6066063"/>
              <a:gd name="connsiteY11" fmla="*/ 3329787 h 6858000"/>
              <a:gd name="connsiteX12" fmla="*/ 12272 w 6066063"/>
              <a:gd name="connsiteY12" fmla="*/ 4352595 h 6858000"/>
              <a:gd name="connsiteX13" fmla="*/ 171094 w 6066063"/>
              <a:gd name="connsiteY13" fmla="*/ 5544543 h 6858000"/>
              <a:gd name="connsiteX14" fmla="*/ 538125 w 6066063"/>
              <a:gd name="connsiteY14" fmla="*/ 6816123 h 6858000"/>
              <a:gd name="connsiteX15" fmla="*/ 555724 w 6066063"/>
              <a:gd name="connsiteY15" fmla="*/ 6858000 h 6858000"/>
              <a:gd name="connsiteX16" fmla="*/ 608303 w 6066063"/>
              <a:gd name="connsiteY16" fmla="*/ 6858000 h 6858000"/>
              <a:gd name="connsiteX17" fmla="*/ 596366 w 6066063"/>
              <a:gd name="connsiteY17" fmla="*/ 6829337 h 6858000"/>
              <a:gd name="connsiteX18" fmla="*/ 364843 w 6066063"/>
              <a:gd name="connsiteY18" fmla="*/ 6132604 h 6858000"/>
              <a:gd name="connsiteX19" fmla="*/ 213412 w 6066063"/>
              <a:gd name="connsiteY19" fmla="*/ 5505676 h 6858000"/>
              <a:gd name="connsiteX20" fmla="*/ 211628 w 6066063"/>
              <a:gd name="connsiteY20" fmla="*/ 5472254 h 6858000"/>
              <a:gd name="connsiteX21" fmla="*/ 311945 w 6066063"/>
              <a:gd name="connsiteY21" fmla="*/ 5821167 h 6858000"/>
              <a:gd name="connsiteX22" fmla="*/ 623960 w 6066063"/>
              <a:gd name="connsiteY22" fmla="*/ 6658826 h 6858000"/>
              <a:gd name="connsiteX23" fmla="*/ 717350 w 6066063"/>
              <a:gd name="connsiteY23" fmla="*/ 6858000 h 6858000"/>
              <a:gd name="connsiteX24" fmla="*/ 6066063 w 606606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66063" h="6858000">
                <a:moveTo>
                  <a:pt x="6066063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606606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6BB558E-14DD-409A-A7CC-445DE919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065" y="0"/>
            <a:ext cx="5964010" cy="2278966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TALLER: </a:t>
            </a:r>
            <a:b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ELABORACIÓN DE MATRIZ DE AUTORIDADES, ROLES Y</a:t>
            </a:r>
            <a:b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RESPONSABILIDADES</a:t>
            </a:r>
            <a:endParaRPr lang="es-ES" sz="9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90EAAED1-843E-4321-A424-CD5AEAA96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7" y="457200"/>
            <a:ext cx="5424486" cy="6229350"/>
          </a:xfrm>
          <a:prstGeom prst="ellipse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936499"/>
              </p:ext>
            </p:extLst>
          </p:nvPr>
        </p:nvGraphicFramePr>
        <p:xfrm>
          <a:off x="6260122" y="2447778"/>
          <a:ext cx="5599252" cy="38030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50060"/>
                <a:gridCol w="586142"/>
                <a:gridCol w="541056"/>
                <a:gridCol w="510997"/>
                <a:gridCol w="510997"/>
              </a:tblGrid>
              <a:tr h="2319716">
                <a:tc>
                  <a:txBody>
                    <a:bodyPr/>
                    <a:lstStyle/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Autoridades </a:t>
                      </a:r>
                      <a:r>
                        <a:rPr lang="es-CO" baseline="0" dirty="0" smtClean="0"/>
                        <a:t>y Responsabilidades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Gerente</a:t>
                      </a:r>
                      <a:endParaRPr lang="es-CO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Coordinador SGA</a:t>
                      </a:r>
                      <a:endParaRPr lang="es-CO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Operario</a:t>
                      </a:r>
                      <a:endParaRPr lang="es-CO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…</a:t>
                      </a:r>
                      <a:endParaRPr lang="es-CO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Autoridades: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1…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Responsabilidades: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2…</a:t>
                      </a:r>
                      <a:endParaRPr lang="es-CO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87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8908DB7-C3A6-4FCB-9820-CEE02B398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010E05E-9237-4321-84BB-69C0F22568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xmlns="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70477C5-0410-4E4F-97A1-F84C2465C187}"/>
                  </a:ext>
                  <a:ext uri="{C183D7F6-B498-43B3-948B-1728B52AA6E4}">
                    <adec:decorative xmlns:adec="http://schemas.microsoft.com/office/drawing/2017/decorative" xmlns:p14="http://schemas.microsoft.com/office/powerpoint/2010/main" xmlns="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0723" y="4880250"/>
                <a:ext cx="9720" cy="10183"/>
              </a:xfrm>
              <a:prstGeom prst="rect">
                <a:avLst/>
              </a:prstGeom>
            </p:spPr>
          </p:pic>
        </mc:Fallback>
      </mc:AlternateContent>
      <p:sp>
        <p:nvSpPr>
          <p:cNvPr id="7" name="Marcador de contenido 18">
            <a:extLst>
              <a:ext uri="{FF2B5EF4-FFF2-40B4-BE49-F238E27FC236}">
                <a16:creationId xmlns:a16="http://schemas.microsoft.com/office/drawing/2014/main" xmlns="" id="{DC759CA8-7539-430B-B886-2E5CB794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593"/>
            <a:ext cx="10515600" cy="364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ES" sz="2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BIBLIOGRAFÍA:</a:t>
            </a:r>
          </a:p>
          <a:p>
            <a:pPr marL="0" indent="0" algn="just">
              <a:buNone/>
            </a:pPr>
            <a:endParaRPr lang="es-ES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ICONTEC</a:t>
            </a:r>
            <a:r>
              <a:rPr lang="es-ES" sz="2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NTC ISO 14001:2015. </a:t>
            </a:r>
          </a:p>
          <a:p>
            <a:pPr algn="just"/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ICONTEC y CYGA. Implementar un Sistema de Gestión Ambiental, según ISO 14001. Guía básica para las empresas comprometidas con el futuro.</a:t>
            </a:r>
          </a:p>
          <a:p>
            <a:pPr algn="just"/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Notas Diplomado Líderes en Implementación de Sistemas Integrados de Gestión. SGS, </a:t>
            </a:r>
            <a:r>
              <a:rPr lang="es-ES" sz="2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Colombia.</a:t>
            </a:r>
            <a:endParaRPr lang="es-CO" sz="2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985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A2E39B7-17D8-4009-A8BA-9E8D8EC1B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xmlns="" id="{967EEEC4-6120-428D-8FB5-916920AEC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1AAE23-4378-4952-A5F7-EB1414AC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199" y="385763"/>
            <a:ext cx="6764939" cy="5733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11500" b="1" i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 algn="ctr">
              <a:buNone/>
            </a:pPr>
            <a:r>
              <a:rPr lang="es-ES" sz="115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¡</a:t>
            </a:r>
            <a:r>
              <a:rPr lang="es-ES" sz="115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Gracias!</a:t>
            </a:r>
            <a:endParaRPr lang="en-US" sz="88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3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76906711-0AFB-47DD-A4B6-4E94B38B8C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A91F649-894C-41F6-A21D-3D1AC558E9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rgbClr val="FFB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3C98180A-DFA1-4167-A8D6-CAEBA818095F}"/>
              </a:ext>
            </a:extLst>
          </p:cNvPr>
          <p:cNvSpPr txBox="1"/>
          <p:nvPr/>
        </p:nvSpPr>
        <p:spPr>
          <a:xfrm>
            <a:off x="638881" y="390525"/>
            <a:ext cx="1090964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lanificación</a:t>
            </a:r>
            <a:r>
              <a:rPr lang="en-US" sz="6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Operacional</a:t>
            </a:r>
            <a:endParaRPr lang="en-US" sz="6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xmlns="" id="{56037404-66BD-46B5-9323-1B5313196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DC1B1307-A5C2-45A5-B1EC-5C1F192550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99" t="27292" r="34583" b="5208"/>
          <a:stretch/>
        </p:blipFill>
        <p:spPr>
          <a:xfrm>
            <a:off x="2846231" y="2877831"/>
            <a:ext cx="7051943" cy="405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8908DB7-C3A6-4FCB-9820-CEE02B398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010E05E-9237-4321-84BB-69C0F22568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xmlns="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3E210E4-1765-483D-B192-CFE2B6756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208" y="1416420"/>
            <a:ext cx="3912041" cy="3590207"/>
          </a:xfrm>
          <a:prstGeom prst="ellipse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xmlns="" id="{DBFDA22C-583E-451E-ACE0-54EDF60098C6}"/>
              </a:ext>
            </a:extLst>
          </p:cNvPr>
          <p:cNvSpPr txBox="1">
            <a:spLocks/>
          </p:cNvSpPr>
          <p:nvPr/>
        </p:nvSpPr>
        <p:spPr>
          <a:xfrm>
            <a:off x="5755403" y="134354"/>
            <a:ext cx="6239691" cy="35931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PLANIFICACIÓN OPERACIONAL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Esta etapa comprende: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Establecimiento del procedimiento de gestión de requisitos legales identificación, actualización, divulgación y cumplimiento.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Definición de roles, responsabilidades y autoridades ambientales.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Definición de competencias e identificación de necesidades de formación.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Establecimiento de controles operacionales.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Establecimiento de canales de comunicación.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6.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Elaboración de información documentada.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7.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Preparación y respuesta ante emergencias.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8.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Evaluación del desempeño.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9. </a:t>
            </a:r>
            <a:r>
              <a:rPr lang="es-E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Planificación de auditorías.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endParaRPr lang="es-ES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328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74F4650-42B0-4647-B817-730B9BE72F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F80D4DD-EE29-450D-A187-E8892B853F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6066063" cy="6858000"/>
          </a:xfrm>
          <a:custGeom>
            <a:avLst/>
            <a:gdLst>
              <a:gd name="connsiteX0" fmla="*/ 6066063 w 6066063"/>
              <a:gd name="connsiteY0" fmla="*/ 0 h 6858000"/>
              <a:gd name="connsiteX1" fmla="*/ 1229608 w 6066063"/>
              <a:gd name="connsiteY1" fmla="*/ 0 h 6858000"/>
              <a:gd name="connsiteX2" fmla="*/ 1128285 w 6066063"/>
              <a:gd name="connsiteY2" fmla="*/ 156518 h 6858000"/>
              <a:gd name="connsiteX3" fmla="*/ 768782 w 6066063"/>
              <a:gd name="connsiteY3" fmla="*/ 825746 h 6858000"/>
              <a:gd name="connsiteX4" fmla="*/ 743290 w 6066063"/>
              <a:gd name="connsiteY4" fmla="*/ 860183 h 6858000"/>
              <a:gd name="connsiteX5" fmla="*/ 787138 w 6066063"/>
              <a:gd name="connsiteY5" fmla="*/ 756243 h 6858000"/>
              <a:gd name="connsiteX6" fmla="*/ 980544 w 6066063"/>
              <a:gd name="connsiteY6" fmla="*/ 339016 h 6858000"/>
              <a:gd name="connsiteX7" fmla="*/ 1161966 w 6066063"/>
              <a:gd name="connsiteY7" fmla="*/ 0 h 6858000"/>
              <a:gd name="connsiteX8" fmla="*/ 1104491 w 6066063"/>
              <a:gd name="connsiteY8" fmla="*/ 0 h 6858000"/>
              <a:gd name="connsiteX9" fmla="*/ 993044 w 6066063"/>
              <a:gd name="connsiteY9" fmla="*/ 204247 h 6858000"/>
              <a:gd name="connsiteX10" fmla="*/ 494731 w 6066063"/>
              <a:gd name="connsiteY10" fmla="*/ 1375322 h 6858000"/>
              <a:gd name="connsiteX11" fmla="*/ 46559 w 6066063"/>
              <a:gd name="connsiteY11" fmla="*/ 3329787 h 6858000"/>
              <a:gd name="connsiteX12" fmla="*/ 12272 w 6066063"/>
              <a:gd name="connsiteY12" fmla="*/ 4352595 h 6858000"/>
              <a:gd name="connsiteX13" fmla="*/ 171094 w 6066063"/>
              <a:gd name="connsiteY13" fmla="*/ 5544543 h 6858000"/>
              <a:gd name="connsiteX14" fmla="*/ 538125 w 6066063"/>
              <a:gd name="connsiteY14" fmla="*/ 6816123 h 6858000"/>
              <a:gd name="connsiteX15" fmla="*/ 555724 w 6066063"/>
              <a:gd name="connsiteY15" fmla="*/ 6858000 h 6858000"/>
              <a:gd name="connsiteX16" fmla="*/ 608303 w 6066063"/>
              <a:gd name="connsiteY16" fmla="*/ 6858000 h 6858000"/>
              <a:gd name="connsiteX17" fmla="*/ 596366 w 6066063"/>
              <a:gd name="connsiteY17" fmla="*/ 6829337 h 6858000"/>
              <a:gd name="connsiteX18" fmla="*/ 364843 w 6066063"/>
              <a:gd name="connsiteY18" fmla="*/ 6132604 h 6858000"/>
              <a:gd name="connsiteX19" fmla="*/ 213412 w 6066063"/>
              <a:gd name="connsiteY19" fmla="*/ 5505676 h 6858000"/>
              <a:gd name="connsiteX20" fmla="*/ 211628 w 6066063"/>
              <a:gd name="connsiteY20" fmla="*/ 5472254 h 6858000"/>
              <a:gd name="connsiteX21" fmla="*/ 311945 w 6066063"/>
              <a:gd name="connsiteY21" fmla="*/ 5821167 h 6858000"/>
              <a:gd name="connsiteX22" fmla="*/ 623960 w 6066063"/>
              <a:gd name="connsiteY22" fmla="*/ 6658826 h 6858000"/>
              <a:gd name="connsiteX23" fmla="*/ 717350 w 6066063"/>
              <a:gd name="connsiteY23" fmla="*/ 6858000 h 6858000"/>
              <a:gd name="connsiteX24" fmla="*/ 6066063 w 606606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66063" h="6858000">
                <a:moveTo>
                  <a:pt x="6066063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606606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6BB558E-14DD-409A-A7CC-445DE919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065" y="0"/>
            <a:ext cx="5964010" cy="6686550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AUTORIDADES</a:t>
            </a:r>
            <a:r>
              <a:rPr lang="es-ES" sz="2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ROLES Y RESPONSABILIDADES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9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El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éxito de la implementación de un SGA requiere un compromiso de todas las personas que hacen parte de la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organización.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El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compromiso con el SGA debe comenzar en los niveles superiores de la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dirección.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Los roles y responsabilidades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ambientales no deben estar restringidas a la dirección, coordinación o persona a cargo del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SGA.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Los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roles, responsabilidades y autoridades se establecen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para: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Asegurar </a:t>
            </a: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que el SGA es conforme con los requisitos de la ISO 14001 2015.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Informar </a:t>
            </a: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a la alta dirección sobre el desempeño del SGA, incluyendo el desempeño ambiental</a:t>
            </a: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.</a:t>
            </a:r>
            <a:endParaRPr lang="es-CO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90EAAED1-843E-4321-A424-CD5AEAA96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7" y="457200"/>
            <a:ext cx="5424486" cy="622935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79682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1E99C8A-2F73-4329-BFDF-5416B1DA4A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9502097-0C30-463C-A52E-2E3C02E057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039686" y="0"/>
            <a:ext cx="7152315" cy="6858000"/>
          </a:xfrm>
          <a:custGeom>
            <a:avLst/>
            <a:gdLst>
              <a:gd name="connsiteX0" fmla="*/ 17101 w 7152315"/>
              <a:gd name="connsiteY0" fmla="*/ 0 h 6858000"/>
              <a:gd name="connsiteX1" fmla="*/ 7152315 w 7152315"/>
              <a:gd name="connsiteY1" fmla="*/ 0 h 6858000"/>
              <a:gd name="connsiteX2" fmla="*/ 7152315 w 7152315"/>
              <a:gd name="connsiteY2" fmla="*/ 6858000 h 6858000"/>
              <a:gd name="connsiteX3" fmla="*/ 15999 w 7152315"/>
              <a:gd name="connsiteY3" fmla="*/ 6858000 h 6858000"/>
              <a:gd name="connsiteX4" fmla="*/ 9729 w 7152315"/>
              <a:gd name="connsiteY4" fmla="*/ 6734157 h 6858000"/>
              <a:gd name="connsiteX5" fmla="*/ 15819 w 7152315"/>
              <a:gd name="connsiteY5" fmla="*/ 6122264 h 6858000"/>
              <a:gd name="connsiteX6" fmla="*/ 11379 w 7152315"/>
              <a:gd name="connsiteY6" fmla="*/ 5614784 h 6858000"/>
              <a:gd name="connsiteX7" fmla="*/ 20006 w 7152315"/>
              <a:gd name="connsiteY7" fmla="*/ 5204359 h 6858000"/>
              <a:gd name="connsiteX8" fmla="*/ 16962 w 7152315"/>
              <a:gd name="connsiteY8" fmla="*/ 4811696 h 6858000"/>
              <a:gd name="connsiteX9" fmla="*/ 13409 w 7152315"/>
              <a:gd name="connsiteY9" fmla="*/ 4358135 h 6858000"/>
              <a:gd name="connsiteX10" fmla="*/ 12774 w 7152315"/>
              <a:gd name="connsiteY10" fmla="*/ 4038423 h 6858000"/>
              <a:gd name="connsiteX11" fmla="*/ 10110 w 7152315"/>
              <a:gd name="connsiteY11" fmla="*/ 3630663 h 6858000"/>
              <a:gd name="connsiteX12" fmla="*/ 16581 w 7152315"/>
              <a:gd name="connsiteY12" fmla="*/ 3275427 h 6858000"/>
              <a:gd name="connsiteX13" fmla="*/ 27872 w 7152315"/>
              <a:gd name="connsiteY13" fmla="*/ 2871219 h 6858000"/>
              <a:gd name="connsiteX14" fmla="*/ 17596 w 7152315"/>
              <a:gd name="connsiteY14" fmla="*/ 2235600 h 6858000"/>
              <a:gd name="connsiteX15" fmla="*/ 14170 w 7152315"/>
              <a:gd name="connsiteY15" fmla="*/ 1894827 h 6858000"/>
              <a:gd name="connsiteX16" fmla="*/ 11632 w 7152315"/>
              <a:gd name="connsiteY16" fmla="*/ 1603026 h 6858000"/>
              <a:gd name="connsiteX17" fmla="*/ 14551 w 7152315"/>
              <a:gd name="connsiteY17" fmla="*/ 1307799 h 6858000"/>
              <a:gd name="connsiteX18" fmla="*/ 14551 w 7152315"/>
              <a:gd name="connsiteY18" fmla="*/ 887733 h 6858000"/>
              <a:gd name="connsiteX19" fmla="*/ 849 w 7152315"/>
              <a:gd name="connsiteY19" fmla="*/ 349169 h 6858000"/>
              <a:gd name="connsiteX20" fmla="*/ 1404 w 7152315"/>
              <a:gd name="connsiteY20" fmla="*/ 1605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52315" h="6858000">
                <a:moveTo>
                  <a:pt x="17101" y="0"/>
                </a:moveTo>
                <a:lnTo>
                  <a:pt x="7152315" y="0"/>
                </a:lnTo>
                <a:lnTo>
                  <a:pt x="7152315" y="6858000"/>
                </a:lnTo>
                <a:lnTo>
                  <a:pt x="15999" y="6858000"/>
                </a:lnTo>
                <a:lnTo>
                  <a:pt x="9729" y="6734157"/>
                </a:lnTo>
                <a:cubicBezTo>
                  <a:pt x="5924" y="6530150"/>
                  <a:pt x="12521" y="6326271"/>
                  <a:pt x="15819" y="6122264"/>
                </a:cubicBezTo>
                <a:cubicBezTo>
                  <a:pt x="18484" y="5952766"/>
                  <a:pt x="-1689" y="5783013"/>
                  <a:pt x="11379" y="5614784"/>
                </a:cubicBezTo>
                <a:cubicBezTo>
                  <a:pt x="22112" y="5478259"/>
                  <a:pt x="24992" y="5341214"/>
                  <a:pt x="20006" y="5204359"/>
                </a:cubicBezTo>
                <a:cubicBezTo>
                  <a:pt x="14932" y="5073429"/>
                  <a:pt x="13917" y="4942537"/>
                  <a:pt x="16962" y="4811696"/>
                </a:cubicBezTo>
                <a:cubicBezTo>
                  <a:pt x="20640" y="4660467"/>
                  <a:pt x="16962" y="4509238"/>
                  <a:pt x="13409" y="4358135"/>
                </a:cubicBezTo>
                <a:cubicBezTo>
                  <a:pt x="10872" y="4251565"/>
                  <a:pt x="10998" y="4144994"/>
                  <a:pt x="12774" y="4038423"/>
                </a:cubicBezTo>
                <a:cubicBezTo>
                  <a:pt x="15185" y="3902545"/>
                  <a:pt x="19879" y="3766540"/>
                  <a:pt x="10110" y="3630663"/>
                </a:cubicBezTo>
                <a:cubicBezTo>
                  <a:pt x="1178" y="3512306"/>
                  <a:pt x="3347" y="3393378"/>
                  <a:pt x="16581" y="3275427"/>
                </a:cubicBezTo>
                <a:cubicBezTo>
                  <a:pt x="33403" y="3141377"/>
                  <a:pt x="37183" y="3006006"/>
                  <a:pt x="27872" y="2871219"/>
                </a:cubicBezTo>
                <a:cubicBezTo>
                  <a:pt x="11315" y="2659765"/>
                  <a:pt x="7890" y="2447486"/>
                  <a:pt x="17596" y="2235600"/>
                </a:cubicBezTo>
                <a:cubicBezTo>
                  <a:pt x="22797" y="2122038"/>
                  <a:pt x="21655" y="2008261"/>
                  <a:pt x="14170" y="1894827"/>
                </a:cubicBezTo>
                <a:cubicBezTo>
                  <a:pt x="8144" y="1797670"/>
                  <a:pt x="7294" y="1700272"/>
                  <a:pt x="11632" y="1603026"/>
                </a:cubicBezTo>
                <a:cubicBezTo>
                  <a:pt x="15566" y="1504575"/>
                  <a:pt x="17215" y="1406124"/>
                  <a:pt x="14551" y="1307799"/>
                </a:cubicBezTo>
                <a:cubicBezTo>
                  <a:pt x="10872" y="1168242"/>
                  <a:pt x="10110" y="1027798"/>
                  <a:pt x="14551" y="887733"/>
                </a:cubicBezTo>
                <a:cubicBezTo>
                  <a:pt x="20894" y="708085"/>
                  <a:pt x="3132" y="528817"/>
                  <a:pt x="849" y="349169"/>
                </a:cubicBezTo>
                <a:cubicBezTo>
                  <a:pt x="24" y="286241"/>
                  <a:pt x="-769" y="223346"/>
                  <a:pt x="1404" y="16059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4109D31-CFEF-461A-B626-70457292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128588"/>
            <a:ext cx="4729163" cy="6500812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AUTORIDADES, ROLES Y RESPONSABILIDADES AUTORIDAD</a:t>
            </a:r>
          </a:p>
          <a:p>
            <a:pPr marL="0" indent="0">
              <a:lnSpc>
                <a:spcPct val="100000"/>
              </a:lnSpc>
              <a:buNone/>
            </a:pPr>
            <a:endParaRPr lang="es-ES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E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«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autoridad consiste en el derecho de mandar y en el poder de hacerse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obedecer.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«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 el medio con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el que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 cuenta para hacer cumplir las responsabilidades y roles puestos de manifiesto por la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rganización.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haroni" panose="02010803020104030203" pitchFamily="2" charset="-79"/>
              </a:rPr>
              <a:t>∞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 se concibe la autoridad sin la responsabilidad.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haroni" panose="02010803020104030203" pitchFamily="2" charset="-79"/>
              </a:rPr>
              <a:t>∞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Generalmente, una sanción, recompensa o un llamado de atención acompaña al ejercicio del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poder</a:t>
            </a:r>
            <a:endParaRPr lang="es-C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FDC61DE-82F8-4CC7-A676-319377E91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75" y="485775"/>
            <a:ext cx="6386513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2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A2E39B7-17D8-4009-A8BA-9E8D8EC1B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xmlns="" id="{967EEEC4-6120-428D-8FB5-916920AEC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1AAE23-4378-4952-A5F7-EB1414AC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199" y="385763"/>
            <a:ext cx="6764939" cy="57337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AUTORIDADES, ROLES Y RESPONSABILIDADES</a:t>
            </a:r>
          </a:p>
          <a:p>
            <a:pPr marL="0" indent="0" algn="ctr">
              <a:buNone/>
            </a:pPr>
            <a:r>
              <a:rPr lang="es-E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Tipos de Autoridad:</a:t>
            </a:r>
            <a:endParaRPr lang="es-E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 </a:t>
            </a:r>
            <a:r>
              <a:rPr lang="es-E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formal: </a:t>
            </a:r>
            <a:r>
              <a:rPr lang="es-ES" sz="2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 de un «jefe» o superior para ser ejercida </a:t>
            </a:r>
            <a:r>
              <a:rPr lang="es-ES" sz="26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otras personas o subordinados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 </a:t>
            </a:r>
            <a:r>
              <a:rPr lang="es-E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operativa: 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aquella que no se ejerce directamente sobre las personas, sino más bien da facultad para decidir sobre ciertas </a:t>
            </a:r>
            <a:r>
              <a:rPr lang="es-ES" sz="2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acciones. Este 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autoridad se ejerce </a:t>
            </a:r>
            <a:r>
              <a:rPr lang="es-ES" sz="26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actos o procesos no sobre personas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CO" sz="26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07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A2E39B7-17D8-4009-A8BA-9E8D8EC1B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xmlns="" id="{967EEEC4-6120-428D-8FB5-916920AEC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1AAE23-4378-4952-A5F7-EB1414AC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199" y="385763"/>
            <a:ext cx="6764939" cy="57337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E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AUTORIDADES, ROLES Y RESPONSABILIDADES</a:t>
            </a:r>
          </a:p>
          <a:p>
            <a:pPr marL="0" indent="0" algn="ctr">
              <a:buNone/>
            </a:pPr>
            <a:r>
              <a:rPr lang="es-E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Tipos de Autoridad:</a:t>
            </a:r>
            <a:endParaRPr lang="es-E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 técnica: 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 aquella que se tiene en razón del </a:t>
            </a:r>
            <a:r>
              <a:rPr lang="es-ES" sz="26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prestigio y la capacidad que dan ciertos conocimientos, teóricos o prácticos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que una persona posee en determinada </a:t>
            </a:r>
            <a:r>
              <a:rPr lang="es-ES" sz="2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materia.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 personal: </a:t>
            </a:r>
            <a:r>
              <a:rPr lang="es-ES" sz="2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 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aquella que poseen ciertas personas en razón de sus </a:t>
            </a:r>
            <a:r>
              <a:rPr lang="es-ES" sz="26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cualidades morales, sociales o psicológicas</a:t>
            </a:r>
            <a:r>
              <a:rPr lang="es-ES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y que no es asignada </a:t>
            </a:r>
            <a:r>
              <a:rPr lang="es-ES" sz="2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formalmente.</a:t>
            </a:r>
            <a:endParaRPr lang="es-CO" sz="26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037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A2E39B7-17D8-4009-A8BA-9E8D8EC1B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xmlns="" id="{967EEEC4-6120-428D-8FB5-916920AEC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1AAE23-4378-4952-A5F7-EB1414AC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199" y="385763"/>
            <a:ext cx="6764939" cy="573371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AUTORIDADES, ROLES Y RESPONSABILIDADES</a:t>
            </a:r>
          </a:p>
          <a:p>
            <a:pPr marL="0" indent="0" algn="ctr">
              <a:buNone/>
            </a:pPr>
            <a:r>
              <a:rPr lang="es-E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Ejemplos</a:t>
            </a:r>
            <a:r>
              <a:rPr lang="es-E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 de Autoridad:</a:t>
            </a:r>
            <a:endParaRPr lang="es-ES" sz="2400" b="1" i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Asignar </a:t>
            </a:r>
            <a:r>
              <a:rPr lang="es-E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 aprobar </a:t>
            </a:r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recursos.</a:t>
            </a:r>
            <a:endParaRPr lang="es-E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Suspender </a:t>
            </a:r>
            <a:r>
              <a:rPr lang="es-E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actividades cuya ejecución pueda llevar a la ocurrencia de un AAS o un incidente </a:t>
            </a:r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ambiental.</a:t>
            </a:r>
            <a:endParaRPr lang="es-E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Supervisar </a:t>
            </a:r>
            <a:r>
              <a:rPr lang="es-E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al personal encargado del manejo interno de los </a:t>
            </a:r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residuos.</a:t>
            </a:r>
            <a:endParaRPr lang="es-E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Tomar </a:t>
            </a:r>
            <a:r>
              <a:rPr lang="es-E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las decisiones necesarias para garantizar que el vertimiento de la organización cumpla con los valores máximos de referencia establecidos en la legislación </a:t>
            </a:r>
            <a:r>
              <a:rPr lang="es-E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ambiental.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561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3CE8AF5E-D374-4CF1-90CC-35CF73B81C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xmlns="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70477C5-0410-4E4F-97A1-F84C2465C187}"/>
                  </a:ext>
                  <a:ext uri="{C183D7F6-B498-43B3-948B-1728B52AA6E4}">
                    <adec:decorative xmlns:adec="http://schemas.microsoft.com/office/drawing/2017/decorative" xmlns:p14="http://schemas.microsoft.com/office/powerpoint/2010/main" xmlns="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0723" y="1967568"/>
                <a:ext cx="9720" cy="10183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Graphic 8">
            <a:extLst>
              <a:ext uri="{FF2B5EF4-FFF2-40B4-BE49-F238E27FC236}">
                <a16:creationId xmlns:a16="http://schemas.microsoft.com/office/drawing/2014/main" xmlns="" id="{479FBF69-4428-4F16-883F-146ADF2AE0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xmlns="" id="{F85A0273-7473-4131-83FB-ED37E1DDE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566" y="591599"/>
            <a:ext cx="5948204" cy="567480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ES" sz="29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AUTORIDADES,ROLES Y RESPONSABILIDADES</a:t>
            </a:r>
          </a:p>
          <a:p>
            <a:pPr marL="0" indent="0" algn="ctr">
              <a:buNone/>
            </a:pPr>
            <a:r>
              <a:rPr lang="es-ES" sz="29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ROLES Y RESPONSABILIDADES</a:t>
            </a:r>
          </a:p>
          <a:p>
            <a:pPr marL="0" indent="0" algn="just">
              <a:buNone/>
            </a:pPr>
            <a:endParaRPr lang="es-ES" sz="3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  <a:p>
            <a:pPr marL="0" indent="0" algn="just">
              <a:buNone/>
            </a:pPr>
            <a:endParaRPr lang="es-ES" sz="24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  <a:p>
            <a:pPr marL="0" indent="0" algn="just">
              <a:buNone/>
            </a:pPr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Rol: </a:t>
            </a:r>
            <a:r>
              <a:rPr lang="es-E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Papel, función que alguien o </a:t>
            </a:r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algo desempeña.</a:t>
            </a:r>
          </a:p>
          <a:p>
            <a:pPr marL="0" indent="0" algn="just">
              <a:buNone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Los roles son actividades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tareas, objetivos y metas que son asignadas por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Organización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 través de los medios existentes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(manuales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procedimientos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instrucciones, entre otros).</a:t>
            </a:r>
          </a:p>
          <a:p>
            <a:pPr marL="0" indent="0">
              <a:buNone/>
            </a:pPr>
            <a:r>
              <a:rPr lang="es-E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/>
              </a:rPr>
              <a:t>Responsabilidad: Asociada a un rol.</a:t>
            </a:r>
          </a:p>
          <a:p>
            <a:pPr marL="0" indent="0" algn="just">
              <a:buNone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responsabilidad es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el deber de ejecutar y desempeñar las roles que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le fueron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asignados a una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persona.</a:t>
            </a:r>
            <a:endParaRPr lang="es-C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buNone/>
            </a:pPr>
            <a:endParaRPr lang="es-ES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4B6F281-B33F-4DCB-BB18-CE847BC2AB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076" y="1894108"/>
            <a:ext cx="3349374" cy="329225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3994475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657</Words>
  <Application>Microsoft Office PowerPoint</Application>
  <PresentationFormat>Panorámica</PresentationFormat>
  <Paragraphs>83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Aharoni</vt:lpstr>
      <vt:lpstr>Aldhabi</vt:lpstr>
      <vt:lpstr>Arial</vt:lpstr>
      <vt:lpstr>Avenir Next LT Pro</vt:lpstr>
      <vt:lpstr>The Hand</vt:lpstr>
      <vt:lpstr>The Serif Hand Black</vt:lpstr>
      <vt:lpstr>Wingdings</vt:lpstr>
      <vt:lpstr>SketchyVTI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AUTORIDADES, ROLES Y RESPONSABILIDADES EN UN SGA</dc:title>
  <dc:creator>MARTHA ISABEL MEJIA DE ALBA</dc:creator>
  <cp:lastModifiedBy>USER</cp:lastModifiedBy>
  <cp:revision>15</cp:revision>
  <dcterms:created xsi:type="dcterms:W3CDTF">2020-06-24T21:06:28Z</dcterms:created>
  <dcterms:modified xsi:type="dcterms:W3CDTF">2020-07-10T13:07:52Z</dcterms:modified>
</cp:coreProperties>
</file>