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1" r:id="rId7"/>
    <p:sldId id="264" r:id="rId8"/>
    <p:sldId id="262" r:id="rId9"/>
    <p:sldId id="263" r:id="rId10"/>
    <p:sldId id="269" r:id="rId11"/>
    <p:sldId id="265" r:id="rId12"/>
    <p:sldId id="266" r:id="rId13"/>
    <p:sldId id="267" r:id="rId14"/>
    <p:sldId id="268" r:id="rId15"/>
    <p:sldId id="270" r:id="rId16"/>
    <p:sldId id="271" r:id="rId17"/>
    <p:sldId id="272" r:id="rId18"/>
    <p:sldId id="273" r:id="rId19"/>
    <p:sldId id="274" r:id="rId20"/>
    <p:sldId id="275" r:id="rId21"/>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76DEA3-728B-446F-BABB-E453006D56C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0DE7EDFF-17C0-4EA7-B388-B0B52D6C81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47B4B615-6FE9-4B32-BA68-9E01DD5EF9A0}"/>
              </a:ext>
            </a:extLst>
          </p:cNvPr>
          <p:cNvSpPr>
            <a:spLocks noGrp="1"/>
          </p:cNvSpPr>
          <p:nvPr>
            <p:ph type="dt" sz="half" idx="10"/>
          </p:nvPr>
        </p:nvSpPr>
        <p:spPr/>
        <p:txBody>
          <a:bodyPr/>
          <a:lstStyle/>
          <a:p>
            <a:fld id="{525ADD86-8BDD-4FBB-8FF5-7D6506043B5C}" type="datetimeFigureOut">
              <a:rPr lang="es-CO" smtClean="0"/>
              <a:t>2/10/2022</a:t>
            </a:fld>
            <a:endParaRPr lang="es-CO"/>
          </a:p>
        </p:txBody>
      </p:sp>
      <p:sp>
        <p:nvSpPr>
          <p:cNvPr id="5" name="Marcador de pie de página 4">
            <a:extLst>
              <a:ext uri="{FF2B5EF4-FFF2-40B4-BE49-F238E27FC236}">
                <a16:creationId xmlns:a16="http://schemas.microsoft.com/office/drawing/2014/main" id="{79E101AC-CFBD-4773-851C-C622D157BA9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DEF6F49-3D59-4F02-8E6E-34458158EA6B}"/>
              </a:ext>
            </a:extLst>
          </p:cNvPr>
          <p:cNvSpPr>
            <a:spLocks noGrp="1"/>
          </p:cNvSpPr>
          <p:nvPr>
            <p:ph type="sldNum" sz="quarter" idx="12"/>
          </p:nvPr>
        </p:nvSpPr>
        <p:spPr/>
        <p:txBody>
          <a:bodyPr/>
          <a:lstStyle/>
          <a:p>
            <a:fld id="{3C595DF6-BB51-4704-8549-C57568C31639}" type="slidenum">
              <a:rPr lang="es-CO" smtClean="0"/>
              <a:t>‹Nº›</a:t>
            </a:fld>
            <a:endParaRPr lang="es-CO"/>
          </a:p>
        </p:txBody>
      </p:sp>
    </p:spTree>
    <p:extLst>
      <p:ext uri="{BB962C8B-B14F-4D97-AF65-F5344CB8AC3E}">
        <p14:creationId xmlns:p14="http://schemas.microsoft.com/office/powerpoint/2010/main" val="856364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9DB189-9D0D-4F84-B1FC-C532AF75A38C}"/>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CE71C60A-0B1C-4955-B97D-3467F05F665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BEFFFE8-F217-408D-B8BC-64554CEF3742}"/>
              </a:ext>
            </a:extLst>
          </p:cNvPr>
          <p:cNvSpPr>
            <a:spLocks noGrp="1"/>
          </p:cNvSpPr>
          <p:nvPr>
            <p:ph type="dt" sz="half" idx="10"/>
          </p:nvPr>
        </p:nvSpPr>
        <p:spPr/>
        <p:txBody>
          <a:bodyPr/>
          <a:lstStyle/>
          <a:p>
            <a:fld id="{525ADD86-8BDD-4FBB-8FF5-7D6506043B5C}" type="datetimeFigureOut">
              <a:rPr lang="es-CO" smtClean="0"/>
              <a:t>2/10/2022</a:t>
            </a:fld>
            <a:endParaRPr lang="es-CO"/>
          </a:p>
        </p:txBody>
      </p:sp>
      <p:sp>
        <p:nvSpPr>
          <p:cNvPr id="5" name="Marcador de pie de página 4">
            <a:extLst>
              <a:ext uri="{FF2B5EF4-FFF2-40B4-BE49-F238E27FC236}">
                <a16:creationId xmlns:a16="http://schemas.microsoft.com/office/drawing/2014/main" id="{1A402267-E720-44B2-AE48-0D5AD6DC54D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C883CCA-BD0C-4612-A33C-727C8DC1D4A9}"/>
              </a:ext>
            </a:extLst>
          </p:cNvPr>
          <p:cNvSpPr>
            <a:spLocks noGrp="1"/>
          </p:cNvSpPr>
          <p:nvPr>
            <p:ph type="sldNum" sz="quarter" idx="12"/>
          </p:nvPr>
        </p:nvSpPr>
        <p:spPr/>
        <p:txBody>
          <a:bodyPr/>
          <a:lstStyle/>
          <a:p>
            <a:fld id="{3C595DF6-BB51-4704-8549-C57568C31639}" type="slidenum">
              <a:rPr lang="es-CO" smtClean="0"/>
              <a:t>‹Nº›</a:t>
            </a:fld>
            <a:endParaRPr lang="es-CO"/>
          </a:p>
        </p:txBody>
      </p:sp>
    </p:spTree>
    <p:extLst>
      <p:ext uri="{BB962C8B-B14F-4D97-AF65-F5344CB8AC3E}">
        <p14:creationId xmlns:p14="http://schemas.microsoft.com/office/powerpoint/2010/main" val="1375006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35D0DC6-5D0A-46DD-93DB-1CD6565EF4D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8A9AF5EE-4A60-4852-AF68-235C620639A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3BBF6C74-741B-49D3-8E3B-D279D2ACAC23}"/>
              </a:ext>
            </a:extLst>
          </p:cNvPr>
          <p:cNvSpPr>
            <a:spLocks noGrp="1"/>
          </p:cNvSpPr>
          <p:nvPr>
            <p:ph type="dt" sz="half" idx="10"/>
          </p:nvPr>
        </p:nvSpPr>
        <p:spPr/>
        <p:txBody>
          <a:bodyPr/>
          <a:lstStyle/>
          <a:p>
            <a:fld id="{525ADD86-8BDD-4FBB-8FF5-7D6506043B5C}" type="datetimeFigureOut">
              <a:rPr lang="es-CO" smtClean="0"/>
              <a:t>2/10/2022</a:t>
            </a:fld>
            <a:endParaRPr lang="es-CO"/>
          </a:p>
        </p:txBody>
      </p:sp>
      <p:sp>
        <p:nvSpPr>
          <p:cNvPr id="5" name="Marcador de pie de página 4">
            <a:extLst>
              <a:ext uri="{FF2B5EF4-FFF2-40B4-BE49-F238E27FC236}">
                <a16:creationId xmlns:a16="http://schemas.microsoft.com/office/drawing/2014/main" id="{F134CFC1-7758-42B6-B616-78D9327193F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1395833A-02E3-4F16-B9D5-86A2FFC46233}"/>
              </a:ext>
            </a:extLst>
          </p:cNvPr>
          <p:cNvSpPr>
            <a:spLocks noGrp="1"/>
          </p:cNvSpPr>
          <p:nvPr>
            <p:ph type="sldNum" sz="quarter" idx="12"/>
          </p:nvPr>
        </p:nvSpPr>
        <p:spPr/>
        <p:txBody>
          <a:bodyPr/>
          <a:lstStyle/>
          <a:p>
            <a:fld id="{3C595DF6-BB51-4704-8549-C57568C31639}" type="slidenum">
              <a:rPr lang="es-CO" smtClean="0"/>
              <a:t>‹Nº›</a:t>
            </a:fld>
            <a:endParaRPr lang="es-CO"/>
          </a:p>
        </p:txBody>
      </p:sp>
    </p:spTree>
    <p:extLst>
      <p:ext uri="{BB962C8B-B14F-4D97-AF65-F5344CB8AC3E}">
        <p14:creationId xmlns:p14="http://schemas.microsoft.com/office/powerpoint/2010/main" val="3611872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E31CE2-5957-4463-94F4-4EAE31854B17}"/>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C7E7D76C-6101-4A5A-81D0-F594EF75DFA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0CF2884F-D18D-4D0F-8384-3514537E3386}"/>
              </a:ext>
            </a:extLst>
          </p:cNvPr>
          <p:cNvSpPr>
            <a:spLocks noGrp="1"/>
          </p:cNvSpPr>
          <p:nvPr>
            <p:ph type="dt" sz="half" idx="10"/>
          </p:nvPr>
        </p:nvSpPr>
        <p:spPr/>
        <p:txBody>
          <a:bodyPr/>
          <a:lstStyle/>
          <a:p>
            <a:fld id="{525ADD86-8BDD-4FBB-8FF5-7D6506043B5C}" type="datetimeFigureOut">
              <a:rPr lang="es-CO" smtClean="0"/>
              <a:t>2/10/2022</a:t>
            </a:fld>
            <a:endParaRPr lang="es-CO"/>
          </a:p>
        </p:txBody>
      </p:sp>
      <p:sp>
        <p:nvSpPr>
          <p:cNvPr id="5" name="Marcador de pie de página 4">
            <a:extLst>
              <a:ext uri="{FF2B5EF4-FFF2-40B4-BE49-F238E27FC236}">
                <a16:creationId xmlns:a16="http://schemas.microsoft.com/office/drawing/2014/main" id="{F8AFE5CE-B183-4A0D-B806-35234670524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B5C3E88-23F6-4A99-B056-52AB66ABC7F6}"/>
              </a:ext>
            </a:extLst>
          </p:cNvPr>
          <p:cNvSpPr>
            <a:spLocks noGrp="1"/>
          </p:cNvSpPr>
          <p:nvPr>
            <p:ph type="sldNum" sz="quarter" idx="12"/>
          </p:nvPr>
        </p:nvSpPr>
        <p:spPr/>
        <p:txBody>
          <a:bodyPr/>
          <a:lstStyle/>
          <a:p>
            <a:fld id="{3C595DF6-BB51-4704-8549-C57568C31639}" type="slidenum">
              <a:rPr lang="es-CO" smtClean="0"/>
              <a:t>‹Nº›</a:t>
            </a:fld>
            <a:endParaRPr lang="es-CO"/>
          </a:p>
        </p:txBody>
      </p:sp>
    </p:spTree>
    <p:extLst>
      <p:ext uri="{BB962C8B-B14F-4D97-AF65-F5344CB8AC3E}">
        <p14:creationId xmlns:p14="http://schemas.microsoft.com/office/powerpoint/2010/main" val="2470275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6FB4EC-4250-4724-962F-80812D3B2FF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4B6BAE6B-74D8-41C5-B8E9-D8A8F8A085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9F5431E-03DC-4AB1-88BF-543603D48C67}"/>
              </a:ext>
            </a:extLst>
          </p:cNvPr>
          <p:cNvSpPr>
            <a:spLocks noGrp="1"/>
          </p:cNvSpPr>
          <p:nvPr>
            <p:ph type="dt" sz="half" idx="10"/>
          </p:nvPr>
        </p:nvSpPr>
        <p:spPr/>
        <p:txBody>
          <a:bodyPr/>
          <a:lstStyle/>
          <a:p>
            <a:fld id="{525ADD86-8BDD-4FBB-8FF5-7D6506043B5C}" type="datetimeFigureOut">
              <a:rPr lang="es-CO" smtClean="0"/>
              <a:t>2/10/2022</a:t>
            </a:fld>
            <a:endParaRPr lang="es-CO"/>
          </a:p>
        </p:txBody>
      </p:sp>
      <p:sp>
        <p:nvSpPr>
          <p:cNvPr id="5" name="Marcador de pie de página 4">
            <a:extLst>
              <a:ext uri="{FF2B5EF4-FFF2-40B4-BE49-F238E27FC236}">
                <a16:creationId xmlns:a16="http://schemas.microsoft.com/office/drawing/2014/main" id="{17AA9378-F27D-4F0D-BE6E-3BB822D08E3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9E92A1D-B6AC-4584-A90C-C5FBE02B465B}"/>
              </a:ext>
            </a:extLst>
          </p:cNvPr>
          <p:cNvSpPr>
            <a:spLocks noGrp="1"/>
          </p:cNvSpPr>
          <p:nvPr>
            <p:ph type="sldNum" sz="quarter" idx="12"/>
          </p:nvPr>
        </p:nvSpPr>
        <p:spPr/>
        <p:txBody>
          <a:bodyPr/>
          <a:lstStyle/>
          <a:p>
            <a:fld id="{3C595DF6-BB51-4704-8549-C57568C31639}" type="slidenum">
              <a:rPr lang="es-CO" smtClean="0"/>
              <a:t>‹Nº›</a:t>
            </a:fld>
            <a:endParaRPr lang="es-CO"/>
          </a:p>
        </p:txBody>
      </p:sp>
    </p:spTree>
    <p:extLst>
      <p:ext uri="{BB962C8B-B14F-4D97-AF65-F5344CB8AC3E}">
        <p14:creationId xmlns:p14="http://schemas.microsoft.com/office/powerpoint/2010/main" val="701981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3FFFA0-817B-497E-856F-738FF3B95D9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2A664591-1353-4546-8A85-B989CDEA638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3FAED9E2-6ACB-4740-8D3D-83CE0BE3607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98AC0214-3BF3-4471-8547-5EEDE604D47F}"/>
              </a:ext>
            </a:extLst>
          </p:cNvPr>
          <p:cNvSpPr>
            <a:spLocks noGrp="1"/>
          </p:cNvSpPr>
          <p:nvPr>
            <p:ph type="dt" sz="half" idx="10"/>
          </p:nvPr>
        </p:nvSpPr>
        <p:spPr/>
        <p:txBody>
          <a:bodyPr/>
          <a:lstStyle/>
          <a:p>
            <a:fld id="{525ADD86-8BDD-4FBB-8FF5-7D6506043B5C}" type="datetimeFigureOut">
              <a:rPr lang="es-CO" smtClean="0"/>
              <a:t>2/10/2022</a:t>
            </a:fld>
            <a:endParaRPr lang="es-CO"/>
          </a:p>
        </p:txBody>
      </p:sp>
      <p:sp>
        <p:nvSpPr>
          <p:cNvPr id="6" name="Marcador de pie de página 5">
            <a:extLst>
              <a:ext uri="{FF2B5EF4-FFF2-40B4-BE49-F238E27FC236}">
                <a16:creationId xmlns:a16="http://schemas.microsoft.com/office/drawing/2014/main" id="{1D5E2261-EB24-4964-B369-EFBD0D33D125}"/>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2BE8193A-D980-457A-AAF9-AB4B8E2D4977}"/>
              </a:ext>
            </a:extLst>
          </p:cNvPr>
          <p:cNvSpPr>
            <a:spLocks noGrp="1"/>
          </p:cNvSpPr>
          <p:nvPr>
            <p:ph type="sldNum" sz="quarter" idx="12"/>
          </p:nvPr>
        </p:nvSpPr>
        <p:spPr/>
        <p:txBody>
          <a:bodyPr/>
          <a:lstStyle/>
          <a:p>
            <a:fld id="{3C595DF6-BB51-4704-8549-C57568C31639}" type="slidenum">
              <a:rPr lang="es-CO" smtClean="0"/>
              <a:t>‹Nº›</a:t>
            </a:fld>
            <a:endParaRPr lang="es-CO"/>
          </a:p>
        </p:txBody>
      </p:sp>
    </p:spTree>
    <p:extLst>
      <p:ext uri="{BB962C8B-B14F-4D97-AF65-F5344CB8AC3E}">
        <p14:creationId xmlns:p14="http://schemas.microsoft.com/office/powerpoint/2010/main" val="295703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0EE2BC-6BB8-4F25-A2DC-E79437EC6E9F}"/>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A4121ACD-ECE1-4411-9C58-F2E209F1A9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221F3AF-D88E-42C5-9018-6697B5AED2A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91B4BB40-752C-4ED0-BB9C-4C44A972A8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561FBE1-979C-4F31-99B7-68EED6958C9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CE4BA930-9940-424C-95D8-3F74051F1F84}"/>
              </a:ext>
            </a:extLst>
          </p:cNvPr>
          <p:cNvSpPr>
            <a:spLocks noGrp="1"/>
          </p:cNvSpPr>
          <p:nvPr>
            <p:ph type="dt" sz="half" idx="10"/>
          </p:nvPr>
        </p:nvSpPr>
        <p:spPr/>
        <p:txBody>
          <a:bodyPr/>
          <a:lstStyle/>
          <a:p>
            <a:fld id="{525ADD86-8BDD-4FBB-8FF5-7D6506043B5C}" type="datetimeFigureOut">
              <a:rPr lang="es-CO" smtClean="0"/>
              <a:t>2/10/2022</a:t>
            </a:fld>
            <a:endParaRPr lang="es-CO"/>
          </a:p>
        </p:txBody>
      </p:sp>
      <p:sp>
        <p:nvSpPr>
          <p:cNvPr id="8" name="Marcador de pie de página 7">
            <a:extLst>
              <a:ext uri="{FF2B5EF4-FFF2-40B4-BE49-F238E27FC236}">
                <a16:creationId xmlns:a16="http://schemas.microsoft.com/office/drawing/2014/main" id="{F9A4587F-4335-4F74-AE92-8F4D40A8E102}"/>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489E267F-A53E-4CE5-9883-64DD04631952}"/>
              </a:ext>
            </a:extLst>
          </p:cNvPr>
          <p:cNvSpPr>
            <a:spLocks noGrp="1"/>
          </p:cNvSpPr>
          <p:nvPr>
            <p:ph type="sldNum" sz="quarter" idx="12"/>
          </p:nvPr>
        </p:nvSpPr>
        <p:spPr/>
        <p:txBody>
          <a:bodyPr/>
          <a:lstStyle/>
          <a:p>
            <a:fld id="{3C595DF6-BB51-4704-8549-C57568C31639}" type="slidenum">
              <a:rPr lang="es-CO" smtClean="0"/>
              <a:t>‹Nº›</a:t>
            </a:fld>
            <a:endParaRPr lang="es-CO"/>
          </a:p>
        </p:txBody>
      </p:sp>
    </p:spTree>
    <p:extLst>
      <p:ext uri="{BB962C8B-B14F-4D97-AF65-F5344CB8AC3E}">
        <p14:creationId xmlns:p14="http://schemas.microsoft.com/office/powerpoint/2010/main" val="1761929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C41776-15E3-407D-9B70-C5AA367DBEAD}"/>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C488CAA2-FE80-479F-9EF9-6C596A9F5913}"/>
              </a:ext>
            </a:extLst>
          </p:cNvPr>
          <p:cNvSpPr>
            <a:spLocks noGrp="1"/>
          </p:cNvSpPr>
          <p:nvPr>
            <p:ph type="dt" sz="half" idx="10"/>
          </p:nvPr>
        </p:nvSpPr>
        <p:spPr/>
        <p:txBody>
          <a:bodyPr/>
          <a:lstStyle/>
          <a:p>
            <a:fld id="{525ADD86-8BDD-4FBB-8FF5-7D6506043B5C}" type="datetimeFigureOut">
              <a:rPr lang="es-CO" smtClean="0"/>
              <a:t>2/10/2022</a:t>
            </a:fld>
            <a:endParaRPr lang="es-CO"/>
          </a:p>
        </p:txBody>
      </p:sp>
      <p:sp>
        <p:nvSpPr>
          <p:cNvPr id="4" name="Marcador de pie de página 3">
            <a:extLst>
              <a:ext uri="{FF2B5EF4-FFF2-40B4-BE49-F238E27FC236}">
                <a16:creationId xmlns:a16="http://schemas.microsoft.com/office/drawing/2014/main" id="{94DCBE67-22E9-492E-B3C7-5409A4EBB02A}"/>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540B9D06-6CE4-4BA9-A5D6-409061542034}"/>
              </a:ext>
            </a:extLst>
          </p:cNvPr>
          <p:cNvSpPr>
            <a:spLocks noGrp="1"/>
          </p:cNvSpPr>
          <p:nvPr>
            <p:ph type="sldNum" sz="quarter" idx="12"/>
          </p:nvPr>
        </p:nvSpPr>
        <p:spPr/>
        <p:txBody>
          <a:bodyPr/>
          <a:lstStyle/>
          <a:p>
            <a:fld id="{3C595DF6-BB51-4704-8549-C57568C31639}" type="slidenum">
              <a:rPr lang="es-CO" smtClean="0"/>
              <a:t>‹Nº›</a:t>
            </a:fld>
            <a:endParaRPr lang="es-CO"/>
          </a:p>
        </p:txBody>
      </p:sp>
    </p:spTree>
    <p:extLst>
      <p:ext uri="{BB962C8B-B14F-4D97-AF65-F5344CB8AC3E}">
        <p14:creationId xmlns:p14="http://schemas.microsoft.com/office/powerpoint/2010/main" val="2397712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020CEF3-D467-41EB-A739-D3B7BDBA0B5F}"/>
              </a:ext>
            </a:extLst>
          </p:cNvPr>
          <p:cNvSpPr>
            <a:spLocks noGrp="1"/>
          </p:cNvSpPr>
          <p:nvPr>
            <p:ph type="dt" sz="half" idx="10"/>
          </p:nvPr>
        </p:nvSpPr>
        <p:spPr/>
        <p:txBody>
          <a:bodyPr/>
          <a:lstStyle/>
          <a:p>
            <a:fld id="{525ADD86-8BDD-4FBB-8FF5-7D6506043B5C}" type="datetimeFigureOut">
              <a:rPr lang="es-CO" smtClean="0"/>
              <a:t>2/10/2022</a:t>
            </a:fld>
            <a:endParaRPr lang="es-CO"/>
          </a:p>
        </p:txBody>
      </p:sp>
      <p:sp>
        <p:nvSpPr>
          <p:cNvPr id="3" name="Marcador de pie de página 2">
            <a:extLst>
              <a:ext uri="{FF2B5EF4-FFF2-40B4-BE49-F238E27FC236}">
                <a16:creationId xmlns:a16="http://schemas.microsoft.com/office/drawing/2014/main" id="{5CDC0DAD-875B-475A-9525-B2ECD7FEC092}"/>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71080016-194D-445A-B57A-1EFB8B645204}"/>
              </a:ext>
            </a:extLst>
          </p:cNvPr>
          <p:cNvSpPr>
            <a:spLocks noGrp="1"/>
          </p:cNvSpPr>
          <p:nvPr>
            <p:ph type="sldNum" sz="quarter" idx="12"/>
          </p:nvPr>
        </p:nvSpPr>
        <p:spPr/>
        <p:txBody>
          <a:bodyPr/>
          <a:lstStyle/>
          <a:p>
            <a:fld id="{3C595DF6-BB51-4704-8549-C57568C31639}" type="slidenum">
              <a:rPr lang="es-CO" smtClean="0"/>
              <a:t>‹Nº›</a:t>
            </a:fld>
            <a:endParaRPr lang="es-CO"/>
          </a:p>
        </p:txBody>
      </p:sp>
    </p:spTree>
    <p:extLst>
      <p:ext uri="{BB962C8B-B14F-4D97-AF65-F5344CB8AC3E}">
        <p14:creationId xmlns:p14="http://schemas.microsoft.com/office/powerpoint/2010/main" val="3404143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766896-AE1C-465D-A5DE-9CBEAC0FE47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2A8B4196-07B5-4C81-AAA4-5859DCE8EB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B779C49E-0E17-494B-94ED-979CC9A995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1A59BBB-D126-4636-B457-94BD41308FDD}"/>
              </a:ext>
            </a:extLst>
          </p:cNvPr>
          <p:cNvSpPr>
            <a:spLocks noGrp="1"/>
          </p:cNvSpPr>
          <p:nvPr>
            <p:ph type="dt" sz="half" idx="10"/>
          </p:nvPr>
        </p:nvSpPr>
        <p:spPr/>
        <p:txBody>
          <a:bodyPr/>
          <a:lstStyle/>
          <a:p>
            <a:fld id="{525ADD86-8BDD-4FBB-8FF5-7D6506043B5C}" type="datetimeFigureOut">
              <a:rPr lang="es-CO" smtClean="0"/>
              <a:t>2/10/2022</a:t>
            </a:fld>
            <a:endParaRPr lang="es-CO"/>
          </a:p>
        </p:txBody>
      </p:sp>
      <p:sp>
        <p:nvSpPr>
          <p:cNvPr id="6" name="Marcador de pie de página 5">
            <a:extLst>
              <a:ext uri="{FF2B5EF4-FFF2-40B4-BE49-F238E27FC236}">
                <a16:creationId xmlns:a16="http://schemas.microsoft.com/office/drawing/2014/main" id="{E34D4FDC-E02A-4788-A1FE-C04AC395AA20}"/>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873476BC-1D83-4EEE-A62B-EBEF684472F1}"/>
              </a:ext>
            </a:extLst>
          </p:cNvPr>
          <p:cNvSpPr>
            <a:spLocks noGrp="1"/>
          </p:cNvSpPr>
          <p:nvPr>
            <p:ph type="sldNum" sz="quarter" idx="12"/>
          </p:nvPr>
        </p:nvSpPr>
        <p:spPr/>
        <p:txBody>
          <a:bodyPr/>
          <a:lstStyle/>
          <a:p>
            <a:fld id="{3C595DF6-BB51-4704-8549-C57568C31639}" type="slidenum">
              <a:rPr lang="es-CO" smtClean="0"/>
              <a:t>‹Nº›</a:t>
            </a:fld>
            <a:endParaRPr lang="es-CO"/>
          </a:p>
        </p:txBody>
      </p:sp>
    </p:spTree>
    <p:extLst>
      <p:ext uri="{BB962C8B-B14F-4D97-AF65-F5344CB8AC3E}">
        <p14:creationId xmlns:p14="http://schemas.microsoft.com/office/powerpoint/2010/main" val="1948671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20931A-4CA4-4B6D-9C3A-940ADC0838D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678E6F4A-C24D-4E50-8454-92735EB2EC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0957B998-69C7-443F-9B88-9B809CC4C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8429E68-0F12-4642-85BC-37D364E3623E}"/>
              </a:ext>
            </a:extLst>
          </p:cNvPr>
          <p:cNvSpPr>
            <a:spLocks noGrp="1"/>
          </p:cNvSpPr>
          <p:nvPr>
            <p:ph type="dt" sz="half" idx="10"/>
          </p:nvPr>
        </p:nvSpPr>
        <p:spPr/>
        <p:txBody>
          <a:bodyPr/>
          <a:lstStyle/>
          <a:p>
            <a:fld id="{525ADD86-8BDD-4FBB-8FF5-7D6506043B5C}" type="datetimeFigureOut">
              <a:rPr lang="es-CO" smtClean="0"/>
              <a:t>2/10/2022</a:t>
            </a:fld>
            <a:endParaRPr lang="es-CO"/>
          </a:p>
        </p:txBody>
      </p:sp>
      <p:sp>
        <p:nvSpPr>
          <p:cNvPr id="6" name="Marcador de pie de página 5">
            <a:extLst>
              <a:ext uri="{FF2B5EF4-FFF2-40B4-BE49-F238E27FC236}">
                <a16:creationId xmlns:a16="http://schemas.microsoft.com/office/drawing/2014/main" id="{2BF9996B-CAA3-42BE-824C-068A5F1BD8B7}"/>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A905CF80-5396-4EEE-BC5B-28891230702D}"/>
              </a:ext>
            </a:extLst>
          </p:cNvPr>
          <p:cNvSpPr>
            <a:spLocks noGrp="1"/>
          </p:cNvSpPr>
          <p:nvPr>
            <p:ph type="sldNum" sz="quarter" idx="12"/>
          </p:nvPr>
        </p:nvSpPr>
        <p:spPr/>
        <p:txBody>
          <a:bodyPr/>
          <a:lstStyle/>
          <a:p>
            <a:fld id="{3C595DF6-BB51-4704-8549-C57568C31639}" type="slidenum">
              <a:rPr lang="es-CO" smtClean="0"/>
              <a:t>‹Nº›</a:t>
            </a:fld>
            <a:endParaRPr lang="es-CO"/>
          </a:p>
        </p:txBody>
      </p:sp>
    </p:spTree>
    <p:extLst>
      <p:ext uri="{BB962C8B-B14F-4D97-AF65-F5344CB8AC3E}">
        <p14:creationId xmlns:p14="http://schemas.microsoft.com/office/powerpoint/2010/main" val="237105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EFEA846-4F45-4DB5-BA09-CBECA73D9D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B6B798A9-34DF-41DB-B6BE-34E01354F2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76CB1BAF-E396-43F3-8A8D-B85312289A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5ADD86-8BDD-4FBB-8FF5-7D6506043B5C}" type="datetimeFigureOut">
              <a:rPr lang="es-CO" smtClean="0"/>
              <a:t>2/10/2022</a:t>
            </a:fld>
            <a:endParaRPr lang="es-CO"/>
          </a:p>
        </p:txBody>
      </p:sp>
      <p:sp>
        <p:nvSpPr>
          <p:cNvPr id="5" name="Marcador de pie de página 4">
            <a:extLst>
              <a:ext uri="{FF2B5EF4-FFF2-40B4-BE49-F238E27FC236}">
                <a16:creationId xmlns:a16="http://schemas.microsoft.com/office/drawing/2014/main" id="{3468F951-D349-4C87-96F9-5E33C94A36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F91F19A5-0399-4CEF-AAB1-BE46552AA1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595DF6-BB51-4704-8549-C57568C31639}" type="slidenum">
              <a:rPr lang="es-CO" smtClean="0"/>
              <a:t>‹Nº›</a:t>
            </a:fld>
            <a:endParaRPr lang="es-CO"/>
          </a:p>
        </p:txBody>
      </p:sp>
    </p:spTree>
    <p:extLst>
      <p:ext uri="{BB962C8B-B14F-4D97-AF65-F5344CB8AC3E}">
        <p14:creationId xmlns:p14="http://schemas.microsoft.com/office/powerpoint/2010/main" val="2938259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9B787C-5379-46C9-B298-660B8B7353BF}"/>
              </a:ext>
            </a:extLst>
          </p:cNvPr>
          <p:cNvSpPr>
            <a:spLocks noGrp="1"/>
          </p:cNvSpPr>
          <p:nvPr>
            <p:ph type="ctrTitle"/>
          </p:nvPr>
        </p:nvSpPr>
        <p:spPr/>
        <p:txBody>
          <a:bodyPr/>
          <a:lstStyle/>
          <a:p>
            <a:r>
              <a:rPr lang="es-CO" dirty="0" err="1"/>
              <a:t>Rational</a:t>
            </a:r>
            <a:r>
              <a:rPr lang="es-CO" dirty="0"/>
              <a:t> </a:t>
            </a:r>
            <a:r>
              <a:rPr lang="es-CO" dirty="0" err="1"/>
              <a:t>Unified</a:t>
            </a:r>
            <a:r>
              <a:rPr lang="es-CO" dirty="0"/>
              <a:t> </a:t>
            </a:r>
            <a:r>
              <a:rPr lang="es-CO" dirty="0" err="1"/>
              <a:t>Process</a:t>
            </a:r>
            <a:endParaRPr lang="es-CO" dirty="0"/>
          </a:p>
        </p:txBody>
      </p:sp>
    </p:spTree>
    <p:extLst>
      <p:ext uri="{BB962C8B-B14F-4D97-AF65-F5344CB8AC3E}">
        <p14:creationId xmlns:p14="http://schemas.microsoft.com/office/powerpoint/2010/main" val="1367211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0E58E96-7B93-4E80-869C-4AAFAA09A38F}"/>
              </a:ext>
            </a:extLst>
          </p:cNvPr>
          <p:cNvSpPr txBox="1"/>
          <p:nvPr/>
        </p:nvSpPr>
        <p:spPr>
          <a:xfrm>
            <a:off x="304798" y="288702"/>
            <a:ext cx="10981765" cy="1477328"/>
          </a:xfrm>
          <a:prstGeom prst="rect">
            <a:avLst/>
          </a:prstGeom>
          <a:noFill/>
        </p:spPr>
        <p:txBody>
          <a:bodyPr wrap="square">
            <a:spAutoFit/>
          </a:bodyPr>
          <a:lstStyle/>
          <a:p>
            <a:r>
              <a:rPr lang="es-ES" b="1" dirty="0"/>
              <a:t>Determinar o fijar objetivos</a:t>
            </a:r>
          </a:p>
          <a:p>
            <a:r>
              <a:rPr lang="es-ES" dirty="0"/>
              <a:t>Fijar también los productos definidos a obtener: requisitos, especificación, manual de usuario.</a:t>
            </a:r>
          </a:p>
          <a:p>
            <a:r>
              <a:rPr lang="es-ES" dirty="0"/>
              <a:t>Fijar las restricciones.</a:t>
            </a:r>
          </a:p>
          <a:p>
            <a:r>
              <a:rPr lang="es-ES" dirty="0"/>
              <a:t>Identificación de riesgos del proyecto y estrategias alternativas para evitarlos.</a:t>
            </a:r>
          </a:p>
          <a:p>
            <a:r>
              <a:rPr lang="es-ES" dirty="0"/>
              <a:t>Hay una cosa que solo se hace una vez: planificación inicial.</a:t>
            </a:r>
            <a:endParaRPr lang="es-CO" dirty="0"/>
          </a:p>
        </p:txBody>
      </p:sp>
      <p:sp>
        <p:nvSpPr>
          <p:cNvPr id="5" name="CuadroTexto 4">
            <a:extLst>
              <a:ext uri="{FF2B5EF4-FFF2-40B4-BE49-F238E27FC236}">
                <a16:creationId xmlns:a16="http://schemas.microsoft.com/office/drawing/2014/main" id="{E5821FD4-DD0E-4B69-9107-D5FBD2AF985D}"/>
              </a:ext>
            </a:extLst>
          </p:cNvPr>
          <p:cNvSpPr txBox="1"/>
          <p:nvPr/>
        </p:nvSpPr>
        <p:spPr>
          <a:xfrm>
            <a:off x="224116" y="1990131"/>
            <a:ext cx="11421035" cy="2308324"/>
          </a:xfrm>
          <a:prstGeom prst="rect">
            <a:avLst/>
          </a:prstGeom>
          <a:noFill/>
        </p:spPr>
        <p:txBody>
          <a:bodyPr wrap="square">
            <a:spAutoFit/>
          </a:bodyPr>
          <a:lstStyle/>
          <a:p>
            <a:r>
              <a:rPr lang="es-ES" b="1" dirty="0"/>
              <a:t>Desarrollar, verificar y validar (probar)</a:t>
            </a:r>
          </a:p>
          <a:p>
            <a:r>
              <a:rPr lang="es-ES" dirty="0"/>
              <a:t>Tareas de la actividad propia y de prueba.</a:t>
            </a:r>
          </a:p>
          <a:p>
            <a:r>
              <a:rPr lang="es-ES" dirty="0"/>
              <a:t>Análisis de alternativas e identificación resolución de riesgos.</a:t>
            </a:r>
          </a:p>
          <a:p>
            <a:r>
              <a:rPr lang="es-ES" dirty="0"/>
              <a:t>Dependiendo del resultado de la evaluación de los riesgos, se elige un modelo para el desarrollo, el que puede ser cualquiera de los otros existentes, como formal, evolutivo, cascada, etc. Así si por ejemplo si los riesgos en la interfaz de usuario son dominantes, un modelo de desarrollo apropiado podría ser la construcción de prototipos evolutivos. Si los riesgos de protección son la principal consideración, un desarrollo basado en transformaciones formales podría ser el más apropiado.</a:t>
            </a:r>
            <a:endParaRPr lang="es-CO" dirty="0"/>
          </a:p>
        </p:txBody>
      </p:sp>
      <p:sp>
        <p:nvSpPr>
          <p:cNvPr id="7" name="CuadroTexto 6">
            <a:extLst>
              <a:ext uri="{FF2B5EF4-FFF2-40B4-BE49-F238E27FC236}">
                <a16:creationId xmlns:a16="http://schemas.microsoft.com/office/drawing/2014/main" id="{6229E490-1C84-4A37-93FB-153ED950B2F8}"/>
              </a:ext>
            </a:extLst>
          </p:cNvPr>
          <p:cNvSpPr txBox="1"/>
          <p:nvPr/>
        </p:nvSpPr>
        <p:spPr>
          <a:xfrm>
            <a:off x="224115" y="4371673"/>
            <a:ext cx="11519649" cy="1200329"/>
          </a:xfrm>
          <a:prstGeom prst="rect">
            <a:avLst/>
          </a:prstGeom>
          <a:noFill/>
        </p:spPr>
        <p:txBody>
          <a:bodyPr wrap="square">
            <a:spAutoFit/>
          </a:bodyPr>
          <a:lstStyle/>
          <a:p>
            <a:r>
              <a:rPr lang="es-ES" b="1" dirty="0"/>
              <a:t>Análisis y evaluación del riesgo</a:t>
            </a:r>
          </a:p>
          <a:p>
            <a:r>
              <a:rPr lang="es-ES" dirty="0"/>
              <a:t>Se lleva a cabo el estudio de las causas de las posibles amenazas y probables eventos no deseados y los daños y consecuencias que éstas puedan producir. Se evalúan alternativas. Se debe tener un prototipo antes de comenzar a desarrollar y probar.</a:t>
            </a:r>
            <a:endParaRPr lang="es-CO" dirty="0"/>
          </a:p>
        </p:txBody>
      </p:sp>
    </p:spTree>
    <p:extLst>
      <p:ext uri="{BB962C8B-B14F-4D97-AF65-F5344CB8AC3E}">
        <p14:creationId xmlns:p14="http://schemas.microsoft.com/office/powerpoint/2010/main" val="4033331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A5D9273-4726-46F5-A85A-40CA72C26DCA}"/>
              </a:ext>
            </a:extLst>
          </p:cNvPr>
          <p:cNvSpPr txBox="1"/>
          <p:nvPr/>
        </p:nvSpPr>
        <p:spPr>
          <a:xfrm>
            <a:off x="3334871" y="161365"/>
            <a:ext cx="5809129" cy="369332"/>
          </a:xfrm>
          <a:prstGeom prst="rect">
            <a:avLst/>
          </a:prstGeom>
          <a:noFill/>
        </p:spPr>
        <p:txBody>
          <a:bodyPr wrap="square" rtlCol="0">
            <a:spAutoFit/>
          </a:bodyPr>
          <a:lstStyle/>
          <a:p>
            <a:pPr algn="ctr"/>
            <a:r>
              <a:rPr lang="es-CO" b="0" i="0" dirty="0">
                <a:solidFill>
                  <a:srgbClr val="000000"/>
                </a:solidFill>
                <a:effectLst/>
                <a:latin typeface="Linux Libertine"/>
              </a:rPr>
              <a:t>Ciclo de vida RUP</a:t>
            </a:r>
          </a:p>
        </p:txBody>
      </p:sp>
      <p:sp>
        <p:nvSpPr>
          <p:cNvPr id="4" name="CuadroTexto 3">
            <a:extLst>
              <a:ext uri="{FF2B5EF4-FFF2-40B4-BE49-F238E27FC236}">
                <a16:creationId xmlns:a16="http://schemas.microsoft.com/office/drawing/2014/main" id="{AD5BD16C-1666-458B-A1EA-15FB472BDFC7}"/>
              </a:ext>
            </a:extLst>
          </p:cNvPr>
          <p:cNvSpPr txBox="1"/>
          <p:nvPr/>
        </p:nvSpPr>
        <p:spPr>
          <a:xfrm>
            <a:off x="286870" y="865566"/>
            <a:ext cx="11555505" cy="646331"/>
          </a:xfrm>
          <a:prstGeom prst="rect">
            <a:avLst/>
          </a:prstGeom>
          <a:noFill/>
        </p:spPr>
        <p:txBody>
          <a:bodyPr wrap="square">
            <a:spAutoFit/>
          </a:bodyPr>
          <a:lstStyle/>
          <a:p>
            <a:r>
              <a:rPr lang="es-ES" dirty="0"/>
              <a:t>El ciclo de vida RUP es una implementación del desarrollo en espiral. Fue creado ensamblando los elementos en secuencias </a:t>
            </a:r>
            <a:r>
              <a:rPr lang="es-ES" dirty="0" err="1"/>
              <a:t>semi-ordenadas</a:t>
            </a:r>
            <a:r>
              <a:rPr lang="es-ES" dirty="0"/>
              <a:t>. El ciclo de vida organiza las tareas en fases e iteraciones.</a:t>
            </a:r>
            <a:endParaRPr lang="es-CO" dirty="0"/>
          </a:p>
        </p:txBody>
      </p:sp>
      <p:sp>
        <p:nvSpPr>
          <p:cNvPr id="6" name="CuadroTexto 5">
            <a:extLst>
              <a:ext uri="{FF2B5EF4-FFF2-40B4-BE49-F238E27FC236}">
                <a16:creationId xmlns:a16="http://schemas.microsoft.com/office/drawing/2014/main" id="{FDB8B6BF-AEF1-42C3-8770-8D1A17C81B17}"/>
              </a:ext>
            </a:extLst>
          </p:cNvPr>
          <p:cNvSpPr txBox="1"/>
          <p:nvPr/>
        </p:nvSpPr>
        <p:spPr>
          <a:xfrm>
            <a:off x="286870" y="1676437"/>
            <a:ext cx="11241742" cy="1200329"/>
          </a:xfrm>
          <a:prstGeom prst="rect">
            <a:avLst/>
          </a:prstGeom>
          <a:noFill/>
        </p:spPr>
        <p:txBody>
          <a:bodyPr wrap="square">
            <a:spAutoFit/>
          </a:bodyPr>
          <a:lstStyle/>
          <a:p>
            <a:r>
              <a:rPr lang="es-ES" dirty="0"/>
              <a:t>RUP divide el proceso en cuatro fases, dentro de las cuales se realizan pocas pero grandes y formales iteraciones en número variable según el proyecto. En la Figura muestra cómo varía el esfuerzo asociado a las disciplinas según la fase en la que se encuentre el proyecto RUP.</a:t>
            </a:r>
          </a:p>
          <a:p>
            <a:endParaRPr lang="es-ES" dirty="0"/>
          </a:p>
        </p:txBody>
      </p:sp>
      <p:pic>
        <p:nvPicPr>
          <p:cNvPr id="5122" name="Picture 2">
            <a:extLst>
              <a:ext uri="{FF2B5EF4-FFF2-40B4-BE49-F238E27FC236}">
                <a16:creationId xmlns:a16="http://schemas.microsoft.com/office/drawing/2014/main" id="{04EF38E3-0099-402C-BDB6-62112B15E3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4076" y="2649159"/>
            <a:ext cx="5158348" cy="4068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9759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12C6756-2238-4C1C-80B4-CAC4A2E4BCE8}"/>
              </a:ext>
            </a:extLst>
          </p:cNvPr>
          <p:cNvSpPr txBox="1"/>
          <p:nvPr/>
        </p:nvSpPr>
        <p:spPr>
          <a:xfrm>
            <a:off x="161365" y="242971"/>
            <a:ext cx="10999694" cy="923330"/>
          </a:xfrm>
          <a:prstGeom prst="rect">
            <a:avLst/>
          </a:prstGeom>
          <a:noFill/>
        </p:spPr>
        <p:txBody>
          <a:bodyPr wrap="square">
            <a:spAutoFit/>
          </a:bodyPr>
          <a:lstStyle/>
          <a:p>
            <a:r>
              <a:rPr lang="es-ES" dirty="0"/>
              <a:t>Las primeras iteraciones (en las fases de Inicio y Elaboración) se enfocan hacia la comprensión del problema y la tecnología, la delimitación del ámbito del proyecto, la eliminación de los riesgos críticos, y al establecimiento de una </a:t>
            </a:r>
            <a:r>
              <a:rPr lang="es-ES" dirty="0" err="1"/>
              <a:t>baseline</a:t>
            </a:r>
            <a:r>
              <a:rPr lang="es-ES" dirty="0"/>
              <a:t> (línea base) de la arquitectura.</a:t>
            </a:r>
            <a:endParaRPr lang="es-CO" dirty="0"/>
          </a:p>
        </p:txBody>
      </p:sp>
      <p:sp>
        <p:nvSpPr>
          <p:cNvPr id="5" name="CuadroTexto 4">
            <a:extLst>
              <a:ext uri="{FF2B5EF4-FFF2-40B4-BE49-F238E27FC236}">
                <a16:creationId xmlns:a16="http://schemas.microsoft.com/office/drawing/2014/main" id="{32C34244-F9DF-410C-BCF2-C5E67F066F49}"/>
              </a:ext>
            </a:extLst>
          </p:cNvPr>
          <p:cNvSpPr txBox="1"/>
          <p:nvPr/>
        </p:nvSpPr>
        <p:spPr>
          <a:xfrm>
            <a:off x="161365" y="1282876"/>
            <a:ext cx="11286564" cy="646331"/>
          </a:xfrm>
          <a:prstGeom prst="rect">
            <a:avLst/>
          </a:prstGeom>
          <a:noFill/>
        </p:spPr>
        <p:txBody>
          <a:bodyPr wrap="square">
            <a:spAutoFit/>
          </a:bodyPr>
          <a:lstStyle/>
          <a:p>
            <a:pPr algn="l"/>
            <a:r>
              <a:rPr lang="es-ES" b="0" i="0" dirty="0">
                <a:solidFill>
                  <a:srgbClr val="202122"/>
                </a:solidFill>
                <a:effectLst/>
                <a:latin typeface="Arial" panose="020B0604020202020204" pitchFamily="34" charset="0"/>
              </a:rPr>
              <a:t>Durante la fase de inicio las iteraciones hacen mayor énfasis en actividades de modelado del negocio y de requisitos.</a:t>
            </a:r>
          </a:p>
        </p:txBody>
      </p:sp>
      <p:sp>
        <p:nvSpPr>
          <p:cNvPr id="7" name="CuadroTexto 6">
            <a:extLst>
              <a:ext uri="{FF2B5EF4-FFF2-40B4-BE49-F238E27FC236}">
                <a16:creationId xmlns:a16="http://schemas.microsoft.com/office/drawing/2014/main" id="{AC8A3363-DA8E-4827-BFA5-F3C8F7F9D860}"/>
              </a:ext>
            </a:extLst>
          </p:cNvPr>
          <p:cNvSpPr txBox="1"/>
          <p:nvPr/>
        </p:nvSpPr>
        <p:spPr>
          <a:xfrm>
            <a:off x="161365" y="2206242"/>
            <a:ext cx="11591364" cy="923330"/>
          </a:xfrm>
          <a:prstGeom prst="rect">
            <a:avLst/>
          </a:prstGeom>
          <a:noFill/>
        </p:spPr>
        <p:txBody>
          <a:bodyPr wrap="square">
            <a:spAutoFit/>
          </a:bodyPr>
          <a:lstStyle/>
          <a:p>
            <a:r>
              <a:rPr lang="es-ES" dirty="0"/>
              <a:t>En la fase de elaboración, las iteraciones se orientan al desarrollo de la </a:t>
            </a:r>
            <a:r>
              <a:rPr lang="es-ES" dirty="0" err="1"/>
              <a:t>baseline</a:t>
            </a:r>
            <a:r>
              <a:rPr lang="es-ES" dirty="0"/>
              <a:t> de la arquitectura, abarcan más los flujos de trabajo de requisitos, modelo de negocios (refinamiento), análisis, diseño y una parte de implementación orientado a la </a:t>
            </a:r>
            <a:r>
              <a:rPr lang="es-ES" dirty="0" err="1"/>
              <a:t>baseline</a:t>
            </a:r>
            <a:r>
              <a:rPr lang="es-ES" dirty="0"/>
              <a:t> de la arquitectura.</a:t>
            </a:r>
            <a:endParaRPr lang="es-CO" dirty="0"/>
          </a:p>
        </p:txBody>
      </p:sp>
      <p:sp>
        <p:nvSpPr>
          <p:cNvPr id="9" name="CuadroTexto 8">
            <a:extLst>
              <a:ext uri="{FF2B5EF4-FFF2-40B4-BE49-F238E27FC236}">
                <a16:creationId xmlns:a16="http://schemas.microsoft.com/office/drawing/2014/main" id="{0875C1DC-3A22-46A4-B7A7-5731C8F9E0BA}"/>
              </a:ext>
            </a:extLst>
          </p:cNvPr>
          <p:cNvSpPr txBox="1"/>
          <p:nvPr/>
        </p:nvSpPr>
        <p:spPr>
          <a:xfrm>
            <a:off x="161365" y="3129572"/>
            <a:ext cx="11681011" cy="646331"/>
          </a:xfrm>
          <a:prstGeom prst="rect">
            <a:avLst/>
          </a:prstGeom>
          <a:noFill/>
        </p:spPr>
        <p:txBody>
          <a:bodyPr wrap="square">
            <a:spAutoFit/>
          </a:bodyPr>
          <a:lstStyle/>
          <a:p>
            <a:r>
              <a:rPr lang="es-ES" dirty="0"/>
              <a:t>Durante la fase de inicio las iteraciones hacen mayor énfasis en actividades de modelado del negocio y de requisitos.</a:t>
            </a:r>
          </a:p>
          <a:p>
            <a:endParaRPr lang="es-ES" dirty="0"/>
          </a:p>
        </p:txBody>
      </p:sp>
      <p:pic>
        <p:nvPicPr>
          <p:cNvPr id="12" name="Picture 2">
            <a:extLst>
              <a:ext uri="{FF2B5EF4-FFF2-40B4-BE49-F238E27FC236}">
                <a16:creationId xmlns:a16="http://schemas.microsoft.com/office/drawing/2014/main" id="{AA3525CB-605F-4B97-BC12-C4D48154BB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9558" y="3488577"/>
            <a:ext cx="4001900" cy="3156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3225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ABDE8C2-C267-4894-911F-20198F9CEB5C}"/>
              </a:ext>
            </a:extLst>
          </p:cNvPr>
          <p:cNvSpPr txBox="1"/>
          <p:nvPr/>
        </p:nvSpPr>
        <p:spPr>
          <a:xfrm>
            <a:off x="179294" y="145197"/>
            <a:ext cx="11483788" cy="2585323"/>
          </a:xfrm>
          <a:prstGeom prst="rect">
            <a:avLst/>
          </a:prstGeom>
          <a:noFill/>
        </p:spPr>
        <p:txBody>
          <a:bodyPr wrap="square">
            <a:spAutoFit/>
          </a:bodyPr>
          <a:lstStyle/>
          <a:p>
            <a:r>
              <a:rPr lang="es-ES" dirty="0"/>
              <a:t>En la fase de elaboración, las iteraciones se orientan al desarrollo de la </a:t>
            </a:r>
            <a:r>
              <a:rPr lang="es-ES" dirty="0" err="1"/>
              <a:t>baseline</a:t>
            </a:r>
            <a:r>
              <a:rPr lang="es-ES" dirty="0"/>
              <a:t> de la arquitectura, abarcan más los flujos de trabajo de requisitos, modelo de negocios (refinamiento), análisis, diseño y una parte de implementación orientado a la </a:t>
            </a:r>
            <a:r>
              <a:rPr lang="es-ES" dirty="0" err="1"/>
              <a:t>baseline</a:t>
            </a:r>
            <a:r>
              <a:rPr lang="es-ES" dirty="0"/>
              <a:t> de la arquitectura.</a:t>
            </a:r>
          </a:p>
          <a:p>
            <a:endParaRPr lang="es-ES" dirty="0"/>
          </a:p>
          <a:p>
            <a:r>
              <a:rPr lang="es-ES" dirty="0"/>
              <a:t>En la fase de construcción, se lleva a cabo la construcción del producto por medio de una serie de iteraciones.</a:t>
            </a:r>
          </a:p>
          <a:p>
            <a:endParaRPr lang="es-ES" dirty="0"/>
          </a:p>
          <a:p>
            <a:r>
              <a:rPr lang="es-ES" dirty="0"/>
              <a:t>Para cada iteración se seleccionan algunos Casos de Uso, se refinan su análisis y diseño y se procede a su implementación y pruebas. Se realiza una pequeña cascada para cada ciclo. Se realizan iteraciones hasta que se termine la implementación de la nueva versión del producto.</a:t>
            </a:r>
            <a:endParaRPr lang="es-CO" dirty="0"/>
          </a:p>
        </p:txBody>
      </p:sp>
      <p:pic>
        <p:nvPicPr>
          <p:cNvPr id="3" name="Picture 2">
            <a:extLst>
              <a:ext uri="{FF2B5EF4-FFF2-40B4-BE49-F238E27FC236}">
                <a16:creationId xmlns:a16="http://schemas.microsoft.com/office/drawing/2014/main" id="{ACDA5A9D-F912-441F-A96D-9E88C578CB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2052" y="2789281"/>
            <a:ext cx="5158348" cy="4068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3955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9E35659-6AFD-4582-811C-EEFB6717D064}"/>
              </a:ext>
            </a:extLst>
          </p:cNvPr>
          <p:cNvSpPr txBox="1"/>
          <p:nvPr/>
        </p:nvSpPr>
        <p:spPr>
          <a:xfrm>
            <a:off x="0" y="0"/>
            <a:ext cx="11949954" cy="923330"/>
          </a:xfrm>
          <a:prstGeom prst="rect">
            <a:avLst/>
          </a:prstGeom>
          <a:noFill/>
        </p:spPr>
        <p:txBody>
          <a:bodyPr wrap="square">
            <a:spAutoFit/>
          </a:bodyPr>
          <a:lstStyle/>
          <a:p>
            <a:r>
              <a:rPr lang="es-ES" b="0" i="0" dirty="0">
                <a:solidFill>
                  <a:srgbClr val="202122"/>
                </a:solidFill>
                <a:effectLst/>
                <a:latin typeface="Arial" panose="020B0604020202020204" pitchFamily="34" charset="0"/>
              </a:rPr>
              <a:t>Para cada iteración se seleccionan algunos Casos de Uso, se refinan su análisis y diseño y se procede a su implementación y pruebas. Se realiza una pequeña cascada para cada ciclo. Se realizan iteraciones hasta que se termine la implementación de la nueva versión del producto.</a:t>
            </a:r>
            <a:endParaRPr lang="es-CO" dirty="0"/>
          </a:p>
        </p:txBody>
      </p:sp>
      <p:pic>
        <p:nvPicPr>
          <p:cNvPr id="6146" name="Picture 2">
            <a:extLst>
              <a:ext uri="{FF2B5EF4-FFF2-40B4-BE49-F238E27FC236}">
                <a16:creationId xmlns:a16="http://schemas.microsoft.com/office/drawing/2014/main" id="{B4B4906F-0DFB-4FF6-8FB1-B9364AC171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3912" y="3451412"/>
            <a:ext cx="4238625" cy="3343275"/>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8717F66E-6E7D-4D96-A332-A9B767FDDB0D}"/>
              </a:ext>
            </a:extLst>
          </p:cNvPr>
          <p:cNvSpPr txBox="1"/>
          <p:nvPr/>
        </p:nvSpPr>
        <p:spPr>
          <a:xfrm>
            <a:off x="0" y="987041"/>
            <a:ext cx="11533094" cy="1477328"/>
          </a:xfrm>
          <a:prstGeom prst="rect">
            <a:avLst/>
          </a:prstGeom>
          <a:noFill/>
        </p:spPr>
        <p:txBody>
          <a:bodyPr wrap="square">
            <a:spAutoFit/>
          </a:bodyPr>
          <a:lstStyle/>
          <a:p>
            <a:pPr algn="l"/>
            <a:r>
              <a:rPr lang="es-ES" b="0" i="0" dirty="0">
                <a:solidFill>
                  <a:srgbClr val="202122"/>
                </a:solidFill>
                <a:effectLst/>
                <a:latin typeface="Arial" panose="020B0604020202020204" pitchFamily="34" charset="0"/>
              </a:rPr>
              <a:t>En la fase de transición se pretende garantizar que se tiene un producto preparado para su entrega a la comunidad de usuarios.</a:t>
            </a:r>
          </a:p>
          <a:p>
            <a:pPr algn="l"/>
            <a:endParaRPr lang="es-ES" b="0" i="0" dirty="0">
              <a:solidFill>
                <a:srgbClr val="202122"/>
              </a:solidFill>
              <a:effectLst/>
              <a:latin typeface="Arial" panose="020B0604020202020204" pitchFamily="34" charset="0"/>
            </a:endParaRPr>
          </a:p>
          <a:p>
            <a:pPr algn="l"/>
            <a:r>
              <a:rPr lang="es-ES" b="0" i="0" dirty="0">
                <a:solidFill>
                  <a:srgbClr val="202122"/>
                </a:solidFill>
                <a:effectLst/>
                <a:latin typeface="Arial" panose="020B0604020202020204" pitchFamily="34" charset="0"/>
              </a:rPr>
              <a:t>Como se puede observar en cada fase participan todas las disciplinas, pero dependiendo de la fase el esfuerzo dedicado a una disciplina varía.</a:t>
            </a:r>
          </a:p>
        </p:txBody>
      </p:sp>
    </p:spTree>
    <p:extLst>
      <p:ext uri="{BB962C8B-B14F-4D97-AF65-F5344CB8AC3E}">
        <p14:creationId xmlns:p14="http://schemas.microsoft.com/office/powerpoint/2010/main" val="23949835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BF3D766-F5B8-4E56-BE74-F04DCF64E7EA}"/>
              </a:ext>
            </a:extLst>
          </p:cNvPr>
          <p:cNvSpPr txBox="1"/>
          <p:nvPr/>
        </p:nvSpPr>
        <p:spPr>
          <a:xfrm>
            <a:off x="2859741" y="0"/>
            <a:ext cx="6096000" cy="369332"/>
          </a:xfrm>
          <a:prstGeom prst="rect">
            <a:avLst/>
          </a:prstGeom>
          <a:noFill/>
        </p:spPr>
        <p:txBody>
          <a:bodyPr wrap="square">
            <a:spAutoFit/>
          </a:bodyPr>
          <a:lstStyle/>
          <a:p>
            <a:pPr algn="ctr"/>
            <a:r>
              <a:rPr lang="es-CO" dirty="0"/>
              <a:t>Programación orientada a componentes</a:t>
            </a:r>
          </a:p>
        </p:txBody>
      </p:sp>
      <p:sp>
        <p:nvSpPr>
          <p:cNvPr id="5" name="CuadroTexto 4">
            <a:extLst>
              <a:ext uri="{FF2B5EF4-FFF2-40B4-BE49-F238E27FC236}">
                <a16:creationId xmlns:a16="http://schemas.microsoft.com/office/drawing/2014/main" id="{514B4FD2-5D08-4EC2-9F21-A8725037437D}"/>
              </a:ext>
            </a:extLst>
          </p:cNvPr>
          <p:cNvSpPr txBox="1"/>
          <p:nvPr/>
        </p:nvSpPr>
        <p:spPr>
          <a:xfrm>
            <a:off x="726141" y="650464"/>
            <a:ext cx="10587318" cy="2308324"/>
          </a:xfrm>
          <a:prstGeom prst="rect">
            <a:avLst/>
          </a:prstGeom>
          <a:noFill/>
        </p:spPr>
        <p:txBody>
          <a:bodyPr wrap="square">
            <a:spAutoFit/>
          </a:bodyPr>
          <a:lstStyle/>
          <a:p>
            <a:r>
              <a:rPr lang="es-ES" dirty="0"/>
              <a:t>Un componente de software es una unidad modular de un programa software con interfaces y dependencias bien definidas que permiten ofertar o solicitar un conjunto de servicios o funcionales. La programación orientada a componentes (que también es llamada basada en componentes) es una rama de la ingeniería del software, con énfasis en la descomposición de sistemas ya conformados en componentes funcionales o lógicos con interfaces bien definidas usadas para la comunicación entre componentes.</a:t>
            </a:r>
          </a:p>
          <a:p>
            <a:endParaRPr lang="es-ES" dirty="0"/>
          </a:p>
          <a:p>
            <a:r>
              <a:rPr lang="es-ES" dirty="0"/>
              <a:t>Se considera que el nivel de abstracción de los componentes es más alto que el de los objetos y por lo tanto no comparten un estado y se comunican intercambiando mensajes que contienen datos.</a:t>
            </a:r>
            <a:endParaRPr lang="es-CO" dirty="0"/>
          </a:p>
        </p:txBody>
      </p:sp>
      <p:sp>
        <p:nvSpPr>
          <p:cNvPr id="9" name="CuadroTexto 8">
            <a:extLst>
              <a:ext uri="{FF2B5EF4-FFF2-40B4-BE49-F238E27FC236}">
                <a16:creationId xmlns:a16="http://schemas.microsoft.com/office/drawing/2014/main" id="{04E121B0-97D3-4D65-9752-27B5B7407D77}"/>
              </a:ext>
            </a:extLst>
          </p:cNvPr>
          <p:cNvSpPr txBox="1"/>
          <p:nvPr/>
        </p:nvSpPr>
        <p:spPr>
          <a:xfrm>
            <a:off x="726141" y="4117086"/>
            <a:ext cx="11080376" cy="1200329"/>
          </a:xfrm>
          <a:prstGeom prst="rect">
            <a:avLst/>
          </a:prstGeom>
          <a:noFill/>
        </p:spPr>
        <p:txBody>
          <a:bodyPr wrap="square">
            <a:spAutoFit/>
          </a:bodyPr>
          <a:lstStyle/>
          <a:p>
            <a:r>
              <a:rPr lang="es-ES" dirty="0"/>
              <a:t>Un componente de software es un elemento de un sistema que ofrece un servicio predefinido, y es capaz de comunicarse con otros componentes, un objeto escrito de acuerdo a unas especificaciones. No importa qué especificación sea ésta, siempre y cuando el objeto se adhiera a la especificación. Solo cumpliendo correctamente con esa especificación es que el objeto se convierte en componente y adquiere características como reusabilidad.</a:t>
            </a:r>
            <a:endParaRPr lang="es-CO" dirty="0"/>
          </a:p>
        </p:txBody>
      </p:sp>
    </p:spTree>
    <p:extLst>
      <p:ext uri="{BB962C8B-B14F-4D97-AF65-F5344CB8AC3E}">
        <p14:creationId xmlns:p14="http://schemas.microsoft.com/office/powerpoint/2010/main" val="1318304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931E753-7F12-4256-A97B-3119A879CCDB}"/>
              </a:ext>
            </a:extLst>
          </p:cNvPr>
          <p:cNvSpPr txBox="1"/>
          <p:nvPr/>
        </p:nvSpPr>
        <p:spPr>
          <a:xfrm>
            <a:off x="2859741" y="0"/>
            <a:ext cx="6096000" cy="369332"/>
          </a:xfrm>
          <a:prstGeom prst="rect">
            <a:avLst/>
          </a:prstGeom>
          <a:noFill/>
        </p:spPr>
        <p:txBody>
          <a:bodyPr wrap="square">
            <a:spAutoFit/>
          </a:bodyPr>
          <a:lstStyle/>
          <a:p>
            <a:pPr algn="ctr"/>
            <a:r>
              <a:rPr lang="es-CO" dirty="0"/>
              <a:t>Programación orientada a componentes</a:t>
            </a:r>
          </a:p>
        </p:txBody>
      </p:sp>
      <p:sp>
        <p:nvSpPr>
          <p:cNvPr id="4" name="CuadroTexto 3">
            <a:extLst>
              <a:ext uri="{FF2B5EF4-FFF2-40B4-BE49-F238E27FC236}">
                <a16:creationId xmlns:a16="http://schemas.microsoft.com/office/drawing/2014/main" id="{B67D0F29-0EEC-4107-934D-B35B0F46F404}"/>
              </a:ext>
            </a:extLst>
          </p:cNvPr>
          <p:cNvSpPr txBox="1"/>
          <p:nvPr/>
        </p:nvSpPr>
        <p:spPr>
          <a:xfrm>
            <a:off x="484094" y="514581"/>
            <a:ext cx="6096000" cy="369332"/>
          </a:xfrm>
          <a:prstGeom prst="rect">
            <a:avLst/>
          </a:prstGeom>
          <a:noFill/>
        </p:spPr>
        <p:txBody>
          <a:bodyPr wrap="square">
            <a:spAutoFit/>
          </a:bodyPr>
          <a:lstStyle/>
          <a:p>
            <a:r>
              <a:rPr lang="es-CO" dirty="0"/>
              <a:t>Características</a:t>
            </a:r>
          </a:p>
        </p:txBody>
      </p:sp>
      <p:sp>
        <p:nvSpPr>
          <p:cNvPr id="6" name="CuadroTexto 5">
            <a:extLst>
              <a:ext uri="{FF2B5EF4-FFF2-40B4-BE49-F238E27FC236}">
                <a16:creationId xmlns:a16="http://schemas.microsoft.com/office/drawing/2014/main" id="{670D4B41-D9B6-43C2-A1F2-587EB666D7F6}"/>
              </a:ext>
            </a:extLst>
          </p:cNvPr>
          <p:cNvSpPr txBox="1"/>
          <p:nvPr/>
        </p:nvSpPr>
        <p:spPr>
          <a:xfrm>
            <a:off x="98612" y="1192883"/>
            <a:ext cx="12236824" cy="5078313"/>
          </a:xfrm>
          <a:prstGeom prst="rect">
            <a:avLst/>
          </a:prstGeom>
          <a:noFill/>
        </p:spPr>
        <p:txBody>
          <a:bodyPr wrap="square">
            <a:spAutoFit/>
          </a:bodyPr>
          <a:lstStyle/>
          <a:p>
            <a:r>
              <a:rPr lang="es-ES" dirty="0"/>
              <a:t>Cuando se necesita el acceso a un componente o cuando este debe ser compartido entre distintas redes, se recurre a procesos como la serialización para entregar el componente a su destino.</a:t>
            </a:r>
          </a:p>
          <a:p>
            <a:endParaRPr lang="es-ES" dirty="0"/>
          </a:p>
          <a:p>
            <a:r>
              <a:rPr lang="es-ES" dirty="0"/>
              <a:t>La capacidad de ser reutilizado (</a:t>
            </a:r>
            <a:r>
              <a:rPr lang="es-ES" dirty="0" err="1"/>
              <a:t>reusability</a:t>
            </a:r>
            <a:r>
              <a:rPr lang="es-ES" dirty="0"/>
              <a:t>), es una característica importante de los componentes de software de alta calidad. Un componente debe ser diseñado e implementado de tal forma que pueda ser reutilizado en muchos programas diferentes.</a:t>
            </a:r>
          </a:p>
          <a:p>
            <a:endParaRPr lang="es-ES" dirty="0"/>
          </a:p>
          <a:p>
            <a:r>
              <a:rPr lang="es-ES" dirty="0"/>
              <a:t>Requiere gran esfuerzo y atención escribir un componente que es realmente reutilizable. Para esto, el componente debe estar:</a:t>
            </a:r>
          </a:p>
          <a:p>
            <a:endParaRPr lang="es-ES" dirty="0"/>
          </a:p>
          <a:p>
            <a:r>
              <a:rPr lang="es-ES" dirty="0"/>
              <a:t>Completamente documentado.</a:t>
            </a:r>
          </a:p>
          <a:p>
            <a:r>
              <a:rPr lang="es-ES" dirty="0"/>
              <a:t>Probado intensivamente:</a:t>
            </a:r>
          </a:p>
          <a:p>
            <a:r>
              <a:rPr lang="es-ES" dirty="0"/>
              <a:t>Debe ser robusto, comprobando la validez de las entradas.</a:t>
            </a:r>
          </a:p>
          <a:p>
            <a:r>
              <a:rPr lang="es-ES" dirty="0"/>
              <a:t>Debe ser capaz de pasar mensajes de error apropiados.</a:t>
            </a:r>
          </a:p>
          <a:p>
            <a:r>
              <a:rPr lang="es-ES" dirty="0"/>
              <a:t>Diseñado pensando en que será usado de maneras imprevistas.</a:t>
            </a:r>
          </a:p>
          <a:p>
            <a:r>
              <a:rPr lang="es-ES" dirty="0"/>
              <a:t>Otras características incluyen:</a:t>
            </a:r>
          </a:p>
          <a:p>
            <a:endParaRPr lang="es-ES" dirty="0"/>
          </a:p>
          <a:p>
            <a:r>
              <a:rPr lang="es-ES" dirty="0"/>
              <a:t>Ser intercambiable.</a:t>
            </a:r>
          </a:p>
          <a:p>
            <a:r>
              <a:rPr lang="es-ES" dirty="0"/>
              <a:t>Poseer interfaces definidas.</a:t>
            </a:r>
          </a:p>
          <a:p>
            <a:r>
              <a:rPr lang="es-ES" dirty="0"/>
              <a:t>Ser cohesivos.</a:t>
            </a:r>
            <a:endParaRPr lang="es-CO" dirty="0"/>
          </a:p>
        </p:txBody>
      </p:sp>
    </p:spTree>
    <p:extLst>
      <p:ext uri="{BB962C8B-B14F-4D97-AF65-F5344CB8AC3E}">
        <p14:creationId xmlns:p14="http://schemas.microsoft.com/office/powerpoint/2010/main" val="1937739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4A4D569-3B00-4F4F-9C67-8C38B60B6D6A}"/>
              </a:ext>
            </a:extLst>
          </p:cNvPr>
          <p:cNvSpPr txBox="1"/>
          <p:nvPr/>
        </p:nvSpPr>
        <p:spPr>
          <a:xfrm>
            <a:off x="2545976" y="0"/>
            <a:ext cx="6096000" cy="369332"/>
          </a:xfrm>
          <a:prstGeom prst="rect">
            <a:avLst/>
          </a:prstGeom>
          <a:noFill/>
        </p:spPr>
        <p:txBody>
          <a:bodyPr wrap="square">
            <a:spAutoFit/>
          </a:bodyPr>
          <a:lstStyle/>
          <a:p>
            <a:pPr algn="ctr"/>
            <a:r>
              <a:rPr lang="es-CO" dirty="0"/>
              <a:t>Principales características</a:t>
            </a:r>
          </a:p>
        </p:txBody>
      </p:sp>
      <p:sp>
        <p:nvSpPr>
          <p:cNvPr id="5" name="CuadroTexto 4">
            <a:extLst>
              <a:ext uri="{FF2B5EF4-FFF2-40B4-BE49-F238E27FC236}">
                <a16:creationId xmlns:a16="http://schemas.microsoft.com/office/drawing/2014/main" id="{B782CCBF-4896-4BAC-AD06-C1B86F6389DD}"/>
              </a:ext>
            </a:extLst>
          </p:cNvPr>
          <p:cNvSpPr txBox="1"/>
          <p:nvPr/>
        </p:nvSpPr>
        <p:spPr>
          <a:xfrm>
            <a:off x="251011" y="767914"/>
            <a:ext cx="11447929" cy="3970318"/>
          </a:xfrm>
          <a:prstGeom prst="rect">
            <a:avLst/>
          </a:prstGeom>
          <a:noFill/>
        </p:spPr>
        <p:txBody>
          <a:bodyPr wrap="square">
            <a:spAutoFit/>
          </a:bodyPr>
          <a:lstStyle/>
          <a:p>
            <a:pPr marL="285750" indent="-285750">
              <a:buFont typeface="Arial" panose="020B0604020202020204" pitchFamily="34" charset="0"/>
              <a:buChar char="•"/>
            </a:pPr>
            <a:r>
              <a:rPr lang="es-ES" dirty="0"/>
              <a:t>Desarrollo iterativo</a:t>
            </a:r>
          </a:p>
          <a:p>
            <a:pPr marL="285750" indent="-285750">
              <a:buFont typeface="Arial" panose="020B0604020202020204" pitchFamily="34" charset="0"/>
              <a:buChar char="•"/>
            </a:pPr>
            <a:r>
              <a:rPr lang="es-ES" dirty="0"/>
              <a:t>Administración de requisitos</a:t>
            </a:r>
          </a:p>
          <a:p>
            <a:pPr marL="285750" indent="-285750">
              <a:buFont typeface="Arial" panose="020B0604020202020204" pitchFamily="34" charset="0"/>
              <a:buChar char="•"/>
            </a:pPr>
            <a:r>
              <a:rPr lang="es-ES" dirty="0"/>
              <a:t>Uso de arquitectura basada en componentes</a:t>
            </a:r>
          </a:p>
          <a:p>
            <a:pPr marL="285750" indent="-285750">
              <a:buFont typeface="Arial" panose="020B0604020202020204" pitchFamily="34" charset="0"/>
              <a:buChar char="•"/>
            </a:pPr>
            <a:r>
              <a:rPr lang="es-ES" dirty="0"/>
              <a:t>Control de cambios</a:t>
            </a:r>
          </a:p>
          <a:p>
            <a:pPr marL="285750" indent="-285750">
              <a:buFont typeface="Arial" panose="020B0604020202020204" pitchFamily="34" charset="0"/>
              <a:buChar char="•"/>
            </a:pPr>
            <a:r>
              <a:rPr lang="es-ES" dirty="0"/>
              <a:t>Modelado visual del software</a:t>
            </a:r>
          </a:p>
          <a:p>
            <a:pPr marL="285750" indent="-285750">
              <a:buFont typeface="Arial" panose="020B0604020202020204" pitchFamily="34" charset="0"/>
              <a:buChar char="•"/>
            </a:pPr>
            <a:r>
              <a:rPr lang="es-ES" dirty="0"/>
              <a:t>Verificación de la calidad del software</a:t>
            </a:r>
          </a:p>
          <a:p>
            <a:pPr marL="285750" indent="-285750">
              <a:buFont typeface="Arial" panose="020B0604020202020204" pitchFamily="34" charset="0"/>
              <a:buChar char="•"/>
            </a:pPr>
            <a:r>
              <a:rPr lang="es-ES" dirty="0"/>
              <a:t>Pretende implementar las mejores prácticas en Ingeniería de Software, de forma que se adapte a cualquier proyecto</a:t>
            </a:r>
          </a:p>
          <a:p>
            <a:endParaRPr lang="es-ES" dirty="0"/>
          </a:p>
          <a:p>
            <a:endParaRPr lang="es-ES" dirty="0"/>
          </a:p>
          <a:p>
            <a:endParaRPr lang="es-ES" dirty="0"/>
          </a:p>
          <a:p>
            <a:r>
              <a:rPr lang="es-ES" dirty="0"/>
              <a:t>El RUP  caracteriza por ser iterativo e incremental, estar centrado en la arquitectura y guiado por los casos de uso. Incluye artefactos (que son los productos tangibles del proceso como por ejemplo, el modelo de casos de uso, el código fuente, etc.) y roles (papel que desempeña una persona en un determinado momento, una persona puede desempeñar distintos roles a lo largo del proceso).</a:t>
            </a:r>
            <a:endParaRPr lang="es-CO" dirty="0"/>
          </a:p>
        </p:txBody>
      </p:sp>
    </p:spTree>
    <p:extLst>
      <p:ext uri="{BB962C8B-B14F-4D97-AF65-F5344CB8AC3E}">
        <p14:creationId xmlns:p14="http://schemas.microsoft.com/office/powerpoint/2010/main" val="1379499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06A8A62-1BF9-4239-A4D4-9B412E4F0451}"/>
              </a:ext>
            </a:extLst>
          </p:cNvPr>
          <p:cNvSpPr txBox="1"/>
          <p:nvPr/>
        </p:nvSpPr>
        <p:spPr>
          <a:xfrm>
            <a:off x="4052047" y="0"/>
            <a:ext cx="3200400" cy="369332"/>
          </a:xfrm>
          <a:prstGeom prst="rect">
            <a:avLst/>
          </a:prstGeom>
          <a:noFill/>
        </p:spPr>
        <p:txBody>
          <a:bodyPr wrap="square" rtlCol="0">
            <a:spAutoFit/>
          </a:bodyPr>
          <a:lstStyle/>
          <a:p>
            <a:pPr algn="ctr"/>
            <a:r>
              <a:rPr lang="es-CO" dirty="0"/>
              <a:t>RUP</a:t>
            </a:r>
          </a:p>
        </p:txBody>
      </p:sp>
      <p:sp>
        <p:nvSpPr>
          <p:cNvPr id="4" name="CuadroTexto 3">
            <a:extLst>
              <a:ext uri="{FF2B5EF4-FFF2-40B4-BE49-F238E27FC236}">
                <a16:creationId xmlns:a16="http://schemas.microsoft.com/office/drawing/2014/main" id="{3BDBC373-5D17-4D00-8399-07096CAB6E19}"/>
              </a:ext>
            </a:extLst>
          </p:cNvPr>
          <p:cNvSpPr txBox="1"/>
          <p:nvPr/>
        </p:nvSpPr>
        <p:spPr>
          <a:xfrm>
            <a:off x="367553" y="623064"/>
            <a:ext cx="6096000" cy="923330"/>
          </a:xfrm>
          <a:prstGeom prst="rect">
            <a:avLst/>
          </a:prstGeom>
          <a:noFill/>
        </p:spPr>
        <p:txBody>
          <a:bodyPr wrap="square">
            <a:spAutoFit/>
          </a:bodyPr>
          <a:lstStyle/>
          <a:p>
            <a:r>
              <a:rPr lang="es-ES" dirty="0"/>
              <a:t>Establece oportunidad y alcance</a:t>
            </a:r>
          </a:p>
          <a:p>
            <a:r>
              <a:rPr lang="es-ES" dirty="0"/>
              <a:t>Identifica las entidades externas o actores con las que se trata</a:t>
            </a:r>
          </a:p>
          <a:p>
            <a:r>
              <a:rPr lang="es-ES" dirty="0"/>
              <a:t>Identifica los casos de uso</a:t>
            </a:r>
            <a:endParaRPr lang="es-CO" dirty="0"/>
          </a:p>
        </p:txBody>
      </p:sp>
      <p:sp>
        <p:nvSpPr>
          <p:cNvPr id="6" name="CuadroTexto 5">
            <a:extLst>
              <a:ext uri="{FF2B5EF4-FFF2-40B4-BE49-F238E27FC236}">
                <a16:creationId xmlns:a16="http://schemas.microsoft.com/office/drawing/2014/main" id="{18DDD768-5732-458C-8AFE-5DE483E3137B}"/>
              </a:ext>
            </a:extLst>
          </p:cNvPr>
          <p:cNvSpPr txBox="1"/>
          <p:nvPr/>
        </p:nvSpPr>
        <p:spPr>
          <a:xfrm>
            <a:off x="367553" y="1878123"/>
            <a:ext cx="10130118" cy="646331"/>
          </a:xfrm>
          <a:prstGeom prst="rect">
            <a:avLst/>
          </a:prstGeom>
          <a:noFill/>
        </p:spPr>
        <p:txBody>
          <a:bodyPr wrap="square">
            <a:spAutoFit/>
          </a:bodyPr>
          <a:lstStyle/>
          <a:p>
            <a:r>
              <a:rPr lang="es-ES" dirty="0"/>
              <a:t>RUP comprende dos aspectos importantes por los cuales se establecen las disciplinas:</a:t>
            </a:r>
          </a:p>
          <a:p>
            <a:endParaRPr lang="es-ES" dirty="0"/>
          </a:p>
        </p:txBody>
      </p:sp>
      <p:sp>
        <p:nvSpPr>
          <p:cNvPr id="8" name="CuadroTexto 7">
            <a:extLst>
              <a:ext uri="{FF2B5EF4-FFF2-40B4-BE49-F238E27FC236}">
                <a16:creationId xmlns:a16="http://schemas.microsoft.com/office/drawing/2014/main" id="{30EC863C-506C-4FA7-9E50-B46DC1EE9EA0}"/>
              </a:ext>
            </a:extLst>
          </p:cNvPr>
          <p:cNvSpPr txBox="1"/>
          <p:nvPr/>
        </p:nvSpPr>
        <p:spPr>
          <a:xfrm>
            <a:off x="367553" y="2725341"/>
            <a:ext cx="6096000" cy="3416320"/>
          </a:xfrm>
          <a:prstGeom prst="rect">
            <a:avLst/>
          </a:prstGeom>
          <a:noFill/>
        </p:spPr>
        <p:txBody>
          <a:bodyPr wrap="square">
            <a:spAutoFit/>
          </a:bodyPr>
          <a:lstStyle/>
          <a:p>
            <a:r>
              <a:rPr lang="es-ES" dirty="0"/>
              <a:t>Proceso. Las etapas de esta sección son:</a:t>
            </a:r>
          </a:p>
          <a:p>
            <a:pPr marL="285750" indent="-285750">
              <a:buFont typeface="Arial" panose="020B0604020202020204" pitchFamily="34" charset="0"/>
              <a:buChar char="•"/>
            </a:pPr>
            <a:r>
              <a:rPr lang="es-ES" dirty="0"/>
              <a:t>Modelado de negocio</a:t>
            </a:r>
          </a:p>
          <a:p>
            <a:pPr marL="285750" indent="-285750">
              <a:buFont typeface="Arial" panose="020B0604020202020204" pitchFamily="34" charset="0"/>
              <a:buChar char="•"/>
            </a:pPr>
            <a:r>
              <a:rPr lang="es-ES" dirty="0"/>
              <a:t>Requisitos</a:t>
            </a:r>
          </a:p>
          <a:p>
            <a:pPr marL="285750" indent="-285750">
              <a:buFont typeface="Arial" panose="020B0604020202020204" pitchFamily="34" charset="0"/>
              <a:buChar char="•"/>
            </a:pPr>
            <a:r>
              <a:rPr lang="es-ES" dirty="0"/>
              <a:t>Análisis y Diseño</a:t>
            </a:r>
          </a:p>
          <a:p>
            <a:pPr marL="285750" indent="-285750">
              <a:buFont typeface="Arial" panose="020B0604020202020204" pitchFamily="34" charset="0"/>
              <a:buChar char="•"/>
            </a:pPr>
            <a:r>
              <a:rPr lang="es-ES" dirty="0"/>
              <a:t>Implementación</a:t>
            </a:r>
          </a:p>
          <a:p>
            <a:pPr marL="285750" indent="-285750">
              <a:buFont typeface="Arial" panose="020B0604020202020204" pitchFamily="34" charset="0"/>
              <a:buChar char="•"/>
            </a:pPr>
            <a:r>
              <a:rPr lang="es-ES" dirty="0"/>
              <a:t>Pruebas</a:t>
            </a:r>
          </a:p>
          <a:p>
            <a:pPr marL="285750" indent="-285750">
              <a:buFont typeface="Arial" panose="020B0604020202020204" pitchFamily="34" charset="0"/>
              <a:buChar char="•"/>
            </a:pPr>
            <a:r>
              <a:rPr lang="es-ES" dirty="0"/>
              <a:t>Despliegue</a:t>
            </a:r>
          </a:p>
          <a:p>
            <a:r>
              <a:rPr lang="es-ES" dirty="0"/>
              <a:t>Soporte. En esta parte nos encontramos con las siguientes etapas:</a:t>
            </a:r>
          </a:p>
          <a:p>
            <a:pPr marL="285750" indent="-285750">
              <a:buFont typeface="Arial" panose="020B0604020202020204" pitchFamily="34" charset="0"/>
              <a:buChar char="•"/>
            </a:pPr>
            <a:r>
              <a:rPr lang="es-ES" dirty="0"/>
              <a:t>Gestión del cambio y configuraciones</a:t>
            </a:r>
          </a:p>
          <a:p>
            <a:pPr marL="285750" indent="-285750">
              <a:buFont typeface="Arial" panose="020B0604020202020204" pitchFamily="34" charset="0"/>
              <a:buChar char="•"/>
            </a:pPr>
            <a:r>
              <a:rPr lang="es-ES" dirty="0"/>
              <a:t>Gestión del proyecto</a:t>
            </a:r>
          </a:p>
          <a:p>
            <a:pPr marL="285750" indent="-285750">
              <a:buFont typeface="Arial" panose="020B0604020202020204" pitchFamily="34" charset="0"/>
              <a:buChar char="•"/>
            </a:pPr>
            <a:r>
              <a:rPr lang="es-ES" dirty="0"/>
              <a:t>Entorno</a:t>
            </a:r>
            <a:endParaRPr lang="es-CO" dirty="0"/>
          </a:p>
        </p:txBody>
      </p:sp>
      <p:pic>
        <p:nvPicPr>
          <p:cNvPr id="9218" name="Picture 2">
            <a:extLst>
              <a:ext uri="{FF2B5EF4-FFF2-40B4-BE49-F238E27FC236}">
                <a16:creationId xmlns:a16="http://schemas.microsoft.com/office/drawing/2014/main" id="{28072683-3138-4F29-8D3B-74EE3C412B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0524" y="2725341"/>
            <a:ext cx="4238625" cy="3343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2584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526EFA1-B5FF-4478-BD40-176FD5A1D780}"/>
              </a:ext>
            </a:extLst>
          </p:cNvPr>
          <p:cNvSpPr txBox="1"/>
          <p:nvPr/>
        </p:nvSpPr>
        <p:spPr>
          <a:xfrm>
            <a:off x="309282" y="257780"/>
            <a:ext cx="11573435" cy="2031325"/>
          </a:xfrm>
          <a:prstGeom prst="rect">
            <a:avLst/>
          </a:prstGeom>
          <a:noFill/>
        </p:spPr>
        <p:txBody>
          <a:bodyPr wrap="square">
            <a:spAutoFit/>
          </a:bodyPr>
          <a:lstStyle/>
          <a:p>
            <a:r>
              <a:rPr lang="es-ES" dirty="0"/>
              <a:t>La estructura dinámica de RUP es la que permite que éste sea un proceso de desarrollo fundamentalmente iterativo, y en esta parte se ven inmersas las cuatro fases descritas anteriormente:</a:t>
            </a:r>
          </a:p>
          <a:p>
            <a:endParaRPr lang="es-ES" dirty="0"/>
          </a:p>
          <a:p>
            <a:r>
              <a:rPr lang="es-ES" dirty="0"/>
              <a:t>Inicio (también llamado Incepción o Concepción).</a:t>
            </a:r>
          </a:p>
          <a:p>
            <a:r>
              <a:rPr lang="es-ES" dirty="0"/>
              <a:t>Elaboración.</a:t>
            </a:r>
          </a:p>
          <a:p>
            <a:r>
              <a:rPr lang="es-ES" dirty="0"/>
              <a:t>Desarrollo (también llamado Implementación, Construcción).</a:t>
            </a:r>
          </a:p>
          <a:p>
            <a:r>
              <a:rPr lang="es-ES" dirty="0"/>
              <a:t>Cierre (también llamado Transición).</a:t>
            </a:r>
            <a:endParaRPr lang="es-CO" dirty="0"/>
          </a:p>
        </p:txBody>
      </p:sp>
      <p:pic>
        <p:nvPicPr>
          <p:cNvPr id="4" name="Picture 2">
            <a:extLst>
              <a:ext uri="{FF2B5EF4-FFF2-40B4-BE49-F238E27FC236}">
                <a16:creationId xmlns:a16="http://schemas.microsoft.com/office/drawing/2014/main" id="{D754751D-E011-4981-B411-F7C7CD2EAD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0524" y="2725341"/>
            <a:ext cx="4238625" cy="3343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3360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55984C2-B10B-43E6-8FF3-7E0AA01625E3}"/>
              </a:ext>
            </a:extLst>
          </p:cNvPr>
          <p:cNvSpPr txBox="1"/>
          <p:nvPr/>
        </p:nvSpPr>
        <p:spPr>
          <a:xfrm>
            <a:off x="62753" y="366664"/>
            <a:ext cx="11967882" cy="923330"/>
          </a:xfrm>
          <a:prstGeom prst="rect">
            <a:avLst/>
          </a:prstGeom>
          <a:noFill/>
        </p:spPr>
        <p:txBody>
          <a:bodyPr wrap="square">
            <a:spAutoFit/>
          </a:bodyPr>
          <a:lstStyle/>
          <a:p>
            <a:r>
              <a:rPr lang="es-CO" dirty="0" err="1"/>
              <a:t>Rational</a:t>
            </a:r>
            <a:r>
              <a:rPr lang="es-CO" dirty="0"/>
              <a:t> </a:t>
            </a:r>
            <a:r>
              <a:rPr lang="es-CO" dirty="0" err="1"/>
              <a:t>Unified</a:t>
            </a:r>
            <a:r>
              <a:rPr lang="es-CO" dirty="0"/>
              <a:t> </a:t>
            </a:r>
            <a:r>
              <a:rPr lang="es-CO" dirty="0" err="1"/>
              <a:t>Process</a:t>
            </a:r>
            <a:r>
              <a:rPr lang="es-CO" dirty="0"/>
              <a:t>: </a:t>
            </a:r>
            <a:r>
              <a:rPr lang="es-ES" dirty="0"/>
              <a:t>es un proceso de desarrollo de software desarrollado por la empresa </a:t>
            </a:r>
            <a:r>
              <a:rPr lang="es-ES" dirty="0" err="1"/>
              <a:t>Rational</a:t>
            </a:r>
            <a:r>
              <a:rPr lang="es-ES" dirty="0"/>
              <a:t> Software, actualmente propiedad de IBM.​ Junto con el Lenguaje Unificado de Modelado (UML), constituye la metodología estándar más utilizada para el análisis, diseño, implementación y documentación de sistemas orientados a objetos.</a:t>
            </a:r>
            <a:r>
              <a:rPr lang="es-CO" dirty="0"/>
              <a:t> </a:t>
            </a:r>
          </a:p>
        </p:txBody>
      </p:sp>
      <p:sp>
        <p:nvSpPr>
          <p:cNvPr id="5" name="CuadroTexto 4">
            <a:extLst>
              <a:ext uri="{FF2B5EF4-FFF2-40B4-BE49-F238E27FC236}">
                <a16:creationId xmlns:a16="http://schemas.microsoft.com/office/drawing/2014/main" id="{9572123C-1A20-47E1-8176-039365E23AA0}"/>
              </a:ext>
            </a:extLst>
          </p:cNvPr>
          <p:cNvSpPr txBox="1"/>
          <p:nvPr/>
        </p:nvSpPr>
        <p:spPr>
          <a:xfrm>
            <a:off x="259977" y="1844532"/>
            <a:ext cx="11537576" cy="1200329"/>
          </a:xfrm>
          <a:prstGeom prst="rect">
            <a:avLst/>
          </a:prstGeom>
          <a:noFill/>
        </p:spPr>
        <p:txBody>
          <a:bodyPr wrap="square">
            <a:spAutoFit/>
          </a:bodyPr>
          <a:lstStyle/>
          <a:p>
            <a:r>
              <a:rPr lang="es-ES" dirty="0"/>
              <a:t>El RUP no es un sistema con pasos firmemente establecidos, sino un conjunto de metodologías adaptables al contexto y necesidades de cada organización. También se conoce por este nombre al software, también desarrollado por </a:t>
            </a:r>
            <a:r>
              <a:rPr lang="es-ES" dirty="0" err="1"/>
              <a:t>Rational</a:t>
            </a:r>
            <a:r>
              <a:rPr lang="es-ES" dirty="0"/>
              <a:t>, que incluye información entrelazada de diversos artefactos y descripciones de las diversas actividades. Está incluido en el </a:t>
            </a:r>
            <a:r>
              <a:rPr lang="es-ES" dirty="0" err="1"/>
              <a:t>Rational</a:t>
            </a:r>
            <a:r>
              <a:rPr lang="es-ES" dirty="0"/>
              <a:t> </a:t>
            </a:r>
            <a:r>
              <a:rPr lang="es-ES" dirty="0" err="1"/>
              <a:t>Method</a:t>
            </a:r>
            <a:r>
              <a:rPr lang="es-ES" dirty="0"/>
              <a:t> </a:t>
            </a:r>
            <a:r>
              <a:rPr lang="es-ES" dirty="0" err="1"/>
              <a:t>Composer</a:t>
            </a:r>
            <a:r>
              <a:rPr lang="es-ES" dirty="0"/>
              <a:t> (RMC), que permite la personalización de acuerdo con las necesidades.</a:t>
            </a:r>
            <a:endParaRPr lang="es-CO" dirty="0"/>
          </a:p>
        </p:txBody>
      </p:sp>
      <p:sp>
        <p:nvSpPr>
          <p:cNvPr id="7" name="CuadroTexto 6">
            <a:extLst>
              <a:ext uri="{FF2B5EF4-FFF2-40B4-BE49-F238E27FC236}">
                <a16:creationId xmlns:a16="http://schemas.microsoft.com/office/drawing/2014/main" id="{9CE9F8C6-BD52-4025-B556-8A959D11D082}"/>
              </a:ext>
            </a:extLst>
          </p:cNvPr>
          <p:cNvSpPr txBox="1"/>
          <p:nvPr/>
        </p:nvSpPr>
        <p:spPr>
          <a:xfrm>
            <a:off x="546847" y="3689447"/>
            <a:ext cx="11358282" cy="646331"/>
          </a:xfrm>
          <a:prstGeom prst="rect">
            <a:avLst/>
          </a:prstGeom>
          <a:noFill/>
        </p:spPr>
        <p:txBody>
          <a:bodyPr wrap="square">
            <a:spAutoFit/>
          </a:bodyPr>
          <a:lstStyle/>
          <a:p>
            <a:r>
              <a:rPr lang="es-ES" dirty="0"/>
              <a:t>Originalmente se diseñó un proceso genérico y de dominio público, el Proceso Unificado, y una especificación más detallada, el </a:t>
            </a:r>
            <a:r>
              <a:rPr lang="es-ES" dirty="0" err="1"/>
              <a:t>Rational</a:t>
            </a:r>
            <a:r>
              <a:rPr lang="es-ES" dirty="0"/>
              <a:t> </a:t>
            </a:r>
            <a:r>
              <a:rPr lang="es-ES" dirty="0" err="1"/>
              <a:t>Unified</a:t>
            </a:r>
            <a:r>
              <a:rPr lang="es-ES" dirty="0"/>
              <a:t> </a:t>
            </a:r>
            <a:r>
              <a:rPr lang="es-ES" dirty="0" err="1"/>
              <a:t>Process</a:t>
            </a:r>
            <a:r>
              <a:rPr lang="es-ES" dirty="0"/>
              <a:t>, que se vendiera como producto independiente.</a:t>
            </a:r>
            <a:endParaRPr lang="es-CO" dirty="0"/>
          </a:p>
        </p:txBody>
      </p:sp>
    </p:spTree>
    <p:extLst>
      <p:ext uri="{BB962C8B-B14F-4D97-AF65-F5344CB8AC3E}">
        <p14:creationId xmlns:p14="http://schemas.microsoft.com/office/powerpoint/2010/main" val="40295205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335926F-BCB5-4111-8A04-98EBB448F2C6}"/>
              </a:ext>
            </a:extLst>
          </p:cNvPr>
          <p:cNvSpPr txBox="1"/>
          <p:nvPr/>
        </p:nvSpPr>
        <p:spPr>
          <a:xfrm>
            <a:off x="152400" y="504868"/>
            <a:ext cx="11887200" cy="5078313"/>
          </a:xfrm>
          <a:prstGeom prst="rect">
            <a:avLst/>
          </a:prstGeom>
          <a:noFill/>
        </p:spPr>
        <p:txBody>
          <a:bodyPr wrap="square">
            <a:spAutoFit/>
          </a:bodyPr>
          <a:lstStyle/>
          <a:p>
            <a:r>
              <a:rPr lang="es-ES" dirty="0"/>
              <a:t>Fase de Inicio</a:t>
            </a:r>
          </a:p>
          <a:p>
            <a:r>
              <a:rPr lang="es-ES" dirty="0"/>
              <a:t>Esta fase tiene como propósito definir y acordar el alcance del proyecto con los patrocinadores o involucrados del proyecto en el cual tenemos que, identificar los riesgos asociados al proyecto, proponer una visión muy general de la arquitectura de software y producir el plan de las fases y el de iteraciones posteriores.</a:t>
            </a:r>
          </a:p>
          <a:p>
            <a:endParaRPr lang="es-ES" dirty="0"/>
          </a:p>
          <a:p>
            <a:r>
              <a:rPr lang="es-ES" dirty="0"/>
              <a:t>Fase de Elaboración</a:t>
            </a:r>
          </a:p>
          <a:p>
            <a:r>
              <a:rPr lang="es-ES" dirty="0"/>
              <a:t>En la fase de elaboración se seleccionan los casos de uso que permiten definir la arquitectura base del sistema y se desarrollaran en esta fase, se realiza la especificación de los casos de uso seleccionados y el primer análisis del dominio del problema, se diseña la solución preliminar.</a:t>
            </a:r>
          </a:p>
          <a:p>
            <a:endParaRPr lang="es-ES" dirty="0"/>
          </a:p>
          <a:p>
            <a:r>
              <a:rPr lang="es-ES" dirty="0"/>
              <a:t>Fase de Desarrollo o Construcción</a:t>
            </a:r>
          </a:p>
          <a:p>
            <a:r>
              <a:rPr lang="es-ES" dirty="0"/>
              <a:t>El propósito de esta fase es completar la funcionalidad del sistema, para ello se deben clarificar los requisitos pendientes, administrar los cambios de acuerdo a las evaluaciones realizados por los usuarios y se realizan las mejoras para el proyecto.</a:t>
            </a:r>
          </a:p>
          <a:p>
            <a:endParaRPr lang="es-ES" dirty="0"/>
          </a:p>
          <a:p>
            <a:r>
              <a:rPr lang="es-ES" dirty="0"/>
              <a:t>Fase de Transición</a:t>
            </a:r>
          </a:p>
          <a:p>
            <a:r>
              <a:rPr lang="es-ES" dirty="0"/>
              <a:t>El propósito de esta fase es asegurar que el software esté disponible para los usuarios finales, ajustar los errores y defectos encontrados en las pruebas de aceptación, capacitar a los usuarios y proveer el soporte técnico necesario. Se debe verificar que el producto cumpla con las especificaciones entregadas por las personas involucradas en el proyecto.</a:t>
            </a:r>
            <a:endParaRPr lang="es-CO" dirty="0"/>
          </a:p>
        </p:txBody>
      </p:sp>
    </p:spTree>
    <p:extLst>
      <p:ext uri="{BB962C8B-B14F-4D97-AF65-F5344CB8AC3E}">
        <p14:creationId xmlns:p14="http://schemas.microsoft.com/office/powerpoint/2010/main" val="2519400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252FC2-9DD8-4359-8C87-D5D35F5E0864}"/>
              </a:ext>
            </a:extLst>
          </p:cNvPr>
          <p:cNvSpPr>
            <a:spLocks noGrp="1"/>
          </p:cNvSpPr>
          <p:nvPr>
            <p:ph type="title"/>
          </p:nvPr>
        </p:nvSpPr>
        <p:spPr>
          <a:xfrm>
            <a:off x="838200" y="96185"/>
            <a:ext cx="10515600" cy="423769"/>
          </a:xfrm>
        </p:spPr>
        <p:txBody>
          <a:bodyPr>
            <a:noAutofit/>
          </a:bodyPr>
          <a:lstStyle/>
          <a:p>
            <a:pPr algn="ctr"/>
            <a:r>
              <a:rPr lang="es-CO" sz="2800" b="0" i="0" dirty="0">
                <a:solidFill>
                  <a:srgbClr val="000000"/>
                </a:solidFill>
                <a:effectLst/>
                <a:latin typeface="Linux Libertine"/>
              </a:rPr>
              <a:t>Principios de desarrollo</a:t>
            </a:r>
            <a:endParaRPr lang="es-CO" sz="2800" dirty="0"/>
          </a:p>
        </p:txBody>
      </p:sp>
      <p:sp>
        <p:nvSpPr>
          <p:cNvPr id="4" name="CuadroTexto 3">
            <a:extLst>
              <a:ext uri="{FF2B5EF4-FFF2-40B4-BE49-F238E27FC236}">
                <a16:creationId xmlns:a16="http://schemas.microsoft.com/office/drawing/2014/main" id="{081A57FA-3297-431F-AC5E-59E273A9A950}"/>
              </a:ext>
            </a:extLst>
          </p:cNvPr>
          <p:cNvSpPr txBox="1"/>
          <p:nvPr/>
        </p:nvSpPr>
        <p:spPr>
          <a:xfrm>
            <a:off x="134471" y="846729"/>
            <a:ext cx="10237693" cy="369332"/>
          </a:xfrm>
          <a:prstGeom prst="rect">
            <a:avLst/>
          </a:prstGeom>
          <a:noFill/>
        </p:spPr>
        <p:txBody>
          <a:bodyPr wrap="square">
            <a:spAutoFit/>
          </a:bodyPr>
          <a:lstStyle/>
          <a:p>
            <a:r>
              <a:rPr lang="es-ES" dirty="0"/>
              <a:t>La Filosofía del RUP está basado en 6 principios clave que son los siguientes:</a:t>
            </a:r>
            <a:endParaRPr lang="es-CO" dirty="0"/>
          </a:p>
        </p:txBody>
      </p:sp>
      <p:sp>
        <p:nvSpPr>
          <p:cNvPr id="6" name="CuadroTexto 5">
            <a:extLst>
              <a:ext uri="{FF2B5EF4-FFF2-40B4-BE49-F238E27FC236}">
                <a16:creationId xmlns:a16="http://schemas.microsoft.com/office/drawing/2014/main" id="{2E3546F8-5877-4CD2-A53E-BD7DF41562C8}"/>
              </a:ext>
            </a:extLst>
          </p:cNvPr>
          <p:cNvSpPr txBox="1"/>
          <p:nvPr/>
        </p:nvSpPr>
        <p:spPr>
          <a:xfrm>
            <a:off x="134471" y="1454114"/>
            <a:ext cx="11734800" cy="1200329"/>
          </a:xfrm>
          <a:prstGeom prst="rect">
            <a:avLst/>
          </a:prstGeom>
          <a:noFill/>
        </p:spPr>
        <p:txBody>
          <a:bodyPr wrap="square">
            <a:spAutoFit/>
          </a:bodyPr>
          <a:lstStyle/>
          <a:p>
            <a:r>
              <a:rPr lang="es-ES" dirty="0"/>
              <a:t>Adaptar el proceso</a:t>
            </a:r>
          </a:p>
          <a:p>
            <a:pPr algn="just"/>
            <a:r>
              <a:rPr lang="es-ES" dirty="0"/>
              <a:t>El proceso deberá adaptarse a las necesidades del cliente ya que es muy importante interactuar con él. Las características propias del proyecto, el tamaño del mismo, así como su tipo o las regulaciones que lo condicionen, influirán en su diseño específico. También se deberá tener en cuenta el alcance del proyecto.</a:t>
            </a:r>
            <a:endParaRPr lang="es-CO" dirty="0"/>
          </a:p>
        </p:txBody>
      </p:sp>
      <p:sp>
        <p:nvSpPr>
          <p:cNvPr id="8" name="CuadroTexto 7">
            <a:extLst>
              <a:ext uri="{FF2B5EF4-FFF2-40B4-BE49-F238E27FC236}">
                <a16:creationId xmlns:a16="http://schemas.microsoft.com/office/drawing/2014/main" id="{F889A100-C0BD-4274-A640-8EF458B67EE5}"/>
              </a:ext>
            </a:extLst>
          </p:cNvPr>
          <p:cNvSpPr txBox="1"/>
          <p:nvPr/>
        </p:nvSpPr>
        <p:spPr>
          <a:xfrm>
            <a:off x="134472" y="2906380"/>
            <a:ext cx="11734799" cy="1200329"/>
          </a:xfrm>
          <a:prstGeom prst="rect">
            <a:avLst/>
          </a:prstGeom>
          <a:noFill/>
        </p:spPr>
        <p:txBody>
          <a:bodyPr wrap="square">
            <a:spAutoFit/>
          </a:bodyPr>
          <a:lstStyle/>
          <a:p>
            <a:r>
              <a:rPr lang="es-ES" dirty="0"/>
              <a:t>Equilibrar prioridades</a:t>
            </a:r>
          </a:p>
          <a:p>
            <a:r>
              <a:rPr lang="es-ES" dirty="0"/>
              <a:t>Los requisitos de los diversos participantes pueden ser diferentes, contradictorios o disputarse recursos limitados. Debe poder encontrarse un equilibrio que satisfaga los deseos de todos. Gracias a este equilibrio se podrán corregir desacuerdos que surjan en el futuro. Al igual esta metodología está acorde con el </a:t>
            </a:r>
            <a:r>
              <a:rPr lang="es-ES" dirty="0">
                <a:highlight>
                  <a:srgbClr val="FFFF00"/>
                </a:highlight>
              </a:rPr>
              <a:t>Lenguaje Unificado de Modelado (UML).</a:t>
            </a:r>
            <a:endParaRPr lang="es-CO" dirty="0">
              <a:highlight>
                <a:srgbClr val="FFFF00"/>
              </a:highlight>
            </a:endParaRPr>
          </a:p>
        </p:txBody>
      </p:sp>
      <p:sp>
        <p:nvSpPr>
          <p:cNvPr id="10" name="CuadroTexto 9">
            <a:extLst>
              <a:ext uri="{FF2B5EF4-FFF2-40B4-BE49-F238E27FC236}">
                <a16:creationId xmlns:a16="http://schemas.microsoft.com/office/drawing/2014/main" id="{A8AFDC46-2EEA-4FCB-874F-46174BCFFC09}"/>
              </a:ext>
            </a:extLst>
          </p:cNvPr>
          <p:cNvSpPr txBox="1"/>
          <p:nvPr/>
        </p:nvSpPr>
        <p:spPr>
          <a:xfrm>
            <a:off x="268940" y="4358646"/>
            <a:ext cx="11367247" cy="1200329"/>
          </a:xfrm>
          <a:prstGeom prst="rect">
            <a:avLst/>
          </a:prstGeom>
          <a:noFill/>
        </p:spPr>
        <p:txBody>
          <a:bodyPr wrap="square">
            <a:spAutoFit/>
          </a:bodyPr>
          <a:lstStyle/>
          <a:p>
            <a:r>
              <a:rPr lang="es-ES" dirty="0"/>
              <a:t>Demostrar valor iterativamente</a:t>
            </a:r>
          </a:p>
          <a:p>
            <a:r>
              <a:rPr lang="es-ES" dirty="0"/>
              <a:t>Los proyectos se entregan, aunque sea de un modo interno, en etapas iteradas. En cada iteración se analiza la opinión de los inversores, la estabilidad y calidad del producto, y se refina la dirección del proyecto así como también los riesgos involucrados.</a:t>
            </a:r>
            <a:endParaRPr lang="es-CO" dirty="0"/>
          </a:p>
        </p:txBody>
      </p:sp>
    </p:spTree>
    <p:extLst>
      <p:ext uri="{BB962C8B-B14F-4D97-AF65-F5344CB8AC3E}">
        <p14:creationId xmlns:p14="http://schemas.microsoft.com/office/powerpoint/2010/main" val="3411587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252FC2-9DD8-4359-8C87-D5D35F5E0864}"/>
              </a:ext>
            </a:extLst>
          </p:cNvPr>
          <p:cNvSpPr>
            <a:spLocks noGrp="1"/>
          </p:cNvSpPr>
          <p:nvPr>
            <p:ph type="title"/>
          </p:nvPr>
        </p:nvSpPr>
        <p:spPr>
          <a:xfrm>
            <a:off x="838200" y="96185"/>
            <a:ext cx="10515600" cy="423769"/>
          </a:xfrm>
        </p:spPr>
        <p:txBody>
          <a:bodyPr>
            <a:noAutofit/>
          </a:bodyPr>
          <a:lstStyle/>
          <a:p>
            <a:pPr algn="ctr"/>
            <a:r>
              <a:rPr lang="es-CO" sz="2800" b="0" i="0" dirty="0">
                <a:solidFill>
                  <a:srgbClr val="000000"/>
                </a:solidFill>
                <a:effectLst/>
                <a:latin typeface="Linux Libertine"/>
              </a:rPr>
              <a:t>Principios de desarrollo</a:t>
            </a:r>
            <a:endParaRPr lang="es-CO" sz="2800" dirty="0"/>
          </a:p>
        </p:txBody>
      </p:sp>
      <p:sp>
        <p:nvSpPr>
          <p:cNvPr id="6" name="CuadroTexto 5">
            <a:extLst>
              <a:ext uri="{FF2B5EF4-FFF2-40B4-BE49-F238E27FC236}">
                <a16:creationId xmlns:a16="http://schemas.microsoft.com/office/drawing/2014/main" id="{E0037757-D69F-436A-A09C-084EFA48CE32}"/>
              </a:ext>
            </a:extLst>
          </p:cNvPr>
          <p:cNvSpPr txBox="1"/>
          <p:nvPr/>
        </p:nvSpPr>
        <p:spPr>
          <a:xfrm>
            <a:off x="268941" y="960148"/>
            <a:ext cx="11456894" cy="923330"/>
          </a:xfrm>
          <a:prstGeom prst="rect">
            <a:avLst/>
          </a:prstGeom>
          <a:noFill/>
        </p:spPr>
        <p:txBody>
          <a:bodyPr wrap="square">
            <a:spAutoFit/>
          </a:bodyPr>
          <a:lstStyle/>
          <a:p>
            <a:r>
              <a:rPr lang="es-ES" dirty="0"/>
              <a:t>Colaboración entre equipos</a:t>
            </a:r>
          </a:p>
          <a:p>
            <a:r>
              <a:rPr lang="es-ES" dirty="0"/>
              <a:t>El desarrollo de software no lo hace una única persona sino múltiples equipos. Debe haber una comunicación fluida para coordinar requisitos, desarrollo, evaluaciones, planes, resultados, etc.</a:t>
            </a:r>
            <a:endParaRPr lang="es-CO" dirty="0"/>
          </a:p>
        </p:txBody>
      </p:sp>
      <p:sp>
        <p:nvSpPr>
          <p:cNvPr id="8" name="CuadroTexto 7">
            <a:extLst>
              <a:ext uri="{FF2B5EF4-FFF2-40B4-BE49-F238E27FC236}">
                <a16:creationId xmlns:a16="http://schemas.microsoft.com/office/drawing/2014/main" id="{4B7B2C85-6F3A-4A77-879A-E55E547BC664}"/>
              </a:ext>
            </a:extLst>
          </p:cNvPr>
          <p:cNvSpPr txBox="1"/>
          <p:nvPr/>
        </p:nvSpPr>
        <p:spPr>
          <a:xfrm>
            <a:off x="268941" y="2139460"/>
            <a:ext cx="11734800" cy="1200329"/>
          </a:xfrm>
          <a:prstGeom prst="rect">
            <a:avLst/>
          </a:prstGeom>
          <a:noFill/>
        </p:spPr>
        <p:txBody>
          <a:bodyPr wrap="square">
            <a:spAutoFit/>
          </a:bodyPr>
          <a:lstStyle/>
          <a:p>
            <a:r>
              <a:rPr lang="es-ES" dirty="0"/>
              <a:t>Enfocarse en la calidad</a:t>
            </a:r>
          </a:p>
          <a:p>
            <a:r>
              <a:rPr lang="es-ES" dirty="0"/>
              <a:t>El control de calidad no debe realizarse al final de cada iteración, sino en todos los aspectos de la producción. El aseguramiento de la calidad forma parte del proceso de desarrollo y no de un grupo independiente, también es una estrategia de desarrollo de software.</a:t>
            </a:r>
            <a:endParaRPr lang="es-CO" dirty="0"/>
          </a:p>
        </p:txBody>
      </p:sp>
      <p:sp>
        <p:nvSpPr>
          <p:cNvPr id="10" name="CuadroTexto 9">
            <a:extLst>
              <a:ext uri="{FF2B5EF4-FFF2-40B4-BE49-F238E27FC236}">
                <a16:creationId xmlns:a16="http://schemas.microsoft.com/office/drawing/2014/main" id="{47D54E6A-E7B8-4D8D-BF4C-E2C97D3643A6}"/>
              </a:ext>
            </a:extLst>
          </p:cNvPr>
          <p:cNvSpPr txBox="1"/>
          <p:nvPr/>
        </p:nvSpPr>
        <p:spPr>
          <a:xfrm>
            <a:off x="268941" y="3614624"/>
            <a:ext cx="11806518" cy="1200329"/>
          </a:xfrm>
          <a:prstGeom prst="rect">
            <a:avLst/>
          </a:prstGeom>
          <a:noFill/>
        </p:spPr>
        <p:txBody>
          <a:bodyPr wrap="square">
            <a:spAutoFit/>
          </a:bodyPr>
          <a:lstStyle/>
          <a:p>
            <a:r>
              <a:rPr lang="es-ES" dirty="0"/>
              <a:t>Elevar el nivel de abstracción</a:t>
            </a:r>
          </a:p>
          <a:p>
            <a:r>
              <a:rPr lang="es-ES" dirty="0"/>
              <a:t>Este principio dominante motiva el uso de conceptos reutilizables tales como patrones de diseño del software, lenguajes 4GL o esquemas (</a:t>
            </a:r>
            <a:r>
              <a:rPr lang="es-ES" dirty="0" err="1"/>
              <a:t>frameworks</a:t>
            </a:r>
            <a:r>
              <a:rPr lang="es-ES" dirty="0"/>
              <a:t>) por nombrar algunos. Estos se pueden acompañar por las representaciones visuales de la arquitectura, por ejemplo con UML.</a:t>
            </a:r>
            <a:endParaRPr lang="es-CO" dirty="0"/>
          </a:p>
        </p:txBody>
      </p:sp>
    </p:spTree>
    <p:extLst>
      <p:ext uri="{BB962C8B-B14F-4D97-AF65-F5344CB8AC3E}">
        <p14:creationId xmlns:p14="http://schemas.microsoft.com/office/powerpoint/2010/main" val="1974785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6C6B02AB-22C8-429F-851C-DB746B59831C}"/>
              </a:ext>
            </a:extLst>
          </p:cNvPr>
          <p:cNvPicPr>
            <a:picLocks noChangeAspect="1"/>
          </p:cNvPicPr>
          <p:nvPr/>
        </p:nvPicPr>
        <p:blipFill>
          <a:blip r:embed="rId2"/>
          <a:stretch>
            <a:fillRect/>
          </a:stretch>
        </p:blipFill>
        <p:spPr>
          <a:xfrm>
            <a:off x="2137994" y="285477"/>
            <a:ext cx="7216765" cy="6287045"/>
          </a:xfrm>
          <a:prstGeom prst="rect">
            <a:avLst/>
          </a:prstGeom>
        </p:spPr>
      </p:pic>
    </p:spTree>
    <p:extLst>
      <p:ext uri="{BB962C8B-B14F-4D97-AF65-F5344CB8AC3E}">
        <p14:creationId xmlns:p14="http://schemas.microsoft.com/office/powerpoint/2010/main" val="3560904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BAF06DA-DD57-487A-9EE4-67C6AB042EFB}"/>
              </a:ext>
            </a:extLst>
          </p:cNvPr>
          <p:cNvSpPr txBox="1"/>
          <p:nvPr/>
        </p:nvSpPr>
        <p:spPr>
          <a:xfrm>
            <a:off x="2904564" y="151510"/>
            <a:ext cx="6096000" cy="369332"/>
          </a:xfrm>
          <a:prstGeom prst="rect">
            <a:avLst/>
          </a:prstGeom>
          <a:noFill/>
        </p:spPr>
        <p:txBody>
          <a:bodyPr wrap="square">
            <a:spAutoFit/>
          </a:bodyPr>
          <a:lstStyle/>
          <a:p>
            <a:pPr algn="ctr"/>
            <a:r>
              <a:rPr lang="es-CO" dirty="0"/>
              <a:t>Desarrollo en espiral</a:t>
            </a:r>
          </a:p>
        </p:txBody>
      </p:sp>
      <p:sp>
        <p:nvSpPr>
          <p:cNvPr id="5" name="CuadroTexto 4">
            <a:extLst>
              <a:ext uri="{FF2B5EF4-FFF2-40B4-BE49-F238E27FC236}">
                <a16:creationId xmlns:a16="http://schemas.microsoft.com/office/drawing/2014/main" id="{71C4D14C-0D3D-4FCF-AF48-2EA0A2567840}"/>
              </a:ext>
            </a:extLst>
          </p:cNvPr>
          <p:cNvSpPr txBox="1"/>
          <p:nvPr/>
        </p:nvSpPr>
        <p:spPr>
          <a:xfrm>
            <a:off x="224118" y="843677"/>
            <a:ext cx="11313458" cy="1754326"/>
          </a:xfrm>
          <a:prstGeom prst="rect">
            <a:avLst/>
          </a:prstGeom>
          <a:noFill/>
        </p:spPr>
        <p:txBody>
          <a:bodyPr wrap="square">
            <a:spAutoFit/>
          </a:bodyPr>
          <a:lstStyle/>
          <a:p>
            <a:r>
              <a:rPr lang="es-ES" dirty="0"/>
              <a:t>El desarrollo en espiral es un modelo de ciclo de vida del software definido por primera vez por Barry Boehm en 1986,​ utilizado generalmente en la ingeniería de software.</a:t>
            </a:r>
          </a:p>
          <a:p>
            <a:endParaRPr lang="es-ES" dirty="0"/>
          </a:p>
          <a:p>
            <a:r>
              <a:rPr lang="es-ES" dirty="0"/>
              <a:t>Las actividades de este modelo se conforman en una espiral, en la que cada bucle o iteración representa un conjunto de actividades. Las actividades no están fijadas a ninguna prioridad, sino que las siguientes se eligen en función del análisis de riesgo, comenzando por el bucle interior.</a:t>
            </a:r>
            <a:endParaRPr lang="es-CO" dirty="0"/>
          </a:p>
        </p:txBody>
      </p:sp>
      <p:pic>
        <p:nvPicPr>
          <p:cNvPr id="1028" name="Picture 4" descr="Modelo en espiral (Boehm, 1986)">
            <a:extLst>
              <a:ext uri="{FF2B5EF4-FFF2-40B4-BE49-F238E27FC236}">
                <a16:creationId xmlns:a16="http://schemas.microsoft.com/office/drawing/2014/main" id="{7639F71C-2DBB-43FE-8D31-759F75CB46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7388" y="2712937"/>
            <a:ext cx="7386918" cy="3993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1567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102FBFEC-B1C7-43FF-BCF6-A18408F5E1B1}"/>
              </a:ext>
            </a:extLst>
          </p:cNvPr>
          <p:cNvSpPr txBox="1"/>
          <p:nvPr/>
        </p:nvSpPr>
        <p:spPr>
          <a:xfrm>
            <a:off x="421341" y="289679"/>
            <a:ext cx="11017623" cy="3139321"/>
          </a:xfrm>
          <a:prstGeom prst="rect">
            <a:avLst/>
          </a:prstGeom>
          <a:noFill/>
        </p:spPr>
        <p:txBody>
          <a:bodyPr wrap="square">
            <a:spAutoFit/>
          </a:bodyPr>
          <a:lstStyle/>
          <a:p>
            <a:r>
              <a:rPr lang="es-ES" dirty="0"/>
              <a:t>En cada vuelta o iteración hay que tener en cuenta:</a:t>
            </a:r>
          </a:p>
          <a:p>
            <a:endParaRPr lang="es-ES" dirty="0"/>
          </a:p>
          <a:p>
            <a:r>
              <a:rPr lang="es-ES" dirty="0"/>
              <a:t>Los Objetivos: qué necesidad debe cubrir el producto.</a:t>
            </a:r>
          </a:p>
          <a:p>
            <a:endParaRPr lang="es-ES" dirty="0"/>
          </a:p>
          <a:p>
            <a:r>
              <a:rPr lang="es-ES" dirty="0"/>
              <a:t>Alternativas: las diferentes formas de conseguir los objetivos de forma exitosa, desde diferentes puntos de vista como pueden ser:</a:t>
            </a:r>
          </a:p>
          <a:p>
            <a:pPr marL="285750" indent="-285750">
              <a:buFont typeface="Arial" panose="020B0604020202020204" pitchFamily="34" charset="0"/>
              <a:buChar char="•"/>
            </a:pPr>
            <a:r>
              <a:rPr lang="es-ES" dirty="0"/>
              <a:t>Características: experiencia del personal, requisitos a cumplir, etc.</a:t>
            </a:r>
          </a:p>
          <a:p>
            <a:pPr marL="285750" indent="-285750">
              <a:buFont typeface="Arial" panose="020B0604020202020204" pitchFamily="34" charset="0"/>
              <a:buChar char="•"/>
            </a:pPr>
            <a:r>
              <a:rPr lang="es-ES" dirty="0"/>
              <a:t>Formas de gestión del sistema.</a:t>
            </a:r>
          </a:p>
          <a:p>
            <a:pPr marL="285750" indent="-285750">
              <a:buFont typeface="Arial" panose="020B0604020202020204" pitchFamily="34" charset="0"/>
              <a:buChar char="•"/>
            </a:pPr>
            <a:r>
              <a:rPr lang="es-ES" dirty="0"/>
              <a:t>Riesgo asumido con cada alternativa.</a:t>
            </a:r>
          </a:p>
          <a:p>
            <a:endParaRPr lang="es-ES" dirty="0"/>
          </a:p>
          <a:p>
            <a:r>
              <a:rPr lang="es-ES" dirty="0"/>
              <a:t>Desarrollar y Verificar: Programar y probar el software.</a:t>
            </a:r>
            <a:endParaRPr lang="es-CO" dirty="0"/>
          </a:p>
        </p:txBody>
      </p:sp>
      <p:pic>
        <p:nvPicPr>
          <p:cNvPr id="9" name="Picture 4" descr="Modelo en espiral (Boehm, 1986)">
            <a:extLst>
              <a:ext uri="{FF2B5EF4-FFF2-40B4-BE49-F238E27FC236}">
                <a16:creationId xmlns:a16="http://schemas.microsoft.com/office/drawing/2014/main" id="{B6960FF8-8AE0-471A-8D72-BB4BBD2A17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6047" y="3429000"/>
            <a:ext cx="6024282" cy="32568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8792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4A7A670-515A-45B8-AAC1-898788678E4B}"/>
              </a:ext>
            </a:extLst>
          </p:cNvPr>
          <p:cNvSpPr txBox="1"/>
          <p:nvPr/>
        </p:nvSpPr>
        <p:spPr>
          <a:xfrm>
            <a:off x="179294" y="286888"/>
            <a:ext cx="9825318" cy="646331"/>
          </a:xfrm>
          <a:prstGeom prst="rect">
            <a:avLst/>
          </a:prstGeom>
          <a:noFill/>
        </p:spPr>
        <p:txBody>
          <a:bodyPr wrap="square">
            <a:spAutoFit/>
          </a:bodyPr>
          <a:lstStyle/>
          <a:p>
            <a:r>
              <a:rPr lang="es-ES" i="1" dirty="0"/>
              <a:t>Si el resultado no es el adecuado o se necesita implementar mejoras o funcionalidades:</a:t>
            </a:r>
          </a:p>
          <a:p>
            <a:endParaRPr lang="es-ES" dirty="0"/>
          </a:p>
        </p:txBody>
      </p:sp>
      <p:sp>
        <p:nvSpPr>
          <p:cNvPr id="4" name="CuadroTexto 3">
            <a:extLst>
              <a:ext uri="{FF2B5EF4-FFF2-40B4-BE49-F238E27FC236}">
                <a16:creationId xmlns:a16="http://schemas.microsoft.com/office/drawing/2014/main" id="{D2F35F1F-8A50-4CB6-B8B8-3DAEA3F9EA6D}"/>
              </a:ext>
            </a:extLst>
          </p:cNvPr>
          <p:cNvSpPr txBox="1"/>
          <p:nvPr/>
        </p:nvSpPr>
        <p:spPr>
          <a:xfrm>
            <a:off x="358587" y="1059267"/>
            <a:ext cx="11340353" cy="2862322"/>
          </a:xfrm>
          <a:prstGeom prst="rect">
            <a:avLst/>
          </a:prstGeom>
          <a:noFill/>
        </p:spPr>
        <p:txBody>
          <a:bodyPr wrap="square">
            <a:spAutoFit/>
          </a:bodyPr>
          <a:lstStyle/>
          <a:p>
            <a:r>
              <a:rPr lang="es-ES" dirty="0"/>
              <a:t>Se planificaran los siguientes pasos y se comienza un nuevo ciclo de la espiral. La espiral tiene una forma de caracola y se dice que mantiene dos dimensiones, la radial y la angular:</a:t>
            </a:r>
          </a:p>
          <a:p>
            <a:r>
              <a:rPr lang="es-ES" dirty="0"/>
              <a:t>Angular: Indica el avance del proyecto del software dentro de un ciclo.</a:t>
            </a:r>
          </a:p>
          <a:p>
            <a:r>
              <a:rPr lang="es-ES" dirty="0"/>
              <a:t>Radial: Indica el aumento del coste del proyecto, ya que con cada nueva iteración se pasa más tiempo desarrollando.</a:t>
            </a:r>
          </a:p>
          <a:p>
            <a:r>
              <a:rPr lang="es-ES" dirty="0"/>
              <a:t>Este sistema es muy utilizado en proyectos grandes y complejos como puede ser, por ejemplo, la creación de un Sistema Operativo.</a:t>
            </a:r>
          </a:p>
          <a:p>
            <a:endParaRPr lang="es-ES" dirty="0"/>
          </a:p>
          <a:p>
            <a:r>
              <a:rPr lang="es-ES" dirty="0"/>
              <a:t>Al ser un modelo de Ciclo de Vida orientado a la gestión de riesgo se dice que uno de los aspectos fundamentales de su éxito radica en que el equipo que lo aplique tenga la necesaria experiencia y habilidad para detectar y catalogar correctamente los riesgos.</a:t>
            </a:r>
            <a:endParaRPr lang="es-CO" dirty="0"/>
          </a:p>
        </p:txBody>
      </p:sp>
      <p:pic>
        <p:nvPicPr>
          <p:cNvPr id="5" name="Picture 4" descr="Modelo en espiral (Boehm, 1986)">
            <a:extLst>
              <a:ext uri="{FF2B5EF4-FFF2-40B4-BE49-F238E27FC236}">
                <a16:creationId xmlns:a16="http://schemas.microsoft.com/office/drawing/2014/main" id="{77609D14-628A-4FA6-86D6-D794E88E7C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2871" y="3865188"/>
            <a:ext cx="5217458" cy="28206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5607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odelo en espiral (Boehm, 1986)">
            <a:extLst>
              <a:ext uri="{FF2B5EF4-FFF2-40B4-BE49-F238E27FC236}">
                <a16:creationId xmlns:a16="http://schemas.microsoft.com/office/drawing/2014/main" id="{0DA28AA9-771E-4175-8C45-749D739FFD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3510" y="1895475"/>
            <a:ext cx="3419475" cy="184785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44A3E923-2F1F-4173-85D3-2554D256FF31}"/>
              </a:ext>
            </a:extLst>
          </p:cNvPr>
          <p:cNvSpPr txBox="1"/>
          <p:nvPr/>
        </p:nvSpPr>
        <p:spPr>
          <a:xfrm>
            <a:off x="2572871" y="133581"/>
            <a:ext cx="6096000" cy="369332"/>
          </a:xfrm>
          <a:prstGeom prst="rect">
            <a:avLst/>
          </a:prstGeom>
          <a:noFill/>
        </p:spPr>
        <p:txBody>
          <a:bodyPr wrap="square">
            <a:spAutoFit/>
          </a:bodyPr>
          <a:lstStyle/>
          <a:p>
            <a:pPr algn="ctr"/>
            <a:r>
              <a:rPr lang="es-CO" b="1" i="0" dirty="0">
                <a:solidFill>
                  <a:srgbClr val="000000"/>
                </a:solidFill>
                <a:effectLst/>
                <a:latin typeface="Arial" panose="020B0604020202020204" pitchFamily="34" charset="0"/>
              </a:rPr>
              <a:t>Tareas</a:t>
            </a:r>
          </a:p>
        </p:txBody>
      </p:sp>
      <p:sp>
        <p:nvSpPr>
          <p:cNvPr id="6" name="CuadroTexto 5">
            <a:extLst>
              <a:ext uri="{FF2B5EF4-FFF2-40B4-BE49-F238E27FC236}">
                <a16:creationId xmlns:a16="http://schemas.microsoft.com/office/drawing/2014/main" id="{C15614C2-0F42-4DEE-AAC0-F63F3B1640EB}"/>
              </a:ext>
            </a:extLst>
          </p:cNvPr>
          <p:cNvSpPr txBox="1"/>
          <p:nvPr/>
        </p:nvSpPr>
        <p:spPr>
          <a:xfrm>
            <a:off x="510988" y="1951672"/>
            <a:ext cx="6096000" cy="1477328"/>
          </a:xfrm>
          <a:prstGeom prst="rect">
            <a:avLst/>
          </a:prstGeom>
          <a:noFill/>
        </p:spPr>
        <p:txBody>
          <a:bodyPr wrap="square">
            <a:spAutoFit/>
          </a:bodyPr>
          <a:lstStyle/>
          <a:p>
            <a:pPr algn="l"/>
            <a:r>
              <a:rPr lang="es-ES" b="0" i="0" dirty="0">
                <a:solidFill>
                  <a:srgbClr val="202122"/>
                </a:solidFill>
                <a:effectLst/>
                <a:latin typeface="Arial" panose="020B0604020202020204" pitchFamily="34" charset="0"/>
              </a:rPr>
              <a:t>Para cada ciclo habrá cuatro actividades:</a:t>
            </a:r>
          </a:p>
          <a:p>
            <a:pPr algn="l">
              <a:buFont typeface="+mj-lt"/>
              <a:buAutoNum type="arabicPeriod"/>
            </a:pPr>
            <a:r>
              <a:rPr lang="es-ES" b="0" i="0" dirty="0">
                <a:solidFill>
                  <a:srgbClr val="202122"/>
                </a:solidFill>
                <a:effectLst/>
                <a:latin typeface="Arial" panose="020B0604020202020204" pitchFamily="34" charset="0"/>
              </a:rPr>
              <a:t>Determinar objetivos</a:t>
            </a:r>
          </a:p>
          <a:p>
            <a:pPr algn="l">
              <a:buFont typeface="+mj-lt"/>
              <a:buAutoNum type="arabicPeriod"/>
            </a:pPr>
            <a:r>
              <a:rPr lang="es-ES" b="0" i="0" dirty="0">
                <a:solidFill>
                  <a:srgbClr val="202122"/>
                </a:solidFill>
                <a:effectLst/>
                <a:latin typeface="Arial" panose="020B0604020202020204" pitchFamily="34" charset="0"/>
              </a:rPr>
              <a:t>Análisis del riesgo</a:t>
            </a:r>
          </a:p>
          <a:p>
            <a:pPr algn="l">
              <a:buFont typeface="+mj-lt"/>
              <a:buAutoNum type="arabicPeriod"/>
            </a:pPr>
            <a:r>
              <a:rPr lang="es-ES" b="0" i="0" dirty="0">
                <a:solidFill>
                  <a:srgbClr val="202122"/>
                </a:solidFill>
                <a:effectLst/>
                <a:latin typeface="Arial" panose="020B0604020202020204" pitchFamily="34" charset="0"/>
              </a:rPr>
              <a:t>Desarrollar y probar</a:t>
            </a:r>
          </a:p>
          <a:p>
            <a:pPr algn="l">
              <a:buFont typeface="+mj-lt"/>
              <a:buAutoNum type="arabicPeriod"/>
            </a:pPr>
            <a:r>
              <a:rPr lang="es-ES" b="0" i="0" dirty="0">
                <a:solidFill>
                  <a:srgbClr val="202122"/>
                </a:solidFill>
                <a:effectLst/>
                <a:latin typeface="Arial" panose="020B0604020202020204" pitchFamily="34" charset="0"/>
              </a:rPr>
              <a:t>Planificación</a:t>
            </a:r>
          </a:p>
        </p:txBody>
      </p:sp>
    </p:spTree>
    <p:extLst>
      <p:ext uri="{BB962C8B-B14F-4D97-AF65-F5344CB8AC3E}">
        <p14:creationId xmlns:p14="http://schemas.microsoft.com/office/powerpoint/2010/main" val="240387758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2302</Words>
  <Application>Microsoft Office PowerPoint</Application>
  <PresentationFormat>Panorámica</PresentationFormat>
  <Paragraphs>141</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Calibri</vt:lpstr>
      <vt:lpstr>Calibri Light</vt:lpstr>
      <vt:lpstr>Linux Libertine</vt:lpstr>
      <vt:lpstr>Tema de Office</vt:lpstr>
      <vt:lpstr>Rational Unified Process</vt:lpstr>
      <vt:lpstr>Presentación de PowerPoint</vt:lpstr>
      <vt:lpstr>Principios de desarrollo</vt:lpstr>
      <vt:lpstr>Principios de desarrollo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Rational Unified Process</dc:title>
  <dc:creator>Jose Guillermo Guarnizo Marin</dc:creator>
  <cp:lastModifiedBy>Jose Guillermo Guarnizo Marin</cp:lastModifiedBy>
  <cp:revision>6</cp:revision>
  <dcterms:created xsi:type="dcterms:W3CDTF">2022-10-03T00:20:36Z</dcterms:created>
  <dcterms:modified xsi:type="dcterms:W3CDTF">2022-10-03T01:03:43Z</dcterms:modified>
</cp:coreProperties>
</file>