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EC9B57-2BCA-4864-B5C5-DE61700ACC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AAA421-B2E5-484D-B87A-A55091A8E4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7B4FBE-767B-4DD6-B60D-DBE963358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7C59-6E22-4C48-A46C-E4D696BC34EB}" type="datetimeFigureOut">
              <a:rPr lang="es-CO" smtClean="0"/>
              <a:t>27/10/2023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7C6743-9E82-43D4-B967-30A8B2D72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9393C9-89E7-4CFF-B8C0-F1497CC18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FC5-7631-469F-86E8-5E998BCE59E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5011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23902C-CE96-4C05-82CB-935B8BAA5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9CED50D-B4FA-4716-A0C3-C0CD1C5A8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A7CF16-9556-43FC-B7A4-847EF00F8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7C59-6E22-4C48-A46C-E4D696BC34EB}" type="datetimeFigureOut">
              <a:rPr lang="es-CO" smtClean="0"/>
              <a:t>27/10/2023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1F0E77-80F4-48D5-B2AA-2DE422BE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D11B41-01E9-414E-8BF8-BC93A16A2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FC5-7631-469F-86E8-5E998BCE59E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43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FA047F7-F70B-4719-AD2A-935058A6AF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A636EF-5A37-4AA4-A712-41B882009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48AFA0-10AF-4EC4-98E5-7E06DCC5C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7C59-6E22-4C48-A46C-E4D696BC34EB}" type="datetimeFigureOut">
              <a:rPr lang="es-CO" smtClean="0"/>
              <a:t>27/10/2023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C78FE8-23DF-425F-B148-48B149366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0F83F0-DA3C-4687-A93C-AFB5479E4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FC5-7631-469F-86E8-5E998BCE59E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8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A5ACD0-D130-4F80-B801-7AE06B88E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B63936-7EB2-4715-92DF-A3F330A4A3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816140-72DD-47AC-90BA-648DCAF0E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7C59-6E22-4C48-A46C-E4D696BC34EB}" type="datetimeFigureOut">
              <a:rPr lang="es-CO" smtClean="0"/>
              <a:t>27/10/2023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84779A-23CA-4113-AD7B-7E8A1B90A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47B8FB-C152-400F-929E-8ED259798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FC5-7631-469F-86E8-5E998BCE59E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070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A50974-B799-404E-BD8E-C1B6920CD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F521D5-3F98-44D0-B2A7-BCB86767F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49B290-D3BD-4848-BCB3-9B9425F8F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7C59-6E22-4C48-A46C-E4D696BC34EB}" type="datetimeFigureOut">
              <a:rPr lang="es-CO" smtClean="0"/>
              <a:t>27/10/2023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7FADD3-BB76-4BE1-95D2-F0FE18301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5CE126-E90A-4A8D-8E9F-017B0C2E3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FC5-7631-469F-86E8-5E998BCE59E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8942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DDF864-155C-4EC4-9A2E-5AA8155EE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965EF0-4916-4A69-A03E-6592DAE927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05F1D0A-B414-4B46-93BF-822ABD1C14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5CF870-D122-4A5D-B88C-7DEC7B85C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7C59-6E22-4C48-A46C-E4D696BC34EB}" type="datetimeFigureOut">
              <a:rPr lang="es-CO" smtClean="0"/>
              <a:t>27/10/2023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834E3B7-345B-46D7-804D-74B676BE8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986BD62-2D21-4E99-923C-72B879342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FC5-7631-469F-86E8-5E998BCE59E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0754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1B6F5E-5FA4-41E1-9C6B-85970041A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9F9C1D-AFF5-407C-A197-B2810E1FB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6E90F6-3AA9-4195-BDE5-6C8ADE076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DDDDF7A-3E2A-4B8D-979B-944029A1D8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0336871-0B18-4EF7-9AC0-5EE49F6FC5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98E25EB-ADED-418D-ADBD-E9FC7B418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7C59-6E22-4C48-A46C-E4D696BC34EB}" type="datetimeFigureOut">
              <a:rPr lang="es-CO" smtClean="0"/>
              <a:t>27/10/2023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08789EA-CFA4-4B9A-81D2-F76A553BB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6CB258A-DCE7-4130-B5D9-FF25AEF0D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FC5-7631-469F-86E8-5E998BCE59E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0304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C9CF87-3C63-45B2-9BBE-8E6B39846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534C923-68C9-4B2C-9557-46FEB140A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7C59-6E22-4C48-A46C-E4D696BC34EB}" type="datetimeFigureOut">
              <a:rPr lang="es-CO" smtClean="0"/>
              <a:t>27/10/2023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705EA3E-748C-40A1-B3AC-4996BE948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E77BD5D-027D-4393-8FDE-5D76A6C75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FC5-7631-469F-86E8-5E998BCE59E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651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833C868-86D1-4537-8EB9-BC6D9E828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7C59-6E22-4C48-A46C-E4D696BC34EB}" type="datetimeFigureOut">
              <a:rPr lang="es-CO" smtClean="0"/>
              <a:t>27/10/2023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A1D51CA-9B14-4862-9D1D-E8DE33EBF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7536B70-8306-41CD-82C0-2EA4912A8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FC5-7631-469F-86E8-5E998BCE59E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5425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21F0B6-2C5B-41B4-B6D3-D48C74755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16C65F-83E9-45E9-A60E-0505C2CC1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876E79-9A6E-4C3E-A3F1-590A2CA4C8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1D8B2B-89BF-4DF5-9539-72720B80C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7C59-6E22-4C48-A46C-E4D696BC34EB}" type="datetimeFigureOut">
              <a:rPr lang="es-CO" smtClean="0"/>
              <a:t>27/10/2023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A39DCE-E79B-406E-9D32-BAEFC793B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E93D8A-F209-409B-8383-A17EFE108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FC5-7631-469F-86E8-5E998BCE59E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4167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885BD1-4EE7-4B3C-B4CE-3EDBB9489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E3A5AD1-168B-472E-8830-1A70E659A2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A22A92-B044-4E0A-AF23-0B54320BE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1193D1-A4C5-4F52-A001-525A50ED2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7C59-6E22-4C48-A46C-E4D696BC34EB}" type="datetimeFigureOut">
              <a:rPr lang="es-CO" smtClean="0"/>
              <a:t>27/10/2023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8EB996-87AA-402E-8379-2D303245E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1E1D1C-1632-4257-8301-BD8FF2CFC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FC5-7631-469F-86E8-5E998BCE59E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6525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66E10BE-3F97-42DB-9F8D-6B0AE2730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14763B-420F-43BD-9FB8-0CD41E62E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504CCB-EF48-40F3-834A-8DB2BF68E0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27C59-6E22-4C48-A46C-E4D696BC34EB}" type="datetimeFigureOut">
              <a:rPr lang="es-CO" smtClean="0"/>
              <a:t>27/10/2023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D1476C-4A0C-4122-9900-C1F0EF8E9D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C110A7-AB67-44ED-8373-931B9F2E84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1BFC5-7631-469F-86E8-5E998BCE59E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419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6460A5-960D-4DA4-A0F6-4EAF25152D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err="1"/>
              <a:t>The</a:t>
            </a:r>
            <a:r>
              <a:rPr lang="es-CO" dirty="0"/>
              <a:t> </a:t>
            </a:r>
            <a:r>
              <a:rPr lang="es-CO" dirty="0" err="1"/>
              <a:t>Caesar</a:t>
            </a:r>
            <a:r>
              <a:rPr lang="es-CO" dirty="0"/>
              <a:t> </a:t>
            </a:r>
            <a:r>
              <a:rPr lang="es-CO" dirty="0" err="1"/>
              <a:t>Cipher</a:t>
            </a:r>
            <a:r>
              <a:rPr lang="es-CO" dirty="0"/>
              <a:t> </a:t>
            </a:r>
            <a:r>
              <a:rPr lang="es-CO" dirty="0" err="1"/>
              <a:t>Revisited</a:t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04917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7C96378-6539-4B07-8FBD-FD8ED66623FE}"/>
              </a:ext>
            </a:extLst>
          </p:cNvPr>
          <p:cNvSpPr txBox="1"/>
          <p:nvPr/>
        </p:nvSpPr>
        <p:spPr>
          <a:xfrm>
            <a:off x="2255364" y="465783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CO" b="0" i="0" dirty="0" err="1">
                <a:solidFill>
                  <a:srgbClr val="1F1F1F"/>
                </a:solidFill>
                <a:effectLst/>
                <a:latin typeface="Source Sans Pro" panose="020B0503030403020204" pitchFamily="34" charset="0"/>
              </a:rPr>
              <a:t>Exercise</a:t>
            </a:r>
            <a:r>
              <a:rPr lang="es-CO" b="0" i="0" dirty="0">
                <a:solidFill>
                  <a:srgbClr val="1F1F1F"/>
                </a:solidFill>
                <a:effectLst/>
                <a:latin typeface="Source Sans Pro" panose="020B0503030403020204" pitchFamily="34" charset="0"/>
              </a:rPr>
              <a:t> in </a:t>
            </a:r>
            <a:r>
              <a:rPr lang="es-CO" b="0" i="0" dirty="0" err="1">
                <a:solidFill>
                  <a:srgbClr val="1F1F1F"/>
                </a:solidFill>
                <a:effectLst/>
                <a:latin typeface="Source Sans Pro" panose="020B0503030403020204" pitchFamily="34" charset="0"/>
              </a:rPr>
              <a:t>class</a:t>
            </a:r>
            <a:r>
              <a:rPr lang="es-CO" b="0" i="0" dirty="0">
                <a:solidFill>
                  <a:srgbClr val="1F1F1F"/>
                </a:solidFill>
                <a:effectLst/>
                <a:latin typeface="Source Sans Pro" panose="020B0503030403020204" pitchFamily="34" charset="0"/>
              </a:rPr>
              <a:t>: Full </a:t>
            </a:r>
            <a:r>
              <a:rPr lang="es-CO" b="0" i="0" dirty="0" err="1">
                <a:solidFill>
                  <a:srgbClr val="1F1F1F"/>
                </a:solidFill>
                <a:effectLst/>
                <a:latin typeface="Source Sans Pro" panose="020B0503030403020204" pitchFamily="34" charset="0"/>
              </a:rPr>
              <a:t>Caesar</a:t>
            </a:r>
            <a:r>
              <a:rPr lang="es-CO" b="0" i="0" dirty="0">
                <a:solidFill>
                  <a:srgbClr val="1F1F1F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es-CO" b="0" i="0" dirty="0" err="1">
                <a:solidFill>
                  <a:srgbClr val="1F1F1F"/>
                </a:solidFill>
                <a:effectLst/>
                <a:latin typeface="Source Sans Pro" panose="020B0503030403020204" pitchFamily="34" charset="0"/>
              </a:rPr>
              <a:t>Cipher</a:t>
            </a:r>
            <a:endParaRPr lang="es-CO" b="0" i="0" dirty="0">
              <a:solidFill>
                <a:srgbClr val="1F1F1F"/>
              </a:solidFill>
              <a:effectLst/>
              <a:latin typeface="Source Sans Pro" panose="020B0503030403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51EC822-C6BB-48D2-8060-EC731BE0C718}"/>
              </a:ext>
            </a:extLst>
          </p:cNvPr>
          <p:cNvSpPr txBox="1"/>
          <p:nvPr/>
        </p:nvSpPr>
        <p:spPr>
          <a:xfrm>
            <a:off x="961533" y="1438955"/>
            <a:ext cx="9860437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Objective: Build on the Strings Caesar Cipher lecture final code to implement a complete Caesar Cipher program</a:t>
            </a:r>
          </a:p>
          <a:p>
            <a:endParaRPr lang="en-US" dirty="0"/>
          </a:p>
          <a:p>
            <a:r>
              <a:rPr lang="en-US" dirty="0"/>
              <a:t>Problem  – Generate a complete Caesar Cipher solution</a:t>
            </a:r>
          </a:p>
          <a:p>
            <a:endParaRPr lang="en-US" dirty="0"/>
          </a:p>
          <a:p>
            <a:r>
              <a:rPr lang="en-US" dirty="0"/>
              <a:t>Start with the final code from Strings Caesar Cipher lecture.</a:t>
            </a:r>
          </a:p>
          <a:p>
            <a:endParaRPr lang="en-US" dirty="0"/>
          </a:p>
          <a:p>
            <a:r>
              <a:rPr lang="en-US" dirty="0"/>
              <a:t>Ask the user whether they want to left or right shift and loop while they enter an invalid response. Remember to use the </a:t>
            </a:r>
            <a:r>
              <a:rPr lang="en-US" b="1" dirty="0" err="1"/>
              <a:t>getchar</a:t>
            </a:r>
            <a:r>
              <a:rPr lang="en-US" dirty="0"/>
              <a:t> function to clear the input buffer after reading in their choice.</a:t>
            </a:r>
          </a:p>
          <a:p>
            <a:endParaRPr lang="en-US" dirty="0"/>
          </a:p>
          <a:p>
            <a:r>
              <a:rPr lang="en-US" dirty="0"/>
              <a:t>Ask the user how many characters they want to shift, 1 to 25, and loop while they enter an invalid response.</a:t>
            </a:r>
          </a:p>
          <a:p>
            <a:endParaRPr lang="en-US" dirty="0"/>
          </a:p>
          <a:p>
            <a:r>
              <a:rPr lang="en-US" dirty="0"/>
              <a:t>Change the encryption and decryption code to shift in the appropriate direction by the appropriate amount based on the user responses above.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19586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8678669-08A8-4FCB-B048-BE5C4F25AB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37" y="622624"/>
            <a:ext cx="10649975" cy="389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915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958688E-747E-41B0-A31E-FCAE13D2B50B}"/>
              </a:ext>
            </a:extLst>
          </p:cNvPr>
          <p:cNvSpPr txBox="1"/>
          <p:nvPr/>
        </p:nvSpPr>
        <p:spPr>
          <a:xfrm>
            <a:off x="219174" y="176481"/>
            <a:ext cx="609442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string.h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ctype.h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stdbool.h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SHIFT_AMOUNT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5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Implement Caesar Cipher Right Shift 5 encryption and decryption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34420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ECE76A0-6625-47EB-A918-65CB66BAA9E9}"/>
              </a:ext>
            </a:extLst>
          </p:cNvPr>
          <p:cNvSpPr txBox="1"/>
          <p:nvPr/>
        </p:nvSpPr>
        <p:spPr>
          <a:xfrm>
            <a:off x="275734" y="305554"/>
            <a:ext cx="1191626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[100];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valid string to be encrypted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6F008A"/>
                </a:solidFill>
                <a:latin typeface="Cascadia Mono" panose="020B0609020000020004" pitchFamily="49" charset="0"/>
              </a:rPr>
              <a:t>bool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validMessage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false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message to be encrypted (upper case alphabetic characters only): 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fgets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), </a:t>
            </a:r>
            <a:r>
              <a:rPr lang="es-CO" sz="1800" dirty="0" err="1">
                <a:solidFill>
                  <a:srgbClr val="6F008A"/>
                </a:solidFill>
                <a:latin typeface="Cascadia Mono" panose="020B0609020000020004" pitchFamily="49" charset="0"/>
              </a:rPr>
              <a:t>stdin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originalMessageLength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strnlen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)) - 1;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190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0C28D55-52A8-4951-990D-BF8A88A2D223}"/>
              </a:ext>
            </a:extLst>
          </p:cNvPr>
          <p:cNvSpPr txBox="1"/>
          <p:nvPr/>
        </p:nvSpPr>
        <p:spPr>
          <a:xfrm>
            <a:off x="546754" y="612844"/>
            <a:ext cx="1222656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(!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validMessage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invalid if non-upper case alpha characters in message (don't include newline at end))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validMessage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true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originalMessageLength;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(!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isupper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[i]))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"Message must contain only upper case alphabetic characters!\n"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message to be encrypted (upper case alphabetic characters only): 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fgets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), </a:t>
            </a:r>
            <a:r>
              <a:rPr lang="es-CO" sz="1800" dirty="0" err="1">
                <a:solidFill>
                  <a:srgbClr val="6F008A"/>
                </a:solidFill>
                <a:latin typeface="Cascadia Mono" panose="020B0609020000020004" pitchFamily="49" charset="0"/>
              </a:rPr>
              <a:t>stdin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originalMessageLength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strnlen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)) - 1;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reset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flag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and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exit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for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loop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validMessage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false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break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95110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E171ADD-67DE-43ED-97F9-A26A64C531B1}"/>
              </a:ext>
            </a:extLst>
          </p:cNvPr>
          <p:cNvSpPr txBox="1"/>
          <p:nvPr/>
        </p:nvSpPr>
        <p:spPr>
          <a:xfrm>
            <a:off x="313442" y="357801"/>
            <a:ext cx="9575276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build encrypted string (make sure it's null-terminated)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encryptedMessage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[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originalMessageLength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+ 1];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Visual Studio users can't create arrays with sizes based on user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input because of the compiler Visual Studio uses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encryptedMessage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malloc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originalMessageLength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+ 1) *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));</a:t>
            </a:r>
          </a:p>
          <a:p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originalMessageLength;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encryptedMessage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 +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SHIFT_AMOUNT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encryptedMessage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[i] &gt;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'Z'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encryptedMessage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[i] -=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'Z'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-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'A'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+ 1;</a:t>
            </a: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Example: encrypting 'V' at 86 in table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'[' is at 91 in table ('Z' is at 90 in table)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'Z' is 90, 'A' is 65, so 'Z' - 'A' + 1 is 26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'[' is changed from 91 to 91 - 26, which is 65 ('A')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this gives us exactly the wrapping we need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encryptedMessage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originalMessageLength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 =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'\0'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44481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0062137-AC45-4AD3-8CEE-2A2D6699F8F9}"/>
              </a:ext>
            </a:extLst>
          </p:cNvPr>
          <p:cNvSpPr txBox="1"/>
          <p:nvPr/>
        </p:nvSpPr>
        <p:spPr>
          <a:xfrm>
            <a:off x="464270" y="197346"/>
            <a:ext cx="11319235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build decrypted string (make sure it's null-terminated)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encryptedMessageLength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strnlen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encryptedMessage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sizeof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encryptedMessage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));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decryptedMessage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[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encryptedMessageLength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+ 1];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Visual Studio users can't create arrays with sizes based on user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input because of the compiler Visual Studio uses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encryptedMessageLength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originalMessageLength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decryptedMessage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malloc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encryptedMessageLength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+ 1) *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));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encryptedMessageLength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decryptedMessage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encryptedMessage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 -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SHIFT_AMOUNT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decryptedMessage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[i] &lt;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'A'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decryptedMessage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[i] +=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'Z'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-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'A'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+ 1;</a:t>
            </a: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Example: decrypting 'E' at 69 in table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'@' is at 64 in table ('A' is at 65 in table)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'Z' is 90, 'A' is 65, so 'Z' - 'A' + 1 is 26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'@' is changed from 64 to 64 + 26, which is 90 ('Z')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this gives us exactly the wrapping we need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decryptedMessage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encryptedMessageLength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 =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'\0'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24190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BDF4A90-A41D-4EC3-9461-5493A3FB5AD7}"/>
              </a:ext>
            </a:extLst>
          </p:cNvPr>
          <p:cNvSpPr txBox="1"/>
          <p:nvPr/>
        </p:nvSpPr>
        <p:spPr>
          <a:xfrm>
            <a:off x="633953" y="904529"/>
            <a:ext cx="8359218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messages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pt-BR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pt-BR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pt-BR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"Original </a:t>
            </a:r>
            <a:r>
              <a:rPr lang="pt-BR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Message</a:t>
            </a:r>
            <a:r>
              <a:rPr lang="pt-BR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: %s"</a:t>
            </a:r>
            <a:r>
              <a:rPr lang="pt-BR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pt-BR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</a:t>
            </a:r>
            <a:r>
              <a:rPr lang="pt-BR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"Encrypted Message: %s\n"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encryptedMessage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"Decrypted Message: %s\n"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decryptedMessage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Visual Studio: free memory because we used pointers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free(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encryptedMessage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encryptedMessage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NULL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free(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decryptedMessage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decryptedMessage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NULL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45754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56748B6-6648-4574-931D-DAE280A7F594}"/>
              </a:ext>
            </a:extLst>
          </p:cNvPr>
          <p:cNvSpPr txBox="1"/>
          <p:nvPr/>
        </p:nvSpPr>
        <p:spPr>
          <a:xfrm>
            <a:off x="134332" y="1120321"/>
            <a:ext cx="609442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string.h</a:t>
            </a:r>
            <a:r>
              <a:rPr lang="es-CO" sz="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ctype.h</a:t>
            </a:r>
            <a:r>
              <a:rPr lang="es-CO" sz="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stdbool.h</a:t>
            </a:r>
            <a:r>
              <a:rPr lang="es-CO" sz="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800" dirty="0">
                <a:solidFill>
                  <a:srgbClr val="6F008A"/>
                </a:solidFill>
                <a:latin typeface="Cascadia Mono" panose="020B0609020000020004" pitchFamily="49" charset="0"/>
              </a:rPr>
              <a:t>SHIFT_AMOUNT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 5</a:t>
            </a:r>
          </a:p>
          <a:p>
            <a:endParaRPr lang="es-CO" sz="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800" dirty="0">
                <a:solidFill>
                  <a:srgbClr val="008000"/>
                </a:solidFill>
                <a:latin typeface="Cascadia Mono" panose="020B0609020000020004" pitchFamily="49" charset="0"/>
              </a:rPr>
              <a:t>* Implement Caesar Cipher Right Shift 5 encryption and decryption</a:t>
            </a:r>
            <a:endParaRPr lang="en-US" sz="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[100];</a:t>
            </a:r>
          </a:p>
          <a:p>
            <a:endParaRPr lang="es-CO" sz="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8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valid string to be encrypted</a:t>
            </a:r>
            <a:endParaRPr lang="en-US" sz="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800" dirty="0" err="1">
                <a:solidFill>
                  <a:srgbClr val="6F008A"/>
                </a:solidFill>
                <a:latin typeface="Cascadia Mono" panose="020B0609020000020004" pitchFamily="49" charset="0"/>
              </a:rPr>
              <a:t>bool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validMessage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800" dirty="0">
                <a:solidFill>
                  <a:srgbClr val="6F008A"/>
                </a:solidFill>
                <a:latin typeface="Cascadia Mono" panose="020B0609020000020004" pitchFamily="49" charset="0"/>
              </a:rPr>
              <a:t>false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8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message to be encrypted (upper case alphabetic characters only): "</a:t>
            </a:r>
            <a:r>
              <a:rPr lang="en-US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fgets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), </a:t>
            </a:r>
            <a:r>
              <a:rPr lang="es-CO" sz="800" dirty="0" err="1">
                <a:solidFill>
                  <a:srgbClr val="6F008A"/>
                </a:solidFill>
                <a:latin typeface="Cascadia Mono" panose="020B0609020000020004" pitchFamily="49" charset="0"/>
              </a:rPr>
              <a:t>stdin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originalMessageLength</a:t>
            </a:r>
            <a:r>
              <a:rPr lang="en-US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strnlen</a:t>
            </a:r>
            <a:r>
              <a:rPr lang="en-US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</a:t>
            </a:r>
            <a:r>
              <a:rPr lang="en-US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</a:t>
            </a:r>
            <a:r>
              <a:rPr lang="en-US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)) - 1;</a:t>
            </a:r>
          </a:p>
          <a:p>
            <a:r>
              <a:rPr lang="es-CO" sz="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 (!</a:t>
            </a:r>
            <a:r>
              <a:rPr lang="es-CO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validMessage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800" dirty="0">
                <a:solidFill>
                  <a:srgbClr val="008000"/>
                </a:solidFill>
                <a:latin typeface="Cascadia Mono" panose="020B0609020000020004" pitchFamily="49" charset="0"/>
              </a:rPr>
              <a:t>// invalid if non-upper case alpha characters in message (don't include newline at end))</a:t>
            </a:r>
            <a:endParaRPr lang="en-US" sz="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validMessage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800" dirty="0">
                <a:solidFill>
                  <a:srgbClr val="6F008A"/>
                </a:solidFill>
                <a:latin typeface="Cascadia Mono" panose="020B0609020000020004" pitchFamily="49" charset="0"/>
              </a:rPr>
              <a:t>true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nn-NO" sz="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originalMessageLength; i++)</a:t>
            </a:r>
          </a:p>
          <a:p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 (!</a:t>
            </a:r>
            <a:r>
              <a:rPr lang="es-CO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isupper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[i]))</a:t>
            </a:r>
          </a:p>
          <a:p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800" dirty="0">
                <a:solidFill>
                  <a:srgbClr val="A31515"/>
                </a:solidFill>
                <a:latin typeface="Cascadia Mono" panose="020B0609020000020004" pitchFamily="49" charset="0"/>
              </a:rPr>
              <a:t>"Message must contain only upper case alphabetic characters!\n"</a:t>
            </a:r>
            <a:r>
              <a:rPr lang="en-US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8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message to be encrypted (upper case alphabetic characters only): "</a:t>
            </a:r>
            <a:r>
              <a:rPr lang="en-US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fgets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), </a:t>
            </a:r>
            <a:r>
              <a:rPr lang="es-CO" sz="800" dirty="0" err="1">
                <a:solidFill>
                  <a:srgbClr val="6F008A"/>
                </a:solidFill>
                <a:latin typeface="Cascadia Mono" panose="020B0609020000020004" pitchFamily="49" charset="0"/>
              </a:rPr>
              <a:t>stdin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originalMessageLength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strnlen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originalMessage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)) - 1;</a:t>
            </a:r>
          </a:p>
          <a:p>
            <a:endParaRPr lang="es-CO" sz="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reset</a:t>
            </a:r>
            <a:r>
              <a:rPr lang="es-CO" sz="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flag</a:t>
            </a:r>
            <a:r>
              <a:rPr lang="es-CO" sz="800" dirty="0">
                <a:solidFill>
                  <a:srgbClr val="008000"/>
                </a:solidFill>
                <a:latin typeface="Cascadia Mono" panose="020B0609020000020004" pitchFamily="49" charset="0"/>
              </a:rPr>
              <a:t> and </a:t>
            </a:r>
            <a:r>
              <a:rPr lang="es-CO" sz="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exit</a:t>
            </a:r>
            <a:r>
              <a:rPr lang="es-CO" sz="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for</a:t>
            </a:r>
            <a:r>
              <a:rPr lang="es-CO" sz="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loop</a:t>
            </a:r>
            <a:endParaRPr lang="es-CO" sz="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validMessage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800" dirty="0">
                <a:solidFill>
                  <a:srgbClr val="6F008A"/>
                </a:solidFill>
                <a:latin typeface="Cascadia Mono" panose="020B0609020000020004" pitchFamily="49" charset="0"/>
              </a:rPr>
              <a:t>false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800" dirty="0">
                <a:solidFill>
                  <a:srgbClr val="0000FF"/>
                </a:solidFill>
                <a:latin typeface="Cascadia Mono" panose="020B0609020000020004" pitchFamily="49" charset="0"/>
              </a:rPr>
              <a:t>break</a:t>
            </a:r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800" dirty="0">
              <a:solidFill>
                <a:srgbClr val="000000"/>
              </a:solidFill>
              <a:latin typeface="Cascadia Mono" panose="020B0609020000020004" pitchFamily="49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6864A81-7B5F-46A2-94FC-64EC3E4DA608}"/>
              </a:ext>
            </a:extLst>
          </p:cNvPr>
          <p:cNvSpPr txBox="1"/>
          <p:nvPr/>
        </p:nvSpPr>
        <p:spPr>
          <a:xfrm>
            <a:off x="6007231" y="102780"/>
            <a:ext cx="5427483" cy="62324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build encrypted string (make sure it's null-terminated)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encryptedMessage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originalMessageLength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+ 1];</a:t>
            </a:r>
            <a:endParaRPr kumimoji="0" lang="es-CO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Visual Studio users can't create arrays with sizes based on user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input because of the compiler Visual Studio uses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 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encryptedMessage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= 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malloc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((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originalMessageLength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+ 1) * 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sizeof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7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for</a:t>
            </a:r>
            <a:r>
              <a:rPr kumimoji="0" lang="nn-N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nn-NO" sz="7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nn-N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 = 0; i &lt; originalMessageLength; i++)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encryptedMessage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</a:t>
            </a:r>
            <a:r>
              <a:rPr kumimoji="0" lang="en-US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] = </a:t>
            </a:r>
            <a:r>
              <a:rPr kumimoji="0" lang="en-US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originalMessage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</a:t>
            </a:r>
            <a:r>
              <a:rPr kumimoji="0" lang="en-US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] + 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6F008A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SHIFT_AMOUNT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if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encryptedMessage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[i] &gt; 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'Z'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encryptedMessage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[i] -= 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'Z'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- 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'A'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+ 1;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Example: encrypting 'V' at 86 in table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'[' is at 91 in table ('Z' is at 90 in table)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'Z' is 90, 'A' is 65, so 'Z' - 'A' + 1 is 26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'[' is changed from 91 to 91 - 26, which is 65 ('A')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this gives us exactly the wrapping we need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encryptedMessage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originalMessageLength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] = 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'\0'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build decrypted string (make sure it's null-terminated)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encryptedMessageLength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= 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strnlen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encryptedMessage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sizeof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encryptedMessage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));</a:t>
            </a:r>
            <a:endParaRPr kumimoji="0" lang="es-CO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decryptedMessage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encryptedMessageLength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+ 1];</a:t>
            </a:r>
            <a:endParaRPr kumimoji="0" lang="es-CO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Visual Studio users can't create arrays with sizes based on user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input because of the compiler Visual Studio uses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encryptedMessageLength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= 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originalMessageLength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 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decryptedMessage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= 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malloc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((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encryptedMessageLength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+ 1) * 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sizeof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for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 = 0; i &lt; 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encryptedMessageLength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; i++)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decryptedMessage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</a:t>
            </a:r>
            <a:r>
              <a:rPr kumimoji="0" lang="en-US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] = </a:t>
            </a:r>
            <a:r>
              <a:rPr kumimoji="0" lang="en-US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encryptedMessage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</a:t>
            </a:r>
            <a:r>
              <a:rPr kumimoji="0" lang="en-US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] - 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6F008A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SHIFT_AMOUNT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if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decryptedMessage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[i] &lt; 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'A'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decryptedMessage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[i] += 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'Z'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- 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'A'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+ 1;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Example: decrypting 'E' at 69 in table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'@' is at 64 in table ('A' is at 65 in table)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'Z' is 90, 'A' is 65, so 'Z' - 'A' + 1 is 26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'@' is changed from 64 to 64 + 26, which is 90 ('Z')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this gives us exactly the wrapping we need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decryptedMessage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encryptedMessageLength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] = 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'\0'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messages</a:t>
            </a:r>
            <a:endParaRPr kumimoji="0" lang="es-CO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"\n"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pt-BR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pt-BR" sz="7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"Original </a:t>
            </a:r>
            <a:r>
              <a:rPr kumimoji="0" lang="pt-BR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Message</a:t>
            </a:r>
            <a:r>
              <a:rPr kumimoji="0" lang="pt-BR" sz="7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: %s"</a:t>
            </a:r>
            <a:r>
              <a:rPr kumimoji="0" lang="pt-BR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pt-BR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originalMessage</a:t>
            </a:r>
            <a:r>
              <a:rPr kumimoji="0" lang="pt-BR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"Encrypted Message: %s\n"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n-US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encryptedMessage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"Decrypted Message: %s\n"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n-US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decryptedMessage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Visual Studio: free memory because we used pointers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free(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encryptedMessage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encryptedMessage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= 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6F008A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NULL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free(</a:t>
            </a: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decryptedMessage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decryptedMessage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= 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6F008A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NULL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"\n"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return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6F008A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EXIT_SUCCESS</a:t>
            </a: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  <a:endParaRPr kumimoji="0" lang="es-C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47534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1576</Words>
  <Application>Microsoft Office PowerPoint</Application>
  <PresentationFormat>Panorámica</PresentationFormat>
  <Paragraphs>213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Cascadia Mono</vt:lpstr>
      <vt:lpstr>Source Sans Pro</vt:lpstr>
      <vt:lpstr>Tema de Office</vt:lpstr>
      <vt:lpstr>The Caesar Cipher Revisited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Caesar Cipher Revisited </dc:title>
  <dc:creator>Jose Guillermo Guarnizo Marin</dc:creator>
  <cp:lastModifiedBy>Jose Guillermo Guarnizo Marin</cp:lastModifiedBy>
  <cp:revision>7</cp:revision>
  <dcterms:created xsi:type="dcterms:W3CDTF">2022-12-04T03:08:13Z</dcterms:created>
  <dcterms:modified xsi:type="dcterms:W3CDTF">2023-10-27T14:42:23Z</dcterms:modified>
</cp:coreProperties>
</file>