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57" r:id="rId6"/>
    <p:sldId id="261" r:id="rId7"/>
    <p:sldId id="262" r:id="rId8"/>
    <p:sldId id="272" r:id="rId9"/>
    <p:sldId id="273" r:id="rId10"/>
    <p:sldId id="274" r:id="rId11"/>
    <p:sldId id="279" r:id="rId12"/>
    <p:sldId id="275" r:id="rId13"/>
    <p:sldId id="276" r:id="rId14"/>
    <p:sldId id="263" r:id="rId15"/>
    <p:sldId id="264" r:id="rId16"/>
    <p:sldId id="277" r:id="rId17"/>
    <p:sldId id="278" r:id="rId18"/>
    <p:sldId id="265" r:id="rId19"/>
    <p:sldId id="266" r:id="rId20"/>
    <p:sldId id="267" r:id="rId21"/>
    <p:sldId id="268" r:id="rId22"/>
    <p:sldId id="270" r:id="rId23"/>
    <p:sldId id="280" r:id="rId24"/>
    <p:sldId id="271"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5" d="100"/>
          <a:sy n="85"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8/9/2023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J._Presper_Eckert" TargetMode="External"/><Relationship Id="rId2" Type="http://schemas.openxmlformats.org/officeDocument/2006/relationships/hyperlink" Target="https://es.wikipedia.org/wiki/John_William_Mauchly"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es.wikipedia.org/wiki/Maurice_Wilk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s.wikipedia.org/wiki/J._Presper_Eckert" TargetMode="External"/><Relationship Id="rId7" Type="http://schemas.openxmlformats.org/officeDocument/2006/relationships/image" Target="../media/image9.jpeg"/><Relationship Id="rId2" Type="http://schemas.openxmlformats.org/officeDocument/2006/relationships/hyperlink" Target="https://es.wikipedia.org/wiki/Computadora"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es.wikipedia.org/wiki/Ferranti_Mark_I" TargetMode="External"/><Relationship Id="rId4" Type="http://schemas.openxmlformats.org/officeDocument/2006/relationships/hyperlink" Target="https://es.wikipedia.org/wiki/John_William_Mauchl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CO" dirty="0"/>
              <a:t>Historia de los computadores</a:t>
            </a:r>
          </a:p>
        </p:txBody>
      </p:sp>
      <p:sp>
        <p:nvSpPr>
          <p:cNvPr id="3" name="Subtítulo 2"/>
          <p:cNvSpPr>
            <a:spLocks noGrp="1"/>
          </p:cNvSpPr>
          <p:nvPr>
            <p:ph type="subTitle" idx="1"/>
          </p:nvPr>
        </p:nvSpPr>
        <p:spPr/>
        <p:txBody>
          <a:bodyPr/>
          <a:lstStyle/>
          <a:p>
            <a:endParaRPr lang="es-CO"/>
          </a:p>
        </p:txBody>
      </p:sp>
    </p:spTree>
    <p:extLst>
      <p:ext uri="{BB962C8B-B14F-4D97-AF65-F5344CB8AC3E}">
        <p14:creationId xmlns:p14="http://schemas.microsoft.com/office/powerpoint/2010/main" val="160259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102402" cy="1400530"/>
          </a:xfrm>
        </p:spPr>
        <p:txBody>
          <a:bodyPr/>
          <a:lstStyle/>
          <a:p>
            <a:r>
              <a:rPr lang="es-CO" dirty="0"/>
              <a:t>Generaciones de las Computadoras</a:t>
            </a:r>
            <a:br>
              <a:rPr lang="es-CO" dirty="0"/>
            </a:br>
            <a:endParaRPr lang="es-CO" dirty="0"/>
          </a:p>
        </p:txBody>
      </p:sp>
      <p:pic>
        <p:nvPicPr>
          <p:cNvPr id="7" name="Imagen 6">
            <a:extLst>
              <a:ext uri="{FF2B5EF4-FFF2-40B4-BE49-F238E27FC236}">
                <a16:creationId xmlns:a16="http://schemas.microsoft.com/office/drawing/2014/main" id="{D4AA95A4-323B-062B-FEBE-D5160CCAA96D}"/>
              </a:ext>
            </a:extLst>
          </p:cNvPr>
          <p:cNvPicPr>
            <a:picLocks noChangeAspect="1"/>
          </p:cNvPicPr>
          <p:nvPr/>
        </p:nvPicPr>
        <p:blipFill>
          <a:blip r:embed="rId2"/>
          <a:stretch>
            <a:fillRect/>
          </a:stretch>
        </p:blipFill>
        <p:spPr>
          <a:xfrm>
            <a:off x="242130" y="2387311"/>
            <a:ext cx="7799484" cy="4201420"/>
          </a:xfrm>
          <a:prstGeom prst="rect">
            <a:avLst/>
          </a:prstGeom>
        </p:spPr>
      </p:pic>
      <p:sp>
        <p:nvSpPr>
          <p:cNvPr id="9" name="CuadroTexto 8">
            <a:extLst>
              <a:ext uri="{FF2B5EF4-FFF2-40B4-BE49-F238E27FC236}">
                <a16:creationId xmlns:a16="http://schemas.microsoft.com/office/drawing/2014/main" id="{D4C3EC81-A9D4-22A0-BF54-D9BB30D87049}"/>
              </a:ext>
            </a:extLst>
          </p:cNvPr>
          <p:cNvSpPr txBox="1"/>
          <p:nvPr/>
        </p:nvSpPr>
        <p:spPr>
          <a:xfrm>
            <a:off x="628656" y="1186982"/>
            <a:ext cx="6181108" cy="1200329"/>
          </a:xfrm>
          <a:prstGeom prst="rect">
            <a:avLst/>
          </a:prstGeom>
          <a:noFill/>
        </p:spPr>
        <p:txBody>
          <a:bodyPr wrap="square">
            <a:spAutoFit/>
          </a:bodyPr>
          <a:lstStyle/>
          <a:p>
            <a:r>
              <a:rPr lang="es-ES" dirty="0"/>
              <a:t>En electrónica, pequeño dispositivo semiconductor que cierra o abre un circuito o amplifica una señal; se emplea en circuitos integrados para generar bits (ceros y unos).</a:t>
            </a:r>
            <a:endParaRPr lang="es-CO" dirty="0"/>
          </a:p>
        </p:txBody>
      </p:sp>
      <p:pic>
        <p:nvPicPr>
          <p:cNvPr id="1026" name="Picture 2" descr="upload.wikimedia.org/wikipedia/commons/thumb/2/...">
            <a:extLst>
              <a:ext uri="{FF2B5EF4-FFF2-40B4-BE49-F238E27FC236}">
                <a16:creationId xmlns:a16="http://schemas.microsoft.com/office/drawing/2014/main" id="{E542241E-8637-FCFA-35ED-DD61DBB09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467" y="4408784"/>
            <a:ext cx="2848403" cy="225244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761DF1AA-6CEC-B07E-26BE-7978E095B0A7}"/>
              </a:ext>
            </a:extLst>
          </p:cNvPr>
          <p:cNvPicPr>
            <a:picLocks noChangeAspect="1"/>
          </p:cNvPicPr>
          <p:nvPr/>
        </p:nvPicPr>
        <p:blipFill>
          <a:blip r:embed="rId4"/>
          <a:stretch>
            <a:fillRect/>
          </a:stretch>
        </p:blipFill>
        <p:spPr>
          <a:xfrm>
            <a:off x="8351159" y="1109353"/>
            <a:ext cx="3690990" cy="3127088"/>
          </a:xfrm>
          <a:prstGeom prst="rect">
            <a:avLst/>
          </a:prstGeom>
        </p:spPr>
      </p:pic>
    </p:spTree>
    <p:extLst>
      <p:ext uri="{BB962C8B-B14F-4D97-AF65-F5344CB8AC3E}">
        <p14:creationId xmlns:p14="http://schemas.microsoft.com/office/powerpoint/2010/main" val="17284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3BB0432-2118-45D5-97F4-FDB92A6B95A6}"/>
              </a:ext>
            </a:extLst>
          </p:cNvPr>
          <p:cNvPicPr>
            <a:picLocks noChangeAspect="1"/>
          </p:cNvPicPr>
          <p:nvPr/>
        </p:nvPicPr>
        <p:blipFill>
          <a:blip r:embed="rId2"/>
          <a:stretch>
            <a:fillRect/>
          </a:stretch>
        </p:blipFill>
        <p:spPr>
          <a:xfrm>
            <a:off x="6850156" y="0"/>
            <a:ext cx="5143500" cy="6858000"/>
          </a:xfrm>
          <a:prstGeom prst="rect">
            <a:avLst/>
          </a:prstGeom>
        </p:spPr>
      </p:pic>
      <p:pic>
        <p:nvPicPr>
          <p:cNvPr id="7" name="Imagen 6">
            <a:extLst>
              <a:ext uri="{FF2B5EF4-FFF2-40B4-BE49-F238E27FC236}">
                <a16:creationId xmlns:a16="http://schemas.microsoft.com/office/drawing/2014/main" id="{C8101470-4788-432B-8DA8-B3D833D4E984}"/>
              </a:ext>
            </a:extLst>
          </p:cNvPr>
          <p:cNvPicPr>
            <a:picLocks noChangeAspect="1"/>
          </p:cNvPicPr>
          <p:nvPr/>
        </p:nvPicPr>
        <p:blipFill>
          <a:blip r:embed="rId3"/>
          <a:stretch>
            <a:fillRect/>
          </a:stretch>
        </p:blipFill>
        <p:spPr>
          <a:xfrm>
            <a:off x="-70597" y="0"/>
            <a:ext cx="5143500" cy="6858000"/>
          </a:xfrm>
          <a:prstGeom prst="rect">
            <a:avLst/>
          </a:prstGeom>
        </p:spPr>
      </p:pic>
    </p:spTree>
    <p:extLst>
      <p:ext uri="{BB962C8B-B14F-4D97-AF65-F5344CB8AC3E}">
        <p14:creationId xmlns:p14="http://schemas.microsoft.com/office/powerpoint/2010/main" val="207134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102402" cy="1400530"/>
          </a:xfrm>
        </p:spPr>
        <p:txBody>
          <a:bodyPr/>
          <a:lstStyle/>
          <a:p>
            <a:r>
              <a:rPr lang="es-CO" dirty="0"/>
              <a:t>Generaciones de las Computadoras</a:t>
            </a:r>
            <a:br>
              <a:rPr lang="es-CO" dirty="0"/>
            </a:br>
            <a:endParaRPr lang="es-CO" dirty="0"/>
          </a:p>
        </p:txBody>
      </p:sp>
      <p:sp>
        <p:nvSpPr>
          <p:cNvPr id="3" name="Marcador de contenido 2"/>
          <p:cNvSpPr>
            <a:spLocks noGrp="1"/>
          </p:cNvSpPr>
          <p:nvPr>
            <p:ph idx="1"/>
          </p:nvPr>
        </p:nvSpPr>
        <p:spPr>
          <a:xfrm>
            <a:off x="792761" y="1699235"/>
            <a:ext cx="10266303" cy="4195481"/>
          </a:xfrm>
        </p:spPr>
        <p:txBody>
          <a:bodyPr>
            <a:normAutofit fontScale="77500" lnSpcReduction="20000"/>
          </a:bodyPr>
          <a:lstStyle/>
          <a:p>
            <a:r>
              <a:rPr lang="es-ES" sz="3200" dirty="0"/>
              <a:t>Primera </a:t>
            </a:r>
            <a:r>
              <a:rPr lang="es-ES" sz="3200" b="1" dirty="0"/>
              <a:t>generación</a:t>
            </a:r>
            <a:r>
              <a:rPr lang="es-ES" sz="3200" dirty="0"/>
              <a:t> (1951 a 1958), Base del tubo de vacío.</a:t>
            </a:r>
          </a:p>
          <a:p>
            <a:r>
              <a:rPr lang="es-ES" sz="3200" dirty="0"/>
              <a:t>Segunda </a:t>
            </a:r>
            <a:r>
              <a:rPr lang="es-ES" sz="3200" b="1" dirty="0"/>
              <a:t>generación</a:t>
            </a:r>
            <a:r>
              <a:rPr lang="es-ES" sz="3200" dirty="0"/>
              <a:t> (1959-1964), Base del Transistor.</a:t>
            </a:r>
          </a:p>
          <a:p>
            <a:r>
              <a:rPr lang="es-ES" sz="3200" dirty="0"/>
              <a:t>Tercera </a:t>
            </a:r>
            <a:r>
              <a:rPr lang="es-ES" sz="3200" b="1" dirty="0"/>
              <a:t>generación</a:t>
            </a:r>
            <a:r>
              <a:rPr lang="es-ES" sz="3200" dirty="0"/>
              <a:t> (1964-1971), Circuito integrado de base.</a:t>
            </a:r>
          </a:p>
          <a:p>
            <a:r>
              <a:rPr lang="es-ES" sz="3200" dirty="0"/>
              <a:t>Cuarta </a:t>
            </a:r>
            <a:r>
              <a:rPr lang="es-ES" sz="3200" b="1" dirty="0"/>
              <a:t>generación</a:t>
            </a:r>
            <a:r>
              <a:rPr lang="es-ES" sz="3200" dirty="0"/>
              <a:t> (1971 a 1981), Base del Microprocesador VLSI (</a:t>
            </a:r>
            <a:r>
              <a:rPr lang="es-ES" sz="3200" dirty="0" err="1"/>
              <a:t>very</a:t>
            </a:r>
            <a:r>
              <a:rPr lang="es-ES" sz="3200" dirty="0"/>
              <a:t> </a:t>
            </a:r>
            <a:r>
              <a:rPr lang="es-ES" sz="3200" dirty="0" err="1"/>
              <a:t>large-scale</a:t>
            </a:r>
            <a:r>
              <a:rPr lang="es-ES" sz="3200" dirty="0"/>
              <a:t> </a:t>
            </a:r>
            <a:r>
              <a:rPr lang="es-ES" sz="3200" dirty="0" err="1"/>
              <a:t>integration</a:t>
            </a:r>
            <a:r>
              <a:rPr lang="es-ES" sz="3200" dirty="0"/>
              <a:t>).</a:t>
            </a:r>
          </a:p>
          <a:p>
            <a:r>
              <a:rPr lang="es-ES" sz="3200" dirty="0"/>
              <a:t>Quinta </a:t>
            </a:r>
            <a:r>
              <a:rPr lang="es-ES" sz="3200" b="1" dirty="0"/>
              <a:t>generación</a:t>
            </a:r>
            <a:r>
              <a:rPr lang="es-ES" sz="3200" dirty="0"/>
              <a:t> y la inteligencia artificial (1982-1989), Base del Microprocesador ULSI ULTRA LARGE SCALE INTEGRATION.</a:t>
            </a:r>
          </a:p>
          <a:p>
            <a:r>
              <a:rPr lang="es-ES" sz="3200" dirty="0"/>
              <a:t>Sexta </a:t>
            </a:r>
            <a:r>
              <a:rPr lang="es-ES" sz="3200" b="1" dirty="0"/>
              <a:t>generación</a:t>
            </a:r>
            <a:r>
              <a:rPr lang="es-ES" sz="3200" dirty="0"/>
              <a:t> (1990 hasta la fecha), capacidades cognitivas.</a:t>
            </a:r>
          </a:p>
          <a:p>
            <a:endParaRPr lang="es-CO" dirty="0"/>
          </a:p>
        </p:txBody>
      </p:sp>
    </p:spTree>
    <p:extLst>
      <p:ext uri="{BB962C8B-B14F-4D97-AF65-F5344CB8AC3E}">
        <p14:creationId xmlns:p14="http://schemas.microsoft.com/office/powerpoint/2010/main" val="316221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102402" cy="1400530"/>
          </a:xfrm>
        </p:spPr>
        <p:txBody>
          <a:bodyPr/>
          <a:lstStyle/>
          <a:p>
            <a:r>
              <a:rPr lang="es-CO" dirty="0"/>
              <a:t>Generaciones de las Computadoras</a:t>
            </a:r>
            <a:br>
              <a:rPr lang="es-CO" dirty="0"/>
            </a:br>
            <a:endParaRPr lang="es-CO" dirty="0"/>
          </a:p>
        </p:txBody>
      </p:sp>
      <p:sp>
        <p:nvSpPr>
          <p:cNvPr id="7" name="CuadroTexto 6">
            <a:extLst>
              <a:ext uri="{FF2B5EF4-FFF2-40B4-BE49-F238E27FC236}">
                <a16:creationId xmlns:a16="http://schemas.microsoft.com/office/drawing/2014/main" id="{3D71EC2C-C3CA-EE5E-76E5-696F7CF4610C}"/>
              </a:ext>
            </a:extLst>
          </p:cNvPr>
          <p:cNvSpPr txBox="1"/>
          <p:nvPr/>
        </p:nvSpPr>
        <p:spPr>
          <a:xfrm>
            <a:off x="471881" y="1266467"/>
            <a:ext cx="11306262" cy="646331"/>
          </a:xfrm>
          <a:prstGeom prst="rect">
            <a:avLst/>
          </a:prstGeom>
          <a:noFill/>
        </p:spPr>
        <p:txBody>
          <a:bodyPr wrap="square">
            <a:spAutoFit/>
          </a:bodyPr>
          <a:lstStyle/>
          <a:p>
            <a:r>
              <a:rPr lang="es-ES" b="0" i="0" dirty="0">
                <a:effectLst/>
                <a:latin typeface="Droid Sans"/>
              </a:rPr>
              <a:t> El primer Circuito Integrado fue desarrollado en 1958 por el Ingeniero Jack St. Clair Kilby, justo meses después de haber sido contratado por la firma Texas Instruments.</a:t>
            </a:r>
            <a:endParaRPr lang="es-CO" dirty="0"/>
          </a:p>
        </p:txBody>
      </p:sp>
      <p:pic>
        <p:nvPicPr>
          <p:cNvPr id="2050" name="Picture 2">
            <a:extLst>
              <a:ext uri="{FF2B5EF4-FFF2-40B4-BE49-F238E27FC236}">
                <a16:creationId xmlns:a16="http://schemas.microsoft.com/office/drawing/2014/main" id="{920C8940-EA45-A876-6725-5A49F672C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971" y="2726547"/>
            <a:ext cx="3918026" cy="2041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historia de los circuitos integrados | Mundo Digital">
            <a:extLst>
              <a:ext uri="{FF2B5EF4-FFF2-40B4-BE49-F238E27FC236}">
                <a16:creationId xmlns:a16="http://schemas.microsoft.com/office/drawing/2014/main" id="{8A4DB594-3FEE-4CF5-9AB3-4A260FCA2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71" y="2440128"/>
            <a:ext cx="38100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2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Estructura de un computador</a:t>
            </a:r>
          </a:p>
        </p:txBody>
      </p:sp>
      <p:pic>
        <p:nvPicPr>
          <p:cNvPr id="4" name="Imagen 3"/>
          <p:cNvPicPr>
            <a:picLocks noChangeAspect="1"/>
          </p:cNvPicPr>
          <p:nvPr/>
        </p:nvPicPr>
        <p:blipFill>
          <a:blip r:embed="rId2"/>
          <a:stretch>
            <a:fillRect/>
          </a:stretch>
        </p:blipFill>
        <p:spPr>
          <a:xfrm>
            <a:off x="1710453" y="1575759"/>
            <a:ext cx="8340381" cy="4057290"/>
          </a:xfrm>
          <a:prstGeom prst="rect">
            <a:avLst/>
          </a:prstGeom>
        </p:spPr>
      </p:pic>
    </p:spTree>
    <p:extLst>
      <p:ext uri="{BB962C8B-B14F-4D97-AF65-F5344CB8AC3E}">
        <p14:creationId xmlns:p14="http://schemas.microsoft.com/office/powerpoint/2010/main" val="86738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Estructura de un computador</a:t>
            </a:r>
          </a:p>
        </p:txBody>
      </p:sp>
      <p:pic>
        <p:nvPicPr>
          <p:cNvPr id="2050" name="Picture 2" descr="Mapa Conceptual de la Arquitectura de un Comput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811" y="1559950"/>
            <a:ext cx="7953555"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53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Estructura de un computador</a:t>
            </a:r>
          </a:p>
        </p:txBody>
      </p:sp>
      <p:pic>
        <p:nvPicPr>
          <p:cNvPr id="3074" name="Picture 2">
            <a:extLst>
              <a:ext uri="{FF2B5EF4-FFF2-40B4-BE49-F238E27FC236}">
                <a16:creationId xmlns:a16="http://schemas.microsoft.com/office/drawing/2014/main" id="{19C76892-14DC-AA19-D67B-AF725849C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387" y="2761380"/>
            <a:ext cx="6543175" cy="287899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529B1E5-4602-AD78-9928-5FF51B5E2894}"/>
              </a:ext>
            </a:extLst>
          </p:cNvPr>
          <p:cNvSpPr txBox="1"/>
          <p:nvPr/>
        </p:nvSpPr>
        <p:spPr>
          <a:xfrm>
            <a:off x="2021747" y="1644242"/>
            <a:ext cx="7063530" cy="369332"/>
          </a:xfrm>
          <a:prstGeom prst="rect">
            <a:avLst/>
          </a:prstGeom>
          <a:noFill/>
        </p:spPr>
        <p:txBody>
          <a:bodyPr wrap="square" rtlCol="0">
            <a:spAutoFit/>
          </a:bodyPr>
          <a:lstStyle/>
          <a:p>
            <a:pPr algn="ctr"/>
            <a:r>
              <a:rPr lang="es-CO" dirty="0"/>
              <a:t>Tarjeta perforada</a:t>
            </a:r>
          </a:p>
        </p:txBody>
      </p:sp>
    </p:spTree>
    <p:extLst>
      <p:ext uri="{BB962C8B-B14F-4D97-AF65-F5344CB8AC3E}">
        <p14:creationId xmlns:p14="http://schemas.microsoft.com/office/powerpoint/2010/main" val="179026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7A90B-59B5-31B2-0ABC-2F897BFCD988}"/>
              </a:ext>
            </a:extLst>
          </p:cNvPr>
          <p:cNvSpPr>
            <a:spLocks noGrp="1"/>
          </p:cNvSpPr>
          <p:nvPr>
            <p:ph type="title"/>
          </p:nvPr>
        </p:nvSpPr>
        <p:spPr/>
        <p:txBody>
          <a:bodyPr/>
          <a:lstStyle/>
          <a:p>
            <a:pPr algn="ctr"/>
            <a:r>
              <a:rPr lang="es-CO" dirty="0"/>
              <a:t>Estructura de un computador</a:t>
            </a:r>
          </a:p>
        </p:txBody>
      </p:sp>
      <p:sp>
        <p:nvSpPr>
          <p:cNvPr id="4" name="CuadroTexto 3">
            <a:extLst>
              <a:ext uri="{FF2B5EF4-FFF2-40B4-BE49-F238E27FC236}">
                <a16:creationId xmlns:a16="http://schemas.microsoft.com/office/drawing/2014/main" id="{BB32FD1C-E033-AA07-14AD-E5BA61EB8E61}"/>
              </a:ext>
            </a:extLst>
          </p:cNvPr>
          <p:cNvSpPr txBox="1"/>
          <p:nvPr/>
        </p:nvSpPr>
        <p:spPr>
          <a:xfrm>
            <a:off x="2703352" y="1483916"/>
            <a:ext cx="6094602" cy="369332"/>
          </a:xfrm>
          <a:prstGeom prst="rect">
            <a:avLst/>
          </a:prstGeom>
          <a:noFill/>
        </p:spPr>
        <p:txBody>
          <a:bodyPr wrap="square">
            <a:spAutoFit/>
          </a:bodyPr>
          <a:lstStyle/>
          <a:p>
            <a:pPr algn="ctr"/>
            <a:r>
              <a:rPr lang="es-CO" dirty="0"/>
              <a:t>Disco magnético</a:t>
            </a:r>
          </a:p>
        </p:txBody>
      </p:sp>
      <p:pic>
        <p:nvPicPr>
          <p:cNvPr id="4098" name="Picture 2">
            <a:extLst>
              <a:ext uri="{FF2B5EF4-FFF2-40B4-BE49-F238E27FC236}">
                <a16:creationId xmlns:a16="http://schemas.microsoft.com/office/drawing/2014/main" id="{BFF16726-3D5F-5746-0CEB-84C1B7365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847" y="1999562"/>
            <a:ext cx="9071295" cy="440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6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Tarjeta Madre</a:t>
            </a:r>
          </a:p>
        </p:txBody>
      </p:sp>
      <p:pic>
        <p:nvPicPr>
          <p:cNvPr id="3074" name="Picture 2" descr="Lenovo tarjeta madre L-NC51M MS-7283 desktop A60 C51 Socket A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292" y="1439181"/>
            <a:ext cx="4864999" cy="486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9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Tarjeta Madre</a:t>
            </a:r>
          </a:p>
        </p:txBody>
      </p:sp>
      <p:pic>
        <p:nvPicPr>
          <p:cNvPr id="4098" name="Picture 2" descr="Definición de Tarjeta Madre - Qué es y Concep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218" y="1423358"/>
            <a:ext cx="5684508" cy="502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2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ENIAC - 1946</a:t>
            </a:r>
            <a:endParaRPr lang="es-CO" dirty="0"/>
          </a:p>
        </p:txBody>
      </p:sp>
      <p:sp>
        <p:nvSpPr>
          <p:cNvPr id="3" name="Marcador de contenido 2"/>
          <p:cNvSpPr>
            <a:spLocks noGrp="1"/>
          </p:cNvSpPr>
          <p:nvPr>
            <p:ph idx="1"/>
          </p:nvPr>
        </p:nvSpPr>
        <p:spPr/>
        <p:txBody>
          <a:bodyPr/>
          <a:lstStyle/>
          <a:p>
            <a:r>
              <a:rPr lang="es-ES" dirty="0"/>
              <a:t> </a:t>
            </a:r>
            <a:r>
              <a:rPr lang="es-ES" b="1" i="1" dirty="0" err="1"/>
              <a:t>E</a:t>
            </a:r>
            <a:r>
              <a:rPr lang="es-ES" i="1" dirty="0" err="1"/>
              <a:t>lectronic</a:t>
            </a:r>
            <a:r>
              <a:rPr lang="es-ES" i="1" dirty="0"/>
              <a:t> </a:t>
            </a:r>
            <a:r>
              <a:rPr lang="es-ES" b="1" i="1" dirty="0" err="1"/>
              <a:t>N</a:t>
            </a:r>
            <a:r>
              <a:rPr lang="es-ES" i="1" dirty="0" err="1"/>
              <a:t>umerical</a:t>
            </a:r>
            <a:r>
              <a:rPr lang="es-ES" i="1" dirty="0"/>
              <a:t> </a:t>
            </a:r>
            <a:r>
              <a:rPr lang="es-ES" b="1" i="1" dirty="0" err="1"/>
              <a:t>I</a:t>
            </a:r>
            <a:r>
              <a:rPr lang="es-ES" i="1" dirty="0" err="1"/>
              <a:t>ntegrator</a:t>
            </a:r>
            <a:r>
              <a:rPr lang="es-ES" i="1" dirty="0"/>
              <a:t> </a:t>
            </a:r>
            <a:r>
              <a:rPr lang="es-ES" b="1" i="1" dirty="0"/>
              <a:t>A</a:t>
            </a:r>
            <a:r>
              <a:rPr lang="es-ES" i="1" dirty="0"/>
              <a:t>nd </a:t>
            </a:r>
            <a:r>
              <a:rPr lang="es-ES" b="1" i="1" dirty="0" err="1"/>
              <a:t>C</a:t>
            </a:r>
            <a:r>
              <a:rPr lang="es-ES" i="1" dirty="0" err="1"/>
              <a:t>omputer</a:t>
            </a:r>
            <a:r>
              <a:rPr lang="es-ES" dirty="0"/>
              <a:t> (Computador e Integrador Numérico Electrónico),​ fue una de las primeras computadoras  de propósito general. Susceptible de ser reprogramada para resolver «una extensa clase de problemas numéricos». Fue inicialmente diseñada para calcular tablas de tiro de artillería destinadas al Laboratorio de Investigación Balística del Ejercito de EEUU.</a:t>
            </a:r>
            <a:endParaRPr lang="es-CO" dirty="0"/>
          </a:p>
        </p:txBody>
      </p:sp>
      <p:pic>
        <p:nvPicPr>
          <p:cNvPr id="1026" name="Picture 2" descr="Two women operating ENIA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975" y="4454969"/>
            <a:ext cx="5631715" cy="199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4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Puerto</a:t>
            </a:r>
          </a:p>
        </p:txBody>
      </p:sp>
      <p:pic>
        <p:nvPicPr>
          <p:cNvPr id="5122" name="Picture 2" descr="Excelente: Póster con todos los conectores y hardware de l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96" y="1188720"/>
            <a:ext cx="9814836" cy="546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040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MEMORIAS RAM</a:t>
            </a:r>
          </a:p>
        </p:txBody>
      </p:sp>
      <p:sp>
        <p:nvSpPr>
          <p:cNvPr id="3" name="Marcador de contenido 2"/>
          <p:cNvSpPr>
            <a:spLocks noGrp="1"/>
          </p:cNvSpPr>
          <p:nvPr>
            <p:ph idx="1"/>
          </p:nvPr>
        </p:nvSpPr>
        <p:spPr/>
        <p:txBody>
          <a:bodyPr/>
          <a:lstStyle/>
          <a:p>
            <a:endParaRPr lang="es-CO"/>
          </a:p>
        </p:txBody>
      </p:sp>
      <p:pic>
        <p:nvPicPr>
          <p:cNvPr id="1026" name="Picture 2" descr="GUÍA] Te vas a comprar RAM y no sabes cual? - Info en Tarin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159" y="2052918"/>
            <a:ext cx="28575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04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 historia del lenguaje de program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2" y="452718"/>
            <a:ext cx="8833701" cy="594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19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25CA3FE-8671-4709-BCE1-ACD5A41C2697}"/>
              </a:ext>
            </a:extLst>
          </p:cNvPr>
          <p:cNvPicPr>
            <a:picLocks noChangeAspect="1"/>
          </p:cNvPicPr>
          <p:nvPr/>
        </p:nvPicPr>
        <p:blipFill>
          <a:blip r:embed="rId2"/>
          <a:stretch>
            <a:fillRect/>
          </a:stretch>
        </p:blipFill>
        <p:spPr>
          <a:xfrm>
            <a:off x="0" y="0"/>
            <a:ext cx="5143500" cy="6858000"/>
          </a:xfrm>
          <a:prstGeom prst="rect">
            <a:avLst/>
          </a:prstGeom>
        </p:spPr>
      </p:pic>
      <p:pic>
        <p:nvPicPr>
          <p:cNvPr id="7" name="Imagen 6">
            <a:extLst>
              <a:ext uri="{FF2B5EF4-FFF2-40B4-BE49-F238E27FC236}">
                <a16:creationId xmlns:a16="http://schemas.microsoft.com/office/drawing/2014/main" id="{1BC602BD-BA13-4B2D-B33F-1EDC84F5FA8B}"/>
              </a:ext>
            </a:extLst>
          </p:cNvPr>
          <p:cNvPicPr>
            <a:picLocks noChangeAspect="1"/>
          </p:cNvPicPr>
          <p:nvPr/>
        </p:nvPicPr>
        <p:blipFill>
          <a:blip r:embed="rId3"/>
          <a:stretch>
            <a:fillRect/>
          </a:stretch>
        </p:blipFill>
        <p:spPr>
          <a:xfrm>
            <a:off x="7048502" y="0"/>
            <a:ext cx="5143500" cy="6858000"/>
          </a:xfrm>
          <a:prstGeom prst="rect">
            <a:avLst/>
          </a:prstGeom>
        </p:spPr>
      </p:pic>
    </p:spTree>
    <p:extLst>
      <p:ext uri="{BB962C8B-B14F-4D97-AF65-F5344CB8AC3E}">
        <p14:creationId xmlns:p14="http://schemas.microsoft.com/office/powerpoint/2010/main" val="1942900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BF0D0-FA01-82FA-10A1-5878B8860F40}"/>
              </a:ext>
            </a:extLst>
          </p:cNvPr>
          <p:cNvSpPr>
            <a:spLocks noGrp="1"/>
          </p:cNvSpPr>
          <p:nvPr>
            <p:ph type="title"/>
          </p:nvPr>
        </p:nvSpPr>
        <p:spPr/>
        <p:txBody>
          <a:bodyPr/>
          <a:lstStyle/>
          <a:p>
            <a:pPr algn="ctr"/>
            <a:r>
              <a:rPr lang="es-CO" dirty="0"/>
              <a:t>Lenguaje Python</a:t>
            </a:r>
          </a:p>
        </p:txBody>
      </p:sp>
      <p:sp>
        <p:nvSpPr>
          <p:cNvPr id="4" name="CuadroTexto 3">
            <a:extLst>
              <a:ext uri="{FF2B5EF4-FFF2-40B4-BE49-F238E27FC236}">
                <a16:creationId xmlns:a16="http://schemas.microsoft.com/office/drawing/2014/main" id="{2FC57CB6-0015-C814-82F6-251FABA7167E}"/>
              </a:ext>
            </a:extLst>
          </p:cNvPr>
          <p:cNvSpPr txBox="1"/>
          <p:nvPr/>
        </p:nvSpPr>
        <p:spPr>
          <a:xfrm>
            <a:off x="342899" y="1335465"/>
            <a:ext cx="11202989" cy="4524315"/>
          </a:xfrm>
          <a:prstGeom prst="rect">
            <a:avLst/>
          </a:prstGeom>
          <a:noFill/>
        </p:spPr>
        <p:txBody>
          <a:bodyPr wrap="square">
            <a:spAutoFit/>
          </a:bodyPr>
          <a:lstStyle/>
          <a:p>
            <a:r>
              <a:rPr lang="es-ES" dirty="0"/>
              <a:t>Python es un lenguaje de alto nivel de programación interpretado cuya filosofía hace hincapié en la legibilidad de su código, se utiliza para desarrollar aplicaciones de todo tipo, ejemplos: Instagram, Netflix, Spotify, Panda 3D, entre otros.</a:t>
            </a:r>
          </a:p>
          <a:p>
            <a:endParaRPr lang="es-ES" dirty="0"/>
          </a:p>
          <a:p>
            <a:r>
              <a:rPr lang="es-ES" dirty="0"/>
              <a:t>Se trata de un lenguaje de programación multiparadigma, ya que soporta parcialmente la orientación a objetos, programación imperativa y, en menor medida, programación funcional. </a:t>
            </a:r>
          </a:p>
          <a:p>
            <a:endParaRPr lang="es-ES" dirty="0"/>
          </a:p>
          <a:p>
            <a:r>
              <a:rPr lang="es-ES" dirty="0"/>
              <a:t>Es un lenguaje interpretado, dinámico y multiplataforma.</a:t>
            </a:r>
          </a:p>
          <a:p>
            <a:endParaRPr lang="es-ES" dirty="0"/>
          </a:p>
          <a:p>
            <a:r>
              <a:rPr lang="es-ES" dirty="0"/>
              <a:t>Python fue creado a finales de los años ochenta​ por Guido van Rossum en el Centro para las Matemáticas y la Informática (CWI, </a:t>
            </a:r>
            <a:r>
              <a:rPr lang="es-ES" dirty="0" err="1"/>
              <a:t>Centrum</a:t>
            </a:r>
            <a:r>
              <a:rPr lang="es-ES" dirty="0"/>
              <a:t> </a:t>
            </a:r>
            <a:r>
              <a:rPr lang="es-ES" dirty="0" err="1"/>
              <a:t>Wiskunde</a:t>
            </a:r>
            <a:r>
              <a:rPr lang="es-ES" dirty="0"/>
              <a:t> &amp; </a:t>
            </a:r>
            <a:r>
              <a:rPr lang="es-ES" dirty="0" err="1"/>
              <a:t>Informatica</a:t>
            </a:r>
            <a:r>
              <a:rPr lang="es-ES" dirty="0"/>
              <a:t>), en los Países Bajos, como un sucesor del lenguaje de programación ABC, capaz de manejar excepciones e interactuar con el sistema operativo Amoeba.5</a:t>
            </a:r>
          </a:p>
          <a:p>
            <a:endParaRPr lang="es-ES" dirty="0"/>
          </a:p>
          <a:p>
            <a:r>
              <a:rPr lang="es-ES" dirty="0"/>
              <a:t>El nombre del lenguaje proviene de la afición de su creador por los humoristas británicos Monty Python.</a:t>
            </a:r>
            <a:endParaRPr lang="es-CO" dirty="0"/>
          </a:p>
        </p:txBody>
      </p:sp>
      <p:pic>
        <p:nvPicPr>
          <p:cNvPr id="5122" name="Picture 2" descr="Logo device only">
            <a:extLst>
              <a:ext uri="{FF2B5EF4-FFF2-40B4-BE49-F238E27FC236}">
                <a16:creationId xmlns:a16="http://schemas.microsoft.com/office/drawing/2014/main" id="{BCEFB980-D542-07C8-7760-AC5DA1520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10" y="15523"/>
            <a:ext cx="1281113" cy="15525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logo python">
            <a:extLst>
              <a:ext uri="{FF2B5EF4-FFF2-40B4-BE49-F238E27FC236}">
                <a16:creationId xmlns:a16="http://schemas.microsoft.com/office/drawing/2014/main" id="{B4A4AC32-4BBD-26F5-F179-8FF312474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0840" y="86742"/>
            <a:ext cx="11620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72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a:bodyPr>
          <a:lstStyle/>
          <a:p>
            <a:pPr algn="ctr"/>
            <a:r>
              <a:rPr lang="es-CO" sz="6000" dirty="0">
                <a:solidFill>
                  <a:srgbClr val="FF0000"/>
                </a:solidFill>
              </a:rPr>
              <a:t>Gracias </a:t>
            </a:r>
          </a:p>
        </p:txBody>
      </p:sp>
    </p:spTree>
    <p:extLst>
      <p:ext uri="{BB962C8B-B14F-4D97-AF65-F5344CB8AC3E}">
        <p14:creationId xmlns:p14="http://schemas.microsoft.com/office/powerpoint/2010/main" val="263458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EDSAC - 1949</a:t>
            </a:r>
            <a:endParaRPr lang="es-CO" dirty="0"/>
          </a:p>
        </p:txBody>
      </p:sp>
      <p:sp>
        <p:nvSpPr>
          <p:cNvPr id="3" name="Marcador de contenido 2"/>
          <p:cNvSpPr>
            <a:spLocks noGrp="1"/>
          </p:cNvSpPr>
          <p:nvPr>
            <p:ph idx="1"/>
          </p:nvPr>
        </p:nvSpPr>
        <p:spPr/>
        <p:txBody>
          <a:bodyPr/>
          <a:lstStyle/>
          <a:p>
            <a:pPr marL="0" indent="0" algn="just">
              <a:buNone/>
            </a:pPr>
            <a:r>
              <a:rPr lang="es-ES" b="1" i="1" dirty="0" err="1"/>
              <a:t>E</a:t>
            </a:r>
            <a:r>
              <a:rPr lang="es-ES" i="1" dirty="0" err="1"/>
              <a:t>lectronic</a:t>
            </a:r>
            <a:r>
              <a:rPr lang="es-ES" i="1" dirty="0"/>
              <a:t> </a:t>
            </a:r>
            <a:r>
              <a:rPr lang="es-ES" b="1" i="1" dirty="0" err="1"/>
              <a:t>D</a:t>
            </a:r>
            <a:r>
              <a:rPr lang="es-ES" i="1" dirty="0" err="1"/>
              <a:t>elay</a:t>
            </a:r>
            <a:r>
              <a:rPr lang="es-ES" i="1" dirty="0"/>
              <a:t> </a:t>
            </a:r>
            <a:r>
              <a:rPr lang="es-ES" b="1" i="1" dirty="0"/>
              <a:t>S</a:t>
            </a:r>
            <a:r>
              <a:rPr lang="es-ES" i="1" dirty="0"/>
              <a:t>torage </a:t>
            </a:r>
            <a:r>
              <a:rPr lang="es-ES" b="1" i="1" dirty="0" err="1"/>
              <a:t>A</a:t>
            </a:r>
            <a:r>
              <a:rPr lang="es-ES" i="1" dirty="0" err="1"/>
              <a:t>utomatic</a:t>
            </a:r>
            <a:r>
              <a:rPr lang="es-ES" i="1" dirty="0"/>
              <a:t> </a:t>
            </a:r>
            <a:r>
              <a:rPr lang="es-ES" b="1" i="1" dirty="0" err="1"/>
              <a:t>C</a:t>
            </a:r>
            <a:r>
              <a:rPr lang="es-ES" i="1" dirty="0" err="1"/>
              <a:t>alculator</a:t>
            </a:r>
            <a:r>
              <a:rPr lang="es-ES" i="1" dirty="0"/>
              <a:t>)</a:t>
            </a:r>
            <a:r>
              <a:rPr lang="es-ES" dirty="0"/>
              <a:t>, fue una antigua computadora británica  (una de las primeras computadoras creadas). La máquina, inspirada en el curso de verano dictado por </a:t>
            </a:r>
            <a:r>
              <a:rPr lang="es-ES" dirty="0">
                <a:hlinkClick r:id="rId2" tooltip="John William Mauchly"/>
              </a:rPr>
              <a:t>John William </a:t>
            </a:r>
            <a:r>
              <a:rPr lang="es-ES" dirty="0" err="1">
                <a:hlinkClick r:id="rId2" tooltip="John William Mauchly"/>
              </a:rPr>
              <a:t>Mauchly</a:t>
            </a:r>
            <a:r>
              <a:rPr lang="es-ES" dirty="0"/>
              <a:t> y </a:t>
            </a:r>
            <a:r>
              <a:rPr lang="es-ES" dirty="0">
                <a:hlinkClick r:id="rId3" tooltip="J. Presper Eckert"/>
              </a:rPr>
              <a:t>J. </a:t>
            </a:r>
            <a:r>
              <a:rPr lang="es-ES" dirty="0" err="1">
                <a:hlinkClick r:id="rId3" tooltip="J. Presper Eckert"/>
              </a:rPr>
              <a:t>Presper</a:t>
            </a:r>
            <a:r>
              <a:rPr lang="es-ES" dirty="0">
                <a:hlinkClick r:id="rId3" tooltip="J. Presper Eckert"/>
              </a:rPr>
              <a:t> </a:t>
            </a:r>
            <a:r>
              <a:rPr lang="es-ES" dirty="0" err="1">
                <a:hlinkClick r:id="rId3" tooltip="J. Presper Eckert"/>
              </a:rPr>
              <a:t>Eckert</a:t>
            </a:r>
            <a:r>
              <a:rPr lang="es-ES" dirty="0"/>
              <a:t>, en el cual mostraron su trabajo realizado en la construcción de ENIAC, fue construida por </a:t>
            </a:r>
            <a:r>
              <a:rPr lang="es-ES" dirty="0">
                <a:hlinkClick r:id="rId4" tooltip="Maurice Wilkes"/>
              </a:rPr>
              <a:t>Maurice Wilkes</a:t>
            </a:r>
            <a:r>
              <a:rPr lang="es-ES" dirty="0"/>
              <a:t> y su equipo en la Universidad de Cambridge en Inglaterra </a:t>
            </a:r>
            <a:endParaRPr lang="es-CO" dirty="0"/>
          </a:p>
        </p:txBody>
      </p:sp>
      <p:pic>
        <p:nvPicPr>
          <p:cNvPr id="2050" name="Picture 2" descr="https://upload.wikimedia.org/wikipedia/commons/thumb/3/3a/EDSAC_%2810%29.jpg/200px-EDSAC_%2810%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082" y="4150658"/>
            <a:ext cx="1905000" cy="203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4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UNIVAC I</a:t>
            </a:r>
            <a:endParaRPr lang="es-CO" dirty="0"/>
          </a:p>
        </p:txBody>
      </p:sp>
      <p:sp>
        <p:nvSpPr>
          <p:cNvPr id="3" name="Marcador de contenido 2"/>
          <p:cNvSpPr>
            <a:spLocks noGrp="1"/>
          </p:cNvSpPr>
          <p:nvPr>
            <p:ph idx="1"/>
          </p:nvPr>
        </p:nvSpPr>
        <p:spPr>
          <a:xfrm>
            <a:off x="421825" y="1699235"/>
            <a:ext cx="8946541" cy="4195481"/>
          </a:xfrm>
        </p:spPr>
        <p:txBody>
          <a:bodyPr>
            <a:normAutofit/>
          </a:bodyPr>
          <a:lstStyle/>
          <a:p>
            <a:pPr algn="just"/>
            <a:r>
              <a:rPr lang="es-ES" dirty="0"/>
              <a:t>U</a:t>
            </a:r>
            <a:r>
              <a:rPr lang="es-ES" b="1" dirty="0"/>
              <a:t>niv</a:t>
            </a:r>
            <a:r>
              <a:rPr lang="es-ES" dirty="0"/>
              <a:t>ersal </a:t>
            </a:r>
            <a:r>
              <a:rPr lang="es-ES" b="1" dirty="0" err="1"/>
              <a:t>A</a:t>
            </a:r>
            <a:r>
              <a:rPr lang="es-ES" dirty="0" err="1"/>
              <a:t>utomatic</a:t>
            </a:r>
            <a:r>
              <a:rPr lang="es-ES" dirty="0"/>
              <a:t> </a:t>
            </a:r>
            <a:r>
              <a:rPr lang="es-ES" b="1" dirty="0" err="1"/>
              <a:t>C</a:t>
            </a:r>
            <a:r>
              <a:rPr lang="es-ES" dirty="0" err="1"/>
              <a:t>omputer</a:t>
            </a:r>
            <a:r>
              <a:rPr lang="es-ES" dirty="0"/>
              <a:t> </a:t>
            </a:r>
            <a:r>
              <a:rPr lang="es-ES" b="1" dirty="0"/>
              <a:t>I</a:t>
            </a:r>
            <a:r>
              <a:rPr lang="es-ES" dirty="0"/>
              <a:t>, </a:t>
            </a:r>
            <a:r>
              <a:rPr lang="es-ES" i="1" dirty="0"/>
              <a:t>Computadora Automática Universal I</a:t>
            </a:r>
            <a:r>
              <a:rPr lang="es-ES" dirty="0"/>
              <a:t>) fue la primera </a:t>
            </a:r>
            <a:r>
              <a:rPr lang="es-ES" dirty="0">
                <a:hlinkClick r:id="rId2" tooltip="Computadora"/>
              </a:rPr>
              <a:t>computadora</a:t>
            </a:r>
            <a:r>
              <a:rPr lang="es-ES" dirty="0"/>
              <a:t> comercial fabricada en EEUU, entregada el 31 de marzo de 1951 a la oficina del censo. Fue diseñada principalmente por </a:t>
            </a:r>
            <a:r>
              <a:rPr lang="es-ES" dirty="0">
                <a:hlinkClick r:id="rId3" tooltip="J. Presper Eckert"/>
              </a:rPr>
              <a:t>J. </a:t>
            </a:r>
            <a:r>
              <a:rPr lang="es-ES" dirty="0" err="1">
                <a:hlinkClick r:id="rId3" tooltip="J. Presper Eckert"/>
              </a:rPr>
              <a:t>Presper</a:t>
            </a:r>
            <a:r>
              <a:rPr lang="es-ES" dirty="0">
                <a:hlinkClick r:id="rId3" tooltip="J. Presper Eckert"/>
              </a:rPr>
              <a:t> </a:t>
            </a:r>
            <a:r>
              <a:rPr lang="es-ES" dirty="0" err="1">
                <a:hlinkClick r:id="rId3" tooltip="J. Presper Eckert"/>
              </a:rPr>
              <a:t>Eckert</a:t>
            </a:r>
            <a:r>
              <a:rPr lang="es-ES" dirty="0"/>
              <a:t> y </a:t>
            </a:r>
            <a:r>
              <a:rPr lang="es-ES" dirty="0">
                <a:hlinkClick r:id="rId4" tooltip="John William Mauchly"/>
              </a:rPr>
              <a:t>John William </a:t>
            </a:r>
            <a:r>
              <a:rPr lang="es-ES" dirty="0" err="1">
                <a:hlinkClick r:id="rId4" tooltip="John William Mauchly"/>
              </a:rPr>
              <a:t>Mauchly</a:t>
            </a:r>
            <a:r>
              <a:rPr lang="es-ES" dirty="0"/>
              <a:t>, autores de la primera computadora electrónica estadounidense, la </a:t>
            </a:r>
            <a:r>
              <a:rPr lang="es-ES" b="1" dirty="0"/>
              <a:t>ENIAC. </a:t>
            </a:r>
            <a:r>
              <a:rPr lang="es-ES" dirty="0"/>
              <a:t>Se donó finalmente a la universidad de Harvard y Pensilvania.</a:t>
            </a:r>
          </a:p>
          <a:p>
            <a:pPr algn="just"/>
            <a:r>
              <a:rPr lang="es-ES" dirty="0"/>
              <a:t>El </a:t>
            </a:r>
            <a:r>
              <a:rPr lang="es-ES" b="1" dirty="0"/>
              <a:t>UNIVAC I</a:t>
            </a:r>
            <a:r>
              <a:rPr lang="es-ES" dirty="0"/>
              <a:t> compitió por ser el primer ordenador de uso general vendido comercialmente, pero perdió por un par de meses ante el británico </a:t>
            </a:r>
            <a:r>
              <a:rPr lang="es-ES" b="1" dirty="0" err="1">
                <a:hlinkClick r:id="rId5" tooltip="Ferranti Mark I"/>
              </a:rPr>
              <a:t>Ferranti</a:t>
            </a:r>
            <a:r>
              <a:rPr lang="es-ES" b="1" dirty="0">
                <a:hlinkClick r:id="rId5" tooltip="Ferranti Mark I"/>
              </a:rPr>
              <a:t> Mark 1</a:t>
            </a:r>
            <a:r>
              <a:rPr lang="es-ES" dirty="0"/>
              <a:t> vendido en febrero de 1951.</a:t>
            </a:r>
          </a:p>
          <a:p>
            <a:endParaRPr lang="es-CO" dirty="0"/>
          </a:p>
        </p:txBody>
      </p:sp>
      <p:pic>
        <p:nvPicPr>
          <p:cNvPr id="3074" name="Picture 2" descr="https://upload.wikimedia.org/wikipedia/commons/thumb/b/bd/UNIVAC-I-BRL61-0977.jpg/220px-UNIVAC-I-BRL61-09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3782" y="2021606"/>
            <a:ext cx="2095500" cy="13081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5/55/Museum_of_Science%2C_Boston%2C_MA_-_IMG_3163.JPG/220px-Museum_of_Science%2C_Boston%2C_MA_-_IMG_31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3782" y="3914208"/>
            <a:ext cx="209550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91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Mark I 1944</a:t>
            </a:r>
            <a:endParaRPr lang="es-CO" dirty="0"/>
          </a:p>
        </p:txBody>
      </p:sp>
      <p:sp>
        <p:nvSpPr>
          <p:cNvPr id="3" name="Marcador de contenido 2"/>
          <p:cNvSpPr>
            <a:spLocks noGrp="1"/>
          </p:cNvSpPr>
          <p:nvPr>
            <p:ph idx="1"/>
          </p:nvPr>
        </p:nvSpPr>
        <p:spPr>
          <a:xfrm>
            <a:off x="1104293" y="1690609"/>
            <a:ext cx="8946541" cy="4195481"/>
          </a:xfrm>
        </p:spPr>
        <p:txBody>
          <a:bodyPr/>
          <a:lstStyle/>
          <a:p>
            <a:pPr algn="just"/>
            <a:r>
              <a:rPr lang="es-ES" b="1" dirty="0" err="1"/>
              <a:t>Automatic</a:t>
            </a:r>
            <a:r>
              <a:rPr lang="es-ES" b="1" dirty="0"/>
              <a:t> </a:t>
            </a:r>
            <a:r>
              <a:rPr lang="es-ES" b="1" dirty="0" err="1"/>
              <a:t>Sequence</a:t>
            </a:r>
            <a:r>
              <a:rPr lang="es-ES" b="1" dirty="0"/>
              <a:t> </a:t>
            </a:r>
            <a:r>
              <a:rPr lang="es-ES" b="1" dirty="0" err="1"/>
              <a:t>Controlled</a:t>
            </a:r>
            <a:r>
              <a:rPr lang="es-ES" b="1" dirty="0"/>
              <a:t> </a:t>
            </a:r>
            <a:r>
              <a:rPr lang="es-ES" b="1" dirty="0" err="1"/>
              <a:t>Calculator</a:t>
            </a:r>
            <a:r>
              <a:rPr lang="es-ES" b="1" dirty="0"/>
              <a:t> </a:t>
            </a:r>
            <a:r>
              <a:rPr lang="es-ES" dirty="0"/>
              <a:t>(ASCC), más conocido como </a:t>
            </a:r>
            <a:r>
              <a:rPr lang="es-ES" b="1" dirty="0"/>
              <a:t>Harvard Mark I</a:t>
            </a:r>
            <a:r>
              <a:rPr lang="es-ES" dirty="0"/>
              <a:t> o Mark I, fue el primer ordenador electromecánico, construido en </a:t>
            </a:r>
            <a:r>
              <a:rPr lang="es-ES" b="1" dirty="0"/>
              <a:t>IBM </a:t>
            </a:r>
            <a:r>
              <a:rPr lang="es-ES" dirty="0"/>
              <a:t> Tenía 760.000 ruedas y 800 kilómetros de cable. Tenía el tamaño de una habitación, hacía tareas de calculadora. Su principal característica: la capacidad de </a:t>
            </a:r>
            <a:r>
              <a:rPr lang="es-ES" b="1" dirty="0"/>
              <a:t>ejecutar un programa de forma automática</a:t>
            </a:r>
            <a:r>
              <a:rPr lang="es-ES" dirty="0"/>
              <a:t>.</a:t>
            </a:r>
            <a:endParaRPr lang="es-CO" dirty="0"/>
          </a:p>
        </p:txBody>
      </p:sp>
      <p:pic>
        <p:nvPicPr>
          <p:cNvPr id="4" name="Imagen 3"/>
          <p:cNvPicPr>
            <a:picLocks noChangeAspect="1"/>
          </p:cNvPicPr>
          <p:nvPr/>
        </p:nvPicPr>
        <p:blipFill>
          <a:blip r:embed="rId2"/>
          <a:stretch>
            <a:fillRect/>
          </a:stretch>
        </p:blipFill>
        <p:spPr>
          <a:xfrm>
            <a:off x="3648940" y="3852728"/>
            <a:ext cx="3999929" cy="2170175"/>
          </a:xfrm>
          <a:prstGeom prst="rect">
            <a:avLst/>
          </a:prstGeom>
        </p:spPr>
      </p:pic>
    </p:spTree>
    <p:extLst>
      <p:ext uri="{BB962C8B-B14F-4D97-AF65-F5344CB8AC3E}">
        <p14:creationId xmlns:p14="http://schemas.microsoft.com/office/powerpoint/2010/main" val="292231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Arquitectura Von Neumann</a:t>
            </a:r>
            <a:endParaRPr lang="es-CO" dirty="0"/>
          </a:p>
        </p:txBody>
      </p:sp>
      <p:sp>
        <p:nvSpPr>
          <p:cNvPr id="3" name="Marcador de contenido 2"/>
          <p:cNvSpPr>
            <a:spLocks noGrp="1"/>
          </p:cNvSpPr>
          <p:nvPr>
            <p:ph idx="1"/>
          </p:nvPr>
        </p:nvSpPr>
        <p:spPr>
          <a:xfrm>
            <a:off x="275396" y="1405936"/>
            <a:ext cx="10861306" cy="4195481"/>
          </a:xfrm>
        </p:spPr>
        <p:txBody>
          <a:bodyPr/>
          <a:lstStyle/>
          <a:p>
            <a:pPr algn="just"/>
            <a:r>
              <a:rPr lang="es-ES" dirty="0"/>
              <a:t>Es una arquitectura de computadoras  basada en la descrita en 1945 por el matemático y físico John Von Neumann y otros. Este describe una arquitectura de diseño para un computador digital electrónico con partes que constan de una  unidad de procesamiento que contiene una unidad aritmético lógica y registros de procesador, una unidad de control  que contiene un registro de instrucciones  y un contador de programa, una  memoria  para almacenar tanto datos como instrucciones, almacenamiento masivo externo, y mecanismos de entrada y salida.</a:t>
            </a:r>
            <a:endParaRPr lang="es-CO" dirty="0"/>
          </a:p>
        </p:txBody>
      </p:sp>
      <p:pic>
        <p:nvPicPr>
          <p:cNvPr id="1026" name="Picture 2" descr="Arquitectura de Von Neumann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065" y="3954463"/>
            <a:ext cx="314325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9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102402" cy="1400530"/>
          </a:xfrm>
        </p:spPr>
        <p:txBody>
          <a:bodyPr/>
          <a:lstStyle/>
          <a:p>
            <a:r>
              <a:rPr lang="es-CO" dirty="0"/>
              <a:t>Generaciones de las Computadoras</a:t>
            </a:r>
            <a:br>
              <a:rPr lang="es-CO" dirty="0"/>
            </a:br>
            <a:endParaRPr lang="es-CO" dirty="0"/>
          </a:p>
        </p:txBody>
      </p:sp>
      <p:sp>
        <p:nvSpPr>
          <p:cNvPr id="3" name="Marcador de contenido 2"/>
          <p:cNvSpPr>
            <a:spLocks noGrp="1"/>
          </p:cNvSpPr>
          <p:nvPr>
            <p:ph idx="1"/>
          </p:nvPr>
        </p:nvSpPr>
        <p:spPr>
          <a:xfrm>
            <a:off x="792761" y="1699235"/>
            <a:ext cx="10266303" cy="4195481"/>
          </a:xfrm>
        </p:spPr>
        <p:txBody>
          <a:bodyPr>
            <a:normAutofit fontScale="77500" lnSpcReduction="20000"/>
          </a:bodyPr>
          <a:lstStyle/>
          <a:p>
            <a:r>
              <a:rPr lang="es-ES" sz="3200" dirty="0"/>
              <a:t>Primera </a:t>
            </a:r>
            <a:r>
              <a:rPr lang="es-ES" sz="3200" b="1" dirty="0"/>
              <a:t>generación</a:t>
            </a:r>
            <a:r>
              <a:rPr lang="es-ES" sz="3200" dirty="0"/>
              <a:t> (1951 a 1958), Base del tubo de vacío.</a:t>
            </a:r>
          </a:p>
          <a:p>
            <a:r>
              <a:rPr lang="es-ES" sz="3200" dirty="0"/>
              <a:t>Segunda </a:t>
            </a:r>
            <a:r>
              <a:rPr lang="es-ES" sz="3200" b="1" dirty="0"/>
              <a:t>generación</a:t>
            </a:r>
            <a:r>
              <a:rPr lang="es-ES" sz="3200" dirty="0"/>
              <a:t> (1959-1964), Base del Transistor.</a:t>
            </a:r>
          </a:p>
          <a:p>
            <a:r>
              <a:rPr lang="es-ES" sz="3200" dirty="0"/>
              <a:t>Tercera </a:t>
            </a:r>
            <a:r>
              <a:rPr lang="es-ES" sz="3200" b="1" dirty="0"/>
              <a:t>generación</a:t>
            </a:r>
            <a:r>
              <a:rPr lang="es-ES" sz="3200" dirty="0"/>
              <a:t> (1964-1971), Circuito integrado de base.</a:t>
            </a:r>
          </a:p>
          <a:p>
            <a:r>
              <a:rPr lang="es-ES" sz="3200" dirty="0"/>
              <a:t>Cuarta </a:t>
            </a:r>
            <a:r>
              <a:rPr lang="es-ES" sz="3200" b="1" dirty="0"/>
              <a:t>generación</a:t>
            </a:r>
            <a:r>
              <a:rPr lang="es-ES" sz="3200" dirty="0"/>
              <a:t> (1971 a 1981), Base del Microprocesador VLSI (</a:t>
            </a:r>
            <a:r>
              <a:rPr lang="es-ES" sz="3200" dirty="0" err="1"/>
              <a:t>very</a:t>
            </a:r>
            <a:r>
              <a:rPr lang="es-ES" sz="3200" dirty="0"/>
              <a:t> </a:t>
            </a:r>
            <a:r>
              <a:rPr lang="es-ES" sz="3200" dirty="0" err="1"/>
              <a:t>large-scale</a:t>
            </a:r>
            <a:r>
              <a:rPr lang="es-ES" sz="3200" dirty="0"/>
              <a:t> </a:t>
            </a:r>
            <a:r>
              <a:rPr lang="es-ES" sz="3200" dirty="0" err="1"/>
              <a:t>integration</a:t>
            </a:r>
            <a:r>
              <a:rPr lang="es-ES" sz="3200" dirty="0"/>
              <a:t>).</a:t>
            </a:r>
          </a:p>
          <a:p>
            <a:r>
              <a:rPr lang="es-ES" sz="3200" dirty="0"/>
              <a:t>Quinta </a:t>
            </a:r>
            <a:r>
              <a:rPr lang="es-ES" sz="3200" b="1" dirty="0"/>
              <a:t>generación</a:t>
            </a:r>
            <a:r>
              <a:rPr lang="es-ES" sz="3200" dirty="0"/>
              <a:t> y la inteligencia artificial (1982-1989), Base del Microprocesador ULSI ULTRA LARGE SCALE INTEGRATION.</a:t>
            </a:r>
          </a:p>
          <a:p>
            <a:r>
              <a:rPr lang="es-ES" sz="3200" dirty="0"/>
              <a:t>Sexta </a:t>
            </a:r>
            <a:r>
              <a:rPr lang="es-ES" sz="3200" b="1" dirty="0"/>
              <a:t>generación</a:t>
            </a:r>
            <a:r>
              <a:rPr lang="es-ES" sz="3200" dirty="0"/>
              <a:t> (1990 hasta la fecha), capacidades cognitivas.</a:t>
            </a:r>
          </a:p>
          <a:p>
            <a:endParaRPr lang="es-CO" dirty="0"/>
          </a:p>
        </p:txBody>
      </p:sp>
    </p:spTree>
    <p:extLst>
      <p:ext uri="{BB962C8B-B14F-4D97-AF65-F5344CB8AC3E}">
        <p14:creationId xmlns:p14="http://schemas.microsoft.com/office/powerpoint/2010/main" val="50392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102402" cy="1400530"/>
          </a:xfrm>
        </p:spPr>
        <p:txBody>
          <a:bodyPr/>
          <a:lstStyle/>
          <a:p>
            <a:pPr algn="ctr"/>
            <a:r>
              <a:rPr lang="es-CO" dirty="0"/>
              <a:t>Generaciones de las Computadoras</a:t>
            </a:r>
            <a:br>
              <a:rPr lang="es-CO" dirty="0"/>
            </a:br>
            <a:r>
              <a:rPr lang="es-CO" dirty="0"/>
              <a:t>Tubos </a:t>
            </a:r>
            <a:r>
              <a:rPr lang="es-CO"/>
              <a:t>al Vacío</a:t>
            </a:r>
            <a:br>
              <a:rPr lang="es-CO" dirty="0"/>
            </a:br>
            <a:endParaRPr lang="es-CO" dirty="0"/>
          </a:p>
        </p:txBody>
      </p:sp>
      <p:pic>
        <p:nvPicPr>
          <p:cNvPr id="9" name="Imagen 8">
            <a:extLst>
              <a:ext uri="{FF2B5EF4-FFF2-40B4-BE49-F238E27FC236}">
                <a16:creationId xmlns:a16="http://schemas.microsoft.com/office/drawing/2014/main" id="{FBAD4174-D088-7249-8790-F0AFC1F4C309}"/>
              </a:ext>
            </a:extLst>
          </p:cNvPr>
          <p:cNvPicPr>
            <a:picLocks noChangeAspect="1"/>
          </p:cNvPicPr>
          <p:nvPr/>
        </p:nvPicPr>
        <p:blipFill>
          <a:blip r:embed="rId2"/>
          <a:stretch>
            <a:fillRect/>
          </a:stretch>
        </p:blipFill>
        <p:spPr>
          <a:xfrm>
            <a:off x="3229557" y="1986872"/>
            <a:ext cx="4152755" cy="4300676"/>
          </a:xfrm>
          <a:prstGeom prst="rect">
            <a:avLst/>
          </a:prstGeom>
        </p:spPr>
      </p:pic>
    </p:spTree>
    <p:extLst>
      <p:ext uri="{BB962C8B-B14F-4D97-AF65-F5344CB8AC3E}">
        <p14:creationId xmlns:p14="http://schemas.microsoft.com/office/powerpoint/2010/main" val="178693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102402" cy="1400530"/>
          </a:xfrm>
        </p:spPr>
        <p:txBody>
          <a:bodyPr/>
          <a:lstStyle/>
          <a:p>
            <a:r>
              <a:rPr lang="es-CO" dirty="0"/>
              <a:t>Generaciones de las Computadoras</a:t>
            </a:r>
            <a:br>
              <a:rPr lang="es-CO" dirty="0"/>
            </a:br>
            <a:endParaRPr lang="es-CO" dirty="0"/>
          </a:p>
        </p:txBody>
      </p:sp>
      <p:sp>
        <p:nvSpPr>
          <p:cNvPr id="3" name="Marcador de contenido 2"/>
          <p:cNvSpPr>
            <a:spLocks noGrp="1"/>
          </p:cNvSpPr>
          <p:nvPr>
            <p:ph idx="1"/>
          </p:nvPr>
        </p:nvSpPr>
        <p:spPr>
          <a:xfrm>
            <a:off x="792761" y="1699235"/>
            <a:ext cx="10266303" cy="4195481"/>
          </a:xfrm>
        </p:spPr>
        <p:txBody>
          <a:bodyPr>
            <a:normAutofit fontScale="77500" lnSpcReduction="20000"/>
          </a:bodyPr>
          <a:lstStyle/>
          <a:p>
            <a:r>
              <a:rPr lang="es-ES" sz="3200" dirty="0"/>
              <a:t>Primera </a:t>
            </a:r>
            <a:r>
              <a:rPr lang="es-ES" sz="3200" b="1" dirty="0"/>
              <a:t>generación</a:t>
            </a:r>
            <a:r>
              <a:rPr lang="es-ES" sz="3200" dirty="0"/>
              <a:t> (1951 a 1958), Base del tubo de vacío.</a:t>
            </a:r>
          </a:p>
          <a:p>
            <a:r>
              <a:rPr lang="es-ES" sz="3200" dirty="0"/>
              <a:t>Segunda </a:t>
            </a:r>
            <a:r>
              <a:rPr lang="es-ES" sz="3200" b="1" dirty="0"/>
              <a:t>generación</a:t>
            </a:r>
            <a:r>
              <a:rPr lang="es-ES" sz="3200" dirty="0"/>
              <a:t> (1959-1964), Base del Transistor.</a:t>
            </a:r>
          </a:p>
          <a:p>
            <a:r>
              <a:rPr lang="es-ES" sz="3200" dirty="0"/>
              <a:t>Tercera </a:t>
            </a:r>
            <a:r>
              <a:rPr lang="es-ES" sz="3200" b="1" dirty="0"/>
              <a:t>generación</a:t>
            </a:r>
            <a:r>
              <a:rPr lang="es-ES" sz="3200" dirty="0"/>
              <a:t> (1964-1971), Circuito integrado de base.</a:t>
            </a:r>
          </a:p>
          <a:p>
            <a:r>
              <a:rPr lang="es-ES" sz="3200" dirty="0"/>
              <a:t>Cuarta </a:t>
            </a:r>
            <a:r>
              <a:rPr lang="es-ES" sz="3200" b="1" dirty="0"/>
              <a:t>generación</a:t>
            </a:r>
            <a:r>
              <a:rPr lang="es-ES" sz="3200" dirty="0"/>
              <a:t> (1971 a 1981), Base del Microprocesador VLSI (</a:t>
            </a:r>
            <a:r>
              <a:rPr lang="es-ES" sz="3200" dirty="0" err="1"/>
              <a:t>very</a:t>
            </a:r>
            <a:r>
              <a:rPr lang="es-ES" sz="3200" dirty="0"/>
              <a:t> </a:t>
            </a:r>
            <a:r>
              <a:rPr lang="es-ES" sz="3200" dirty="0" err="1"/>
              <a:t>large-scale</a:t>
            </a:r>
            <a:r>
              <a:rPr lang="es-ES" sz="3200" dirty="0"/>
              <a:t> </a:t>
            </a:r>
            <a:r>
              <a:rPr lang="es-ES" sz="3200" dirty="0" err="1"/>
              <a:t>integration</a:t>
            </a:r>
            <a:r>
              <a:rPr lang="es-ES" sz="3200" dirty="0"/>
              <a:t>).</a:t>
            </a:r>
          </a:p>
          <a:p>
            <a:r>
              <a:rPr lang="es-ES" sz="3200" dirty="0"/>
              <a:t>Quinta </a:t>
            </a:r>
            <a:r>
              <a:rPr lang="es-ES" sz="3200" b="1" dirty="0"/>
              <a:t>generación</a:t>
            </a:r>
            <a:r>
              <a:rPr lang="es-ES" sz="3200" dirty="0"/>
              <a:t> y la inteligencia artificial (1982-1989), Base del Microprocesador ULSI ULTRA LARGE SCALE INTEGRATION.</a:t>
            </a:r>
          </a:p>
          <a:p>
            <a:r>
              <a:rPr lang="es-ES" sz="3200" dirty="0"/>
              <a:t>Sexta </a:t>
            </a:r>
            <a:r>
              <a:rPr lang="es-ES" sz="3200" b="1" dirty="0"/>
              <a:t>generación</a:t>
            </a:r>
            <a:r>
              <a:rPr lang="es-ES" sz="3200" dirty="0"/>
              <a:t> (1990 hasta la fecha), capacidades cognitivas.</a:t>
            </a:r>
          </a:p>
          <a:p>
            <a:endParaRPr lang="es-CO" dirty="0"/>
          </a:p>
        </p:txBody>
      </p:sp>
    </p:spTree>
    <p:extLst>
      <p:ext uri="{BB962C8B-B14F-4D97-AF65-F5344CB8AC3E}">
        <p14:creationId xmlns:p14="http://schemas.microsoft.com/office/powerpoint/2010/main" val="2620780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100</TotalTime>
  <Words>909</Words>
  <Application>Microsoft Office PowerPoint</Application>
  <PresentationFormat>Panorámica</PresentationFormat>
  <Paragraphs>59</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Century Gothic</vt:lpstr>
      <vt:lpstr>Droid Sans</vt:lpstr>
      <vt:lpstr>Wingdings 3</vt:lpstr>
      <vt:lpstr>Ion</vt:lpstr>
      <vt:lpstr>Historia de los computadores</vt:lpstr>
      <vt:lpstr>ENIAC - 1946</vt:lpstr>
      <vt:lpstr>EDSAC - 1949</vt:lpstr>
      <vt:lpstr>UNIVAC I</vt:lpstr>
      <vt:lpstr>Mark I 1944</vt:lpstr>
      <vt:lpstr>Arquitectura Von Neumann</vt:lpstr>
      <vt:lpstr>Generaciones de las Computadoras </vt:lpstr>
      <vt:lpstr>Generaciones de las Computadoras Tubos al Vacío </vt:lpstr>
      <vt:lpstr>Generaciones de las Computadoras </vt:lpstr>
      <vt:lpstr>Generaciones de las Computadoras </vt:lpstr>
      <vt:lpstr>Presentación de PowerPoint</vt:lpstr>
      <vt:lpstr>Generaciones de las Computadoras </vt:lpstr>
      <vt:lpstr>Generaciones de las Computadoras </vt:lpstr>
      <vt:lpstr>Estructura de un computador</vt:lpstr>
      <vt:lpstr>Estructura de un computador</vt:lpstr>
      <vt:lpstr>Estructura de un computador</vt:lpstr>
      <vt:lpstr>Estructura de un computador</vt:lpstr>
      <vt:lpstr>Tarjeta Madre</vt:lpstr>
      <vt:lpstr>Tarjeta Madre</vt:lpstr>
      <vt:lpstr>Puerto</vt:lpstr>
      <vt:lpstr>MEMORIAS RAM</vt:lpstr>
      <vt:lpstr>Presentación de PowerPoint</vt:lpstr>
      <vt:lpstr>Presentación de PowerPoint</vt:lpstr>
      <vt:lpstr>Lenguaje Python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Ernesto</dc:creator>
  <cp:lastModifiedBy>Jose Guillermo Guarnizo Marin</cp:lastModifiedBy>
  <cp:revision>20</cp:revision>
  <dcterms:created xsi:type="dcterms:W3CDTF">2020-05-13T01:10:25Z</dcterms:created>
  <dcterms:modified xsi:type="dcterms:W3CDTF">2023-08-09T13:07:06Z</dcterms:modified>
</cp:coreProperties>
</file>