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0" r:id="rId2"/>
    <p:sldId id="264" r:id="rId3"/>
    <p:sldId id="265" r:id="rId4"/>
    <p:sldId id="256" r:id="rId5"/>
    <p:sldId id="261" r:id="rId6"/>
    <p:sldId id="262" r:id="rId7"/>
    <p:sldId id="258" r:id="rId8"/>
    <p:sldId id="259" r:id="rId9"/>
    <p:sldId id="260" r:id="rId10"/>
    <p:sldId id="267" r:id="rId11"/>
    <p:sldId id="270" r:id="rId12"/>
    <p:sldId id="271" r:id="rId13"/>
    <p:sldId id="266" r:id="rId14"/>
    <p:sldId id="268" r:id="rId15"/>
    <p:sldId id="269" r:id="rId16"/>
    <p:sldId id="272" r:id="rId17"/>
    <p:sldId id="273" r:id="rId18"/>
    <p:sldId id="274" r:id="rId19"/>
    <p:sldId id="275" r:id="rId20"/>
    <p:sldId id="276" r:id="rId21"/>
    <p:sldId id="277" r:id="rId22"/>
    <p:sldId id="278" r:id="rId23"/>
    <p:sldId id="279" r:id="rId24"/>
    <p:sldId id="281" r:id="rId2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8ACEF4-9A7F-4785-BD53-4A702F9A56D9}"/>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38D4A98A-0282-4110-A27D-ABA57CCCF5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7CA9A5AB-B168-4C98-9D92-918881311C6E}"/>
              </a:ext>
            </a:extLst>
          </p:cNvPr>
          <p:cNvSpPr>
            <a:spLocks noGrp="1"/>
          </p:cNvSpPr>
          <p:nvPr>
            <p:ph type="dt" sz="half" idx="10"/>
          </p:nvPr>
        </p:nvSpPr>
        <p:spPr/>
        <p:txBody>
          <a:bodyPr/>
          <a:lstStyle/>
          <a:p>
            <a:fld id="{4E0556B4-1523-43E8-AB5C-01BBC4C6180E}" type="datetimeFigureOut">
              <a:rPr lang="es-CO" smtClean="0"/>
              <a:t>9/07/2020</a:t>
            </a:fld>
            <a:endParaRPr lang="es-CO"/>
          </a:p>
        </p:txBody>
      </p:sp>
      <p:sp>
        <p:nvSpPr>
          <p:cNvPr id="5" name="Marcador de pie de página 4">
            <a:extLst>
              <a:ext uri="{FF2B5EF4-FFF2-40B4-BE49-F238E27FC236}">
                <a16:creationId xmlns:a16="http://schemas.microsoft.com/office/drawing/2014/main" id="{D3A2E9B6-EE8D-4434-9CC0-5E2213F1C162}"/>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EEF36DD5-2B39-446D-A641-3D8CEDFF04BC}"/>
              </a:ext>
            </a:extLst>
          </p:cNvPr>
          <p:cNvSpPr>
            <a:spLocks noGrp="1"/>
          </p:cNvSpPr>
          <p:nvPr>
            <p:ph type="sldNum" sz="quarter" idx="12"/>
          </p:nvPr>
        </p:nvSpPr>
        <p:spPr/>
        <p:txBody>
          <a:bodyPr/>
          <a:lstStyle/>
          <a:p>
            <a:fld id="{3E9A9DCB-7B19-48C3-85B7-93E9F0166139}" type="slidenum">
              <a:rPr lang="es-CO" smtClean="0"/>
              <a:t>‹Nº›</a:t>
            </a:fld>
            <a:endParaRPr lang="es-CO"/>
          </a:p>
        </p:txBody>
      </p:sp>
    </p:spTree>
    <p:extLst>
      <p:ext uri="{BB962C8B-B14F-4D97-AF65-F5344CB8AC3E}">
        <p14:creationId xmlns:p14="http://schemas.microsoft.com/office/powerpoint/2010/main" val="902863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C532D4-24D5-4DF8-AD31-6BAD3EB1C3A0}"/>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01A54E60-A4A7-4F78-BC32-26E27BF1E066}"/>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D5B52E4B-4669-4FAF-B5A2-F10CC91F7C82}"/>
              </a:ext>
            </a:extLst>
          </p:cNvPr>
          <p:cNvSpPr>
            <a:spLocks noGrp="1"/>
          </p:cNvSpPr>
          <p:nvPr>
            <p:ph type="dt" sz="half" idx="10"/>
          </p:nvPr>
        </p:nvSpPr>
        <p:spPr/>
        <p:txBody>
          <a:bodyPr/>
          <a:lstStyle/>
          <a:p>
            <a:fld id="{4E0556B4-1523-43E8-AB5C-01BBC4C6180E}" type="datetimeFigureOut">
              <a:rPr lang="es-CO" smtClean="0"/>
              <a:t>9/07/2020</a:t>
            </a:fld>
            <a:endParaRPr lang="es-CO"/>
          </a:p>
        </p:txBody>
      </p:sp>
      <p:sp>
        <p:nvSpPr>
          <p:cNvPr id="5" name="Marcador de pie de página 4">
            <a:extLst>
              <a:ext uri="{FF2B5EF4-FFF2-40B4-BE49-F238E27FC236}">
                <a16:creationId xmlns:a16="http://schemas.microsoft.com/office/drawing/2014/main" id="{BBCE8954-46BE-41A9-904A-98655AF2510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A42F53AC-073A-4E46-A1D8-E70A08E1467E}"/>
              </a:ext>
            </a:extLst>
          </p:cNvPr>
          <p:cNvSpPr>
            <a:spLocks noGrp="1"/>
          </p:cNvSpPr>
          <p:nvPr>
            <p:ph type="sldNum" sz="quarter" idx="12"/>
          </p:nvPr>
        </p:nvSpPr>
        <p:spPr/>
        <p:txBody>
          <a:bodyPr/>
          <a:lstStyle/>
          <a:p>
            <a:fld id="{3E9A9DCB-7B19-48C3-85B7-93E9F0166139}" type="slidenum">
              <a:rPr lang="es-CO" smtClean="0"/>
              <a:t>‹Nº›</a:t>
            </a:fld>
            <a:endParaRPr lang="es-CO"/>
          </a:p>
        </p:txBody>
      </p:sp>
    </p:spTree>
    <p:extLst>
      <p:ext uri="{BB962C8B-B14F-4D97-AF65-F5344CB8AC3E}">
        <p14:creationId xmlns:p14="http://schemas.microsoft.com/office/powerpoint/2010/main" val="3595120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7ADAD0A-59C5-48E7-8E8B-ED8083C6FE7E}"/>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9CA1D6E7-4941-4777-9E8E-7AC139F7D46A}"/>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CA558D65-6F37-4221-9786-B749194A3BD5}"/>
              </a:ext>
            </a:extLst>
          </p:cNvPr>
          <p:cNvSpPr>
            <a:spLocks noGrp="1"/>
          </p:cNvSpPr>
          <p:nvPr>
            <p:ph type="dt" sz="half" idx="10"/>
          </p:nvPr>
        </p:nvSpPr>
        <p:spPr/>
        <p:txBody>
          <a:bodyPr/>
          <a:lstStyle/>
          <a:p>
            <a:fld id="{4E0556B4-1523-43E8-AB5C-01BBC4C6180E}" type="datetimeFigureOut">
              <a:rPr lang="es-CO" smtClean="0"/>
              <a:t>9/07/2020</a:t>
            </a:fld>
            <a:endParaRPr lang="es-CO"/>
          </a:p>
        </p:txBody>
      </p:sp>
      <p:sp>
        <p:nvSpPr>
          <p:cNvPr id="5" name="Marcador de pie de página 4">
            <a:extLst>
              <a:ext uri="{FF2B5EF4-FFF2-40B4-BE49-F238E27FC236}">
                <a16:creationId xmlns:a16="http://schemas.microsoft.com/office/drawing/2014/main" id="{17DB8922-733E-4CCE-91A8-01F71E59F7AC}"/>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E9587801-CD87-4C00-960C-1962731E06E0}"/>
              </a:ext>
            </a:extLst>
          </p:cNvPr>
          <p:cNvSpPr>
            <a:spLocks noGrp="1"/>
          </p:cNvSpPr>
          <p:nvPr>
            <p:ph type="sldNum" sz="quarter" idx="12"/>
          </p:nvPr>
        </p:nvSpPr>
        <p:spPr/>
        <p:txBody>
          <a:bodyPr/>
          <a:lstStyle/>
          <a:p>
            <a:fld id="{3E9A9DCB-7B19-48C3-85B7-93E9F0166139}" type="slidenum">
              <a:rPr lang="es-CO" smtClean="0"/>
              <a:t>‹Nº›</a:t>
            </a:fld>
            <a:endParaRPr lang="es-CO"/>
          </a:p>
        </p:txBody>
      </p:sp>
    </p:spTree>
    <p:extLst>
      <p:ext uri="{BB962C8B-B14F-4D97-AF65-F5344CB8AC3E}">
        <p14:creationId xmlns:p14="http://schemas.microsoft.com/office/powerpoint/2010/main" val="653764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42628F-277D-46DF-99AD-AA5FDF8B15EC}"/>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0F8BC86E-646F-44AB-9987-A773F65A8FF6}"/>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B6032BCF-694B-46A0-B473-768228D700CD}"/>
              </a:ext>
            </a:extLst>
          </p:cNvPr>
          <p:cNvSpPr>
            <a:spLocks noGrp="1"/>
          </p:cNvSpPr>
          <p:nvPr>
            <p:ph type="dt" sz="half" idx="10"/>
          </p:nvPr>
        </p:nvSpPr>
        <p:spPr/>
        <p:txBody>
          <a:bodyPr/>
          <a:lstStyle/>
          <a:p>
            <a:fld id="{4E0556B4-1523-43E8-AB5C-01BBC4C6180E}" type="datetimeFigureOut">
              <a:rPr lang="es-CO" smtClean="0"/>
              <a:t>9/07/2020</a:t>
            </a:fld>
            <a:endParaRPr lang="es-CO"/>
          </a:p>
        </p:txBody>
      </p:sp>
      <p:sp>
        <p:nvSpPr>
          <p:cNvPr id="5" name="Marcador de pie de página 4">
            <a:extLst>
              <a:ext uri="{FF2B5EF4-FFF2-40B4-BE49-F238E27FC236}">
                <a16:creationId xmlns:a16="http://schemas.microsoft.com/office/drawing/2014/main" id="{0105CF30-7AA8-4460-96EA-33498065D6FA}"/>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45B6E179-9F32-45C5-9051-9FE6D4B791ED}"/>
              </a:ext>
            </a:extLst>
          </p:cNvPr>
          <p:cNvSpPr>
            <a:spLocks noGrp="1"/>
          </p:cNvSpPr>
          <p:nvPr>
            <p:ph type="sldNum" sz="quarter" idx="12"/>
          </p:nvPr>
        </p:nvSpPr>
        <p:spPr/>
        <p:txBody>
          <a:bodyPr/>
          <a:lstStyle/>
          <a:p>
            <a:fld id="{3E9A9DCB-7B19-48C3-85B7-93E9F0166139}" type="slidenum">
              <a:rPr lang="es-CO" smtClean="0"/>
              <a:t>‹Nº›</a:t>
            </a:fld>
            <a:endParaRPr lang="es-CO"/>
          </a:p>
        </p:txBody>
      </p:sp>
    </p:spTree>
    <p:extLst>
      <p:ext uri="{BB962C8B-B14F-4D97-AF65-F5344CB8AC3E}">
        <p14:creationId xmlns:p14="http://schemas.microsoft.com/office/powerpoint/2010/main" val="446501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9659D0-7279-4BD2-99EF-9E102ECBF799}"/>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19352D3F-8FBB-4CDE-B895-133ABA8128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9DFD3D41-5E61-4C23-9E3F-6594E078C901}"/>
              </a:ext>
            </a:extLst>
          </p:cNvPr>
          <p:cNvSpPr>
            <a:spLocks noGrp="1"/>
          </p:cNvSpPr>
          <p:nvPr>
            <p:ph type="dt" sz="half" idx="10"/>
          </p:nvPr>
        </p:nvSpPr>
        <p:spPr/>
        <p:txBody>
          <a:bodyPr/>
          <a:lstStyle/>
          <a:p>
            <a:fld id="{4E0556B4-1523-43E8-AB5C-01BBC4C6180E}" type="datetimeFigureOut">
              <a:rPr lang="es-CO" smtClean="0"/>
              <a:t>9/07/2020</a:t>
            </a:fld>
            <a:endParaRPr lang="es-CO"/>
          </a:p>
        </p:txBody>
      </p:sp>
      <p:sp>
        <p:nvSpPr>
          <p:cNvPr id="5" name="Marcador de pie de página 4">
            <a:extLst>
              <a:ext uri="{FF2B5EF4-FFF2-40B4-BE49-F238E27FC236}">
                <a16:creationId xmlns:a16="http://schemas.microsoft.com/office/drawing/2014/main" id="{E0C869BC-86D7-4319-B641-CE0E0F4482EE}"/>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004B1D17-2D62-4086-A00D-5CFCA343FA7A}"/>
              </a:ext>
            </a:extLst>
          </p:cNvPr>
          <p:cNvSpPr>
            <a:spLocks noGrp="1"/>
          </p:cNvSpPr>
          <p:nvPr>
            <p:ph type="sldNum" sz="quarter" idx="12"/>
          </p:nvPr>
        </p:nvSpPr>
        <p:spPr/>
        <p:txBody>
          <a:bodyPr/>
          <a:lstStyle/>
          <a:p>
            <a:fld id="{3E9A9DCB-7B19-48C3-85B7-93E9F0166139}" type="slidenum">
              <a:rPr lang="es-CO" smtClean="0"/>
              <a:t>‹Nº›</a:t>
            </a:fld>
            <a:endParaRPr lang="es-CO"/>
          </a:p>
        </p:txBody>
      </p:sp>
    </p:spTree>
    <p:extLst>
      <p:ext uri="{BB962C8B-B14F-4D97-AF65-F5344CB8AC3E}">
        <p14:creationId xmlns:p14="http://schemas.microsoft.com/office/powerpoint/2010/main" val="3613043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F32F75-9D2E-4EC2-9E31-6349CBFFD7FE}"/>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A20D9DFE-64F2-4283-81C0-0976D8A68153}"/>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E62A9586-1C36-4A70-8FB7-DA4D3D72B81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80E615B4-E1ED-41A9-AD44-3578A92A53B7}"/>
              </a:ext>
            </a:extLst>
          </p:cNvPr>
          <p:cNvSpPr>
            <a:spLocks noGrp="1"/>
          </p:cNvSpPr>
          <p:nvPr>
            <p:ph type="dt" sz="half" idx="10"/>
          </p:nvPr>
        </p:nvSpPr>
        <p:spPr/>
        <p:txBody>
          <a:bodyPr/>
          <a:lstStyle/>
          <a:p>
            <a:fld id="{4E0556B4-1523-43E8-AB5C-01BBC4C6180E}" type="datetimeFigureOut">
              <a:rPr lang="es-CO" smtClean="0"/>
              <a:t>9/07/2020</a:t>
            </a:fld>
            <a:endParaRPr lang="es-CO"/>
          </a:p>
        </p:txBody>
      </p:sp>
      <p:sp>
        <p:nvSpPr>
          <p:cNvPr id="6" name="Marcador de pie de página 5">
            <a:extLst>
              <a:ext uri="{FF2B5EF4-FFF2-40B4-BE49-F238E27FC236}">
                <a16:creationId xmlns:a16="http://schemas.microsoft.com/office/drawing/2014/main" id="{D2203906-3CC5-40DE-B9E8-CFEA29821AF9}"/>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AD66ABB5-9CAD-475F-8BEF-F1841F8F3298}"/>
              </a:ext>
            </a:extLst>
          </p:cNvPr>
          <p:cNvSpPr>
            <a:spLocks noGrp="1"/>
          </p:cNvSpPr>
          <p:nvPr>
            <p:ph type="sldNum" sz="quarter" idx="12"/>
          </p:nvPr>
        </p:nvSpPr>
        <p:spPr/>
        <p:txBody>
          <a:bodyPr/>
          <a:lstStyle/>
          <a:p>
            <a:fld id="{3E9A9DCB-7B19-48C3-85B7-93E9F0166139}" type="slidenum">
              <a:rPr lang="es-CO" smtClean="0"/>
              <a:t>‹Nº›</a:t>
            </a:fld>
            <a:endParaRPr lang="es-CO"/>
          </a:p>
        </p:txBody>
      </p:sp>
    </p:spTree>
    <p:extLst>
      <p:ext uri="{BB962C8B-B14F-4D97-AF65-F5344CB8AC3E}">
        <p14:creationId xmlns:p14="http://schemas.microsoft.com/office/powerpoint/2010/main" val="2568283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E2B544-8CE4-44C0-A006-46215BD3AAFA}"/>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76AA8861-8272-4F7B-976C-54D2E43DE7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D41B0394-D4BA-4CB9-9B20-20B83646BC0F}"/>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2C1D56C0-E250-407B-A258-4BF8EE10F52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CDD05F67-F6D8-4673-94C3-49FE6902653D}"/>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85CB61E4-5B05-4F4A-B707-B11FB370A616}"/>
              </a:ext>
            </a:extLst>
          </p:cNvPr>
          <p:cNvSpPr>
            <a:spLocks noGrp="1"/>
          </p:cNvSpPr>
          <p:nvPr>
            <p:ph type="dt" sz="half" idx="10"/>
          </p:nvPr>
        </p:nvSpPr>
        <p:spPr/>
        <p:txBody>
          <a:bodyPr/>
          <a:lstStyle/>
          <a:p>
            <a:fld id="{4E0556B4-1523-43E8-AB5C-01BBC4C6180E}" type="datetimeFigureOut">
              <a:rPr lang="es-CO" smtClean="0"/>
              <a:t>9/07/2020</a:t>
            </a:fld>
            <a:endParaRPr lang="es-CO"/>
          </a:p>
        </p:txBody>
      </p:sp>
      <p:sp>
        <p:nvSpPr>
          <p:cNvPr id="8" name="Marcador de pie de página 7">
            <a:extLst>
              <a:ext uri="{FF2B5EF4-FFF2-40B4-BE49-F238E27FC236}">
                <a16:creationId xmlns:a16="http://schemas.microsoft.com/office/drawing/2014/main" id="{1D441AB2-E0B6-4A11-A1F3-1D5C6DA5CC7D}"/>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F9718409-2C9E-45D8-BE16-707AFE0BC571}"/>
              </a:ext>
            </a:extLst>
          </p:cNvPr>
          <p:cNvSpPr>
            <a:spLocks noGrp="1"/>
          </p:cNvSpPr>
          <p:nvPr>
            <p:ph type="sldNum" sz="quarter" idx="12"/>
          </p:nvPr>
        </p:nvSpPr>
        <p:spPr/>
        <p:txBody>
          <a:bodyPr/>
          <a:lstStyle/>
          <a:p>
            <a:fld id="{3E9A9DCB-7B19-48C3-85B7-93E9F0166139}" type="slidenum">
              <a:rPr lang="es-CO" smtClean="0"/>
              <a:t>‹Nº›</a:t>
            </a:fld>
            <a:endParaRPr lang="es-CO"/>
          </a:p>
        </p:txBody>
      </p:sp>
    </p:spTree>
    <p:extLst>
      <p:ext uri="{BB962C8B-B14F-4D97-AF65-F5344CB8AC3E}">
        <p14:creationId xmlns:p14="http://schemas.microsoft.com/office/powerpoint/2010/main" val="2905282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BAFEFB-4D71-42A6-8EA6-6950B12CCBED}"/>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BB346EA5-3424-4AA3-9090-87E78E6AE22B}"/>
              </a:ext>
            </a:extLst>
          </p:cNvPr>
          <p:cNvSpPr>
            <a:spLocks noGrp="1"/>
          </p:cNvSpPr>
          <p:nvPr>
            <p:ph type="dt" sz="half" idx="10"/>
          </p:nvPr>
        </p:nvSpPr>
        <p:spPr/>
        <p:txBody>
          <a:bodyPr/>
          <a:lstStyle/>
          <a:p>
            <a:fld id="{4E0556B4-1523-43E8-AB5C-01BBC4C6180E}" type="datetimeFigureOut">
              <a:rPr lang="es-CO" smtClean="0"/>
              <a:t>9/07/2020</a:t>
            </a:fld>
            <a:endParaRPr lang="es-CO"/>
          </a:p>
        </p:txBody>
      </p:sp>
      <p:sp>
        <p:nvSpPr>
          <p:cNvPr id="4" name="Marcador de pie de página 3">
            <a:extLst>
              <a:ext uri="{FF2B5EF4-FFF2-40B4-BE49-F238E27FC236}">
                <a16:creationId xmlns:a16="http://schemas.microsoft.com/office/drawing/2014/main" id="{0FC623D8-77A7-4E6F-8EFE-4A7BE07D2CC1}"/>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7A3D3560-1DA9-43EC-9209-768D3120B8C5}"/>
              </a:ext>
            </a:extLst>
          </p:cNvPr>
          <p:cNvSpPr>
            <a:spLocks noGrp="1"/>
          </p:cNvSpPr>
          <p:nvPr>
            <p:ph type="sldNum" sz="quarter" idx="12"/>
          </p:nvPr>
        </p:nvSpPr>
        <p:spPr/>
        <p:txBody>
          <a:bodyPr/>
          <a:lstStyle/>
          <a:p>
            <a:fld id="{3E9A9DCB-7B19-48C3-85B7-93E9F0166139}" type="slidenum">
              <a:rPr lang="es-CO" smtClean="0"/>
              <a:t>‹Nº›</a:t>
            </a:fld>
            <a:endParaRPr lang="es-CO"/>
          </a:p>
        </p:txBody>
      </p:sp>
    </p:spTree>
    <p:extLst>
      <p:ext uri="{BB962C8B-B14F-4D97-AF65-F5344CB8AC3E}">
        <p14:creationId xmlns:p14="http://schemas.microsoft.com/office/powerpoint/2010/main" val="1338271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F47179BF-E58C-4361-ACB4-775D731A579C}"/>
              </a:ext>
            </a:extLst>
          </p:cNvPr>
          <p:cNvSpPr>
            <a:spLocks noGrp="1"/>
          </p:cNvSpPr>
          <p:nvPr>
            <p:ph type="dt" sz="half" idx="10"/>
          </p:nvPr>
        </p:nvSpPr>
        <p:spPr/>
        <p:txBody>
          <a:bodyPr/>
          <a:lstStyle/>
          <a:p>
            <a:fld id="{4E0556B4-1523-43E8-AB5C-01BBC4C6180E}" type="datetimeFigureOut">
              <a:rPr lang="es-CO" smtClean="0"/>
              <a:t>9/07/2020</a:t>
            </a:fld>
            <a:endParaRPr lang="es-CO"/>
          </a:p>
        </p:txBody>
      </p:sp>
      <p:sp>
        <p:nvSpPr>
          <p:cNvPr id="3" name="Marcador de pie de página 2">
            <a:extLst>
              <a:ext uri="{FF2B5EF4-FFF2-40B4-BE49-F238E27FC236}">
                <a16:creationId xmlns:a16="http://schemas.microsoft.com/office/drawing/2014/main" id="{9E27C595-35CB-4331-8292-6C0006C864D6}"/>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6E21F530-EDEB-413E-9707-95E1FEB26E59}"/>
              </a:ext>
            </a:extLst>
          </p:cNvPr>
          <p:cNvSpPr>
            <a:spLocks noGrp="1"/>
          </p:cNvSpPr>
          <p:nvPr>
            <p:ph type="sldNum" sz="quarter" idx="12"/>
          </p:nvPr>
        </p:nvSpPr>
        <p:spPr/>
        <p:txBody>
          <a:bodyPr/>
          <a:lstStyle/>
          <a:p>
            <a:fld id="{3E9A9DCB-7B19-48C3-85B7-93E9F0166139}" type="slidenum">
              <a:rPr lang="es-CO" smtClean="0"/>
              <a:t>‹Nº›</a:t>
            </a:fld>
            <a:endParaRPr lang="es-CO"/>
          </a:p>
        </p:txBody>
      </p:sp>
    </p:spTree>
    <p:extLst>
      <p:ext uri="{BB962C8B-B14F-4D97-AF65-F5344CB8AC3E}">
        <p14:creationId xmlns:p14="http://schemas.microsoft.com/office/powerpoint/2010/main" val="3509494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4FD8E2-347B-46AB-87DE-1AD037DA4019}"/>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3234D8EA-AF01-4FB6-BB7B-6FE171766F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4EF20F9D-1BD5-469B-A177-49E0B01873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7011DD4-50CB-4BBA-A389-6581E0CB1BA2}"/>
              </a:ext>
            </a:extLst>
          </p:cNvPr>
          <p:cNvSpPr>
            <a:spLocks noGrp="1"/>
          </p:cNvSpPr>
          <p:nvPr>
            <p:ph type="dt" sz="half" idx="10"/>
          </p:nvPr>
        </p:nvSpPr>
        <p:spPr/>
        <p:txBody>
          <a:bodyPr/>
          <a:lstStyle/>
          <a:p>
            <a:fld id="{4E0556B4-1523-43E8-AB5C-01BBC4C6180E}" type="datetimeFigureOut">
              <a:rPr lang="es-CO" smtClean="0"/>
              <a:t>9/07/2020</a:t>
            </a:fld>
            <a:endParaRPr lang="es-CO"/>
          </a:p>
        </p:txBody>
      </p:sp>
      <p:sp>
        <p:nvSpPr>
          <p:cNvPr id="6" name="Marcador de pie de página 5">
            <a:extLst>
              <a:ext uri="{FF2B5EF4-FFF2-40B4-BE49-F238E27FC236}">
                <a16:creationId xmlns:a16="http://schemas.microsoft.com/office/drawing/2014/main" id="{3272D27A-BFCF-4F57-A4DF-9311732B0903}"/>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41075F84-2D22-456D-91B3-3A223C68B6B6}"/>
              </a:ext>
            </a:extLst>
          </p:cNvPr>
          <p:cNvSpPr>
            <a:spLocks noGrp="1"/>
          </p:cNvSpPr>
          <p:nvPr>
            <p:ph type="sldNum" sz="quarter" idx="12"/>
          </p:nvPr>
        </p:nvSpPr>
        <p:spPr/>
        <p:txBody>
          <a:bodyPr/>
          <a:lstStyle/>
          <a:p>
            <a:fld id="{3E9A9DCB-7B19-48C3-85B7-93E9F0166139}" type="slidenum">
              <a:rPr lang="es-CO" smtClean="0"/>
              <a:t>‹Nº›</a:t>
            </a:fld>
            <a:endParaRPr lang="es-CO"/>
          </a:p>
        </p:txBody>
      </p:sp>
    </p:spTree>
    <p:extLst>
      <p:ext uri="{BB962C8B-B14F-4D97-AF65-F5344CB8AC3E}">
        <p14:creationId xmlns:p14="http://schemas.microsoft.com/office/powerpoint/2010/main" val="1370727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FA5E4A-7EE0-4E15-B7B5-C0E4DB18B9E2}"/>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27530212-57ED-4EE4-BA3F-D43C4AD64D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3BFB1EDF-D8BB-45AA-9267-8E183EE7DF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8EBD60F-517A-4531-858C-FF88897918A2}"/>
              </a:ext>
            </a:extLst>
          </p:cNvPr>
          <p:cNvSpPr>
            <a:spLocks noGrp="1"/>
          </p:cNvSpPr>
          <p:nvPr>
            <p:ph type="dt" sz="half" idx="10"/>
          </p:nvPr>
        </p:nvSpPr>
        <p:spPr/>
        <p:txBody>
          <a:bodyPr/>
          <a:lstStyle/>
          <a:p>
            <a:fld id="{4E0556B4-1523-43E8-AB5C-01BBC4C6180E}" type="datetimeFigureOut">
              <a:rPr lang="es-CO" smtClean="0"/>
              <a:t>9/07/2020</a:t>
            </a:fld>
            <a:endParaRPr lang="es-CO"/>
          </a:p>
        </p:txBody>
      </p:sp>
      <p:sp>
        <p:nvSpPr>
          <p:cNvPr id="6" name="Marcador de pie de página 5">
            <a:extLst>
              <a:ext uri="{FF2B5EF4-FFF2-40B4-BE49-F238E27FC236}">
                <a16:creationId xmlns:a16="http://schemas.microsoft.com/office/drawing/2014/main" id="{FC19238F-B8F9-4377-9FA9-1833794FD585}"/>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AF6FACDE-849D-469F-90CE-A172FE02B1D5}"/>
              </a:ext>
            </a:extLst>
          </p:cNvPr>
          <p:cNvSpPr>
            <a:spLocks noGrp="1"/>
          </p:cNvSpPr>
          <p:nvPr>
            <p:ph type="sldNum" sz="quarter" idx="12"/>
          </p:nvPr>
        </p:nvSpPr>
        <p:spPr/>
        <p:txBody>
          <a:bodyPr/>
          <a:lstStyle/>
          <a:p>
            <a:fld id="{3E9A9DCB-7B19-48C3-85B7-93E9F0166139}" type="slidenum">
              <a:rPr lang="es-CO" smtClean="0"/>
              <a:t>‹Nº›</a:t>
            </a:fld>
            <a:endParaRPr lang="es-CO"/>
          </a:p>
        </p:txBody>
      </p:sp>
    </p:spTree>
    <p:extLst>
      <p:ext uri="{BB962C8B-B14F-4D97-AF65-F5344CB8AC3E}">
        <p14:creationId xmlns:p14="http://schemas.microsoft.com/office/powerpoint/2010/main" val="3855248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602F3FA-642F-42ED-9F08-37A1439701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FFB54231-94C1-428A-A239-907F3DE859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40155A3F-B5D4-427E-AFEB-AAA62249C6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0556B4-1523-43E8-AB5C-01BBC4C6180E}" type="datetimeFigureOut">
              <a:rPr lang="es-CO" smtClean="0"/>
              <a:t>9/07/2020</a:t>
            </a:fld>
            <a:endParaRPr lang="es-CO"/>
          </a:p>
        </p:txBody>
      </p:sp>
      <p:sp>
        <p:nvSpPr>
          <p:cNvPr id="5" name="Marcador de pie de página 4">
            <a:extLst>
              <a:ext uri="{FF2B5EF4-FFF2-40B4-BE49-F238E27FC236}">
                <a16:creationId xmlns:a16="http://schemas.microsoft.com/office/drawing/2014/main" id="{202CA44C-B80C-432A-999D-41BFCD690B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5506B6B3-3DD8-4116-B706-2C8A95F7BA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9A9DCB-7B19-48C3-85B7-93E9F0166139}" type="slidenum">
              <a:rPr lang="es-CO" smtClean="0"/>
              <a:t>‹Nº›</a:t>
            </a:fld>
            <a:endParaRPr lang="es-CO"/>
          </a:p>
        </p:txBody>
      </p:sp>
    </p:spTree>
    <p:extLst>
      <p:ext uri="{BB962C8B-B14F-4D97-AF65-F5344CB8AC3E}">
        <p14:creationId xmlns:p14="http://schemas.microsoft.com/office/powerpoint/2010/main" val="1532552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educaplus.org/gases/graham.html" TargetMode="External"/><Relationship Id="rId2" Type="http://schemas.openxmlformats.org/officeDocument/2006/relationships/hyperlink" Target="http://www.educaplus.org/gases/lab_graham.html" TargetMode="External"/><Relationship Id="rId1" Type="http://schemas.openxmlformats.org/officeDocument/2006/relationships/slideLayout" Target="../slideLayouts/slideLayout2.xml"/><Relationship Id="rId4" Type="http://schemas.openxmlformats.org/officeDocument/2006/relationships/hyperlink" Target="https://phet.colorado.edu/sims/html/diffusion/latest/diffusion_es.html"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sc.ehu.es/sbweb/fisica/transporte/difusion/difusion.ht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65BF7AD-9EA0-4D82-AD86-1669E21023DE}"/>
              </a:ext>
            </a:extLst>
          </p:cNvPr>
          <p:cNvSpPr>
            <a:spLocks noGrp="1"/>
          </p:cNvSpPr>
          <p:nvPr>
            <p:ph idx="1"/>
          </p:nvPr>
        </p:nvSpPr>
        <p:spPr/>
        <p:txBody>
          <a:bodyPr/>
          <a:lstStyle/>
          <a:p>
            <a:pPr marL="0" indent="0">
              <a:buNone/>
            </a:pPr>
            <a:r>
              <a:rPr lang="es-ES" dirty="0"/>
              <a:t>Laboratorio Difusión</a:t>
            </a:r>
            <a:endParaRPr lang="es-CO" dirty="0"/>
          </a:p>
        </p:txBody>
      </p:sp>
    </p:spTree>
    <p:extLst>
      <p:ext uri="{BB962C8B-B14F-4D97-AF65-F5344CB8AC3E}">
        <p14:creationId xmlns:p14="http://schemas.microsoft.com/office/powerpoint/2010/main" val="3152952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E880C30-E5C2-4F27-82AF-C02DC1B9A8D8}"/>
              </a:ext>
            </a:extLst>
          </p:cNvPr>
          <p:cNvSpPr>
            <a:spLocks noGrp="1"/>
          </p:cNvSpPr>
          <p:nvPr>
            <p:ph type="title"/>
          </p:nvPr>
        </p:nvSpPr>
        <p:spPr/>
        <p:txBody>
          <a:bodyPr/>
          <a:lstStyle/>
          <a:p>
            <a:r>
              <a:rPr lang="es-ES" dirty="0"/>
              <a:t>PARTE A</a:t>
            </a:r>
            <a:endParaRPr lang="es-CO" dirty="0"/>
          </a:p>
        </p:txBody>
      </p:sp>
      <p:sp>
        <p:nvSpPr>
          <p:cNvPr id="3" name="Marcador de contenido 2">
            <a:extLst>
              <a:ext uri="{FF2B5EF4-FFF2-40B4-BE49-F238E27FC236}">
                <a16:creationId xmlns:a16="http://schemas.microsoft.com/office/drawing/2014/main" id="{F77F8378-EEBC-452E-8A13-9259E5020CEC}"/>
              </a:ext>
            </a:extLst>
          </p:cNvPr>
          <p:cNvSpPr>
            <a:spLocks noGrp="1"/>
          </p:cNvSpPr>
          <p:nvPr>
            <p:ph idx="1"/>
          </p:nvPr>
        </p:nvSpPr>
        <p:spPr/>
        <p:txBody>
          <a:bodyPr/>
          <a:lstStyle/>
          <a:p>
            <a:endParaRPr lang="es-CO"/>
          </a:p>
        </p:txBody>
      </p:sp>
    </p:spTree>
    <p:extLst>
      <p:ext uri="{BB962C8B-B14F-4D97-AF65-F5344CB8AC3E}">
        <p14:creationId xmlns:p14="http://schemas.microsoft.com/office/powerpoint/2010/main" val="3261969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6E5EA6-C085-4627-8A30-77453790FDB6}"/>
              </a:ext>
            </a:extLst>
          </p:cNvPr>
          <p:cNvSpPr>
            <a:spLocks noGrp="1"/>
          </p:cNvSpPr>
          <p:nvPr>
            <p:ph type="title"/>
          </p:nvPr>
        </p:nvSpPr>
        <p:spPr/>
        <p:txBody>
          <a:bodyPr/>
          <a:lstStyle/>
          <a:p>
            <a:endParaRPr lang="es-CO"/>
          </a:p>
        </p:txBody>
      </p:sp>
      <p:sp>
        <p:nvSpPr>
          <p:cNvPr id="3" name="Marcador de contenido 2">
            <a:extLst>
              <a:ext uri="{FF2B5EF4-FFF2-40B4-BE49-F238E27FC236}">
                <a16:creationId xmlns:a16="http://schemas.microsoft.com/office/drawing/2014/main" id="{1DC84DF9-6D89-40A9-9F23-220CB40B3AA4}"/>
              </a:ext>
            </a:extLst>
          </p:cNvPr>
          <p:cNvSpPr>
            <a:spLocks noGrp="1"/>
          </p:cNvSpPr>
          <p:nvPr>
            <p:ph idx="1"/>
          </p:nvPr>
        </p:nvSpPr>
        <p:spPr/>
        <p:txBody>
          <a:bodyPr/>
          <a:lstStyle/>
          <a:p>
            <a:endParaRPr lang="es-CO"/>
          </a:p>
        </p:txBody>
      </p:sp>
    </p:spTree>
    <p:extLst>
      <p:ext uri="{BB962C8B-B14F-4D97-AF65-F5344CB8AC3E}">
        <p14:creationId xmlns:p14="http://schemas.microsoft.com/office/powerpoint/2010/main" val="26899251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8A6DF3-0474-419A-983A-42C540FBF8D5}"/>
              </a:ext>
            </a:extLst>
          </p:cNvPr>
          <p:cNvSpPr>
            <a:spLocks noGrp="1"/>
          </p:cNvSpPr>
          <p:nvPr>
            <p:ph type="title"/>
          </p:nvPr>
        </p:nvSpPr>
        <p:spPr/>
        <p:txBody>
          <a:bodyPr/>
          <a:lstStyle/>
          <a:p>
            <a:endParaRPr lang="es-CO"/>
          </a:p>
        </p:txBody>
      </p:sp>
      <p:sp>
        <p:nvSpPr>
          <p:cNvPr id="3" name="Marcador de contenido 2">
            <a:extLst>
              <a:ext uri="{FF2B5EF4-FFF2-40B4-BE49-F238E27FC236}">
                <a16:creationId xmlns:a16="http://schemas.microsoft.com/office/drawing/2014/main" id="{B4CADFC9-8ADF-4942-A833-5B2CA90DBA37}"/>
              </a:ext>
            </a:extLst>
          </p:cNvPr>
          <p:cNvSpPr>
            <a:spLocks noGrp="1"/>
          </p:cNvSpPr>
          <p:nvPr>
            <p:ph idx="1"/>
          </p:nvPr>
        </p:nvSpPr>
        <p:spPr/>
        <p:txBody>
          <a:bodyPr/>
          <a:lstStyle/>
          <a:p>
            <a:endParaRPr lang="es-CO"/>
          </a:p>
        </p:txBody>
      </p:sp>
    </p:spTree>
    <p:extLst>
      <p:ext uri="{BB962C8B-B14F-4D97-AF65-F5344CB8AC3E}">
        <p14:creationId xmlns:p14="http://schemas.microsoft.com/office/powerpoint/2010/main" val="4501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195451-C5A0-4037-83CF-1082C733F2A9}"/>
              </a:ext>
            </a:extLst>
          </p:cNvPr>
          <p:cNvSpPr>
            <a:spLocks noGrp="1"/>
          </p:cNvSpPr>
          <p:nvPr>
            <p:ph type="title"/>
          </p:nvPr>
        </p:nvSpPr>
        <p:spPr/>
        <p:txBody>
          <a:bodyPr/>
          <a:lstStyle/>
          <a:p>
            <a:r>
              <a:rPr lang="es-ES" dirty="0"/>
              <a:t>PARTE B</a:t>
            </a:r>
            <a:endParaRPr lang="es-CO" dirty="0"/>
          </a:p>
        </p:txBody>
      </p:sp>
      <p:pic>
        <p:nvPicPr>
          <p:cNvPr id="4" name="Marcador de contenido 3">
            <a:extLst>
              <a:ext uri="{FF2B5EF4-FFF2-40B4-BE49-F238E27FC236}">
                <a16:creationId xmlns:a16="http://schemas.microsoft.com/office/drawing/2014/main" id="{C9301E42-3C17-47F3-9B07-6874FCB6C746}"/>
              </a:ext>
            </a:extLst>
          </p:cNvPr>
          <p:cNvPicPr>
            <a:picLocks noGrp="1"/>
          </p:cNvPicPr>
          <p:nvPr>
            <p:ph idx="1"/>
          </p:nvPr>
        </p:nvPicPr>
        <p:blipFill>
          <a:blip r:embed="rId2"/>
          <a:stretch>
            <a:fillRect/>
          </a:stretch>
        </p:blipFill>
        <p:spPr>
          <a:xfrm>
            <a:off x="1709531" y="1338470"/>
            <a:ext cx="8918712" cy="4929808"/>
          </a:xfrm>
          <a:prstGeom prst="rect">
            <a:avLst/>
          </a:prstGeom>
        </p:spPr>
      </p:pic>
    </p:spTree>
    <p:extLst>
      <p:ext uri="{BB962C8B-B14F-4D97-AF65-F5344CB8AC3E}">
        <p14:creationId xmlns:p14="http://schemas.microsoft.com/office/powerpoint/2010/main" val="1523561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9FF3763-BF02-4286-B4D6-38F41DE25198}"/>
              </a:ext>
            </a:extLst>
          </p:cNvPr>
          <p:cNvSpPr>
            <a:spLocks noGrp="1"/>
          </p:cNvSpPr>
          <p:nvPr>
            <p:ph type="title"/>
          </p:nvPr>
        </p:nvSpPr>
        <p:spPr>
          <a:xfrm>
            <a:off x="1550504" y="365125"/>
            <a:ext cx="8852453" cy="1325563"/>
          </a:xfrm>
        </p:spPr>
        <p:txBody>
          <a:bodyPr>
            <a:normAutofit fontScale="90000"/>
          </a:bodyPr>
          <a:lstStyle/>
          <a:p>
            <a:pPr algn="ctr"/>
            <a:br>
              <a:rPr lang="es-CO" dirty="0"/>
            </a:br>
            <a:r>
              <a:rPr lang="es-CO" dirty="0"/>
              <a:t>Pregunta de investigación</a:t>
            </a:r>
            <a:br>
              <a:rPr lang="es-CO" dirty="0"/>
            </a:br>
            <a:r>
              <a:rPr lang="es-CO" dirty="0"/>
              <a:t> ¿</a:t>
            </a:r>
            <a:r>
              <a:rPr lang="es-CO" b="1" dirty="0"/>
              <a:t>Relación entre tasa de difusión y masa molar? </a:t>
            </a:r>
            <a:br>
              <a:rPr lang="es-CO" dirty="0">
                <a:effectLst/>
              </a:rPr>
            </a:br>
            <a:endParaRPr lang="es-CO" dirty="0"/>
          </a:p>
        </p:txBody>
      </p:sp>
      <p:sp>
        <p:nvSpPr>
          <p:cNvPr id="4" name="Rectángulo 3">
            <a:extLst>
              <a:ext uri="{FF2B5EF4-FFF2-40B4-BE49-F238E27FC236}">
                <a16:creationId xmlns:a16="http://schemas.microsoft.com/office/drawing/2014/main" id="{8ACE7E6A-AC20-4067-A24A-72A29C1339F7}"/>
              </a:ext>
            </a:extLst>
          </p:cNvPr>
          <p:cNvSpPr/>
          <p:nvPr/>
        </p:nvSpPr>
        <p:spPr>
          <a:xfrm>
            <a:off x="1338469" y="2136337"/>
            <a:ext cx="2411896" cy="1477328"/>
          </a:xfrm>
          <a:prstGeom prst="rect">
            <a:avLst/>
          </a:prstGeom>
        </p:spPr>
        <p:txBody>
          <a:bodyPr wrap="square">
            <a:spAutoFit/>
          </a:bodyPr>
          <a:lstStyle/>
          <a:p>
            <a:r>
              <a:rPr lang="es-CO" dirty="0"/>
              <a:t>1. Si la </a:t>
            </a:r>
            <a:r>
              <a:rPr lang="es-CO" b="1" dirty="0">
                <a:highlight>
                  <a:srgbClr val="FFFF00"/>
                </a:highlight>
              </a:rPr>
              <a:t>masa molar </a:t>
            </a:r>
            <a:r>
              <a:rPr lang="es-CO" dirty="0"/>
              <a:t>es mayor, entonces la </a:t>
            </a:r>
            <a:r>
              <a:rPr lang="es-CO" dirty="0">
                <a:highlight>
                  <a:srgbClr val="FFFF00"/>
                </a:highlight>
              </a:rPr>
              <a:t>velocidad de difusión </a:t>
            </a:r>
            <a:r>
              <a:rPr lang="es-CO" dirty="0"/>
              <a:t>será más grande, más pequeña o igual?</a:t>
            </a:r>
          </a:p>
        </p:txBody>
      </p:sp>
      <p:sp>
        <p:nvSpPr>
          <p:cNvPr id="5" name="Rectángulo 4">
            <a:extLst>
              <a:ext uri="{FF2B5EF4-FFF2-40B4-BE49-F238E27FC236}">
                <a16:creationId xmlns:a16="http://schemas.microsoft.com/office/drawing/2014/main" id="{E8BDE8C1-2331-4934-A017-2A07CDE04F8A}"/>
              </a:ext>
            </a:extLst>
          </p:cNvPr>
          <p:cNvSpPr/>
          <p:nvPr/>
        </p:nvSpPr>
        <p:spPr>
          <a:xfrm>
            <a:off x="6831497" y="2165578"/>
            <a:ext cx="4280453" cy="923330"/>
          </a:xfrm>
          <a:prstGeom prst="rect">
            <a:avLst/>
          </a:prstGeom>
        </p:spPr>
        <p:txBody>
          <a:bodyPr wrap="square">
            <a:spAutoFit/>
          </a:bodyPr>
          <a:lstStyle/>
          <a:p>
            <a:r>
              <a:rPr lang="es-CO" dirty="0"/>
              <a:t>2. La </a:t>
            </a:r>
            <a:r>
              <a:rPr lang="es-CO" dirty="0">
                <a:highlight>
                  <a:srgbClr val="FFFF00"/>
                </a:highlight>
              </a:rPr>
              <a:t>velocidad de difusión </a:t>
            </a:r>
            <a:r>
              <a:rPr lang="es-CO" dirty="0"/>
              <a:t>es directamente proporcional o  inversamente proporcional con la </a:t>
            </a:r>
            <a:r>
              <a:rPr lang="es-CO" dirty="0">
                <a:highlight>
                  <a:srgbClr val="FFFF00"/>
                </a:highlight>
              </a:rPr>
              <a:t>masa molar</a:t>
            </a:r>
            <a:r>
              <a:rPr lang="es-CO" dirty="0"/>
              <a:t>?</a:t>
            </a:r>
          </a:p>
        </p:txBody>
      </p:sp>
      <p:sp>
        <p:nvSpPr>
          <p:cNvPr id="6" name="Rectángulo 5">
            <a:extLst>
              <a:ext uri="{FF2B5EF4-FFF2-40B4-BE49-F238E27FC236}">
                <a16:creationId xmlns:a16="http://schemas.microsoft.com/office/drawing/2014/main" id="{DE8FD7E9-DB05-46CA-867C-F9616890D3A5}"/>
              </a:ext>
            </a:extLst>
          </p:cNvPr>
          <p:cNvSpPr/>
          <p:nvPr/>
        </p:nvSpPr>
        <p:spPr>
          <a:xfrm>
            <a:off x="6205334" y="3983518"/>
            <a:ext cx="2531165" cy="2308324"/>
          </a:xfrm>
          <a:prstGeom prst="rect">
            <a:avLst/>
          </a:prstGeom>
        </p:spPr>
        <p:txBody>
          <a:bodyPr wrap="square">
            <a:spAutoFit/>
          </a:bodyPr>
          <a:lstStyle/>
          <a:p>
            <a:endParaRPr lang="es-CO" dirty="0"/>
          </a:p>
          <a:p>
            <a:pPr algn="ctr"/>
            <a:r>
              <a:rPr lang="es-CO" dirty="0"/>
              <a:t>4. La </a:t>
            </a:r>
            <a:r>
              <a:rPr lang="es-CO" dirty="0">
                <a:highlight>
                  <a:srgbClr val="FFFF00"/>
                </a:highlight>
              </a:rPr>
              <a:t>velocidad de difusión </a:t>
            </a:r>
            <a:r>
              <a:rPr lang="es-CO" dirty="0"/>
              <a:t>es directamente proporcional o  inversamente proporcional con el cuadrado de la</a:t>
            </a:r>
            <a:r>
              <a:rPr lang="es-CO" dirty="0">
                <a:highlight>
                  <a:srgbClr val="FFFF00"/>
                </a:highlight>
              </a:rPr>
              <a:t> masa molar?</a:t>
            </a:r>
            <a:endParaRPr lang="es-CO" dirty="0">
              <a:effectLst/>
              <a:highlight>
                <a:srgbClr val="FFFF00"/>
              </a:highlight>
            </a:endParaRPr>
          </a:p>
        </p:txBody>
      </p:sp>
      <p:sp>
        <p:nvSpPr>
          <p:cNvPr id="9" name="Rectángulo 8">
            <a:extLst>
              <a:ext uri="{FF2B5EF4-FFF2-40B4-BE49-F238E27FC236}">
                <a16:creationId xmlns:a16="http://schemas.microsoft.com/office/drawing/2014/main" id="{AF7FF0CA-F20D-4BAB-AF5A-0A3A0E5137BF}"/>
              </a:ext>
            </a:extLst>
          </p:cNvPr>
          <p:cNvSpPr/>
          <p:nvPr/>
        </p:nvSpPr>
        <p:spPr>
          <a:xfrm>
            <a:off x="2242931" y="4242251"/>
            <a:ext cx="3014868" cy="1477328"/>
          </a:xfrm>
          <a:prstGeom prst="rect">
            <a:avLst/>
          </a:prstGeom>
        </p:spPr>
        <p:txBody>
          <a:bodyPr wrap="square">
            <a:spAutoFit/>
          </a:bodyPr>
          <a:lstStyle/>
          <a:p>
            <a:r>
              <a:rPr lang="es-CO" dirty="0"/>
              <a:t>3. La </a:t>
            </a:r>
            <a:r>
              <a:rPr lang="es-CO" dirty="0">
                <a:highlight>
                  <a:srgbClr val="FFFF00"/>
                </a:highlight>
              </a:rPr>
              <a:t>velocidad de difusión </a:t>
            </a:r>
            <a:r>
              <a:rPr lang="es-CO" dirty="0"/>
              <a:t>es directamente proporcional o  </a:t>
            </a:r>
            <a:r>
              <a:rPr lang="es-CO" dirty="0">
                <a:highlight>
                  <a:srgbClr val="FFFF00"/>
                </a:highlight>
              </a:rPr>
              <a:t>inversamente proporcional </a:t>
            </a:r>
            <a:r>
              <a:rPr lang="es-CO" dirty="0"/>
              <a:t>con raíz cuadrada de la </a:t>
            </a:r>
            <a:r>
              <a:rPr lang="es-CO" dirty="0">
                <a:highlight>
                  <a:srgbClr val="FFFF00"/>
                </a:highlight>
              </a:rPr>
              <a:t>masa molar ?</a:t>
            </a:r>
          </a:p>
        </p:txBody>
      </p:sp>
    </p:spTree>
    <p:extLst>
      <p:ext uri="{BB962C8B-B14F-4D97-AF65-F5344CB8AC3E}">
        <p14:creationId xmlns:p14="http://schemas.microsoft.com/office/powerpoint/2010/main" val="35285950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F2015E5A-A491-4832-BB8A-E35D012A7EDF}"/>
              </a:ext>
            </a:extLst>
          </p:cNvPr>
          <p:cNvSpPr>
            <a:spLocks noGrp="1"/>
          </p:cNvSpPr>
          <p:nvPr>
            <p:ph idx="1"/>
          </p:nvPr>
        </p:nvSpPr>
        <p:spPr>
          <a:xfrm>
            <a:off x="768626" y="887896"/>
            <a:ext cx="10585174" cy="5289067"/>
          </a:xfrm>
        </p:spPr>
        <p:txBody>
          <a:bodyPr>
            <a:normAutofit/>
          </a:bodyPr>
          <a:lstStyle/>
          <a:p>
            <a:r>
              <a:rPr lang="es-CO" b="1" dirty="0"/>
              <a:t>Descripción</a:t>
            </a:r>
            <a:endParaRPr lang="es-CO" dirty="0">
              <a:effectLst/>
            </a:endParaRPr>
          </a:p>
          <a:p>
            <a:pPr marL="0" indent="0">
              <a:buNone/>
            </a:pPr>
            <a:r>
              <a:rPr lang="es-CO" dirty="0"/>
              <a:t>Mezcle dos gases para explorar la difusión. Experimente con concentración, temperatura, masa y radio y determina cómo estos factores afectan la velocidad de difusión</a:t>
            </a:r>
          </a:p>
          <a:p>
            <a:pPr marL="0" indent="0">
              <a:buNone/>
            </a:pPr>
            <a:endParaRPr lang="es-CO" dirty="0">
              <a:effectLst/>
            </a:endParaRPr>
          </a:p>
          <a:p>
            <a:pPr marL="0" indent="0">
              <a:buNone/>
            </a:pPr>
            <a:r>
              <a:rPr lang="es-CO" b="1" dirty="0"/>
              <a:t>Objetivos </a:t>
            </a:r>
          </a:p>
          <a:p>
            <a:pPr marL="0" indent="0">
              <a:buNone/>
            </a:pPr>
            <a:r>
              <a:rPr lang="es-CO" b="1" dirty="0"/>
              <a:t>- </a:t>
            </a:r>
            <a:r>
              <a:rPr lang="es-CO" dirty="0"/>
              <a:t>Explique cómo se mezclan dos gases.</a:t>
            </a:r>
          </a:p>
          <a:p>
            <a:pPr lvl="0">
              <a:buFontTx/>
              <a:buChar char="-"/>
            </a:pPr>
            <a:r>
              <a:rPr lang="es-CO" dirty="0"/>
              <a:t>Diseñe un experimento para encontrar los factores que afectan la velocidad de difusión.</a:t>
            </a:r>
          </a:p>
          <a:p>
            <a:pPr lvl="0">
              <a:buFontTx/>
              <a:buChar char="-"/>
            </a:pPr>
            <a:endParaRPr lang="es-CO" dirty="0"/>
          </a:p>
          <a:p>
            <a:pPr marL="0" indent="0">
              <a:buNone/>
            </a:pPr>
            <a:endParaRPr lang="es-CO" dirty="0"/>
          </a:p>
        </p:txBody>
      </p:sp>
    </p:spTree>
    <p:extLst>
      <p:ext uri="{BB962C8B-B14F-4D97-AF65-F5344CB8AC3E}">
        <p14:creationId xmlns:p14="http://schemas.microsoft.com/office/powerpoint/2010/main" val="20297788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E0DC75A-816B-4D25-B884-F07D920EBD26}"/>
              </a:ext>
            </a:extLst>
          </p:cNvPr>
          <p:cNvSpPr>
            <a:spLocks noGrp="1"/>
          </p:cNvSpPr>
          <p:nvPr>
            <p:ph idx="1"/>
          </p:nvPr>
        </p:nvSpPr>
        <p:spPr/>
        <p:txBody>
          <a:bodyPr/>
          <a:lstStyle/>
          <a:p>
            <a:pPr lvl="0"/>
            <a:r>
              <a:rPr lang="es-ES" dirty="0"/>
              <a:t>Explique cómo se mezclan dos gases.</a:t>
            </a:r>
            <a:endParaRPr lang="es-CO" dirty="0"/>
          </a:p>
          <a:p>
            <a:pPr lvl="0"/>
            <a:r>
              <a:rPr lang="es-ES" dirty="0"/>
              <a:t>Describa lo que representan las flechas de velocidad de flujo de partículas.</a:t>
            </a:r>
            <a:endParaRPr lang="es-CO" dirty="0"/>
          </a:p>
          <a:p>
            <a:pPr lvl="0"/>
            <a:r>
              <a:rPr lang="es-ES" dirty="0"/>
              <a:t>Diseñe un experimento para determinar los factores que afectan la velocidad de difusión.</a:t>
            </a:r>
          </a:p>
          <a:p>
            <a:r>
              <a:rPr lang="es-CO" dirty="0"/>
              <a:t>Use el centro de masa de </a:t>
            </a:r>
            <a:r>
              <a:rPr lang="es-CO" dirty="0" err="1"/>
              <a:t>particulas</a:t>
            </a:r>
            <a:r>
              <a:rPr lang="es-CO" dirty="0"/>
              <a:t> para determinar cuando el sistema alcanza el equilibrio.</a:t>
            </a:r>
          </a:p>
          <a:p>
            <a:pPr marL="0" lvl="0" indent="0">
              <a:buNone/>
            </a:pPr>
            <a:endParaRPr lang="es-CO" dirty="0"/>
          </a:p>
          <a:p>
            <a:endParaRPr lang="es-CO" dirty="0"/>
          </a:p>
        </p:txBody>
      </p:sp>
    </p:spTree>
    <p:extLst>
      <p:ext uri="{BB962C8B-B14F-4D97-AF65-F5344CB8AC3E}">
        <p14:creationId xmlns:p14="http://schemas.microsoft.com/office/powerpoint/2010/main" val="36885990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731A76-A2FE-4766-A51F-E9D1AE77A5CB}"/>
              </a:ext>
            </a:extLst>
          </p:cNvPr>
          <p:cNvSpPr>
            <a:spLocks noGrp="1"/>
          </p:cNvSpPr>
          <p:nvPr>
            <p:ph type="title"/>
          </p:nvPr>
        </p:nvSpPr>
        <p:spPr/>
        <p:txBody>
          <a:bodyPr/>
          <a:lstStyle/>
          <a:p>
            <a:r>
              <a:rPr lang="es-ES" dirty="0"/>
              <a:t>Ejemplos:</a:t>
            </a:r>
            <a:endParaRPr lang="es-CO" dirty="0"/>
          </a:p>
        </p:txBody>
      </p:sp>
      <p:pic>
        <p:nvPicPr>
          <p:cNvPr id="4" name="Marcador de contenido 3">
            <a:extLst>
              <a:ext uri="{FF2B5EF4-FFF2-40B4-BE49-F238E27FC236}">
                <a16:creationId xmlns:a16="http://schemas.microsoft.com/office/drawing/2014/main" id="{A2F458D5-AC28-47DE-BF22-DB9EBC7A9180}"/>
              </a:ext>
            </a:extLst>
          </p:cNvPr>
          <p:cNvPicPr>
            <a:picLocks noGrp="1"/>
          </p:cNvPicPr>
          <p:nvPr>
            <p:ph idx="1"/>
          </p:nvPr>
        </p:nvPicPr>
        <p:blipFill>
          <a:blip r:embed="rId2"/>
          <a:stretch>
            <a:fillRect/>
          </a:stretch>
        </p:blipFill>
        <p:spPr>
          <a:xfrm>
            <a:off x="2239618" y="365125"/>
            <a:ext cx="9802846" cy="6440936"/>
          </a:xfrm>
          <a:prstGeom prst="rect">
            <a:avLst/>
          </a:prstGeom>
        </p:spPr>
      </p:pic>
    </p:spTree>
    <p:extLst>
      <p:ext uri="{BB962C8B-B14F-4D97-AF65-F5344CB8AC3E}">
        <p14:creationId xmlns:p14="http://schemas.microsoft.com/office/powerpoint/2010/main" val="28068517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Marcador de contenido 6">
            <a:extLst>
              <a:ext uri="{FF2B5EF4-FFF2-40B4-BE49-F238E27FC236}">
                <a16:creationId xmlns:a16="http://schemas.microsoft.com/office/drawing/2014/main" id="{8D9F39D0-C2BC-41AE-A2B0-1EB232210ADC}"/>
              </a:ext>
            </a:extLst>
          </p:cNvPr>
          <p:cNvPicPr>
            <a:picLocks noGrp="1" noChangeAspect="1"/>
          </p:cNvPicPr>
          <p:nvPr>
            <p:ph idx="1"/>
          </p:nvPr>
        </p:nvPicPr>
        <p:blipFill>
          <a:blip r:embed="rId2"/>
          <a:stretch>
            <a:fillRect/>
          </a:stretch>
        </p:blipFill>
        <p:spPr>
          <a:xfrm>
            <a:off x="593861" y="1789044"/>
            <a:ext cx="11004277" cy="2927305"/>
          </a:xfrm>
          <a:prstGeom prst="rect">
            <a:avLst/>
          </a:prstGeom>
        </p:spPr>
      </p:pic>
    </p:spTree>
    <p:extLst>
      <p:ext uri="{BB962C8B-B14F-4D97-AF65-F5344CB8AC3E}">
        <p14:creationId xmlns:p14="http://schemas.microsoft.com/office/powerpoint/2010/main" val="176203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F09F1B-E73C-4053-8FF4-DA88FF909D01}"/>
              </a:ext>
            </a:extLst>
          </p:cNvPr>
          <p:cNvSpPr>
            <a:spLocks noGrp="1"/>
          </p:cNvSpPr>
          <p:nvPr>
            <p:ph type="title"/>
          </p:nvPr>
        </p:nvSpPr>
        <p:spPr/>
        <p:txBody>
          <a:bodyPr/>
          <a:lstStyle/>
          <a:p>
            <a:endParaRPr lang="es-CO"/>
          </a:p>
        </p:txBody>
      </p:sp>
      <p:sp>
        <p:nvSpPr>
          <p:cNvPr id="3" name="Marcador de contenido 2">
            <a:extLst>
              <a:ext uri="{FF2B5EF4-FFF2-40B4-BE49-F238E27FC236}">
                <a16:creationId xmlns:a16="http://schemas.microsoft.com/office/drawing/2014/main" id="{E6072E7B-2112-4F89-970E-9CE30A9945C8}"/>
              </a:ext>
            </a:extLst>
          </p:cNvPr>
          <p:cNvSpPr>
            <a:spLocks noGrp="1"/>
          </p:cNvSpPr>
          <p:nvPr>
            <p:ph idx="1"/>
          </p:nvPr>
        </p:nvSpPr>
        <p:spPr/>
        <p:txBody>
          <a:bodyPr/>
          <a:lstStyle/>
          <a:p>
            <a:endParaRPr lang="es-CO"/>
          </a:p>
        </p:txBody>
      </p:sp>
      <p:pic>
        <p:nvPicPr>
          <p:cNvPr id="4" name="Imagen 3">
            <a:extLst>
              <a:ext uri="{FF2B5EF4-FFF2-40B4-BE49-F238E27FC236}">
                <a16:creationId xmlns:a16="http://schemas.microsoft.com/office/drawing/2014/main" id="{ECF1B23B-7924-4886-BB9B-726DB72FCE66}"/>
              </a:ext>
            </a:extLst>
          </p:cNvPr>
          <p:cNvPicPr/>
          <p:nvPr/>
        </p:nvPicPr>
        <p:blipFill>
          <a:blip r:embed="rId2"/>
          <a:stretch>
            <a:fillRect/>
          </a:stretch>
        </p:blipFill>
        <p:spPr>
          <a:xfrm>
            <a:off x="669235" y="288580"/>
            <a:ext cx="10853530" cy="6280840"/>
          </a:xfrm>
          <a:prstGeom prst="rect">
            <a:avLst/>
          </a:prstGeom>
        </p:spPr>
      </p:pic>
    </p:spTree>
    <p:extLst>
      <p:ext uri="{BB962C8B-B14F-4D97-AF65-F5344CB8AC3E}">
        <p14:creationId xmlns:p14="http://schemas.microsoft.com/office/powerpoint/2010/main" val="1398156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E57DB8-BF05-4175-B162-3D7AAB478C10}"/>
              </a:ext>
            </a:extLst>
          </p:cNvPr>
          <p:cNvSpPr>
            <a:spLocks noGrp="1"/>
          </p:cNvSpPr>
          <p:nvPr>
            <p:ph type="title"/>
          </p:nvPr>
        </p:nvSpPr>
        <p:spPr>
          <a:xfrm>
            <a:off x="838200" y="325369"/>
            <a:ext cx="10515600" cy="1325563"/>
          </a:xfrm>
        </p:spPr>
        <p:txBody>
          <a:bodyPr>
            <a:normAutofit fontScale="90000"/>
          </a:bodyPr>
          <a:lstStyle/>
          <a:p>
            <a:br>
              <a:rPr lang="es-ES" dirty="0"/>
            </a:br>
            <a:r>
              <a:rPr lang="es-ES" dirty="0"/>
              <a:t>Esta actividad comprende dos partes:</a:t>
            </a:r>
            <a:br>
              <a:rPr lang="es-ES" dirty="0"/>
            </a:br>
            <a:endParaRPr lang="es-CO" dirty="0"/>
          </a:p>
        </p:txBody>
      </p:sp>
      <p:sp>
        <p:nvSpPr>
          <p:cNvPr id="3" name="Marcador de contenido 2">
            <a:extLst>
              <a:ext uri="{FF2B5EF4-FFF2-40B4-BE49-F238E27FC236}">
                <a16:creationId xmlns:a16="http://schemas.microsoft.com/office/drawing/2014/main" id="{DEA7D8CC-BD12-4613-9F0E-38F34FF986B9}"/>
              </a:ext>
            </a:extLst>
          </p:cNvPr>
          <p:cNvSpPr>
            <a:spLocks noGrp="1"/>
          </p:cNvSpPr>
          <p:nvPr>
            <p:ph idx="1"/>
          </p:nvPr>
        </p:nvSpPr>
        <p:spPr>
          <a:xfrm>
            <a:off x="838199" y="1825624"/>
            <a:ext cx="11009243" cy="4455905"/>
          </a:xfrm>
        </p:spPr>
        <p:txBody>
          <a:bodyPr>
            <a:normAutofit/>
          </a:bodyPr>
          <a:lstStyle/>
          <a:p>
            <a:pPr marL="0" indent="0">
              <a:buNone/>
            </a:pPr>
            <a:r>
              <a:rPr lang="es-CO" dirty="0"/>
              <a:t>Parte A:</a:t>
            </a:r>
          </a:p>
          <a:p>
            <a:r>
              <a:rPr lang="es-CO" dirty="0">
                <a:hlinkClick r:id="rId2"/>
              </a:rPr>
              <a:t>http://www.educaplus.org/gases/lab_graham.html</a:t>
            </a:r>
            <a:endParaRPr lang="es-CO" dirty="0"/>
          </a:p>
          <a:p>
            <a:pPr marL="0" indent="0">
              <a:buNone/>
            </a:pPr>
            <a:r>
              <a:rPr lang="es-CO" dirty="0"/>
              <a:t>Realice la actividad propuesta en esta simulación, conforme lo indicado allí. Revise </a:t>
            </a:r>
            <a:r>
              <a:rPr lang="es-CO" dirty="0" err="1"/>
              <a:t>previamente:</a:t>
            </a:r>
            <a:r>
              <a:rPr lang="es-CO" dirty="0" err="1">
                <a:hlinkClick r:id="rId3"/>
              </a:rPr>
              <a:t>http</a:t>
            </a:r>
            <a:r>
              <a:rPr lang="es-CO" dirty="0">
                <a:hlinkClick r:id="rId3"/>
              </a:rPr>
              <a:t>://www.educaplus.org/gases/graham.html</a:t>
            </a:r>
            <a:endParaRPr lang="es-CO" dirty="0"/>
          </a:p>
          <a:p>
            <a:pPr marL="0" indent="0">
              <a:buNone/>
            </a:pPr>
            <a:endParaRPr lang="es-CO" dirty="0"/>
          </a:p>
          <a:p>
            <a:pPr marL="0" indent="0">
              <a:buNone/>
            </a:pPr>
            <a:r>
              <a:rPr lang="es-CO" dirty="0"/>
              <a:t>Parte B:</a:t>
            </a:r>
          </a:p>
          <a:p>
            <a:pPr marL="0" indent="0">
              <a:buNone/>
            </a:pPr>
            <a:r>
              <a:rPr lang="es-CO" dirty="0">
                <a:hlinkClick r:id="rId4"/>
              </a:rPr>
              <a:t>https://phet.colorado.edu/sims/html/diffusion/latest/diffusion_es.html</a:t>
            </a:r>
            <a:endParaRPr lang="es-CO" dirty="0"/>
          </a:p>
          <a:p>
            <a:pPr marL="0" indent="0">
              <a:buNone/>
            </a:pPr>
            <a:r>
              <a:rPr lang="es-CO" dirty="0"/>
              <a:t>Realice la actividad conforme las indicaciones descritas en esta presentación.</a:t>
            </a:r>
          </a:p>
          <a:p>
            <a:pPr marL="0" indent="0">
              <a:buNone/>
            </a:pPr>
            <a:endParaRPr lang="es-CO" dirty="0"/>
          </a:p>
          <a:p>
            <a:pPr marL="0" indent="0">
              <a:buNone/>
            </a:pPr>
            <a:endParaRPr lang="es-CO" dirty="0"/>
          </a:p>
          <a:p>
            <a:pPr marL="0" indent="0">
              <a:buNone/>
            </a:pPr>
            <a:endParaRPr lang="es-CO" dirty="0"/>
          </a:p>
        </p:txBody>
      </p:sp>
    </p:spTree>
    <p:extLst>
      <p:ext uri="{BB962C8B-B14F-4D97-AF65-F5344CB8AC3E}">
        <p14:creationId xmlns:p14="http://schemas.microsoft.com/office/powerpoint/2010/main" val="35607194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a:extLst>
              <a:ext uri="{FF2B5EF4-FFF2-40B4-BE49-F238E27FC236}">
                <a16:creationId xmlns:a16="http://schemas.microsoft.com/office/drawing/2014/main" id="{9770EE5C-42DE-4208-9945-1C01EDA76643}"/>
              </a:ext>
            </a:extLst>
          </p:cNvPr>
          <p:cNvPicPr>
            <a:picLocks noGrp="1" noChangeAspect="1"/>
          </p:cNvPicPr>
          <p:nvPr>
            <p:ph idx="1"/>
          </p:nvPr>
        </p:nvPicPr>
        <p:blipFill>
          <a:blip r:embed="rId2"/>
          <a:stretch>
            <a:fillRect/>
          </a:stretch>
        </p:blipFill>
        <p:spPr>
          <a:xfrm>
            <a:off x="542457" y="2451653"/>
            <a:ext cx="10587116" cy="2253067"/>
          </a:xfrm>
          <a:prstGeom prst="rect">
            <a:avLst/>
          </a:prstGeom>
        </p:spPr>
      </p:pic>
    </p:spTree>
    <p:extLst>
      <p:ext uri="{BB962C8B-B14F-4D97-AF65-F5344CB8AC3E}">
        <p14:creationId xmlns:p14="http://schemas.microsoft.com/office/powerpoint/2010/main" val="15760970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a:extLst>
              <a:ext uri="{FF2B5EF4-FFF2-40B4-BE49-F238E27FC236}">
                <a16:creationId xmlns:a16="http://schemas.microsoft.com/office/drawing/2014/main" id="{DEF9D0D8-D002-4E90-A1FE-B2AA501BC7C2}"/>
              </a:ext>
            </a:extLst>
          </p:cNvPr>
          <p:cNvPicPr>
            <a:picLocks noGrp="1" noChangeAspect="1"/>
          </p:cNvPicPr>
          <p:nvPr>
            <p:ph idx="1"/>
          </p:nvPr>
        </p:nvPicPr>
        <p:blipFill>
          <a:blip r:embed="rId2"/>
          <a:stretch>
            <a:fillRect/>
          </a:stretch>
        </p:blipFill>
        <p:spPr>
          <a:xfrm>
            <a:off x="1848678" y="395006"/>
            <a:ext cx="8494643" cy="6299502"/>
          </a:xfrm>
          <a:prstGeom prst="rect">
            <a:avLst/>
          </a:prstGeom>
        </p:spPr>
      </p:pic>
    </p:spTree>
    <p:extLst>
      <p:ext uri="{BB962C8B-B14F-4D97-AF65-F5344CB8AC3E}">
        <p14:creationId xmlns:p14="http://schemas.microsoft.com/office/powerpoint/2010/main" val="1013225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a:extLst>
              <a:ext uri="{FF2B5EF4-FFF2-40B4-BE49-F238E27FC236}">
                <a16:creationId xmlns:a16="http://schemas.microsoft.com/office/drawing/2014/main" id="{3BAFE00C-32EF-4C36-9007-5A251B9CD48D}"/>
              </a:ext>
            </a:extLst>
          </p:cNvPr>
          <p:cNvPicPr>
            <a:picLocks noGrp="1" noChangeAspect="1"/>
          </p:cNvPicPr>
          <p:nvPr>
            <p:ph idx="1"/>
          </p:nvPr>
        </p:nvPicPr>
        <p:blipFill>
          <a:blip r:embed="rId2"/>
          <a:stretch>
            <a:fillRect/>
          </a:stretch>
        </p:blipFill>
        <p:spPr>
          <a:xfrm>
            <a:off x="1400717" y="2223700"/>
            <a:ext cx="9390566" cy="2248230"/>
          </a:xfrm>
          <a:prstGeom prst="rect">
            <a:avLst/>
          </a:prstGeom>
        </p:spPr>
      </p:pic>
    </p:spTree>
    <p:extLst>
      <p:ext uri="{BB962C8B-B14F-4D97-AF65-F5344CB8AC3E}">
        <p14:creationId xmlns:p14="http://schemas.microsoft.com/office/powerpoint/2010/main" val="36618073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a:extLst>
              <a:ext uri="{FF2B5EF4-FFF2-40B4-BE49-F238E27FC236}">
                <a16:creationId xmlns:a16="http://schemas.microsoft.com/office/drawing/2014/main" id="{F4F996C8-85C3-421B-94AD-AC3843082529}"/>
              </a:ext>
            </a:extLst>
          </p:cNvPr>
          <p:cNvPicPr>
            <a:picLocks noGrp="1" noChangeAspect="1"/>
          </p:cNvPicPr>
          <p:nvPr>
            <p:ph idx="1"/>
          </p:nvPr>
        </p:nvPicPr>
        <p:blipFill>
          <a:blip r:embed="rId2"/>
          <a:stretch>
            <a:fillRect/>
          </a:stretch>
        </p:blipFill>
        <p:spPr>
          <a:xfrm>
            <a:off x="513972" y="2305533"/>
            <a:ext cx="11545506" cy="927652"/>
          </a:xfrm>
          <a:prstGeom prst="rect">
            <a:avLst/>
          </a:prstGeom>
        </p:spPr>
      </p:pic>
      <p:sp>
        <p:nvSpPr>
          <p:cNvPr id="6" name="Rectángulo 5">
            <a:extLst>
              <a:ext uri="{FF2B5EF4-FFF2-40B4-BE49-F238E27FC236}">
                <a16:creationId xmlns:a16="http://schemas.microsoft.com/office/drawing/2014/main" id="{FC8B0043-9A4A-4B3A-B797-32CB61F71A0D}"/>
              </a:ext>
            </a:extLst>
          </p:cNvPr>
          <p:cNvSpPr/>
          <p:nvPr/>
        </p:nvSpPr>
        <p:spPr>
          <a:xfrm>
            <a:off x="5087883" y="3814177"/>
            <a:ext cx="1511699" cy="1569660"/>
          </a:xfrm>
          <a:prstGeom prst="rect">
            <a:avLst/>
          </a:prstGeom>
        </p:spPr>
        <p:txBody>
          <a:bodyPr wrap="square">
            <a:spAutoFit/>
          </a:bodyPr>
          <a:lstStyle/>
          <a:p>
            <a:r>
              <a:rPr lang="es-ES" sz="9600" dirty="0"/>
              <a:t>¿?</a:t>
            </a:r>
            <a:endParaRPr lang="es-CO" sz="9600" dirty="0"/>
          </a:p>
        </p:txBody>
      </p:sp>
    </p:spTree>
    <p:extLst>
      <p:ext uri="{BB962C8B-B14F-4D97-AF65-F5344CB8AC3E}">
        <p14:creationId xmlns:p14="http://schemas.microsoft.com/office/powerpoint/2010/main" val="3783389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1EDADA2-04E5-4EA1-86A1-B03C3DD570FD}"/>
              </a:ext>
            </a:extLst>
          </p:cNvPr>
          <p:cNvSpPr>
            <a:spLocks noGrp="1"/>
          </p:cNvSpPr>
          <p:nvPr>
            <p:ph idx="1"/>
          </p:nvPr>
        </p:nvSpPr>
        <p:spPr/>
        <p:txBody>
          <a:bodyPr/>
          <a:lstStyle/>
          <a:p>
            <a:r>
              <a:rPr lang="es-CO" dirty="0">
                <a:hlinkClick r:id="rId2"/>
              </a:rPr>
              <a:t>http://www.sc.ehu.es/sbweb/fisica/transporte/difusion/difusion.htm</a:t>
            </a:r>
            <a:endParaRPr lang="es-CO" dirty="0"/>
          </a:p>
        </p:txBody>
      </p:sp>
    </p:spTree>
    <p:extLst>
      <p:ext uri="{BB962C8B-B14F-4D97-AF65-F5344CB8AC3E}">
        <p14:creationId xmlns:p14="http://schemas.microsoft.com/office/powerpoint/2010/main" val="2983795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E674ECAD-02EE-4913-8E83-DE3F6939BDD6}"/>
              </a:ext>
            </a:extLst>
          </p:cNvPr>
          <p:cNvSpPr>
            <a:spLocks noGrp="1"/>
          </p:cNvSpPr>
          <p:nvPr>
            <p:ph idx="1"/>
          </p:nvPr>
        </p:nvSpPr>
        <p:spPr/>
        <p:txBody>
          <a:bodyPr/>
          <a:lstStyle/>
          <a:p>
            <a:pPr marL="0" indent="0" algn="ctr">
              <a:buNone/>
            </a:pPr>
            <a:r>
              <a:rPr lang="es-CO" i="1" dirty="0"/>
              <a:t>AVISO: </a:t>
            </a:r>
            <a:br>
              <a:rPr lang="es-CO" i="1" dirty="0"/>
            </a:br>
            <a:r>
              <a:rPr lang="es-CO" i="1" dirty="0"/>
              <a:t>TENGA EN CUENTA, QUE LAS DOS SIMULACIONES DE LA PARTE A Y LA PARTE B, SE REFIEREN AL MISMO TEMA, POR TANTO, LAS CONCLUSIONES DEBEN ESTAR ORIENTADAS EN ESTE SENTIDO.</a:t>
            </a:r>
          </a:p>
          <a:p>
            <a:endParaRPr lang="es-CO" dirty="0"/>
          </a:p>
        </p:txBody>
      </p:sp>
    </p:spTree>
    <p:extLst>
      <p:ext uri="{BB962C8B-B14F-4D97-AF65-F5344CB8AC3E}">
        <p14:creationId xmlns:p14="http://schemas.microsoft.com/office/powerpoint/2010/main" val="2466365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CB0425-7B54-4E86-BF94-10B6732ACFEE}"/>
              </a:ext>
            </a:extLst>
          </p:cNvPr>
          <p:cNvSpPr>
            <a:spLocks noGrp="1"/>
          </p:cNvSpPr>
          <p:nvPr>
            <p:ph type="ctrTitle"/>
          </p:nvPr>
        </p:nvSpPr>
        <p:spPr/>
        <p:txBody>
          <a:bodyPr/>
          <a:lstStyle/>
          <a:p>
            <a:r>
              <a:rPr lang="es-ES" dirty="0"/>
              <a:t>DIFUSION </a:t>
            </a:r>
            <a:endParaRPr lang="es-CO" dirty="0"/>
          </a:p>
        </p:txBody>
      </p:sp>
      <p:pic>
        <p:nvPicPr>
          <p:cNvPr id="5" name="Imagen 4">
            <a:extLst>
              <a:ext uri="{FF2B5EF4-FFF2-40B4-BE49-F238E27FC236}">
                <a16:creationId xmlns:a16="http://schemas.microsoft.com/office/drawing/2014/main" id="{89C5D715-CB14-4A4E-9F11-12EB36A058E9}"/>
              </a:ext>
            </a:extLst>
          </p:cNvPr>
          <p:cNvPicPr>
            <a:picLocks noChangeAspect="1"/>
          </p:cNvPicPr>
          <p:nvPr/>
        </p:nvPicPr>
        <p:blipFill>
          <a:blip r:embed="rId2"/>
          <a:stretch>
            <a:fillRect/>
          </a:stretch>
        </p:blipFill>
        <p:spPr>
          <a:xfrm>
            <a:off x="1872232" y="564495"/>
            <a:ext cx="8532342" cy="5836305"/>
          </a:xfrm>
          <a:prstGeom prst="rect">
            <a:avLst/>
          </a:prstGeom>
        </p:spPr>
      </p:pic>
    </p:spTree>
    <p:extLst>
      <p:ext uri="{BB962C8B-B14F-4D97-AF65-F5344CB8AC3E}">
        <p14:creationId xmlns:p14="http://schemas.microsoft.com/office/powerpoint/2010/main" val="3850677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a:extLst>
              <a:ext uri="{FF2B5EF4-FFF2-40B4-BE49-F238E27FC236}">
                <a16:creationId xmlns:a16="http://schemas.microsoft.com/office/drawing/2014/main" id="{4C7A24ED-5963-40C0-8605-1118BB26F9AF}"/>
              </a:ext>
            </a:extLst>
          </p:cNvPr>
          <p:cNvPicPr>
            <a:picLocks noGrp="1" noChangeAspect="1"/>
          </p:cNvPicPr>
          <p:nvPr>
            <p:ph idx="1"/>
          </p:nvPr>
        </p:nvPicPr>
        <p:blipFill>
          <a:blip r:embed="rId2"/>
          <a:stretch>
            <a:fillRect/>
          </a:stretch>
        </p:blipFill>
        <p:spPr>
          <a:xfrm>
            <a:off x="1325217" y="400943"/>
            <a:ext cx="7938053" cy="6489261"/>
          </a:xfrm>
        </p:spPr>
      </p:pic>
    </p:spTree>
    <p:extLst>
      <p:ext uri="{BB962C8B-B14F-4D97-AF65-F5344CB8AC3E}">
        <p14:creationId xmlns:p14="http://schemas.microsoft.com/office/powerpoint/2010/main" val="25877376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contenido 4">
            <a:extLst>
              <a:ext uri="{FF2B5EF4-FFF2-40B4-BE49-F238E27FC236}">
                <a16:creationId xmlns:a16="http://schemas.microsoft.com/office/drawing/2014/main" id="{83E20CD9-CCCA-4C40-AC57-49487983467F}"/>
              </a:ext>
            </a:extLst>
          </p:cNvPr>
          <p:cNvPicPr>
            <a:picLocks noGrp="1" noChangeAspect="1"/>
          </p:cNvPicPr>
          <p:nvPr>
            <p:ph idx="1"/>
          </p:nvPr>
        </p:nvPicPr>
        <p:blipFill>
          <a:blip r:embed="rId2"/>
          <a:stretch>
            <a:fillRect/>
          </a:stretch>
        </p:blipFill>
        <p:spPr>
          <a:xfrm>
            <a:off x="558342" y="238539"/>
            <a:ext cx="9685587" cy="6534854"/>
          </a:xfrm>
        </p:spPr>
      </p:pic>
    </p:spTree>
    <p:extLst>
      <p:ext uri="{BB962C8B-B14F-4D97-AF65-F5344CB8AC3E}">
        <p14:creationId xmlns:p14="http://schemas.microsoft.com/office/powerpoint/2010/main" val="1457595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6BBC4AC6-8925-481A-8947-2D6241C46BCC}"/>
              </a:ext>
            </a:extLst>
          </p:cNvPr>
          <p:cNvSpPr/>
          <p:nvPr/>
        </p:nvSpPr>
        <p:spPr>
          <a:xfrm>
            <a:off x="4532242" y="2066269"/>
            <a:ext cx="6821557" cy="3416320"/>
          </a:xfrm>
          <a:prstGeom prst="rect">
            <a:avLst/>
          </a:prstGeom>
        </p:spPr>
        <p:txBody>
          <a:bodyPr wrap="square">
            <a:spAutoFit/>
          </a:bodyPr>
          <a:lstStyle/>
          <a:p>
            <a:r>
              <a:rPr lang="es-ES" b="0" i="0" dirty="0">
                <a:solidFill>
                  <a:srgbClr val="3A3A3A"/>
                </a:solidFill>
                <a:effectLst/>
                <a:latin typeface="Helvetica Neue"/>
              </a:rPr>
              <a:t>Los diferentes procesos que se realizan en las plantas, como lo son: la efusión, la </a:t>
            </a:r>
            <a:r>
              <a:rPr lang="es-ES" b="0" i="0" u="none" strike="noStrike" dirty="0">
                <a:solidFill>
                  <a:srgbClr val="CC2200"/>
                </a:solidFill>
                <a:effectLst/>
                <a:latin typeface="Helvetica Neue"/>
              </a:rPr>
              <a:t>ósmosis</a:t>
            </a:r>
            <a:r>
              <a:rPr lang="es-ES" b="0" i="0" dirty="0">
                <a:solidFill>
                  <a:srgbClr val="3A3A3A"/>
                </a:solidFill>
                <a:effectLst/>
                <a:latin typeface="Helvetica Neue"/>
              </a:rPr>
              <a:t> y la imbibición vegetal. se encuentran íntimamente ligados con el transporte de agua y de soluciones desde el punto de origen hasta el medio donde ésta es activada. </a:t>
            </a:r>
          </a:p>
          <a:p>
            <a:endParaRPr lang="es-ES" b="0" i="0" dirty="0">
              <a:solidFill>
                <a:srgbClr val="3A3A3A"/>
              </a:solidFill>
              <a:effectLst/>
              <a:latin typeface="Helvetica Neue"/>
            </a:endParaRPr>
          </a:p>
          <a:p>
            <a:r>
              <a:rPr lang="es-ES" b="0" i="0" dirty="0">
                <a:solidFill>
                  <a:srgbClr val="3A3A3A"/>
                </a:solidFill>
                <a:effectLst/>
                <a:latin typeface="Helvetica Neue"/>
              </a:rPr>
              <a:t>Cada sustancia se difunde libremente de otras hasta que se difunden todas equitativamente. </a:t>
            </a:r>
          </a:p>
          <a:p>
            <a:endParaRPr lang="es-ES" b="0" i="0" dirty="0">
              <a:solidFill>
                <a:srgbClr val="3A3A3A"/>
              </a:solidFill>
              <a:effectLst/>
              <a:latin typeface="Helvetica Neue"/>
            </a:endParaRPr>
          </a:p>
          <a:p>
            <a:r>
              <a:rPr lang="es-ES" b="0" i="0" dirty="0">
                <a:solidFill>
                  <a:srgbClr val="3A3A3A"/>
                </a:solidFill>
                <a:effectLst/>
                <a:latin typeface="Helvetica Neue"/>
              </a:rPr>
              <a:t>En la planta la velocidad de efusión depende del gradiente lo cual está determinado por la diferencia entre las concentraciones de las sustancias en las dos regiones y por la distancia que las separa.</a:t>
            </a:r>
            <a:endParaRPr lang="es-CO" dirty="0"/>
          </a:p>
        </p:txBody>
      </p:sp>
    </p:spTree>
    <p:extLst>
      <p:ext uri="{BB962C8B-B14F-4D97-AF65-F5344CB8AC3E}">
        <p14:creationId xmlns:p14="http://schemas.microsoft.com/office/powerpoint/2010/main" val="3828681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70A394E3-5107-4032-BBD4-48A3865B9963}"/>
              </a:ext>
            </a:extLst>
          </p:cNvPr>
          <p:cNvSpPr/>
          <p:nvPr/>
        </p:nvSpPr>
        <p:spPr>
          <a:xfrm>
            <a:off x="5035826" y="1076165"/>
            <a:ext cx="6096000" cy="2585323"/>
          </a:xfrm>
          <a:prstGeom prst="rect">
            <a:avLst/>
          </a:prstGeom>
        </p:spPr>
        <p:txBody>
          <a:bodyPr>
            <a:spAutoFit/>
          </a:bodyPr>
          <a:lstStyle/>
          <a:p>
            <a:r>
              <a:rPr lang="es-ES" b="0" i="0" dirty="0">
                <a:solidFill>
                  <a:srgbClr val="3A3A3A"/>
                </a:solidFill>
                <a:effectLst/>
                <a:latin typeface="Helvetica Neue"/>
              </a:rPr>
              <a:t>El fenómeno de efusión está relacionado con la </a:t>
            </a:r>
            <a:r>
              <a:rPr lang="es-ES" b="0" i="0" u="none" strike="noStrike" dirty="0">
                <a:solidFill>
                  <a:srgbClr val="CC2200"/>
                </a:solidFill>
                <a:effectLst/>
                <a:latin typeface="Helvetica Neue"/>
              </a:rPr>
              <a:t>energía cinética</a:t>
            </a:r>
            <a:r>
              <a:rPr lang="es-ES" b="0" i="0" dirty="0">
                <a:solidFill>
                  <a:srgbClr val="3A3A3A"/>
                </a:solidFill>
                <a:effectLst/>
                <a:latin typeface="Helvetica Neue"/>
              </a:rPr>
              <a:t> de las </a:t>
            </a:r>
            <a:r>
              <a:rPr lang="es-ES" b="0" i="0" u="none" strike="noStrike" dirty="0">
                <a:solidFill>
                  <a:srgbClr val="CC2200"/>
                </a:solidFill>
                <a:effectLst/>
                <a:latin typeface="Helvetica Neue"/>
              </a:rPr>
              <a:t>moléculas</a:t>
            </a:r>
            <a:r>
              <a:rPr lang="es-ES" b="0" i="0" dirty="0">
                <a:solidFill>
                  <a:srgbClr val="3A3A3A"/>
                </a:solidFill>
                <a:effectLst/>
                <a:latin typeface="Helvetica Neue"/>
              </a:rPr>
              <a:t>. Gracias a su movimiento constante, las partículas de una sustancia, se distribuyen uniformemente en el espacio libre. Si hay una concentración mayor de partículas en un punto habrá más choques entre sí, por lo que hará que se muevan hacia las regiones de menor número: las sustancias se </a:t>
            </a:r>
            <a:r>
              <a:rPr lang="es-ES" b="0" i="0" dirty="0" err="1">
                <a:solidFill>
                  <a:srgbClr val="3A3A3A"/>
                </a:solidFill>
                <a:effectLst/>
                <a:latin typeface="Helvetica Neue"/>
              </a:rPr>
              <a:t>efunden</a:t>
            </a:r>
            <a:r>
              <a:rPr lang="es-ES" b="0" i="0" dirty="0">
                <a:solidFill>
                  <a:srgbClr val="3A3A3A"/>
                </a:solidFill>
                <a:effectLst/>
                <a:latin typeface="Helvetica Neue"/>
              </a:rPr>
              <a:t> de una región de mayor concentración a una región de menor concentración.</a:t>
            </a:r>
            <a:endParaRPr lang="es-CO" dirty="0"/>
          </a:p>
        </p:txBody>
      </p:sp>
    </p:spTree>
    <p:extLst>
      <p:ext uri="{BB962C8B-B14F-4D97-AF65-F5344CB8AC3E}">
        <p14:creationId xmlns:p14="http://schemas.microsoft.com/office/powerpoint/2010/main" val="2917450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E063DE9F-4BB9-452C-A28F-07991F10519A}"/>
              </a:ext>
            </a:extLst>
          </p:cNvPr>
          <p:cNvSpPr/>
          <p:nvPr/>
        </p:nvSpPr>
        <p:spPr>
          <a:xfrm>
            <a:off x="1205948" y="1075732"/>
            <a:ext cx="6096000" cy="1200329"/>
          </a:xfrm>
          <a:prstGeom prst="rect">
            <a:avLst/>
          </a:prstGeom>
        </p:spPr>
        <p:txBody>
          <a:bodyPr>
            <a:spAutoFit/>
          </a:bodyPr>
          <a:lstStyle/>
          <a:p>
            <a:pPr fontAlgn="base"/>
            <a:r>
              <a:rPr lang="es-ES" b="1" i="0" dirty="0">
                <a:solidFill>
                  <a:srgbClr val="3A3A3A"/>
                </a:solidFill>
                <a:effectLst/>
                <a:latin typeface="Helvetica Neue"/>
              </a:rPr>
              <a:t>Ejemplo</a:t>
            </a:r>
          </a:p>
          <a:p>
            <a:pPr fontAlgn="base"/>
            <a:r>
              <a:rPr lang="es-ES" b="0" i="0" dirty="0">
                <a:solidFill>
                  <a:srgbClr val="3A3A3A"/>
                </a:solidFill>
                <a:effectLst/>
                <a:latin typeface="Helvetica Neue"/>
              </a:rPr>
              <a:t>¿Cuál es la velocidad de efusión del oxígeno con respecto al hidrógeno? Si la </a:t>
            </a:r>
            <a:r>
              <a:rPr lang="es-ES" b="0" i="0" u="none" strike="noStrike" dirty="0">
                <a:solidFill>
                  <a:srgbClr val="CC2200"/>
                </a:solidFill>
                <a:effectLst/>
                <a:latin typeface="Helvetica Neue"/>
              </a:rPr>
              <a:t>masa molar</a:t>
            </a:r>
            <a:r>
              <a:rPr lang="es-ES" b="0" i="0" dirty="0">
                <a:solidFill>
                  <a:srgbClr val="3A3A3A"/>
                </a:solidFill>
                <a:effectLst/>
                <a:latin typeface="Helvetica Neue"/>
              </a:rPr>
              <a:t> del oxígeno es 32 y la del hidrógeno es 2 (gases diatómicos):</a:t>
            </a:r>
          </a:p>
        </p:txBody>
      </p:sp>
      <p:pic>
        <p:nvPicPr>
          <p:cNvPr id="6" name="Imagen 5">
            <a:extLst>
              <a:ext uri="{FF2B5EF4-FFF2-40B4-BE49-F238E27FC236}">
                <a16:creationId xmlns:a16="http://schemas.microsoft.com/office/drawing/2014/main" id="{F8CBD65B-7806-4CA5-AB87-DE1A53715766}"/>
              </a:ext>
            </a:extLst>
          </p:cNvPr>
          <p:cNvPicPr>
            <a:picLocks noChangeAspect="1"/>
          </p:cNvPicPr>
          <p:nvPr/>
        </p:nvPicPr>
        <p:blipFill>
          <a:blip r:embed="rId2"/>
          <a:stretch>
            <a:fillRect/>
          </a:stretch>
        </p:blipFill>
        <p:spPr>
          <a:xfrm>
            <a:off x="1613245" y="3533861"/>
            <a:ext cx="3131033" cy="1534414"/>
          </a:xfrm>
          <a:prstGeom prst="rect">
            <a:avLst/>
          </a:prstGeom>
        </p:spPr>
      </p:pic>
      <p:sp>
        <p:nvSpPr>
          <p:cNvPr id="7" name="Rectángulo 6">
            <a:extLst>
              <a:ext uri="{FF2B5EF4-FFF2-40B4-BE49-F238E27FC236}">
                <a16:creationId xmlns:a16="http://schemas.microsoft.com/office/drawing/2014/main" id="{572D779C-6055-45F6-996D-482B50771A60}"/>
              </a:ext>
            </a:extLst>
          </p:cNvPr>
          <p:cNvSpPr/>
          <p:nvPr/>
        </p:nvSpPr>
        <p:spPr>
          <a:xfrm>
            <a:off x="5257800" y="3834704"/>
            <a:ext cx="6096000" cy="646331"/>
          </a:xfrm>
          <a:prstGeom prst="rect">
            <a:avLst/>
          </a:prstGeom>
        </p:spPr>
        <p:txBody>
          <a:bodyPr>
            <a:spAutoFit/>
          </a:bodyPr>
          <a:lstStyle/>
          <a:p>
            <a:r>
              <a:rPr lang="es-ES" b="0" i="0" dirty="0">
                <a:solidFill>
                  <a:srgbClr val="3A3A3A"/>
                </a:solidFill>
                <a:effectLst/>
                <a:latin typeface="Helvetica Neue"/>
              </a:rPr>
              <a:t>La velocidad de efusión del hidrógeno es 4 veces mayor que la del oxígeno.</a:t>
            </a:r>
            <a:endParaRPr lang="es-CO" dirty="0"/>
          </a:p>
        </p:txBody>
      </p:sp>
    </p:spTree>
    <p:extLst>
      <p:ext uri="{BB962C8B-B14F-4D97-AF65-F5344CB8AC3E}">
        <p14:creationId xmlns:p14="http://schemas.microsoft.com/office/powerpoint/2010/main" val="82344691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TotalTime>
  <Words>584</Words>
  <Application>Microsoft Office PowerPoint</Application>
  <PresentationFormat>Panorámica</PresentationFormat>
  <Paragraphs>42</Paragraphs>
  <Slides>24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24</vt:i4>
      </vt:variant>
    </vt:vector>
  </HeadingPairs>
  <TitlesOfParts>
    <vt:vector size="29" baseType="lpstr">
      <vt:lpstr>Arial</vt:lpstr>
      <vt:lpstr>Calibri</vt:lpstr>
      <vt:lpstr>Calibri Light</vt:lpstr>
      <vt:lpstr>Helvetica Neue</vt:lpstr>
      <vt:lpstr>Tema de Office</vt:lpstr>
      <vt:lpstr>Presentación de PowerPoint</vt:lpstr>
      <vt:lpstr> Esta actividad comprende dos partes: </vt:lpstr>
      <vt:lpstr>Presentación de PowerPoint</vt:lpstr>
      <vt:lpstr>DIFUSION </vt:lpstr>
      <vt:lpstr>Presentación de PowerPoint</vt:lpstr>
      <vt:lpstr>Presentación de PowerPoint</vt:lpstr>
      <vt:lpstr>Presentación de PowerPoint</vt:lpstr>
      <vt:lpstr>Presentación de PowerPoint</vt:lpstr>
      <vt:lpstr>Presentación de PowerPoint</vt:lpstr>
      <vt:lpstr>PARTE A</vt:lpstr>
      <vt:lpstr>Presentación de PowerPoint</vt:lpstr>
      <vt:lpstr>Presentación de PowerPoint</vt:lpstr>
      <vt:lpstr>PARTE B</vt:lpstr>
      <vt:lpstr> Pregunta de investigación  ¿Relación entre tasa de difusión y masa molar?  </vt:lpstr>
      <vt:lpstr>Presentación de PowerPoint</vt:lpstr>
      <vt:lpstr>Presentación de PowerPoint</vt:lpstr>
      <vt:lpstr>Ejemplos: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DIFUSION </dc:title>
  <dc:creator>Yohana</dc:creator>
  <cp:lastModifiedBy>Yohana</cp:lastModifiedBy>
  <cp:revision>18</cp:revision>
  <dcterms:created xsi:type="dcterms:W3CDTF">2020-07-08T03:04:57Z</dcterms:created>
  <dcterms:modified xsi:type="dcterms:W3CDTF">2020-07-09T17:24:25Z</dcterms:modified>
</cp:coreProperties>
</file>