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61" r:id="rId5"/>
    <p:sldId id="267" r:id="rId6"/>
    <p:sldId id="269" r:id="rId7"/>
    <p:sldId id="262" r:id="rId8"/>
    <p:sldId id="263" r:id="rId9"/>
    <p:sldId id="264" r:id="rId10"/>
    <p:sldId id="265" r:id="rId11"/>
    <p:sldId id="266" r:id="rId12"/>
    <p:sldId id="270" r:id="rId13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02C2EC5-2708-4FFE-AD5A-DCEF7EA26F2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70F839EB-FA97-4B7E-8083-6E2C3C6B943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2C0023F-00EA-4CFB-A1A2-35ACD9F823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C1E2-AA7D-44D6-A845-9AB3FC24D012}" type="datetimeFigureOut">
              <a:rPr lang="es-CO" smtClean="0"/>
              <a:t>20/10/2023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257CC9-B485-42F1-8DF5-F040706753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8CA00C4-11CB-41BD-A376-0837DAE13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6D1A-5B8E-4089-AA7E-2B20A84DA3C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622476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FDDDE18-EC0A-4853-BD03-B3936C1A2C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7DA7C10-D5E3-4300-9B3C-4F6F1D397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50CBBF3-1A18-4C3B-8396-BD9FCED611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C1E2-AA7D-44D6-A845-9AB3FC24D012}" type="datetimeFigureOut">
              <a:rPr lang="es-CO" smtClean="0"/>
              <a:t>20/10/2023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F0A8198-1D28-4F14-BB47-95E903552E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0F83514-B697-49DF-A7BA-C9B18EC2D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6D1A-5B8E-4089-AA7E-2B20A84DA3C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756593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58739E98-EC6E-4345-91F9-1186510032D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86A1169-E806-496D-804C-5194DFFC09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11E3AE9-FDA1-4B07-9AC9-0190188883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C1E2-AA7D-44D6-A845-9AB3FC24D012}" type="datetimeFigureOut">
              <a:rPr lang="es-CO" smtClean="0"/>
              <a:t>20/10/2023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BEAE0BA-6AA6-499B-9EF3-9A4DBC552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8460B3F-BD7F-4D54-A50D-23A37CF20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6D1A-5B8E-4089-AA7E-2B20A84DA3C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7299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05B6B2-C223-4CC0-A1B1-B1E3FFAD0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C9A9CC8-C87E-4DF3-A0A1-33E42963E6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10C56EB-6D3B-45AD-8DEE-0714A6AFD3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C1E2-AA7D-44D6-A845-9AB3FC24D012}" type="datetimeFigureOut">
              <a:rPr lang="es-CO" smtClean="0"/>
              <a:t>20/10/2023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D65F7E4-31E5-4A2D-8778-4D31CC16AF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99B9197-DB2C-4B3E-8B2B-0E4019B3A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6D1A-5B8E-4089-AA7E-2B20A84DA3C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60109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69C322A-7949-4215-9FFC-4319E8112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D591747A-16CB-4725-9C19-8198375BBD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F343DCA-FC0D-4EFF-86C0-E96531346E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C1E2-AA7D-44D6-A845-9AB3FC24D012}" type="datetimeFigureOut">
              <a:rPr lang="es-CO" smtClean="0"/>
              <a:t>20/10/2023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B16482-FF8E-4C4F-85C7-D1003E1B9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7119A5E-27B0-4690-8B03-1044A4216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6D1A-5B8E-4089-AA7E-2B20A84DA3C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947018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1C7445-7335-48A5-A6AE-899A0BB86B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39768BA-7E04-44B3-B8AF-A8607413737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D6162990-E112-4D95-A795-E9801DB81E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023D289-BB69-4A53-A358-418763D06E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C1E2-AA7D-44D6-A845-9AB3FC24D012}" type="datetimeFigureOut">
              <a:rPr lang="es-CO" smtClean="0"/>
              <a:t>20/10/2023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55E246-A215-4669-9778-173D4CDA21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5BE8DA7-EE3F-47CE-8763-6A6DFF8A8D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6D1A-5B8E-4089-AA7E-2B20A84DA3C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60610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2B15BEC-2F42-4CC6-9F14-0265EBAB3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BA7E8AD-4953-4FF6-A9CB-33EB21A4E1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97F9D44-2690-4F25-9827-BD3D9C1E62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4A3024F-C2BF-4952-AAAD-1A17D784EE1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3A6B473-B269-4F8B-B6D3-A6D58EA5C0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78EC0D93-E0CF-4190-82B4-071183938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C1E2-AA7D-44D6-A845-9AB3FC24D012}" type="datetimeFigureOut">
              <a:rPr lang="es-CO" smtClean="0"/>
              <a:t>20/10/2023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3C052B02-6D2F-4033-AEB4-2F33A5D2B7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405636BF-7D52-4D09-B342-883138247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6D1A-5B8E-4089-AA7E-2B20A84DA3C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2548198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26966A1-D3EE-4318-9034-4608D88BD5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53EC72DB-82F2-4254-9EB0-6B8C305FE8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C1E2-AA7D-44D6-A845-9AB3FC24D012}" type="datetimeFigureOut">
              <a:rPr lang="es-CO" smtClean="0"/>
              <a:t>20/10/2023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5212B13-98B1-4BE5-A4A9-D478004D27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B88C577-5061-49F1-844A-6AE100A967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6D1A-5B8E-4089-AA7E-2B20A84DA3C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106037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3A89D4FA-656E-411B-B2EE-313F935F1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C1E2-AA7D-44D6-A845-9AB3FC24D012}" type="datetimeFigureOut">
              <a:rPr lang="es-CO" smtClean="0"/>
              <a:t>20/10/2023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519CDA22-9641-449F-B1D6-CF23F9341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10506D8-9F00-4743-A2F6-B196F64B05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6D1A-5B8E-4089-AA7E-2B20A84DA3C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749488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4E26E9-A865-43A4-B310-B066F5F757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BB72FC1-D856-4CD0-9DA9-CA34926DD0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F005B4D0-E6AF-44F1-8AC2-FCBE624A4BA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C7EA6AEE-199F-4E9C-94CE-BF4019378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C1E2-AA7D-44D6-A845-9AB3FC24D012}" type="datetimeFigureOut">
              <a:rPr lang="es-CO" smtClean="0"/>
              <a:t>20/10/2023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5228634-C363-46E7-A1E0-6C01D1BFE1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22783063-E69E-40B1-A159-29962484C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6D1A-5B8E-4089-AA7E-2B20A84DA3C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5029498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456F1F-A76D-4983-94B2-035F36CEBF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AB3ED658-3371-45C3-A68E-A614899A994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DD058298-5D89-4F7F-9BC0-612DE6F9C7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45948DB5-0755-4390-8512-6797ABB94D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86C1E2-AA7D-44D6-A845-9AB3FC24D012}" type="datetimeFigureOut">
              <a:rPr lang="es-CO" smtClean="0"/>
              <a:t>20/10/2023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AE5268A-2F2F-4027-9973-A25B30836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1923056-53C9-4D49-95E7-7D98543404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8B6D1A-5B8E-4089-AA7E-2B20A84DA3C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4537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0A13D96-F1CD-43C3-AA8D-DBF1DA3B1D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6505D1D-433A-4A6E-82D7-45BB8E0A2A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1217101-28C0-40B0-9C9B-F07E6F8DAD5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86C1E2-AA7D-44D6-A845-9AB3FC24D012}" type="datetimeFigureOut">
              <a:rPr lang="es-CO" smtClean="0"/>
              <a:t>20/10/2023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EC5BD7A-A2D7-4145-ACB3-81F6E50618E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265E166-C40C-4D58-9395-6ADA8D495D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8B6D1A-5B8E-4089-AA7E-2B20A84DA3C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36900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CBA209-F379-4D41-BA8A-5642BD40CC8B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O" dirty="0" err="1"/>
              <a:t>String</a:t>
            </a:r>
            <a:r>
              <a:rPr lang="es-CO" dirty="0"/>
              <a:t> Input</a:t>
            </a:r>
          </a:p>
        </p:txBody>
      </p:sp>
    </p:spTree>
    <p:extLst>
      <p:ext uri="{BB962C8B-B14F-4D97-AF65-F5344CB8AC3E}">
        <p14:creationId xmlns:p14="http://schemas.microsoft.com/office/powerpoint/2010/main" val="23970605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BDD7D9BA-20A6-433C-AF87-229BE1F17F0B}"/>
              </a:ext>
            </a:extLst>
          </p:cNvPr>
          <p:cNvSpPr txBox="1"/>
          <p:nvPr/>
        </p:nvSpPr>
        <p:spPr>
          <a:xfrm>
            <a:off x="718794" y="899442"/>
            <a:ext cx="6094428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floatStringData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[100];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floatData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read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in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float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data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Floating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Point Data: 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fgets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floatStringData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floatStringData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), </a:t>
            </a:r>
            <a:r>
              <a:rPr lang="es-CO" sz="1800" dirty="0" err="1">
                <a:solidFill>
                  <a:srgbClr val="6F008A"/>
                </a:solidFill>
                <a:latin typeface="Cascadia Mono" panose="020B0609020000020004" pitchFamily="49" charset="0"/>
              </a:rPr>
              <a:t>stdin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Float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String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Data: %s\n"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floatStringData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convert and print float data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floatData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atof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floatStringData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printf(</a:t>
            </a:r>
            <a:r>
              <a:rPr lang="nn-N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"Float Data: %f\n"</a:t>
            </a:r>
            <a:r>
              <a:rPr lang="nn-N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floatData);</a:t>
            </a:r>
            <a:endParaRPr lang="es-C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7095318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F20D5A77-07C3-48FB-8CD6-27F3F7977BDF}"/>
              </a:ext>
            </a:extLst>
          </p:cNvPr>
          <p:cNvSpPr txBox="1"/>
          <p:nvPr/>
        </p:nvSpPr>
        <p:spPr>
          <a:xfrm>
            <a:off x="1538925" y="942955"/>
            <a:ext cx="8745717" cy="36933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intStringData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[100];</a:t>
            </a:r>
          </a:p>
          <a:p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intData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;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read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in </a:t>
            </a:r>
            <a:r>
              <a:rPr lang="es-CO" sz="1800" dirty="0" err="1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data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Enter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Integer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Data: 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sv-SE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fgets(intStringData, </a:t>
            </a:r>
            <a:r>
              <a:rPr lang="sv-SE" sz="1800" dirty="0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sv-SE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(intStringData), </a:t>
            </a:r>
            <a:r>
              <a:rPr lang="sv-SE" sz="18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stdin</a:t>
            </a:r>
            <a:r>
              <a:rPr lang="sv-SE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Integer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String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Data: %s\n"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intStringData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convert and print int data</a:t>
            </a:r>
            <a:endParaRPr lang="en-US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intData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=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atoi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intStringData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Integer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Data: %d\n"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intData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</a:t>
            </a:r>
            <a:endParaRPr lang="es-CO" dirty="0">
              <a:highlight>
                <a:srgbClr val="FFFF00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401098788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590F2746-CB04-489A-9740-1D32B9F92AE7}"/>
              </a:ext>
            </a:extLst>
          </p:cNvPr>
          <p:cNvSpPr txBox="1"/>
          <p:nvPr/>
        </p:nvSpPr>
        <p:spPr>
          <a:xfrm>
            <a:off x="907331" y="571328"/>
            <a:ext cx="6094428" cy="54938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string.h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* Demonstrates converting strings to numbers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*/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9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floatStringData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[100];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floatData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read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in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float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data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Floating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 Point Data: 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fgets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floatStringData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floatStringData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), </a:t>
            </a:r>
            <a:r>
              <a:rPr lang="es-CO" sz="900" dirty="0" err="1">
                <a:solidFill>
                  <a:srgbClr val="6F008A"/>
                </a:solidFill>
                <a:latin typeface="Cascadia Mono" panose="020B0609020000020004" pitchFamily="49" charset="0"/>
              </a:rPr>
              <a:t>stdin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Float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String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 Data: %s\n"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floatStringData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convert and print float data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floatData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atof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floatStringData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nn-N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printf(</a:t>
            </a:r>
            <a:r>
              <a:rPr lang="nn-N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"Float Data: %f\n"</a:t>
            </a:r>
            <a:r>
              <a:rPr lang="nn-N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floatData);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intStringData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[100];</a:t>
            </a: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intData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read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in </a:t>
            </a:r>
            <a:r>
              <a:rPr lang="es-CO" sz="9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int</a:t>
            </a:r>
            <a:r>
              <a:rPr lang="es-CO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 data</a:t>
            </a:r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Integer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 Data: 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sv-SE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fgets(intStringData, </a:t>
            </a:r>
            <a:r>
              <a:rPr lang="sv-SE" sz="900" dirty="0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sv-SE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(intStringData), </a:t>
            </a:r>
            <a:r>
              <a:rPr lang="sv-SE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stdin</a:t>
            </a:r>
            <a:r>
              <a:rPr lang="sv-SE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Integer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String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 Data: %s\n"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intStringData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900" dirty="0">
                <a:solidFill>
                  <a:srgbClr val="008000"/>
                </a:solidFill>
                <a:latin typeface="Cascadia Mono" panose="020B0609020000020004" pitchFamily="49" charset="0"/>
              </a:rPr>
              <a:t>// convert and print int data</a:t>
            </a:r>
            <a:endParaRPr lang="en-US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intData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=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atoi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intStringData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9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Integer</a:t>
            </a:r>
            <a:r>
              <a:rPr lang="es-CO" sz="900" dirty="0">
                <a:solidFill>
                  <a:srgbClr val="A31515"/>
                </a:solidFill>
                <a:latin typeface="Cascadia Mono" panose="020B0609020000020004" pitchFamily="49" charset="0"/>
              </a:rPr>
              <a:t> Data: %d\n"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9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intData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9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9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9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9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32671106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C85A24A-470C-4B2B-BC45-A607C0BB7CDC}"/>
              </a:ext>
            </a:extLst>
          </p:cNvPr>
          <p:cNvSpPr txBox="1"/>
          <p:nvPr/>
        </p:nvSpPr>
        <p:spPr>
          <a:xfrm>
            <a:off x="1293830" y="566678"/>
            <a:ext cx="6094428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string.h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string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input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read in data from user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out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data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5553632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7B3B8C61-0662-43B8-BA90-6B811814D1C7}"/>
              </a:ext>
            </a:extLst>
          </p:cNvPr>
          <p:cNvSpPr txBox="1"/>
          <p:nvPr/>
        </p:nvSpPr>
        <p:spPr>
          <a:xfrm>
            <a:off x="1614342" y="98137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dirty="0"/>
              <a:t>https://en.wikipedia.org/wiki/C_file_input/output</a:t>
            </a:r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2E1C0163-B114-49A1-AC0F-D7FADD49FBA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2282" y="921431"/>
            <a:ext cx="11042337" cy="54487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6311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4E20C60B-1829-4A61-B7BC-450D44C7AF14}"/>
              </a:ext>
            </a:extLst>
          </p:cNvPr>
          <p:cNvSpPr txBox="1"/>
          <p:nvPr/>
        </p:nvSpPr>
        <p:spPr>
          <a:xfrm>
            <a:off x="709366" y="649259"/>
            <a:ext cx="10470823" cy="230832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data[100];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read in data from user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x and y (no 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spaces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comma-separated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): 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fgets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(data, </a:t>
            </a:r>
            <a:r>
              <a:rPr lang="es-CO" sz="1800" dirty="0" err="1">
                <a:solidFill>
                  <a:srgbClr val="0000FF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sizeof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(data), </a:t>
            </a:r>
            <a:r>
              <a:rPr lang="es-CO" sz="1800" dirty="0" err="1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stdin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); // </a:t>
            </a:r>
            <a:r>
              <a:rPr lang="es-CO" sz="1800" dirty="0" err="1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stdin</a:t>
            </a:r>
            <a:r>
              <a:rPr lang="es-CO" sz="1800" dirty="0">
                <a:solidFill>
                  <a:srgbClr val="6F008A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significa ingreso por teclado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out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data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pt-BR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pt-BR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pt-BR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"Data input: %s\n"</a:t>
            </a:r>
            <a:r>
              <a:rPr lang="pt-BR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data);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1769019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64AE090-B2D4-4973-A334-B456826156C8}"/>
              </a:ext>
            </a:extLst>
          </p:cNvPr>
          <p:cNvSpPr txBox="1"/>
          <p:nvPr/>
        </p:nvSpPr>
        <p:spPr>
          <a:xfrm>
            <a:off x="652805" y="460750"/>
            <a:ext cx="9999483" cy="59093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string.h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string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input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data[100];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read in data from user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 x and y (no 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spaces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comma-separated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): "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fgets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(data,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(data), </a:t>
            </a:r>
            <a:r>
              <a:rPr lang="es-CO" sz="1800" dirty="0" err="1">
                <a:solidFill>
                  <a:srgbClr val="6F008A"/>
                </a:solidFill>
                <a:latin typeface="Cascadia Mono" panose="020B0609020000020004" pitchFamily="49" charset="0"/>
              </a:rPr>
              <a:t>stdin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out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data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pt-BR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pt-BR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pt-BR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"Data input: %s\n"</a:t>
            </a:r>
            <a:r>
              <a:rPr lang="pt-BR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data);</a:t>
            </a: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</p:txBody>
      </p:sp>
    </p:spTree>
    <p:extLst>
      <p:ext uri="{BB962C8B-B14F-4D97-AF65-F5344CB8AC3E}">
        <p14:creationId xmlns:p14="http://schemas.microsoft.com/office/powerpoint/2010/main" val="4560377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6C85A24A-470C-4B2B-BC45-A607C0BB7CDC}"/>
              </a:ext>
            </a:extLst>
          </p:cNvPr>
          <p:cNvSpPr txBox="1"/>
          <p:nvPr/>
        </p:nvSpPr>
        <p:spPr>
          <a:xfrm>
            <a:off x="1293830" y="566678"/>
            <a:ext cx="6094428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stdlib.h</a:t>
            </a:r>
            <a:r>
              <a:rPr lang="es-CO" sz="18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#include</a:t>
            </a:r>
            <a:r>
              <a:rPr lang="es-CO" sz="18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&lt;</a:t>
            </a:r>
            <a:r>
              <a:rPr lang="es-CO" sz="18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string.h</a:t>
            </a:r>
            <a:r>
              <a:rPr lang="es-CO" sz="18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&gt;</a:t>
            </a:r>
            <a:endParaRPr lang="es-CO" sz="18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Demonstrates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string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input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*/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8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r>
              <a:rPr lang="en-US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read in data from user</a:t>
            </a:r>
            <a:endParaRPr lang="en-US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print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</a:t>
            </a:r>
            <a:r>
              <a:rPr lang="es-CO" sz="18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out</a:t>
            </a:r>
            <a:r>
              <a:rPr lang="es-CO" sz="1800" dirty="0">
                <a:solidFill>
                  <a:srgbClr val="008000"/>
                </a:solidFill>
                <a:latin typeface="Cascadia Mono" panose="020B0609020000020004" pitchFamily="49" charset="0"/>
              </a:rPr>
              <a:t> data</a:t>
            </a:r>
            <a:endParaRPr lang="es-CO" sz="18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8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8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8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dirty="0"/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32C4E2BA-4329-4B3C-8151-4C8095BF3015}"/>
              </a:ext>
            </a:extLst>
          </p:cNvPr>
          <p:cNvSpPr txBox="1"/>
          <p:nvPr/>
        </p:nvSpPr>
        <p:spPr>
          <a:xfrm>
            <a:off x="2500461" y="116991"/>
            <a:ext cx="6094428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1800" dirty="0" err="1"/>
              <a:t>Converting</a:t>
            </a:r>
            <a:r>
              <a:rPr lang="es-CO" sz="1800" dirty="0"/>
              <a:t> </a:t>
            </a:r>
            <a:r>
              <a:rPr lang="es-CO" sz="1800" dirty="0" err="1"/>
              <a:t>Strings</a:t>
            </a:r>
            <a:r>
              <a:rPr lang="es-CO" sz="1800" dirty="0"/>
              <a:t> </a:t>
            </a:r>
            <a:r>
              <a:rPr lang="es-CO" sz="1800" dirty="0" err="1"/>
              <a:t>to</a:t>
            </a:r>
            <a:r>
              <a:rPr lang="es-CO" sz="1800" dirty="0"/>
              <a:t> </a:t>
            </a:r>
            <a:r>
              <a:rPr lang="es-CO" sz="1800" dirty="0" err="1"/>
              <a:t>Numbers</a:t>
            </a:r>
            <a:endParaRPr lang="es-CO" sz="1800" dirty="0"/>
          </a:p>
        </p:txBody>
      </p:sp>
    </p:spTree>
    <p:extLst>
      <p:ext uri="{BB962C8B-B14F-4D97-AF65-F5344CB8AC3E}">
        <p14:creationId xmlns:p14="http://schemas.microsoft.com/office/powerpoint/2010/main" val="18160909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uadroTexto 2">
            <a:extLst>
              <a:ext uri="{FF2B5EF4-FFF2-40B4-BE49-F238E27FC236}">
                <a16:creationId xmlns:a16="http://schemas.microsoft.com/office/drawing/2014/main" id="{D0673649-9A84-40AD-A8E5-361E105397B3}"/>
              </a:ext>
            </a:extLst>
          </p:cNvPr>
          <p:cNvSpPr txBox="1"/>
          <p:nvPr/>
        </p:nvSpPr>
        <p:spPr>
          <a:xfrm>
            <a:off x="2613581" y="362089"/>
            <a:ext cx="6094428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s-CO" sz="3600" dirty="0" err="1"/>
              <a:t>Converting</a:t>
            </a:r>
            <a:r>
              <a:rPr lang="es-CO" sz="3600" dirty="0"/>
              <a:t> </a:t>
            </a:r>
            <a:r>
              <a:rPr lang="es-CO" sz="3600" dirty="0" err="1"/>
              <a:t>Strings</a:t>
            </a:r>
            <a:r>
              <a:rPr lang="es-CO" sz="3600" dirty="0"/>
              <a:t> </a:t>
            </a:r>
            <a:r>
              <a:rPr lang="es-CO" sz="3600" dirty="0" err="1"/>
              <a:t>to</a:t>
            </a:r>
            <a:r>
              <a:rPr lang="es-CO" sz="3600" dirty="0"/>
              <a:t> </a:t>
            </a:r>
            <a:r>
              <a:rPr lang="es-CO" sz="3600" dirty="0" err="1"/>
              <a:t>Numbers</a:t>
            </a:r>
            <a:endParaRPr lang="es-CO" sz="36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EAE91C1F-E670-4F5D-9D43-852016393F38}"/>
              </a:ext>
            </a:extLst>
          </p:cNvPr>
          <p:cNvSpPr txBox="1"/>
          <p:nvPr/>
        </p:nvSpPr>
        <p:spPr>
          <a:xfrm>
            <a:off x="662233" y="1008420"/>
            <a:ext cx="6094428" cy="553997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s-CO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stdio.h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</a:t>
            </a:r>
            <a:r>
              <a:rPr lang="es-CO" sz="1400" dirty="0">
                <a:solidFill>
                  <a:srgbClr val="80808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include</a:t>
            </a:r>
            <a:r>
              <a:rPr lang="es-CO" sz="1400" dirty="0">
                <a:solidFill>
                  <a:srgbClr val="000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&lt;</a:t>
            </a:r>
            <a:r>
              <a:rPr lang="es-CO" sz="1400" dirty="0" err="1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stdlib.h</a:t>
            </a:r>
            <a:r>
              <a:rPr lang="es-CO" sz="1400" dirty="0">
                <a:solidFill>
                  <a:srgbClr val="A31515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&gt;</a:t>
            </a:r>
            <a:endParaRPr lang="es-CO" sz="14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808080"/>
                </a:solidFill>
                <a:latin typeface="Cascadia Mono" panose="020B0609020000020004" pitchFamily="49" charset="0"/>
              </a:rPr>
              <a:t>#include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&lt;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string.h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&gt;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/*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n-US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* Demonstrates converting strings to numbers</a:t>
            </a:r>
            <a:endParaRPr lang="en-US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*/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main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int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argc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** </a:t>
            </a:r>
            <a:r>
              <a:rPr lang="es-CO" sz="1400" dirty="0" err="1">
                <a:solidFill>
                  <a:srgbClr val="808080"/>
                </a:solidFill>
                <a:latin typeface="Cascadia Mono" panose="020B0609020000020004" pitchFamily="49" charset="0"/>
              </a:rPr>
              <a:t>argv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{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char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floatStringData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[100];</a:t>
            </a: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float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floatData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;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//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read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in </a:t>
            </a:r>
            <a:r>
              <a:rPr lang="es-CO" sz="1400" dirty="0" err="1">
                <a:solidFill>
                  <a:srgbClr val="008000"/>
                </a:solidFill>
                <a:latin typeface="Cascadia Mono" panose="020B0609020000020004" pitchFamily="49" charset="0"/>
              </a:rPr>
              <a:t>float</a:t>
            </a:r>
            <a:r>
              <a:rPr lang="es-CO" sz="1400" dirty="0">
                <a:solidFill>
                  <a:srgbClr val="008000"/>
                </a:solidFill>
                <a:latin typeface="Cascadia Mono" panose="020B0609020000020004" pitchFamily="49" charset="0"/>
              </a:rPr>
              <a:t> data</a:t>
            </a:r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Enter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Floating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 Point Data: 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fgets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floatStringData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sizeof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floatStringData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), </a:t>
            </a:r>
            <a:r>
              <a:rPr lang="es-CO" sz="1400" dirty="0" err="1">
                <a:solidFill>
                  <a:srgbClr val="6F008A"/>
                </a:solidFill>
                <a:latin typeface="Cascadia Mono" panose="020B0609020000020004" pitchFamily="49" charset="0"/>
              </a:rPr>
              <a:t>stdin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printf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(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"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Float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 </a:t>
            </a:r>
            <a:r>
              <a:rPr lang="es-CO" sz="1400" dirty="0" err="1">
                <a:solidFill>
                  <a:srgbClr val="A31515"/>
                </a:solidFill>
                <a:latin typeface="Cascadia Mono" panose="020B0609020000020004" pitchFamily="49" charset="0"/>
              </a:rPr>
              <a:t>String</a:t>
            </a:r>
            <a:r>
              <a:rPr lang="es-CO" sz="1400" dirty="0">
                <a:solidFill>
                  <a:srgbClr val="A31515"/>
                </a:solidFill>
                <a:latin typeface="Cascadia Mono" panose="020B0609020000020004" pitchFamily="49" charset="0"/>
              </a:rPr>
              <a:t> Data: %s\n"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, </a:t>
            </a:r>
            <a:r>
              <a:rPr lang="es-CO" sz="1400" dirty="0" err="1">
                <a:solidFill>
                  <a:srgbClr val="000000"/>
                </a:solidFill>
                <a:latin typeface="Cascadia Mono" panose="020B0609020000020004" pitchFamily="49" charset="0"/>
              </a:rPr>
              <a:t>floatStringData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endParaRPr lang="es-CO" sz="14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r>
              <a:rPr lang="en-US" sz="1400" dirty="0">
                <a:solidFill>
                  <a:srgbClr val="008000"/>
                </a:solidFill>
                <a:highlight>
                  <a:srgbClr val="FFFF00"/>
                </a:highlight>
                <a:latin typeface="Cascadia Mono" panose="020B0609020000020004" pitchFamily="49" charset="0"/>
              </a:rPr>
              <a:t>// convert and print float data</a:t>
            </a:r>
            <a:endParaRPr lang="es-CO" sz="1400" dirty="0">
              <a:solidFill>
                <a:srgbClr val="000000"/>
              </a:solidFill>
              <a:highlight>
                <a:srgbClr val="FFFF00"/>
              </a:highlight>
              <a:latin typeface="Cascadia Mono" panose="020B0609020000020004" pitchFamily="49" charset="0"/>
            </a:endParaRPr>
          </a:p>
          <a:p>
            <a:endParaRPr lang="es-CO" sz="1400" dirty="0">
              <a:solidFill>
                <a:srgbClr val="000000"/>
              </a:solidFill>
              <a:latin typeface="Cascadia Mono" panose="020B0609020000020004" pitchFamily="49" charset="0"/>
            </a:endParaRPr>
          </a:p>
          <a:p>
            <a:r>
              <a:rPr lang="es-CO" sz="1400" dirty="0" err="1">
                <a:solidFill>
                  <a:srgbClr val="0000FF"/>
                </a:solidFill>
                <a:latin typeface="Cascadia Mono" panose="020B0609020000020004" pitchFamily="49" charset="0"/>
              </a:rPr>
              <a:t>return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 (</a:t>
            </a:r>
            <a:r>
              <a:rPr lang="es-CO" sz="1400" dirty="0">
                <a:solidFill>
                  <a:srgbClr val="6F008A"/>
                </a:solidFill>
                <a:latin typeface="Cascadia Mono" panose="020B0609020000020004" pitchFamily="49" charset="0"/>
              </a:rPr>
              <a:t>EXIT_SUCCESS</a:t>
            </a:r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);</a:t>
            </a:r>
          </a:p>
          <a:p>
            <a:r>
              <a:rPr lang="es-CO" sz="1400" dirty="0">
                <a:solidFill>
                  <a:srgbClr val="000000"/>
                </a:solidFill>
                <a:latin typeface="Cascadia Mono" panose="020B0609020000020004" pitchFamily="49" charset="0"/>
              </a:rPr>
              <a:t>}</a:t>
            </a:r>
          </a:p>
          <a:p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317247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159D32CE-61E2-4E4D-9CBE-DB59133BC96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521805"/>
            <a:ext cx="12192000" cy="509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57997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>
            <a:extLst>
              <a:ext uri="{FF2B5EF4-FFF2-40B4-BE49-F238E27FC236}">
                <a16:creationId xmlns:a16="http://schemas.microsoft.com/office/drawing/2014/main" id="{8BDF3F60-F2B5-4320-84EF-B0B178E2DE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65" y="1171533"/>
            <a:ext cx="11936604" cy="3720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46412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714</Words>
  <Application>Microsoft Office PowerPoint</Application>
  <PresentationFormat>Panorámica</PresentationFormat>
  <Paragraphs>155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Cascadia Mono</vt:lpstr>
      <vt:lpstr>Tema de Office</vt:lpstr>
      <vt:lpstr>String Input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String Input</dc:title>
  <dc:creator>Jose Guillermo Guarnizo Marin</dc:creator>
  <cp:lastModifiedBy>Jose Guillermo Guarnizo Marin</cp:lastModifiedBy>
  <cp:revision>10</cp:revision>
  <dcterms:created xsi:type="dcterms:W3CDTF">2022-11-30T14:51:59Z</dcterms:created>
  <dcterms:modified xsi:type="dcterms:W3CDTF">2023-10-20T14:50:02Z</dcterms:modified>
</cp:coreProperties>
</file>