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ink/ink2.xml" ContentType="application/inkml+xml"/>
  <Override PartName="/ppt/notesSlides/notesSlide21.xml" ContentType="application/vnd.openxmlformats-officedocument.presentationml.notesSlide+xml"/>
  <Override PartName="/ppt/ink/ink3.xml" ContentType="application/inkml+xml"/>
  <Override PartName="/ppt/notesSlides/notesSlide2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3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58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1" r:id="rId25"/>
    <p:sldId id="278" r:id="rId26"/>
    <p:sldId id="260" r:id="rId27"/>
    <p:sldId id="283" r:id="rId28"/>
    <p:sldId id="280" r:id="rId2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79" d="100"/>
          <a:sy n="79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#1" loCatId="icon" qsTypeId="urn:microsoft.com/office/officeart/2005/8/quickstyle/simple4" qsCatId="simple" csTypeId="urn:microsoft.com/office/officeart/2018/5/colors/Iconchunking_neutralbg_colorful1" csCatId="colorful" phldr="1"/>
      <dgm:spPr/>
    </dgm:pt>
    <dgm:pt modelId="{701D68F5-42F8-47BC-8FED-84C50F595DF0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s-CO" noProof="0" dirty="0"/>
            <a:t>Estratégica</a:t>
          </a:r>
          <a:endParaRPr lang="es-ES" noProof="0" dirty="0"/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es-ES" noProof="0" dirty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es-ES" noProof="0" dirty="0"/>
        </a:p>
      </dgm:t>
    </dgm:pt>
    <dgm:pt modelId="{91A66877-AC1C-46D9-BF2C-6024B638DEA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s-CO" noProof="0" dirty="0"/>
            <a:t>Táctica</a:t>
          </a:r>
          <a:endParaRPr lang="es-ES" noProof="0" dirty="0"/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es-ES" noProof="0" dirty="0"/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es-ES" noProof="0" dirty="0"/>
        </a:p>
      </dgm:t>
    </dgm:pt>
    <dgm:pt modelId="{76CC3289-2662-43F0-A3C6-BA04A135F08C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es-CO" noProof="0" dirty="0"/>
            <a:t>Operativa</a:t>
          </a:r>
          <a:endParaRPr lang="es-ES" noProof="0" dirty="0"/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es-ES" noProof="0" dirty="0"/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es-ES" noProof="0" dirty="0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/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C9C716-0C8A-4862-A43F-A9047F6A6ECE}" type="presOf" srcId="{701D68F5-42F8-47BC-8FED-84C50F595DF0}" destId="{A99B5DD6-89E9-4537-B415-4205CEB9323A}" srcOrd="0" destOrd="0" presId="urn:microsoft.com/office/officeart/2018/2/layout/IconLabelList#1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639634AD-5727-49C2-9E58-EB6075215446}" type="presOf" srcId="{91A66877-AC1C-46D9-BF2C-6024B638DEA9}" destId="{55120873-6F5C-4053-8EAD-6287A7F1097E}" srcOrd="0" destOrd="0" presId="urn:microsoft.com/office/officeart/2018/2/layout/IconLabelList#1"/>
    <dgm:cxn modelId="{05A920DF-F275-442A-AE4E-321A812BD608}" type="presOf" srcId="{7D9C16A6-8C48-4165-8DAF-8C957C12A8FA}" destId="{8994D886-A75F-411A-A9D7-D31991FF12BD}" srcOrd="0" destOrd="0" presId="urn:microsoft.com/office/officeart/2018/2/layout/IconLabelList#1"/>
    <dgm:cxn modelId="{634ABEFF-3AC1-45CD-BF32-24D2F6D73D7C}" type="presOf" srcId="{76CC3289-2662-43F0-A3C6-BA04A135F08C}" destId="{133097FC-B1F8-4953-B0AB-E8E73D968D1C}" srcOrd="0" destOrd="0" presId="urn:microsoft.com/office/officeart/2018/2/layout/IconLabelList#1"/>
    <dgm:cxn modelId="{CF59BB9E-C8FC-4C34-8006-3277F29FB6DE}" type="presParOf" srcId="{8994D886-A75F-411A-A9D7-D31991FF12BD}" destId="{E1DBA6D5-BD14-4CD2-A0CC-80F867FEFA81}" srcOrd="0" destOrd="0" presId="urn:microsoft.com/office/officeart/2018/2/layout/IconLabelList#1"/>
    <dgm:cxn modelId="{866C03AD-DD5B-4277-8831-0C127DF86F35}" type="presParOf" srcId="{E1DBA6D5-BD14-4CD2-A0CC-80F867FEFA81}" destId="{19A8DC21-3E65-409D-AD53-DA51BB9198A0}" srcOrd="0" destOrd="0" presId="urn:microsoft.com/office/officeart/2018/2/layout/IconLabelList#1"/>
    <dgm:cxn modelId="{128FBF1B-109A-47F9-B440-D03F4626A9BA}" type="presParOf" srcId="{E1DBA6D5-BD14-4CD2-A0CC-80F867FEFA81}" destId="{B9F90A48-FF94-4C94-A587-0190406F6FD3}" srcOrd="1" destOrd="0" presId="urn:microsoft.com/office/officeart/2018/2/layout/IconLabelList#1"/>
    <dgm:cxn modelId="{8670118E-E162-4F28-99EA-949C482C4F26}" type="presParOf" srcId="{E1DBA6D5-BD14-4CD2-A0CC-80F867FEFA81}" destId="{A99B5DD6-89E9-4537-B415-4205CEB9323A}" srcOrd="2" destOrd="0" presId="urn:microsoft.com/office/officeart/2018/2/layout/IconLabelList#1"/>
    <dgm:cxn modelId="{6A09E131-C1FE-47FA-BD91-6D46F7DB3AD7}" type="presParOf" srcId="{8994D886-A75F-411A-A9D7-D31991FF12BD}" destId="{8B391436-B9B0-45BD-A57F-792D6376D868}" srcOrd="1" destOrd="0" presId="urn:microsoft.com/office/officeart/2018/2/layout/IconLabelList#1"/>
    <dgm:cxn modelId="{D7D85FB5-4AD1-46B7-8E53-62D3F1F869BE}" type="presParOf" srcId="{8994D886-A75F-411A-A9D7-D31991FF12BD}" destId="{95872155-C45D-46D3-874C-D838089A06F8}" srcOrd="2" destOrd="0" presId="urn:microsoft.com/office/officeart/2018/2/layout/IconLabelList#1"/>
    <dgm:cxn modelId="{E4340D53-7996-4180-832E-9DD471AE3441}" type="presParOf" srcId="{95872155-C45D-46D3-874C-D838089A06F8}" destId="{CE9DF0E8-B0DE-4E1E-9FF4-6006AD8428DB}" srcOrd="0" destOrd="0" presId="urn:microsoft.com/office/officeart/2018/2/layout/IconLabelList#1"/>
    <dgm:cxn modelId="{EEB70DE9-0FCA-47C6-AB9E-ED5E83AF66B7}" type="presParOf" srcId="{95872155-C45D-46D3-874C-D838089A06F8}" destId="{AA0423A1-55B2-45E9-BFE7-3FBE5BDA65ED}" srcOrd="1" destOrd="0" presId="urn:microsoft.com/office/officeart/2018/2/layout/IconLabelList#1"/>
    <dgm:cxn modelId="{1384D7CB-9E90-4E13-BA30-2421855CB9F9}" type="presParOf" srcId="{95872155-C45D-46D3-874C-D838089A06F8}" destId="{55120873-6F5C-4053-8EAD-6287A7F1097E}" srcOrd="2" destOrd="0" presId="urn:microsoft.com/office/officeart/2018/2/layout/IconLabelList#1"/>
    <dgm:cxn modelId="{0C47C2BA-718A-4D21-8A25-157E23BE208B}" type="presParOf" srcId="{8994D886-A75F-411A-A9D7-D31991FF12BD}" destId="{F679C986-30E4-4F0A-A3A6-CAE528BFED76}" srcOrd="3" destOrd="0" presId="urn:microsoft.com/office/officeart/2018/2/layout/IconLabelList#1"/>
    <dgm:cxn modelId="{85792AED-F1AA-4AFB-8C0D-180EEBEC52F2}" type="presParOf" srcId="{8994D886-A75F-411A-A9D7-D31991FF12BD}" destId="{2EC2FDE3-8908-45C7-A3FD-EB370213FE69}" srcOrd="4" destOrd="0" presId="urn:microsoft.com/office/officeart/2018/2/layout/IconLabelList#1"/>
    <dgm:cxn modelId="{D71858A8-07B6-4E2A-AE55-4CBB5A176FAF}" type="presParOf" srcId="{2EC2FDE3-8908-45C7-A3FD-EB370213FE69}" destId="{6DB1FE51-13D0-4A38-AD6E-48D4371A1AF3}" srcOrd="0" destOrd="0" presId="urn:microsoft.com/office/officeart/2018/2/layout/IconLabelList#1"/>
    <dgm:cxn modelId="{49C82510-3B59-4CF0-B2E9-AC9595C8150B}" type="presParOf" srcId="{2EC2FDE3-8908-45C7-A3FD-EB370213FE69}" destId="{0928538A-05CC-4A79-BD5D-92F985D1EEE5}" srcOrd="1" destOrd="0" presId="urn:microsoft.com/office/officeart/2018/2/layout/IconLabelList#1"/>
    <dgm:cxn modelId="{5B4A17CB-8447-41F2-94A1-DD7F7A76F118}" type="presParOf" srcId="{2EC2FDE3-8908-45C7-A3FD-EB370213FE69}" destId="{133097FC-B1F8-4953-B0AB-E8E73D968D1C}" srcOrd="2" destOrd="0" presId="urn:microsoft.com/office/officeart/2018/2/layout/IconLabel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noProof="0" dirty="0"/>
            <a:t>Estratégica</a:t>
          </a:r>
          <a:endParaRPr lang="es-ES" sz="3600" kern="1200" noProof="0" dirty="0"/>
        </a:p>
      </dsp:txBody>
      <dsp:txXfrm>
        <a:off x="54818" y="2746269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310064" y="494935"/>
          <a:ext cx="2285995" cy="2285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noProof="0" dirty="0"/>
            <a:t>Táctica</a:t>
          </a:r>
          <a:endParaRPr lang="es-ES" sz="3600" kern="1200" noProof="0" dirty="0"/>
        </a:p>
      </dsp:txBody>
      <dsp:txXfrm>
        <a:off x="3841646" y="2746269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noProof="0" dirty="0"/>
            <a:t>Operativa</a:t>
          </a:r>
          <a:endParaRPr lang="es-ES" sz="3600" kern="1200" noProof="0" dirty="0"/>
        </a:p>
      </dsp:txBody>
      <dsp:txXfrm>
        <a:off x="7628474" y="2746269"/>
        <a:ext cx="322283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#1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57B284-434F-4737-87F6-3C1E78FB2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727AB7-3970-4FE4-A134-9D1EEE3EAD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B8E98-EB83-4166-8CDF-F8D5CC97446D}" type="datetimeFigureOut">
              <a:rPr lang="es-ES" smtClean="0"/>
              <a:t>20/08/2024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C17C43-A4DD-44E5-B373-511461F87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9C40B9-1970-4F62-BE22-5883A05E9A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CBA8-3118-4264-9DB3-F09EDF8E1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9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21:34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24575,'0'4'0,"0"8"0,0 6 0,0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21:34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24575,'0'4'0,"0"8"0,0 6 0,0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21:34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24575,'0'4'0,"0"8"0,0 6 0,0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21:34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24575,'0'4'0,"0"8"0,0 6 0,0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21:35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21:35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F1FC-52BF-40A0-B8CD-E5DB9AB207F2}" type="datetimeFigureOut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CC092-CABA-48D0-B3F7-B535EA5228F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344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959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69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3E08-02E6-DAA0-EDDB-5BB6E302C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A58D15-AC0F-A812-DBAD-E387D5714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E8D7C13-F199-22A5-5608-B58046667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9DB526-53C7-6471-AEDD-F24BED6E7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6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F875-0ADE-5F6D-D59C-F34519BD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4FD45A-76CF-2867-4F89-3B24D5EF8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501010-91FD-879B-75A2-567905135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96E7EB-0B1E-E7AF-4504-FEEF97064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15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746DB-757B-7089-4C61-A2824EA77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402D38-84C4-E596-384E-D5EFC6F0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F6ABE1-40BD-47A9-BF35-7D327D0C5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32DC71-55AB-03CC-B07B-5304F122C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7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82FA5-E3B7-A31A-FF37-90E2AF3A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AFCAEB-3CFD-DB82-2BC2-AF502BF51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C57DCA-1D77-A97D-C704-CF9A2DC15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6CB023-E23C-289D-49D2-6BAF99C76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97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F882-D680-454A-1D2C-2B376454C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10F4663-2FF2-1B80-4AF4-280A1D949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B6CCD3-2424-1398-070B-563CF3BA8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C2721E-2C37-138B-52B4-0C368A91A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02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5ABE7-B8BC-68D4-7245-A30754C1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70A431-3AC2-D2D3-8593-987508836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4722E2-FE03-14B4-452A-E54AF4DF6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AF83AD-4C2C-75C9-ECD7-691A81358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04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ED043-30F8-5F46-322B-3A7CDAE7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7B61CD-3DB0-7480-4085-AD55B442F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3C5527-1CCB-413F-4D28-16C2D22D0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95BA7-B054-44FE-857D-F9D9BC537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76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14F2-0189-EC79-2988-9A1F9913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7C0345-395E-CCBE-561D-855E63ECC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3B892D7-F0D0-43A7-CBEF-0696BBF81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9AAC57-1B1B-81F1-D5BE-9524DC87A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26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0CCB5-1FA4-B661-E443-7514CECE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3903A-631A-72D4-9AE2-510B0153E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E8A037-AF03-9D33-5F61-063E84DAD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3AB38D-B1AD-CFFD-FC27-38E19D841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34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943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1842-73ED-CAAE-17A4-6A545527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08B163-2A5D-3E37-F410-0C3614622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0FEB681-6A9E-FBAC-279C-2F126ADA4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E43A2C-EDD6-8D03-F575-988540DE6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953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3CD4-C995-F756-96DF-12F0F0C76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B7FE83-49B6-9823-874E-3F723E006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07D878-82C0-BB73-BB97-1491B0288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D5D2C8-D405-2678-F859-3BCFAC031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221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355F-E3D1-BE67-0778-951A0F49D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7D68188-F8BB-C3D0-AD23-9A7736F84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4F739F-9F43-FADF-18EC-0413468CD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146E3E-87A9-99AB-096A-96205B745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947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435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9F6F-A5C4-1A5D-77B7-A00DFBA8A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FA44651-CF79-E44D-6309-25B6B0B1F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A47246-26A3-C9EC-F1D6-FD874C697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DCA8E6-6F14-9CB9-B4F6-3C46A2234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35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547FB-2764-FC90-E52D-10918B8AE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FE77CB-EB94-2510-55F6-3ECA3B112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B695E4-0156-79C2-DAD2-FD1BB78D5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526CC2-AD5F-6C02-5701-FC7DCB5DD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14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1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0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63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81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05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68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CC092-CABA-48D0-B3F7-B535EA5228F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9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11B933B-4D0F-4823-A66E-663D5CE49240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58F055-AB4A-4C05-B6E0-51CC84F6CB67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595976C-EC00-4A1D-9476-D716D2C47ABA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70DE9B-DBCC-4D9A-87D9-018617893F8A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BB9CC26-0F1B-4A0E-9A58-262226AF7484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6C525E-7445-4F8F-9BAF-05073BFDDD3D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107B5-FADE-4823-BAF6-3EA3950F0B43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5546AB-59B3-44FD-960E-D8D42A1623FB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18371-68E2-4678-AB0B-10A2154F17D8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FCA28-928A-4D2C-95DF-C8C248B47F03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PEC y PETI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438AE-8B66-4760-BFF0-1DD75942F09C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16D1D334-6E4F-4CD0-8199-4E2478688A59}" type="datetime1">
              <a:rPr lang="es-ES" noProof="0" smtClean="0"/>
              <a:t>20/08/2024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eltaasesores.com/servicios/planeacion-estrategica/planeacion-estrategica-corporativ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cci%C3%B3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s.wikipedia.org/wiki/Proyecto" TargetMode="External"/><Relationship Id="rId4" Type="http://schemas.openxmlformats.org/officeDocument/2006/relationships/hyperlink" Target="https://es.wikipedia.org/wiki/Gesti%C3%B3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opengroup.org/togaf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7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25.png"/><Relationship Id="rId4" Type="http://schemas.openxmlformats.org/officeDocument/2006/relationships/customXml" Target="../ink/ink4.xml"/><Relationship Id="rId9" Type="http://schemas.openxmlformats.org/officeDocument/2006/relationships/hyperlink" Target="https://www.deltaasesores.com/servicios/planeacion-estrategica/planeacion-estrategica-de-tecnologia-informatica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sitory.unilibre.edu.co/bitstream/handle/10901/20008/PLAN%20ESTRATEGICO%20DISTRIBUCIONES%20LOPEZ%20VERA.pdf?sequence=1" TargetMode="External"/><Relationship Id="rId3" Type="http://schemas.openxmlformats.org/officeDocument/2006/relationships/hyperlink" Target="https://prezi.com/p/shg2auoozvhc/el-plan-estrategico-de-comunicacion/" TargetMode="External"/><Relationship Id="rId7" Type="http://schemas.openxmlformats.org/officeDocument/2006/relationships/hyperlink" Target="https://ahaslides.com/es/blog/strategic-plan-example/?ssp=1&amp;setlang=en-XL&amp;safesearch=modera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cities.ws/medinajeanette/planificacion/tf.html" TargetMode="External"/><Relationship Id="rId5" Type="http://schemas.openxmlformats.org/officeDocument/2006/relationships/hyperlink" Target="https://milagrosruizbarroeta.com/plan-estrategico-empresa-pyme-que-es-como-se-hace/" TargetMode="External"/><Relationship Id="rId4" Type="http://schemas.openxmlformats.org/officeDocument/2006/relationships/hyperlink" Target="https://walterman.es/plan-estrategico-de-empresa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tic.gov.co/portal/715/articles-274095_recurso_1.pdf" TargetMode="External"/><Relationship Id="rId3" Type="http://schemas.openxmlformats.org/officeDocument/2006/relationships/hyperlink" Target="https://prezi.com/p/shg2auoozvhc/el-plan-estrategico-de-comunicacion/" TargetMode="External"/><Relationship Id="rId7" Type="http://schemas.openxmlformats.org/officeDocument/2006/relationships/hyperlink" Target="https://www.infotepsai.edu.co/documentos/infotep/gestion/planeacion/plan-estrategico/planes-del-modelo-integrado-de-planeacion-y-de-gestion-2021/1837-plan-estrategico-de-tecnologias-de-la-informacion-peti-2021-2024-v2/fil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ntrabajo.gov.co/documents/20147/428735/Plan+Estrategico+PETI-VF.pdf/c01f3f4d-5d68-b9b2-8b32-e6041d85db2d?t=1596046735435" TargetMode="External"/><Relationship Id="rId11" Type="http://schemas.openxmlformats.org/officeDocument/2006/relationships/hyperlink" Target="https://www.bomberosbogota.gov.co/sites/default/files/documentos/TIC-PL01%20Plan%20Estrat%C3%A9gico%20de%20Tecnolog%C3%ADas%20de%20la%20Informaci%C3%B3n%20-%20PETI.pdf" TargetMode="External"/><Relationship Id="rId5" Type="http://schemas.openxmlformats.org/officeDocument/2006/relationships/hyperlink" Target="https://web.icetex.gov.co/documents/20122/142491/Peti.pdf/" TargetMode="External"/><Relationship Id="rId10" Type="http://schemas.openxmlformats.org/officeDocument/2006/relationships/hyperlink" Target="https://desarrolloeconomico.gov.co/wp-content/uploads/2023/01/10-Plan-Estrategico-TIC-PETI-2023_2.pdf" TargetMode="External"/><Relationship Id="rId4" Type="http://schemas.openxmlformats.org/officeDocument/2006/relationships/hyperlink" Target="https://walterman.es/plan-estrategico-de-empresa/" TargetMode="External"/><Relationship Id="rId9" Type="http://schemas.openxmlformats.org/officeDocument/2006/relationships/hyperlink" Target="https://www.minambiente.gov.co/wp-content/uploads/2023/01/Plan-Estrategico-de-Tecnologias-de-la-Informacion-DS-E-GET-28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gesvin.wordpress.com/tag/planeacion-didactica-y-programati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ICs en las empresas: hacia la transformación de la producción industrial |  ESIC">
            <a:extLst>
              <a:ext uri="{FF2B5EF4-FFF2-40B4-BE49-F238E27FC236}">
                <a16:creationId xmlns:a16="http://schemas.microsoft.com/office/drawing/2014/main" id="{3E70A3BB-8D73-6573-5337-BC07C0BA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66" y="1525984"/>
            <a:ext cx="6518800" cy="41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75" y="2628899"/>
            <a:ext cx="3792092" cy="2886075"/>
          </a:xfrm>
        </p:spPr>
        <p:txBody>
          <a:bodyPr rtlCol="0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s-ES" sz="2500" dirty="0">
                <a:solidFill>
                  <a:srgbClr val="FFFFFF"/>
                </a:solidFill>
              </a:rPr>
            </a:br>
            <a:br>
              <a:rPr lang="es-ES" sz="2500" dirty="0">
                <a:solidFill>
                  <a:srgbClr val="FFFFFF"/>
                </a:solidFill>
              </a:rPr>
            </a:br>
            <a:r>
              <a:rPr lang="es-ES" sz="3100" b="1" dirty="0">
                <a:solidFill>
                  <a:srgbClr val="FFFFFF"/>
                </a:solidFill>
              </a:rPr>
              <a:t>PLANEACIÓN ESTRÁTEGICA CORPORATIVA</a:t>
            </a:r>
            <a:br>
              <a:rPr lang="es-ES" sz="3100" b="1" dirty="0">
                <a:solidFill>
                  <a:srgbClr val="FFFFFF"/>
                </a:solidFill>
              </a:rPr>
            </a:br>
            <a:br>
              <a:rPr lang="es-ES" sz="3100" b="1" dirty="0">
                <a:solidFill>
                  <a:srgbClr val="FFFFFF"/>
                </a:solidFill>
              </a:rPr>
            </a:br>
            <a:r>
              <a:rPr lang="es-ES" sz="3100" b="1" dirty="0">
                <a:solidFill>
                  <a:srgbClr val="FFFFFF"/>
                </a:solidFill>
              </a:rPr>
              <a:t>plan estratégico de  ti</a:t>
            </a:r>
            <a:endParaRPr lang="es-ES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PlanEACIÓN</a:t>
            </a:r>
            <a:r>
              <a:rPr lang="es-ES" dirty="0"/>
              <a:t> </a:t>
            </a:r>
            <a:r>
              <a:rPr lang="es-ES" dirty="0" err="1"/>
              <a:t>estratégicA</a:t>
            </a:r>
            <a:r>
              <a:rPr lang="es-ES" dirty="0"/>
              <a:t> </a:t>
            </a:r>
            <a:r>
              <a:rPr lang="es-ES" dirty="0" err="1"/>
              <a:t>corporativA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D8D9C5-EA23-DFCF-6B45-F03A24BE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468" y="2390776"/>
            <a:ext cx="5422390" cy="34671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fontAlgn="base"/>
            <a:r>
              <a:rPr lang="es-MX" sz="1700" dirty="0"/>
              <a:t>Consiste en formular o validar la misión, identificar y definir los objetivos a corto y largo plazo, diseñar la ruta para lograrlos y construir los indicadores para el adecuado seguimiento e implementación de un </a:t>
            </a:r>
            <a:r>
              <a:rPr lang="es-MX" sz="17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 Estratégico Corporativo (PEC)</a:t>
            </a:r>
          </a:p>
          <a:p>
            <a:pPr algn="just" fontAlgn="base"/>
            <a:r>
              <a:rPr lang="es-MX" sz="1700" dirty="0"/>
              <a:t>La participación de los funcionarios de la organización garantiza la apropiación de una metodología y es vital en la construcción colectiva de los elementos que componen el Plan Estratégico, facilitando la divulgación e implementación.</a:t>
            </a:r>
            <a:endParaRPr lang="es-CO" sz="1700" dirty="0"/>
          </a:p>
        </p:txBody>
      </p:sp>
      <p:pic>
        <p:nvPicPr>
          <p:cNvPr id="3076" name="Picture 4" descr="Plan Estratégico: Análisis de la Situación">
            <a:extLst>
              <a:ext uri="{FF2B5EF4-FFF2-40B4-BE49-F238E27FC236}">
                <a16:creationId xmlns:a16="http://schemas.microsoft.com/office/drawing/2014/main" id="{F7BD6251-9AFC-66E2-ABE8-D4A32243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99" y="2747963"/>
            <a:ext cx="3799427" cy="27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C508C4D-9FA5-4057-8F02-98F4547D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919600B-BFF9-5AB9-0819-74D72C61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E3D343-6E39-8D60-FDEC-A7953E03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C1DAC-423C-0360-D149-C63638A8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PlanEACIÓN</a:t>
            </a:r>
            <a:r>
              <a:rPr lang="es-ES" dirty="0"/>
              <a:t> </a:t>
            </a:r>
            <a:r>
              <a:rPr lang="es-ES" dirty="0" err="1"/>
              <a:t>estratégicA</a:t>
            </a:r>
            <a:r>
              <a:rPr lang="es-ES" dirty="0"/>
              <a:t> </a:t>
            </a:r>
            <a:r>
              <a:rPr lang="es-ES" dirty="0" err="1"/>
              <a:t>corporativA</a:t>
            </a: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7ED49F-1491-32C2-F99B-9BEDD2593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468" y="2495295"/>
            <a:ext cx="5422390" cy="363304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33F19518-69D9-028B-D813-5E37AC9178ED}"/>
              </a:ext>
            </a:extLst>
          </p:cNvPr>
          <p:cNvSpPr txBox="1">
            <a:spLocks/>
          </p:cNvSpPr>
          <p:nvPr/>
        </p:nvSpPr>
        <p:spPr>
          <a:xfrm>
            <a:off x="692147" y="2120748"/>
            <a:ext cx="6356353" cy="41034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 </a:t>
            </a:r>
            <a:r>
              <a:rPr lang="es-MX" sz="1600" b="1" dirty="0"/>
              <a:t>Ambientación y preparación - </a:t>
            </a:r>
            <a:r>
              <a:rPr lang="es-MX" sz="1600" dirty="0"/>
              <a:t>permite la consecución de información pertinente al negocio y al sector de la industria. </a:t>
            </a:r>
          </a:p>
          <a:p>
            <a:r>
              <a:rPr lang="es-MX" sz="1600" b="1" dirty="0"/>
              <a:t>Planeamiento - </a:t>
            </a:r>
            <a:r>
              <a:rPr lang="es-MX" sz="1600" dirty="0"/>
              <a:t>  definición de la visión a largo plazo, análisis DAFO (Debilidades-Amenazas-Fortalezas-Oportunidades) y CAME (Corregir-afrontar-mantener-explotar),  objetivos (Smart), enunciado de los planes de trabajo para la correcta ejecución y puesta en marcha de las estrategias diseñadas.</a:t>
            </a:r>
          </a:p>
          <a:p>
            <a:r>
              <a:rPr lang="es-MX" sz="1600" b="1" dirty="0"/>
              <a:t>Validación y consolidación de resultados –  </a:t>
            </a:r>
            <a:r>
              <a:rPr lang="es-MX" sz="1600" dirty="0"/>
              <a:t>son las posibles definiciones y resultados que son vitales para la conformación del PEC.</a:t>
            </a:r>
          </a:p>
          <a:p>
            <a:r>
              <a:rPr lang="es-MX" sz="1600" b="1" dirty="0"/>
              <a:t>Elaboración del Informe Final - </a:t>
            </a:r>
            <a:r>
              <a:rPr lang="es-MX" sz="1600" dirty="0"/>
              <a:t>documento en forma de memorias de las conclusiones alcanzadas y los planes detallados para lograr la implementación del P.E.C.</a:t>
            </a:r>
            <a:endParaRPr lang="en-US" sz="160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E1030DB-8EA4-8095-7EF7-8A04BA10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115EF15-D763-A763-4299-8162034A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11</a:t>
            </a:fld>
            <a:endParaRPr lang="es-ES" noProof="0"/>
          </a:p>
        </p:txBody>
      </p:sp>
      <p:pic>
        <p:nvPicPr>
          <p:cNvPr id="1026" name="Picture 2" descr="PEC l Definición">
            <a:extLst>
              <a:ext uri="{FF2B5EF4-FFF2-40B4-BE49-F238E27FC236}">
                <a16:creationId xmlns:a16="http://schemas.microsoft.com/office/drawing/2014/main" id="{73BB5B31-E459-7947-154A-20970BAD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74" y="2697292"/>
            <a:ext cx="3225944" cy="32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F3D598-7B43-793B-4704-5576B98D627A}"/>
              </a:ext>
            </a:extLst>
          </p:cNvPr>
          <p:cNvSpPr txBox="1"/>
          <p:nvPr/>
        </p:nvSpPr>
        <p:spPr>
          <a:xfrm>
            <a:off x="7936674" y="2091858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¿</a:t>
            </a:r>
            <a:r>
              <a:rPr lang="es-MX" sz="2000" b="1" dirty="0"/>
              <a:t>Cómo se hace</a:t>
            </a:r>
            <a:r>
              <a:rPr lang="es-MX" dirty="0"/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632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1BC55-728C-7CCC-8BD4-66DB931F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A1A9A3-F257-5311-93A5-37543936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078352"/>
            <a:ext cx="7915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4A7B5B-AD07-3ED3-DA34-DC154382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PlanEACIÓN</a:t>
            </a:r>
            <a:r>
              <a:rPr lang="es-ES" dirty="0"/>
              <a:t> </a:t>
            </a:r>
            <a:r>
              <a:rPr lang="es-ES" dirty="0" err="1"/>
              <a:t>estratégicA</a:t>
            </a:r>
            <a:r>
              <a:rPr lang="es-ES" dirty="0"/>
              <a:t> </a:t>
            </a:r>
            <a:r>
              <a:rPr lang="es-ES" dirty="0" err="1"/>
              <a:t>corporativA</a:t>
            </a:r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227A5-3887-DAE6-9F11-3FD1E02B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EF83AF0-60F3-3811-C435-1228B7DC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12</a:t>
            </a:fld>
            <a:endParaRPr lang="es-ES" noProof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86B8AB-A28C-AA0A-1CD4-AB35E0201113}"/>
              </a:ext>
            </a:extLst>
          </p:cNvPr>
          <p:cNvSpPr txBox="1"/>
          <p:nvPr/>
        </p:nvSpPr>
        <p:spPr>
          <a:xfrm>
            <a:off x="4171951" y="4000500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FF0000"/>
                </a:solidFill>
              </a:rPr>
              <a:t>DOFA</a:t>
            </a:r>
            <a:endParaRPr lang="es-CO" sz="120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C42407-0D01-9D22-4F89-3C69EBFE271D}"/>
              </a:ext>
            </a:extLst>
          </p:cNvPr>
          <p:cNvSpPr txBox="1"/>
          <p:nvPr/>
        </p:nvSpPr>
        <p:spPr>
          <a:xfrm>
            <a:off x="9553576" y="2426822"/>
            <a:ext cx="3428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rgbClr val="FF0000"/>
                </a:solidFill>
              </a:rPr>
              <a:t>SMART</a:t>
            </a:r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8CEF8D-9DC0-0F17-52CD-CBB415B81CB9}"/>
              </a:ext>
            </a:extLst>
          </p:cNvPr>
          <p:cNvSpPr txBox="1"/>
          <p:nvPr/>
        </p:nvSpPr>
        <p:spPr>
          <a:xfrm>
            <a:off x="9553576" y="3353960"/>
            <a:ext cx="597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FF0000"/>
                </a:solidFill>
              </a:rPr>
              <a:t>CAME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239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466F5E-D9F9-EB1C-6D3A-872E17DD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8AC38-1421-AF6D-3474-A57A9EC8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 estratégico corporativo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D7C843-EF12-6770-1824-7B32FB9E1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746" y="2337559"/>
            <a:ext cx="5876757" cy="36330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l" fontAlgn="base">
              <a:buNone/>
            </a:pPr>
            <a:r>
              <a:rPr lang="es-MX" sz="2600" b="1" i="0" cap="small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Beneficios</a:t>
            </a:r>
          </a:p>
          <a:p>
            <a:pPr algn="l" fontAlgn="base"/>
            <a:r>
              <a:rPr lang="es-MX" sz="2100" dirty="0">
                <a:solidFill>
                  <a:schemeClr val="tx2"/>
                </a:solidFill>
              </a:rPr>
              <a:t>El desarrollo de la metodología adecuada le permitirá a la empresa poder asignar los recursos de la compañía en las unidades estratégicas de negocio que mayor retorno puedan proporcionar. </a:t>
            </a:r>
          </a:p>
          <a:p>
            <a:pPr algn="l" fontAlgn="base"/>
            <a:r>
              <a:rPr lang="es-MX" sz="2100" dirty="0">
                <a:solidFill>
                  <a:schemeClr val="tx2"/>
                </a:solidFill>
              </a:rPr>
              <a:t>El plan estratégico corporativo permite:</a:t>
            </a:r>
          </a:p>
          <a:p>
            <a:pPr marL="542925" indent="-304800" algn="l" fontAlgn="base">
              <a:buFont typeface="Arial" panose="020B0604020202020204" pitchFamily="34" charset="0"/>
              <a:buChar char="•"/>
            </a:pPr>
            <a:r>
              <a:rPr lang="es-MX" sz="2100" dirty="0">
                <a:solidFill>
                  <a:schemeClr val="tx2"/>
                </a:solidFill>
              </a:rPr>
              <a:t>Orientar a la compañía al manejo de “</a:t>
            </a:r>
            <a:r>
              <a:rPr lang="es-MX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Unidades estratégicas de negocio”</a:t>
            </a:r>
          </a:p>
          <a:p>
            <a:pPr marL="542925" indent="-304800" algn="l" fontAlgn="base">
              <a:buFont typeface="Arial" panose="020B0604020202020204" pitchFamily="34" charset="0"/>
              <a:buChar char="•"/>
            </a:pPr>
            <a:r>
              <a:rPr lang="es-MX" sz="2100" dirty="0">
                <a:solidFill>
                  <a:schemeClr val="tx2"/>
                </a:solidFill>
              </a:rPr>
              <a:t>Lograr el consenso sobre la visión a largo plazo de la empresa.</a:t>
            </a:r>
          </a:p>
          <a:p>
            <a:pPr marL="542925" indent="-304800" algn="l" fontAlgn="base">
              <a:buFont typeface="Arial" panose="020B0604020202020204" pitchFamily="34" charset="0"/>
              <a:buChar char="•"/>
            </a:pPr>
            <a:r>
              <a:rPr lang="es-MX" sz="2100" dirty="0">
                <a:solidFill>
                  <a:schemeClr val="tx2"/>
                </a:solidFill>
              </a:rPr>
              <a:t>Definir el plan de acción a seguir para el logro de la visión.</a:t>
            </a:r>
          </a:p>
          <a:p>
            <a:pPr marL="542925" indent="-304800" algn="l" fontAlgn="base">
              <a:buFont typeface="Arial" panose="020B0604020202020204" pitchFamily="34" charset="0"/>
              <a:buChar char="•"/>
            </a:pPr>
            <a:r>
              <a:rPr lang="es-MX" sz="2100" dirty="0">
                <a:solidFill>
                  <a:schemeClr val="tx2"/>
                </a:solidFill>
              </a:rPr>
              <a:t>Obtener el compromiso tanto de los propietarios, como de los directivos para ejecutar los planes de acción.</a:t>
            </a:r>
            <a:endParaRPr lang="es-CO" sz="2100" dirty="0">
              <a:solidFill>
                <a:schemeClr val="tx2"/>
              </a:solidFill>
            </a:endParaRPr>
          </a:p>
        </p:txBody>
      </p:sp>
      <p:pic>
        <p:nvPicPr>
          <p:cNvPr id="5122" name="Picture 2" descr="MUNDO DE LA EMPRESA BLOG: ESTRATEGIA: EL PLAN ESTRATÉGICO">
            <a:extLst>
              <a:ext uri="{FF2B5EF4-FFF2-40B4-BE49-F238E27FC236}">
                <a16:creationId xmlns:a16="http://schemas.microsoft.com/office/drawing/2014/main" id="{AF7F6C1B-8E14-4FC8-2275-C533732F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23" y="2495295"/>
            <a:ext cx="4483959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3A2431-24A4-31A2-2071-E66BE3EC62AE}"/>
              </a:ext>
            </a:extLst>
          </p:cNvPr>
          <p:cNvSpPr txBox="1"/>
          <p:nvPr/>
        </p:nvSpPr>
        <p:spPr>
          <a:xfrm>
            <a:off x="7263245" y="5870864"/>
            <a:ext cx="367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82828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Ver:</a:t>
            </a:r>
          </a:p>
          <a:p>
            <a:endParaRPr lang="es-CO" sz="1100" dirty="0">
              <a:solidFill>
                <a:srgbClr val="82828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O" sz="11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https://www.deltaasesores.com/servicios/planeacion-estrategica/planeacion-estrategica-corporativa/</a:t>
            </a:r>
            <a:endParaRPr lang="es-CO" sz="1100" dirty="0">
              <a:solidFill>
                <a:srgbClr val="0070C0"/>
              </a:solidFill>
            </a:endParaRPr>
          </a:p>
          <a:p>
            <a:endParaRPr lang="es-CO" sz="110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A3005D-3EE1-1476-AB3D-8C3F0A9C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43108A-739A-7CCB-7D61-AB156F9E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1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B107E-C0E0-89AD-C51E-243E8134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8661C-0468-8123-675F-7E1F615B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 estratégico corporativo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C64204-2C66-1516-4D77-6E1ADBF2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2" y="1948892"/>
            <a:ext cx="7246794" cy="48031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A842A0-54D0-4042-FAC6-536673A84394}"/>
              </a:ext>
            </a:extLst>
          </p:cNvPr>
          <p:cNvSpPr txBox="1"/>
          <p:nvPr/>
        </p:nvSpPr>
        <p:spPr>
          <a:xfrm>
            <a:off x="8220385" y="2548905"/>
            <a:ext cx="3744860" cy="329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2"/>
                </a:solidFill>
              </a:rPr>
              <a:t>Es una herramienta de análisis estratégico que determina la ventaja competitiva de una empresa, con el objetivo de mejorar su rentabilidad.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2"/>
                </a:solidFill>
              </a:rPr>
              <a:t>La cadena de valor está vinculada a las actividades de la organización, con el valor que aportan y con las ganancias derivadas de ellas.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2"/>
                </a:solidFill>
              </a:rPr>
              <a:t> Un recurso que, a día de hoy, es fundamental para realizar el análisis interno de una compañía.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5C610-EBB9-F0F0-2BDF-C851EA1A5D9F}"/>
              </a:ext>
            </a:extLst>
          </p:cNvPr>
          <p:cNvSpPr txBox="1"/>
          <p:nvPr/>
        </p:nvSpPr>
        <p:spPr>
          <a:xfrm>
            <a:off x="8734425" y="1948892"/>
            <a:ext cx="249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CADENA DE VALOR</a:t>
            </a:r>
            <a:endParaRPr lang="es-CO" b="1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630BACE6-6A20-D73A-B28D-EBD9C6D4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645AFC5-CE3C-3588-A67E-AC32A940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9080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9D245-1325-609D-0A85-DB82F6B9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Cadena de Valor en el Outsourcing">
            <a:extLst>
              <a:ext uri="{FF2B5EF4-FFF2-40B4-BE49-F238E27FC236}">
                <a16:creationId xmlns:a16="http://schemas.microsoft.com/office/drawing/2014/main" id="{528EB086-FD1B-3146-C026-060BB747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0" y="3066368"/>
            <a:ext cx="6421800" cy="219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95E41E-A5F8-0B7D-9414-7D056908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 estratégico corporativo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D27C90-F9FC-5311-2172-5B5EEE4B518C}"/>
              </a:ext>
            </a:extLst>
          </p:cNvPr>
          <p:cNvSpPr txBox="1"/>
          <p:nvPr/>
        </p:nvSpPr>
        <p:spPr>
          <a:xfrm>
            <a:off x="6539150" y="2045899"/>
            <a:ext cx="5371790" cy="42780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2"/>
                </a:solidFill>
              </a:rPr>
              <a:t>La cadena de valor  es un modelo teórico que examina en profundidad las actividades de la compañía para entender sus costos, fuentes actuales y ventaja competitiva respecto a la competencia.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2"/>
                </a:solidFill>
              </a:rPr>
              <a:t>Es una herramienta para optimizar los procesos de manera eficiente, incrementar la producción y fidelizar a los clientes.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>
              <a:solidFill>
                <a:schemeClr val="tx2"/>
              </a:solidFill>
            </a:endParaRPr>
          </a:p>
          <a:p>
            <a:r>
              <a:rPr lang="es-MX" sz="1600" b="1" dirty="0">
                <a:solidFill>
                  <a:schemeClr val="tx2"/>
                </a:solidFill>
              </a:rPr>
              <a:t>Actividades: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2"/>
                </a:solidFill>
              </a:rPr>
              <a:t> </a:t>
            </a:r>
            <a:r>
              <a:rPr lang="es-MX" sz="1600" b="1" dirty="0">
                <a:solidFill>
                  <a:schemeClr val="tx2"/>
                </a:solidFill>
              </a:rPr>
              <a:t>Primarias</a:t>
            </a:r>
            <a:r>
              <a:rPr lang="es-MX" sz="1600" dirty="0">
                <a:solidFill>
                  <a:schemeClr val="tx2"/>
                </a:solidFill>
              </a:rPr>
              <a:t> - añaden valor al producto o servicio final. Incluyen las operaciones logísticas, el marketing y ventas y el servicio posventa.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tx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2"/>
                </a:solidFill>
              </a:rPr>
              <a:t> Secundarias </a:t>
            </a:r>
            <a:r>
              <a:rPr lang="es-MX" sz="1600" dirty="0">
                <a:solidFill>
                  <a:schemeClr val="tx2"/>
                </a:solidFill>
              </a:rPr>
              <a:t>- engloban la gestión general y financiera de la empresa, las inversiones en infraestructura y tecnología.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6CD98F-44A3-C93F-7525-79E8B157D1DE}"/>
              </a:ext>
            </a:extLst>
          </p:cNvPr>
          <p:cNvSpPr txBox="1"/>
          <p:nvPr/>
        </p:nvSpPr>
        <p:spPr>
          <a:xfrm>
            <a:off x="862445" y="2369127"/>
            <a:ext cx="249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CADENA DE VALOR</a:t>
            </a:r>
            <a:endParaRPr lang="es-CO" b="1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18381-06C0-D75B-EF95-C89F373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PEC y PETI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EA5C35-B29B-98AA-0ABA-F4F54373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71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BE098-D9F4-3919-83BB-6C12F4F3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F12B1-551E-9CC6-D0DC-3559EABE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 estratégico corporativo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EBCF1B-AB32-212B-D396-35907E84D30B}"/>
              </a:ext>
            </a:extLst>
          </p:cNvPr>
          <p:cNvSpPr txBox="1"/>
          <p:nvPr/>
        </p:nvSpPr>
        <p:spPr>
          <a:xfrm>
            <a:off x="581193" y="2015836"/>
            <a:ext cx="349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CADENA DE VALOR -  FASES</a:t>
            </a:r>
            <a:endParaRPr lang="es-C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BC1E3F-853B-9FCB-AFEC-7FA1ABE3E916}"/>
              </a:ext>
            </a:extLst>
          </p:cNvPr>
          <p:cNvSpPr txBox="1"/>
          <p:nvPr/>
        </p:nvSpPr>
        <p:spPr>
          <a:xfrm>
            <a:off x="1141776" y="2391657"/>
            <a:ext cx="6173424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 </a:t>
            </a:r>
            <a:r>
              <a:rPr lang="es-MX" b="1" dirty="0"/>
              <a:t>Identificar las subactividades para cada actividad primaria y secundaria.</a:t>
            </a:r>
          </a:p>
          <a:p>
            <a:pPr marL="6477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 objetivo final es definir la propuesta de valor única, que podría orientarse al producto, al cliente o al propio proceso productivo.</a:t>
            </a:r>
          </a:p>
          <a:p>
            <a:pPr marL="64770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/>
              <a:t>Analizar el valor y costos de las actividades identificadas.</a:t>
            </a:r>
          </a:p>
          <a:p>
            <a:pPr marL="552450" indent="-285750">
              <a:buFont typeface="Wingdings" panose="05000000000000000000" pitchFamily="2" charset="2"/>
              <a:buChar char="§"/>
            </a:pPr>
            <a:r>
              <a:rPr lang="es-MX" sz="1600" dirty="0"/>
              <a:t>Para lograr información clave para saber si la propuesta de valor que definimos en la anterior fase está respaldada por las tareas y procesos diarios de nuestra empresa.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/>
              <a:t>Definir la estrategia para generar valor.</a:t>
            </a:r>
          </a:p>
          <a:p>
            <a:pPr marL="552450" indent="-285750">
              <a:buFont typeface="Wingdings" panose="05000000000000000000" pitchFamily="2" charset="2"/>
              <a:buChar char="§"/>
            </a:pPr>
            <a:r>
              <a:rPr lang="es-MX" sz="1600" dirty="0"/>
              <a:t>Mapa completo sobre la empresa para saber de forma muy clara qué actividades aportan valor y cuáles no. </a:t>
            </a:r>
            <a:r>
              <a:rPr lang="es-MX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 objetivo: </a:t>
            </a:r>
            <a:r>
              <a:rPr lang="es-MX" sz="1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que todas contribuyan a la consolidación de la propuesta de valor única</a:t>
            </a:r>
            <a:r>
              <a:rPr lang="es-MX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s-CO" dirty="0"/>
          </a:p>
        </p:txBody>
      </p:sp>
      <p:pic>
        <p:nvPicPr>
          <p:cNvPr id="7170" name="Picture 2" descr="Qué Es La Cadena De Valor? - Ana Trenza">
            <a:extLst>
              <a:ext uri="{FF2B5EF4-FFF2-40B4-BE49-F238E27FC236}">
                <a16:creationId xmlns:a16="http://schemas.microsoft.com/office/drawing/2014/main" id="{DCEC840E-AF01-7B6E-DE92-A53F5A8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85" y="3057639"/>
            <a:ext cx="4109615" cy="26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5C51FD-706C-3E5F-B8C0-D8770230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0D906-060D-EE41-80BC-2FD3B1A2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4685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D43FF-66C8-CB35-0F7B-E708B140B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10BC3-5B15-59B3-DFF1-175FC611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Planeación Estratégica de  Tecnología e Información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2063AD10-985C-4465-C5BE-A8B557EFD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343150"/>
            <a:ext cx="5362407" cy="3517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0070C0"/>
                </a:solidFill>
              </a:rPr>
              <a:t>La Planeación Estratégica de Tecnología e Información </a:t>
            </a:r>
            <a:r>
              <a:rPr lang="es-ES" dirty="0"/>
              <a:t>permite alinear las estrategias de la tecnología digital con las estrategias del negocio para generar valor.</a:t>
            </a:r>
          </a:p>
          <a:p>
            <a:r>
              <a:rPr lang="es-ES" dirty="0"/>
              <a:t>El objetivo es elaborar el </a:t>
            </a:r>
            <a:r>
              <a:rPr lang="es-ES" dirty="0">
                <a:solidFill>
                  <a:srgbClr val="0070C0"/>
                </a:solidFill>
              </a:rPr>
              <a:t>Plan Estratégico de Tecnología e Información – PETI </a:t>
            </a:r>
            <a:r>
              <a:rPr lang="es-ES" dirty="0"/>
              <a:t>en la etapa estratégica de la organización. </a:t>
            </a:r>
          </a:p>
          <a:p>
            <a:r>
              <a:rPr lang="es-ES" dirty="0"/>
              <a:t>Durante el proceso se establecen los factores críticos de soporte a las estrategias de la organización y sus métricas, de tal manera que la inversión en tecnología pueda ser fácilmente justificable.</a:t>
            </a:r>
            <a:endParaRPr lang="es-ES" sz="2000" dirty="0"/>
          </a:p>
        </p:txBody>
      </p:sp>
      <p:pic>
        <p:nvPicPr>
          <p:cNvPr id="8" name="Picture 2" descr="7 modelos de planificación estratégica y 8 marcos para comenzar paso a paso  [2022] • Asana">
            <a:extLst>
              <a:ext uri="{FF2B5EF4-FFF2-40B4-BE49-F238E27FC236}">
                <a16:creationId xmlns:a16="http://schemas.microsoft.com/office/drawing/2014/main" id="{AF8C280A-A4C1-1E4E-F044-4E28221C80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79" y="2237057"/>
            <a:ext cx="5042395" cy="33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D1AFB1C-1966-5B10-918D-B8728D1A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PEC y PETI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EB529804-4A72-1E2C-FBC1-FE1A25F0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617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A4DA3-97BC-C1E7-0050-793E26BF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939DC-5E1E-8A24-FC40-17B36475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Planeación Estratégica de Tecnología e Información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D83B1-A16D-E231-349C-8F1505A5B4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018D035-BC50-EE2E-AC40-9330CE92B5BE}"/>
              </a:ext>
            </a:extLst>
          </p:cNvPr>
          <p:cNvSpPr txBox="1">
            <a:spLocks/>
          </p:cNvSpPr>
          <p:nvPr/>
        </p:nvSpPr>
        <p:spPr>
          <a:xfrm>
            <a:off x="516929" y="2009057"/>
            <a:ext cx="7045735" cy="43078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sz="1600" dirty="0"/>
              <a:t>Realizar un </a:t>
            </a:r>
            <a:r>
              <a:rPr lang="es-ES" sz="1600" b="1" dirty="0"/>
              <a:t>Modelo de Empresa</a:t>
            </a:r>
            <a:r>
              <a:rPr lang="es-ES" sz="1600" dirty="0"/>
              <a:t> y establecer las relaciones entre la estrategia empresarial, la organización, los procesos y las entidades de datos.</a:t>
            </a:r>
          </a:p>
          <a:p>
            <a:pPr fontAlgn="base"/>
            <a:r>
              <a:rPr lang="es-ES" sz="1600" dirty="0"/>
              <a:t>Conocer, mediante </a:t>
            </a:r>
            <a:r>
              <a:rPr lang="es-ES" sz="1600" b="1" dirty="0"/>
              <a:t>entrevistas ejecutivas</a:t>
            </a:r>
            <a:r>
              <a:rPr lang="es-ES" sz="1600" dirty="0"/>
              <a:t>, las necesidades de información.</a:t>
            </a:r>
          </a:p>
          <a:p>
            <a:pPr fontAlgn="base"/>
            <a:r>
              <a:rPr lang="es-ES" sz="1600" dirty="0"/>
              <a:t>Determinar las prioridades entre las necesidades de solución tecnológica.</a:t>
            </a:r>
          </a:p>
          <a:p>
            <a:pPr fontAlgn="base"/>
            <a:r>
              <a:rPr lang="es-ES" sz="1600" dirty="0"/>
              <a:t>Definir las </a:t>
            </a:r>
            <a:r>
              <a:rPr lang="es-ES" sz="1600" b="1" dirty="0"/>
              <a:t>Arquitecturas de datos, Aplicaciones y Red</a:t>
            </a:r>
            <a:r>
              <a:rPr lang="es-ES" sz="1600" dirty="0"/>
              <a:t>.</a:t>
            </a:r>
          </a:p>
          <a:p>
            <a:pPr fontAlgn="base"/>
            <a:r>
              <a:rPr lang="es-ES" sz="1600" dirty="0"/>
              <a:t>Analizar el </a:t>
            </a:r>
            <a:r>
              <a:rPr lang="es-ES" sz="1600" b="1" dirty="0"/>
              <a:t>soporte que los sistemas actuales brindan</a:t>
            </a:r>
            <a:r>
              <a:rPr lang="es-ES" sz="1600" dirty="0"/>
              <a:t> al modelo de empresa y la factibilidad de que, a partir de los sistemas actuales, se cubran las necesidades de soluciones informáticas.</a:t>
            </a:r>
          </a:p>
          <a:p>
            <a:pPr fontAlgn="base"/>
            <a:r>
              <a:rPr lang="es-ES" sz="1600" dirty="0"/>
              <a:t>Elaborar las </a:t>
            </a:r>
            <a:r>
              <a:rPr lang="es-ES" sz="1600" b="1" dirty="0"/>
              <a:t>recomendaciones</a:t>
            </a:r>
            <a:r>
              <a:rPr lang="es-ES" sz="1600" dirty="0"/>
              <a:t> para la administración de la tecnología digital y las pautas para la elaboración del presupuesto del área.</a:t>
            </a:r>
          </a:p>
          <a:p>
            <a:pPr fontAlgn="base"/>
            <a:r>
              <a:rPr lang="es-ES" sz="1600" dirty="0"/>
              <a:t>Entregar </a:t>
            </a:r>
            <a:r>
              <a:rPr lang="es-ES" sz="1600" dirty="0">
                <a:solidFill>
                  <a:srgbClr val="0070C0"/>
                </a:solidFill>
              </a:rPr>
              <a:t>Plan Estratégico de Tecnología e Información- </a:t>
            </a:r>
            <a:r>
              <a:rPr lang="es-ES" sz="1600" dirty="0"/>
              <a:t>contiene: resultado del análisis realizado por el equipo de trabajo,  así como las recomendaciones sobre las estrategias a corto plazo para alinearlo con el PEC.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742088-229E-EB26-6431-4A3DC4A4A99E}"/>
              </a:ext>
            </a:extLst>
          </p:cNvPr>
          <p:cNvSpPr txBox="1"/>
          <p:nvPr/>
        </p:nvSpPr>
        <p:spPr>
          <a:xfrm>
            <a:off x="7728294" y="2618720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¿Cómo desarrollar el PETI ?</a:t>
            </a:r>
            <a:endParaRPr lang="es-ES" b="1" dirty="0"/>
          </a:p>
        </p:txBody>
      </p:sp>
      <p:pic>
        <p:nvPicPr>
          <p:cNvPr id="9" name="Picture 6" descr="PETI (Plan Estrategico de Tecnologias de la Información) - Zona Franka">
            <a:extLst>
              <a:ext uri="{FF2B5EF4-FFF2-40B4-BE49-F238E27FC236}">
                <a16:creationId xmlns:a16="http://schemas.microsoft.com/office/drawing/2014/main" id="{D3EB3701-6C77-2737-621B-1E2524CB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10" y="3386530"/>
            <a:ext cx="3377312" cy="21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3EAFB0E8-905A-47BC-D283-4E191E30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PEC y PETI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1F0D482-53F6-8D34-073B-5D7B3836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5470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AE323-1146-7FFE-16BE-B16DE68CC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53344-B189-D9CA-29A7-F5EDACCB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Planeación Estratégica de Tecnología e Información</a:t>
            </a:r>
            <a:endParaRPr lang="es-ES" dirty="0"/>
          </a:p>
        </p:txBody>
      </p:sp>
      <p:pic>
        <p:nvPicPr>
          <p:cNvPr id="4" name="Picture 2" descr="https://www.deltaasesores.com/wp-content/uploads/2018/03/petimetodo.jpg">
            <a:extLst>
              <a:ext uri="{FF2B5EF4-FFF2-40B4-BE49-F238E27FC236}">
                <a16:creationId xmlns:a16="http://schemas.microsoft.com/office/drawing/2014/main" id="{1DA228DE-6671-9E83-8460-62B6E43D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57" y="2270561"/>
            <a:ext cx="8347735" cy="40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78BC30C9-DA72-49D1-F713-1CEFE1E2D92E}"/>
                  </a:ext>
                </a:extLst>
              </p14:cNvPr>
              <p14:cNvContentPartPr/>
              <p14:nvPr/>
            </p14:nvContentPartPr>
            <p14:xfrm>
              <a:off x="6140733" y="2347822"/>
              <a:ext cx="360" cy="190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78BC30C9-DA72-49D1-F713-1CEFE1E2D9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2093" y="2339182"/>
                <a:ext cx="1800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84307A-D622-8996-59E1-B5028E3D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1D53A5C-398C-FBA8-F6FD-49AB2C32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19</a:t>
            </a:fld>
            <a:endParaRPr lang="es-ES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1353F9-B93D-0438-BE5F-FE9038862E44}"/>
              </a:ext>
            </a:extLst>
          </p:cNvPr>
          <p:cNvSpPr txBox="1"/>
          <p:nvPr/>
        </p:nvSpPr>
        <p:spPr>
          <a:xfrm>
            <a:off x="8788564" y="6218039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err="1"/>
              <a:t>Balanced</a:t>
            </a:r>
            <a:r>
              <a:rPr lang="es-CO" sz="1100" dirty="0"/>
              <a:t> </a:t>
            </a:r>
            <a:r>
              <a:rPr lang="es-CO" sz="1100" dirty="0" err="1"/>
              <a:t>ScoreCard</a:t>
            </a:r>
            <a:r>
              <a:rPr lang="es-CO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3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983C3-7A10-4100-BAC7-E91DB821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874643"/>
            <a:ext cx="4759734" cy="3972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Planificación, planeación, planteamiento o plan</a:t>
            </a:r>
            <a:r>
              <a:rPr lang="es-ES" dirty="0"/>
              <a:t>, es el proceso de toma de decisiones para alcanzar un futuro deseado, teniendo en cuenta la situación actual y los factores internos y externos que pueden influir en el logro de los objetivos. </a:t>
            </a:r>
          </a:p>
          <a:p>
            <a:r>
              <a:rPr lang="es-ES" dirty="0"/>
              <a:t> La </a:t>
            </a:r>
            <a:r>
              <a:rPr lang="es-ES" dirty="0">
                <a:hlinkClick r:id="rId3" tooltip="Acción"/>
              </a:rPr>
              <a:t>acción</a:t>
            </a:r>
            <a:r>
              <a:rPr lang="es-ES" dirty="0"/>
              <a:t> de planear en la </a:t>
            </a:r>
            <a:r>
              <a:rPr lang="es-ES" dirty="0">
                <a:hlinkClick r:id="rId4" tooltip="Gestión"/>
              </a:rPr>
              <a:t>gestión</a:t>
            </a:r>
            <a:r>
              <a:rPr lang="es-ES" dirty="0"/>
              <a:t> se refiere a planes y </a:t>
            </a:r>
            <a:r>
              <a:rPr lang="es-ES" dirty="0">
                <a:hlinkClick r:id="rId5" tooltip="Proyecto"/>
              </a:rPr>
              <a:t>proyectos</a:t>
            </a:r>
            <a:r>
              <a:rPr lang="es-ES" dirty="0"/>
              <a:t> en sus diferentes ámbitos, niveles y actitudes. </a:t>
            </a:r>
          </a:p>
          <a:p>
            <a:r>
              <a:rPr lang="es-ES" dirty="0"/>
              <a:t>Generalmente es una filosofía adaptativa que pretende conciliar los diferentes intereses implicados para lograr los resultados de la organización. </a:t>
            </a:r>
          </a:p>
          <a:p>
            <a:r>
              <a:rPr lang="es-ES" dirty="0"/>
              <a:t>Puede ser activa o pasiva.</a:t>
            </a:r>
          </a:p>
          <a:p>
            <a:pPr marL="0" indent="0">
              <a:buNone/>
            </a:pPr>
            <a:r>
              <a:rPr lang="es-ES" dirty="0"/>
              <a:t>	(</a:t>
            </a:r>
            <a:r>
              <a:rPr lang="es-ES" sz="1600" dirty="0"/>
              <a:t>Tomado de Wikipedia</a:t>
            </a:r>
            <a:r>
              <a:rPr lang="es-ES" dirty="0"/>
              <a:t>).</a:t>
            </a:r>
          </a:p>
        </p:txBody>
      </p:sp>
      <p:pic>
        <p:nvPicPr>
          <p:cNvPr id="3074" name="Picture 2" descr="Planeación – Qué es, definición, concepto • gestiopolis">
            <a:extLst>
              <a:ext uri="{FF2B5EF4-FFF2-40B4-BE49-F238E27FC236}">
                <a16:creationId xmlns:a16="http://schemas.microsoft.com/office/drawing/2014/main" id="{D1A2C5E0-B540-4F0C-A08F-9342110F4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3" y="558471"/>
            <a:ext cx="4522757" cy="44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942932-8071-5E60-FE4B-714A7831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B19F28-9853-41C6-60F0-037049B3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B80AEA-A21A-5B0A-14AC-99219D34E4B3}"/>
              </a:ext>
            </a:extLst>
          </p:cNvPr>
          <p:cNvSpPr txBox="1"/>
          <p:nvPr/>
        </p:nvSpPr>
        <p:spPr>
          <a:xfrm>
            <a:off x="8098091" y="25268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¿</a:t>
            </a:r>
            <a:endParaRPr lang="es-CO" dirty="0"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E88DEE-AAFA-21AC-80FB-5C0FE10FB134}"/>
              </a:ext>
            </a:extLst>
          </p:cNvPr>
          <p:cNvSpPr txBox="1"/>
          <p:nvPr/>
        </p:nvSpPr>
        <p:spPr>
          <a:xfrm>
            <a:off x="9277207" y="2776489"/>
            <a:ext cx="24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badi" panose="020B0604020104020204" pitchFamily="34" charset="0"/>
              </a:rPr>
              <a:t>?</a:t>
            </a:r>
            <a:endParaRPr lang="es-CO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3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6BD94B-3193-2252-A25E-0E502A91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5A608-E0EC-A7BC-0BF3-DE0FFF03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Planeación Estratégica de  Tecnología e Información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CC58D0C-DC65-FE13-5F58-5225E1C04EED}"/>
                  </a:ext>
                </a:extLst>
              </p14:cNvPr>
              <p14:cNvContentPartPr/>
              <p14:nvPr/>
            </p14:nvContentPartPr>
            <p14:xfrm>
              <a:off x="6140733" y="2347822"/>
              <a:ext cx="360" cy="190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CC58D0C-DC65-FE13-5F58-5225E1C04E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1733" y="2338822"/>
                <a:ext cx="1800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AF21D3-DE6C-8911-BC7F-A2E4DB86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PEC y PETI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CB3ABEAC-C12F-B04F-FB6A-E915BC81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20</a:t>
            </a:fld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83DC4-4772-FA55-810A-311AB3FA8AED}"/>
              </a:ext>
            </a:extLst>
          </p:cNvPr>
          <p:cNvSpPr txBox="1"/>
          <p:nvPr/>
        </p:nvSpPr>
        <p:spPr>
          <a:xfrm>
            <a:off x="581189" y="2366902"/>
            <a:ext cx="5200485" cy="329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Describe cómo se gestionan los datos: recopilación </a:t>
            </a:r>
            <a:r>
              <a:rPr lang="es-MX" sz="1600" dirty="0">
                <a:sym typeface="Wingdings" panose="05000000000000000000" pitchFamily="2" charset="2"/>
              </a:rPr>
              <a:t></a:t>
            </a:r>
            <a:r>
              <a:rPr lang="es-MX" sz="1600" dirty="0"/>
              <a:t> transformación,  distribución y consumo.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Establece el plan para los datos y la forma en que fluyen a través de los sistemas de almacenamiento de datos.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Es fundamental para las operaciones de procesamiento de datos y las aplicaciones de inteligencia artificial (IA).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Ciencia de datos.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Gestión del ciclo de vida.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Tres tipos:</a:t>
            </a:r>
          </a:p>
          <a:p>
            <a:pPr marL="628650" indent="-285750">
              <a:buFont typeface="Wingdings" panose="05000000000000000000" pitchFamily="2" charset="2"/>
              <a:buChar char="§"/>
            </a:pPr>
            <a:r>
              <a:rPr lang="es-CO" sz="1400" b="1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Modelos de datos conceptuales</a:t>
            </a:r>
            <a:endParaRPr lang="es-MX" sz="1400" b="1" i="0" dirty="0">
              <a:solidFill>
                <a:srgbClr val="161616"/>
              </a:solidFill>
              <a:effectLst/>
              <a:latin typeface="IBM Plex Sans" panose="020B0503050203000203" pitchFamily="34" charset="0"/>
            </a:endParaRPr>
          </a:p>
          <a:p>
            <a:pPr marL="628650" indent="-285750">
              <a:buFont typeface="Wingdings" panose="05000000000000000000" pitchFamily="2" charset="2"/>
              <a:buChar char="§"/>
            </a:pPr>
            <a:r>
              <a:rPr lang="es-CO" sz="1400" b="1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Modelos de datos lógicos</a:t>
            </a:r>
          </a:p>
          <a:p>
            <a:pPr marL="628650" indent="-285750">
              <a:buFont typeface="Wingdings" panose="05000000000000000000" pitchFamily="2" charset="2"/>
              <a:buChar char="§"/>
            </a:pPr>
            <a:r>
              <a:rPr lang="es-CO" sz="1400" b="1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Modelos de datos físicos</a:t>
            </a:r>
            <a:endParaRPr lang="es-CO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4C8F68-BA46-D206-88C3-AEFCE1B9A04F}"/>
              </a:ext>
            </a:extLst>
          </p:cNvPr>
          <p:cNvSpPr txBox="1"/>
          <p:nvPr/>
        </p:nvSpPr>
        <p:spPr>
          <a:xfrm>
            <a:off x="1619417" y="2001147"/>
            <a:ext cx="262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Arquitectura de datos </a:t>
            </a: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AB6E59-FC29-7A90-BCCF-62CAC7858DB3}"/>
              </a:ext>
            </a:extLst>
          </p:cNvPr>
          <p:cNvSpPr txBox="1"/>
          <p:nvPr/>
        </p:nvSpPr>
        <p:spPr>
          <a:xfrm>
            <a:off x="1714664" y="58155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Ver: The Open Group Architecture Framework (TOGAF)</a:t>
            </a:r>
          </a:p>
          <a:p>
            <a:r>
              <a:rPr lang="es-CO" sz="1200" dirty="0">
                <a:hlinkClick r:id="rId5"/>
              </a:rPr>
              <a:t>https://www.opengroup.org/togaf</a:t>
            </a:r>
            <a:endParaRPr lang="en-US" sz="1200" dirty="0"/>
          </a:p>
          <a:p>
            <a:endParaRPr lang="es-CO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9EB266-ED16-DD64-AAB1-F11ADB06BDE2}"/>
              </a:ext>
            </a:extLst>
          </p:cNvPr>
          <p:cNvSpPr txBox="1"/>
          <p:nvPr/>
        </p:nvSpPr>
        <p:spPr>
          <a:xfrm>
            <a:off x="6575307" y="2378619"/>
            <a:ext cx="4781551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Describe los patrones y las técnicas que se utilizan para diseñar y desarrollar aplicaciones.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Proporciona un plan y las prácticas recomendadas que debe seguir para diseñar una aplicación bien estructurada.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Servicios de </a:t>
            </a:r>
            <a:r>
              <a:rPr lang="es-MX" sz="1600" dirty="0" err="1"/>
              <a:t>frontend</a:t>
            </a:r>
            <a:r>
              <a:rPr lang="es-MX" sz="1600" dirty="0"/>
              <a:t> y de </a:t>
            </a:r>
            <a:r>
              <a:rPr lang="es-MX" sz="1600" dirty="0" err="1"/>
              <a:t>backend</a:t>
            </a:r>
            <a:r>
              <a:rPr lang="es-MX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El desarrollo de </a:t>
            </a:r>
            <a:r>
              <a:rPr lang="es-MX" sz="1600" dirty="0" err="1"/>
              <a:t>frontend</a:t>
            </a:r>
            <a:r>
              <a:rPr lang="es-MX" sz="1600" dirty="0"/>
              <a:t> se refiere a la experiencia del usuario con la aplicación, mientras que el de </a:t>
            </a:r>
            <a:r>
              <a:rPr lang="es-MX" sz="1600" dirty="0" err="1"/>
              <a:t>backend</a:t>
            </a:r>
            <a:r>
              <a:rPr lang="es-MX" sz="1600" dirty="0"/>
              <a:t> implica proporcionar acceso a los datos, los servicios y otros sistemas que permiten el funcionamiento de la aplicación.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Tipos:  </a:t>
            </a:r>
            <a:r>
              <a:rPr lang="es-MX" sz="1400" b="1" dirty="0"/>
              <a:t>Capas </a:t>
            </a:r>
            <a:r>
              <a:rPr lang="es-MX" sz="1400" b="1" dirty="0" err="1"/>
              <a:t>On-Tier</a:t>
            </a:r>
            <a:r>
              <a:rPr lang="es-MX" sz="1400" b="1" dirty="0"/>
              <a:t>,  Monolíticas, microservicios</a:t>
            </a:r>
            <a:r>
              <a:rPr lang="es-MX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Las arquitecturas modernas de aplicaciones utilizan microservicios y </a:t>
            </a:r>
            <a:r>
              <a:rPr lang="es-MX" sz="1600" dirty="0" err="1"/>
              <a:t>APIs</a:t>
            </a:r>
            <a:r>
              <a:rPr lang="es-MX" sz="1600" dirty="0"/>
              <a:t> para conectar los servicios, los cuales proporcionan la base para el desarrollo de aplicaciones en la nube.</a:t>
            </a:r>
            <a:endParaRPr lang="es-CO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68FD2B-883E-E82B-0848-71776055BF9E}"/>
              </a:ext>
            </a:extLst>
          </p:cNvPr>
          <p:cNvSpPr txBox="1"/>
          <p:nvPr/>
        </p:nvSpPr>
        <p:spPr>
          <a:xfrm>
            <a:off x="7083863" y="1997570"/>
            <a:ext cx="326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Arquitectura de aplicaciones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934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9F71C-4C43-5B9C-7A7F-870E14267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076B0-E1FF-4E08-7031-CD783BEC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Planeación Estratégica de  Tecnología e Información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B4F61B64-FC18-58B6-6C66-5E3071742D08}"/>
                  </a:ext>
                </a:extLst>
              </p14:cNvPr>
              <p14:cNvContentPartPr/>
              <p14:nvPr/>
            </p14:nvContentPartPr>
            <p14:xfrm>
              <a:off x="6140733" y="2347822"/>
              <a:ext cx="360" cy="190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B4F61B64-FC18-58B6-6C66-5E3071742D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1733" y="2338822"/>
                <a:ext cx="1800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EB8194-F041-5761-7131-D9D80A5E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PEC y PETI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153EF171-6EFB-A354-4413-15A423CE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21</a:t>
            </a:fld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D675EF-89B2-4026-1DCB-E45DEA07FA1F}"/>
              </a:ext>
            </a:extLst>
          </p:cNvPr>
          <p:cNvSpPr txBox="1"/>
          <p:nvPr/>
        </p:nvSpPr>
        <p:spPr>
          <a:xfrm>
            <a:off x="581189" y="2366902"/>
            <a:ext cx="5200485" cy="329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Es la forma en que los servicios y dispositivos de red se estructuran en conjunto para satisfacer las necesidades de conectividad de los dispositivos y las aplicaciones cliente</a:t>
            </a:r>
            <a:r>
              <a:rPr lang="es-MX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La arquitectura de infraestructura de tecnología de información, o arquitectura de despliegue, es la capa final de la arquitectura empresarial donde todas las definiciones y acuerdos definidos en las otras capas se deben concretar en plataformas de hardware y software específicas.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/>
              <a:t>Realizar la arquitectura de infraestructura de TI requiere un conocimiento particular de la actualidad tecnológica en sus varios ejes de desarrollo.</a:t>
            </a:r>
            <a:endParaRPr lang="es-CO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3B3C14-6CEA-0D57-3805-B67B735FFF62}"/>
              </a:ext>
            </a:extLst>
          </p:cNvPr>
          <p:cNvSpPr txBox="1"/>
          <p:nvPr/>
        </p:nvSpPr>
        <p:spPr>
          <a:xfrm>
            <a:off x="1619417" y="2001147"/>
            <a:ext cx="233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Arquitectura de red</a:t>
            </a: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A07062-36E6-ABC6-0488-F132D6582EAA}"/>
              </a:ext>
            </a:extLst>
          </p:cNvPr>
          <p:cNvSpPr txBox="1"/>
          <p:nvPr/>
        </p:nvSpPr>
        <p:spPr>
          <a:xfrm>
            <a:off x="581189" y="57747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Ver: The Open Group Architecture Framework (TOGAF)</a:t>
            </a:r>
            <a:endParaRPr lang="es-CO" sz="1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FEA4431-0D7F-52B4-C384-969D1011D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407" y="2103566"/>
            <a:ext cx="4539685" cy="39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EA1708-3189-A0B5-E655-D6DA46852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lan Estratégico de Tecnologías de la Información PETI">
            <a:extLst>
              <a:ext uri="{FF2B5EF4-FFF2-40B4-BE49-F238E27FC236}">
                <a16:creationId xmlns:a16="http://schemas.microsoft.com/office/drawing/2014/main" id="{27DEF516-8A10-1304-AD9F-25E52F52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56" y="2346307"/>
            <a:ext cx="4579724" cy="30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4F8660-5266-D297-4B02-F5BB3F8C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Planeación Estratégica de Tecnología e Información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FBC4B5C1-F291-ADA1-7D64-254E2E49BF15}"/>
                  </a:ext>
                </a:extLst>
              </p14:cNvPr>
              <p14:cNvContentPartPr/>
              <p14:nvPr/>
            </p14:nvContentPartPr>
            <p14:xfrm>
              <a:off x="6140733" y="2347822"/>
              <a:ext cx="360" cy="190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FBC4B5C1-F291-ADA1-7D64-254E2E49BF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1733" y="2338822"/>
                <a:ext cx="18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0DD0C958-C6D2-DCB1-BA3B-098D806E8468}"/>
                  </a:ext>
                </a:extLst>
              </p14:cNvPr>
              <p14:cNvContentPartPr/>
              <p14:nvPr/>
            </p14:nvContentPartPr>
            <p14:xfrm>
              <a:off x="9445173" y="2057302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0DD0C958-C6D2-DCB1-BA3B-098D806E84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36173" y="20483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86A1BF44-0860-6451-083F-C7DAEC898751}"/>
                  </a:ext>
                </a:extLst>
              </p14:cNvPr>
              <p14:cNvContentPartPr/>
              <p14:nvPr/>
            </p14:nvContentPartPr>
            <p14:xfrm>
              <a:off x="9486573" y="2680822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86A1BF44-0860-6451-083F-C7DAEC8987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77573" y="267182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ángulo 5">
            <a:extLst>
              <a:ext uri="{FF2B5EF4-FFF2-40B4-BE49-F238E27FC236}">
                <a16:creationId xmlns:a16="http://schemas.microsoft.com/office/drawing/2014/main" id="{A6293F4D-C5D6-EA86-FAE9-4D67D412AA3A}"/>
              </a:ext>
            </a:extLst>
          </p:cNvPr>
          <p:cNvSpPr/>
          <p:nvPr/>
        </p:nvSpPr>
        <p:spPr>
          <a:xfrm>
            <a:off x="581190" y="2184099"/>
            <a:ext cx="7029285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/>
              <a:t>BENEFICIOS</a:t>
            </a:r>
          </a:p>
          <a:p>
            <a:endParaRPr lang="es-ES" sz="1600" dirty="0"/>
          </a:p>
          <a:p>
            <a:r>
              <a:rPr lang="es-ES" sz="1600" dirty="0"/>
              <a:t>El </a:t>
            </a:r>
            <a:r>
              <a:rPr lang="es-ES" sz="1600" dirty="0">
                <a:solidFill>
                  <a:srgbClr val="0070C0"/>
                </a:solidFill>
              </a:rPr>
              <a:t>Plan Estratégico de Tecnología e Información </a:t>
            </a:r>
            <a:r>
              <a:rPr lang="es-ES" sz="1600" dirty="0"/>
              <a:t>refuerza y está en línea con el PEC. </a:t>
            </a:r>
          </a:p>
          <a:p>
            <a:r>
              <a:rPr lang="es-ES" sz="1600" dirty="0"/>
              <a:t>Crea un marco de trabajo que permite el enfoque integrado del desarrollo de aplicaciones, </a:t>
            </a:r>
            <a:r>
              <a:rPr lang="es-ES" sz="1600" dirty="0" err="1"/>
              <a:t>infraestuctura</a:t>
            </a:r>
            <a:r>
              <a:rPr lang="es-ES" sz="1600" dirty="0"/>
              <a:t> y bases de datos.</a:t>
            </a:r>
          </a:p>
          <a:p>
            <a:endParaRPr lang="es-ES" sz="1600" dirty="0"/>
          </a:p>
          <a:p>
            <a:r>
              <a:rPr lang="es-ES" sz="1600" dirty="0"/>
              <a:t>Se obtienen los siguientes beneficios: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Alinea la tecnología digital con la estrategia general de la empresa.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Cubre todas las necesidades de información que puedan ser objeto de tratamiento automático.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Facilita la utilización compartida de información dentro y fuera de la empresa.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Define y da soporte a un marco o arquitectura para el desarrollo integrado de aplicaciones y bases de datos.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/>
              <a:t>Proyecta el desarrollo de la compañía hacia una </a:t>
            </a:r>
            <a:r>
              <a:rPr lang="es-ES" sz="1600" dirty="0">
                <a:solidFill>
                  <a:srgbClr val="0070C0"/>
                </a:solidFill>
              </a:rPr>
              <a:t>Empresa Digital.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6968DB-0838-23CE-0E40-A3FB23E76257}"/>
              </a:ext>
            </a:extLst>
          </p:cNvPr>
          <p:cNvSpPr/>
          <p:nvPr/>
        </p:nvSpPr>
        <p:spPr>
          <a:xfrm>
            <a:off x="8104072" y="5259313"/>
            <a:ext cx="3381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200" dirty="0">
                <a:solidFill>
                  <a:prstClr val="black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</a:t>
            </a:r>
            <a:r>
              <a:rPr lang="es-CO" sz="1200" dirty="0">
                <a:solidFill>
                  <a:prstClr val="black"/>
                </a:solidFill>
              </a:rPr>
              <a:t>:</a:t>
            </a:r>
          </a:p>
          <a:p>
            <a:pPr lvl="0"/>
            <a:endParaRPr lang="es-ES" sz="1200" dirty="0">
              <a:solidFill>
                <a:prstClr val="black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r>
              <a:rPr lang="es-ES" sz="1200" dirty="0">
                <a:solidFill>
                  <a:prstClr val="black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https://www.deltaasesores.com/servicios/planeacion-estrategica/planeacion-estrategica-de-tecnologia-informatica/</a:t>
            </a:r>
            <a:endParaRPr lang="es-ES" sz="1200" dirty="0">
              <a:solidFill>
                <a:prstClr val="black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endParaRPr lang="es-ES" sz="1200" dirty="0">
              <a:solidFill>
                <a:prstClr val="black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endParaRPr lang="es-ES" sz="1200" dirty="0">
              <a:solidFill>
                <a:prstClr val="black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8329363-8A0D-7FA8-4E4B-799A32CD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34706630-F076-E951-613A-FF737EE8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22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4590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enlaces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5097" y="3505095"/>
            <a:ext cx="3703318" cy="2629006"/>
          </a:xfrm>
        </p:spPr>
        <p:txBody>
          <a:bodyPr rtlCol="0">
            <a:normAutofit/>
          </a:bodyPr>
          <a:lstStyle/>
          <a:p>
            <a:pPr rtl="0"/>
            <a:r>
              <a:rPr lang="es-ES" sz="1400" dirty="0">
                <a:solidFill>
                  <a:schemeClr val="bg2"/>
                </a:solidFill>
              </a:rPr>
              <a:t>jhernandezg@udistrital.edu.co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D7A3D3D-766D-D832-7AF3-2D56DF3DE1A2}"/>
              </a:ext>
            </a:extLst>
          </p:cNvPr>
          <p:cNvSpPr txBox="1"/>
          <p:nvPr/>
        </p:nvSpPr>
        <p:spPr>
          <a:xfrm>
            <a:off x="402022" y="1005839"/>
            <a:ext cx="7526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Enlaces: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Presentación –Plan estratégico de comunicación</a:t>
            </a:r>
          </a:p>
          <a:p>
            <a:r>
              <a:rPr lang="es-CO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https://prezi.com/p/shg2auoozvhc/el-plan-estrategico-de-comunicacion/</a:t>
            </a:r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hacer un plan estratégico:</a:t>
            </a:r>
          </a:p>
          <a:p>
            <a:r>
              <a:rPr lang="es-CO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https://walterman.es/plan-estrategico-de-empresa/</a:t>
            </a:r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Plan estratégico de una PYME:</a:t>
            </a:r>
          </a:p>
          <a:p>
            <a:r>
              <a:rPr lang="es-CO" b="1" dirty="0">
                <a:solidFill>
                  <a:schemeClr val="bg1"/>
                </a:solidFill>
              </a:rPr>
              <a:t>https://milagrosruizbarroeta.com/plan-estrategico-empresa-pyme-que-es-como-se-hace/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424EB0-4AB1-EDAE-7980-BBB8358F14CD}"/>
              </a:ext>
            </a:extLst>
          </p:cNvPr>
          <p:cNvSpPr txBox="1"/>
          <p:nvPr/>
        </p:nvSpPr>
        <p:spPr>
          <a:xfrm>
            <a:off x="446533" y="931099"/>
            <a:ext cx="702106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accent1"/>
                </a:solidFill>
              </a:rPr>
              <a:t>Presentación –Plan estratégico de comunicación:</a:t>
            </a:r>
          </a:p>
          <a:p>
            <a:r>
              <a:rPr lang="es-CO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https://prezi.com/p/shg2auoozvhc/el-plan-estrategico-de-comunicacion/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hacer un plan estratégico:</a:t>
            </a:r>
          </a:p>
          <a:p>
            <a:r>
              <a:rPr lang="es-CO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https://walterman.es/plan-estrategico-de-empresa/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</a:rPr>
              <a:t>Plan estratégico de una PYME:</a:t>
            </a:r>
          </a:p>
          <a:p>
            <a:r>
              <a:rPr lang="es-CO" sz="1400" dirty="0">
                <a:solidFill>
                  <a:schemeClr val="accent1"/>
                </a:solidFill>
                <a:hlinkClick r:id="rId5"/>
              </a:rPr>
              <a:t>https://milagrosruizbarroeta.com/plan-estrategico-empresa-pyme-que-es-como-se-hace/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</a:rPr>
              <a:t>Ejemplos de un plan estratégico:</a:t>
            </a: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  <a:hlinkClick r:id="rId6"/>
              </a:rPr>
              <a:t>https://www.geocities.ws/medinajeanette/planificacion/tf.html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endParaRPr lang="es-CO" sz="16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  <a:hlinkClick r:id="rId7"/>
              </a:rPr>
              <a:t>https://ahaslides.com/es/blog/strategic-plan-example/?ssp=1&amp;setlang=en-XL&amp;safesearch=moderate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  <a:hlinkClick r:id="rId8"/>
              </a:rPr>
              <a:t>https://repository.unilibre.edu.co/bitstream/handle/10901/20008/PLAN%20ESTRATEGICO%20DISTRIBUCIONES%20LOPEZ%20VERA.pdf?sequence=1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endParaRPr lang="es-CO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10786-C9AF-C985-809D-4DADF563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C57518C7-25E7-A3E4-444C-2BA89949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F6DD36-6B0A-0DDF-D937-0AA9D81B4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5D7BD2-3B2C-6E00-03CD-3BF2CEA9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enlaces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9BFF1D-156E-7F0D-E942-7481D33AA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5097" y="3505095"/>
            <a:ext cx="3703318" cy="2629006"/>
          </a:xfrm>
        </p:spPr>
        <p:txBody>
          <a:bodyPr rtlCol="0">
            <a:normAutofit/>
          </a:bodyPr>
          <a:lstStyle/>
          <a:p>
            <a:pPr rtl="0"/>
            <a:r>
              <a:rPr lang="es-ES" sz="1400" dirty="0">
                <a:solidFill>
                  <a:schemeClr val="bg2"/>
                </a:solidFill>
              </a:rPr>
              <a:t>jhernandezg@udistrital.edu.co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24D3453-26FA-CA45-226E-5C7E461C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BF5433F-8736-F6F4-BC47-C0C9FBF5F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0B675F6-71D2-F451-1DE3-E628A253F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420608F-110D-811F-BA52-7FEC24BE9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0DDA4F6-1672-A379-5EE7-0B7CBB9FC03B}"/>
              </a:ext>
            </a:extLst>
          </p:cNvPr>
          <p:cNvSpPr txBox="1"/>
          <p:nvPr/>
        </p:nvSpPr>
        <p:spPr>
          <a:xfrm>
            <a:off x="402022" y="1005839"/>
            <a:ext cx="7526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Enlaces: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Presentación –Plan estratégico de comunicación</a:t>
            </a:r>
          </a:p>
          <a:p>
            <a:r>
              <a:rPr lang="es-CO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https://prezi.com/p/shg2auoozvhc/el-plan-estrategico-de-comunicacion/</a:t>
            </a:r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hacer un plan estratégico:</a:t>
            </a:r>
          </a:p>
          <a:p>
            <a:r>
              <a:rPr lang="es-CO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https://walterman.es/plan-estrategico-de-empresa/</a:t>
            </a:r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Plan estratégico de una PYME:</a:t>
            </a:r>
          </a:p>
          <a:p>
            <a:r>
              <a:rPr lang="es-CO" b="1" dirty="0">
                <a:solidFill>
                  <a:schemeClr val="bg1"/>
                </a:solidFill>
              </a:rPr>
              <a:t>https://milagrosruizbarroeta.com/plan-estrategico-empresa-pyme-que-es-como-se-hace/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E6AB15-6E02-ECB9-30BA-086D7D5CD023}"/>
              </a:ext>
            </a:extLst>
          </p:cNvPr>
          <p:cNvSpPr txBox="1"/>
          <p:nvPr/>
        </p:nvSpPr>
        <p:spPr>
          <a:xfrm>
            <a:off x="432484" y="723899"/>
            <a:ext cx="751266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 err="1">
                <a:solidFill>
                  <a:schemeClr val="accent1"/>
                </a:solidFill>
              </a:rPr>
              <a:t>Icetex</a:t>
            </a:r>
            <a:r>
              <a:rPr lang="es-CO" sz="1400" dirty="0">
                <a:solidFill>
                  <a:schemeClr val="accent1"/>
                </a:solidFill>
              </a:rPr>
              <a:t>:</a:t>
            </a:r>
          </a:p>
          <a:p>
            <a:r>
              <a:rPr lang="es-CO" sz="1400" dirty="0">
                <a:solidFill>
                  <a:schemeClr val="accent1"/>
                </a:solidFill>
                <a:hlinkClick r:id="rId5"/>
              </a:rPr>
              <a:t>https://web.icetex.gov.co/documents/20122/142491/Peti.pdf/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 err="1">
                <a:solidFill>
                  <a:schemeClr val="accent1"/>
                </a:solidFill>
              </a:rPr>
              <a:t>Min.Trabajo</a:t>
            </a:r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  <a:hlinkClick r:id="rId6"/>
              </a:rPr>
              <a:t>https://www.mintrabajo.gov.co/documents/20147/428735/Plan+Estrategico+PETI-VF.pdf/c01f3f4d-5d68-b9b2-8b32-e6041d85db2d?t=1596046735435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 err="1">
                <a:solidFill>
                  <a:schemeClr val="accent1"/>
                </a:solidFill>
              </a:rPr>
              <a:t>Infotepsai</a:t>
            </a:r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  <a:hlinkClick r:id="rId7"/>
              </a:rPr>
              <a:t>https://www.infotepsai.edu.co/documentos/infotep/gestion/planeacion/plan-estrategico/planes-del-modelo-integrado-de-planeacion-y-de-gestion-2021/1837-plan-estrategico-de-tecnologias-de-la-informacion-peti-2021-2024-v2/file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 err="1">
                <a:solidFill>
                  <a:schemeClr val="accent1"/>
                </a:solidFill>
              </a:rPr>
              <a:t>Min.TIC</a:t>
            </a:r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  <a:hlinkClick r:id="rId8"/>
              </a:rPr>
              <a:t>https://www.mintic.gov.co/portal/715/articles-274095_recurso_1.pdf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</a:rPr>
              <a:t>Min. Ambiente</a:t>
            </a:r>
          </a:p>
          <a:p>
            <a:r>
              <a:rPr lang="es-CO" sz="1400" dirty="0">
                <a:solidFill>
                  <a:schemeClr val="accent1"/>
                </a:solidFill>
                <a:hlinkClick r:id="rId9"/>
              </a:rPr>
              <a:t>https://www.minambiente.gov.co/wp-content/uploads/2023/01/Plan-Estrategico-de-Tecnologias-de-la-Informacion-DS-E-GET-28.pdf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 err="1">
                <a:solidFill>
                  <a:schemeClr val="accent1"/>
                </a:solidFill>
              </a:rPr>
              <a:t>Secr</a:t>
            </a:r>
            <a:r>
              <a:rPr lang="es-CO" sz="1400" dirty="0">
                <a:solidFill>
                  <a:schemeClr val="accent1"/>
                </a:solidFill>
              </a:rPr>
              <a:t>. de desarrollo económico</a:t>
            </a:r>
          </a:p>
          <a:p>
            <a:r>
              <a:rPr lang="es-CO" sz="1400" dirty="0">
                <a:solidFill>
                  <a:schemeClr val="accent1"/>
                </a:solidFill>
                <a:hlinkClick r:id="rId10"/>
              </a:rPr>
              <a:t>https://desarrolloeconomico.gov.co/wp-content/uploads/2023/01/10-Plan-Estrategico-TIC-PETI-2023_2.pdf</a:t>
            </a:r>
            <a:endParaRPr lang="es-CO" sz="1400" dirty="0">
              <a:solidFill>
                <a:schemeClr val="accent1"/>
              </a:solidFill>
            </a:endParaRPr>
          </a:p>
          <a:p>
            <a:endParaRPr lang="es-CO" sz="1400" dirty="0">
              <a:solidFill>
                <a:schemeClr val="accent1"/>
              </a:solidFill>
            </a:endParaRPr>
          </a:p>
          <a:p>
            <a:r>
              <a:rPr lang="es-CO" sz="1400" dirty="0">
                <a:solidFill>
                  <a:schemeClr val="accent1"/>
                </a:solidFill>
              </a:rPr>
              <a:t>Bomberos</a:t>
            </a:r>
          </a:p>
          <a:p>
            <a:r>
              <a:rPr lang="es-CO" sz="1400" dirty="0">
                <a:solidFill>
                  <a:schemeClr val="accent1"/>
                </a:solidFill>
                <a:hlinkClick r:id="rId11"/>
              </a:rPr>
              <a:t>https://www.bomberosbogota.gov.co/sites/default/files/documentos/TIC-PL01%20Plan%20Estrat%C3%A9gico%20de%20Tecnolog%C3%ADas%20de%20la%20Informaci%C3%B3n%20-%20PETI.pdf</a:t>
            </a:r>
            <a:endParaRPr lang="es-CO" sz="1600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C4E756-04F6-8BDE-3DE4-1ABF03EBBA23}"/>
              </a:ext>
            </a:extLst>
          </p:cNvPr>
          <p:cNvSpPr txBox="1"/>
          <p:nvPr/>
        </p:nvSpPr>
        <p:spPr>
          <a:xfrm>
            <a:off x="3895730" y="53923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PETIs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11959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A584E-7590-2382-156D-8C0769E8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0F18CEC2-A2DE-B6CD-C428-3A9BD9903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Números digitales">
            <a:extLst>
              <a:ext uri="{FF2B5EF4-FFF2-40B4-BE49-F238E27FC236}">
                <a16:creationId xmlns:a16="http://schemas.microsoft.com/office/drawing/2014/main" id="{69354B1C-DCE6-AE27-86F6-18130AEDB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900"/>
            <a:ext cx="7485097" cy="566666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A03773A-44A4-FB45-D99C-D7D1D7CD5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5C53AB-7346-C465-8871-BD3B90744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es-ES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5153A5-28D0-FE1A-986D-F2873005C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5097" y="3505095"/>
            <a:ext cx="3703318" cy="2629006"/>
          </a:xfrm>
        </p:spPr>
        <p:txBody>
          <a:bodyPr rtlCol="0">
            <a:normAutofit/>
          </a:bodyPr>
          <a:lstStyle/>
          <a:p>
            <a:pPr rtl="0"/>
            <a:r>
              <a:rPr lang="es-ES" sz="1400" dirty="0">
                <a:solidFill>
                  <a:schemeClr val="bg2"/>
                </a:solidFill>
              </a:rPr>
              <a:t>jhernandezg@udistrital.edu.co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23578EE-373F-BD13-F700-BEE364C7A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56B8486-3D67-B2FC-A77B-16839F5B2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C2D0ED2-EAD8-AC99-7113-F68632190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AB5F5E8-AF25-FBCA-66FF-26F2EB347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7215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</a:t>
            </a:r>
          </a:p>
        </p:txBody>
      </p:sp>
      <p:graphicFrame>
        <p:nvGraphicFramePr>
          <p:cNvPr id="4" name="Marcador de posición de contenido 3" descr="Gráfico de SmartArt, icono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58976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604AD-1F7E-6595-AA9D-A8AE3A88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7D3175-925D-84FB-4B05-FE7A043F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3</a:t>
            </a:fld>
            <a:endParaRPr lang="es-ES" noProof="0"/>
          </a:p>
        </p:txBody>
      </p:sp>
      <p:pic>
        <p:nvPicPr>
          <p:cNvPr id="7" name="Imagen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F013028C-E0BB-1DC8-D3E4-5B75F2A013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17308" y="1364796"/>
            <a:ext cx="2384747" cy="22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542602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4043E8-8797-412A-BD30-BD92703E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72" y="538682"/>
            <a:ext cx="9545777" cy="5287559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857FAB-ABFA-DFC5-AB0B-06EC5F6C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D39455-7E42-5FCC-B953-1E455558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3607ACF-F4FB-F861-BB84-2568C55BBDC5}"/>
              </a:ext>
            </a:extLst>
          </p:cNvPr>
          <p:cNvSpPr/>
          <p:nvPr/>
        </p:nvSpPr>
        <p:spPr>
          <a:xfrm>
            <a:off x="484952" y="31074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119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542602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 estratégica</a:t>
            </a:r>
          </a:p>
        </p:txBody>
      </p:sp>
      <p:pic>
        <p:nvPicPr>
          <p:cNvPr id="1026" name="Picture 2" descr="Cómo realizar una planeación estratégica? - Managing Virtual Teams">
            <a:extLst>
              <a:ext uri="{FF2B5EF4-FFF2-40B4-BE49-F238E27FC236}">
                <a16:creationId xmlns:a16="http://schemas.microsoft.com/office/drawing/2014/main" id="{9D4D96B8-E43C-42FB-97C9-A61E9FB9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97" y="598046"/>
            <a:ext cx="857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81CDCB2-4FF1-4F1F-A29D-E8AAF86E718D}"/>
              </a:ext>
            </a:extLst>
          </p:cNvPr>
          <p:cNvSpPr txBox="1"/>
          <p:nvPr/>
        </p:nvSpPr>
        <p:spPr>
          <a:xfrm>
            <a:off x="1583088" y="4315444"/>
            <a:ext cx="9020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1400" dirty="0"/>
              <a:t>La brújula para el éxito empresarial en un mundo dinámico:</a:t>
            </a:r>
          </a:p>
          <a:p>
            <a:pPr fontAlgn="base"/>
            <a:r>
              <a:rPr lang="es-ES" sz="1400" dirty="0"/>
              <a:t>En un </a:t>
            </a:r>
            <a:r>
              <a:rPr lang="es-ES" sz="1400" b="1" dirty="0"/>
              <a:t>entorno organizacional en constante cambio</a:t>
            </a:r>
            <a:r>
              <a:rPr lang="es-ES" sz="1400" dirty="0"/>
              <a:t>, donde la competencia es feroz y las oportunidades fugaces, la </a:t>
            </a:r>
            <a:r>
              <a:rPr lang="es-ES" sz="1400" b="1" dirty="0"/>
              <a:t>planificación estratégica</a:t>
            </a:r>
            <a:r>
              <a:rPr lang="es-ES" sz="1400" dirty="0"/>
              <a:t> se convierte en la brújula que guía a las organizaciones hacia el éxito sostenido.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C1A9B7-5368-CD48-4374-182B4D13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5BE675-B0EF-A576-896D-D640FCF0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731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542602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 estratégica</a:t>
            </a:r>
          </a:p>
        </p:txBody>
      </p:sp>
      <p:pic>
        <p:nvPicPr>
          <p:cNvPr id="5122" name="Picture 2" descr="Planeación Estratégica - Instituto Mudanai">
            <a:extLst>
              <a:ext uri="{FF2B5EF4-FFF2-40B4-BE49-F238E27FC236}">
                <a16:creationId xmlns:a16="http://schemas.microsoft.com/office/drawing/2014/main" id="{B673D752-7E0C-4EC2-9E92-BBA4D7D3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22" y="536713"/>
            <a:ext cx="5754279" cy="46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8569C5-4C68-8156-13A6-D00F2EE9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C07335-5069-6B65-E1BD-442612C8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9738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542602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 estratégica</a:t>
            </a:r>
          </a:p>
        </p:txBody>
      </p:sp>
      <p:pic>
        <p:nvPicPr>
          <p:cNvPr id="2050" name="Picture 2" descr="Planeación estratégica">
            <a:extLst>
              <a:ext uri="{FF2B5EF4-FFF2-40B4-BE49-F238E27FC236}">
                <a16:creationId xmlns:a16="http://schemas.microsoft.com/office/drawing/2014/main" id="{B020C54C-3BB4-460D-89C0-AF1B2CA8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87" y="596528"/>
            <a:ext cx="8549120" cy="50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FFA3FC-37BB-0056-A3D4-125285DB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EBC203-9058-15E4-3EB4-9FD120D2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FE489-3A74-A60E-8911-6F622FB848FF}"/>
              </a:ext>
            </a:extLst>
          </p:cNvPr>
          <p:cNvSpPr txBox="1"/>
          <p:nvPr/>
        </p:nvSpPr>
        <p:spPr>
          <a:xfrm>
            <a:off x="10115550" y="3429000"/>
            <a:ext cx="2076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+mj-lt"/>
              </a:rPr>
              <a:t>KPI: </a:t>
            </a:r>
            <a:r>
              <a:rPr lang="es-MX" sz="1100" i="1" dirty="0">
                <a:latin typeface="+mj-lt"/>
              </a:rPr>
              <a:t>Key performance </a:t>
            </a:r>
            <a:r>
              <a:rPr lang="es-MX" sz="1100" i="1" dirty="0" err="1">
                <a:latin typeface="+mj-lt"/>
              </a:rPr>
              <a:t>indicator</a:t>
            </a:r>
            <a:endParaRPr lang="es-MX" sz="1100" i="1" dirty="0">
              <a:latin typeface="+mj-lt"/>
            </a:endParaRPr>
          </a:p>
          <a:p>
            <a:r>
              <a:rPr lang="es-MX" sz="1100" dirty="0">
                <a:latin typeface="+mj-lt"/>
              </a:rPr>
              <a:t>KRI: </a:t>
            </a:r>
            <a:r>
              <a:rPr lang="es-CO" sz="1100" i="1" dirty="0">
                <a:solidFill>
                  <a:srgbClr val="202122"/>
                </a:solidFill>
                <a:latin typeface="+mj-lt"/>
              </a:rPr>
              <a:t>K</a:t>
            </a:r>
            <a:r>
              <a:rPr lang="es-CO" sz="1100" b="0" i="1" dirty="0">
                <a:solidFill>
                  <a:srgbClr val="202122"/>
                </a:solidFill>
                <a:effectLst/>
                <a:latin typeface="+mj-lt"/>
              </a:rPr>
              <a:t>ey </a:t>
            </a:r>
            <a:r>
              <a:rPr lang="es-CO" sz="1100" i="1" dirty="0" err="1">
                <a:solidFill>
                  <a:srgbClr val="202122"/>
                </a:solidFill>
                <a:latin typeface="+mj-lt"/>
              </a:rPr>
              <a:t>r</a:t>
            </a:r>
            <a:r>
              <a:rPr lang="es-CO" sz="1100" b="0" i="1" dirty="0" err="1">
                <a:solidFill>
                  <a:srgbClr val="202122"/>
                </a:solidFill>
                <a:effectLst/>
                <a:latin typeface="+mj-lt"/>
              </a:rPr>
              <a:t>isk</a:t>
            </a:r>
            <a:r>
              <a:rPr lang="es-CO" sz="1100" b="0" i="1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s-CO" sz="1100" b="0" i="1" dirty="0" err="1">
                <a:solidFill>
                  <a:srgbClr val="202122"/>
                </a:solidFill>
                <a:effectLst/>
                <a:latin typeface="+mj-lt"/>
              </a:rPr>
              <a:t>indicator</a:t>
            </a:r>
            <a:endParaRPr lang="es-CO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542602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 estratégica</a:t>
            </a:r>
          </a:p>
        </p:txBody>
      </p:sp>
      <p:pic>
        <p:nvPicPr>
          <p:cNvPr id="4098" name="Picture 2" descr="Qué es planeación estratégica? Beneficios, etapas y modelos">
            <a:extLst>
              <a:ext uri="{FF2B5EF4-FFF2-40B4-BE49-F238E27FC236}">
                <a16:creationId xmlns:a16="http://schemas.microsoft.com/office/drawing/2014/main" id="{08048673-49F2-4B78-AB39-1FFF3E74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26" y="536712"/>
            <a:ext cx="6497782" cy="48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ADA05B-25C7-7245-763A-D55ED17A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A34C10-E7FA-10AE-73DC-56A571BC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398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542602"/>
            <a:ext cx="11029616" cy="71887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>
                <a:solidFill>
                  <a:srgbClr val="FFFEFF"/>
                </a:solidFill>
              </a:rPr>
              <a:t>PLANEACI</a:t>
            </a:r>
            <a:r>
              <a:rPr lang="es-CO" dirty="0" err="1">
                <a:solidFill>
                  <a:srgbClr val="FFFEFF"/>
                </a:solidFill>
              </a:rPr>
              <a:t>Ó</a:t>
            </a:r>
            <a:r>
              <a:rPr lang="es-ES" dirty="0">
                <a:solidFill>
                  <a:srgbClr val="FFFEFF"/>
                </a:solidFill>
              </a:rPr>
              <a:t>N estratégica</a:t>
            </a:r>
          </a:p>
        </p:txBody>
      </p:sp>
      <p:pic>
        <p:nvPicPr>
          <p:cNvPr id="6148" name="Picture 4" descr="Planificación estratégica PASO a PASO: casos y ejemplos">
            <a:extLst>
              <a:ext uri="{FF2B5EF4-FFF2-40B4-BE49-F238E27FC236}">
                <a16:creationId xmlns:a16="http://schemas.microsoft.com/office/drawing/2014/main" id="{12E97DF4-9BF9-41BC-B98E-718CA1CC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5" y="596528"/>
            <a:ext cx="10050123" cy="45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4C7740-D117-6B11-9FDF-26356C75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PEC y PETI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95C92-F70B-7622-DA35-9618B64F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s-ES" noProof="0" smtClean="0"/>
              <a:pPr rtl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024082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 para tecnología</Template>
  <TotalTime>0</TotalTime>
  <Words>2097</Words>
  <Application>Microsoft Office PowerPoint</Application>
  <PresentationFormat>Panorámica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Abadi</vt:lpstr>
      <vt:lpstr>Arial</vt:lpstr>
      <vt:lpstr>Calibri</vt:lpstr>
      <vt:lpstr>Gill Sans MT</vt:lpstr>
      <vt:lpstr>IBM Plex Sans</vt:lpstr>
      <vt:lpstr>Open Sans</vt:lpstr>
      <vt:lpstr>Wingdings</vt:lpstr>
      <vt:lpstr>Wingdings 2</vt:lpstr>
      <vt:lpstr>Dividendo</vt:lpstr>
      <vt:lpstr>  PLANEACIÓN ESTRÁTEGICA CORPORATIVA  plan estratégico de  ti</vt:lpstr>
      <vt:lpstr>PLANEACIÓN</vt:lpstr>
      <vt:lpstr>PLANEACIÓN</vt:lpstr>
      <vt:lpstr>PLANEACIÓN</vt:lpstr>
      <vt:lpstr>PLANEACIÓN estratégica</vt:lpstr>
      <vt:lpstr>PLANEACIÓN estratégica</vt:lpstr>
      <vt:lpstr>PLANEACIÓN estratégica</vt:lpstr>
      <vt:lpstr>PLANEACIÓN estratégica</vt:lpstr>
      <vt:lpstr>PLANEACIÓN estratégica</vt:lpstr>
      <vt:lpstr>PlanEACIÓN estratégicA corporativA</vt:lpstr>
      <vt:lpstr>PlanEACIÓN estratégicA corporativA</vt:lpstr>
      <vt:lpstr>PlanEACIÓN estratégicA corporativA</vt:lpstr>
      <vt:lpstr>Plan estratégico corporativo</vt:lpstr>
      <vt:lpstr>Plan estratégico corporativo</vt:lpstr>
      <vt:lpstr>Plan estratégico corporativo</vt:lpstr>
      <vt:lpstr>Plan estratégico corporativo</vt:lpstr>
      <vt:lpstr>Planeación Estratégica de  Tecnología e Información</vt:lpstr>
      <vt:lpstr>Planeación Estratégica de Tecnología e Información</vt:lpstr>
      <vt:lpstr>Planeación Estratégica de Tecnología e Información</vt:lpstr>
      <vt:lpstr>Planeación Estratégica de  Tecnología e Información</vt:lpstr>
      <vt:lpstr>Planeación Estratégica de  Tecnología e Información</vt:lpstr>
      <vt:lpstr>Planeación Estratégica de Tecnología e Información</vt:lpstr>
      <vt:lpstr>enlaces</vt:lpstr>
      <vt:lpstr>enlaces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PAPEL DE LAS TICS EN LAS ORGANIZACIONES</dc:title>
  <dc:creator/>
  <cp:lastModifiedBy/>
  <cp:revision>3</cp:revision>
  <dcterms:created xsi:type="dcterms:W3CDTF">2024-02-15T01:39:59Z</dcterms:created>
  <dcterms:modified xsi:type="dcterms:W3CDTF">2024-08-20T16:52:49Z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