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33"/>
    <p:restoredTop sz="94618"/>
  </p:normalViewPr>
  <p:slideViewPr>
    <p:cSldViewPr snapToGrid="0" snapToObjects="1">
      <p:cViewPr varScale="1">
        <p:scale>
          <a:sx n="65" d="100"/>
          <a:sy n="65" d="100"/>
        </p:scale>
        <p:origin x="216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46D62-7C8B-C64D-AF14-8B5BF02DD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C4248D-FDF1-8143-86AA-D6058B637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1B3B68-050A-FC40-8161-C3EB3F9BC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8BD9-2D4A-B64B-A948-055F155A67B2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AFAE5B-DBA4-F147-97C9-D9D450C72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C99205-0D3F-A242-989E-8338D0710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FC87-2690-324E-84B0-565F46DB2E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73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95A118-F4CE-FE40-B665-ED7AE2EDD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BE2592-8795-A84A-9514-ACECAF056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BDA2CD-2B6D-4C41-B80E-2DB7BA1DE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8BD9-2D4A-B64B-A948-055F155A67B2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76DC72-A95E-D84C-8C52-BE7AE51ED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07203F-C3FB-2044-AD28-C2E58189C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FC87-2690-324E-84B0-565F46DB2E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95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7A0126-FF1F-C24C-84E1-2917C11F5B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ABB08D-800D-C841-A6AA-BBAB36BE5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20B408-2ECD-9A48-8833-9A834865E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8BD9-2D4A-B64B-A948-055F155A67B2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C45FAE-38B6-A34B-AB7F-87D6FDCDA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2B51BF-5E43-154C-B6DD-4F32C50A5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FC87-2690-324E-84B0-565F46DB2E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71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ED9A48-06CA-8A47-9709-FBB28E7AD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652CE7-8EBF-554F-B53B-7AACDBC04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F834B3-7976-054F-9B42-7539A7854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8BD9-2D4A-B64B-A948-055F155A67B2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D3C5B9-EB9B-FA41-9721-C8B0D5341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61AAC0-07D9-7A40-9E7D-25F5B9175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FC87-2690-324E-84B0-565F46DB2E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4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1DBF52-9F83-6D4A-85D6-C5C12F0E8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09C84F-2981-CE47-9D00-6C4EF3E7D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6A31DF-A243-6A47-AD60-F6F8AB0E2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8BD9-2D4A-B64B-A948-055F155A67B2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779B73-2F79-B64A-B249-56883EDC9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C745AE-3AC3-C946-989C-590244341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FC87-2690-324E-84B0-565F46DB2E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47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D8DEC3-D36C-4047-86C2-A9F856C29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BA223D-58C0-5149-96F3-2E1A268F8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3DB9DD0-D426-274B-8B87-CE8212230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ED1295-C835-094D-8367-394C6C819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8BD9-2D4A-B64B-A948-055F155A67B2}" type="datetimeFigureOut">
              <a:rPr lang="en-US" smtClean="0"/>
              <a:t>7/14/20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CCB5B8-E036-A44F-821B-0A9E85BAE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B627CD-A730-9341-903C-D0C88DA0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FC87-2690-324E-84B0-565F46DB2E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D106E-1402-1446-93B6-7A5A11E46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C6179-A76C-3C4F-94AF-5AF86848A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DD75845-EA03-4E4F-8FCB-6E36946A3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E277C67-0F36-D343-B68D-7C8E2F3D58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F731948-6C72-4C46-BC99-6A79FABB1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23CB76A-2CAC-D449-AE5E-67D9FE73C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8BD9-2D4A-B64B-A948-055F155A67B2}" type="datetimeFigureOut">
              <a:rPr lang="en-US" smtClean="0"/>
              <a:t>7/14/20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2C27180-9E25-7542-970B-B70A7F2E6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53257B1-ED48-BF43-8576-19DC99B13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FC87-2690-324E-84B0-565F46DB2E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48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2BDE1-2DCA-B34A-A001-68C34234D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66DB08-72CC-5E4E-9F0F-4310C71B4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8BD9-2D4A-B64B-A948-055F155A67B2}" type="datetimeFigureOut">
              <a:rPr lang="en-US" smtClean="0"/>
              <a:t>7/14/20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16DD9E4-D2C7-3244-8265-3086F2248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AACCA7-30FF-5746-9B98-46B1DE458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FC87-2690-324E-84B0-565F46DB2E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0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81A7B99-C72E-3A4A-A71F-1A6944799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8BD9-2D4A-B64B-A948-055F155A67B2}" type="datetimeFigureOut">
              <a:rPr lang="en-US" smtClean="0"/>
              <a:t>7/14/20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DE0F929-69F1-2449-AE09-581A56EB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85F1E63-5809-6A4B-8DB0-BA9F8DC17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FC87-2690-324E-84B0-565F46DB2E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2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6DEC6D-5FB9-4548-AF91-1CDF8C96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BF49E0-FF12-A74C-9B8E-D05F57CFE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A701F56-4F74-ED4A-A722-0A347B810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34E6A1-8B8A-6A45-B2AF-134E91384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8BD9-2D4A-B64B-A948-055F155A67B2}" type="datetimeFigureOut">
              <a:rPr lang="en-US" smtClean="0"/>
              <a:t>7/14/20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D6BB07-1679-734E-AD6D-09DBEECD2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479D7A-60B6-F34C-9A7D-AFDCDB05C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FC87-2690-324E-84B0-565F46DB2E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5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E375E3-8DD7-B844-91F6-A7D2EDCAA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877A97-C6A8-7247-9452-8A6046909F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CC6FC5-A771-764D-886F-E9DD9716D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9C17D0-2094-B341-BD05-7278C7DF2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8BD9-2D4A-B64B-A948-055F155A67B2}" type="datetimeFigureOut">
              <a:rPr lang="en-US" smtClean="0"/>
              <a:t>7/14/20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0F9528-690A-F344-BE60-6299735A3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5AECEA-5063-964C-8499-590B4F211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FC87-2690-324E-84B0-565F46DB2E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0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2183534-D640-4B40-A37E-A7298E1B0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D48012-D5C8-7640-A4E9-6EE842ADC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8185EF-822E-2340-922C-90992CE09C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38BD9-2D4A-B64B-A948-055F155A67B2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0E0C2D-6885-F043-A7A1-5D7B5E953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60C799-4A4E-4046-A8BF-83653FBA4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9FC87-2690-324E-84B0-565F46DB2E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4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e-limu.org/topic/view/?c=137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oscow-oblast.sm-news.ru/utinye-gubki-i-chtenie-lezha-vrednye-privychki-kotorye-voruyut-nashu-molodost-krasotu-i-zdorove-58188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nio.com/transportation-vehicles/cars-automobile/automotive-car-coupe-sport-car-exhibition-fast-lights-luxur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internetsense/990073881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74686&amp;picture=birds-flyin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alimentos, dibujo&#10;&#10;Descripción generada automáticamente">
            <a:extLst>
              <a:ext uri="{FF2B5EF4-FFF2-40B4-BE49-F238E27FC236}">
                <a16:creationId xmlns:a16="http://schemas.microsoft.com/office/drawing/2014/main" id="{BB2CE2AD-1DF3-8040-8184-E608FDF7E8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68" r="-2" b="1152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64986C-F797-2F46-A85A-84EDC45DA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0209" y="1056640"/>
            <a:ext cx="5799947" cy="2567093"/>
          </a:xfrm>
        </p:spPr>
        <p:txBody>
          <a:bodyPr anchor="b">
            <a:normAutofit/>
          </a:bodyPr>
          <a:lstStyle/>
          <a:p>
            <a:pPr algn="l"/>
            <a:r>
              <a:rPr lang="en-US" sz="6800" dirty="0"/>
              <a:t>Demonstratives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FD9A46-DC22-B747-9B57-EEB540A4C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0209" y="3837747"/>
            <a:ext cx="5099258" cy="1312657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Always refer to a definite person, place or thing.</a:t>
            </a:r>
          </a:p>
        </p:txBody>
      </p:sp>
    </p:spTree>
    <p:extLst>
      <p:ext uri="{BB962C8B-B14F-4D97-AF65-F5344CB8AC3E}">
        <p14:creationId xmlns:p14="http://schemas.microsoft.com/office/powerpoint/2010/main" val="1672503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68F32B5-1C7F-BC4D-897B-A46F6A4AE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this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0E6F33-0236-7E4C-918D-87520B99F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US" sz="2000" i="1" dirty="0">
                <a:solidFill>
                  <a:srgbClr val="000000"/>
                </a:solidFill>
              </a:rPr>
              <a:t>Used to talk about singular things/ near</a:t>
            </a:r>
          </a:p>
          <a:p>
            <a:endParaRPr lang="en-US" sz="2000" i="1" dirty="0">
              <a:solidFill>
                <a:srgbClr val="000000"/>
              </a:solidFill>
            </a:endParaRPr>
          </a:p>
          <a:p>
            <a:r>
              <a:rPr lang="en-US" sz="2000" i="1" dirty="0">
                <a:solidFill>
                  <a:srgbClr val="000000"/>
                </a:solidFill>
              </a:rPr>
              <a:t>Example:</a:t>
            </a:r>
          </a:p>
          <a:p>
            <a:endParaRPr lang="en-US" sz="2000" i="1" dirty="0">
              <a:solidFill>
                <a:srgbClr val="000000"/>
              </a:solidFill>
            </a:endParaRPr>
          </a:p>
          <a:p>
            <a:r>
              <a:rPr lang="en-US" sz="2000" i="1" dirty="0">
                <a:solidFill>
                  <a:srgbClr val="000000"/>
                </a:solidFill>
              </a:rPr>
              <a:t>Angela said:  “This juice is delicious”.</a:t>
            </a:r>
          </a:p>
          <a:p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 descr="Imagen que contiene persona, mujer, comiendo, comida&#10;&#10;Descripción generada automáticamente">
            <a:extLst>
              <a:ext uri="{FF2B5EF4-FFF2-40B4-BE49-F238E27FC236}">
                <a16:creationId xmlns:a16="http://schemas.microsoft.com/office/drawing/2014/main" id="{2C61BF59-D251-C840-912E-2FBDCE19AF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9041" r="27293" b="2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24012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68BDCF7-6CD3-1D47-A8B3-A23C92AE5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That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B341E1-1187-BC46-A30A-3AA39A0C1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US" sz="2000" i="1" dirty="0">
                <a:solidFill>
                  <a:srgbClr val="000000"/>
                </a:solidFill>
              </a:rPr>
              <a:t>Used to talk about singular/ not near</a:t>
            </a:r>
          </a:p>
          <a:p>
            <a:r>
              <a:rPr lang="en-US" sz="2000" i="1" dirty="0">
                <a:solidFill>
                  <a:srgbClr val="000000"/>
                </a:solidFill>
              </a:rPr>
              <a:t> Example:</a:t>
            </a:r>
          </a:p>
          <a:p>
            <a:endParaRPr lang="en-US" sz="2000" i="1" dirty="0">
              <a:solidFill>
                <a:srgbClr val="000000"/>
              </a:solidFill>
            </a:endParaRPr>
          </a:p>
          <a:p>
            <a:r>
              <a:rPr lang="en-US" sz="2000" i="1" dirty="0">
                <a:solidFill>
                  <a:srgbClr val="000000"/>
                </a:solidFill>
              </a:rPr>
              <a:t>That car looks awesome.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8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2"/>
                </a:gs>
                <a:gs pos="23000">
                  <a:schemeClr val="accent2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 descr="Un coche deportivo de color rojo en la calle&#10;&#10;Descripción generada automáticamente">
            <a:extLst>
              <a:ext uri="{FF2B5EF4-FFF2-40B4-BE49-F238E27FC236}">
                <a16:creationId xmlns:a16="http://schemas.microsoft.com/office/drawing/2014/main" id="{9A03FFD2-DD34-ED49-B47A-59C96809E0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9676" r="31444" b="1"/>
          <a:stretch/>
        </p:blipFill>
        <p:spPr>
          <a:xfrm>
            <a:off x="6544583" y="554115"/>
            <a:ext cx="5478086" cy="6303885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77197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0B840CE-6F0B-474E-BBDA-3CCB1395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0" y="802955"/>
            <a:ext cx="4766330" cy="1454051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rgbClr val="000000"/>
                </a:solidFill>
              </a:rPr>
              <a:t>These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0F143F-5B40-DA4E-ADBD-222D40D14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anchor="t">
            <a:normAutofit/>
          </a:bodyPr>
          <a:lstStyle/>
          <a:p>
            <a:r>
              <a:rPr lang="en-US" sz="1800" i="1" dirty="0">
                <a:solidFill>
                  <a:srgbClr val="000000"/>
                </a:solidFill>
              </a:rPr>
              <a:t>Used to talk about things which are plural and near us.</a:t>
            </a:r>
          </a:p>
          <a:p>
            <a:endParaRPr lang="en-US" sz="1800" i="1" dirty="0">
              <a:solidFill>
                <a:srgbClr val="000000"/>
              </a:solidFill>
            </a:endParaRPr>
          </a:p>
          <a:p>
            <a:r>
              <a:rPr lang="en-US" sz="1800" i="1" dirty="0">
                <a:solidFill>
                  <a:srgbClr val="000000"/>
                </a:solidFill>
              </a:rPr>
              <a:t>Example:</a:t>
            </a:r>
          </a:p>
          <a:p>
            <a:endParaRPr lang="en-US" sz="1800" i="1" dirty="0">
              <a:solidFill>
                <a:srgbClr val="000000"/>
              </a:solidFill>
            </a:endParaRPr>
          </a:p>
          <a:p>
            <a:r>
              <a:rPr lang="en-US" sz="1800" i="1" dirty="0">
                <a:solidFill>
                  <a:srgbClr val="000000"/>
                </a:solidFill>
              </a:rPr>
              <a:t>These are the latest cell phones in our country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4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 descr="Una pantalla de un celular&#10;&#10;Descripción generada automáticamente">
            <a:extLst>
              <a:ext uri="{FF2B5EF4-FFF2-40B4-BE49-F238E27FC236}">
                <a16:creationId xmlns:a16="http://schemas.microsoft.com/office/drawing/2014/main" id="{E472818F-ED79-BA44-BA80-38A9A0205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08392" y="2684347"/>
            <a:ext cx="4142232" cy="241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19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 descr="Ave volando en el cielo&#10;&#10;Descripción generada automáticamente">
            <a:extLst>
              <a:ext uri="{FF2B5EF4-FFF2-40B4-BE49-F238E27FC236}">
                <a16:creationId xmlns:a16="http://schemas.microsoft.com/office/drawing/2014/main" id="{ECDEE75F-B7FD-8847-A18D-0AF92F38AC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091" r="23298"/>
          <a:stretch/>
        </p:blipFill>
        <p:spPr>
          <a:xfrm>
            <a:off x="5029200" y="10"/>
            <a:ext cx="716280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BDB207-D714-E140-895B-3556460A6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 i="1"/>
              <a:t>Those</a:t>
            </a:r>
            <a:r>
              <a:rPr lang="en-US" sz="2800"/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C1DE89-78B9-F34A-95DB-48B9FF7F0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 i="1" dirty="0"/>
              <a:t>Used to talk about plural things which are not near us.</a:t>
            </a:r>
          </a:p>
          <a:p>
            <a:endParaRPr lang="en-US" sz="1700" i="1" dirty="0"/>
          </a:p>
          <a:p>
            <a:r>
              <a:rPr lang="en-US" sz="1700" i="1" dirty="0"/>
              <a:t>Example:</a:t>
            </a:r>
          </a:p>
          <a:p>
            <a:endParaRPr lang="en-US" sz="1700" i="1" dirty="0"/>
          </a:p>
          <a:p>
            <a:r>
              <a:rPr lang="en-US" sz="1700" i="1" dirty="0"/>
              <a:t>Look at those birds, they are called pigeons.</a:t>
            </a:r>
          </a:p>
        </p:txBody>
      </p:sp>
    </p:spTree>
    <p:extLst>
      <p:ext uri="{BB962C8B-B14F-4D97-AF65-F5344CB8AC3E}">
        <p14:creationId xmlns:p14="http://schemas.microsoft.com/office/powerpoint/2010/main" val="2133023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B1266E70-2A7C-ED48-9CA3-D966F4CF4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835"/>
            <a:ext cx="10356273" cy="1034184"/>
          </a:xfrm>
        </p:spPr>
        <p:txBody>
          <a:bodyPr>
            <a:normAutofit fontScale="90000"/>
          </a:bodyPr>
          <a:lstStyle/>
          <a:p>
            <a:r>
              <a:rPr lang="en-US" dirty="0"/>
              <a:t>This, that, these, those. </a:t>
            </a:r>
            <a:br>
              <a:rPr lang="en-US" dirty="0"/>
            </a:br>
            <a:r>
              <a:rPr lang="en-US" sz="1000" dirty="0"/>
              <a:t>(Taken from: New Total English E. book.) Listening</a:t>
            </a:r>
            <a:br>
              <a:rPr lang="en-US" sz="1000" dirty="0"/>
            </a:br>
            <a:endParaRPr lang="en-U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0B5F3F5-ADFE-5641-B7E1-8B73D4B00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" y="1995055"/>
            <a:ext cx="11360728" cy="4181908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Listen to Jodie and Karl.  PRACTICE ON PRONUNCIATION.  What things do they look at on Jane`s stall?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J:  It isn`t very busy today, is it?  I know, let`s go and have a look at Jane`s clothes stall.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K:  OK. … Hi, Jane! Only us! Oh, look –this is horrible! What is it? 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J:  I`m not sure … is it a belt?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K: I really don`t know.  And look over there.  Now, that`s really ugly!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J: Oh, It is.  What is it? 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K: I think it`s a coat.  But she has some nice scarves, look.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J:  Oh, yeah, these are pretty.  …Jane Hi I want one of these scarves.  OK?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Ja:  Sure.  Put it over there and come back later.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J:  OK, thanks.  Karl, just look at those shoes, they`re so old-fashioned!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K: Yeah, but that bag is really useful – like that.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J:  Come on Karl, there are some people at our stall. </a:t>
            </a:r>
          </a:p>
          <a:p>
            <a:endParaRPr lang="en-US" sz="2000" dirty="0"/>
          </a:p>
        </p:txBody>
      </p:sp>
      <p:pic>
        <p:nvPicPr>
          <p:cNvPr id="3" name="cd1trk30" descr="cd1trk30">
            <a:hlinkClick r:id="" action="ppaction://media"/>
            <a:extLst>
              <a:ext uri="{FF2B5EF4-FFF2-40B4-BE49-F238E27FC236}">
                <a16:creationId xmlns:a16="http://schemas.microsoft.com/office/drawing/2014/main" id="{40593507-89B5-D94A-BCC8-82FDFE58DA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9077" y="3928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2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126C5E5-9298-6A4A-944D-00F95C9C8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1336329"/>
            <a:ext cx="3892732" cy="4382588"/>
          </a:xfrm>
        </p:spPr>
        <p:txBody>
          <a:bodyPr anchor="ctr">
            <a:normAutofit/>
          </a:bodyPr>
          <a:lstStyle/>
          <a:p>
            <a:r>
              <a:rPr lang="en-US" sz="4600"/>
              <a:t>Fill in the blanks with a demonstrative:</a:t>
            </a:r>
          </a:p>
        </p:txBody>
      </p:sp>
      <p:grpSp>
        <p:nvGrpSpPr>
          <p:cNvPr id="25" name="Group 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782385-E177-DA4B-9E39-801FDC33F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336329"/>
            <a:ext cx="5260848" cy="4382588"/>
          </a:xfrm>
        </p:spPr>
        <p:txBody>
          <a:bodyPr anchor="ctr">
            <a:normAutofit/>
          </a:bodyPr>
          <a:lstStyle/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……… man, the one standing on the corner, looks like a thief.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……… book isn`t very clear.  In fact, I don`t understand any of …….explanations.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are ………….people across the street protesting?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Here, ………… flowers are for you.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Look out the window.  Do you see ………green car?  It`s my father`s.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7943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E9C039-11DB-6649-BA02-45E65F34C64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1468" y="355600"/>
            <a:ext cx="9364132" cy="6316133"/>
          </a:xfrm>
        </p:spPr>
        <p:txBody>
          <a:bodyPr>
            <a:normAutofit fontScale="32500" lnSpcReduction="20000"/>
          </a:bodyPr>
          <a:lstStyle/>
          <a:p>
            <a:r>
              <a:rPr lang="en-US" dirty="0"/>
              <a:t>UNIT 2  -  Listening 1.10  -  page 23.   Student´s book </a:t>
            </a:r>
            <a:endParaRPr lang="es-CO" dirty="0"/>
          </a:p>
          <a:p>
            <a:r>
              <a:rPr lang="en-US" b="1" dirty="0"/>
              <a:t>Complete the spaces with the information given on the audio.	</a:t>
            </a:r>
            <a:r>
              <a:rPr lang="en-US" dirty="0"/>
              <a:t>I=  Interviewer		A=  Andy </a:t>
            </a:r>
            <a:r>
              <a:rPr lang="en-US" dirty="0" err="1"/>
              <a:t>Torbet</a:t>
            </a:r>
            <a:r>
              <a:rPr lang="en-US" dirty="0"/>
              <a:t> </a:t>
            </a:r>
          </a:p>
          <a:p>
            <a:endParaRPr lang="es-CO" dirty="0"/>
          </a:p>
          <a:p>
            <a:r>
              <a:rPr lang="en-US" sz="4000" dirty="0"/>
              <a:t>I=  Hello.  Today, I´m in the north of Scotland.  We´re at the bottom of a …………...  </a:t>
            </a:r>
            <a:endParaRPr lang="es-CO" sz="4000" dirty="0"/>
          </a:p>
          <a:p>
            <a:r>
              <a:rPr lang="en-US" sz="4000" dirty="0"/>
              <a:t>      It´s very beautiful but it´s very cold and …….   </a:t>
            </a:r>
            <a:endParaRPr lang="es-CO" sz="4000" dirty="0"/>
          </a:p>
          <a:p>
            <a:r>
              <a:rPr lang="en-US" sz="4000" dirty="0"/>
              <a:t>      here with Andy </a:t>
            </a:r>
            <a:r>
              <a:rPr lang="en-US" sz="4000" dirty="0" err="1"/>
              <a:t>Torbet</a:t>
            </a:r>
            <a:r>
              <a:rPr lang="en-US" sz="4000" dirty="0"/>
              <a:t>.  </a:t>
            </a:r>
            <a:endParaRPr lang="es-CO" sz="4000" dirty="0"/>
          </a:p>
          <a:p>
            <a:r>
              <a:rPr lang="en-US" sz="4000" dirty="0"/>
              <a:t>      Andy, ……..   ………..  from Scotland?</a:t>
            </a:r>
            <a:endParaRPr lang="es-CO" sz="4000" dirty="0"/>
          </a:p>
          <a:p>
            <a:r>
              <a:rPr lang="en-US" sz="4000" dirty="0"/>
              <a:t>A=  Yes, I am.  I´m  ………..  Aberdeen.</a:t>
            </a:r>
            <a:endParaRPr lang="es-CO" sz="4000" dirty="0"/>
          </a:p>
          <a:p>
            <a:r>
              <a:rPr lang="en-US" sz="4000" dirty="0"/>
              <a:t>I=  Now Andy, ……………. A professional climber so ……..  ………….. got a </a:t>
            </a:r>
            <a:endParaRPr lang="es-CO" sz="4000" dirty="0"/>
          </a:p>
          <a:p>
            <a:r>
              <a:rPr lang="en-US" sz="4000" dirty="0"/>
              <a:t>      rucksack ……….. you today.  ………….    Always in your ………………..? </a:t>
            </a:r>
            <a:endParaRPr lang="es-CO" sz="4000" dirty="0"/>
          </a:p>
          <a:p>
            <a:r>
              <a:rPr lang="en-US" sz="4000" dirty="0"/>
              <a:t>A=  Well, ………….. is ………. ……….   It´s  good because It´s ………….. today, </a:t>
            </a:r>
            <a:endParaRPr lang="es-CO" sz="4000" dirty="0"/>
          </a:p>
          <a:p>
            <a:r>
              <a:rPr lang="en-US" sz="4000" dirty="0"/>
              <a:t>       but it´s also important  …………  it´s  ……… because of the ………… </a:t>
            </a:r>
            <a:endParaRPr lang="es-CO" sz="4000" dirty="0"/>
          </a:p>
          <a:p>
            <a:r>
              <a:rPr lang="en-US" sz="4000" dirty="0"/>
              <a:t>I=  I see.  And …………  ………….?</a:t>
            </a:r>
            <a:endParaRPr lang="es-CO" sz="4000" dirty="0"/>
          </a:p>
          <a:p>
            <a:r>
              <a:rPr lang="en-US" sz="4000" dirty="0"/>
              <a:t>A=  It´s a first- aid  kit.  ……… always  in ……. Rucksack. </a:t>
            </a:r>
            <a:endParaRPr lang="es-CO" sz="4000" dirty="0"/>
          </a:p>
          <a:p>
            <a:r>
              <a:rPr lang="en-US" sz="4000" dirty="0"/>
              <a:t>I=  mmm, Good Idea.  And what´s  …………?</a:t>
            </a:r>
            <a:endParaRPr lang="es-CO" sz="4000" dirty="0"/>
          </a:p>
          <a:p>
            <a:r>
              <a:rPr lang="en-US" sz="4000" dirty="0"/>
              <a:t>A=  It´s my camera.    ……..      …………. It ……………….   </a:t>
            </a:r>
            <a:endParaRPr lang="es-CO" sz="4000" dirty="0"/>
          </a:p>
          <a:p>
            <a:r>
              <a:rPr lang="en-US" sz="4000" dirty="0"/>
              <a:t>       And ………… are my climbing  …………..</a:t>
            </a:r>
            <a:endParaRPr lang="es-CO" sz="4000" dirty="0"/>
          </a:p>
          <a:p>
            <a:r>
              <a:rPr lang="en-US" sz="4000" dirty="0"/>
              <a:t>I=  Right.   And over …………  what ……….   ……………?</a:t>
            </a:r>
            <a:endParaRPr lang="es-CO" sz="4000" dirty="0"/>
          </a:p>
          <a:p>
            <a:r>
              <a:rPr lang="en-US" sz="4000" dirty="0"/>
              <a:t>A=  My ………………</a:t>
            </a:r>
            <a:endParaRPr lang="es-CO" sz="4000" dirty="0"/>
          </a:p>
          <a:p>
            <a:r>
              <a:rPr lang="en-US" sz="4000" dirty="0"/>
              <a:t>I=  right, ………….. are important ………….!  Ok. So ………  …………. </a:t>
            </a:r>
            <a:endParaRPr lang="es-CO" sz="4000" dirty="0"/>
          </a:p>
          <a:p>
            <a:r>
              <a:rPr lang="en-US" sz="4000" dirty="0"/>
              <a:t>      Got everything.  Let´s ……… climbing.</a:t>
            </a:r>
            <a:endParaRPr lang="es-CO" sz="4000" dirty="0"/>
          </a:p>
          <a:p>
            <a:r>
              <a:rPr lang="en-US" sz="4000" dirty="0"/>
              <a:t> </a:t>
            </a:r>
            <a:endParaRPr lang="es-CO" sz="4000" dirty="0"/>
          </a:p>
          <a:p>
            <a:r>
              <a:rPr lang="en-US" sz="4000" dirty="0"/>
              <a:t>A=  Sure.  Let´s go.  </a:t>
            </a:r>
            <a:endParaRPr lang="es-CO" sz="4000" dirty="0"/>
          </a:p>
          <a:p>
            <a:endParaRPr lang="en-US" dirty="0"/>
          </a:p>
        </p:txBody>
      </p:sp>
      <p:pic>
        <p:nvPicPr>
          <p:cNvPr id="2" name="10 Pista 10 1" descr="10 Pista 10 1">
            <a:hlinkClick r:id="" action="ppaction://media"/>
            <a:extLst>
              <a:ext uri="{FF2B5EF4-FFF2-40B4-BE49-F238E27FC236}">
                <a16:creationId xmlns:a16="http://schemas.microsoft.com/office/drawing/2014/main" id="{1B95499A-C1CF-7246-A60B-5028A1B60A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6069" y="462390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7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2B22F-D149-AC4B-98EF-D0949B779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4421EE-624E-1A40-B00F-B15A092CB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663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689</Words>
  <Application>Microsoft Macintosh PowerPoint</Application>
  <PresentationFormat>Panorámica</PresentationFormat>
  <Paragraphs>68</Paragraphs>
  <Slides>9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Tema de Office</vt:lpstr>
      <vt:lpstr>Demonstratives</vt:lpstr>
      <vt:lpstr>this</vt:lpstr>
      <vt:lpstr>That </vt:lpstr>
      <vt:lpstr>These</vt:lpstr>
      <vt:lpstr>Those </vt:lpstr>
      <vt:lpstr>This, that, these, those.  (Taken from: New Total English E. book.) Listening </vt:lpstr>
      <vt:lpstr>Fill in the blanks with a demonstrative: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Demonstratives</dc:title>
  <dc:creator>Elizabeth Rodriguez</dc:creator>
  <cp:lastModifiedBy>Elizabeth Rodriguez</cp:lastModifiedBy>
  <cp:revision>10</cp:revision>
  <cp:lastPrinted>2020-07-01T22:01:50Z</cp:lastPrinted>
  <dcterms:created xsi:type="dcterms:W3CDTF">2020-06-26T00:40:43Z</dcterms:created>
  <dcterms:modified xsi:type="dcterms:W3CDTF">2020-07-14T23:12:25Z</dcterms:modified>
</cp:coreProperties>
</file>