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70" r:id="rId13"/>
    <p:sldId id="271" r:id="rId14"/>
    <p:sldId id="272" r:id="rId15"/>
    <p:sldId id="281" r:id="rId16"/>
    <p:sldId id="273" r:id="rId17"/>
    <p:sldId id="274" r:id="rId18"/>
    <p:sldId id="275" r:id="rId19"/>
    <p:sldId id="276" r:id="rId20"/>
    <p:sldId id="278" r:id="rId21"/>
    <p:sldId id="279" r:id="rId22"/>
    <p:sldId id="280" r:id="rId23"/>
    <p:sldId id="282" r:id="rId24"/>
    <p:sldId id="283" r:id="rId25"/>
    <p:sldId id="284" r:id="rId26"/>
    <p:sldId id="265" r:id="rId27"/>
    <p:sldId id="266" r:id="rId28"/>
    <p:sldId id="267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5" r:id="rId39"/>
    <p:sldId id="294" r:id="rId4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63DFC9-2150-487D-8F19-AFC46FF977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A0CA7FA-F392-4BA3-9C1E-F984C724C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6E8422-401D-47B1-89B8-A10519D35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42400-CA0C-4FC7-87EC-6AD1EBC2FA5B}" type="datetimeFigureOut">
              <a:rPr lang="es-CO" smtClean="0"/>
              <a:t>31/08/2023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FA8FB0-7124-4C2F-B4A9-7C8A01322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C5B40A-A73E-4D4A-8F37-4BAE191F7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C52F3-BBA3-4DB4-A698-058594AD5E1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9484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1C4E01-BE91-40C4-8CA8-36A215283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3346D1-A30C-4991-AEDC-9399251FF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96C955-C7C6-4D18-B5F5-96DFDD60F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42400-CA0C-4FC7-87EC-6AD1EBC2FA5B}" type="datetimeFigureOut">
              <a:rPr lang="es-CO" smtClean="0"/>
              <a:t>31/08/2023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209F75-A054-4B6E-9E41-02B0A976B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F81BCF-954B-4BE4-ABD1-8D4956484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C52F3-BBA3-4DB4-A698-058594AD5E1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6013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9E833E6-D42A-4D72-9DE7-1904327327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46FBF07-A194-4DF9-BDED-21AB9E1B7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809977-7B77-4E2F-B150-0A2F22B51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42400-CA0C-4FC7-87EC-6AD1EBC2FA5B}" type="datetimeFigureOut">
              <a:rPr lang="es-CO" smtClean="0"/>
              <a:t>31/08/2023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AEA73A-FEE9-4D6E-864D-877226B66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DACBD6-DDA8-4B68-84AF-E039AB655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C52F3-BBA3-4DB4-A698-058594AD5E1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6690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A5BFA-2238-46CF-AA2F-D788B95F5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D349B7-E989-4250-BEA1-8F605575B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2DDF23-4AC3-43B0-A751-52FFFB72E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42400-CA0C-4FC7-87EC-6AD1EBC2FA5B}" type="datetimeFigureOut">
              <a:rPr lang="es-CO" smtClean="0"/>
              <a:t>31/08/2023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F5C9F1-38BB-4648-9B82-828880F6F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2AF90D-047B-498C-BF1F-07D0D6DC5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C52F3-BBA3-4DB4-A698-058594AD5E1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5183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7F531-9EA1-4B12-9371-7072F3AC0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4C6BBA-9418-4B15-A092-AE5305256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003FC7-72A0-4258-A261-ABBE6D8DF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42400-CA0C-4FC7-87EC-6AD1EBC2FA5B}" type="datetimeFigureOut">
              <a:rPr lang="es-CO" smtClean="0"/>
              <a:t>31/08/2023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EDE769-3B71-4CF6-8D51-92A4E9A19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1DA728-9298-474B-AB53-6D52FA588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C52F3-BBA3-4DB4-A698-058594AD5E1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1863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BABD37-EFB1-405C-AEFD-F1C3E5185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42146E-B93E-456A-84B4-02047814D4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ABF88ED-C6F6-47FE-B6DF-6E9E51320B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92B600-0EF7-4455-80CB-1512CB83C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42400-CA0C-4FC7-87EC-6AD1EBC2FA5B}" type="datetimeFigureOut">
              <a:rPr lang="es-CO" smtClean="0"/>
              <a:t>31/08/2023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D33160-CB2B-422B-9260-9A007B64C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EAB841-C629-4806-9361-26BCEC7F4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C52F3-BBA3-4DB4-A698-058594AD5E1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812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ABBBA-A813-4534-A655-E433BB8EE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A0FC78-DD8A-4A59-9ED3-20BEBC133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DC8958E-CCFA-44CB-8C97-CA080BB63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A8B02D8-95D5-42B4-85C5-CA18DF1EFB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1A065B3-E996-43DA-BA2A-C7A03E6338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4787191-9302-432C-93BD-D7CF21C9A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42400-CA0C-4FC7-87EC-6AD1EBC2FA5B}" type="datetimeFigureOut">
              <a:rPr lang="es-CO" smtClean="0"/>
              <a:t>31/08/2023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B09454D-36E4-43E6-B802-8383F5255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E10CE6-E310-4A51-B801-DDC7AD3C2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C52F3-BBA3-4DB4-A698-058594AD5E1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5457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5B846C-4A02-4114-B0E9-70F36528E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6F775D0-A163-4E15-A62D-6923AD8C1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42400-CA0C-4FC7-87EC-6AD1EBC2FA5B}" type="datetimeFigureOut">
              <a:rPr lang="es-CO" smtClean="0"/>
              <a:t>31/08/2023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8206D7B-182C-444D-BF99-3E4377373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CA98E6F-EB88-4316-8B99-363F64227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C52F3-BBA3-4DB4-A698-058594AD5E1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8850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A098B7E-0B96-496E-ADF0-D31107B61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42400-CA0C-4FC7-87EC-6AD1EBC2FA5B}" type="datetimeFigureOut">
              <a:rPr lang="es-CO" smtClean="0"/>
              <a:t>31/08/2023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A0F3C77-ABF3-44E4-973D-40AEEF217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212D150-701C-4F45-886D-01276239E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C52F3-BBA3-4DB4-A698-058594AD5E1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9753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C23436-DED7-4AA7-99F8-C309A3140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752A1D-C999-4F97-AB50-A462D0435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AC25A9D-CA6B-4ACC-8E80-C6CAEF4007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5E4D96E-E242-401C-884C-5AEE357D8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42400-CA0C-4FC7-87EC-6AD1EBC2FA5B}" type="datetimeFigureOut">
              <a:rPr lang="es-CO" smtClean="0"/>
              <a:t>31/08/2023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A6A8F3-DCC3-4EF6-A4D8-93940D111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3C14E0-B6E4-416A-8A61-36B7C5B5A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C52F3-BBA3-4DB4-A698-058594AD5E1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0682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2F95D0-56FE-4D1C-9D2F-8A8F0483E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4C30669-12BD-405B-9ED8-3C583591A1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3416A6D-23CD-4FD1-8391-574A060C0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A98C61-4EC0-43AC-BAFB-5805D1EC9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42400-CA0C-4FC7-87EC-6AD1EBC2FA5B}" type="datetimeFigureOut">
              <a:rPr lang="es-CO" smtClean="0"/>
              <a:t>31/08/2023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80DF47-7305-47A7-821F-B85B3E517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F8EFC4B-DAF6-4CB4-BC17-316ED898C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C52F3-BBA3-4DB4-A698-058594AD5E1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0894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49877A5-65D2-484D-B020-281187546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462C36-E08E-470B-8061-BB3F74E96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1140E9-D03D-49D6-99D6-26BA6EEE48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42400-CA0C-4FC7-87EC-6AD1EBC2FA5B}" type="datetimeFigureOut">
              <a:rPr lang="es-CO" smtClean="0"/>
              <a:t>31/08/2023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532B49-F357-4265-8C03-4514C7AFD6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BE8BEC-7C5A-4EBD-9CC7-CAB54BE86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C52F3-BBA3-4DB4-A698-058594AD5E1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544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9B140-B272-4CB1-A67E-AC1BBECF13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/>
              <a:t>Data </a:t>
            </a:r>
            <a:r>
              <a:rPr lang="es-CO" dirty="0" err="1"/>
              <a:t>Types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78069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88D294-F6B1-44F2-B66C-D1029A613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err="1"/>
              <a:t>Integer</a:t>
            </a:r>
            <a:r>
              <a:rPr lang="es-CO" dirty="0"/>
              <a:t> Data </a:t>
            </a:r>
            <a:r>
              <a:rPr lang="es-CO" dirty="0" err="1"/>
              <a:t>Types</a:t>
            </a:r>
            <a:br>
              <a:rPr lang="es-CO" dirty="0"/>
            </a:br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8BB7AD2-C135-4E23-8929-BF25E8FCB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411" y="934865"/>
            <a:ext cx="6187976" cy="540304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E27BD44-6580-4EB5-ADD1-3979AF4CEDB7}"/>
              </a:ext>
            </a:extLst>
          </p:cNvPr>
          <p:cNvSpPr txBox="1"/>
          <p:nvPr/>
        </p:nvSpPr>
        <p:spPr>
          <a:xfrm>
            <a:off x="6730738" y="1376313"/>
            <a:ext cx="44683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Short: 16 bits, 2 bytes.</a:t>
            </a:r>
          </a:p>
          <a:p>
            <a:endParaRPr lang="es-CO" dirty="0"/>
          </a:p>
          <a:p>
            <a:r>
              <a:rPr lang="es-CO" dirty="0" err="1"/>
              <a:t>Int</a:t>
            </a:r>
            <a:r>
              <a:rPr lang="es-CO" dirty="0"/>
              <a:t>: 4 bytes</a:t>
            </a:r>
          </a:p>
          <a:p>
            <a:endParaRPr lang="es-CO" dirty="0"/>
          </a:p>
          <a:p>
            <a:r>
              <a:rPr lang="es-CO" dirty="0"/>
              <a:t>Long </a:t>
            </a:r>
            <a:r>
              <a:rPr lang="es-CO" dirty="0" err="1"/>
              <a:t>long</a:t>
            </a:r>
            <a:r>
              <a:rPr lang="es-CO" dirty="0"/>
              <a:t>: 8 bytes</a:t>
            </a:r>
          </a:p>
        </p:txBody>
      </p:sp>
    </p:spTree>
    <p:extLst>
      <p:ext uri="{BB962C8B-B14F-4D97-AF65-F5344CB8AC3E}">
        <p14:creationId xmlns:p14="http://schemas.microsoft.com/office/powerpoint/2010/main" val="3918165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88D294-F6B1-44F2-B66C-D1029A613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err="1"/>
              <a:t>Integer</a:t>
            </a:r>
            <a:r>
              <a:rPr lang="es-CO" dirty="0"/>
              <a:t> Data </a:t>
            </a:r>
            <a:r>
              <a:rPr lang="es-CO" dirty="0" err="1"/>
              <a:t>Types</a:t>
            </a:r>
            <a:br>
              <a:rPr lang="es-CO" dirty="0"/>
            </a:br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FF52517-9B30-4205-B514-79213BC35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0437"/>
            <a:ext cx="12192000" cy="561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845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88D294-F6B1-44F2-B66C-D1029A613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err="1"/>
              <a:t>Integer</a:t>
            </a:r>
            <a:r>
              <a:rPr lang="es-CO" dirty="0"/>
              <a:t> Data </a:t>
            </a:r>
            <a:r>
              <a:rPr lang="es-CO" dirty="0" err="1"/>
              <a:t>Types</a:t>
            </a:r>
            <a:br>
              <a:rPr lang="es-CO" dirty="0"/>
            </a:br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005B90D-7842-4CC0-944A-986633E0E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117" y="1027906"/>
            <a:ext cx="7801672" cy="573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18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88D294-F6B1-44F2-B66C-D1029A613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err="1"/>
              <a:t>Integer</a:t>
            </a:r>
            <a:r>
              <a:rPr lang="es-CO" dirty="0"/>
              <a:t> Data </a:t>
            </a:r>
            <a:r>
              <a:rPr lang="es-CO" dirty="0" err="1"/>
              <a:t>Types</a:t>
            </a:r>
            <a:br>
              <a:rPr lang="es-CO" dirty="0"/>
            </a:br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BBC1961-2F35-493A-9591-6F3988C74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83" y="1169720"/>
            <a:ext cx="8596105" cy="51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78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88D294-F6B1-44F2-B66C-D1029A613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err="1"/>
              <a:t>Integer</a:t>
            </a:r>
            <a:r>
              <a:rPr lang="es-CO" dirty="0"/>
              <a:t> Data </a:t>
            </a:r>
            <a:r>
              <a:rPr lang="es-CO" dirty="0" err="1"/>
              <a:t>Types</a:t>
            </a:r>
            <a:br>
              <a:rPr lang="es-CO" dirty="0"/>
            </a:br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C6DC697-D1DD-4BD5-ACE7-5198B4AF1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28" y="763423"/>
            <a:ext cx="4257675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95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88D294-F6B1-44F2-B66C-D1029A613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err="1"/>
              <a:t>Integer</a:t>
            </a:r>
            <a:r>
              <a:rPr lang="es-CO" dirty="0"/>
              <a:t> Data </a:t>
            </a:r>
            <a:r>
              <a:rPr lang="es-CO" dirty="0" err="1"/>
              <a:t>Types</a:t>
            </a:r>
            <a:br>
              <a:rPr lang="es-CO" dirty="0"/>
            </a:br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E74BF43-9D51-4ABF-8D5A-817AF468B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14" y="1027906"/>
            <a:ext cx="8939035" cy="62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39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88D294-F6B1-44F2-B66C-D1029A613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err="1"/>
              <a:t>Integer</a:t>
            </a:r>
            <a:r>
              <a:rPr lang="es-CO" dirty="0"/>
              <a:t> Data </a:t>
            </a:r>
            <a:r>
              <a:rPr lang="es-CO" dirty="0" err="1"/>
              <a:t>Types</a:t>
            </a:r>
            <a:br>
              <a:rPr lang="es-CO" dirty="0"/>
            </a:br>
            <a:endParaRPr lang="es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4616D58-C45E-4A61-A7E6-53657C3E5A5A}"/>
              </a:ext>
            </a:extLst>
          </p:cNvPr>
          <p:cNvSpPr txBox="1"/>
          <p:nvPr/>
        </p:nvSpPr>
        <p:spPr>
          <a:xfrm>
            <a:off x="1642621" y="1146723"/>
            <a:ext cx="6094428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/*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* File:  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main.c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programa calcula duración pel</a:t>
            </a:r>
            <a:r>
              <a:rPr lang="es-CO" dirty="0">
                <a:solidFill>
                  <a:srgbClr val="008000"/>
                </a:solidFill>
                <a:latin typeface="Cascadia Mono" panose="020B0609020000020004" pitchFamily="49" charset="0"/>
              </a:rPr>
              <a:t>ícula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*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Author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: &lt;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your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name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here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&gt;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*/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808080"/>
                </a:solidFill>
                <a:latin typeface="Cascadia Mono" panose="020B0609020000020004" pitchFamily="49" charset="0"/>
              </a:rPr>
              <a:t>#include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&lt;</a:t>
            </a:r>
            <a:r>
              <a:rPr lang="es-CO" sz="1800" dirty="0" err="1">
                <a:solidFill>
                  <a:srgbClr val="A31515"/>
                </a:solidFill>
                <a:latin typeface="Cascadia Mono" panose="020B0609020000020004" pitchFamily="49" charset="0"/>
              </a:rPr>
              <a:t>stdio.h</a:t>
            </a:r>
            <a:r>
              <a:rPr lang="es-CO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&gt;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808080"/>
                </a:solidFill>
                <a:latin typeface="Cascadia Mono" panose="020B0609020000020004" pitchFamily="49" charset="0"/>
              </a:rPr>
              <a:t>#include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&lt;</a:t>
            </a:r>
            <a:r>
              <a:rPr lang="es-CO" sz="1800" dirty="0" err="1">
                <a:solidFill>
                  <a:srgbClr val="A31515"/>
                </a:solidFill>
                <a:latin typeface="Cascadia Mono" panose="020B0609020000020004" pitchFamily="49" charset="0"/>
              </a:rPr>
              <a:t>stdlib.h</a:t>
            </a:r>
            <a:r>
              <a:rPr lang="es-CO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&gt;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/*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 *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Demonstrate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integer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data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type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 */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main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808080"/>
                </a:solidFill>
                <a:latin typeface="Cascadia Mono" panose="020B0609020000020004" pitchFamily="49" charset="0"/>
              </a:rPr>
              <a:t>argc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, </a:t>
            </a:r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char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** </a:t>
            </a:r>
            <a:r>
              <a:rPr lang="es-CO" sz="1800" dirty="0" err="1">
                <a:solidFill>
                  <a:srgbClr val="808080"/>
                </a:solidFill>
                <a:latin typeface="Cascadia Mono" panose="020B0609020000020004" pitchFamily="49" charset="0"/>
              </a:rPr>
              <a:t>argv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)</a:t>
            </a:r>
          </a:p>
          <a:p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{</a:t>
            </a:r>
          </a:p>
          <a:p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return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0;</a:t>
            </a:r>
          </a:p>
          <a:p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90756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88D294-F6B1-44F2-B66C-D1029A613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9223" y="243099"/>
            <a:ext cx="10515600" cy="1325563"/>
          </a:xfrm>
        </p:spPr>
        <p:txBody>
          <a:bodyPr/>
          <a:lstStyle/>
          <a:p>
            <a:pPr algn="ctr"/>
            <a:r>
              <a:rPr lang="es-CO" dirty="0" err="1"/>
              <a:t>Integer</a:t>
            </a:r>
            <a:r>
              <a:rPr lang="es-CO" dirty="0"/>
              <a:t> Data </a:t>
            </a:r>
            <a:r>
              <a:rPr lang="es-CO" dirty="0" err="1"/>
              <a:t>Types</a:t>
            </a:r>
            <a:br>
              <a:rPr lang="es-CO" dirty="0"/>
            </a:br>
            <a:endParaRPr lang="es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8C47388-97B7-446E-915C-C1C1EFF23604}"/>
              </a:ext>
            </a:extLst>
          </p:cNvPr>
          <p:cNvSpPr txBox="1"/>
          <p:nvPr/>
        </p:nvSpPr>
        <p:spPr>
          <a:xfrm>
            <a:off x="1011026" y="428592"/>
            <a:ext cx="9537568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/*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* File:  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main.c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*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Author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: &lt;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your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name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here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&gt;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*/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808080"/>
                </a:solidFill>
                <a:latin typeface="Cascadia Mono" panose="020B0609020000020004" pitchFamily="49" charset="0"/>
              </a:rPr>
              <a:t>#include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&lt;</a:t>
            </a:r>
            <a:r>
              <a:rPr lang="es-CO" sz="1800" dirty="0" err="1">
                <a:solidFill>
                  <a:srgbClr val="A31515"/>
                </a:solidFill>
                <a:latin typeface="Cascadia Mono" panose="020B0609020000020004" pitchFamily="49" charset="0"/>
              </a:rPr>
              <a:t>stdio.h</a:t>
            </a:r>
            <a:r>
              <a:rPr lang="es-CO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&gt;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808080"/>
                </a:solidFill>
                <a:latin typeface="Cascadia Mono" panose="020B0609020000020004" pitchFamily="49" charset="0"/>
              </a:rPr>
              <a:t>#include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&lt;</a:t>
            </a:r>
            <a:r>
              <a:rPr lang="es-CO" sz="1800" dirty="0" err="1">
                <a:solidFill>
                  <a:srgbClr val="A31515"/>
                </a:solidFill>
                <a:latin typeface="Cascadia Mono" panose="020B0609020000020004" pitchFamily="49" charset="0"/>
              </a:rPr>
              <a:t>stdlib.h</a:t>
            </a:r>
            <a:r>
              <a:rPr lang="es-CO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&gt;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/*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 *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Demonstrate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integer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data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tyoe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 */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main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808080"/>
                </a:solidFill>
                <a:latin typeface="Cascadia Mono" panose="020B0609020000020004" pitchFamily="49" charset="0"/>
              </a:rPr>
              <a:t>argc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, </a:t>
            </a:r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char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** </a:t>
            </a:r>
            <a:r>
              <a:rPr lang="es-CO" sz="1800" dirty="0" err="1">
                <a:solidFill>
                  <a:srgbClr val="808080"/>
                </a:solidFill>
                <a:latin typeface="Cascadia Mono" panose="020B0609020000020004" pitchFamily="49" charset="0"/>
              </a:rPr>
              <a:t>argv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)</a:t>
            </a:r>
          </a:p>
          <a:p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{</a:t>
            </a:r>
          </a:p>
          <a:p>
            <a:r>
              <a:rPr lang="es-ES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//</a:t>
            </a:r>
            <a:r>
              <a:rPr lang="es-ES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int</a:t>
            </a:r>
            <a:r>
              <a:rPr lang="es-ES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</a:t>
            </a:r>
            <a:r>
              <a:rPr lang="es-ES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totalMinutes</a:t>
            </a:r>
            <a:r>
              <a:rPr lang="es-ES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;// se declara variable con valor aleatorio</a:t>
            </a:r>
            <a:endParaRPr lang="es-CO" sz="1800" dirty="0">
              <a:solidFill>
                <a:srgbClr val="0000FF"/>
              </a:solidFill>
              <a:latin typeface="Cascadia Mono" panose="020B0609020000020004" pitchFamily="49" charset="0"/>
            </a:endParaRPr>
          </a:p>
          <a:p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totalMinutes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= 113;</a:t>
            </a:r>
          </a:p>
          <a:p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return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0;</a:t>
            </a:r>
          </a:p>
          <a:p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10331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88D294-F6B1-44F2-B66C-D1029A613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s-CO" dirty="0" err="1"/>
              <a:t>Integer</a:t>
            </a:r>
            <a:r>
              <a:rPr lang="es-CO" dirty="0"/>
              <a:t> Data </a:t>
            </a:r>
            <a:r>
              <a:rPr lang="es-CO" dirty="0" err="1"/>
              <a:t>Types</a:t>
            </a:r>
            <a:br>
              <a:rPr lang="es-CO" dirty="0"/>
            </a:br>
            <a:endParaRPr lang="es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017E78C-BE3C-4445-8F18-5EF15211FF16}"/>
              </a:ext>
            </a:extLst>
          </p:cNvPr>
          <p:cNvSpPr txBox="1"/>
          <p:nvPr/>
        </p:nvSpPr>
        <p:spPr>
          <a:xfrm>
            <a:off x="549112" y="-79653"/>
            <a:ext cx="6094428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/*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* File:  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main.c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*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Author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: &lt;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your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name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here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&gt;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*/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808080"/>
                </a:solidFill>
                <a:latin typeface="Cascadia Mono" panose="020B0609020000020004" pitchFamily="49" charset="0"/>
              </a:rPr>
              <a:t>#include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&lt;</a:t>
            </a:r>
            <a:r>
              <a:rPr lang="es-CO" sz="1800" dirty="0" err="1">
                <a:solidFill>
                  <a:srgbClr val="A31515"/>
                </a:solidFill>
                <a:latin typeface="Cascadia Mono" panose="020B0609020000020004" pitchFamily="49" charset="0"/>
              </a:rPr>
              <a:t>stdio.h</a:t>
            </a:r>
            <a:r>
              <a:rPr lang="es-CO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&gt;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808080"/>
                </a:solidFill>
                <a:latin typeface="Cascadia Mono" panose="020B0609020000020004" pitchFamily="49" charset="0"/>
              </a:rPr>
              <a:t>#include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&lt;</a:t>
            </a:r>
            <a:r>
              <a:rPr lang="es-CO" sz="1800" dirty="0" err="1">
                <a:solidFill>
                  <a:srgbClr val="A31515"/>
                </a:solidFill>
                <a:latin typeface="Cascadia Mono" panose="020B0609020000020004" pitchFamily="49" charset="0"/>
              </a:rPr>
              <a:t>stdlib.h</a:t>
            </a:r>
            <a:r>
              <a:rPr lang="es-CO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&gt;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/*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 *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Demonstrate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integer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data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tyoe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 */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main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808080"/>
                </a:solidFill>
                <a:latin typeface="Cascadia Mono" panose="020B0609020000020004" pitchFamily="49" charset="0"/>
              </a:rPr>
              <a:t>argc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, </a:t>
            </a:r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char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** </a:t>
            </a:r>
            <a:r>
              <a:rPr lang="es-CO" sz="1800" dirty="0" err="1">
                <a:solidFill>
                  <a:srgbClr val="808080"/>
                </a:solidFill>
                <a:latin typeface="Cascadia Mono" panose="020B0609020000020004" pitchFamily="49" charset="0"/>
              </a:rPr>
              <a:t>argv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)</a:t>
            </a:r>
          </a:p>
          <a:p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{</a:t>
            </a:r>
          </a:p>
          <a:p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totalMinutes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= 113;</a:t>
            </a:r>
          </a:p>
          <a:p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//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calculate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and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print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hours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hours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= 113 / 60; </a:t>
            </a:r>
          </a:p>
          <a:p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return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0;</a:t>
            </a:r>
          </a:p>
          <a:p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}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14069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88D294-F6B1-44F2-B66C-D1029A613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969" y="0"/>
            <a:ext cx="10515600" cy="1325563"/>
          </a:xfrm>
        </p:spPr>
        <p:txBody>
          <a:bodyPr/>
          <a:lstStyle/>
          <a:p>
            <a:pPr algn="ctr"/>
            <a:r>
              <a:rPr lang="es-CO" dirty="0" err="1"/>
              <a:t>Integer</a:t>
            </a:r>
            <a:r>
              <a:rPr lang="es-CO" dirty="0"/>
              <a:t> Data </a:t>
            </a:r>
            <a:r>
              <a:rPr lang="es-CO" dirty="0" err="1"/>
              <a:t>Types</a:t>
            </a:r>
            <a:br>
              <a:rPr lang="es-CO" dirty="0"/>
            </a:br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11E5EBA-6AAD-4409-A01A-6C44BCCDA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69" y="917992"/>
            <a:ext cx="10867062" cy="502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87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AAF27C4-8058-4663-8DD4-E2A3D2347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771" y="502666"/>
            <a:ext cx="6660457" cy="585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582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88D294-F6B1-44F2-B66C-D1029A613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4434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 err="1"/>
              <a:t>Integer</a:t>
            </a:r>
            <a:r>
              <a:rPr lang="es-CO" dirty="0"/>
              <a:t> Data </a:t>
            </a:r>
            <a:r>
              <a:rPr lang="es-CO" dirty="0" err="1"/>
              <a:t>Types</a:t>
            </a:r>
            <a:br>
              <a:rPr lang="es-CO" dirty="0"/>
            </a:br>
            <a:endParaRPr lang="es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8E60542-7360-4E39-8EB9-0D8D4CCB05C9}"/>
              </a:ext>
            </a:extLst>
          </p:cNvPr>
          <p:cNvSpPr txBox="1"/>
          <p:nvPr/>
        </p:nvSpPr>
        <p:spPr>
          <a:xfrm>
            <a:off x="765928" y="744717"/>
            <a:ext cx="10319994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600" dirty="0">
                <a:solidFill>
                  <a:srgbClr val="008000"/>
                </a:solidFill>
                <a:latin typeface="Cascadia Mono" panose="020B0609020000020004" pitchFamily="49" charset="0"/>
              </a:rPr>
              <a:t>/*</a:t>
            </a:r>
            <a:endParaRPr lang="es-CO" sz="16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600" dirty="0">
                <a:solidFill>
                  <a:srgbClr val="008000"/>
                </a:solidFill>
                <a:latin typeface="Cascadia Mono" panose="020B0609020000020004" pitchFamily="49" charset="0"/>
              </a:rPr>
              <a:t> * File:   </a:t>
            </a:r>
            <a:r>
              <a:rPr lang="es-CO" sz="16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main.c</a:t>
            </a:r>
            <a:endParaRPr lang="es-CO" sz="16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600" dirty="0">
                <a:solidFill>
                  <a:srgbClr val="008000"/>
                </a:solidFill>
                <a:latin typeface="Cascadia Mono" panose="020B0609020000020004" pitchFamily="49" charset="0"/>
              </a:rPr>
              <a:t> * </a:t>
            </a:r>
            <a:r>
              <a:rPr lang="es-CO" sz="16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Author</a:t>
            </a:r>
            <a:r>
              <a:rPr lang="es-CO" sz="1600" dirty="0">
                <a:solidFill>
                  <a:srgbClr val="008000"/>
                </a:solidFill>
                <a:latin typeface="Cascadia Mono" panose="020B0609020000020004" pitchFamily="49" charset="0"/>
              </a:rPr>
              <a:t>: &lt;</a:t>
            </a:r>
            <a:r>
              <a:rPr lang="es-CO" sz="16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your</a:t>
            </a:r>
            <a:r>
              <a:rPr lang="es-CO" sz="1600" dirty="0">
                <a:solidFill>
                  <a:srgbClr val="008000"/>
                </a:solidFill>
                <a:latin typeface="Cascadia Mono" panose="020B0609020000020004" pitchFamily="49" charset="0"/>
              </a:rPr>
              <a:t> </a:t>
            </a:r>
            <a:r>
              <a:rPr lang="es-CO" sz="16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name</a:t>
            </a:r>
            <a:r>
              <a:rPr lang="es-CO" sz="1600" dirty="0">
                <a:solidFill>
                  <a:srgbClr val="008000"/>
                </a:solidFill>
                <a:latin typeface="Cascadia Mono" panose="020B0609020000020004" pitchFamily="49" charset="0"/>
              </a:rPr>
              <a:t> </a:t>
            </a:r>
            <a:r>
              <a:rPr lang="es-CO" sz="16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here</a:t>
            </a:r>
            <a:r>
              <a:rPr lang="es-CO" sz="1600" dirty="0">
                <a:solidFill>
                  <a:srgbClr val="008000"/>
                </a:solidFill>
                <a:latin typeface="Cascadia Mono" panose="020B0609020000020004" pitchFamily="49" charset="0"/>
              </a:rPr>
              <a:t>&gt;</a:t>
            </a:r>
            <a:endParaRPr lang="es-CO" sz="16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600" dirty="0">
                <a:solidFill>
                  <a:srgbClr val="008000"/>
                </a:solidFill>
                <a:latin typeface="Cascadia Mono" panose="020B0609020000020004" pitchFamily="49" charset="0"/>
              </a:rPr>
              <a:t> */</a:t>
            </a:r>
            <a:endParaRPr lang="es-CO" sz="16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endParaRPr lang="es-CO" sz="16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600" dirty="0">
                <a:solidFill>
                  <a:srgbClr val="808080"/>
                </a:solidFill>
                <a:latin typeface="Cascadia Mono" panose="020B0609020000020004" pitchFamily="49" charset="0"/>
              </a:rPr>
              <a:t>#include</a:t>
            </a:r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600" dirty="0">
                <a:solidFill>
                  <a:srgbClr val="A31515"/>
                </a:solidFill>
                <a:latin typeface="Cascadia Mono" panose="020B0609020000020004" pitchFamily="49" charset="0"/>
              </a:rPr>
              <a:t>&lt;</a:t>
            </a:r>
            <a:r>
              <a:rPr lang="es-CO" sz="1600" dirty="0" err="1">
                <a:solidFill>
                  <a:srgbClr val="A31515"/>
                </a:solidFill>
                <a:latin typeface="Cascadia Mono" panose="020B0609020000020004" pitchFamily="49" charset="0"/>
              </a:rPr>
              <a:t>stdio.h</a:t>
            </a:r>
            <a:r>
              <a:rPr lang="es-CO" sz="1600" dirty="0">
                <a:solidFill>
                  <a:srgbClr val="A31515"/>
                </a:solidFill>
                <a:latin typeface="Cascadia Mono" panose="020B0609020000020004" pitchFamily="49" charset="0"/>
              </a:rPr>
              <a:t>&gt;</a:t>
            </a:r>
            <a:endParaRPr lang="es-CO" sz="16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600" dirty="0">
                <a:solidFill>
                  <a:srgbClr val="808080"/>
                </a:solidFill>
                <a:latin typeface="Cascadia Mono" panose="020B0609020000020004" pitchFamily="49" charset="0"/>
              </a:rPr>
              <a:t>#include</a:t>
            </a:r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600" dirty="0">
                <a:solidFill>
                  <a:srgbClr val="A31515"/>
                </a:solidFill>
                <a:latin typeface="Cascadia Mono" panose="020B0609020000020004" pitchFamily="49" charset="0"/>
              </a:rPr>
              <a:t>&lt;</a:t>
            </a:r>
            <a:r>
              <a:rPr lang="es-CO" sz="1600" dirty="0" err="1">
                <a:solidFill>
                  <a:srgbClr val="A31515"/>
                </a:solidFill>
                <a:latin typeface="Cascadia Mono" panose="020B0609020000020004" pitchFamily="49" charset="0"/>
              </a:rPr>
              <a:t>stdlib.h</a:t>
            </a:r>
            <a:r>
              <a:rPr lang="es-CO" sz="1600" dirty="0">
                <a:solidFill>
                  <a:srgbClr val="A31515"/>
                </a:solidFill>
                <a:latin typeface="Cascadia Mono" panose="020B0609020000020004" pitchFamily="49" charset="0"/>
              </a:rPr>
              <a:t>&gt;</a:t>
            </a:r>
            <a:endParaRPr lang="es-CO" sz="16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endParaRPr lang="es-CO" sz="16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1600" dirty="0">
                <a:solidFill>
                  <a:srgbClr val="808080"/>
                </a:solidFill>
                <a:latin typeface="Cascadia Mono" panose="020B0609020000020004" pitchFamily="49" charset="0"/>
              </a:rPr>
              <a:t>#define</a:t>
            </a:r>
            <a:r>
              <a:rPr lang="en-US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6F008A"/>
                </a:solidFill>
                <a:latin typeface="Cascadia Mono" panose="020B0609020000020004" pitchFamily="49" charset="0"/>
              </a:rPr>
              <a:t>MINUTES_PER_HOUR</a:t>
            </a:r>
            <a:r>
              <a:rPr lang="en-US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 60</a:t>
            </a:r>
          </a:p>
          <a:p>
            <a:endParaRPr lang="es-CO" sz="16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600" dirty="0">
                <a:solidFill>
                  <a:srgbClr val="008000"/>
                </a:solidFill>
                <a:latin typeface="Cascadia Mono" panose="020B0609020000020004" pitchFamily="49" charset="0"/>
              </a:rPr>
              <a:t>/*</a:t>
            </a:r>
            <a:endParaRPr lang="es-CO" sz="16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600" dirty="0">
                <a:solidFill>
                  <a:srgbClr val="008000"/>
                </a:solidFill>
                <a:latin typeface="Cascadia Mono" panose="020B0609020000020004" pitchFamily="49" charset="0"/>
              </a:rPr>
              <a:t>  * </a:t>
            </a:r>
            <a:r>
              <a:rPr lang="es-CO" sz="16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Demonstrate</a:t>
            </a:r>
            <a:r>
              <a:rPr lang="es-CO" sz="1600" dirty="0">
                <a:solidFill>
                  <a:srgbClr val="008000"/>
                </a:solidFill>
                <a:latin typeface="Cascadia Mono" panose="020B0609020000020004" pitchFamily="49" charset="0"/>
              </a:rPr>
              <a:t> </a:t>
            </a:r>
            <a:r>
              <a:rPr lang="es-CO" sz="16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integer</a:t>
            </a:r>
            <a:r>
              <a:rPr lang="es-CO" sz="1600" dirty="0">
                <a:solidFill>
                  <a:srgbClr val="008000"/>
                </a:solidFill>
                <a:latin typeface="Cascadia Mono" panose="020B0609020000020004" pitchFamily="49" charset="0"/>
              </a:rPr>
              <a:t> data </a:t>
            </a:r>
            <a:r>
              <a:rPr lang="es-CO" sz="16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tyoe</a:t>
            </a:r>
            <a:endParaRPr lang="es-CO" sz="16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600" dirty="0">
                <a:solidFill>
                  <a:srgbClr val="008000"/>
                </a:solidFill>
                <a:latin typeface="Cascadia Mono" panose="020B0609020000020004" pitchFamily="49" charset="0"/>
              </a:rPr>
              <a:t>  */</a:t>
            </a:r>
            <a:endParaRPr lang="es-CO" sz="16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6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6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main</a:t>
            </a:r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s-CO" sz="16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600" dirty="0" err="1">
                <a:solidFill>
                  <a:srgbClr val="808080"/>
                </a:solidFill>
                <a:latin typeface="Cascadia Mono" panose="020B0609020000020004" pitchFamily="49" charset="0"/>
              </a:rPr>
              <a:t>argc</a:t>
            </a:r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, </a:t>
            </a:r>
            <a:r>
              <a:rPr lang="es-CO" sz="16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char</a:t>
            </a:r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** </a:t>
            </a:r>
            <a:r>
              <a:rPr lang="es-CO" sz="1600" dirty="0" err="1">
                <a:solidFill>
                  <a:srgbClr val="808080"/>
                </a:solidFill>
                <a:latin typeface="Cascadia Mono" panose="020B0609020000020004" pitchFamily="49" charset="0"/>
              </a:rPr>
              <a:t>argv</a:t>
            </a:r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)</a:t>
            </a:r>
          </a:p>
          <a:p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{</a:t>
            </a:r>
          </a:p>
          <a:p>
            <a:r>
              <a:rPr lang="es-CO" sz="16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6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totalMinutes</a:t>
            </a:r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 = 113;</a:t>
            </a:r>
          </a:p>
          <a:p>
            <a:endParaRPr lang="es-CO" sz="16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600" dirty="0">
                <a:solidFill>
                  <a:srgbClr val="008000"/>
                </a:solidFill>
                <a:latin typeface="Cascadia Mono" panose="020B0609020000020004" pitchFamily="49" charset="0"/>
              </a:rPr>
              <a:t>// </a:t>
            </a:r>
            <a:r>
              <a:rPr lang="es-CO" sz="16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calculate</a:t>
            </a:r>
            <a:r>
              <a:rPr lang="es-CO" sz="1600" dirty="0">
                <a:solidFill>
                  <a:srgbClr val="008000"/>
                </a:solidFill>
                <a:latin typeface="Cascadia Mono" panose="020B0609020000020004" pitchFamily="49" charset="0"/>
              </a:rPr>
              <a:t> and </a:t>
            </a:r>
            <a:r>
              <a:rPr lang="es-CO" sz="16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print</a:t>
            </a:r>
            <a:r>
              <a:rPr lang="es-CO" sz="1600" dirty="0">
                <a:solidFill>
                  <a:srgbClr val="008000"/>
                </a:solidFill>
                <a:latin typeface="Cascadia Mono" panose="020B0609020000020004" pitchFamily="49" charset="0"/>
              </a:rPr>
              <a:t> </a:t>
            </a:r>
            <a:r>
              <a:rPr lang="es-CO" sz="16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hours</a:t>
            </a:r>
            <a:endParaRPr lang="es-CO" sz="16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endParaRPr lang="es-CO" sz="16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 hours = </a:t>
            </a:r>
            <a:r>
              <a:rPr lang="en-US" sz="16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totalMinutes</a:t>
            </a:r>
            <a:r>
              <a:rPr lang="en-US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 / </a:t>
            </a:r>
            <a:r>
              <a:rPr lang="en-US" sz="1600" dirty="0">
                <a:solidFill>
                  <a:srgbClr val="6F008A"/>
                </a:solidFill>
                <a:latin typeface="Cascadia Mono" panose="020B0609020000020004" pitchFamily="49" charset="0"/>
              </a:rPr>
              <a:t>MINUTES_PER_HOUR</a:t>
            </a:r>
            <a:r>
              <a:rPr lang="en-US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;</a:t>
            </a:r>
          </a:p>
          <a:p>
            <a:endParaRPr lang="es-CO" sz="16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endParaRPr lang="es-CO" sz="16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6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return</a:t>
            </a:r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 0;</a:t>
            </a:r>
          </a:p>
          <a:p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}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3441037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88D294-F6B1-44F2-B66C-D1029A613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err="1"/>
              <a:t>Integer</a:t>
            </a:r>
            <a:r>
              <a:rPr lang="es-CO" dirty="0"/>
              <a:t> Data </a:t>
            </a:r>
            <a:r>
              <a:rPr lang="es-CO" dirty="0" err="1"/>
              <a:t>Types</a:t>
            </a:r>
            <a:br>
              <a:rPr lang="es-CO" dirty="0"/>
            </a:br>
            <a:endParaRPr lang="es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14795D6-2624-4EF0-AEE4-FCEED40048EE}"/>
              </a:ext>
            </a:extLst>
          </p:cNvPr>
          <p:cNvSpPr txBox="1"/>
          <p:nvPr/>
        </p:nvSpPr>
        <p:spPr>
          <a:xfrm>
            <a:off x="3047215" y="1584697"/>
            <a:ext cx="609442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main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808080"/>
                </a:solidFill>
                <a:latin typeface="Cascadia Mono" panose="020B0609020000020004" pitchFamily="49" charset="0"/>
              </a:rPr>
              <a:t>argc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, </a:t>
            </a:r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char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** </a:t>
            </a:r>
            <a:r>
              <a:rPr lang="es-CO" sz="1800" dirty="0" err="1">
                <a:solidFill>
                  <a:srgbClr val="808080"/>
                </a:solidFill>
                <a:latin typeface="Cascadia Mono" panose="020B0609020000020004" pitchFamily="49" charset="0"/>
              </a:rPr>
              <a:t>argv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)</a:t>
            </a:r>
          </a:p>
          <a:p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{</a:t>
            </a:r>
          </a:p>
          <a:p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totalMinutes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= 113;</a:t>
            </a:r>
          </a:p>
          <a:p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//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calculate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and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print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hours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1800" dirty="0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hours = </a:t>
            </a:r>
            <a:r>
              <a:rPr lang="en-US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totalMinutes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/ </a:t>
            </a:r>
            <a:r>
              <a:rPr lang="en-US" sz="1800" dirty="0">
                <a:solidFill>
                  <a:srgbClr val="6F008A"/>
                </a:solidFill>
                <a:latin typeface="Cascadia Mono" panose="020B0609020000020004" pitchFamily="49" charset="0"/>
              </a:rPr>
              <a:t>MINUTES_PER_HOUR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;</a:t>
            </a:r>
          </a:p>
          <a:p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printf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s-CO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"</a:t>
            </a:r>
            <a:r>
              <a:rPr lang="es-CO" sz="1800" dirty="0" err="1">
                <a:solidFill>
                  <a:srgbClr val="A31515"/>
                </a:solidFill>
                <a:latin typeface="Cascadia Mono" panose="020B0609020000020004" pitchFamily="49" charset="0"/>
              </a:rPr>
              <a:t>Hours</a:t>
            </a:r>
            <a:r>
              <a:rPr lang="es-CO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: %d"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, </a:t>
            </a:r>
            <a:r>
              <a:rPr lang="es-CO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hours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);</a:t>
            </a:r>
          </a:p>
          <a:p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return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0;</a:t>
            </a:r>
          </a:p>
          <a:p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}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02755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88D294-F6B1-44F2-B66C-D1029A613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err="1"/>
              <a:t>Integer</a:t>
            </a:r>
            <a:r>
              <a:rPr lang="es-CO" dirty="0"/>
              <a:t> Data </a:t>
            </a:r>
            <a:r>
              <a:rPr lang="es-CO" dirty="0" err="1"/>
              <a:t>Types</a:t>
            </a:r>
            <a:br>
              <a:rPr lang="es-CO" dirty="0"/>
            </a:br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EAA8DB9-737E-4FFE-8A38-A9C50B14F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75" y="956900"/>
            <a:ext cx="12192000" cy="622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831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88D294-F6B1-44F2-B66C-D1029A613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err="1"/>
              <a:t>Integer</a:t>
            </a:r>
            <a:r>
              <a:rPr lang="es-CO" dirty="0"/>
              <a:t> Data </a:t>
            </a:r>
            <a:r>
              <a:rPr lang="es-CO" dirty="0" err="1"/>
              <a:t>Types</a:t>
            </a:r>
            <a:br>
              <a:rPr lang="es-CO" dirty="0"/>
            </a:br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53A7A61-A7C8-4D4D-9EE2-594665589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609" y="1352615"/>
            <a:ext cx="4831499" cy="48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23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88D294-F6B1-44F2-B66C-D1029A613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err="1"/>
              <a:t>Integer</a:t>
            </a:r>
            <a:r>
              <a:rPr lang="es-CO" dirty="0"/>
              <a:t> Data </a:t>
            </a:r>
            <a:r>
              <a:rPr lang="es-CO" dirty="0" err="1"/>
              <a:t>Types</a:t>
            </a:r>
            <a:br>
              <a:rPr lang="es-CO" dirty="0"/>
            </a:br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CEBD382-C8D9-4CC1-B631-BC1A19269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656" y="1344797"/>
            <a:ext cx="8428450" cy="48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2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88D294-F6B1-44F2-B66C-D1029A613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err="1"/>
              <a:t>Integer</a:t>
            </a:r>
            <a:r>
              <a:rPr lang="es-CO" dirty="0"/>
              <a:t> Data </a:t>
            </a:r>
            <a:r>
              <a:rPr lang="es-CO" dirty="0" err="1"/>
              <a:t>Types</a:t>
            </a:r>
            <a:br>
              <a:rPr lang="es-CO" dirty="0"/>
            </a:br>
            <a:endParaRPr lang="es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C446429-D399-4422-9825-DCE9B9F6490B}"/>
              </a:ext>
            </a:extLst>
          </p:cNvPr>
          <p:cNvSpPr txBox="1"/>
          <p:nvPr/>
        </p:nvSpPr>
        <p:spPr>
          <a:xfrm>
            <a:off x="596245" y="1027906"/>
            <a:ext cx="785017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main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808080"/>
                </a:solidFill>
                <a:latin typeface="Cascadia Mono" panose="020B0609020000020004" pitchFamily="49" charset="0"/>
              </a:rPr>
              <a:t>argc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, </a:t>
            </a:r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char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** </a:t>
            </a:r>
            <a:r>
              <a:rPr lang="es-CO" sz="1800" dirty="0" err="1">
                <a:solidFill>
                  <a:srgbClr val="808080"/>
                </a:solidFill>
                <a:latin typeface="Cascadia Mono" panose="020B0609020000020004" pitchFamily="49" charset="0"/>
              </a:rPr>
              <a:t>argv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)</a:t>
            </a:r>
          </a:p>
          <a:p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{</a:t>
            </a:r>
          </a:p>
          <a:p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totalMinutes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= 113;</a:t>
            </a:r>
          </a:p>
          <a:p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//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calculate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and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print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hours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1800" dirty="0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hours = </a:t>
            </a:r>
            <a:r>
              <a:rPr lang="en-US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totalMinutes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/ </a:t>
            </a:r>
            <a:r>
              <a:rPr lang="en-US" sz="1800" dirty="0">
                <a:solidFill>
                  <a:srgbClr val="6F008A"/>
                </a:solidFill>
                <a:latin typeface="Cascadia Mono" panose="020B0609020000020004" pitchFamily="49" charset="0"/>
              </a:rPr>
              <a:t>MINUTES_PER_HOUR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;</a:t>
            </a:r>
          </a:p>
          <a:p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printf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s-CO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"</a:t>
            </a:r>
            <a:r>
              <a:rPr lang="es-CO" sz="1800" dirty="0" err="1">
                <a:solidFill>
                  <a:srgbClr val="A31515"/>
                </a:solidFill>
                <a:latin typeface="Cascadia Mono" panose="020B0609020000020004" pitchFamily="49" charset="0"/>
              </a:rPr>
              <a:t>Hours</a:t>
            </a:r>
            <a:r>
              <a:rPr lang="es-CO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: %d"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, </a:t>
            </a:r>
            <a:r>
              <a:rPr lang="es-CO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hours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);</a:t>
            </a:r>
          </a:p>
          <a:p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//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calculate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and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print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minutes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minutes = </a:t>
            </a:r>
            <a:r>
              <a:rPr lang="es-CO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totalMinutes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% </a:t>
            </a:r>
            <a:r>
              <a:rPr lang="es-CO" sz="1800" dirty="0">
                <a:solidFill>
                  <a:srgbClr val="6F008A"/>
                </a:solidFill>
                <a:latin typeface="Cascadia Mono" panose="020B0609020000020004" pitchFamily="49" charset="0"/>
              </a:rPr>
              <a:t>MINUTES_PER_HOUR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;</a:t>
            </a:r>
          </a:p>
          <a:p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printf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s-CO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"Minutes: %d"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, minutes);</a:t>
            </a:r>
          </a:p>
          <a:p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return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0;</a:t>
            </a:r>
          </a:p>
          <a:p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}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805749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788EC5F-9719-4A62-98C4-2FF1ADAE4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30" y="494142"/>
            <a:ext cx="8428450" cy="132599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F9B192A-9062-496C-8534-82D04519D827}"/>
              </a:ext>
            </a:extLst>
          </p:cNvPr>
          <p:cNvSpPr txBox="1"/>
          <p:nvPr/>
        </p:nvSpPr>
        <p:spPr>
          <a:xfrm>
            <a:off x="153186" y="2452541"/>
            <a:ext cx="609442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n-US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"Hours: %d\n"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, hours);</a:t>
            </a:r>
          </a:p>
          <a:p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//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calculate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and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print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minutes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minutes = </a:t>
            </a:r>
            <a:r>
              <a:rPr lang="es-CO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totalMinutes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% </a:t>
            </a:r>
            <a:r>
              <a:rPr lang="es-CO" sz="1800" dirty="0">
                <a:solidFill>
                  <a:srgbClr val="6F008A"/>
                </a:solidFill>
                <a:latin typeface="Cascadia Mono" panose="020B0609020000020004" pitchFamily="49" charset="0"/>
              </a:rPr>
              <a:t>MINUTES_PER_HOUR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;</a:t>
            </a:r>
          </a:p>
          <a:p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printf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s-CO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"Minutes: %d\n"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, minutes);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73568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5EAEE5E-55A3-46DE-8C60-5F2248D6B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162" y="1187148"/>
            <a:ext cx="8298899" cy="184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778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4A26394-08DD-46E3-8B5C-ED8625391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08490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A7A37EC-1E3A-479D-9F03-4B3DEBBB4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49" y="2861053"/>
            <a:ext cx="12192000" cy="181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0317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B3B7222-2D4C-4F56-9B9D-5D5A2FD38189}"/>
              </a:ext>
            </a:extLst>
          </p:cNvPr>
          <p:cNvSpPr txBox="1"/>
          <p:nvPr/>
        </p:nvSpPr>
        <p:spPr>
          <a:xfrm>
            <a:off x="2349631" y="98138"/>
            <a:ext cx="6094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400" dirty="0" err="1"/>
              <a:t>Floating</a:t>
            </a:r>
            <a:r>
              <a:rPr lang="es-CO" sz="2400" dirty="0"/>
              <a:t>-Point Data </a:t>
            </a:r>
            <a:r>
              <a:rPr lang="es-CO" sz="2400" dirty="0" err="1"/>
              <a:t>Types</a:t>
            </a:r>
            <a:endParaRPr lang="es-CO" sz="2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608C5FF-8403-4E46-BB21-2E2FE9A2F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620" y="876693"/>
            <a:ext cx="6058425" cy="525063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AA5B46C-23E2-4939-AD01-E914BF1F7EC8}"/>
              </a:ext>
            </a:extLst>
          </p:cNvPr>
          <p:cNvSpPr txBox="1"/>
          <p:nvPr/>
        </p:nvSpPr>
        <p:spPr>
          <a:xfrm>
            <a:off x="6919274" y="876693"/>
            <a:ext cx="4355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/>
              <a:t>Float</a:t>
            </a:r>
            <a:endParaRPr lang="es-CO" dirty="0"/>
          </a:p>
          <a:p>
            <a:endParaRPr lang="es-CO" dirty="0"/>
          </a:p>
          <a:p>
            <a:r>
              <a:rPr lang="es-CO" dirty="0" err="1"/>
              <a:t>Double</a:t>
            </a:r>
            <a:endParaRPr lang="es-CO" dirty="0"/>
          </a:p>
          <a:p>
            <a:endParaRPr lang="es-CO" dirty="0"/>
          </a:p>
          <a:p>
            <a:r>
              <a:rPr lang="es-CO" dirty="0"/>
              <a:t>Long </a:t>
            </a:r>
            <a:r>
              <a:rPr lang="es-CO" dirty="0" err="1"/>
              <a:t>double</a:t>
            </a:r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15F0762-E431-4C02-9B99-D6ECA701C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475" y="3081906"/>
            <a:ext cx="6980525" cy="1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46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AF2DCA8-969B-4E65-A6A6-296128FB0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2136"/>
            <a:ext cx="12192000" cy="556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058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5F8FC57-2EE9-49D0-8644-280760F1F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904" y="615692"/>
            <a:ext cx="7163421" cy="441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997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99F12F3-B637-428C-B74E-A4F4891D0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271" y="1062785"/>
            <a:ext cx="6439458" cy="47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1550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9320260-A7B2-48AE-A4FE-DCE786A96896}"/>
              </a:ext>
            </a:extLst>
          </p:cNvPr>
          <p:cNvSpPr txBox="1"/>
          <p:nvPr/>
        </p:nvSpPr>
        <p:spPr>
          <a:xfrm>
            <a:off x="3047215" y="892200"/>
            <a:ext cx="609442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/*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* File:  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main.c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*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Author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: &lt;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your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name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here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&gt;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*/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808080"/>
                </a:solidFill>
                <a:latin typeface="Cascadia Mono" panose="020B0609020000020004" pitchFamily="49" charset="0"/>
              </a:rPr>
              <a:t>#include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&lt;</a:t>
            </a:r>
            <a:r>
              <a:rPr lang="es-CO" sz="1800" dirty="0" err="1">
                <a:solidFill>
                  <a:srgbClr val="A31515"/>
                </a:solidFill>
                <a:latin typeface="Cascadia Mono" panose="020B0609020000020004" pitchFamily="49" charset="0"/>
              </a:rPr>
              <a:t>stdio.h</a:t>
            </a:r>
            <a:r>
              <a:rPr lang="es-CO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&gt;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808080"/>
                </a:solidFill>
                <a:latin typeface="Cascadia Mono" panose="020B0609020000020004" pitchFamily="49" charset="0"/>
              </a:rPr>
              <a:t>#include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&lt;</a:t>
            </a:r>
            <a:r>
              <a:rPr lang="es-CO" sz="1800" dirty="0" err="1">
                <a:solidFill>
                  <a:srgbClr val="A31515"/>
                </a:solidFill>
                <a:latin typeface="Cascadia Mono" panose="020B0609020000020004" pitchFamily="49" charset="0"/>
              </a:rPr>
              <a:t>stdlib.h</a:t>
            </a:r>
            <a:r>
              <a:rPr lang="es-CO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&gt;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/*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 *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Demonstrate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floating-point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data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types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 */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main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808080"/>
                </a:solidFill>
                <a:latin typeface="Cascadia Mono" panose="020B0609020000020004" pitchFamily="49" charset="0"/>
              </a:rPr>
              <a:t>argc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, </a:t>
            </a:r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char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** </a:t>
            </a:r>
            <a:r>
              <a:rPr lang="es-CO" sz="1800" dirty="0" err="1">
                <a:solidFill>
                  <a:srgbClr val="808080"/>
                </a:solidFill>
                <a:latin typeface="Cascadia Mono" panose="020B0609020000020004" pitchFamily="49" charset="0"/>
              </a:rPr>
              <a:t>argv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)</a:t>
            </a:r>
          </a:p>
          <a:p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{</a:t>
            </a:r>
          </a:p>
          <a:p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return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>
                <a:solidFill>
                  <a:srgbClr val="6F008A"/>
                </a:solidFill>
                <a:latin typeface="Cascadia Mono" panose="020B0609020000020004" pitchFamily="49" charset="0"/>
              </a:rPr>
              <a:t>EXIT_SUCCESS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;</a:t>
            </a:r>
          </a:p>
          <a:p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174512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F3CEE45-0519-4E54-A77C-56E54898804C}"/>
              </a:ext>
            </a:extLst>
          </p:cNvPr>
          <p:cNvSpPr txBox="1"/>
          <p:nvPr/>
        </p:nvSpPr>
        <p:spPr>
          <a:xfrm>
            <a:off x="3047215" y="-77297"/>
            <a:ext cx="6094428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/*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* File:  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main.c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*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Author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: &lt;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your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name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here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&gt;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*/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808080"/>
                </a:solidFill>
                <a:latin typeface="Cascadia Mono" panose="020B0609020000020004" pitchFamily="49" charset="0"/>
              </a:rPr>
              <a:t>#include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&lt;</a:t>
            </a:r>
            <a:r>
              <a:rPr lang="es-CO" sz="1800" dirty="0" err="1">
                <a:solidFill>
                  <a:srgbClr val="A31515"/>
                </a:solidFill>
                <a:latin typeface="Cascadia Mono" panose="020B0609020000020004" pitchFamily="49" charset="0"/>
              </a:rPr>
              <a:t>stdio.h</a:t>
            </a:r>
            <a:r>
              <a:rPr lang="es-CO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&gt;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808080"/>
                </a:solidFill>
                <a:latin typeface="Cascadia Mono" panose="020B0609020000020004" pitchFamily="49" charset="0"/>
              </a:rPr>
              <a:t>#include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&lt;</a:t>
            </a:r>
            <a:r>
              <a:rPr lang="es-CO" sz="1800" dirty="0" err="1">
                <a:solidFill>
                  <a:srgbClr val="A31515"/>
                </a:solidFill>
                <a:latin typeface="Cascadia Mono" panose="020B0609020000020004" pitchFamily="49" charset="0"/>
              </a:rPr>
              <a:t>stdlib.h</a:t>
            </a:r>
            <a:r>
              <a:rPr lang="es-CO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&gt;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/*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 *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Demonstrate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floating-point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data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types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 */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main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808080"/>
                </a:solidFill>
                <a:latin typeface="Cascadia Mono" panose="020B0609020000020004" pitchFamily="49" charset="0"/>
              </a:rPr>
              <a:t>argc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, </a:t>
            </a:r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char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** </a:t>
            </a:r>
            <a:r>
              <a:rPr lang="es-CO" sz="1800" dirty="0" err="1">
                <a:solidFill>
                  <a:srgbClr val="808080"/>
                </a:solidFill>
                <a:latin typeface="Cascadia Mono" panose="020B0609020000020004" pitchFamily="49" charset="0"/>
              </a:rPr>
              <a:t>argv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)</a:t>
            </a:r>
          </a:p>
          <a:p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{</a:t>
            </a:r>
          </a:p>
          <a:p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//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collected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data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hoursDriven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= 5;</a:t>
            </a:r>
          </a:p>
          <a:p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milesDriven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= 262;</a:t>
            </a:r>
          </a:p>
          <a:p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// calculate and print miles per hour</a:t>
            </a:r>
            <a:endParaRPr lang="en-US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float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mph = </a:t>
            </a:r>
            <a:r>
              <a:rPr lang="es-CO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milesDriven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/ </a:t>
            </a:r>
            <a:r>
              <a:rPr lang="es-CO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hoursDriven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;</a:t>
            </a:r>
          </a:p>
          <a:p>
            <a:r>
              <a:rPr lang="pt-BR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printf</a:t>
            </a:r>
            <a:r>
              <a:rPr lang="pt-BR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pt-BR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"MPH: %d\n"</a:t>
            </a:r>
            <a:r>
              <a:rPr lang="pt-BR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, mph);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return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>
                <a:solidFill>
                  <a:srgbClr val="6F008A"/>
                </a:solidFill>
                <a:latin typeface="Cascadia Mono" panose="020B0609020000020004" pitchFamily="49" charset="0"/>
              </a:rPr>
              <a:t>EXIT_SUCCESS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;</a:t>
            </a:r>
          </a:p>
          <a:p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359007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D6DC584-D737-47C8-B960-08F46C3C3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344" y="245097"/>
            <a:ext cx="4397121" cy="42142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1AE676E-C97B-47E4-B60F-ACA8D678D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523" y="4459322"/>
            <a:ext cx="8375106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2758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85F816D-805E-4178-8050-F8019F58289F}"/>
              </a:ext>
            </a:extLst>
          </p:cNvPr>
          <p:cNvSpPr txBox="1"/>
          <p:nvPr/>
        </p:nvSpPr>
        <p:spPr>
          <a:xfrm>
            <a:off x="511404" y="494063"/>
            <a:ext cx="103954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printf</a:t>
            </a:r>
            <a:r>
              <a:rPr lang="pt-BR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pt-BR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"MPH: </a:t>
            </a:r>
            <a:r>
              <a:rPr lang="pt-BR" sz="4000" b="1" dirty="0">
                <a:solidFill>
                  <a:srgbClr val="A31515"/>
                </a:solidFill>
                <a:latin typeface="Cascadia Mono" panose="020B0609020000020004" pitchFamily="49" charset="0"/>
              </a:rPr>
              <a:t>%d</a:t>
            </a:r>
            <a:r>
              <a:rPr lang="pt-BR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\n"</a:t>
            </a:r>
            <a:r>
              <a:rPr lang="pt-BR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, mph); // </a:t>
            </a:r>
            <a:r>
              <a:rPr lang="pt-BR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solamente</a:t>
            </a:r>
            <a:r>
              <a:rPr lang="pt-BR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se utiliza para </a:t>
            </a:r>
            <a:r>
              <a:rPr lang="pt-BR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int</a:t>
            </a:r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36C3A5-5892-4BC0-89EB-575D5D0A7E80}"/>
              </a:ext>
            </a:extLst>
          </p:cNvPr>
          <p:cNvSpPr txBox="1"/>
          <p:nvPr/>
        </p:nvSpPr>
        <p:spPr>
          <a:xfrm>
            <a:off x="775356" y="1889230"/>
            <a:ext cx="91227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printf</a:t>
            </a:r>
            <a:r>
              <a:rPr lang="pt-BR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pt-BR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"MPH: </a:t>
            </a:r>
            <a:r>
              <a:rPr lang="pt-BR" sz="2800" b="1" dirty="0">
                <a:solidFill>
                  <a:srgbClr val="A31515"/>
                </a:solidFill>
                <a:latin typeface="Cascadia Mono" panose="020B0609020000020004" pitchFamily="49" charset="0"/>
              </a:rPr>
              <a:t>%f</a:t>
            </a:r>
            <a:r>
              <a:rPr lang="pt-BR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\n"</a:t>
            </a:r>
            <a:r>
              <a:rPr lang="pt-BR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, mph); // imprimir </a:t>
            </a:r>
            <a:r>
              <a:rPr lang="pt-BR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float</a:t>
            </a:r>
            <a:endParaRPr lang="es-CO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A237FCC-485F-4522-A944-39AB18D81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70" y="2886745"/>
            <a:ext cx="11351251" cy="177009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AF3CE9F-03B9-46BC-B5A1-1E0C66DEBF78}"/>
              </a:ext>
            </a:extLst>
          </p:cNvPr>
          <p:cNvSpPr txBox="1"/>
          <p:nvPr/>
        </p:nvSpPr>
        <p:spPr>
          <a:xfrm>
            <a:off x="403770" y="5015060"/>
            <a:ext cx="11634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Se pierde la parte decimal porque las dos variables </a:t>
            </a:r>
            <a:r>
              <a:rPr lang="es-CO" dirty="0" err="1"/>
              <a:t>hoursDriven</a:t>
            </a:r>
            <a:r>
              <a:rPr lang="es-CO" dirty="0"/>
              <a:t> y </a:t>
            </a:r>
            <a:r>
              <a:rPr lang="es-CO" dirty="0" err="1"/>
              <a:t>milesDriven</a:t>
            </a:r>
            <a:r>
              <a:rPr lang="es-CO" dirty="0"/>
              <a:t> son </a:t>
            </a:r>
            <a:r>
              <a:rPr lang="es-CO" dirty="0" err="1"/>
              <a:t>integer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818248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332F78D-D568-404F-9826-A070DEA8B9E1}"/>
              </a:ext>
            </a:extLst>
          </p:cNvPr>
          <p:cNvSpPr txBox="1"/>
          <p:nvPr/>
        </p:nvSpPr>
        <p:spPr>
          <a:xfrm>
            <a:off x="586819" y="553527"/>
            <a:ext cx="87362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ascadia Mono" panose="020B0609020000020004" pitchFamily="49" charset="0"/>
              </a:rPr>
              <a:t>float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mph = (</a:t>
            </a:r>
            <a:r>
              <a:rPr lang="en-US" sz="1800" dirty="0">
                <a:solidFill>
                  <a:srgbClr val="0000FF"/>
                </a:solidFill>
                <a:latin typeface="Cascadia Mono" panose="020B0609020000020004" pitchFamily="49" charset="0"/>
              </a:rPr>
              <a:t>float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)</a:t>
            </a:r>
            <a:r>
              <a:rPr lang="en-US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milesDriven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/ </a:t>
            </a:r>
            <a:r>
              <a:rPr lang="en-US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hoursDriven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;</a:t>
            </a:r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8EB250D-0D22-44AB-BD3D-7C029585B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3446"/>
            <a:ext cx="12192000" cy="95440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506AB3D-7D85-4AD2-9D55-AB90AEFF7F01}"/>
              </a:ext>
            </a:extLst>
          </p:cNvPr>
          <p:cNvSpPr txBox="1"/>
          <p:nvPr/>
        </p:nvSpPr>
        <p:spPr>
          <a:xfrm>
            <a:off x="499621" y="3346515"/>
            <a:ext cx="9992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Ahora sí la salida es </a:t>
            </a:r>
            <a:r>
              <a:rPr lang="es-CO" dirty="0" err="1"/>
              <a:t>float</a:t>
            </a:r>
            <a:r>
              <a:rPr lang="es-CO" dirty="0"/>
              <a:t>, pero esta tiene un  número innecesario de decimales, los cuales se pueden reducir.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6ED38F3-F479-42CA-BBBD-1C9435367F0C}"/>
              </a:ext>
            </a:extLst>
          </p:cNvPr>
          <p:cNvSpPr txBox="1"/>
          <p:nvPr/>
        </p:nvSpPr>
        <p:spPr>
          <a:xfrm>
            <a:off x="1567207" y="4092671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printf</a:t>
            </a:r>
            <a:r>
              <a:rPr lang="pt-BR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pt-BR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"MPH: %.1f\n"</a:t>
            </a:r>
            <a:r>
              <a:rPr lang="pt-BR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, mph);</a:t>
            </a:r>
            <a:endParaRPr lang="es-CO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0370E0E-0332-4848-B9BE-E97BBAF35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02" y="5216306"/>
            <a:ext cx="12192000" cy="110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902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49EDFC3-B4A9-45A3-A664-ECF6E1237B22}"/>
              </a:ext>
            </a:extLst>
          </p:cNvPr>
          <p:cNvSpPr txBox="1"/>
          <p:nvPr/>
        </p:nvSpPr>
        <p:spPr>
          <a:xfrm>
            <a:off x="537328" y="339365"/>
            <a:ext cx="10689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Por formato, se quiere tener 8 espacios de separación entre el texto visualizado y el resultado: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1C86416-8C5D-423C-B5B3-5875F5A580E3}"/>
              </a:ext>
            </a:extLst>
          </p:cNvPr>
          <p:cNvSpPr txBox="1"/>
          <p:nvPr/>
        </p:nvSpPr>
        <p:spPr>
          <a:xfrm>
            <a:off x="1077013" y="965403"/>
            <a:ext cx="60944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printf</a:t>
            </a:r>
            <a:r>
              <a:rPr lang="pt-BR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pt-BR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"MPH: </a:t>
            </a:r>
            <a:r>
              <a:rPr lang="pt-BR" sz="3200" dirty="0">
                <a:solidFill>
                  <a:srgbClr val="A31515"/>
                </a:solidFill>
                <a:latin typeface="Cascadia Mono" panose="020B0609020000020004" pitchFamily="49" charset="0"/>
              </a:rPr>
              <a:t>%8</a:t>
            </a:r>
            <a:r>
              <a:rPr lang="pt-BR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.1f\n"</a:t>
            </a:r>
            <a:r>
              <a:rPr lang="pt-BR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, mph);</a:t>
            </a:r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424AE10-438C-41F2-A36C-414AA77F9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953" y="1806884"/>
            <a:ext cx="8489416" cy="151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5287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FE354CB-DBA1-428D-B8FB-A0088BB3835B}"/>
              </a:ext>
            </a:extLst>
          </p:cNvPr>
          <p:cNvSpPr txBox="1"/>
          <p:nvPr/>
        </p:nvSpPr>
        <p:spPr>
          <a:xfrm>
            <a:off x="631596" y="320511"/>
            <a:ext cx="10765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Cuidado con: </a:t>
            </a:r>
            <a:r>
              <a:rPr lang="en-US" sz="1800" dirty="0">
                <a:solidFill>
                  <a:srgbClr val="0000FF"/>
                </a:solidFill>
                <a:latin typeface="Cascadia Mono" panose="020B0609020000020004" pitchFamily="49" charset="0"/>
              </a:rPr>
              <a:t>float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mph = (</a:t>
            </a:r>
            <a:r>
              <a:rPr lang="en-US" sz="1800" dirty="0">
                <a:solidFill>
                  <a:srgbClr val="0000FF"/>
                </a:solidFill>
                <a:latin typeface="Cascadia Mono" panose="020B0609020000020004" pitchFamily="49" charset="0"/>
              </a:rPr>
              <a:t>float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)(</a:t>
            </a:r>
            <a:r>
              <a:rPr lang="en-US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milesDriven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/ </a:t>
            </a:r>
            <a:r>
              <a:rPr lang="en-US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hoursDriven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);</a:t>
            </a:r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D4A8225-6B4D-4B89-AC19-C72894796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04" y="1118118"/>
            <a:ext cx="11115302" cy="179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0361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AA72189-5406-49ED-AAEE-1450A7E8C9E4}"/>
              </a:ext>
            </a:extLst>
          </p:cNvPr>
          <p:cNvSpPr txBox="1"/>
          <p:nvPr/>
        </p:nvSpPr>
        <p:spPr>
          <a:xfrm>
            <a:off x="1425018" y="113122"/>
            <a:ext cx="934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Ejercicios Propuestos (No Calificable)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4CC4203-C885-49E1-A731-F33C6982A6C6}"/>
              </a:ext>
            </a:extLst>
          </p:cNvPr>
          <p:cNvSpPr txBox="1"/>
          <p:nvPr/>
        </p:nvSpPr>
        <p:spPr>
          <a:xfrm>
            <a:off x="492550" y="982820"/>
            <a:ext cx="110458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Crear un proyecto en visual </a:t>
            </a:r>
            <a:r>
              <a:rPr lang="es-ES" dirty="0" err="1"/>
              <a:t>studio</a:t>
            </a:r>
            <a:r>
              <a:rPr lang="es-ES" dirty="0"/>
              <a:t>. Declare una variable llamada edad tipo </a:t>
            </a:r>
            <a:r>
              <a:rPr lang="es-ES" dirty="0" err="1"/>
              <a:t>int</a:t>
            </a:r>
            <a:r>
              <a:rPr lang="es-ES" dirty="0"/>
              <a:t>, donde ponga el promedio de la edad de los dos estudiantes.  Visualice en pantalla esa edad. Ahora crear una variable y visualice la edad en promedio de sus padres, utilizando una variable tipo </a:t>
            </a:r>
            <a:r>
              <a:rPr lang="es-ES" dirty="0" err="1"/>
              <a:t>int</a:t>
            </a:r>
            <a:r>
              <a:rPr lang="es-ES" dirty="0"/>
              <a:t>. </a:t>
            </a:r>
            <a:r>
              <a:rPr lang="es-ES" dirty="0" err="1"/>
              <a:t>Presentela</a:t>
            </a:r>
            <a:r>
              <a:rPr lang="es-ES" dirty="0"/>
              <a:t> por pantalla. Calcule la diferencia de edad entre las dos variables, y presente el resultado en pantalla.</a:t>
            </a:r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56553D4-237A-49D8-AAF3-3DE92D6DE35E}"/>
              </a:ext>
            </a:extLst>
          </p:cNvPr>
          <p:cNvSpPr txBox="1"/>
          <p:nvPr/>
        </p:nvSpPr>
        <p:spPr>
          <a:xfrm>
            <a:off x="564775" y="2615802"/>
            <a:ext cx="10524565" cy="2153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Crear un proyecto en visual </a:t>
            </a:r>
            <a:r>
              <a:rPr lang="es-C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studio</a:t>
            </a: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Crear una variable tipo </a:t>
            </a:r>
            <a:r>
              <a:rPr lang="es-C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</a:t>
            </a: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donde cargará un número aleatorio entre 0 y 100000 y visualice el valor. Defina una constante llamada MAX_SCORE con un valor de 100000. </a:t>
            </a:r>
          </a:p>
          <a:p>
            <a:pPr lvl="0">
              <a:lnSpc>
                <a:spcPct val="107000"/>
              </a:lnSpc>
            </a:pPr>
            <a:endParaRPr lang="es-C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Declare una variable </a:t>
            </a:r>
            <a:r>
              <a:rPr lang="es-C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float</a:t>
            </a: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almacene el resultado obtenido entre la división del número aleatorio y MAX_SCORE, y multiplique por 100 para obtener el porcentaje, visualice el valor e imprímalo en pantalla, en porcentaje, utilizando 2 décimas de precisión.  Repita el proceso  pero con 0 décimas de precisión.  </a:t>
            </a:r>
          </a:p>
        </p:txBody>
      </p:sp>
    </p:spTree>
    <p:extLst>
      <p:ext uri="{BB962C8B-B14F-4D97-AF65-F5344CB8AC3E}">
        <p14:creationId xmlns:p14="http://schemas.microsoft.com/office/powerpoint/2010/main" val="2583168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768A8BD-C2B7-4851-A59F-54D90A890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3984"/>
            <a:ext cx="12192000" cy="573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44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1FDCB09-9EA3-4B6C-B7B1-CEC5BA4A5ADD}"/>
              </a:ext>
            </a:extLst>
          </p:cNvPr>
          <p:cNvSpPr txBox="1"/>
          <p:nvPr/>
        </p:nvSpPr>
        <p:spPr>
          <a:xfrm>
            <a:off x="1178351" y="593889"/>
            <a:ext cx="90403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err="1"/>
              <a:t>One</a:t>
            </a:r>
            <a:r>
              <a:rPr lang="es-CO" dirty="0"/>
              <a:t> bit, </a:t>
            </a:r>
            <a:r>
              <a:rPr lang="es-CO" dirty="0" err="1"/>
              <a:t>two</a:t>
            </a:r>
            <a:r>
              <a:rPr lang="es-CO" dirty="0"/>
              <a:t> </a:t>
            </a:r>
            <a:r>
              <a:rPr lang="es-CO" dirty="0" err="1"/>
              <a:t>states</a:t>
            </a:r>
            <a:r>
              <a:rPr lang="es-CO" dirty="0"/>
              <a:t>: 0-1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err="1"/>
              <a:t>Two</a:t>
            </a:r>
            <a:r>
              <a:rPr lang="es-CO" dirty="0"/>
              <a:t> bits, </a:t>
            </a:r>
            <a:r>
              <a:rPr lang="es-CO" dirty="0" err="1"/>
              <a:t>four</a:t>
            </a:r>
            <a:r>
              <a:rPr lang="es-CO" dirty="0"/>
              <a:t> </a:t>
            </a:r>
            <a:r>
              <a:rPr lang="es-CO" dirty="0" err="1"/>
              <a:t>states</a:t>
            </a:r>
            <a:r>
              <a:rPr lang="es-CO" dirty="0"/>
              <a:t>: 00, 01, 10, 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5C9662F-57A7-4399-A448-3846425B9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739" y="1364300"/>
            <a:ext cx="8111213" cy="489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89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B545370-FC94-4D62-B748-00E431F78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752" y="330385"/>
            <a:ext cx="5944115" cy="598983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0FBD118-1DEB-4453-9B77-008AF7C9C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709" y="2511629"/>
            <a:ext cx="3338561" cy="139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5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6757F29-7711-4B19-95CA-A39BB2D32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044" y="932394"/>
            <a:ext cx="6416596" cy="44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87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440A04F-8FB7-47F2-9F84-1B4EC8B8C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040" y="0"/>
            <a:ext cx="41559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47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47D59F4-651C-4B3B-AB3C-95FBF6758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759" y="233297"/>
            <a:ext cx="6066046" cy="58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819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1023</Words>
  <Application>Microsoft Office PowerPoint</Application>
  <PresentationFormat>Panorámica</PresentationFormat>
  <Paragraphs>217</Paragraphs>
  <Slides>39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Cascadia Mono</vt:lpstr>
      <vt:lpstr>Tema de Office</vt:lpstr>
      <vt:lpstr>Data Types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Integer Data Types </vt:lpstr>
      <vt:lpstr>Integer Data Types </vt:lpstr>
      <vt:lpstr>Integer Data Types </vt:lpstr>
      <vt:lpstr>Integer Data Types </vt:lpstr>
      <vt:lpstr>Integer Data Types </vt:lpstr>
      <vt:lpstr>Integer Data Types </vt:lpstr>
      <vt:lpstr>Integer Data Types </vt:lpstr>
      <vt:lpstr>Integer Data Types </vt:lpstr>
      <vt:lpstr>Integer Data Types </vt:lpstr>
      <vt:lpstr>Integer Data Types </vt:lpstr>
      <vt:lpstr>Integer Data Types </vt:lpstr>
      <vt:lpstr>Integer Data Types </vt:lpstr>
      <vt:lpstr>Integer Data Types </vt:lpstr>
      <vt:lpstr>Integer Data Types </vt:lpstr>
      <vt:lpstr>Integer Data Types </vt:lpstr>
      <vt:lpstr>Integer Data Types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Types</dc:title>
  <dc:creator>Jose Guillermo Guarnizo Marin</dc:creator>
  <cp:lastModifiedBy>Jose Guillermo Guarnizo Marin</cp:lastModifiedBy>
  <cp:revision>31</cp:revision>
  <dcterms:created xsi:type="dcterms:W3CDTF">2022-09-25T23:54:45Z</dcterms:created>
  <dcterms:modified xsi:type="dcterms:W3CDTF">2023-08-31T16:27:09Z</dcterms:modified>
</cp:coreProperties>
</file>