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9"/>
    <p:restoredTop sz="94618"/>
  </p:normalViewPr>
  <p:slideViewPr>
    <p:cSldViewPr snapToGrid="0" snapToObjects="1">
      <p:cViewPr>
        <p:scale>
          <a:sx n="92" d="100"/>
          <a:sy n="92" d="100"/>
        </p:scale>
        <p:origin x="1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7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4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4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1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3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7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6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4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60E354-01D0-4D36-9100-7D4CEDE99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8745D08-E5A7-4082-98EB-FDDB0B13B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0307" y="566232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111D92E-4FFD-4DB5-A252-C13FC1BE7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6338" y="5283870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CB73E9A-EDB1-467A-BF6B-D62D47AD4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961353" y="3415315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14B59D5-6102-7143-BBD4-5F94C7DF6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1841" y="993914"/>
            <a:ext cx="5409424" cy="318847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to ask Questions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CAEBE8-FF67-AD4E-89A2-9B795A6ED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6587" y="4182386"/>
            <a:ext cx="4059933" cy="906449"/>
          </a:xfrm>
        </p:spPr>
        <p:txBody>
          <a:bodyPr anchor="t">
            <a:normAutofit/>
          </a:bodyPr>
          <a:lstStyle/>
          <a:p>
            <a:endParaRPr lang="en-US" sz="19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900">
                <a:solidFill>
                  <a:schemeClr val="tx1">
                    <a:lumMod val="95000"/>
                    <a:lumOff val="5000"/>
                  </a:schemeClr>
                </a:solidFill>
              </a:rPr>
              <a:t>Designed by:  Mg. Elizabeth Rodriguez</a:t>
            </a:r>
          </a:p>
          <a:p>
            <a:endParaRPr lang="en-US" sz="19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AF328AD1-7B1D-48CF-AD58-ACA0B250682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985" y="1379729"/>
            <a:ext cx="4101928" cy="410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3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35B20-626D-474A-B15F-3450C8DB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000000"/>
                </a:solidFill>
              </a:rPr>
              <a:t>Use  </a:t>
            </a:r>
            <a:r>
              <a:rPr lang="en-US" sz="3700" dirty="0" err="1">
                <a:solidFill>
                  <a:srgbClr val="000000"/>
                </a:solidFill>
              </a:rPr>
              <a:t>wh</a:t>
            </a:r>
            <a:r>
              <a:rPr lang="en-US" sz="3700" dirty="0">
                <a:solidFill>
                  <a:srgbClr val="000000"/>
                </a:solidFill>
              </a:rPr>
              <a:t>-questions when you need information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FAF64-42F1-004A-AB3E-ADA565246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128346"/>
            <a:ext cx="6101426" cy="3932626"/>
          </a:xfrm>
        </p:spPr>
        <p:txBody>
          <a:bodyPr anchor="ctr">
            <a:normAutofit/>
          </a:bodyPr>
          <a:lstStyle/>
          <a:p>
            <a:r>
              <a:rPr lang="en-US" sz="1700" dirty="0">
                <a:solidFill>
                  <a:srgbClr val="000000"/>
                </a:solidFill>
              </a:rPr>
              <a:t>WH-QUESTIONS </a:t>
            </a:r>
          </a:p>
          <a:p>
            <a:r>
              <a:rPr lang="en-US" sz="1700" dirty="0">
                <a:solidFill>
                  <a:srgbClr val="000000"/>
                </a:solidFill>
              </a:rPr>
              <a:t>1. WHAT:</a:t>
            </a:r>
            <a:r>
              <a:rPr lang="en-US" sz="1700" i="1" dirty="0">
                <a:solidFill>
                  <a:srgbClr val="FF0000"/>
                </a:solidFill>
              </a:rPr>
              <a:t>  to ask names, things and actions.</a:t>
            </a:r>
          </a:p>
          <a:p>
            <a:r>
              <a:rPr lang="en-US" sz="1700" dirty="0">
                <a:solidFill>
                  <a:srgbClr val="000000"/>
                </a:solidFill>
              </a:rPr>
              <a:t>2. WHO :  to ask for people</a:t>
            </a:r>
            <a:endParaRPr lang="en-US" sz="1700" i="1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000000"/>
                </a:solidFill>
              </a:rPr>
              <a:t>3. WHERE :  to ask for places.</a:t>
            </a:r>
          </a:p>
          <a:p>
            <a:r>
              <a:rPr lang="en-US" sz="1700" dirty="0">
                <a:solidFill>
                  <a:srgbClr val="000000"/>
                </a:solidFill>
              </a:rPr>
              <a:t>4. WHOSE:  to ask who possess something or ask the owner.</a:t>
            </a:r>
            <a:endParaRPr lang="en-US" sz="1700" i="1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000000"/>
                </a:solidFill>
              </a:rPr>
              <a:t>5. WHEN:  to ask for the time and dates</a:t>
            </a:r>
          </a:p>
          <a:p>
            <a:r>
              <a:rPr lang="en-US" sz="1700" dirty="0">
                <a:solidFill>
                  <a:srgbClr val="000000"/>
                </a:solidFill>
              </a:rPr>
              <a:t>6. WHAT TIME:</a:t>
            </a:r>
            <a:endParaRPr lang="en-US" sz="1700" i="1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000000"/>
                </a:solidFill>
              </a:rPr>
              <a:t>7. HOW:  to ask for manners, conditions, quality</a:t>
            </a:r>
            <a:endParaRPr lang="en-US" sz="1700" i="1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000000"/>
                </a:solidFill>
              </a:rPr>
              <a:t>8.  WHY : to ask for explanations  </a:t>
            </a:r>
            <a:endParaRPr lang="en-US" sz="1700" i="1" dirty="0">
              <a:solidFill>
                <a:srgbClr val="FF0000"/>
              </a:solidFill>
            </a:endParaRPr>
          </a:p>
          <a:p>
            <a:r>
              <a:rPr lang="en-US" sz="1700" i="1" dirty="0">
                <a:solidFill>
                  <a:srgbClr val="FF0000"/>
                </a:solidFill>
              </a:rPr>
              <a:t>9. Which:  to select something from a group.</a:t>
            </a:r>
          </a:p>
          <a:p>
            <a:endParaRPr lang="en-US" sz="1700" dirty="0">
              <a:solidFill>
                <a:srgbClr val="000000"/>
              </a:solidFill>
            </a:endParaRPr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0C9CAE0D-F194-4A99-8986-F1293B4C1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7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1B4BC2A-125F-9A4E-8E08-38839827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9" y="464950"/>
            <a:ext cx="7627148" cy="11558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chemeClr val="tx2"/>
                </a:solidFill>
              </a:rPr>
              <a:t>Types of questions 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7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9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1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1" name="Freeform: Shape 22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23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011774E8-0D92-194B-844E-E87B03356B96}"/>
              </a:ext>
            </a:extLst>
          </p:cNvPr>
          <p:cNvSpPr/>
          <p:nvPr/>
        </p:nvSpPr>
        <p:spPr>
          <a:xfrm>
            <a:off x="1131376" y="1625958"/>
            <a:ext cx="10275377" cy="2515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Closed questions:  </a:t>
            </a:r>
          </a:p>
          <a:p>
            <a:pPr marL="800100" lvl="1" indent="-342900" algn="just">
              <a:buAutoNum type="arabicPeriod"/>
            </a:pPr>
            <a:r>
              <a:rPr lang="en-US" sz="2400" dirty="0"/>
              <a:t>Do you live in Chia?      Possible Answers :  Yes, I do / No, I don´t.</a:t>
            </a:r>
          </a:p>
          <a:p>
            <a:pPr marL="800100" lvl="1" indent="-342900" algn="just">
              <a:buAutoNum type="arabicPeriod"/>
            </a:pPr>
            <a:r>
              <a:rPr lang="en-US" sz="2400" dirty="0"/>
              <a:t>Are you happy?      Yes, I am / No, I`m not.</a:t>
            </a:r>
          </a:p>
          <a:p>
            <a:pPr marL="800100" lvl="1" indent="-342900" algn="just">
              <a:buAutoNum type="arabicPeriod"/>
            </a:pPr>
            <a:r>
              <a:rPr lang="en-US" sz="2400" dirty="0"/>
              <a:t>Can you help me?    Yes, I can / No, I can`t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9879C010-E551-3C4C-AE7C-4E3523AEEDBB}"/>
              </a:ext>
            </a:extLst>
          </p:cNvPr>
          <p:cNvSpPr/>
          <p:nvPr/>
        </p:nvSpPr>
        <p:spPr>
          <a:xfrm>
            <a:off x="1219127" y="4424148"/>
            <a:ext cx="10275377" cy="211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/>
              <a:t>2.  Open Questions:    Start with Question Words or a Question Phrase</a:t>
            </a:r>
          </a:p>
          <a:p>
            <a:pPr algn="just"/>
            <a:r>
              <a:rPr lang="en-US" sz="2400" dirty="0"/>
              <a:t>	1.  When did you go to Cancún?    I went there last year.</a:t>
            </a:r>
          </a:p>
          <a:p>
            <a:pPr algn="just"/>
            <a:r>
              <a:rPr lang="en-US" sz="2400" dirty="0"/>
              <a:t>	2.  How long did you stay there?  I stay there eight days.</a:t>
            </a:r>
          </a:p>
          <a:p>
            <a:pPr marL="914400" lvl="1" indent="-457200" algn="just">
              <a:buAutoNum type="arabicPeriod" startAt="3"/>
            </a:pPr>
            <a:r>
              <a:rPr lang="en-US" sz="2400" dirty="0"/>
              <a:t>What`s the weather like at this time of the year?</a:t>
            </a:r>
          </a:p>
          <a:p>
            <a:pPr marL="457200" indent="-457200" algn="just">
              <a:buAutoNum type="arabicPeriod" startAt="3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41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45B8AC3-3343-5B42-9D82-671BF1F7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WORD ORDER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A1BF-E1D0-BA40-A890-5F387C897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1</a:t>
            </a:r>
            <a:r>
              <a:rPr lang="en-US" sz="1800" dirty="0">
                <a:solidFill>
                  <a:schemeClr val="tx2"/>
                </a:solidFill>
              </a:rPr>
              <a:t>.  </a:t>
            </a:r>
            <a:r>
              <a:rPr lang="en-US" sz="1800" u="sng" dirty="0">
                <a:solidFill>
                  <a:schemeClr val="tx2"/>
                </a:solidFill>
              </a:rPr>
              <a:t>Question Words</a:t>
            </a:r>
            <a:r>
              <a:rPr lang="en-US" sz="1800" dirty="0">
                <a:solidFill>
                  <a:schemeClr val="tx2"/>
                </a:solidFill>
              </a:rPr>
              <a:t>:  Who, What, When, Where, Why, How.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u="sng" dirty="0">
                <a:solidFill>
                  <a:schemeClr val="tx2"/>
                </a:solidFill>
              </a:rPr>
              <a:t>Question  Phrases</a:t>
            </a:r>
            <a:r>
              <a:rPr lang="en-US" sz="1800" dirty="0">
                <a:solidFill>
                  <a:schemeClr val="tx2"/>
                </a:solidFill>
              </a:rPr>
              <a:t>:  What time, How far, How often, How long, How much,   How many.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914400" lvl="1" indent="-457200">
              <a:buAutoNum type="arabicPeriod" startAt="2"/>
            </a:pPr>
            <a:r>
              <a:rPr lang="en-US" sz="1800" dirty="0">
                <a:solidFill>
                  <a:schemeClr val="tx2"/>
                </a:solidFill>
              </a:rPr>
              <a:t>Auxiliary or Helping verbs:  BE, DO, DOES, HAVE, modal auxiliaries  (CAN, SHOULD, MIGHT, WOULD.)</a:t>
            </a:r>
          </a:p>
          <a:p>
            <a:pPr marL="914400" lvl="1" indent="-457200">
              <a:buAutoNum type="arabicPeriod" startAt="2"/>
            </a:pPr>
            <a:endParaRPr lang="en-US" sz="1800" dirty="0">
              <a:solidFill>
                <a:schemeClr val="tx2"/>
              </a:solidFill>
            </a:endParaRPr>
          </a:p>
          <a:p>
            <a:pPr marL="914400" lvl="1" indent="-457200">
              <a:buAutoNum type="arabicPeriod" startAt="2"/>
            </a:pPr>
            <a:r>
              <a:rPr lang="en-US" sz="1800" dirty="0">
                <a:solidFill>
                  <a:schemeClr val="tx2"/>
                </a:solidFill>
              </a:rPr>
              <a:t>Subject:    I- YOU- WE- THEY  / HE – SHE- IT</a:t>
            </a:r>
          </a:p>
          <a:p>
            <a:pPr marL="914400" lvl="1" indent="-457200">
              <a:buAutoNum type="arabicPeriod" startAt="2"/>
            </a:pPr>
            <a:endParaRPr lang="en-US" sz="1800" dirty="0">
              <a:solidFill>
                <a:schemeClr val="tx2"/>
              </a:solidFill>
            </a:endParaRPr>
          </a:p>
          <a:p>
            <a:pPr marL="914400" lvl="1" indent="-457200">
              <a:buAutoNum type="arabicPeriod" startAt="2"/>
            </a:pPr>
            <a:r>
              <a:rPr lang="en-US" sz="1800" dirty="0">
                <a:solidFill>
                  <a:schemeClr val="tx2"/>
                </a:solidFill>
              </a:rPr>
              <a:t> MAIN VERB ( ANY VERB) </a:t>
            </a:r>
          </a:p>
          <a:p>
            <a:pPr marL="914400" lvl="1" indent="-457200">
              <a:buAutoNum type="arabicPeriod" startAt="2"/>
            </a:pP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9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A33556C-537F-8E4E-8966-ECBC81D0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32" y="641267"/>
            <a:ext cx="9589347" cy="5320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457200" algn="l"/>
              </a:tabLst>
            </a:pP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Complete the sentences with the correct question word. </a:t>
            </a:r>
            <a:b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</a:b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do you live?     In London.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does Dick play billiards?      Twice a week.</a:t>
            </a:r>
            <a:r>
              <a:rPr lang="en-US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is your house from school?     About 1,24 miles.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is Anne crying?     Because her cat died today.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do you travel to school?    By bus.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do they do their homework? On Sunday evenings.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is your favourite actress? Michelle Pfeiffer!</a:t>
            </a:r>
            <a:br>
              <a:rPr lang="pt-PT" altLang="es-CO" sz="1800" dirty="0">
                <a:solidFill>
                  <a:srgbClr val="000044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  <a:t> __________ does Elmo go to bed?      Usually at 11.00 p.m.</a:t>
            </a:r>
            <a:br>
              <a:rPr lang="en-GB" altLang="es-CO" sz="1800" dirty="0"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Comic Sans MS" panose="030F0902030302020204" pitchFamily="66" charset="0"/>
                <a:cs typeface="Times New Roman" panose="02020603050405020304" pitchFamily="18" charset="0"/>
              </a:rPr>
              <a:t>I.     </a:t>
            </a:r>
            <a:r>
              <a:rPr lang="en-GB" sz="1800" dirty="0"/>
              <a:t>__________ is the capital of Norway? Oslo, I think. </a:t>
            </a:r>
            <a:br>
              <a:rPr lang="pt-PT" altLang="es-CO" sz="1400" dirty="0">
                <a:solidFill>
                  <a:srgbClr val="00004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240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447532D-CF69-E14E-82EB-66099270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ORGANIZE THE QUESTIONS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3CC93E-3BFD-8344-B100-BD855E14B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575" y="804672"/>
            <a:ext cx="6704124" cy="5230368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</a:rPr>
              <a:t>1.  M</a:t>
            </a: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orning/him/every/with/travels/who/?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you/?/ are/ old/ How/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were/ born/you/ where/ ? / 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 don`t/ you/ why/ sit down/ ?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 now/mother/ is/ where/ your/?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 work/ your/does/where/ father/ ?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causes/ what/jams/ the/ traffic/ ?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girlfriend- boyfriend / how often/ ? / you/ call/ do / your/ 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how long/ ?/  school/ ago/ leave/ did/ you/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start / at / classes / what / on/ Mondays/ do / time / you /University/ ?</a:t>
            </a:r>
          </a:p>
          <a:p>
            <a:endParaRPr lang="en-US" sz="1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1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0136AB7-E3BF-0E4A-AA79-AF945768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4" y="1967783"/>
            <a:ext cx="10248814" cy="42132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tabLst>
                <a:tab pos="228600" algn="l"/>
              </a:tabLst>
            </a:pP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_____________________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    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name’s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Jack Milton.</a:t>
            </a:r>
            <a:br>
              <a:rPr lang="en-GB" altLang="es-CO" sz="1600" dirty="0"/>
            </a:br>
            <a:r>
              <a:rPr lang="en-GB" altLang="es-CO" sz="1600" dirty="0"/>
              <a:t>2.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She’s got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books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altLang="es-CO" sz="1600" dirty="0"/>
            </a:br>
            <a:r>
              <a:rPr lang="en-GB" altLang="es-CO" sz="1600" dirty="0"/>
              <a:t>3.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Yesterday Mary bought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wonderful dress.</a:t>
            </a:r>
            <a:br>
              <a:rPr lang="en-GB" altLang="es-CO" sz="1600" dirty="0"/>
            </a:br>
            <a:r>
              <a:rPr lang="en-GB" altLang="es-CO" sz="1600" dirty="0"/>
              <a:t>4. ________________________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Joseph and Chris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walking in the street.</a:t>
            </a:r>
            <a:br>
              <a:rPr lang="en-GB" altLang="es-CO" sz="1600" dirty="0"/>
            </a:br>
            <a:r>
              <a:rPr lang="en-GB" altLang="es-CO" sz="1600" dirty="0"/>
              <a:t>5.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 is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fourteen years old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altLang="es-CO" sz="1600" dirty="0"/>
            </a:br>
            <a:r>
              <a:rPr lang="en-GB" altLang="es-CO" sz="1600" dirty="0"/>
              <a:t>6. _______________________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Julia’s new dress is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dark blue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altLang="es-CO" sz="1600" dirty="0"/>
            </a:br>
            <a:r>
              <a:rPr lang="en-GB" altLang="es-CO" sz="1600" dirty="0"/>
              <a:t>7.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i="1" dirty="0">
                <a:solidFill>
                  <a:srgbClr val="FF0000"/>
                </a:solidFill>
              </a:rPr>
              <a:t>    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costs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 5$.</a:t>
            </a:r>
            <a:br>
              <a:rPr lang="en-GB" altLang="es-CO" sz="1600" dirty="0"/>
            </a:br>
            <a:r>
              <a:rPr lang="en-GB" altLang="es-CO" sz="1600" dirty="0"/>
              <a:t>8.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>
                <a:solidFill>
                  <a:srgbClr val="000000"/>
                </a:solidFill>
              </a:rPr>
              <a:t>   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He’s going to study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he has an exam next week.</a:t>
            </a:r>
            <a:br>
              <a:rPr lang="en-GB" altLang="es-CO" sz="1600" dirty="0"/>
            </a:br>
            <a:r>
              <a:rPr lang="en-GB" altLang="es-CO" sz="1600" dirty="0"/>
              <a:t>9.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es-CO" sz="1600" dirty="0"/>
              <a:t>    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Joan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lives near the zoo.</a:t>
            </a:r>
            <a:br>
              <a:rPr lang="en-GB" altLang="es-CO" sz="1600" dirty="0"/>
            </a:b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___________________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GB" altLang="es-CO" sz="1600" dirty="0"/>
              <a:t>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reading a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fantastic romance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altLang="es-CO" sz="1600" dirty="0"/>
            </a:br>
            <a:r>
              <a:rPr lang="en-GB" altLang="es-CO" sz="1600" dirty="0"/>
              <a:t>11. __________________</a:t>
            </a:r>
            <a:r>
              <a:rPr lang="en-GB" altLang="es-CO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      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likes </a:t>
            </a:r>
            <a:r>
              <a:rPr lang="en-GB" altLang="es-C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ice-cream</a:t>
            </a: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s-C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GB" altLang="es-CO" sz="16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__________________</a:t>
            </a:r>
            <a:r>
              <a:rPr lang="en-GB" altLang="es-CO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?        The car was </a:t>
            </a:r>
            <a:r>
              <a:rPr lang="en-GB" altLang="es-CO" sz="16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in front of the garage</a:t>
            </a:r>
            <a:r>
              <a:rPr lang="en-GB" altLang="es-CO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altLang="es-CO" sz="1600" dirty="0">
                <a:latin typeface="Arial" panose="020B0604020202020204" pitchFamily="34" charset="0"/>
              </a:rPr>
            </a:br>
            <a:endParaRPr lang="en-US" sz="1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7683812D-FFF7-D041-A81C-240421FA5631}"/>
              </a:ext>
            </a:extLst>
          </p:cNvPr>
          <p:cNvSpPr/>
          <p:nvPr/>
        </p:nvSpPr>
        <p:spPr>
          <a:xfrm>
            <a:off x="934193" y="520710"/>
            <a:ext cx="11048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s-CO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Ask questions to the following answers. Use the questions words in this box.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s-CO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/>
              <a:t>QUESTION WORDS</a:t>
            </a:r>
            <a:r>
              <a:rPr lang="en-US" dirty="0"/>
              <a:t>:  WHO, WHAT, WHEN, WHERE, WHY, HOW.</a:t>
            </a:r>
          </a:p>
          <a:p>
            <a:r>
              <a:rPr lang="en-US" u="sng" dirty="0"/>
              <a:t>QUESTION PHRASES</a:t>
            </a:r>
            <a:r>
              <a:rPr lang="en-US" dirty="0"/>
              <a:t>:  WHAT TIME, HOW FAR, HOW OFTEN, HOW LONG, HOW MUCH, HOW MANY, WHAT SPORTS. </a:t>
            </a:r>
          </a:p>
        </p:txBody>
      </p:sp>
    </p:spTree>
    <p:extLst>
      <p:ext uri="{BB962C8B-B14F-4D97-AF65-F5344CB8AC3E}">
        <p14:creationId xmlns:p14="http://schemas.microsoft.com/office/powerpoint/2010/main" val="177580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9A90EF2-7D9C-FD40-B2D5-44E5F3F04D0F}"/>
              </a:ext>
            </a:extLst>
          </p:cNvPr>
          <p:cNvSpPr txBox="1"/>
          <p:nvPr/>
        </p:nvSpPr>
        <p:spPr>
          <a:xfrm>
            <a:off x="1591294" y="6531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B7EEC39C-6F88-FC4F-AD41-BBB639208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207" y="1007361"/>
            <a:ext cx="3495264" cy="31981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3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8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    </a:t>
            </a:r>
            <a:r>
              <a:rPr kumimoji="0" lang="es-ES" altLang="es-CO" sz="2000" b="0" i="0" u="none" strike="noStrike" cap="none" normalizeH="0" baseline="0" dirty="0">
                <a:ln>
                  <a:noFill/>
                </a:ln>
                <a:solidFill>
                  <a:srgbClr val="FF0066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QUESTION WORDS</a:t>
            </a:r>
            <a:endParaRPr kumimoji="0" lang="es-ES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A119BA9C-B9EC-AF42-A2D9-C3565B33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543" y="1417078"/>
            <a:ext cx="4552346" cy="5440921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 1. …….. are you reading?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 2. ………. is Maggie so sad?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 3. ………. is the new TV programme tonight?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4. …………… do you have lunch?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5. …………. is that man over there?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6. ………… does your mother work?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7. ………… coffee does your dad drink?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8. ……… do you usually go to the beach?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9. ………… is my book?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10. ……… students are there in your class?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11. …………… is the weather like? 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12. ………… do you come to school?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13. ………………… do you and your friends go to the cinema?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__14. ………… kind of music does Susan like?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__15. ………… are you studying so hard? 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__16. ………………. does Paul play football?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__17. ………………. is there for dinner, mum?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18. ………………. is sitting next to Jane?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19. ………………… can I get a novel for Jim?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20. ………………. is mum so angry?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21. …………… pencils have you got?</a:t>
            </a:r>
            <a:endParaRPr kumimoji="0" lang="en-GB" alt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22. ……………… do you feel today, Pam? 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0FF20DC1-F499-3641-A8DF-FA6DAE2FE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459" y="1417078"/>
            <a:ext cx="4372270" cy="5440921"/>
          </a:xfrm>
          <a:prstGeom prst="rect">
            <a:avLst/>
          </a:prstGeom>
          <a:solidFill>
            <a:srgbClr val="FFFF99"/>
          </a:solidFill>
          <a:ln w="38100">
            <a:solidFill>
              <a:srgbClr val="80008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s-C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Tony, the new student.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b. On the desk, under the notebook.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c. It’s Mr Jones.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d. At the bookshop in Neal St.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e. By bus.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f. An interesting newspaper article.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g. Cold and windy, I’m afraid.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h. 3 or 4 cups a day.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Hip hop.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j. Her best friend is moving to London.</a:t>
            </a:r>
            <a:endParaRPr kumimoji="0" lang="en-GB" altLang="es-C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k. I’ve got a maths exam tomorrow.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l. At the school canteen.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m. After school.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 In August.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o. Tim has just broken her favourite vase.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p. Much better, thanks.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Fish and salad.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r. 9:15 p.m., I think.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s. Twelve boys and ten girls.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t. Just one.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u. In a shoe shop.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v. We prefer going on Saturday.</a:t>
            </a:r>
            <a:endParaRPr kumimoji="0" lang="en-GB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8F2B3A9E-4353-0843-A5AC-CDB5AF6381A9}"/>
              </a:ext>
            </a:extLst>
          </p:cNvPr>
          <p:cNvSpPr>
            <a:spLocks noChangeArrowheads="1"/>
          </p:cNvSpPr>
          <p:nvPr/>
        </p:nvSpPr>
        <p:spPr bwMode="auto">
          <a:xfrm rot="20210585">
            <a:off x="427093" y="477614"/>
            <a:ext cx="1075466" cy="601518"/>
          </a:xfrm>
          <a:prstGeom prst="wedgeEllipseCallout">
            <a:avLst>
              <a:gd name="adj1" fmla="val -22917"/>
              <a:gd name="adj2" fmla="val -8194"/>
            </a:avLst>
          </a:prstGeom>
          <a:solidFill>
            <a:srgbClr val="00FFFF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WHY</a:t>
            </a:r>
            <a:endParaRPr kumimoji="0" lang="es-ES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33412054-C3AB-204B-995D-B31DCE189BAF}"/>
              </a:ext>
            </a:extLst>
          </p:cNvPr>
          <p:cNvSpPr>
            <a:spLocks noChangeArrowheads="1"/>
          </p:cNvSpPr>
          <p:nvPr/>
        </p:nvSpPr>
        <p:spPr bwMode="auto">
          <a:xfrm rot="9651614" flipV="1">
            <a:off x="240891" y="1866431"/>
            <a:ext cx="1230439" cy="473065"/>
          </a:xfrm>
          <a:prstGeom prst="wedgeEllipseCallout">
            <a:avLst>
              <a:gd name="adj1" fmla="val -23958"/>
              <a:gd name="adj2" fmla="val 14306"/>
            </a:avLst>
          </a:prstGeom>
          <a:solidFill>
            <a:srgbClr val="FFCC00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WHAT</a:t>
            </a:r>
            <a:endParaRPr kumimoji="0" lang="es-ES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E17D4BDE-5031-144D-937C-414E29C87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243" y="3707551"/>
            <a:ext cx="1075466" cy="535025"/>
          </a:xfrm>
          <a:prstGeom prst="wedgeEllipseCallout">
            <a:avLst>
              <a:gd name="adj1" fmla="val -22917"/>
              <a:gd name="adj2" fmla="val -16389"/>
            </a:avLst>
          </a:prstGeom>
          <a:solidFill>
            <a:srgbClr val="33CC33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WHO</a:t>
            </a:r>
            <a:endParaRPr kumimoji="0" lang="es-ES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26C96567-792C-B042-B4BC-ECD2CE56FD28}"/>
              </a:ext>
            </a:extLst>
          </p:cNvPr>
          <p:cNvSpPr>
            <a:spLocks noChangeArrowheads="1"/>
          </p:cNvSpPr>
          <p:nvPr/>
        </p:nvSpPr>
        <p:spPr bwMode="auto">
          <a:xfrm rot="19926872">
            <a:off x="830609" y="978584"/>
            <a:ext cx="1769296" cy="526632"/>
          </a:xfrm>
          <a:prstGeom prst="wedgeEllipseCallout">
            <a:avLst>
              <a:gd name="adj1" fmla="val -22917"/>
              <a:gd name="adj2" fmla="val -13954"/>
            </a:avLst>
          </a:prstGeom>
          <a:solidFill>
            <a:srgbClr val="FFFF99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WHAT TIME</a:t>
            </a:r>
            <a:endParaRPr kumimoji="0" lang="es-ES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1">
            <a:extLst>
              <a:ext uri="{FF2B5EF4-FFF2-40B4-BE49-F238E27FC236}">
                <a16:creationId xmlns:a16="http://schemas.microsoft.com/office/drawing/2014/main" id="{92F6EE5B-BE3E-9F4D-9F46-4893108D8081}"/>
              </a:ext>
            </a:extLst>
          </p:cNvPr>
          <p:cNvSpPr>
            <a:spLocks noChangeArrowheads="1"/>
          </p:cNvSpPr>
          <p:nvPr/>
        </p:nvSpPr>
        <p:spPr bwMode="auto">
          <a:xfrm rot="2635194">
            <a:off x="291624" y="5993651"/>
            <a:ext cx="1536954" cy="475691"/>
          </a:xfrm>
          <a:prstGeom prst="wedgeEllipseCallout">
            <a:avLst>
              <a:gd name="adj1" fmla="val -45261"/>
              <a:gd name="adj2" fmla="val -17539"/>
            </a:avLst>
          </a:prstGeom>
          <a:solidFill>
            <a:srgbClr val="FF9966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HOW MUCH</a:t>
            </a:r>
            <a:endParaRPr kumimoji="0" lang="es-ES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0EA109B1-70C7-7046-99B6-6DA3A192B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16" y="2974310"/>
            <a:ext cx="1202431" cy="649048"/>
          </a:xfrm>
          <a:prstGeom prst="wedgeEllipseCallout">
            <a:avLst>
              <a:gd name="adj1" fmla="val -22917"/>
              <a:gd name="adj2" fmla="val 23778"/>
            </a:avLst>
          </a:prstGeom>
          <a:solidFill>
            <a:srgbClr val="00FF99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WHEN</a:t>
            </a:r>
            <a:endParaRPr kumimoji="0" lang="es-ES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2">
            <a:extLst>
              <a:ext uri="{FF2B5EF4-FFF2-40B4-BE49-F238E27FC236}">
                <a16:creationId xmlns:a16="http://schemas.microsoft.com/office/drawing/2014/main" id="{7B898F9C-65E3-BE43-946B-823782D702FF}"/>
              </a:ext>
            </a:extLst>
          </p:cNvPr>
          <p:cNvSpPr>
            <a:spLocks noChangeArrowheads="1"/>
          </p:cNvSpPr>
          <p:nvPr/>
        </p:nvSpPr>
        <p:spPr bwMode="auto">
          <a:xfrm rot="1529854">
            <a:off x="1092206" y="5379748"/>
            <a:ext cx="1460411" cy="589354"/>
          </a:xfrm>
          <a:prstGeom prst="wedgeEllipseCallout">
            <a:avLst>
              <a:gd name="adj1" fmla="val -37583"/>
              <a:gd name="adj2" fmla="val -33065"/>
            </a:avLst>
          </a:prstGeom>
          <a:solidFill>
            <a:srgbClr val="CCCC00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WHERE</a:t>
            </a:r>
            <a:endParaRPr kumimoji="0" lang="es-ES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4">
            <a:extLst>
              <a:ext uri="{FF2B5EF4-FFF2-40B4-BE49-F238E27FC236}">
                <a16:creationId xmlns:a16="http://schemas.microsoft.com/office/drawing/2014/main" id="{9843CAED-FC6A-834F-A177-C94ED1DF798A}"/>
              </a:ext>
            </a:extLst>
          </p:cNvPr>
          <p:cNvSpPr>
            <a:spLocks noChangeArrowheads="1"/>
          </p:cNvSpPr>
          <p:nvPr/>
        </p:nvSpPr>
        <p:spPr bwMode="auto">
          <a:xfrm rot="20403457">
            <a:off x="1251235" y="2256076"/>
            <a:ext cx="1031527" cy="636982"/>
          </a:xfrm>
          <a:prstGeom prst="wedgeEllipseCallout">
            <a:avLst>
              <a:gd name="adj1" fmla="val -5208"/>
              <a:gd name="adj2" fmla="val 43611"/>
            </a:avLst>
          </a:prstGeom>
          <a:solidFill>
            <a:srgbClr val="CCFFFF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HOW</a:t>
            </a:r>
            <a:endParaRPr kumimoji="0" lang="es-ES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3">
            <a:extLst>
              <a:ext uri="{FF2B5EF4-FFF2-40B4-BE49-F238E27FC236}">
                <a16:creationId xmlns:a16="http://schemas.microsoft.com/office/drawing/2014/main" id="{6EF76D88-B947-5345-987F-3998F8D1AE7B}"/>
              </a:ext>
            </a:extLst>
          </p:cNvPr>
          <p:cNvSpPr>
            <a:spLocks noChangeArrowheads="1"/>
          </p:cNvSpPr>
          <p:nvPr/>
        </p:nvSpPr>
        <p:spPr bwMode="auto">
          <a:xfrm rot="20731584">
            <a:off x="389820" y="4457419"/>
            <a:ext cx="1116545" cy="559683"/>
          </a:xfrm>
          <a:prstGeom prst="wedgeEllipseCallout">
            <a:avLst>
              <a:gd name="adj1" fmla="val 7157"/>
              <a:gd name="adj2" fmla="val 20532"/>
            </a:avLst>
          </a:prstGeom>
          <a:solidFill>
            <a:srgbClr val="CCCCFF"/>
          </a:solidFill>
          <a:ln w="28575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erlin Sans FB Demi" panose="020E0602020502020306" pitchFamily="34" charset="77"/>
                <a:ea typeface="Times New Roman" panose="02020603050405020304" pitchFamily="18" charset="0"/>
              </a:rPr>
              <a:t>HOW MANY</a:t>
            </a:r>
            <a:endParaRPr kumimoji="0" lang="es-ES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218D586E-B3BE-F04F-B827-40E268FC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753" y="1210078"/>
            <a:ext cx="143395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7E1248B1-895D-E44C-895E-C0335C181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733" y="378977"/>
            <a:ext cx="8595006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s-C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s-CO" sz="1100" dirty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1.  Add a question word to the questions.  2. The</a:t>
            </a:r>
            <a:r>
              <a:rPr kumimoji="0" lang="en-GB" altLang="es-C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 match column A with the questions and answers in column B.</a:t>
            </a:r>
            <a:endParaRPr kumimoji="0" lang="en-GB" altLang="es-C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B896BB44-0732-0945-BD0D-FDEDB83111B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80753" y="1779842"/>
            <a:ext cx="143395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17A0CF-E358-3546-AEA8-EEA1EA3F700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80753" y="1779842"/>
            <a:ext cx="143395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F3B3ADAB-DC05-D540-8F31-8608FB986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753" y="963181"/>
            <a:ext cx="1433954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   </a:t>
            </a:r>
            <a:endParaRPr kumimoji="0" lang="en-GB" altLang="es-C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42AD1677-B005-5644-9B13-2FEF44A60F3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80753" y="1779842"/>
            <a:ext cx="143395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30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1196</Words>
  <Application>Microsoft Macintosh PowerPoint</Application>
  <PresentationFormat>Panorámica</PresentationFormat>
  <Paragraphs>116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Berlin Sans FB Demi</vt:lpstr>
      <vt:lpstr>Calibri</vt:lpstr>
      <vt:lpstr>Calibri Light</vt:lpstr>
      <vt:lpstr>Comic Sans MS</vt:lpstr>
      <vt:lpstr>Verdana</vt:lpstr>
      <vt:lpstr>Tema de Office</vt:lpstr>
      <vt:lpstr>How to ask Questions</vt:lpstr>
      <vt:lpstr>Use  wh-questions when you need information</vt:lpstr>
      <vt:lpstr>Types of questions </vt:lpstr>
      <vt:lpstr>WORD ORDER</vt:lpstr>
      <vt:lpstr>Complete the sentences with the correct question word.    __________ do you live?     In London.  __________ does Dick play billiards?      Twice a week.   __________ is your house from school?     About 1,24 miles.  __________ is Anne crying?     Because her cat died today.  __________ do you travel to school?    By bus.  __________ do they do their homework? On Sunday evenings.  __________ is your favourite actress? Michelle Pfeiffer!  __________ does Elmo go to bed?      Usually at 11.00 p.m. I.     __________ is the capital of Norway? Oslo, I think.  </vt:lpstr>
      <vt:lpstr>ORGANIZE THE QUESTIONS</vt:lpstr>
      <vt:lpstr>1.  _____________________?         His name’s Jack Milton. 2.  ______________________?    She’s got three books. 3. ______________________?      Yesterday Mary bought a wonderful dress. 4. ________________________?     Joseph and Chris are walking in the street. 5. _______________________?       Bert is fourteen years old. 6. _______________________?        Julia’s new dress is dark blue. 7. _______________________?        It costs about 5$. 8. _______________________?       He’s going to study because he has an exam next week. 9. ______________________?     Joan lives near the zoo. 10. ___________________?     They are reading a fantastic romance. 11. __________________?        She likes ice-cream. 12.  __________________?        The car was in front of the garage.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ask Questions</dc:title>
  <dc:creator>Elizabeth Rodriguez</dc:creator>
  <cp:lastModifiedBy>Elizabeth Rodriguez</cp:lastModifiedBy>
  <cp:revision>8</cp:revision>
  <cp:lastPrinted>2020-11-26T00:43:00Z</cp:lastPrinted>
  <dcterms:created xsi:type="dcterms:W3CDTF">2020-11-25T22:53:41Z</dcterms:created>
  <dcterms:modified xsi:type="dcterms:W3CDTF">2020-11-26T15:07:25Z</dcterms:modified>
</cp:coreProperties>
</file>