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92"/>
  </p:notesMasterIdLst>
  <p:sldIdLst>
    <p:sldId id="259" r:id="rId2"/>
    <p:sldId id="265" r:id="rId3"/>
    <p:sldId id="266" r:id="rId4"/>
    <p:sldId id="267" r:id="rId5"/>
    <p:sldId id="323" r:id="rId6"/>
    <p:sldId id="333" r:id="rId7"/>
    <p:sldId id="268" r:id="rId8"/>
    <p:sldId id="269" r:id="rId9"/>
    <p:sldId id="270" r:id="rId10"/>
    <p:sldId id="271" r:id="rId11"/>
    <p:sldId id="272" r:id="rId12"/>
    <p:sldId id="307" r:id="rId13"/>
    <p:sldId id="348" r:id="rId14"/>
    <p:sldId id="291" r:id="rId15"/>
    <p:sldId id="292" r:id="rId16"/>
    <p:sldId id="293" r:id="rId17"/>
    <p:sldId id="314" r:id="rId18"/>
    <p:sldId id="296" r:id="rId19"/>
    <p:sldId id="297" r:id="rId20"/>
    <p:sldId id="298" r:id="rId21"/>
    <p:sldId id="299" r:id="rId22"/>
    <p:sldId id="300" r:id="rId23"/>
    <p:sldId id="350" r:id="rId24"/>
    <p:sldId id="301" r:id="rId25"/>
    <p:sldId id="302" r:id="rId26"/>
    <p:sldId id="303" r:id="rId27"/>
    <p:sldId id="304" r:id="rId28"/>
    <p:sldId id="305" r:id="rId29"/>
    <p:sldId id="324" r:id="rId30"/>
    <p:sldId id="325" r:id="rId31"/>
    <p:sldId id="351" r:id="rId32"/>
    <p:sldId id="346" r:id="rId33"/>
    <p:sldId id="326" r:id="rId34"/>
    <p:sldId id="327" r:id="rId35"/>
    <p:sldId id="312" r:id="rId36"/>
    <p:sldId id="390" r:id="rId37"/>
    <p:sldId id="275" r:id="rId38"/>
    <p:sldId id="276" r:id="rId39"/>
    <p:sldId id="277" r:id="rId40"/>
    <p:sldId id="278" r:id="rId41"/>
    <p:sldId id="279" r:id="rId42"/>
    <p:sldId id="392" r:id="rId43"/>
    <p:sldId id="393" r:id="rId44"/>
    <p:sldId id="399" r:id="rId45"/>
    <p:sldId id="394" r:id="rId46"/>
    <p:sldId id="395" r:id="rId47"/>
    <p:sldId id="396" r:id="rId48"/>
    <p:sldId id="397" r:id="rId49"/>
    <p:sldId id="398" r:id="rId50"/>
    <p:sldId id="280" r:id="rId51"/>
    <p:sldId id="281" r:id="rId52"/>
    <p:sldId id="282" r:id="rId53"/>
    <p:sldId id="283" r:id="rId54"/>
    <p:sldId id="284" r:id="rId55"/>
    <p:sldId id="354" r:id="rId56"/>
    <p:sldId id="285" r:id="rId57"/>
    <p:sldId id="286"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91" r:id="rId82"/>
    <p:sldId id="378" r:id="rId83"/>
    <p:sldId id="379" r:id="rId84"/>
    <p:sldId id="380" r:id="rId85"/>
    <p:sldId id="381" r:id="rId86"/>
    <p:sldId id="382" r:id="rId87"/>
    <p:sldId id="287" r:id="rId88"/>
    <p:sldId id="288" r:id="rId89"/>
    <p:sldId id="289" r:id="rId90"/>
    <p:sldId id="310" r:id="rId9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2" d="100"/>
          <a:sy n="82" d="100"/>
        </p:scale>
        <p:origin x="-17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591A550-CA0C-4D00-BA5B-F8C39F587E44}" type="datetimeFigureOut">
              <a:rPr lang="es-CO"/>
              <a:pPr>
                <a:defRPr/>
              </a:pPr>
              <a:t>26/09/13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87EE2456-2AB9-4958-B914-31D84ECDCF8A}" type="slidenum">
              <a:rPr lang="es-CO"/>
              <a:pPr>
                <a:defRPr/>
              </a:pPr>
              <a:t>‹Nr.›</a:t>
            </a:fld>
            <a:endParaRPr lang="es-CO"/>
          </a:p>
        </p:txBody>
      </p:sp>
    </p:spTree>
    <p:extLst>
      <p:ext uri="{BB962C8B-B14F-4D97-AF65-F5344CB8AC3E}">
        <p14:creationId xmlns:p14="http://schemas.microsoft.com/office/powerpoint/2010/main" val="1439779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63948A-3733-4C50-80BD-36B636B85928}"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C32F58-C5C0-4796-8FC9-978D77184A94}" type="slidenum">
              <a:rPr lang="es-ES" smtClean="0"/>
              <a:pPr/>
              <a:t>32</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B46E9-042B-4F3A-A669-AB270A6DACF5}" type="slidenum">
              <a:rPr lang="es-ES" smtClean="0"/>
              <a:pPr/>
              <a:t>37</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68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0C82AA-8B9E-48B7-A6D1-7FCD6F672F05}" type="slidenum">
              <a:rPr lang="es-ES" smtClean="0"/>
              <a:pPr/>
              <a:t>38</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708D6F-A9AC-484B-9013-FB3E8356FE1A}" type="slidenum">
              <a:rPr lang="es-ES" smtClean="0"/>
              <a:pPr/>
              <a:t>39</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88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4D352F-2C45-4129-BD69-ACA7D4592E10}" type="slidenum">
              <a:rPr lang="es-ES" smtClean="0"/>
              <a:pPr/>
              <a:t>40</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798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768E5E-433E-4FDF-95BB-7481AAF73C21}" type="slidenum">
              <a:rPr lang="en-US" smtClean="0"/>
              <a:pPr/>
              <a:t>41</a:t>
            </a:fld>
            <a:endParaRPr lang="en-US" smtClean="0"/>
          </a:p>
        </p:txBody>
      </p:sp>
      <p:sp>
        <p:nvSpPr>
          <p:cNvPr id="7987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987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s-ES_tradnl" dirty="0" smtClean="0"/>
              <a:t>Las buenas prácticas higiénicas son esenciales para mejorar la inocuidad alimentaria. Las </a:t>
            </a:r>
            <a:r>
              <a:rPr lang="es-ES_tradnl" dirty="0" err="1" smtClean="0"/>
              <a:t>BPHs</a:t>
            </a:r>
            <a:r>
              <a:rPr lang="es-ES_tradnl" dirty="0" smtClean="0"/>
              <a:t> establecen el fundamento para los programas HACCP, y un programa de manejo de inocuidad alimentaria efectivo no es posible son estas normas. </a:t>
            </a:r>
          </a:p>
          <a:p>
            <a:pPr eaLnBrk="1" hangingPunct="1">
              <a:spcBef>
                <a:spcPct val="0"/>
              </a:spcBef>
            </a:pPr>
            <a:endParaRPr lang="es-ES_tradnl" dirty="0" smtClean="0"/>
          </a:p>
          <a:p>
            <a:pPr eaLnBrk="1" hangingPunct="1">
              <a:spcBef>
                <a:spcPct val="0"/>
              </a:spcBef>
            </a:pPr>
            <a:r>
              <a:rPr lang="es-ES_tradnl" dirty="0" smtClean="0"/>
              <a:t>Elementos esenciales que incluyen son prácticas del personal, limpieza y saneamiento, diseño y mantenimiento de equipos, control de material y producto, almacenamiento y distribución y manejo de plagas. </a:t>
            </a:r>
          </a:p>
          <a:p>
            <a:pPr eaLnBrk="1" hangingPunct="1">
              <a:spcBef>
                <a:spcPct val="0"/>
              </a:spcBef>
            </a:pPr>
            <a:endParaRPr lang="es-ES_tradnl" dirty="0" smtClean="0"/>
          </a:p>
          <a:p>
            <a:pPr eaLnBrk="1" hangingPunct="1">
              <a:spcBef>
                <a:spcPct val="0"/>
              </a:spcBef>
            </a:pPr>
            <a:r>
              <a:rPr lang="es-ES_tradnl" dirty="0" smtClean="0"/>
              <a:t>BPH pueden prevenir contaminación cruzada y deben ser controladas para mejorar la inocuidad alimentaria. Es difícil manejar BPH a través de HACCP porque no existe un paso específico en el cual enfocarse y a veces no es práctico monitorear o mantener registros específicos. Sin embargo, esto no minimiza la importancia de las BPH. Discutiremos las BPH en más detalle más tarde.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C2137-D7B9-4ED3-8921-3613CA51957A}" type="slidenum">
              <a:rPr lang="es-ES"/>
              <a:pPr/>
              <a:t>42</a:t>
            </a:fld>
            <a:endParaRPr lang="es-E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FB439-BE07-4CF9-8078-648102F63EC6}" type="slidenum">
              <a:rPr lang="es-ES"/>
              <a:pPr/>
              <a:t>43</a:t>
            </a:fld>
            <a:endParaRPr lang="es-E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00F48-324E-4DE5-9DEE-5CC8E93F0E3F}" type="slidenum">
              <a:rPr lang="es-ES"/>
              <a:pPr/>
              <a:t>45</a:t>
            </a:fld>
            <a:endParaRPr lang="es-E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85569-4B90-41AC-B370-2B385028E166}" type="slidenum">
              <a:rPr lang="es-ES"/>
              <a:pPr/>
              <a:t>46</a:t>
            </a:fld>
            <a:endParaRPr lang="es-E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C07582-BC50-4CEC-A2DC-442A25377DBA}" type="slidenum">
              <a:rPr lang="es-ES" smtClean="0"/>
              <a:pPr/>
              <a:t>2</a:t>
            </a:fld>
            <a:endParaRPr lang="es-ES" smtClean="0"/>
          </a:p>
        </p:txBody>
      </p:sp>
      <p:sp>
        <p:nvSpPr>
          <p:cNvPr id="67587"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67588" name="Rectangle 3"/>
          <p:cNvSpPr>
            <a:spLocks noGrp="1" noChangeArrowheads="1"/>
          </p:cNvSpPr>
          <p:nvPr>
            <p:ph type="body" idx="1"/>
          </p:nvPr>
        </p:nvSpPr>
        <p:spPr bwMode="auto">
          <a:xfrm>
            <a:off x="915988" y="4341813"/>
            <a:ext cx="5026025" cy="4114800"/>
          </a:xfrm>
          <a:noFill/>
        </p:spPr>
        <p:txBody>
          <a:bodyPr wrap="square" lIns="89730" tIns="44865" rIns="89730" bIns="44865"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2BF82-E34F-4372-87A8-89F83381D26B}" type="slidenum">
              <a:rPr lang="es-ES"/>
              <a:pPr/>
              <a:t>47</a:t>
            </a:fld>
            <a:endParaRPr lang="es-E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01360-157C-4E7E-AE07-D9598141A4B3}" type="slidenum">
              <a:rPr lang="es-ES"/>
              <a:pPr/>
              <a:t>48</a:t>
            </a:fld>
            <a:endParaRPr lang="es-E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9D047-FEDC-4832-9629-1EE62CAB4EED}" type="slidenum">
              <a:rPr lang="es-ES"/>
              <a:pPr/>
              <a:t>49</a:t>
            </a:fld>
            <a:endParaRPr lang="es-E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808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2A7C67-93DE-48CF-B063-1E9B46D08E0A}" type="slidenum">
              <a:rPr lang="en-US" smtClean="0"/>
              <a:pPr/>
              <a:t>53</a:t>
            </a:fld>
            <a:endParaRPr lang="en-US" smtClean="0"/>
          </a:p>
        </p:txBody>
      </p:sp>
      <p:sp>
        <p:nvSpPr>
          <p:cNvPr id="809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Clr>
                <a:schemeClr val="tx1"/>
              </a:buClr>
            </a:pPr>
            <a:r>
              <a:rPr lang="es-ES_tradnl" sz="1400" smtClean="0"/>
              <a:t>Cuatro factores influyen la efectividad del saneamiento. Los mejores resultados ocurren cuando todos los factores de limpieza son óptimos. </a:t>
            </a:r>
          </a:p>
          <a:p>
            <a:pPr eaLnBrk="1" hangingPunct="1">
              <a:spcBef>
                <a:spcPct val="0"/>
              </a:spcBef>
              <a:buClr>
                <a:schemeClr val="tx1"/>
              </a:buClr>
            </a:pPr>
            <a:endParaRPr lang="es-ES_tradnl" sz="1400" smtClean="0"/>
          </a:p>
          <a:p>
            <a:pPr eaLnBrk="1" hangingPunct="1">
              <a:spcBef>
                <a:spcPct val="0"/>
              </a:spcBef>
              <a:buClr>
                <a:schemeClr val="tx1"/>
              </a:buClr>
            </a:pPr>
            <a:r>
              <a:rPr lang="es-ES_tradnl" sz="1400" smtClean="0"/>
              <a:t>Si hace falta un factor, por ejemplo, temperatura, los otros deben incrementarse sustancialmente. </a:t>
            </a:r>
          </a:p>
          <a:p>
            <a:pPr eaLnBrk="1" hangingPunct="1">
              <a:spcBef>
                <a:spcPct val="0"/>
              </a:spcBef>
              <a:buClr>
                <a:schemeClr val="tx1"/>
              </a:buClr>
            </a:pPr>
            <a:endParaRPr lang="es-ES_tradnl" sz="1400" smtClean="0"/>
          </a:p>
          <a:p>
            <a:pPr eaLnBrk="1" hangingPunct="1">
              <a:spcBef>
                <a:spcPct val="0"/>
              </a:spcBef>
              <a:buClr>
                <a:schemeClr val="tx1"/>
              </a:buClr>
            </a:pPr>
            <a:r>
              <a:rPr lang="es-ES_tradnl" sz="1400" smtClean="0"/>
              <a:t>Si hacen falta dos factores, por ejemplo temperatura y fuerza mecánica, la limpieza efectiva es muy difícil de alcanzar a menos que la tierra sea muy liviana!!</a:t>
            </a:r>
          </a:p>
          <a:p>
            <a:pPr eaLnBrk="1" hangingPunct="1">
              <a:spcBef>
                <a:spcPct val="0"/>
              </a:spcBef>
              <a:buClr>
                <a:schemeClr val="tx1"/>
              </a:buClr>
            </a:pPr>
            <a:r>
              <a:rPr lang="es-ES_tradnl" sz="1400" smtClean="0"/>
              <a:t>Tendremos una discusión de estos factores después en el programa.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819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AFFE15-5645-4C79-B0EE-9414869C5F73}" type="slidenum">
              <a:rPr lang="en-US" smtClean="0"/>
              <a:pPr/>
              <a:t>56</a:t>
            </a:fld>
            <a:endParaRPr lang="en-US" smtClean="0"/>
          </a:p>
        </p:txBody>
      </p:sp>
      <p:sp>
        <p:nvSpPr>
          <p:cNvPr id="819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La importancia del entrenamiento no puede ser subestimada. Todos los manipuladores de alimentos deben comprender su papel en la producción de alimentos seguros. Deben entender los factores básicos que causan ETAs como control de tiempo y temperatura, higiene personal, procedimientos de cocción seguros, limpieza y saneamiento y similares. </a:t>
            </a:r>
          </a:p>
          <a:p>
            <a:pPr eaLnBrk="1" hangingPunct="1">
              <a:spcBef>
                <a:spcPct val="0"/>
              </a:spcBef>
            </a:pPr>
            <a:r>
              <a:rPr lang="es-ES_tradnl" smtClean="0"/>
              <a:t>Las personas que manejan químicos para limpiar y pesticidas, también deben entender la amenaza potencial que se enfrentan cuando manejas estos químicos. Esto es importante para su propia seguridad y la de otros que pueden estar expuestos a estos químicos. Los químicos aprobados para utilizar en un área de procesamiento de alimentos deben ser empleados cuidadosamente siguiendo al pie de la letra las instrucciones en la etiqueta para prevenir la exposición y asegurar el cumplimiento de las normas. </a:t>
            </a:r>
          </a:p>
          <a:p>
            <a:pPr eaLnBrk="1" hangingPunct="1">
              <a:spcBef>
                <a:spcPct val="0"/>
              </a:spcBef>
            </a:pPr>
            <a:endParaRPr lang="en-US" smtClean="0"/>
          </a:p>
          <a:p>
            <a:pPr eaLnBrk="1" hangingPunct="1">
              <a:spcBef>
                <a:spcPct val="0"/>
              </a:spcBef>
            </a:pPr>
            <a:r>
              <a:rPr lang="es-ES_tradnl" smtClean="0"/>
              <a:t>Es importante evaluar la efectividad del entrenamiento de la seguridad alimentaria. Esto puede incluir evaluaciones, pero debe incluir la observación rutinaria de las practicas para asegurar que los procedimientos adecuados se están siguiendo. </a:t>
            </a:r>
          </a:p>
          <a:p>
            <a:pPr eaLnBrk="1" hangingPunct="1">
              <a:spcBef>
                <a:spcPct val="0"/>
              </a:spcBef>
            </a:pPr>
            <a:endParaRPr lang="es-ES_tradnl" smtClean="0"/>
          </a:p>
          <a:p>
            <a:pPr eaLnBrk="1" hangingPunct="1">
              <a:spcBef>
                <a:spcPct val="0"/>
              </a:spcBef>
            </a:pPr>
            <a:r>
              <a:rPr lang="es-ES_tradnl" smtClean="0"/>
              <a:t>Este curso al que ustedes están asistiendo hoy es un ejemplo de entrenamiento para mejorar sus habilidades. Todos deberían ser felicitados por su dedicación para aprender más para mejorar la inocuidad alimentaria.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829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B4D23C-6620-4412-9D95-15454EE698FC}" type="slidenum">
              <a:rPr lang="en-US" smtClean="0"/>
              <a:pPr/>
              <a:t>57</a:t>
            </a:fld>
            <a:endParaRPr lang="en-US" smtClean="0"/>
          </a:p>
        </p:txBody>
      </p:sp>
      <p:sp>
        <p:nvSpPr>
          <p:cNvPr id="829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La importancia del entrenamiento no puede ser subestimada. Todos los manipuladores de alimentos deben comprender su papel en la producción de alimentos seguros. Deben entender los factores básicos que causan ETAs como control de tiempo y temperatura, higiene personal, procedimientos de cocción seguros, limpieza y saneamiento y similares. </a:t>
            </a:r>
          </a:p>
          <a:p>
            <a:pPr eaLnBrk="1" hangingPunct="1">
              <a:spcBef>
                <a:spcPct val="0"/>
              </a:spcBef>
            </a:pPr>
            <a:r>
              <a:rPr lang="es-ES_tradnl" smtClean="0"/>
              <a:t>Las personas que manejan químicos para limpiar y pesticidas, también deben entender la amenaza potencial que se enfrentan cuando manejas estos químicos. Esto es importante para su propia seguridad y la de otros que pueden estar expuestos a estos químicos. Los químicos aprobados para utilizar en un área de procesamiento de alimentos deben ser empleados cuidadosamente siguiendo al pie de la letra las instrucciones en la etiqueta para prevenir la exposición y asegurar el cumplimiento de las normas. </a:t>
            </a:r>
          </a:p>
          <a:p>
            <a:pPr eaLnBrk="1" hangingPunct="1">
              <a:spcBef>
                <a:spcPct val="0"/>
              </a:spcBef>
            </a:pPr>
            <a:endParaRPr lang="en-US" smtClean="0"/>
          </a:p>
          <a:p>
            <a:pPr eaLnBrk="1" hangingPunct="1">
              <a:spcBef>
                <a:spcPct val="0"/>
              </a:spcBef>
            </a:pPr>
            <a:r>
              <a:rPr lang="es-ES_tradnl" smtClean="0"/>
              <a:t>Es importante evaluar la efectividad del entrenamiento de la seguridad alimentaria. Esto puede incluir evaluaciones, pero debe incluir la observación rutinaria de las practicas para asegurar que los procedimientos adecuados se están siguiendo. </a:t>
            </a:r>
          </a:p>
          <a:p>
            <a:pPr eaLnBrk="1" hangingPunct="1">
              <a:spcBef>
                <a:spcPct val="0"/>
              </a:spcBef>
            </a:pPr>
            <a:endParaRPr lang="es-ES_tradnl" smtClean="0"/>
          </a:p>
          <a:p>
            <a:pPr eaLnBrk="1" hangingPunct="1">
              <a:spcBef>
                <a:spcPct val="0"/>
              </a:spcBef>
            </a:pPr>
            <a:r>
              <a:rPr lang="es-ES_tradnl" smtClean="0"/>
              <a:t>Este curso al que ustedes están asistiendo hoy es un ejemplo de entrenamiento para mejorar sus habilidades. Todos deberían ser felicitados por su dedicación para aprender más para mejorar la inocuidad alimentaria.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839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D05BF3-B695-48F2-A9D4-168ACD5D9084}" type="slidenum">
              <a:rPr lang="en-US" smtClean="0"/>
              <a:pPr/>
              <a:t>87</a:t>
            </a:fld>
            <a:endParaRPr lang="en-US" smtClean="0"/>
          </a:p>
        </p:txBody>
      </p:sp>
      <p:sp>
        <p:nvSpPr>
          <p:cNvPr id="839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La importancia del entrenamiento no puede ser subestimada. Todos los manipuladores de alimentos deben comprender su papel en la producción de alimentos seguros. Deben entender los factores básicos que causan ETAs como control de tiempo y temperatura, higiene personal, procedimientos de cocción seguros, limpieza y saneamiento y similares. </a:t>
            </a:r>
          </a:p>
          <a:p>
            <a:pPr eaLnBrk="1" hangingPunct="1">
              <a:spcBef>
                <a:spcPct val="0"/>
              </a:spcBef>
            </a:pPr>
            <a:r>
              <a:rPr lang="es-ES_tradnl" smtClean="0"/>
              <a:t>Las personas que manejan químicos para limpiar y pesticidas, también deben entender la amenaza potencial que se enfrentan cuando manejas estos químicos. Esto es importante para su propia seguridad y la de otros que pueden estar expuestos a estos químicos. Los químicos aprobados para utilizar en un área de procesamiento de alimentos deben ser empleados cuidadosamente siguiendo al pie de la letra las instrucciones en la etiqueta para prevenir la exposición y asegurar el cumplimiento de las normas. </a:t>
            </a:r>
          </a:p>
          <a:p>
            <a:pPr eaLnBrk="1" hangingPunct="1">
              <a:spcBef>
                <a:spcPct val="0"/>
              </a:spcBef>
            </a:pPr>
            <a:endParaRPr lang="en-US" smtClean="0"/>
          </a:p>
          <a:p>
            <a:pPr eaLnBrk="1" hangingPunct="1">
              <a:spcBef>
                <a:spcPct val="0"/>
              </a:spcBef>
            </a:pPr>
            <a:r>
              <a:rPr lang="es-ES_tradnl" smtClean="0"/>
              <a:t>Es importante evaluar la efectividad del entrenamiento de la seguridad alimentaria. Esto puede incluir evaluaciones, pero debe incluir la observación rutinaria de las practicas para asegurar que los procedimientos adecuados se están siguiendo. </a:t>
            </a:r>
          </a:p>
          <a:p>
            <a:pPr eaLnBrk="1" hangingPunct="1">
              <a:spcBef>
                <a:spcPct val="0"/>
              </a:spcBef>
            </a:pPr>
            <a:endParaRPr lang="es-ES_tradnl" smtClean="0"/>
          </a:p>
          <a:p>
            <a:pPr eaLnBrk="1" hangingPunct="1">
              <a:spcBef>
                <a:spcPct val="0"/>
              </a:spcBef>
            </a:pPr>
            <a:r>
              <a:rPr lang="es-ES_tradnl" smtClean="0"/>
              <a:t>Este curso al que ustedes están asistiendo hoy es un ejemplo de entrenamiento para mejorar sus habilidades. Todos deberían ser felicitados por su dedicación para aprender más para mejorar la inocuidad alimentaria.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849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D3AA6-B2FE-408D-A6A6-C95B8FD3B485}" type="slidenum">
              <a:rPr lang="es-ES" smtClean="0"/>
              <a:pPr/>
              <a:t>88</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686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7C8AE2-7FE2-4634-8DDC-96DCDBB47C7B}" type="slidenum">
              <a:rPr lang="en-US" smtClean="0"/>
              <a:pPr/>
              <a:t>3</a:t>
            </a:fld>
            <a:endParaRPr lang="en-US" smtClean="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HACCP es un sistema de manejo de la inocuidad alimentaria para amenazas severas que pueden causar enfermedad o daño en ausencia de control. HACCP puede ser utilizado fácilmente para controlar tiempos, y temperaturas en la producción de alimentos, sin embargo, es difícil utilizarla para controlar muchos de los otros factores que contribuyen a las ETAs. Por ejemplo, el agua potable es un lelemento esencial para la producción de alimentos sanos e íntegros. Sin embargo, la disponibilidad de agua potable es por lo general manejada fuera del HACCP.</a:t>
            </a:r>
          </a:p>
          <a:p>
            <a:pPr eaLnBrk="1" hangingPunct="1">
              <a:spcBef>
                <a:spcPct val="0"/>
              </a:spcBef>
            </a:pPr>
            <a:endParaRPr lang="es-ES_tradnl" smtClean="0"/>
          </a:p>
          <a:p>
            <a:pPr eaLnBrk="1" hangingPunct="1">
              <a:spcBef>
                <a:spcPct val="0"/>
              </a:spcBef>
            </a:pPr>
            <a:r>
              <a:rPr lang="es-ES_tradnl" smtClean="0"/>
              <a:t>HACCP no es un sistema que funciona por si solo y no necesariamente maneja aspectos que pueden tener un impacto en la calidad del producto o que son ampliamente aplicables. Estos otros programas son importantes para el manejo de la inocuidad alimentaria.</a:t>
            </a:r>
            <a:r>
              <a:rPr lang="en-US" smtClean="0"/>
              <a:t> </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KMJ Swanson</a:t>
            </a:r>
          </a:p>
        </p:txBody>
      </p:sp>
      <p:sp>
        <p:nvSpPr>
          <p:cNvPr id="696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D9B76C-51EB-4AFE-BE72-DEA5EA546D24}" type="slidenum">
              <a:rPr lang="en-US" smtClean="0"/>
              <a:pPr/>
              <a:t>4</a:t>
            </a:fld>
            <a:endParaRPr lang="en-US" smtClean="0"/>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lnSpc>
                <a:spcPct val="90000"/>
              </a:lnSpc>
              <a:spcBef>
                <a:spcPct val="0"/>
              </a:spcBef>
            </a:pPr>
            <a:r>
              <a:rPr lang="es-ES_tradnl" sz="1000" dirty="0" smtClean="0"/>
              <a:t>El enfoque de mi presentación es en sistemas básicos que deben estar en orden para soportar el HACCP. Sin estos programas esenciales, HACCP no puede asegurar la inocuidad alimentaria.</a:t>
            </a:r>
          </a:p>
          <a:p>
            <a:pPr marL="228600" indent="-228600" eaLnBrk="1" hangingPunct="1">
              <a:lnSpc>
                <a:spcPct val="90000"/>
              </a:lnSpc>
              <a:spcBef>
                <a:spcPct val="0"/>
              </a:spcBef>
              <a:buFontTx/>
              <a:buAutoNum type="arabicPeriod"/>
            </a:pPr>
            <a:r>
              <a:rPr lang="es-ES_tradnl" sz="1000" dirty="0" smtClean="0"/>
              <a:t>Las especificaciones del producto describen como está hecho.</a:t>
            </a:r>
          </a:p>
          <a:p>
            <a:pPr marL="228600" indent="-228600" eaLnBrk="1" hangingPunct="1">
              <a:lnSpc>
                <a:spcPct val="90000"/>
              </a:lnSpc>
              <a:spcBef>
                <a:spcPct val="0"/>
              </a:spcBef>
              <a:buFontTx/>
              <a:buAutoNum type="arabicPeriod"/>
            </a:pPr>
            <a:r>
              <a:rPr lang="es-ES_tradnl" sz="1000" dirty="0" smtClean="0"/>
              <a:t>Las especificaciones del proveedor describen los requerimientos esperados por el proveedor y son importantes para asegurar que los ingredientes vienen de fuentes sanas.</a:t>
            </a:r>
          </a:p>
          <a:p>
            <a:pPr marL="228600" indent="-228600" eaLnBrk="1" hangingPunct="1">
              <a:lnSpc>
                <a:spcPct val="90000"/>
              </a:lnSpc>
              <a:spcBef>
                <a:spcPct val="0"/>
              </a:spcBef>
              <a:buFontTx/>
              <a:buAutoNum type="arabicPeriod"/>
            </a:pPr>
            <a:r>
              <a:rPr lang="es-ES_tradnl" sz="1000" dirty="0" smtClean="0"/>
              <a:t>La buenas practicas higiénicas, algunas veces llamadas Buenas Prácticas de Manufactura o BPM incluyen muchos programas esenciales para la inocuidad alimentaria.</a:t>
            </a:r>
          </a:p>
          <a:p>
            <a:pPr marL="228600" indent="-228600" eaLnBrk="1" hangingPunct="1">
              <a:lnSpc>
                <a:spcPct val="90000"/>
              </a:lnSpc>
              <a:spcBef>
                <a:spcPct val="0"/>
              </a:spcBef>
              <a:buFontTx/>
              <a:buAutoNum type="arabicPeriod"/>
            </a:pPr>
            <a:r>
              <a:rPr lang="es-ES_tradnl" sz="1000" dirty="0" smtClean="0"/>
              <a:t>El Saneamiento y la limpieza es realmente una parte de BPM, pero es importante mencionarla sola para enfatizar.</a:t>
            </a:r>
          </a:p>
          <a:p>
            <a:pPr marL="228600" indent="-228600" eaLnBrk="1" hangingPunct="1">
              <a:lnSpc>
                <a:spcPct val="90000"/>
              </a:lnSpc>
              <a:spcBef>
                <a:spcPct val="0"/>
              </a:spcBef>
              <a:buFontTx/>
              <a:buAutoNum type="arabicPeriod"/>
            </a:pPr>
            <a:r>
              <a:rPr lang="es-ES_tradnl" sz="1000" dirty="0" smtClean="0"/>
              <a:t>El transporte puede proveer una oportunidad para la contaminación y algunas veces crecimiento si no es controlado.</a:t>
            </a:r>
          </a:p>
          <a:p>
            <a:pPr marL="228600" indent="-228600" eaLnBrk="1" hangingPunct="1">
              <a:lnSpc>
                <a:spcPct val="90000"/>
              </a:lnSpc>
              <a:spcBef>
                <a:spcPct val="0"/>
              </a:spcBef>
              <a:buFontTx/>
              <a:buAutoNum type="arabicPeriod"/>
            </a:pPr>
            <a:r>
              <a:rPr lang="es-ES_tradnl" sz="1000" dirty="0" smtClean="0"/>
              <a:t>Las auditorias son  importante para verificar que todos los programas de inocuidad alimentaria se están siguiendo.</a:t>
            </a:r>
          </a:p>
          <a:p>
            <a:pPr marL="228600" indent="-228600" eaLnBrk="1" hangingPunct="1">
              <a:lnSpc>
                <a:spcPct val="90000"/>
              </a:lnSpc>
              <a:spcBef>
                <a:spcPct val="0"/>
              </a:spcBef>
              <a:buFontTx/>
              <a:buAutoNum type="arabicPeriod"/>
            </a:pPr>
            <a:r>
              <a:rPr lang="es-ES_tradnl" sz="1000" dirty="0" smtClean="0"/>
              <a:t>Los sistemas de información para los consumidores, incluyendo una queja, identifica potenciales usos e informa a los consumidores.</a:t>
            </a:r>
          </a:p>
          <a:p>
            <a:pPr marL="228600" indent="-228600" eaLnBrk="1" hangingPunct="1">
              <a:lnSpc>
                <a:spcPct val="90000"/>
              </a:lnSpc>
              <a:spcBef>
                <a:spcPct val="0"/>
              </a:spcBef>
              <a:buFontTx/>
              <a:buAutoNum type="arabicPeriod"/>
            </a:pPr>
            <a:r>
              <a:rPr lang="es-ES_tradnl" sz="1000" dirty="0" smtClean="0"/>
              <a:t>Sistemas de retirada deben funcionar para recibir el producto cuando ocurren errores y</a:t>
            </a:r>
          </a:p>
          <a:p>
            <a:pPr marL="228600" indent="-228600" eaLnBrk="1" hangingPunct="1">
              <a:lnSpc>
                <a:spcPct val="90000"/>
              </a:lnSpc>
              <a:spcBef>
                <a:spcPct val="0"/>
              </a:spcBef>
              <a:buFontTx/>
              <a:buAutoNum type="arabicPeriod"/>
            </a:pPr>
            <a:r>
              <a:rPr lang="es-ES_tradnl" sz="1000" dirty="0" smtClean="0"/>
              <a:t>EL entrenamiento es esencial para asegurarse que todos los manipuladores de alimentos comprenden su papel en la producción de alimentos inocuos.</a:t>
            </a:r>
          </a:p>
          <a:p>
            <a:pPr marL="228600" indent="-228600" eaLnBrk="1" hangingPunct="1">
              <a:lnSpc>
                <a:spcPct val="90000"/>
              </a:lnSpc>
              <a:spcBef>
                <a:spcPct val="0"/>
              </a:spcBef>
              <a:buFontTx/>
              <a:buAutoNum type="arabicPeriod"/>
            </a:pPr>
            <a:endParaRPr lang="es-ES_tradnl" sz="1000" dirty="0" smtClean="0"/>
          </a:p>
          <a:p>
            <a:pPr marL="228600" indent="-228600" eaLnBrk="1" hangingPunct="1">
              <a:lnSpc>
                <a:spcPct val="90000"/>
              </a:lnSpc>
              <a:spcBef>
                <a:spcPct val="0"/>
              </a:spcBef>
            </a:pPr>
            <a:r>
              <a:rPr lang="es-ES_tradnl" sz="1000" dirty="0" smtClean="0"/>
              <a:t>Discutiré cada uno de éstos en detalle para formar el fundamento de este taller.</a:t>
            </a:r>
          </a:p>
          <a:p>
            <a:pPr marL="228600" indent="-228600" eaLnBrk="1" hangingPunct="1">
              <a:lnSpc>
                <a:spcPct val="90000"/>
              </a:lnSpc>
              <a:spcBef>
                <a:spcPct val="0"/>
              </a:spcBef>
            </a:pPr>
            <a:endParaRPr lang="es-ES_tradnl"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F56AD-1293-44B1-BFA7-5A3990C001E8}" type="slidenum">
              <a:rPr lang="es-ES" smtClean="0"/>
              <a:pPr/>
              <a:t>7</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549FE9-252D-47CE-9688-C5A3901D1F41}" type="slidenum">
              <a:rPr lang="es-ES" smtClean="0"/>
              <a:pPr/>
              <a:t>9</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5D01F-A9B2-4FB7-B5DC-CBD4A56834FB}" type="slidenum">
              <a:rPr lang="es-ES" smtClean="0"/>
              <a:pPr/>
              <a:t>11</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53E04E-5974-4D6A-BFB0-5D1C6218C638}" type="slidenum">
              <a:rPr lang="es-ES" smtClean="0"/>
              <a:pPr/>
              <a:t>12</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6CDAC11-BC85-48BB-B9D0-012355637DC1}" type="slidenum">
              <a:rPr lang="es-ES"/>
              <a:pPr/>
              <a:t>23</a:t>
            </a:fld>
            <a:endParaRPr lang="es-E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1EFA3944-F042-4C6A-82B4-A9EE3A8CC73A}" type="datetimeFigureOut">
              <a:rPr lang="es-ES" smtClean="0"/>
              <a:pPr>
                <a:defRPr/>
              </a:pPr>
              <a:t>26/09/13</a:t>
            </a:fld>
            <a:endParaRPr lang="es-ES"/>
          </a:p>
        </p:txBody>
      </p:sp>
      <p:sp>
        <p:nvSpPr>
          <p:cNvPr id="19" name="18 Marcador de pie de página"/>
          <p:cNvSpPr>
            <a:spLocks noGrp="1"/>
          </p:cNvSpPr>
          <p:nvPr>
            <p:ph type="ftr" sz="quarter" idx="11"/>
          </p:nvPr>
        </p:nvSpPr>
        <p:spPr/>
        <p:txBody>
          <a:bodyPr/>
          <a:lstStyle/>
          <a:p>
            <a:pPr>
              <a:defRPr/>
            </a:pPr>
            <a:endParaRPr lang="es-ES"/>
          </a:p>
        </p:txBody>
      </p:sp>
      <p:sp>
        <p:nvSpPr>
          <p:cNvPr id="27" name="26 Marcador de número de diapositiva"/>
          <p:cNvSpPr>
            <a:spLocks noGrp="1"/>
          </p:cNvSpPr>
          <p:nvPr>
            <p:ph type="sldNum" sz="quarter" idx="12"/>
          </p:nvPr>
        </p:nvSpPr>
        <p:spPr/>
        <p:txBody>
          <a:bodyPr/>
          <a:lstStyle/>
          <a:p>
            <a:pPr>
              <a:defRPr/>
            </a:pPr>
            <a:fld id="{2DCF592E-0DB9-4050-BA88-68E6D2E8326C}" type="slidenum">
              <a:rPr lang="es-ES" smtClean="0"/>
              <a:pPr>
                <a:defRPr/>
              </a:pPr>
              <a:t>‹Nr.›</a:t>
            </a:fld>
            <a:endParaRPr lang="es-ES"/>
          </a:p>
        </p:txBody>
      </p:sp>
      <p:grpSp>
        <p:nvGrpSpPr>
          <p:cNvPr id="7" name="5 Grupo"/>
          <p:cNvGrpSpPr>
            <a:grpSpLocks/>
          </p:cNvGrpSpPr>
          <p:nvPr userDrawn="1"/>
        </p:nvGrpSpPr>
        <p:grpSpPr bwMode="auto">
          <a:xfrm>
            <a:off x="0" y="0"/>
            <a:ext cx="9144000" cy="1285875"/>
            <a:chOff x="0" y="0"/>
            <a:chExt cx="9144000" cy="1285875"/>
          </a:xfrm>
        </p:grpSpPr>
        <p:pic>
          <p:nvPicPr>
            <p:cNvPr id="8" name="Picture 3" descr="encabezado.jpg"/>
            <p:cNvPicPr>
              <a:picLocks noChangeAspect="1"/>
            </p:cNvPicPr>
            <p:nvPr/>
          </p:nvPicPr>
          <p:blipFill>
            <a:blip r:embed="rId2" cstate="print"/>
            <a:srcRect/>
            <a:stretch>
              <a:fillRect/>
            </a:stretch>
          </p:blipFill>
          <p:spPr bwMode="auto">
            <a:xfrm>
              <a:off x="0" y="0"/>
              <a:ext cx="9144000" cy="1285875"/>
            </a:xfrm>
            <a:prstGeom prst="rect">
              <a:avLst/>
            </a:prstGeom>
            <a:noFill/>
            <a:ln w="9525">
              <a:noFill/>
              <a:miter lim="800000"/>
              <a:headEnd/>
              <a:tailEnd/>
            </a:ln>
          </p:spPr>
        </p:pic>
        <p:sp>
          <p:nvSpPr>
            <p:cNvPr id="10" name="4 CuadroTexto"/>
            <p:cNvSpPr txBox="1">
              <a:spLocks noChangeArrowheads="1"/>
            </p:cNvSpPr>
            <p:nvPr/>
          </p:nvSpPr>
          <p:spPr bwMode="auto">
            <a:xfrm>
              <a:off x="4572000" y="0"/>
              <a:ext cx="3929063" cy="523875"/>
            </a:xfrm>
            <a:prstGeom prst="rect">
              <a:avLst/>
            </a:prstGeom>
            <a:noFill/>
            <a:ln w="9525">
              <a:noFill/>
              <a:miter lim="800000"/>
              <a:headEnd/>
              <a:tailEnd/>
            </a:ln>
          </p:spPr>
          <p:txBody>
            <a:bodyPr>
              <a:spAutoFit/>
            </a:bodyPr>
            <a:lstStyle/>
            <a:p>
              <a:pPr>
                <a:defRPr/>
              </a:pPr>
              <a:r>
                <a:rPr lang="es-CO" sz="1200" b="1">
                  <a:solidFill>
                    <a:schemeClr val="bg1"/>
                  </a:solidFill>
                  <a:latin typeface="Arial Black" pitchFamily="34" charset="0"/>
                  <a:cs typeface="+mn-cs"/>
                </a:rPr>
                <a:t>                  </a:t>
              </a:r>
              <a:r>
                <a:rPr lang="es-CO" sz="1400" b="1">
                  <a:solidFill>
                    <a:schemeClr val="bg1"/>
                  </a:solidFill>
                  <a:latin typeface="Arial Black" pitchFamily="34" charset="0"/>
                  <a:cs typeface="+mn-cs"/>
                </a:rPr>
                <a:t>Facultad de Ciencias</a:t>
              </a:r>
            </a:p>
            <a:p>
              <a:pPr algn="ctr">
                <a:defRPr/>
              </a:pPr>
              <a:r>
                <a:rPr lang="es-CO" sz="1400" b="1">
                  <a:solidFill>
                    <a:schemeClr val="bg1"/>
                  </a:solidFill>
                  <a:latin typeface="Arial Black" pitchFamily="34" charset="0"/>
                  <a:cs typeface="+mn-cs"/>
                </a:rPr>
                <a:t>Programa de Educación Continua</a:t>
              </a:r>
            </a:p>
          </p:txBody>
        </p:sp>
      </p:gr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69DFFA6A-AD9B-4A56-8228-96C5D3719DA4}" type="datetimeFigureOut">
              <a:rPr lang="es-ES" smtClean="0"/>
              <a:pPr>
                <a:defRPr/>
              </a:pPr>
              <a:t>26/09/13</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65DE7CB-9883-4C01-905B-DCC4AC9914E9}" type="slidenum">
              <a:rPr lang="es-ES" smtClean="0"/>
              <a:pPr>
                <a:defRPr/>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2B412DE6-54AC-4AEF-B66D-2435E90F9342}" type="datetimeFigureOut">
              <a:rPr lang="es-ES" smtClean="0"/>
              <a:pPr>
                <a:defRPr/>
              </a:pPr>
              <a:t>26/09/13</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AB38A00-00E6-4E0F-8FD6-C8CFCD7790AC}" type="slidenum">
              <a:rPr lang="es-ES" smtClean="0"/>
              <a:pPr>
                <a:defRPr/>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imágenes prediseñadas"/>
          <p:cNvSpPr>
            <a:spLocks noGrp="1"/>
          </p:cNvSpPr>
          <p:nvPr>
            <p:ph type="clipArt" sz="half" idx="2"/>
          </p:nvPr>
        </p:nvSpPr>
        <p:spPr>
          <a:xfrm>
            <a:off x="4648200" y="1600200"/>
            <a:ext cx="4038600" cy="4525963"/>
          </a:xfrm>
        </p:spPr>
        <p:txBody>
          <a:bodyPr/>
          <a:lstStyle/>
          <a:p>
            <a:pPr lvl="0"/>
            <a:endParaRPr lang="es-CO" noProof="0"/>
          </a:p>
        </p:txBody>
      </p:sp>
      <p:sp>
        <p:nvSpPr>
          <p:cNvPr id="5" name="3 Marcador de fecha"/>
          <p:cNvSpPr>
            <a:spLocks noGrp="1"/>
          </p:cNvSpPr>
          <p:nvPr>
            <p:ph type="dt" sz="half" idx="10"/>
          </p:nvPr>
        </p:nvSpPr>
        <p:spPr/>
        <p:txBody>
          <a:bodyPr/>
          <a:lstStyle>
            <a:lvl1pPr>
              <a:defRPr/>
            </a:lvl1pPr>
          </a:lstStyle>
          <a:p>
            <a:pPr>
              <a:defRPr/>
            </a:pPr>
            <a:fld id="{A1757586-98A4-469F-A32C-A73D62D7503D}" type="datetimeFigureOut">
              <a:rPr lang="es-ES"/>
              <a:pPr>
                <a:defRPr/>
              </a:pPr>
              <a:t>26/09/13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B1261AC-BFA4-417A-95C0-34CD657647A6}" type="slidenum">
              <a:rPr lang="es-ES"/>
              <a:pPr>
                <a:defRPr/>
              </a:pPr>
              <a:t>‹Nr.›</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81000" y="266700"/>
            <a:ext cx="7772400" cy="11049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35050" y="1676400"/>
            <a:ext cx="3787775"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75225" y="1676400"/>
            <a:ext cx="3787775"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381000" y="6172200"/>
            <a:ext cx="1905000" cy="457200"/>
          </a:xfrm>
        </p:spPr>
        <p:txBody>
          <a:bodyPr/>
          <a:lstStyle>
            <a:lvl1pPr>
              <a:defRPr/>
            </a:lvl1pPr>
          </a:lstStyle>
          <a:p>
            <a:pPr>
              <a:defRPr/>
            </a:pPr>
            <a:endParaRPr lang="en-US"/>
          </a:p>
        </p:txBody>
      </p:sp>
      <p:sp>
        <p:nvSpPr>
          <p:cNvPr id="6" name="5 Marcador de pie de página"/>
          <p:cNvSpPr>
            <a:spLocks noGrp="1"/>
          </p:cNvSpPr>
          <p:nvPr>
            <p:ph type="ftr" sz="quarter" idx="11"/>
          </p:nvPr>
        </p:nvSpPr>
        <p:spPr>
          <a:xfrm>
            <a:off x="3124200" y="6172200"/>
            <a:ext cx="2895600" cy="457200"/>
          </a:xfrm>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a:xfrm>
            <a:off x="6858000" y="6172200"/>
            <a:ext cx="1905000" cy="457200"/>
          </a:xfrm>
        </p:spPr>
        <p:txBody>
          <a:bodyPr/>
          <a:lstStyle>
            <a:lvl1pPr>
              <a:defRPr/>
            </a:lvl1pPr>
          </a:lstStyle>
          <a:p>
            <a:pPr>
              <a:defRPr/>
            </a:pPr>
            <a:fld id="{1CF38E50-772F-4F35-98EB-AD6790D9459E}" type="slidenum">
              <a:rPr lang="en-US"/>
              <a:pPr>
                <a:defRPr/>
              </a:pPr>
              <a:t>‹Nr.›</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0C5D14A-DC2C-44EA-871F-C6536DE88F6F}" type="datetimeFigureOut">
              <a:rPr lang="es-ES" smtClean="0"/>
              <a:pPr>
                <a:defRPr/>
              </a:pPr>
              <a:t>26/09/13</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0BBC0E6-3140-4C55-A153-CEC28BDE19BE}" type="slidenum">
              <a:rPr lang="es-ES" smtClean="0"/>
              <a:pPr>
                <a:defRPr/>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F12A6A3B-7709-464C-B056-9D00B3AC04AE}" type="datetimeFigureOut">
              <a:rPr lang="es-ES" smtClean="0"/>
              <a:pPr>
                <a:defRPr/>
              </a:pPr>
              <a:t>26/09/13</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BD52F5A-49EA-4C89-BE1C-76E15B2F2CFB}" type="slidenum">
              <a:rPr lang="es-ES" smtClean="0"/>
              <a:pPr>
                <a:defRPr/>
              </a:pPr>
              <a:t>‹Nr.›</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845450FF-4AEC-4397-AB20-D26BB268ADA2}" type="datetimeFigureOut">
              <a:rPr lang="es-ES" smtClean="0"/>
              <a:pPr>
                <a:defRPr/>
              </a:pPr>
              <a:t>26/09/13</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156C0D7-FE90-410A-9ED8-94FBC9F16AA8}" type="slidenum">
              <a:rPr lang="es-ES" smtClean="0"/>
              <a:pPr>
                <a:defRPr/>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80DF9CC0-E0C5-4080-A7C8-520569CF3BA2}" type="datetimeFigureOut">
              <a:rPr lang="es-ES" smtClean="0"/>
              <a:pPr>
                <a:defRPr/>
              </a:pPr>
              <a:t>26/09/13</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69017BC4-D843-4852-96EB-528BABBCC757}" type="slidenum">
              <a:rPr lang="es-ES" smtClean="0"/>
              <a:pPr>
                <a:defRPr/>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67723D76-6D41-4AB2-A7B6-998F2949F929}" type="datetimeFigureOut">
              <a:rPr lang="es-ES" smtClean="0"/>
              <a:pPr>
                <a:defRPr/>
              </a:pPr>
              <a:t>26/09/13</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60BF8633-01F8-4A93-B41A-1BC894FE5911}" type="slidenum">
              <a:rPr lang="es-ES" smtClean="0"/>
              <a:pPr>
                <a:defRPr/>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32FB44EC-6D75-42FB-BDC5-3CFBB59AB6C4}" type="datetimeFigureOut">
              <a:rPr lang="es-ES" smtClean="0"/>
              <a:pPr>
                <a:defRPr/>
              </a:pPr>
              <a:t>26/09/13</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F67FD741-1F7B-4F30-9840-3947805B5884}" type="slidenum">
              <a:rPr lang="es-ES" smtClean="0"/>
              <a:pPr>
                <a:defRPr/>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9AFA35F2-F00E-48A9-8E45-994822A1E61E}" type="datetimeFigureOut">
              <a:rPr lang="es-ES" smtClean="0"/>
              <a:pPr>
                <a:defRPr/>
              </a:pPr>
              <a:t>26/09/13</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047386D-FA9F-4956-A985-9E052DB04498}" type="slidenum">
              <a:rPr lang="es-ES" smtClean="0"/>
              <a:pPr>
                <a:defRPr/>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6AAF9134-143C-4693-A27A-CA1746126596}" type="datetimeFigureOut">
              <a:rPr lang="es-ES" smtClean="0"/>
              <a:pPr>
                <a:defRPr/>
              </a:pPr>
              <a:t>26/09/13</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1CE2F99C-75F1-468C-B98D-D10BC7087E8B}" type="slidenum">
              <a:rPr lang="es-ES" smtClean="0"/>
              <a:pPr>
                <a:defRPr/>
              </a:pPr>
              <a:t>‹Nr.›</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B852909-C73E-4215-80E3-95004632E62C}" type="datetimeFigureOut">
              <a:rPr lang="es-ES" smtClean="0"/>
              <a:pPr>
                <a:defRPr/>
              </a:pPr>
              <a:t>26/09/13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12716C0-E74E-443A-92F7-F67AEE30A039}" type="slidenum">
              <a:rPr lang="es-ES" smtClean="0"/>
              <a:pPr>
                <a:defRPr/>
              </a:pPr>
              <a:t>‹Nr.›</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normAutofit fontScale="90000"/>
          </a:bodyPr>
          <a:lstStyle/>
          <a:p>
            <a:pPr eaLnBrk="1" hangingPunct="1"/>
            <a:r>
              <a:rPr lang="es-ES" dirty="0" smtClean="0">
                <a:latin typeface="Arial" pitchFamily="34" charset="0"/>
                <a:cs typeface="Arial" pitchFamily="34" charset="0"/>
              </a:rPr>
              <a:t>Buenas Prácticas de Manufactura</a:t>
            </a:r>
            <a:br>
              <a:rPr lang="es-ES" dirty="0" smtClean="0">
                <a:latin typeface="Arial" pitchFamily="34" charset="0"/>
                <a:cs typeface="Arial" pitchFamily="34" charset="0"/>
              </a:rPr>
            </a:br>
            <a:r>
              <a:rPr lang="es-ES" dirty="0" smtClean="0">
                <a:latin typeface="Arial" pitchFamily="34" charset="0"/>
                <a:cs typeface="Arial" pitchFamily="34" charset="0"/>
              </a:rPr>
              <a:t>(BPM)</a:t>
            </a:r>
          </a:p>
        </p:txBody>
      </p:sp>
      <p:sp>
        <p:nvSpPr>
          <p:cNvPr id="7171" name="2 Subtítulo"/>
          <p:cNvSpPr>
            <a:spLocks noGrp="1"/>
          </p:cNvSpPr>
          <p:nvPr>
            <p:ph type="body" idx="1"/>
          </p:nvPr>
        </p:nvSpPr>
        <p:spPr/>
        <p:txBody>
          <a:bodyPr/>
          <a:lstStyle/>
          <a:p>
            <a:pPr eaLnBrk="1" hangingPunct="1"/>
            <a:r>
              <a:rPr lang="es-ES" dirty="0" smtClean="0">
                <a:solidFill>
                  <a:schemeClr val="tx1"/>
                </a:solidFill>
                <a:latin typeface="Arial" pitchFamily="34" charset="0"/>
                <a:cs typeface="Arial" pitchFamily="34" charset="0"/>
              </a:rPr>
              <a:t>Nádenka Melo B.</a:t>
            </a:r>
          </a:p>
          <a:p>
            <a:pPr eaLnBrk="1" hangingPunct="1"/>
            <a:r>
              <a:rPr lang="es-ES" dirty="0" smtClean="0">
                <a:solidFill>
                  <a:schemeClr val="tx1"/>
                </a:solidFill>
                <a:latin typeface="Arial" pitchFamily="34" charset="0"/>
                <a:cs typeface="Arial" pitchFamily="34" charset="0"/>
              </a:rPr>
              <a:t>Microbióloga M. </a:t>
            </a:r>
            <a:r>
              <a:rPr lang="es-ES" dirty="0" err="1" smtClean="0">
                <a:solidFill>
                  <a:schemeClr val="tx1"/>
                </a:solidFill>
                <a:latin typeface="Arial" pitchFamily="34" charset="0"/>
                <a:cs typeface="Arial" pitchFamily="34" charset="0"/>
              </a:rPr>
              <a:t>Sc.</a:t>
            </a:r>
            <a:endParaRPr lang="es-ES" dirty="0" smtClean="0">
              <a:solidFill>
                <a:schemeClr val="tx1"/>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642938" y="1214438"/>
            <a:ext cx="8086725" cy="642937"/>
          </a:xfrm>
        </p:spPr>
        <p:txBody>
          <a:bodyPr>
            <a:normAutofit fontScale="90000"/>
          </a:bodyPr>
          <a:lstStyle/>
          <a:p>
            <a:pPr eaLnBrk="1" hangingPunct="1"/>
            <a:r>
              <a:rPr lang="es-CO" dirty="0" smtClean="0">
                <a:latin typeface="Arial" pitchFamily="34" charset="0"/>
                <a:cs typeface="Arial" pitchFamily="34" charset="0"/>
              </a:rPr>
              <a:t>Importancia de las BPM</a:t>
            </a:r>
          </a:p>
        </p:txBody>
      </p:sp>
      <p:sp>
        <p:nvSpPr>
          <p:cNvPr id="18435" name="2 Marcador de contenido"/>
          <p:cNvSpPr>
            <a:spLocks noGrp="1"/>
          </p:cNvSpPr>
          <p:nvPr>
            <p:ph sz="half" idx="1"/>
          </p:nvPr>
        </p:nvSpPr>
        <p:spPr>
          <a:xfrm>
            <a:off x="500063" y="2286000"/>
            <a:ext cx="3995737" cy="4357688"/>
          </a:xfrm>
        </p:spPr>
        <p:txBody>
          <a:bodyPr/>
          <a:lstStyle/>
          <a:p>
            <a:pPr eaLnBrk="1" hangingPunct="1"/>
            <a:r>
              <a:rPr lang="es-ES" dirty="0" smtClean="0">
                <a:latin typeface="Arial" pitchFamily="34" charset="0"/>
                <a:cs typeface="Arial" pitchFamily="34" charset="0"/>
              </a:rPr>
              <a:t>Beneficio a la empresa</a:t>
            </a:r>
          </a:p>
          <a:p>
            <a:pPr eaLnBrk="1" hangingPunct="1"/>
            <a:r>
              <a:rPr lang="es-ES" dirty="0" smtClean="0">
                <a:latin typeface="Arial" pitchFamily="34" charset="0"/>
                <a:cs typeface="Arial" pitchFamily="34" charset="0"/>
              </a:rPr>
              <a:t>Competitividad</a:t>
            </a:r>
          </a:p>
          <a:p>
            <a:pPr eaLnBrk="1" hangingPunct="1"/>
            <a:r>
              <a:rPr lang="es-ES" dirty="0" smtClean="0">
                <a:latin typeface="Arial" pitchFamily="34" charset="0"/>
                <a:cs typeface="Arial" pitchFamily="34" charset="0"/>
              </a:rPr>
              <a:t>Cumplimiento normas vigentes</a:t>
            </a:r>
          </a:p>
          <a:p>
            <a:pPr eaLnBrk="1" hangingPunct="1"/>
            <a:r>
              <a:rPr lang="es-ES" dirty="0" smtClean="0">
                <a:latin typeface="Arial" pitchFamily="34" charset="0"/>
                <a:cs typeface="Arial" pitchFamily="34" charset="0"/>
              </a:rPr>
              <a:t>Satisfacción cliente</a:t>
            </a:r>
          </a:p>
          <a:p>
            <a:pPr eaLnBrk="1" hangingPunct="1"/>
            <a:r>
              <a:rPr lang="es-ES" dirty="0" smtClean="0">
                <a:latin typeface="Arial" pitchFamily="34" charset="0"/>
                <a:cs typeface="Arial" pitchFamily="34" charset="0"/>
              </a:rPr>
              <a:t>Reducción de costos</a:t>
            </a:r>
          </a:p>
          <a:p>
            <a:pPr eaLnBrk="1" hangingPunct="1"/>
            <a:r>
              <a:rPr lang="es-ES" dirty="0" smtClean="0">
                <a:latin typeface="Arial" pitchFamily="34" charset="0"/>
                <a:cs typeface="Arial" pitchFamily="34" charset="0"/>
              </a:rPr>
              <a:t>Aporta evidencia escrita para HACCP y </a:t>
            </a:r>
            <a:r>
              <a:rPr lang="es-ES" dirty="0" smtClean="0">
                <a:solidFill>
                  <a:schemeClr val="accent1"/>
                </a:solidFill>
                <a:latin typeface="Arial" pitchFamily="34" charset="0"/>
                <a:cs typeface="Arial" pitchFamily="34" charset="0"/>
              </a:rPr>
              <a:t>Sistemas Gestión</a:t>
            </a:r>
          </a:p>
          <a:p>
            <a:pPr eaLnBrk="1" hangingPunct="1"/>
            <a:endParaRPr lang="es-CO" dirty="0" smtClean="0"/>
          </a:p>
        </p:txBody>
      </p:sp>
      <p:pic>
        <p:nvPicPr>
          <p:cNvPr id="18436" name="4 Marcador de contenido" descr="1_Alimentos.jpg"/>
          <p:cNvPicPr>
            <a:picLocks noGrp="1" noChangeAspect="1"/>
          </p:cNvPicPr>
          <p:nvPr>
            <p:ph sz="half" idx="2"/>
          </p:nvPr>
        </p:nvPicPr>
        <p:blipFill>
          <a:blip r:embed="rId2" cstate="print"/>
          <a:stretch>
            <a:fillRect/>
          </a:stretch>
        </p:blipFill>
        <p:spPr>
          <a:xfrm>
            <a:off x="5844540" y="3223419"/>
            <a:ext cx="1645920" cy="18288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42938" y="285750"/>
            <a:ext cx="8229600" cy="1143000"/>
          </a:xfrm>
        </p:spPr>
        <p:txBody>
          <a:bodyPr/>
          <a:lstStyle/>
          <a:p>
            <a:pPr eaLnBrk="1" hangingPunct="1"/>
            <a:endParaRPr lang="es-CO" smtClean="0"/>
          </a:p>
        </p:txBody>
      </p:sp>
      <p:sp>
        <p:nvSpPr>
          <p:cNvPr id="19459" name="2 Marcador de contenido"/>
          <p:cNvSpPr>
            <a:spLocks noGrp="1"/>
          </p:cNvSpPr>
          <p:nvPr>
            <p:ph idx="1"/>
          </p:nvPr>
        </p:nvSpPr>
        <p:spPr/>
        <p:txBody>
          <a:bodyPr/>
          <a:lstStyle/>
          <a:p>
            <a:pPr eaLnBrk="1" hangingPunct="1"/>
            <a:endParaRPr lang="es-ES" smtClean="0"/>
          </a:p>
          <a:p>
            <a:pPr eaLnBrk="1" hangingPunct="1"/>
            <a:endParaRPr lang="es-ES" smtClean="0"/>
          </a:p>
          <a:p>
            <a:pPr eaLnBrk="1" hangingPunct="1"/>
            <a:endParaRPr lang="es-ES" smtClean="0"/>
          </a:p>
          <a:p>
            <a:pPr eaLnBrk="1" hangingPunct="1"/>
            <a:endParaRPr lang="es-ES" smtClean="0"/>
          </a:p>
          <a:p>
            <a:pPr eaLnBrk="1" hangingPunct="1"/>
            <a:endParaRPr lang="es-ES" smtClean="0">
              <a:solidFill>
                <a:srgbClr val="FF0000"/>
              </a:solidFill>
            </a:endParaRPr>
          </a:p>
        </p:txBody>
      </p:sp>
      <p:sp>
        <p:nvSpPr>
          <p:cNvPr id="22" name="21 Proceso"/>
          <p:cNvSpPr/>
          <p:nvPr/>
        </p:nvSpPr>
        <p:spPr>
          <a:xfrm>
            <a:off x="1143000" y="4143375"/>
            <a:ext cx="2786063" cy="16430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22 Proceso"/>
          <p:cNvSpPr/>
          <p:nvPr/>
        </p:nvSpPr>
        <p:spPr>
          <a:xfrm>
            <a:off x="4857750" y="4143375"/>
            <a:ext cx="3000375" cy="16430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23 Proceso"/>
          <p:cNvSpPr/>
          <p:nvPr/>
        </p:nvSpPr>
        <p:spPr>
          <a:xfrm>
            <a:off x="2714625" y="1571625"/>
            <a:ext cx="3429000" cy="10001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463" name="24 CuadroTexto"/>
          <p:cNvSpPr txBox="1">
            <a:spLocks noChangeArrowheads="1"/>
          </p:cNvSpPr>
          <p:nvPr/>
        </p:nvSpPr>
        <p:spPr bwMode="auto">
          <a:xfrm>
            <a:off x="2786063" y="1714500"/>
            <a:ext cx="3357562" cy="646113"/>
          </a:xfrm>
          <a:prstGeom prst="rect">
            <a:avLst/>
          </a:prstGeom>
          <a:noFill/>
          <a:ln w="9525">
            <a:noFill/>
            <a:miter lim="800000"/>
            <a:headEnd/>
            <a:tailEnd/>
          </a:ln>
        </p:spPr>
        <p:txBody>
          <a:bodyPr anchor="ctr">
            <a:spAutoFit/>
          </a:bodyPr>
          <a:lstStyle/>
          <a:p>
            <a:r>
              <a:rPr lang="es-ES">
                <a:latin typeface="Calibri" pitchFamily="34" charset="0"/>
              </a:rPr>
              <a:t>BUENAS PRACTICAS DE MANUFACTURA</a:t>
            </a:r>
          </a:p>
        </p:txBody>
      </p:sp>
      <p:sp>
        <p:nvSpPr>
          <p:cNvPr id="19464" name="25 CuadroTexto"/>
          <p:cNvSpPr txBox="1">
            <a:spLocks noChangeArrowheads="1"/>
          </p:cNvSpPr>
          <p:nvPr/>
        </p:nvSpPr>
        <p:spPr bwMode="auto">
          <a:xfrm>
            <a:off x="1285875" y="4357688"/>
            <a:ext cx="2428875" cy="369887"/>
          </a:xfrm>
          <a:prstGeom prst="rect">
            <a:avLst/>
          </a:prstGeom>
          <a:noFill/>
          <a:ln w="9525">
            <a:noFill/>
            <a:miter lim="800000"/>
            <a:headEnd/>
            <a:tailEnd/>
          </a:ln>
        </p:spPr>
        <p:txBody>
          <a:bodyPr>
            <a:spAutoFit/>
          </a:bodyPr>
          <a:lstStyle/>
          <a:p>
            <a:r>
              <a:rPr lang="es-ES">
                <a:latin typeface="Calibri" pitchFamily="34" charset="0"/>
              </a:rPr>
              <a:t>DISEÑO SANITARIO</a:t>
            </a:r>
          </a:p>
        </p:txBody>
      </p:sp>
      <p:sp>
        <p:nvSpPr>
          <p:cNvPr id="19465" name="27 CuadroTexto"/>
          <p:cNvSpPr txBox="1">
            <a:spLocks noChangeArrowheads="1"/>
          </p:cNvSpPr>
          <p:nvPr/>
        </p:nvSpPr>
        <p:spPr bwMode="auto">
          <a:xfrm>
            <a:off x="5143500" y="4643438"/>
            <a:ext cx="2500313" cy="646112"/>
          </a:xfrm>
          <a:prstGeom prst="rect">
            <a:avLst/>
          </a:prstGeom>
          <a:noFill/>
          <a:ln w="9525">
            <a:noFill/>
            <a:miter lim="800000"/>
            <a:headEnd/>
            <a:tailEnd/>
          </a:ln>
        </p:spPr>
        <p:txBody>
          <a:bodyPr>
            <a:spAutoFit/>
          </a:bodyPr>
          <a:lstStyle/>
          <a:p>
            <a:r>
              <a:rPr lang="es-ES">
                <a:latin typeface="Calibri" pitchFamily="34" charset="0"/>
              </a:rPr>
              <a:t>PROGRAMAS PRERREQUISITO</a:t>
            </a:r>
          </a:p>
        </p:txBody>
      </p:sp>
      <p:cxnSp>
        <p:nvCxnSpPr>
          <p:cNvPr id="33" name="32 Conector recto"/>
          <p:cNvCxnSpPr/>
          <p:nvPr/>
        </p:nvCxnSpPr>
        <p:spPr>
          <a:xfrm>
            <a:off x="2071688" y="3214688"/>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24" idx="2"/>
          </p:cNvCxnSpPr>
          <p:nvPr/>
        </p:nvCxnSpPr>
        <p:spPr>
          <a:xfrm rot="5400000">
            <a:off x="4106863" y="2892425"/>
            <a:ext cx="6429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rot="5400000">
            <a:off x="6393657" y="3607594"/>
            <a:ext cx="787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5400000">
            <a:off x="1679576" y="3606800"/>
            <a:ext cx="7858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1143000"/>
            <a:ext cx="8115300" cy="785813"/>
          </a:xfrm>
        </p:spPr>
        <p:txBody>
          <a:bodyPr rtlCol="0">
            <a:normAutofit fontScale="90000"/>
          </a:bodyPr>
          <a:lstStyle/>
          <a:p>
            <a:pPr eaLnBrk="1" fontAlgn="auto" hangingPunct="1">
              <a:spcAft>
                <a:spcPts val="0"/>
              </a:spcAft>
              <a:defRPr/>
            </a:pPr>
            <a:r>
              <a:rPr lang="es-ES" dirty="0" smtClean="0"/>
              <a:t/>
            </a:r>
            <a:br>
              <a:rPr lang="es-ES" dirty="0" smtClean="0"/>
            </a:br>
            <a:r>
              <a:rPr lang="es-ES" dirty="0" smtClean="0"/>
              <a:t>DISEÑO SANITARIO</a:t>
            </a:r>
            <a:br>
              <a:rPr lang="es-ES" dirty="0" smtClean="0"/>
            </a:br>
            <a:endParaRPr lang="es-ES" dirty="0"/>
          </a:p>
        </p:txBody>
      </p:sp>
      <p:sp>
        <p:nvSpPr>
          <p:cNvPr id="20483" name="2 Marcador de contenido"/>
          <p:cNvSpPr>
            <a:spLocks noGrp="1"/>
          </p:cNvSpPr>
          <p:nvPr>
            <p:ph sz="half" idx="1"/>
          </p:nvPr>
        </p:nvSpPr>
        <p:spPr>
          <a:xfrm>
            <a:off x="500063" y="2286000"/>
            <a:ext cx="3995737" cy="4071938"/>
          </a:xfrm>
        </p:spPr>
        <p:txBody>
          <a:bodyPr/>
          <a:lstStyle/>
          <a:p>
            <a:pPr eaLnBrk="1" hangingPunct="1"/>
            <a:r>
              <a:rPr lang="es-ES" smtClean="0"/>
              <a:t>Conjunto de criterios y acciones a tener en cuenta en el diseño y construcción de plantas de producción y distribución de alimentos dirigidos a la protección del consumidor</a:t>
            </a:r>
          </a:p>
          <a:p>
            <a:pPr eaLnBrk="1" hangingPunct="1"/>
            <a:endParaRPr lang="es-ES" smtClean="0"/>
          </a:p>
          <a:p>
            <a:pPr eaLnBrk="1" hangingPunct="1"/>
            <a:endParaRPr lang="es-ES" smtClean="0"/>
          </a:p>
        </p:txBody>
      </p:sp>
      <p:pic>
        <p:nvPicPr>
          <p:cNvPr id="20484" name="Picture 5"/>
          <p:cNvPicPr>
            <a:picLocks noGrp="1" noChangeAspect="1" noChangeArrowheads="1"/>
          </p:cNvPicPr>
          <p:nvPr>
            <p:ph sz="half" idx="2"/>
          </p:nvPr>
        </p:nvPicPr>
        <p:blipFill>
          <a:blip r:embed="rId3" cstate="print"/>
          <a:stretch>
            <a:fillRect/>
          </a:stretch>
        </p:blipFill>
        <p:spPr>
          <a:xfrm>
            <a:off x="4648200" y="2234857"/>
            <a:ext cx="4038600" cy="3805924"/>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843808" y="2348879"/>
            <a:ext cx="2809875" cy="2016225"/>
          </a:xfrm>
          <a:prstGeom prst="rect">
            <a:avLst/>
          </a:prstGeom>
          <a:noFill/>
          <a:ln w="9525">
            <a:noFill/>
            <a:miter lim="800000"/>
            <a:headEnd/>
            <a:tailEnd/>
          </a:ln>
        </p:spPr>
      </p:pic>
      <p:sp>
        <p:nvSpPr>
          <p:cNvPr id="21507" name="1 Rectángulo"/>
          <p:cNvSpPr>
            <a:spLocks noChangeArrowheads="1"/>
          </p:cNvSpPr>
          <p:nvPr/>
        </p:nvSpPr>
        <p:spPr bwMode="auto">
          <a:xfrm>
            <a:off x="611560" y="908720"/>
            <a:ext cx="8247831" cy="1754326"/>
          </a:xfrm>
          <a:prstGeom prst="rect">
            <a:avLst/>
          </a:prstGeom>
          <a:noFill/>
          <a:ln w="9525">
            <a:noFill/>
            <a:miter lim="800000"/>
            <a:headEnd/>
            <a:tailEnd/>
          </a:ln>
        </p:spPr>
        <p:txBody>
          <a:bodyPr wrap="square">
            <a:spAutoFit/>
          </a:bodyPr>
          <a:lstStyle/>
          <a:p>
            <a:pPr algn="ctr"/>
            <a:r>
              <a:rPr lang="es-CO" b="1" dirty="0"/>
              <a:t>BUENAS PRACTICAS DE MANUFACTURA</a:t>
            </a:r>
          </a:p>
          <a:p>
            <a:endParaRPr lang="es-CO" dirty="0"/>
          </a:p>
          <a:p>
            <a:endParaRPr lang="es-CO" dirty="0"/>
          </a:p>
          <a:p>
            <a:endParaRPr lang="es-CO" dirty="0"/>
          </a:p>
          <a:p>
            <a:endParaRPr lang="es-CO" dirty="0"/>
          </a:p>
          <a:p>
            <a:endParaRPr lang="es-CO" dirty="0"/>
          </a:p>
        </p:txBody>
      </p:sp>
      <p:sp>
        <p:nvSpPr>
          <p:cNvPr id="4" name="3 Rectángulo"/>
          <p:cNvSpPr/>
          <p:nvPr/>
        </p:nvSpPr>
        <p:spPr>
          <a:xfrm>
            <a:off x="323528" y="1268760"/>
            <a:ext cx="216024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323528" y="1268760"/>
            <a:ext cx="2016224" cy="1477328"/>
          </a:xfrm>
          <a:prstGeom prst="rect">
            <a:avLst/>
          </a:prstGeom>
          <a:noFill/>
        </p:spPr>
        <p:txBody>
          <a:bodyPr wrap="square" rtlCol="0">
            <a:spAutoFit/>
          </a:bodyPr>
          <a:lstStyle/>
          <a:p>
            <a:r>
              <a:rPr lang="es-CO" dirty="0" smtClean="0">
                <a:solidFill>
                  <a:schemeClr val="bg1"/>
                </a:solidFill>
              </a:rPr>
              <a:t>Agua estancadas: contaminantes fecales, fuentes de alimentación de plagas</a:t>
            </a:r>
            <a:endParaRPr lang="es-CO" dirty="0">
              <a:solidFill>
                <a:schemeClr val="bg1"/>
              </a:solidFill>
            </a:endParaRPr>
          </a:p>
        </p:txBody>
      </p:sp>
      <p:sp>
        <p:nvSpPr>
          <p:cNvPr id="6" name="5 Rectángulo"/>
          <p:cNvSpPr/>
          <p:nvPr/>
        </p:nvSpPr>
        <p:spPr>
          <a:xfrm>
            <a:off x="6156176" y="1628800"/>
            <a:ext cx="252028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6156176" y="1628800"/>
            <a:ext cx="2160240" cy="1754326"/>
          </a:xfrm>
          <a:prstGeom prst="rect">
            <a:avLst/>
          </a:prstGeom>
          <a:noFill/>
        </p:spPr>
        <p:txBody>
          <a:bodyPr wrap="square" rtlCol="0">
            <a:spAutoFit/>
          </a:bodyPr>
          <a:lstStyle/>
          <a:p>
            <a:r>
              <a:rPr lang="es-CO" dirty="0" smtClean="0">
                <a:solidFill>
                  <a:schemeClr val="bg1"/>
                </a:solidFill>
              </a:rPr>
              <a:t>Escombros:  madrigueras para las plagas, albergue para agentes infecciosos</a:t>
            </a:r>
            <a:endParaRPr lang="es-CO" dirty="0">
              <a:solidFill>
                <a:schemeClr val="bg1"/>
              </a:solidFill>
            </a:endParaRPr>
          </a:p>
        </p:txBody>
      </p:sp>
      <p:sp>
        <p:nvSpPr>
          <p:cNvPr id="8" name="7 Rectángulo"/>
          <p:cNvSpPr/>
          <p:nvPr/>
        </p:nvSpPr>
        <p:spPr>
          <a:xfrm>
            <a:off x="6156176" y="3645024"/>
            <a:ext cx="24482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6156176" y="3717032"/>
            <a:ext cx="2376264" cy="923330"/>
          </a:xfrm>
          <a:prstGeom prst="rect">
            <a:avLst/>
          </a:prstGeom>
          <a:noFill/>
        </p:spPr>
        <p:txBody>
          <a:bodyPr wrap="square" rtlCol="0">
            <a:spAutoFit/>
          </a:bodyPr>
          <a:lstStyle/>
          <a:p>
            <a:r>
              <a:rPr lang="es-CO" dirty="0" smtClean="0">
                <a:solidFill>
                  <a:schemeClr val="bg1"/>
                </a:solidFill>
              </a:rPr>
              <a:t>Calles sin pavimento: polvo, ingreso de barro a la planta</a:t>
            </a:r>
            <a:endParaRPr lang="es-CO" dirty="0">
              <a:solidFill>
                <a:schemeClr val="bg1"/>
              </a:solidFill>
            </a:endParaRPr>
          </a:p>
        </p:txBody>
      </p:sp>
      <p:sp>
        <p:nvSpPr>
          <p:cNvPr id="10" name="9 Rectángulo"/>
          <p:cNvSpPr/>
          <p:nvPr/>
        </p:nvSpPr>
        <p:spPr>
          <a:xfrm>
            <a:off x="179512" y="4437112"/>
            <a:ext cx="230425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CuadroTexto"/>
          <p:cNvSpPr txBox="1"/>
          <p:nvPr/>
        </p:nvSpPr>
        <p:spPr>
          <a:xfrm>
            <a:off x="395536" y="4509120"/>
            <a:ext cx="1944216" cy="2031325"/>
          </a:xfrm>
          <a:prstGeom prst="rect">
            <a:avLst/>
          </a:prstGeom>
          <a:noFill/>
        </p:spPr>
        <p:txBody>
          <a:bodyPr wrap="square" rtlCol="0">
            <a:spAutoFit/>
          </a:bodyPr>
          <a:lstStyle/>
          <a:p>
            <a:r>
              <a:rPr lang="es-CO" dirty="0" smtClean="0">
                <a:solidFill>
                  <a:schemeClr val="bg1"/>
                </a:solidFill>
              </a:rPr>
              <a:t>Estación de gasolinas u otros solventes: pueden generar sabores anormales en los alimentos</a:t>
            </a:r>
            <a:endParaRPr lang="es-CO" dirty="0">
              <a:solidFill>
                <a:schemeClr val="bg1"/>
              </a:solidFill>
            </a:endParaRPr>
          </a:p>
        </p:txBody>
      </p:sp>
      <p:sp>
        <p:nvSpPr>
          <p:cNvPr id="12" name="11 Rectángulo"/>
          <p:cNvSpPr/>
          <p:nvPr/>
        </p:nvSpPr>
        <p:spPr>
          <a:xfrm>
            <a:off x="3563888" y="5301208"/>
            <a:ext cx="23762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smtClean="0"/>
          </a:p>
          <a:p>
            <a:r>
              <a:rPr lang="es-CO" dirty="0" smtClean="0"/>
              <a:t>Basuras :alimentación de plagas  (roedores)</a:t>
            </a:r>
            <a:endParaRPr lang="es-CO" dirty="0"/>
          </a:p>
        </p:txBody>
      </p:sp>
      <p:sp>
        <p:nvSpPr>
          <p:cNvPr id="19" name="18 Flecha arriba"/>
          <p:cNvSpPr/>
          <p:nvPr/>
        </p:nvSpPr>
        <p:spPr>
          <a:xfrm>
            <a:off x="3923928" y="4509120"/>
            <a:ext cx="216024" cy="57606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doblada"/>
          <p:cNvSpPr/>
          <p:nvPr/>
        </p:nvSpPr>
        <p:spPr>
          <a:xfrm>
            <a:off x="1115616" y="3212976"/>
            <a:ext cx="1512168" cy="504056"/>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22 Flecha en U"/>
          <p:cNvSpPr/>
          <p:nvPr/>
        </p:nvSpPr>
        <p:spPr>
          <a:xfrm>
            <a:off x="2771800" y="1556792"/>
            <a:ext cx="1368152" cy="360040"/>
          </a:xfrm>
          <a:prstGeom prst="utur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5" name="24 Flecha izquierda y derecha"/>
          <p:cNvSpPr/>
          <p:nvPr/>
        </p:nvSpPr>
        <p:spPr>
          <a:xfrm>
            <a:off x="5796136" y="3356992"/>
            <a:ext cx="288032" cy="14401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427038"/>
            <a:ext cx="8229600" cy="914400"/>
          </a:xfrm>
        </p:spPr>
        <p:txBody>
          <a:bodyPr/>
          <a:lstStyle/>
          <a:p>
            <a:r>
              <a:rPr lang="es-ES" dirty="0" smtClean="0">
                <a:latin typeface="Arial" pitchFamily="34" charset="0"/>
                <a:cs typeface="Arial" pitchFamily="34" charset="0"/>
              </a:rPr>
              <a:t>GENERALIDADES</a:t>
            </a:r>
          </a:p>
        </p:txBody>
      </p:sp>
      <p:sp>
        <p:nvSpPr>
          <p:cNvPr id="22531" name="Rectangle 3"/>
          <p:cNvSpPr>
            <a:spLocks noGrp="1"/>
          </p:cNvSpPr>
          <p:nvPr>
            <p:ph idx="1"/>
          </p:nvPr>
        </p:nvSpPr>
        <p:spPr>
          <a:xfrm>
            <a:off x="457200" y="1600200"/>
            <a:ext cx="8229600" cy="4565104"/>
          </a:xfrm>
        </p:spPr>
        <p:txBody>
          <a:bodyPr/>
          <a:lstStyle/>
          <a:p>
            <a:pPr>
              <a:buFont typeface="Arial" pitchFamily="34" charset="0"/>
              <a:buChar char="•"/>
            </a:pPr>
            <a:r>
              <a:rPr lang="es-ES" sz="3000" dirty="0" smtClean="0">
                <a:latin typeface="Arial" pitchFamily="34" charset="0"/>
                <a:cs typeface="Arial" pitchFamily="34" charset="0"/>
              </a:rPr>
              <a:t>Las instalaciones deben ser ubicadas, diseñadas, construidas, adaptadas y mantenidas de forma que sean apropiadas para las operaciones que se realizaran en ellas.</a:t>
            </a:r>
          </a:p>
          <a:p>
            <a:pPr>
              <a:buFont typeface="Arial" pitchFamily="34" charset="0"/>
              <a:buChar char="•"/>
            </a:pPr>
            <a:r>
              <a:rPr lang="es-ES" sz="3000" dirty="0" smtClean="0">
                <a:latin typeface="Arial" pitchFamily="34" charset="0"/>
                <a:cs typeface="Arial" pitchFamily="34" charset="0"/>
              </a:rPr>
              <a:t>En su planificación se debe reducir al mínimo el riesgo de error y debe permitir una adecuada limpieza y mantenimiento a fin de evitar la contaminación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714375" y="714375"/>
            <a:ext cx="7972425" cy="1000125"/>
          </a:xfrm>
        </p:spPr>
        <p:txBody>
          <a:bodyPr/>
          <a:lstStyle/>
          <a:p>
            <a:r>
              <a:rPr lang="es-ES" dirty="0" smtClean="0">
                <a:latin typeface="Arial" pitchFamily="34" charset="0"/>
                <a:cs typeface="Arial" pitchFamily="34" charset="0"/>
              </a:rPr>
              <a:t>GENERALIDADES</a:t>
            </a:r>
          </a:p>
        </p:txBody>
      </p:sp>
      <p:sp>
        <p:nvSpPr>
          <p:cNvPr id="23555" name="Rectangle 3"/>
          <p:cNvSpPr>
            <a:spLocks noGrp="1"/>
          </p:cNvSpPr>
          <p:nvPr>
            <p:ph type="body" sz="half" idx="1"/>
          </p:nvPr>
        </p:nvSpPr>
        <p:spPr>
          <a:xfrm>
            <a:off x="714375" y="2071688"/>
            <a:ext cx="4848225" cy="4143375"/>
          </a:xfrm>
        </p:spPr>
        <p:txBody>
          <a:bodyPr>
            <a:normAutofit/>
          </a:bodyPr>
          <a:lstStyle/>
          <a:p>
            <a:pPr>
              <a:lnSpc>
                <a:spcPct val="90000"/>
              </a:lnSpc>
            </a:pPr>
            <a:r>
              <a:rPr lang="es-ES" sz="2200" dirty="0" smtClean="0">
                <a:latin typeface="Arial" pitchFamily="34" charset="0"/>
                <a:cs typeface="Arial" pitchFamily="34" charset="0"/>
              </a:rPr>
              <a:t>Mínimo riesgo de contaminación.</a:t>
            </a:r>
          </a:p>
          <a:p>
            <a:pPr>
              <a:lnSpc>
                <a:spcPct val="90000"/>
              </a:lnSpc>
            </a:pPr>
            <a:r>
              <a:rPr lang="es-ES" sz="2200" dirty="0" smtClean="0">
                <a:latin typeface="Arial" pitchFamily="34" charset="0"/>
                <a:cs typeface="Arial" pitchFamily="34" charset="0"/>
              </a:rPr>
              <a:t>Facilidad de saneamiento.</a:t>
            </a:r>
          </a:p>
          <a:p>
            <a:pPr>
              <a:lnSpc>
                <a:spcPct val="90000"/>
              </a:lnSpc>
            </a:pPr>
            <a:r>
              <a:rPr lang="es-ES" sz="2200" dirty="0" smtClean="0">
                <a:latin typeface="Arial" pitchFamily="34" charset="0"/>
                <a:cs typeface="Arial" pitchFamily="34" charset="0"/>
              </a:rPr>
              <a:t>Instalaciones bien conservadas.(Mantenimiento sin riesgos)</a:t>
            </a:r>
          </a:p>
          <a:p>
            <a:pPr>
              <a:lnSpc>
                <a:spcPct val="90000"/>
              </a:lnSpc>
            </a:pPr>
            <a:r>
              <a:rPr lang="es-ES" sz="2200" dirty="0" smtClean="0">
                <a:latin typeface="Arial" pitchFamily="34" charset="0"/>
                <a:cs typeface="Arial" pitchFamily="34" charset="0"/>
              </a:rPr>
              <a:t>Deben limpiarse y desinfectarse.</a:t>
            </a:r>
          </a:p>
          <a:p>
            <a:pPr>
              <a:lnSpc>
                <a:spcPct val="90000"/>
              </a:lnSpc>
            </a:pPr>
            <a:r>
              <a:rPr lang="es-ES" sz="2200" dirty="0" smtClean="0">
                <a:latin typeface="Arial" pitchFamily="34" charset="0"/>
                <a:cs typeface="Arial" pitchFamily="34" charset="0"/>
              </a:rPr>
              <a:t>Electricidad, iluminación, temperatura, HR% y ventilación no influyen en los productos.</a:t>
            </a:r>
          </a:p>
          <a:p>
            <a:pPr>
              <a:lnSpc>
                <a:spcPct val="90000"/>
              </a:lnSpc>
            </a:pPr>
            <a:r>
              <a:rPr lang="es-ES" sz="2200" dirty="0" smtClean="0">
                <a:latin typeface="Arial" pitchFamily="34" charset="0"/>
                <a:cs typeface="Arial" pitchFamily="34" charset="0"/>
              </a:rPr>
              <a:t>Protección contra ingreso de insectos y animales. </a:t>
            </a:r>
          </a:p>
          <a:p>
            <a:pPr>
              <a:lnSpc>
                <a:spcPct val="90000"/>
              </a:lnSpc>
              <a:buFont typeface="Wingdings" pitchFamily="2" charset="2"/>
              <a:buChar char="q"/>
            </a:pPr>
            <a:endParaRPr lang="es-ES" sz="2000" dirty="0" smtClean="0"/>
          </a:p>
        </p:txBody>
      </p:sp>
      <p:pic>
        <p:nvPicPr>
          <p:cNvPr id="23556" name="Picture 4" descr="BD07175_"/>
          <p:cNvPicPr>
            <a:picLocks noGrp="1" noChangeAspect="1" noChangeArrowheads="1"/>
          </p:cNvPicPr>
          <p:nvPr>
            <p:ph type="clipArt" sz="half" idx="2"/>
          </p:nvPr>
        </p:nvPicPr>
        <p:blipFill>
          <a:blip r:embed="rId2" cstate="print"/>
          <a:srcRect/>
          <a:stretch>
            <a:fillRect/>
          </a:stretch>
        </p:blipFill>
        <p:spPr>
          <a:xfrm>
            <a:off x="6265863" y="3025775"/>
            <a:ext cx="2420937" cy="1662113"/>
          </a:xfr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642938" y="1000125"/>
            <a:ext cx="8043862" cy="857250"/>
          </a:xfrm>
        </p:spPr>
        <p:txBody>
          <a:bodyPr/>
          <a:lstStyle/>
          <a:p>
            <a:r>
              <a:rPr lang="es-ES" sz="4000" b="1" i="1" dirty="0" smtClean="0">
                <a:latin typeface="Arial" pitchFamily="34" charset="0"/>
                <a:cs typeface="Arial" pitchFamily="34" charset="0"/>
              </a:rPr>
              <a:t>NIVELES DE PROTECCION</a:t>
            </a:r>
          </a:p>
        </p:txBody>
      </p:sp>
      <p:sp>
        <p:nvSpPr>
          <p:cNvPr id="24579" name="Rectangle 3"/>
          <p:cNvSpPr>
            <a:spLocks noGrp="1"/>
          </p:cNvSpPr>
          <p:nvPr>
            <p:ph type="body" sz="half" idx="1"/>
          </p:nvPr>
        </p:nvSpPr>
        <p:spPr>
          <a:xfrm>
            <a:off x="685800" y="1905000"/>
            <a:ext cx="5486400" cy="3540125"/>
          </a:xfrm>
        </p:spPr>
        <p:txBody>
          <a:bodyPr>
            <a:noAutofit/>
          </a:bodyPr>
          <a:lstStyle/>
          <a:p>
            <a:pPr>
              <a:lnSpc>
                <a:spcPct val="90000"/>
              </a:lnSpc>
            </a:pPr>
            <a:r>
              <a:rPr lang="es-ES" sz="2000" i="1" u="sng" dirty="0" smtClean="0">
                <a:latin typeface="Arial" pitchFamily="34" charset="0"/>
                <a:cs typeface="Arial" pitchFamily="34" charset="0"/>
              </a:rPr>
              <a:t>NIVEL I: General</a:t>
            </a:r>
          </a:p>
          <a:p>
            <a:pPr>
              <a:lnSpc>
                <a:spcPct val="90000"/>
              </a:lnSpc>
            </a:pPr>
            <a:r>
              <a:rPr lang="es-ES" sz="2000" i="1" dirty="0" smtClean="0">
                <a:latin typeface="Arial" pitchFamily="34" charset="0"/>
                <a:cs typeface="Arial" pitchFamily="34" charset="0"/>
              </a:rPr>
              <a:t>    </a:t>
            </a:r>
            <a:r>
              <a:rPr lang="es-ES" sz="2000" dirty="0" smtClean="0">
                <a:latin typeface="Arial" pitchFamily="34" charset="0"/>
                <a:cs typeface="Arial" pitchFamily="34" charset="0"/>
              </a:rPr>
              <a:t>Áreas con limpieza y mantenimiento normal.  </a:t>
            </a:r>
            <a:r>
              <a:rPr lang="es-ES" sz="2000" u="sng" dirty="0" smtClean="0">
                <a:latin typeface="Arial" pitchFamily="34" charset="0"/>
                <a:cs typeface="Arial" pitchFamily="34" charset="0"/>
              </a:rPr>
              <a:t>Características</a:t>
            </a:r>
            <a:r>
              <a:rPr lang="es-ES" sz="2000" dirty="0" smtClean="0">
                <a:latin typeface="Arial" pitchFamily="34" charset="0"/>
                <a:cs typeface="Arial" pitchFamily="34" charset="0"/>
              </a:rPr>
              <a:t>: Orden, limpieza visible y seco.</a:t>
            </a:r>
          </a:p>
          <a:p>
            <a:pPr>
              <a:lnSpc>
                <a:spcPct val="90000"/>
              </a:lnSpc>
            </a:pPr>
            <a:r>
              <a:rPr lang="es-ES" sz="2000" i="1" u="sng" dirty="0" smtClean="0">
                <a:latin typeface="Arial" pitchFamily="34" charset="0"/>
                <a:cs typeface="Arial" pitchFamily="34" charset="0"/>
              </a:rPr>
              <a:t>NIVEL II: Protegida.</a:t>
            </a:r>
          </a:p>
          <a:p>
            <a:pPr>
              <a:lnSpc>
                <a:spcPct val="90000"/>
              </a:lnSpc>
            </a:pPr>
            <a:r>
              <a:rPr lang="es-ES" sz="2000" dirty="0" smtClean="0">
                <a:latin typeface="Arial" pitchFamily="34" charset="0"/>
                <a:cs typeface="Arial" pitchFamily="34" charset="0"/>
              </a:rPr>
              <a:t>     Áreas en las que se toman precauciones para proteger los productos expuestos a la contaminación.</a:t>
            </a:r>
          </a:p>
          <a:p>
            <a:pPr>
              <a:lnSpc>
                <a:spcPct val="90000"/>
              </a:lnSpc>
            </a:pPr>
            <a:r>
              <a:rPr lang="es-ES" sz="2000" dirty="0" smtClean="0">
                <a:latin typeface="Arial" pitchFamily="34" charset="0"/>
                <a:cs typeface="Arial" pitchFamily="34" charset="0"/>
              </a:rPr>
              <a:t>     </a:t>
            </a:r>
            <a:r>
              <a:rPr lang="es-ES" sz="2000" u="sng" dirty="0" smtClean="0">
                <a:latin typeface="Arial" pitchFamily="34" charset="0"/>
                <a:cs typeface="Arial" pitchFamily="34" charset="0"/>
              </a:rPr>
              <a:t>Características</a:t>
            </a:r>
            <a:r>
              <a:rPr lang="es-ES" sz="2000" dirty="0" smtClean="0">
                <a:latin typeface="Arial" pitchFamily="34" charset="0"/>
                <a:cs typeface="Arial" pitchFamily="34" charset="0"/>
              </a:rPr>
              <a:t>: Áreas cerradas o con presiones positivas o negativas, sin especificar.</a:t>
            </a:r>
          </a:p>
          <a:p>
            <a:pPr>
              <a:lnSpc>
                <a:spcPct val="90000"/>
              </a:lnSpc>
              <a:buFont typeface="Wingdings" pitchFamily="2" charset="2"/>
              <a:buNone/>
            </a:pPr>
            <a:r>
              <a:rPr lang="es-ES" sz="2000" dirty="0" smtClean="0">
                <a:latin typeface="Arial" pitchFamily="34" charset="0"/>
                <a:cs typeface="Arial" pitchFamily="34" charset="0"/>
              </a:rPr>
              <a:t>    </a:t>
            </a:r>
          </a:p>
        </p:txBody>
      </p:sp>
      <p:pic>
        <p:nvPicPr>
          <p:cNvPr id="24580" name="Picture 4" descr="BD04924_"/>
          <p:cNvPicPr>
            <a:picLocks noGrp="1" noChangeAspect="1" noChangeArrowheads="1"/>
          </p:cNvPicPr>
          <p:nvPr>
            <p:ph type="clipArt" sz="half" idx="2"/>
          </p:nvPr>
        </p:nvPicPr>
        <p:blipFill>
          <a:blip r:embed="rId2" cstate="print"/>
          <a:srcRect/>
          <a:stretch>
            <a:fillRect/>
          </a:stretch>
        </p:blipFill>
        <p:spPr>
          <a:xfrm>
            <a:off x="6869113" y="2606675"/>
            <a:ext cx="1616075" cy="2262188"/>
          </a:xfr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785813" y="1096963"/>
            <a:ext cx="7824787" cy="831850"/>
          </a:xfrm>
        </p:spPr>
        <p:txBody>
          <a:bodyPr/>
          <a:lstStyle/>
          <a:p>
            <a:r>
              <a:rPr lang="es-ES" sz="4000" b="1" i="1" dirty="0" smtClean="0">
                <a:latin typeface="Arial" pitchFamily="34" charset="0"/>
                <a:cs typeface="Arial" pitchFamily="34" charset="0"/>
              </a:rPr>
              <a:t>NIVELES DE PROTECCION</a:t>
            </a:r>
            <a:endParaRPr lang="es-ES" dirty="0" smtClean="0">
              <a:latin typeface="Arial" pitchFamily="34" charset="0"/>
              <a:cs typeface="Arial" pitchFamily="34" charset="0"/>
            </a:endParaRPr>
          </a:p>
        </p:txBody>
      </p:sp>
      <p:sp>
        <p:nvSpPr>
          <p:cNvPr id="27651" name="Rectangle 3"/>
          <p:cNvSpPr>
            <a:spLocks noGrp="1"/>
          </p:cNvSpPr>
          <p:nvPr>
            <p:ph type="body" sz="half" idx="1"/>
          </p:nvPr>
        </p:nvSpPr>
        <p:spPr>
          <a:xfrm>
            <a:off x="785813" y="1916832"/>
            <a:ext cx="5370512" cy="4155356"/>
          </a:xfrm>
        </p:spPr>
        <p:txBody>
          <a:bodyPr>
            <a:normAutofit/>
          </a:bodyPr>
          <a:lstStyle/>
          <a:p>
            <a:pPr>
              <a:lnSpc>
                <a:spcPct val="80000"/>
              </a:lnSpc>
            </a:pPr>
            <a:r>
              <a:rPr lang="es-ES" sz="2000" dirty="0" smtClean="0">
                <a:latin typeface="Arial" pitchFamily="34" charset="0"/>
                <a:cs typeface="Arial" pitchFamily="34" charset="0"/>
              </a:rPr>
              <a:t>NIVEL III: Controlada:</a:t>
            </a:r>
          </a:p>
          <a:p>
            <a:pPr>
              <a:lnSpc>
                <a:spcPct val="80000"/>
              </a:lnSpc>
            </a:pPr>
            <a:r>
              <a:rPr lang="es-ES" sz="2000" dirty="0" smtClean="0">
                <a:latin typeface="Arial" pitchFamily="34" charset="0"/>
                <a:cs typeface="Arial" pitchFamily="34" charset="0"/>
              </a:rPr>
              <a:t>     Área donde se han establecido condiciones ambientales especificas y son monitoreadas para prevenir la contaminación de los productos expuestos.</a:t>
            </a:r>
          </a:p>
          <a:p>
            <a:pPr>
              <a:lnSpc>
                <a:spcPct val="80000"/>
              </a:lnSpc>
            </a:pPr>
            <a:r>
              <a:rPr lang="es-ES" sz="2000" dirty="0" smtClean="0">
                <a:latin typeface="Arial" pitchFamily="34" charset="0"/>
                <a:cs typeface="Arial" pitchFamily="34" charset="0"/>
              </a:rPr>
              <a:t>     </a:t>
            </a:r>
            <a:r>
              <a:rPr lang="es-ES" sz="2000" u="sng" dirty="0" smtClean="0">
                <a:latin typeface="Arial" pitchFamily="34" charset="0"/>
                <a:cs typeface="Arial" pitchFamily="34" charset="0"/>
              </a:rPr>
              <a:t>Características</a:t>
            </a:r>
            <a:r>
              <a:rPr lang="es-ES" sz="2000" dirty="0" smtClean="0">
                <a:latin typeface="Arial" pitchFamily="34" charset="0"/>
                <a:cs typeface="Arial" pitchFamily="34" charset="0"/>
              </a:rPr>
              <a:t>: Definición total de condiciones ambientales; partículas, ciclos,  diferenciales, solo un producto en proceso, limpieza y desinfección validadas.</a:t>
            </a:r>
          </a:p>
          <a:p>
            <a:pPr>
              <a:lnSpc>
                <a:spcPct val="80000"/>
              </a:lnSpc>
            </a:pPr>
            <a:r>
              <a:rPr lang="es-ES" sz="2000" dirty="0" smtClean="0">
                <a:latin typeface="Arial" pitchFamily="34" charset="0"/>
                <a:cs typeface="Arial" pitchFamily="34" charset="0"/>
              </a:rPr>
              <a:t>NIVEL III a : Controladas no asépticas.</a:t>
            </a:r>
          </a:p>
          <a:p>
            <a:pPr>
              <a:lnSpc>
                <a:spcPct val="80000"/>
              </a:lnSpc>
            </a:pPr>
            <a:r>
              <a:rPr lang="es-ES" sz="2000" dirty="0" smtClean="0">
                <a:latin typeface="Arial" pitchFamily="34" charset="0"/>
                <a:cs typeface="Arial" pitchFamily="34" charset="0"/>
              </a:rPr>
              <a:t>NIVEL III b : Controladas asépticas: Se diferencian únicamente en los requisitos de control para carga microbiana.</a:t>
            </a:r>
          </a:p>
          <a:p>
            <a:pPr>
              <a:lnSpc>
                <a:spcPct val="80000"/>
              </a:lnSpc>
              <a:buFont typeface="Wingdings" pitchFamily="2" charset="2"/>
              <a:buNone/>
            </a:pPr>
            <a:endParaRPr lang="es-ES" sz="2000" dirty="0" smtClean="0"/>
          </a:p>
        </p:txBody>
      </p:sp>
      <p:pic>
        <p:nvPicPr>
          <p:cNvPr id="27652" name="Picture 4" descr="HM00363_"/>
          <p:cNvPicPr>
            <a:picLocks noGrp="1" noChangeAspect="1" noChangeArrowheads="1"/>
          </p:cNvPicPr>
          <p:nvPr>
            <p:ph type="clipArt" sz="half" idx="2"/>
          </p:nvPr>
        </p:nvPicPr>
        <p:blipFill>
          <a:blip r:embed="rId2" cstate="print"/>
          <a:srcRect/>
          <a:stretch>
            <a:fillRect/>
          </a:stretch>
        </p:blipFill>
        <p:spPr>
          <a:xfrm>
            <a:off x="6669088" y="2309813"/>
            <a:ext cx="1936750" cy="2017712"/>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s-ES" sz="4000" b="1" dirty="0" smtClean="0">
                <a:latin typeface="Arial" pitchFamily="34" charset="0"/>
                <a:cs typeface="Arial" pitchFamily="34" charset="0"/>
              </a:rPr>
              <a:t>AREAS ACCESORIAS</a:t>
            </a:r>
          </a:p>
        </p:txBody>
      </p:sp>
      <p:sp>
        <p:nvSpPr>
          <p:cNvPr id="4" name="3 Marcador de texto"/>
          <p:cNvSpPr>
            <a:spLocks noGrp="1"/>
          </p:cNvSpPr>
          <p:nvPr>
            <p:ph type="body" idx="1"/>
          </p:nvPr>
        </p:nvSpPr>
        <p:spPr/>
        <p:txBody>
          <a:bodyPr/>
          <a:lstStyle/>
          <a:p>
            <a:endParaRPr lang="es-CO" dirty="0"/>
          </a:p>
        </p:txBody>
      </p:sp>
      <p:sp>
        <p:nvSpPr>
          <p:cNvPr id="5" name="4 Marcador de texto"/>
          <p:cNvSpPr>
            <a:spLocks noGrp="1"/>
          </p:cNvSpPr>
          <p:nvPr>
            <p:ph type="body" sz="half" idx="3"/>
          </p:nvPr>
        </p:nvSpPr>
        <p:spPr/>
        <p:txBody>
          <a:bodyPr/>
          <a:lstStyle/>
          <a:p>
            <a:endParaRPr lang="es-CO"/>
          </a:p>
        </p:txBody>
      </p:sp>
      <p:sp>
        <p:nvSpPr>
          <p:cNvPr id="28675" name="Rectangle 3"/>
          <p:cNvSpPr>
            <a:spLocks noGrp="1"/>
          </p:cNvSpPr>
          <p:nvPr>
            <p:ph sz="quarter" idx="2"/>
          </p:nvPr>
        </p:nvSpPr>
        <p:spPr>
          <a:xfrm>
            <a:off x="323528" y="1844824"/>
            <a:ext cx="4173860" cy="4515496"/>
          </a:xfrm>
        </p:spPr>
        <p:txBody>
          <a:bodyPr>
            <a:normAutofit fontScale="77500" lnSpcReduction="20000"/>
          </a:bodyPr>
          <a:lstStyle/>
          <a:p>
            <a:pPr>
              <a:lnSpc>
                <a:spcPct val="80000"/>
              </a:lnSpc>
            </a:pPr>
            <a:r>
              <a:rPr lang="es-ES" sz="2800" dirty="0" smtClean="0">
                <a:latin typeface="Arial" pitchFamily="34" charset="0"/>
                <a:cs typeface="Arial" pitchFamily="34" charset="0"/>
              </a:rPr>
              <a:t>Las áreas destinadas a descanso y refrigerio deben estar separadas de las demás.</a:t>
            </a:r>
          </a:p>
          <a:p>
            <a:pPr>
              <a:lnSpc>
                <a:spcPct val="80000"/>
              </a:lnSpc>
            </a:pPr>
            <a:r>
              <a:rPr lang="es-ES" sz="2800" dirty="0" smtClean="0">
                <a:latin typeface="Arial" pitchFamily="34" charset="0"/>
                <a:cs typeface="Arial" pitchFamily="34" charset="0"/>
              </a:rPr>
              <a:t>Las instalaciones destinadas al cambio de ropa y su guarda, como también las de limpieza y arreglo personal deben ser de fácil acceso y adecuadas al numero de usuarios.</a:t>
            </a:r>
          </a:p>
          <a:p>
            <a:pPr>
              <a:lnSpc>
                <a:spcPct val="80000"/>
              </a:lnSpc>
            </a:pPr>
            <a:r>
              <a:rPr lang="es-ES" sz="2800" dirty="0" smtClean="0">
                <a:latin typeface="Arial" pitchFamily="34" charset="0"/>
                <a:cs typeface="Arial" pitchFamily="34" charset="0"/>
              </a:rPr>
              <a:t>Los baños no deben comunicarse directamente con las áreas de producción o almacenamiento.</a:t>
            </a:r>
          </a:p>
          <a:p>
            <a:pPr>
              <a:lnSpc>
                <a:spcPct val="80000"/>
              </a:lnSpc>
            </a:pPr>
            <a:r>
              <a:rPr lang="es-ES" sz="2800" dirty="0" smtClean="0">
                <a:latin typeface="Arial" pitchFamily="34" charset="0"/>
                <a:cs typeface="Arial" pitchFamily="34" charset="0"/>
              </a:rPr>
              <a:t>Si fuera posible, los talleres deben estar separados de las áreas de producción.</a:t>
            </a:r>
          </a:p>
        </p:txBody>
      </p:sp>
      <p:pic>
        <p:nvPicPr>
          <p:cNvPr id="67585" name="Picture 1"/>
          <p:cNvPicPr>
            <a:picLocks noGrp="1" noChangeAspect="1" noChangeArrowheads="1"/>
          </p:cNvPicPr>
          <p:nvPr>
            <p:ph sz="quarter" idx="4"/>
          </p:nvPr>
        </p:nvPicPr>
        <p:blipFill>
          <a:blip r:embed="rId2" cstate="print"/>
          <a:srcRect/>
          <a:stretch>
            <a:fillRect/>
          </a:stretch>
        </p:blipFill>
        <p:spPr bwMode="auto">
          <a:xfrm>
            <a:off x="5148065" y="1844824"/>
            <a:ext cx="3456384" cy="403244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42938" y="857250"/>
            <a:ext cx="8043862" cy="1000125"/>
          </a:xfrm>
        </p:spPr>
        <p:txBody>
          <a:bodyPr/>
          <a:lstStyle/>
          <a:p>
            <a:r>
              <a:rPr lang="es-ES" sz="3600" i="1" dirty="0" smtClean="0">
                <a:latin typeface="Arial" pitchFamily="34" charset="0"/>
                <a:cs typeface="Arial" pitchFamily="34" charset="0"/>
              </a:rPr>
              <a:t>AREAS DE ALMACENAMIENTO</a:t>
            </a:r>
          </a:p>
        </p:txBody>
      </p:sp>
      <p:sp>
        <p:nvSpPr>
          <p:cNvPr id="29699" name="Rectangle 3"/>
          <p:cNvSpPr>
            <a:spLocks noGrp="1"/>
          </p:cNvSpPr>
          <p:nvPr>
            <p:ph idx="1"/>
          </p:nvPr>
        </p:nvSpPr>
        <p:spPr>
          <a:xfrm>
            <a:off x="684213" y="1916113"/>
            <a:ext cx="7772400" cy="3600450"/>
          </a:xfrm>
        </p:spPr>
        <p:txBody>
          <a:bodyPr>
            <a:normAutofit lnSpcReduction="10000"/>
          </a:bodyPr>
          <a:lstStyle/>
          <a:p>
            <a:pPr>
              <a:lnSpc>
                <a:spcPct val="90000"/>
              </a:lnSpc>
            </a:pPr>
            <a:r>
              <a:rPr lang="es-ES" sz="2400" dirty="0" smtClean="0">
                <a:latin typeface="Arial" pitchFamily="34" charset="0"/>
                <a:cs typeface="Arial" pitchFamily="34" charset="0"/>
              </a:rPr>
              <a:t>Con capacidad suficiente para almacenamiento ordenado de materiales y productos de diversas categorías y en diferentes condiciones.</a:t>
            </a:r>
          </a:p>
          <a:p>
            <a:pPr>
              <a:lnSpc>
                <a:spcPct val="90000"/>
              </a:lnSpc>
            </a:pPr>
            <a:r>
              <a:rPr lang="es-ES" sz="2400" dirty="0" smtClean="0">
                <a:latin typeface="Arial" pitchFamily="34" charset="0"/>
                <a:cs typeface="Arial" pitchFamily="34" charset="0"/>
              </a:rPr>
              <a:t>Las áreas de almacenamiento deben diseñarse para asegurar buenas condiciones de almacenamiento.</a:t>
            </a:r>
          </a:p>
          <a:p>
            <a:pPr>
              <a:lnSpc>
                <a:spcPct val="90000"/>
              </a:lnSpc>
            </a:pPr>
            <a:r>
              <a:rPr lang="es-ES" sz="2400" dirty="0" smtClean="0">
                <a:latin typeface="Arial" pitchFamily="34" charset="0"/>
                <a:cs typeface="Arial" pitchFamily="34" charset="0"/>
              </a:rPr>
              <a:t>En recepción y despacho los productos y materiales deben estar protegidos de las condiciones del tiempo (esclusa primaria)</a:t>
            </a:r>
          </a:p>
          <a:p>
            <a:pPr>
              <a:lnSpc>
                <a:spcPct val="90000"/>
              </a:lnSpc>
            </a:pPr>
            <a:r>
              <a:rPr lang="es-ES" sz="2400" dirty="0" smtClean="0">
                <a:latin typeface="Arial" pitchFamily="34" charset="0"/>
                <a:cs typeface="Arial" pitchFamily="34" charset="0"/>
              </a:rPr>
              <a:t>Normalmente debe existir un </a:t>
            </a:r>
            <a:r>
              <a:rPr lang="es-ES" sz="2400" dirty="0" err="1" smtClean="0">
                <a:latin typeface="Arial" pitchFamily="34" charset="0"/>
                <a:cs typeface="Arial" pitchFamily="34" charset="0"/>
              </a:rPr>
              <a:t>area</a:t>
            </a:r>
            <a:r>
              <a:rPr lang="es-ES" sz="2400" dirty="0" smtClean="0">
                <a:latin typeface="Arial" pitchFamily="34" charset="0"/>
                <a:cs typeface="Arial" pitchFamily="34" charset="0"/>
              </a:rPr>
              <a:t> de muestreo para las MP que esté separada de las demás</a:t>
            </a:r>
            <a:r>
              <a:rPr lang="es-ES" sz="2400" dirty="0" smtClean="0"/>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285750" y="2643188"/>
            <a:ext cx="8534400" cy="2438400"/>
          </a:xfrm>
          <a:prstGeom prst="ellipse">
            <a:avLst/>
          </a:prstGeom>
          <a:solidFill>
            <a:srgbClr val="CC99FF">
              <a:alpha val="50195"/>
            </a:srgbClr>
          </a:solidFill>
          <a:ln w="28575">
            <a:solidFill>
              <a:srgbClr val="0000FF"/>
            </a:solidFill>
            <a:round/>
            <a:headEnd/>
            <a:tailEnd/>
          </a:ln>
        </p:spPr>
        <p:txBody>
          <a:bodyPr wrap="none" anchor="ctr"/>
          <a:lstStyle/>
          <a:p>
            <a:endParaRPr lang="es-CO">
              <a:latin typeface="Calibri" pitchFamily="34" charset="0"/>
            </a:endParaRPr>
          </a:p>
        </p:txBody>
      </p:sp>
      <p:sp>
        <p:nvSpPr>
          <p:cNvPr id="6147" name="Oval 3"/>
          <p:cNvSpPr>
            <a:spLocks noChangeArrowheads="1"/>
          </p:cNvSpPr>
          <p:nvPr/>
        </p:nvSpPr>
        <p:spPr bwMode="auto">
          <a:xfrm>
            <a:off x="457200" y="2895600"/>
            <a:ext cx="5562600" cy="1981200"/>
          </a:xfrm>
          <a:prstGeom prst="ellipse">
            <a:avLst/>
          </a:prstGeom>
          <a:solidFill>
            <a:srgbClr val="FF99CC">
              <a:alpha val="50195"/>
            </a:srgbClr>
          </a:solidFill>
          <a:ln w="25400">
            <a:solidFill>
              <a:srgbClr val="0000FF"/>
            </a:solidFill>
            <a:round/>
            <a:headEnd/>
            <a:tailEnd/>
          </a:ln>
        </p:spPr>
        <p:txBody>
          <a:bodyPr wrap="none" anchor="ctr"/>
          <a:lstStyle/>
          <a:p>
            <a:endParaRPr lang="es-CO">
              <a:latin typeface="Calibri" pitchFamily="34" charset="0"/>
            </a:endParaRPr>
          </a:p>
        </p:txBody>
      </p:sp>
      <p:sp>
        <p:nvSpPr>
          <p:cNvPr id="6148" name="Line 4"/>
          <p:cNvSpPr>
            <a:spLocks noChangeShapeType="1"/>
          </p:cNvSpPr>
          <p:nvPr/>
        </p:nvSpPr>
        <p:spPr bwMode="auto">
          <a:xfrm>
            <a:off x="2819400" y="3886200"/>
            <a:ext cx="533400" cy="0"/>
          </a:xfrm>
          <a:prstGeom prst="line">
            <a:avLst/>
          </a:prstGeom>
          <a:noFill/>
          <a:ln w="22225">
            <a:solidFill>
              <a:srgbClr val="0000FF"/>
            </a:solidFill>
            <a:round/>
            <a:headEnd/>
            <a:tailEnd type="triangle" w="med" len="med"/>
          </a:ln>
        </p:spPr>
        <p:txBody>
          <a:bodyPr/>
          <a:lstStyle/>
          <a:p>
            <a:endParaRPr lang="es-CO"/>
          </a:p>
        </p:txBody>
      </p:sp>
      <p:sp>
        <p:nvSpPr>
          <p:cNvPr id="12293" name="Text Box 5"/>
          <p:cNvSpPr txBox="1">
            <a:spLocks noChangeArrowheads="1"/>
          </p:cNvSpPr>
          <p:nvPr/>
        </p:nvSpPr>
        <p:spPr bwMode="auto">
          <a:xfrm>
            <a:off x="6400800" y="3048000"/>
            <a:ext cx="2438400" cy="1427163"/>
          </a:xfrm>
          <a:prstGeom prst="rect">
            <a:avLst/>
          </a:prstGeom>
          <a:noFill/>
          <a:ln w="38100">
            <a:noFill/>
            <a:miter lim="800000"/>
            <a:headEnd/>
            <a:tailEnd/>
          </a:ln>
        </p:spPr>
        <p:txBody>
          <a:bodyPr>
            <a:spAutoFit/>
          </a:bodyPr>
          <a:lstStyle/>
          <a:p>
            <a:pPr algn="ctr" eaLnBrk="0" hangingPunct="0">
              <a:spcBef>
                <a:spcPct val="50000"/>
              </a:spcBef>
            </a:pPr>
            <a:endParaRPr lang="es-MX" sz="200" b="1">
              <a:latin typeface="Calibri" pitchFamily="34" charset="0"/>
            </a:endParaRPr>
          </a:p>
          <a:p>
            <a:pPr algn="ctr" eaLnBrk="0" hangingPunct="0">
              <a:spcBef>
                <a:spcPct val="50000"/>
              </a:spcBef>
            </a:pPr>
            <a:r>
              <a:rPr lang="es-MX" sz="2800" b="1">
                <a:latin typeface="Calibri" pitchFamily="34" charset="0"/>
              </a:rPr>
              <a:t>SG</a:t>
            </a:r>
          </a:p>
          <a:p>
            <a:pPr algn="ctr" eaLnBrk="0" hangingPunct="0">
              <a:spcBef>
                <a:spcPct val="50000"/>
              </a:spcBef>
            </a:pPr>
            <a:r>
              <a:rPr lang="es-MX" sz="1700" b="1">
                <a:latin typeface="Calibri" pitchFamily="34" charset="0"/>
              </a:rPr>
              <a:t>Sistema de Gestión </a:t>
            </a:r>
          </a:p>
          <a:p>
            <a:pPr algn="ctr" eaLnBrk="0" hangingPunct="0">
              <a:spcBef>
                <a:spcPct val="50000"/>
              </a:spcBef>
            </a:pPr>
            <a:endParaRPr lang="es-ES" sz="1200" b="1">
              <a:latin typeface="Calibri" pitchFamily="34" charset="0"/>
            </a:endParaRPr>
          </a:p>
        </p:txBody>
      </p:sp>
      <p:sp>
        <p:nvSpPr>
          <p:cNvPr id="12294" name="Oval 6"/>
          <p:cNvSpPr>
            <a:spLocks noChangeArrowheads="1"/>
          </p:cNvSpPr>
          <p:nvPr/>
        </p:nvSpPr>
        <p:spPr bwMode="auto">
          <a:xfrm>
            <a:off x="609600" y="5181600"/>
            <a:ext cx="1981200" cy="914400"/>
          </a:xfrm>
          <a:prstGeom prst="ellipse">
            <a:avLst/>
          </a:prstGeom>
          <a:solidFill>
            <a:srgbClr val="C1E53D">
              <a:alpha val="50195"/>
            </a:srgbClr>
          </a:solidFill>
          <a:ln w="25400">
            <a:solidFill>
              <a:schemeClr val="tx1"/>
            </a:solidFill>
            <a:round/>
            <a:headEnd/>
            <a:tailEnd/>
          </a:ln>
        </p:spPr>
        <p:txBody>
          <a:bodyPr wrap="none" anchor="ctr"/>
          <a:lstStyle/>
          <a:p>
            <a:pPr algn="ctr" eaLnBrk="0" hangingPunct="0"/>
            <a:r>
              <a:rPr lang="es-MX" sz="1700" b="1">
                <a:solidFill>
                  <a:schemeClr val="hlink"/>
                </a:solidFill>
                <a:latin typeface="Calibri" pitchFamily="34" charset="0"/>
              </a:rPr>
              <a:t>Programa de </a:t>
            </a:r>
          </a:p>
          <a:p>
            <a:pPr algn="ctr" eaLnBrk="0" hangingPunct="0"/>
            <a:r>
              <a:rPr lang="es-MX" sz="1700" b="1">
                <a:solidFill>
                  <a:schemeClr val="hlink"/>
                </a:solidFill>
                <a:latin typeface="Calibri" pitchFamily="34" charset="0"/>
              </a:rPr>
              <a:t>Control de Plagas</a:t>
            </a:r>
            <a:endParaRPr lang="es-ES" sz="1700" b="1">
              <a:solidFill>
                <a:schemeClr val="hlink"/>
              </a:solidFill>
              <a:latin typeface="Calibri" pitchFamily="34" charset="0"/>
            </a:endParaRPr>
          </a:p>
        </p:txBody>
      </p:sp>
      <p:sp>
        <p:nvSpPr>
          <p:cNvPr id="12295" name="Oval 7"/>
          <p:cNvSpPr>
            <a:spLocks noChangeArrowheads="1"/>
          </p:cNvSpPr>
          <p:nvPr/>
        </p:nvSpPr>
        <p:spPr bwMode="auto">
          <a:xfrm>
            <a:off x="5029200" y="1676400"/>
            <a:ext cx="2819400" cy="914400"/>
          </a:xfrm>
          <a:prstGeom prst="ellipse">
            <a:avLst/>
          </a:prstGeom>
          <a:solidFill>
            <a:srgbClr val="C1E53D">
              <a:alpha val="50195"/>
            </a:srgbClr>
          </a:solidFill>
          <a:ln w="25400">
            <a:solidFill>
              <a:schemeClr val="tx1"/>
            </a:solidFill>
            <a:round/>
            <a:headEnd/>
            <a:tailEnd/>
          </a:ln>
        </p:spPr>
        <p:txBody>
          <a:bodyPr wrap="none" anchor="ctr"/>
          <a:lstStyle/>
          <a:p>
            <a:pPr algn="ctr" eaLnBrk="0" hangingPunct="0"/>
            <a:r>
              <a:rPr lang="es-MX" sz="1700" b="1">
                <a:solidFill>
                  <a:schemeClr val="hlink"/>
                </a:solidFill>
                <a:latin typeface="Calibri" pitchFamily="34" charset="0"/>
              </a:rPr>
              <a:t>Desarrollo de Proveedores</a:t>
            </a:r>
            <a:endParaRPr lang="es-ES" sz="1700" b="1">
              <a:solidFill>
                <a:schemeClr val="hlink"/>
              </a:solidFill>
              <a:latin typeface="Calibri" pitchFamily="34" charset="0"/>
            </a:endParaRPr>
          </a:p>
        </p:txBody>
      </p:sp>
      <p:sp>
        <p:nvSpPr>
          <p:cNvPr id="12296" name="Oval 8"/>
          <p:cNvSpPr>
            <a:spLocks noChangeArrowheads="1"/>
          </p:cNvSpPr>
          <p:nvPr/>
        </p:nvSpPr>
        <p:spPr bwMode="auto">
          <a:xfrm>
            <a:off x="500063" y="1500188"/>
            <a:ext cx="3276600" cy="914400"/>
          </a:xfrm>
          <a:prstGeom prst="ellipse">
            <a:avLst/>
          </a:prstGeom>
          <a:solidFill>
            <a:srgbClr val="C1E53D">
              <a:alpha val="50195"/>
            </a:srgbClr>
          </a:solidFill>
          <a:ln w="25400">
            <a:solidFill>
              <a:schemeClr val="tx1"/>
            </a:solidFill>
            <a:round/>
            <a:headEnd/>
            <a:tailEnd/>
          </a:ln>
        </p:spPr>
        <p:txBody>
          <a:bodyPr wrap="none" anchor="ctr"/>
          <a:lstStyle/>
          <a:p>
            <a:pPr algn="ctr" eaLnBrk="0" hangingPunct="0"/>
            <a:r>
              <a:rPr lang="es-MX" sz="1700" b="1">
                <a:solidFill>
                  <a:schemeClr val="hlink"/>
                </a:solidFill>
                <a:latin typeface="Calibri" pitchFamily="34" charset="0"/>
              </a:rPr>
              <a:t>Capacitación de </a:t>
            </a:r>
          </a:p>
          <a:p>
            <a:pPr algn="ctr" eaLnBrk="0" hangingPunct="0"/>
            <a:r>
              <a:rPr lang="es-MX" sz="1700" b="1">
                <a:solidFill>
                  <a:schemeClr val="hlink"/>
                </a:solidFill>
                <a:latin typeface="Calibri" pitchFamily="34" charset="0"/>
              </a:rPr>
              <a:t>Manipuladores de Alimentos</a:t>
            </a:r>
            <a:endParaRPr lang="es-ES" sz="2400">
              <a:solidFill>
                <a:schemeClr val="hlink"/>
              </a:solidFill>
              <a:latin typeface="Calibri" pitchFamily="34" charset="0"/>
            </a:endParaRPr>
          </a:p>
        </p:txBody>
      </p:sp>
      <p:sp>
        <p:nvSpPr>
          <p:cNvPr id="12297" name="Oval 9"/>
          <p:cNvSpPr>
            <a:spLocks noChangeArrowheads="1"/>
          </p:cNvSpPr>
          <p:nvPr/>
        </p:nvSpPr>
        <p:spPr bwMode="auto">
          <a:xfrm>
            <a:off x="4038600" y="5181600"/>
            <a:ext cx="3200400" cy="990600"/>
          </a:xfrm>
          <a:prstGeom prst="ellipse">
            <a:avLst/>
          </a:prstGeom>
          <a:solidFill>
            <a:srgbClr val="C1E53D">
              <a:alpha val="50195"/>
            </a:srgbClr>
          </a:solidFill>
          <a:ln w="25400">
            <a:solidFill>
              <a:schemeClr val="tx1"/>
            </a:solidFill>
            <a:round/>
            <a:headEnd/>
            <a:tailEnd/>
          </a:ln>
        </p:spPr>
        <p:txBody>
          <a:bodyPr wrap="none" anchor="ctr"/>
          <a:lstStyle/>
          <a:p>
            <a:pPr algn="ctr" eaLnBrk="0" hangingPunct="0"/>
            <a:r>
              <a:rPr lang="es-MX" sz="1700" b="1">
                <a:solidFill>
                  <a:schemeClr val="hlink"/>
                </a:solidFill>
                <a:latin typeface="Calibri" pitchFamily="34" charset="0"/>
              </a:rPr>
              <a:t>Programa Operativo </a:t>
            </a:r>
          </a:p>
          <a:p>
            <a:pPr algn="ctr" eaLnBrk="0" hangingPunct="0"/>
            <a:r>
              <a:rPr lang="es-MX" sz="1700" b="1">
                <a:solidFill>
                  <a:schemeClr val="hlink"/>
                </a:solidFill>
                <a:latin typeface="Calibri" pitchFamily="34" charset="0"/>
              </a:rPr>
              <a:t>Estandarizado de Saneamiento</a:t>
            </a:r>
            <a:endParaRPr lang="es-ES" sz="1700" b="1">
              <a:solidFill>
                <a:schemeClr val="hlink"/>
              </a:solidFill>
              <a:latin typeface="Calibri" pitchFamily="34" charset="0"/>
            </a:endParaRPr>
          </a:p>
        </p:txBody>
      </p:sp>
      <p:sp>
        <p:nvSpPr>
          <p:cNvPr id="6154" name="Oval 10"/>
          <p:cNvSpPr>
            <a:spLocks noChangeArrowheads="1"/>
          </p:cNvSpPr>
          <p:nvPr/>
        </p:nvSpPr>
        <p:spPr bwMode="auto">
          <a:xfrm>
            <a:off x="609600" y="3200400"/>
            <a:ext cx="2209800" cy="1371600"/>
          </a:xfrm>
          <a:prstGeom prst="ellipse">
            <a:avLst/>
          </a:prstGeom>
          <a:solidFill>
            <a:schemeClr val="hlink">
              <a:alpha val="50195"/>
            </a:schemeClr>
          </a:solidFill>
          <a:ln w="22225">
            <a:solidFill>
              <a:srgbClr val="0000FF"/>
            </a:solidFill>
            <a:round/>
            <a:headEnd/>
            <a:tailEnd/>
          </a:ln>
        </p:spPr>
        <p:txBody>
          <a:bodyPr wrap="none" anchor="ctr"/>
          <a:lstStyle/>
          <a:p>
            <a:endParaRPr lang="es-CO">
              <a:latin typeface="Calibri" pitchFamily="34" charset="0"/>
            </a:endParaRPr>
          </a:p>
        </p:txBody>
      </p:sp>
      <p:sp>
        <p:nvSpPr>
          <p:cNvPr id="12299" name="Text Box 11"/>
          <p:cNvSpPr txBox="1">
            <a:spLocks noChangeArrowheads="1"/>
          </p:cNvSpPr>
          <p:nvPr/>
        </p:nvSpPr>
        <p:spPr bwMode="auto">
          <a:xfrm>
            <a:off x="609600" y="3276600"/>
            <a:ext cx="2209800" cy="1166813"/>
          </a:xfrm>
          <a:prstGeom prst="rect">
            <a:avLst/>
          </a:prstGeom>
          <a:noFill/>
          <a:ln w="38100">
            <a:noFill/>
            <a:miter lim="800000"/>
            <a:headEnd/>
            <a:tailEnd/>
          </a:ln>
        </p:spPr>
        <p:txBody>
          <a:bodyPr>
            <a:spAutoFit/>
          </a:bodyPr>
          <a:lstStyle/>
          <a:p>
            <a:pPr algn="ctr" eaLnBrk="0" hangingPunct="0">
              <a:spcBef>
                <a:spcPct val="50000"/>
              </a:spcBef>
            </a:pPr>
            <a:r>
              <a:rPr lang="es-MX" sz="2800" b="1">
                <a:latin typeface="Calibri" pitchFamily="34" charset="0"/>
              </a:rPr>
              <a:t>BPM</a:t>
            </a:r>
          </a:p>
          <a:p>
            <a:pPr algn="ctr" eaLnBrk="0" hangingPunct="0">
              <a:spcBef>
                <a:spcPct val="50000"/>
              </a:spcBef>
            </a:pPr>
            <a:r>
              <a:rPr lang="es-MX" sz="1700" b="1">
                <a:latin typeface="Calibri" pitchFamily="34" charset="0"/>
              </a:rPr>
              <a:t>Buenas Prácticas de Manufactura</a:t>
            </a:r>
            <a:endParaRPr lang="es-ES" sz="1700" b="1">
              <a:latin typeface="Calibri" pitchFamily="34" charset="0"/>
            </a:endParaRPr>
          </a:p>
        </p:txBody>
      </p:sp>
      <p:sp>
        <p:nvSpPr>
          <p:cNvPr id="12300" name="Text Box 12"/>
          <p:cNvSpPr txBox="1">
            <a:spLocks noChangeArrowheads="1"/>
          </p:cNvSpPr>
          <p:nvPr/>
        </p:nvSpPr>
        <p:spPr bwMode="auto">
          <a:xfrm>
            <a:off x="3276600" y="3200400"/>
            <a:ext cx="2667000" cy="1425575"/>
          </a:xfrm>
          <a:prstGeom prst="rect">
            <a:avLst/>
          </a:prstGeom>
          <a:noFill/>
          <a:ln w="38100">
            <a:noFill/>
            <a:miter lim="800000"/>
            <a:headEnd/>
            <a:tailEnd/>
          </a:ln>
        </p:spPr>
        <p:txBody>
          <a:bodyPr>
            <a:spAutoFit/>
          </a:bodyPr>
          <a:lstStyle/>
          <a:p>
            <a:pPr algn="ctr" eaLnBrk="0" hangingPunct="0">
              <a:spcBef>
                <a:spcPct val="50000"/>
              </a:spcBef>
            </a:pPr>
            <a:r>
              <a:rPr lang="es-MX" sz="2800" b="1">
                <a:latin typeface="Calibri" pitchFamily="34" charset="0"/>
              </a:rPr>
              <a:t>HACCP</a:t>
            </a:r>
          </a:p>
          <a:p>
            <a:pPr algn="ctr" eaLnBrk="0" hangingPunct="0">
              <a:spcBef>
                <a:spcPct val="50000"/>
              </a:spcBef>
            </a:pPr>
            <a:r>
              <a:rPr lang="es-MX" sz="1700" b="1">
                <a:latin typeface="Calibri" pitchFamily="34" charset="0"/>
              </a:rPr>
              <a:t>Análisis de Peligros y Control de Puntos Críticos</a:t>
            </a:r>
            <a:endParaRPr lang="es-ES" sz="1700" b="1">
              <a:latin typeface="Calibri" pitchFamily="34" charset="0"/>
            </a:endParaRPr>
          </a:p>
        </p:txBody>
      </p:sp>
      <p:sp>
        <p:nvSpPr>
          <p:cNvPr id="6157" name="Line 13"/>
          <p:cNvSpPr>
            <a:spLocks noChangeShapeType="1"/>
          </p:cNvSpPr>
          <p:nvPr/>
        </p:nvSpPr>
        <p:spPr bwMode="auto">
          <a:xfrm>
            <a:off x="6019800" y="3886200"/>
            <a:ext cx="533400" cy="0"/>
          </a:xfrm>
          <a:prstGeom prst="line">
            <a:avLst/>
          </a:prstGeom>
          <a:noFill/>
          <a:ln w="25400">
            <a:solidFill>
              <a:srgbClr val="0000FF"/>
            </a:solidFill>
            <a:round/>
            <a:headEnd/>
            <a:tailEnd type="triangle" w="med" len="med"/>
          </a:ln>
        </p:spPr>
        <p:txBody>
          <a:bodyPr/>
          <a:lstStyle/>
          <a:p>
            <a:endParaRPr lang="es-CO"/>
          </a:p>
        </p:txBody>
      </p:sp>
      <p:sp>
        <p:nvSpPr>
          <p:cNvPr id="12302" name="Line 14"/>
          <p:cNvSpPr>
            <a:spLocks noChangeShapeType="1"/>
          </p:cNvSpPr>
          <p:nvPr/>
        </p:nvSpPr>
        <p:spPr bwMode="auto">
          <a:xfrm>
            <a:off x="1752600" y="2590800"/>
            <a:ext cx="0" cy="609600"/>
          </a:xfrm>
          <a:prstGeom prst="line">
            <a:avLst/>
          </a:prstGeom>
          <a:noFill/>
          <a:ln w="19050">
            <a:solidFill>
              <a:schemeClr val="tx1"/>
            </a:solidFill>
            <a:round/>
            <a:headEnd/>
            <a:tailEnd type="triangle" w="med" len="med"/>
          </a:ln>
        </p:spPr>
        <p:txBody>
          <a:bodyPr/>
          <a:lstStyle/>
          <a:p>
            <a:endParaRPr lang="es-CO"/>
          </a:p>
        </p:txBody>
      </p:sp>
      <p:sp>
        <p:nvSpPr>
          <p:cNvPr id="12303" name="Line 15"/>
          <p:cNvSpPr>
            <a:spLocks noChangeShapeType="1"/>
          </p:cNvSpPr>
          <p:nvPr/>
        </p:nvSpPr>
        <p:spPr bwMode="auto">
          <a:xfrm>
            <a:off x="2971800" y="2514600"/>
            <a:ext cx="1066800" cy="685800"/>
          </a:xfrm>
          <a:prstGeom prst="line">
            <a:avLst/>
          </a:prstGeom>
          <a:noFill/>
          <a:ln w="19050">
            <a:solidFill>
              <a:schemeClr val="tx1"/>
            </a:solidFill>
            <a:round/>
            <a:headEnd/>
            <a:tailEnd type="triangle" w="med" len="med"/>
          </a:ln>
        </p:spPr>
        <p:txBody>
          <a:bodyPr/>
          <a:lstStyle/>
          <a:p>
            <a:endParaRPr lang="es-CO"/>
          </a:p>
        </p:txBody>
      </p:sp>
      <p:sp>
        <p:nvSpPr>
          <p:cNvPr id="12304" name="Line 16"/>
          <p:cNvSpPr>
            <a:spLocks noChangeShapeType="1"/>
          </p:cNvSpPr>
          <p:nvPr/>
        </p:nvSpPr>
        <p:spPr bwMode="auto">
          <a:xfrm flipH="1">
            <a:off x="4876800" y="2514600"/>
            <a:ext cx="685800" cy="685800"/>
          </a:xfrm>
          <a:prstGeom prst="line">
            <a:avLst/>
          </a:prstGeom>
          <a:noFill/>
          <a:ln w="19050">
            <a:solidFill>
              <a:schemeClr val="tx1"/>
            </a:solidFill>
            <a:round/>
            <a:headEnd/>
            <a:tailEnd type="triangle" w="med" len="med"/>
          </a:ln>
        </p:spPr>
        <p:txBody>
          <a:bodyPr/>
          <a:lstStyle/>
          <a:p>
            <a:endParaRPr lang="es-CO"/>
          </a:p>
        </p:txBody>
      </p:sp>
      <p:sp>
        <p:nvSpPr>
          <p:cNvPr id="12305" name="Line 17"/>
          <p:cNvSpPr>
            <a:spLocks noChangeShapeType="1"/>
          </p:cNvSpPr>
          <p:nvPr/>
        </p:nvSpPr>
        <p:spPr bwMode="auto">
          <a:xfrm>
            <a:off x="6934200" y="2590800"/>
            <a:ext cx="609600" cy="762000"/>
          </a:xfrm>
          <a:prstGeom prst="line">
            <a:avLst/>
          </a:prstGeom>
          <a:noFill/>
          <a:ln w="19050">
            <a:solidFill>
              <a:schemeClr val="tx1"/>
            </a:solidFill>
            <a:round/>
            <a:headEnd/>
            <a:tailEnd type="triangle" w="med" len="med"/>
          </a:ln>
        </p:spPr>
        <p:txBody>
          <a:bodyPr/>
          <a:lstStyle/>
          <a:p>
            <a:endParaRPr lang="es-CO"/>
          </a:p>
        </p:txBody>
      </p:sp>
      <p:sp>
        <p:nvSpPr>
          <p:cNvPr id="12306" name="Line 18"/>
          <p:cNvSpPr>
            <a:spLocks noChangeShapeType="1"/>
          </p:cNvSpPr>
          <p:nvPr/>
        </p:nvSpPr>
        <p:spPr bwMode="auto">
          <a:xfrm flipH="1" flipV="1">
            <a:off x="2514600" y="4343400"/>
            <a:ext cx="1981200" cy="990600"/>
          </a:xfrm>
          <a:prstGeom prst="line">
            <a:avLst/>
          </a:prstGeom>
          <a:noFill/>
          <a:ln w="19050">
            <a:solidFill>
              <a:schemeClr val="tx1"/>
            </a:solidFill>
            <a:round/>
            <a:headEnd/>
            <a:tailEnd type="triangle" w="med" len="med"/>
          </a:ln>
        </p:spPr>
        <p:txBody>
          <a:bodyPr/>
          <a:lstStyle/>
          <a:p>
            <a:endParaRPr lang="es-CO"/>
          </a:p>
        </p:txBody>
      </p:sp>
      <p:sp>
        <p:nvSpPr>
          <p:cNvPr id="12307" name="Line 19"/>
          <p:cNvSpPr>
            <a:spLocks noChangeShapeType="1"/>
          </p:cNvSpPr>
          <p:nvPr/>
        </p:nvSpPr>
        <p:spPr bwMode="auto">
          <a:xfrm flipV="1">
            <a:off x="1600200" y="4572000"/>
            <a:ext cx="0" cy="609600"/>
          </a:xfrm>
          <a:prstGeom prst="line">
            <a:avLst/>
          </a:prstGeom>
          <a:noFill/>
          <a:ln w="19050">
            <a:solidFill>
              <a:schemeClr val="tx1"/>
            </a:solidFill>
            <a:round/>
            <a:headEnd/>
            <a:tailEnd type="triangle" w="med" len="med"/>
          </a:ln>
        </p:spPr>
        <p:txBody>
          <a:bodyPr/>
          <a:lstStyle/>
          <a:p>
            <a:endParaRPr lang="es-CO"/>
          </a:p>
        </p:txBody>
      </p:sp>
      <p:sp>
        <p:nvSpPr>
          <p:cNvPr id="12308" name="Line 20"/>
          <p:cNvSpPr>
            <a:spLocks noChangeShapeType="1"/>
          </p:cNvSpPr>
          <p:nvPr/>
        </p:nvSpPr>
        <p:spPr bwMode="auto">
          <a:xfrm flipH="1" flipV="1">
            <a:off x="4572000" y="4648200"/>
            <a:ext cx="533400" cy="533400"/>
          </a:xfrm>
          <a:prstGeom prst="line">
            <a:avLst/>
          </a:prstGeom>
          <a:noFill/>
          <a:ln w="19050">
            <a:solidFill>
              <a:schemeClr val="tx1"/>
            </a:solidFill>
            <a:round/>
            <a:headEnd/>
            <a:tailEnd type="triangle" w="med" len="med"/>
          </a:ln>
        </p:spPr>
        <p:txBody>
          <a:bodyPr/>
          <a:lstStyle/>
          <a:p>
            <a:endParaRPr lang="es-CO"/>
          </a:p>
        </p:txBody>
      </p:sp>
      <p:sp>
        <p:nvSpPr>
          <p:cNvPr id="6165" name="Rectangle 21"/>
          <p:cNvSpPr>
            <a:spLocks noChangeArrowheads="1"/>
          </p:cNvSpPr>
          <p:nvPr/>
        </p:nvSpPr>
        <p:spPr bwMode="auto">
          <a:xfrm>
            <a:off x="428625" y="714375"/>
            <a:ext cx="8715375" cy="1323975"/>
          </a:xfrm>
          <a:prstGeom prst="rect">
            <a:avLst/>
          </a:prstGeom>
          <a:noFill/>
          <a:ln w="12700" cap="sq">
            <a:noFill/>
            <a:miter lim="800000"/>
            <a:headEnd/>
            <a:tailEnd/>
          </a:ln>
          <a:effectLst/>
        </p:spPr>
        <p:txBody>
          <a:bodyPr>
            <a:spAutoFit/>
          </a:bodyPr>
          <a:lstStyle/>
          <a:p>
            <a:pPr algn="ctr" eaLnBrk="0" fontAlgn="auto" hangingPunct="0">
              <a:spcBef>
                <a:spcPct val="50000"/>
              </a:spcBef>
              <a:spcAft>
                <a:spcPts val="0"/>
              </a:spcAft>
              <a:buFont typeface="Wingdings" pitchFamily="2" charset="2"/>
              <a:buNone/>
              <a:defRPr/>
            </a:pPr>
            <a:r>
              <a:rPr lang="es-MX" sz="4000" b="1" i="1" dirty="0">
                <a:solidFill>
                  <a:srgbClr val="000000"/>
                </a:solidFill>
                <a:effectLst>
                  <a:outerShdw blurRad="38100" dist="38100" dir="2700000" algn="tl">
                    <a:srgbClr val="FFFFFF"/>
                  </a:outerShdw>
                </a:effectLst>
                <a:latin typeface="+mn-lt"/>
                <a:cs typeface="+mn-cs"/>
              </a:rPr>
              <a:t>Interacción de normativas del sector alimenticio</a:t>
            </a:r>
            <a:endParaRPr lang="es-ES" sz="4000" b="1" i="1" dirty="0">
              <a:solidFill>
                <a:srgbClr val="000000"/>
              </a:solidFill>
              <a:effectLst>
                <a:outerShdw blurRad="38100" dist="38100" dir="2700000" algn="tl">
                  <a:srgbClr val="FFFFFF"/>
                </a:outerShdw>
              </a:effectLst>
              <a:latin typeface="+mn-lt"/>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6154"/>
                                        </p:tgtEl>
                                        <p:attrNameLst>
                                          <p:attrName>style.visibility</p:attrName>
                                        </p:attrNameLst>
                                      </p:cBhvr>
                                      <p:to>
                                        <p:strVal val="visible"/>
                                      </p:to>
                                    </p:set>
                                    <p:anim calcmode="lin" valueType="num">
                                      <p:cBhvr>
                                        <p:cTn id="7" dur="500" fill="hold"/>
                                        <p:tgtEl>
                                          <p:spTgt spid="6154"/>
                                        </p:tgtEl>
                                        <p:attrNameLst>
                                          <p:attrName>ppt_w</p:attrName>
                                        </p:attrNameLst>
                                      </p:cBhvr>
                                      <p:tavLst>
                                        <p:tav tm="0">
                                          <p:val>
                                            <p:fltVal val="0"/>
                                          </p:val>
                                        </p:tav>
                                        <p:tav tm="100000">
                                          <p:val>
                                            <p:strVal val="#ppt_w"/>
                                          </p:val>
                                        </p:tav>
                                      </p:tavLst>
                                    </p:anim>
                                    <p:anim calcmode="lin" valueType="num">
                                      <p:cBhvr>
                                        <p:cTn id="8" dur="500" fill="hold"/>
                                        <p:tgtEl>
                                          <p:spTgt spid="6154"/>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300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23" presetClass="entr" presetSubtype="16" fill="hold" grpId="0" nodeType="afterEffect">
                                  <p:stCondLst>
                                    <p:cond delay="100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ID="23" presetClass="entr" presetSubtype="16" fill="hold" grpId="0" nodeType="afterEffect">
                                  <p:stCondLst>
                                    <p:cond delay="3000"/>
                                  </p:stCondLst>
                                  <p:childTnLst>
                                    <p:set>
                                      <p:cBhvr>
                                        <p:cTn id="21" dur="1" fill="hold">
                                          <p:stCondLst>
                                            <p:cond delay="0"/>
                                          </p:stCondLst>
                                        </p:cTn>
                                        <p:tgtEl>
                                          <p:spTgt spid="6157"/>
                                        </p:tgtEl>
                                        <p:attrNameLst>
                                          <p:attrName>style.visibility</p:attrName>
                                        </p:attrNameLst>
                                      </p:cBhvr>
                                      <p:to>
                                        <p:strVal val="visible"/>
                                      </p:to>
                                    </p:set>
                                    <p:anim calcmode="lin" valueType="num">
                                      <p:cBhvr>
                                        <p:cTn id="22" dur="500" fill="hold"/>
                                        <p:tgtEl>
                                          <p:spTgt spid="6157"/>
                                        </p:tgtEl>
                                        <p:attrNameLst>
                                          <p:attrName>ppt_w</p:attrName>
                                        </p:attrNameLst>
                                      </p:cBhvr>
                                      <p:tavLst>
                                        <p:tav tm="0">
                                          <p:val>
                                            <p:fltVal val="0"/>
                                          </p:val>
                                        </p:tav>
                                        <p:tav tm="100000">
                                          <p:val>
                                            <p:strVal val="#ppt_w"/>
                                          </p:val>
                                        </p:tav>
                                      </p:tavLst>
                                    </p:anim>
                                    <p:anim calcmode="lin" valueType="num">
                                      <p:cBhvr>
                                        <p:cTn id="23" dur="500" fill="hold"/>
                                        <p:tgtEl>
                                          <p:spTgt spid="6157"/>
                                        </p:tgtEl>
                                        <p:attrNameLst>
                                          <p:attrName>ppt_h</p:attrName>
                                        </p:attrNameLst>
                                      </p:cBhvr>
                                      <p:tavLst>
                                        <p:tav tm="0">
                                          <p:val>
                                            <p:fltVal val="0"/>
                                          </p:val>
                                        </p:tav>
                                        <p:tav tm="100000">
                                          <p:val>
                                            <p:strVal val="#ppt_h"/>
                                          </p:val>
                                        </p:tav>
                                      </p:tavLst>
                                    </p:anim>
                                  </p:childTnLst>
                                </p:cTn>
                              </p:par>
                            </p:childTnLst>
                          </p:cTn>
                        </p:par>
                        <p:par>
                          <p:cTn id="24" fill="hold">
                            <p:stCondLst>
                              <p:cond delay="11000"/>
                            </p:stCondLst>
                            <p:childTnLst>
                              <p:par>
                                <p:cTn id="25" presetID="23" presetClass="entr" presetSubtype="16" fill="hold" grpId="0" nodeType="afterEffect">
                                  <p:stCondLst>
                                    <p:cond delay="1000"/>
                                  </p:stCondLst>
                                  <p:childTnLst>
                                    <p:set>
                                      <p:cBhvr>
                                        <p:cTn id="26" dur="1" fill="hold">
                                          <p:stCondLst>
                                            <p:cond delay="0"/>
                                          </p:stCondLst>
                                        </p:cTn>
                                        <p:tgtEl>
                                          <p:spTgt spid="6146"/>
                                        </p:tgtEl>
                                        <p:attrNameLst>
                                          <p:attrName>style.visibility</p:attrName>
                                        </p:attrNameLst>
                                      </p:cBhvr>
                                      <p:to>
                                        <p:strVal val="visible"/>
                                      </p:to>
                                    </p:set>
                                    <p:anim calcmode="lin" valueType="num">
                                      <p:cBhvr>
                                        <p:cTn id="27" dur="500" fill="hold"/>
                                        <p:tgtEl>
                                          <p:spTgt spid="6146"/>
                                        </p:tgtEl>
                                        <p:attrNameLst>
                                          <p:attrName>ppt_w</p:attrName>
                                        </p:attrNameLst>
                                      </p:cBhvr>
                                      <p:tavLst>
                                        <p:tav tm="0">
                                          <p:val>
                                            <p:fltVal val="0"/>
                                          </p:val>
                                        </p:tav>
                                        <p:tav tm="100000">
                                          <p:val>
                                            <p:strVal val="#ppt_w"/>
                                          </p:val>
                                        </p:tav>
                                      </p:tavLst>
                                    </p:anim>
                                    <p:anim calcmode="lin" valueType="num">
                                      <p:cBhvr>
                                        <p:cTn id="28"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54" grpId="0" animBg="1"/>
      <p:bldP spid="61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857250" y="1285875"/>
            <a:ext cx="7600950" cy="857250"/>
          </a:xfrm>
        </p:spPr>
        <p:txBody>
          <a:bodyPr/>
          <a:lstStyle/>
          <a:p>
            <a:r>
              <a:rPr lang="es-ES" sz="3600" i="1" dirty="0" smtClean="0">
                <a:latin typeface="Arial" pitchFamily="34" charset="0"/>
                <a:cs typeface="Arial" pitchFamily="34" charset="0"/>
              </a:rPr>
              <a:t>AREAS DE ALMACENAMIENTO</a:t>
            </a:r>
          </a:p>
        </p:txBody>
      </p:sp>
      <p:sp>
        <p:nvSpPr>
          <p:cNvPr id="30723" name="Rectangle 3"/>
          <p:cNvSpPr>
            <a:spLocks noGrp="1"/>
          </p:cNvSpPr>
          <p:nvPr>
            <p:ph idx="1"/>
          </p:nvPr>
        </p:nvSpPr>
        <p:spPr>
          <a:xfrm>
            <a:off x="642938" y="2500313"/>
            <a:ext cx="7815262" cy="3929062"/>
          </a:xfrm>
        </p:spPr>
        <p:txBody>
          <a:bodyPr>
            <a:normAutofit lnSpcReduction="10000"/>
          </a:bodyPr>
          <a:lstStyle/>
          <a:p>
            <a:pPr>
              <a:lnSpc>
                <a:spcPct val="80000"/>
              </a:lnSpc>
            </a:pPr>
            <a:r>
              <a:rPr lang="es-ES" sz="2600" dirty="0" smtClean="0">
                <a:latin typeface="Arial" pitchFamily="34" charset="0"/>
                <a:cs typeface="Arial" pitchFamily="34" charset="0"/>
              </a:rPr>
              <a:t>Los productos rechazados, retirados o devueltos deben separarse.</a:t>
            </a:r>
          </a:p>
          <a:p>
            <a:pPr>
              <a:lnSpc>
                <a:spcPct val="80000"/>
              </a:lnSpc>
            </a:pPr>
            <a:r>
              <a:rPr lang="es-ES" sz="2600" dirty="0" smtClean="0">
                <a:latin typeface="Arial" pitchFamily="34" charset="0"/>
                <a:cs typeface="Arial" pitchFamily="34" charset="0"/>
              </a:rPr>
              <a:t>Los materiales activos, narcóticos, otros fármacos peligrosos y sustancias que representen riesgo de uso indebido como incendios o explosión deben almacenarse en lugares seguros y bien protegidos.</a:t>
            </a:r>
          </a:p>
          <a:p>
            <a:pPr>
              <a:lnSpc>
                <a:spcPct val="80000"/>
              </a:lnSpc>
            </a:pPr>
            <a:r>
              <a:rPr lang="es-ES" sz="2600" dirty="0" smtClean="0">
                <a:latin typeface="Arial" pitchFamily="34" charset="0"/>
                <a:cs typeface="Arial" pitchFamily="34" charset="0"/>
              </a:rPr>
              <a:t>Material de envase impreso con almacenamiento seguro.</a:t>
            </a:r>
          </a:p>
          <a:p>
            <a:pPr>
              <a:lnSpc>
                <a:spcPct val="80000"/>
              </a:lnSpc>
            </a:pPr>
            <a:r>
              <a:rPr lang="es-ES" sz="2600" dirty="0" smtClean="0">
                <a:latin typeface="Arial" pitchFamily="34" charset="0"/>
                <a:cs typeface="Arial" pitchFamily="34" charset="0"/>
              </a:rPr>
              <a:t>El pesaje de materias primas generalmente se realiza en áreas separadas con dispositivos especiales para controlar el polvo , por ejemplo.</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143000" y="1071563"/>
            <a:ext cx="7315200" cy="1143000"/>
          </a:xfrm>
        </p:spPr>
        <p:txBody>
          <a:bodyPr/>
          <a:lstStyle/>
          <a:p>
            <a:r>
              <a:rPr lang="es-ES" sz="3600" dirty="0" smtClean="0">
                <a:latin typeface="Arial" pitchFamily="34" charset="0"/>
                <a:cs typeface="Arial" pitchFamily="34" charset="0"/>
              </a:rPr>
              <a:t>AREAS DE PRODUCCION</a:t>
            </a:r>
          </a:p>
        </p:txBody>
      </p:sp>
      <p:sp>
        <p:nvSpPr>
          <p:cNvPr id="31747" name="Rectangle 3"/>
          <p:cNvSpPr>
            <a:spLocks noGrp="1"/>
          </p:cNvSpPr>
          <p:nvPr>
            <p:ph idx="1"/>
          </p:nvPr>
        </p:nvSpPr>
        <p:spPr>
          <a:xfrm>
            <a:off x="642938" y="2643188"/>
            <a:ext cx="7813675" cy="3571875"/>
          </a:xfrm>
        </p:spPr>
        <p:txBody>
          <a:bodyPr/>
          <a:lstStyle/>
          <a:p>
            <a:pPr>
              <a:lnSpc>
                <a:spcPct val="80000"/>
              </a:lnSpc>
            </a:pPr>
            <a:r>
              <a:rPr lang="es-ES" sz="2400" dirty="0" smtClean="0">
                <a:latin typeface="Arial" pitchFamily="34" charset="0"/>
                <a:cs typeface="Arial" pitchFamily="34" charset="0"/>
              </a:rPr>
              <a:t>Ciertos productos farmacéuticos tales como los materiales altamente </a:t>
            </a:r>
            <a:r>
              <a:rPr lang="es-ES" sz="2400" dirty="0" err="1" smtClean="0">
                <a:latin typeface="Arial" pitchFamily="34" charset="0"/>
                <a:cs typeface="Arial" pitchFamily="34" charset="0"/>
              </a:rPr>
              <a:t>sensibilizantes</a:t>
            </a:r>
            <a:r>
              <a:rPr lang="es-ES" sz="2400" dirty="0" smtClean="0">
                <a:latin typeface="Arial" pitchFamily="34" charset="0"/>
                <a:cs typeface="Arial" pitchFamily="34" charset="0"/>
              </a:rPr>
              <a:t> ( antibióticos, penicilinas, </a:t>
            </a:r>
            <a:r>
              <a:rPr lang="es-ES" sz="2400" dirty="0" err="1" smtClean="0">
                <a:latin typeface="Arial" pitchFamily="34" charset="0"/>
                <a:cs typeface="Arial" pitchFamily="34" charset="0"/>
              </a:rPr>
              <a:t>cefalosporinicos</a:t>
            </a:r>
            <a:r>
              <a:rPr lang="es-ES" sz="2400" dirty="0" smtClean="0">
                <a:latin typeface="Arial" pitchFamily="34" charset="0"/>
                <a:cs typeface="Arial" pitchFamily="34" charset="0"/>
              </a:rPr>
              <a:t>, productos biológicos) deben contar con instalaciones independientes.</a:t>
            </a:r>
          </a:p>
          <a:p>
            <a:pPr>
              <a:lnSpc>
                <a:spcPct val="80000"/>
              </a:lnSpc>
            </a:pPr>
            <a:r>
              <a:rPr lang="es-ES" sz="2400" dirty="0" smtClean="0">
                <a:latin typeface="Arial" pitchFamily="34" charset="0"/>
                <a:cs typeface="Arial" pitchFamily="34" charset="0"/>
              </a:rPr>
              <a:t>Es preferible que las instalaciones estén ubicadas de forma que la producción pueda hacerse en un orden lógico y acorde con la secuencia de las operaciones de producción.</a:t>
            </a:r>
          </a:p>
          <a:p>
            <a:pPr>
              <a:lnSpc>
                <a:spcPct val="80000"/>
              </a:lnSpc>
            </a:pPr>
            <a:r>
              <a:rPr lang="es-ES" sz="2400" dirty="0" smtClean="0">
                <a:latin typeface="Arial" pitchFamily="34" charset="0"/>
                <a:cs typeface="Arial" pitchFamily="34" charset="0"/>
              </a:rPr>
              <a:t>Las superficies interiores ( paredes, pisos y cielorrasos) deben tener un terminado suave, libre de grietas y aberturas sin despedir partículas.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571500" y="1000125"/>
            <a:ext cx="8115300" cy="1000125"/>
          </a:xfrm>
        </p:spPr>
        <p:txBody>
          <a:bodyPr/>
          <a:lstStyle/>
          <a:p>
            <a:r>
              <a:rPr lang="es-ES" sz="3600" i="1" dirty="0" smtClean="0">
                <a:latin typeface="Arial" pitchFamily="34" charset="0"/>
                <a:cs typeface="Arial" pitchFamily="34" charset="0"/>
              </a:rPr>
              <a:t>AREAS DE PRODUCCION</a:t>
            </a:r>
          </a:p>
        </p:txBody>
      </p:sp>
      <p:sp>
        <p:nvSpPr>
          <p:cNvPr id="32771" name="Rectangle 3"/>
          <p:cNvSpPr>
            <a:spLocks noGrp="1"/>
          </p:cNvSpPr>
          <p:nvPr>
            <p:ph idx="1"/>
          </p:nvPr>
        </p:nvSpPr>
        <p:spPr>
          <a:xfrm>
            <a:off x="428625" y="2000250"/>
            <a:ext cx="8258175" cy="3643313"/>
          </a:xfrm>
        </p:spPr>
        <p:txBody>
          <a:bodyPr/>
          <a:lstStyle/>
          <a:p>
            <a:r>
              <a:rPr lang="es-ES" sz="2600" dirty="0" smtClean="0">
                <a:latin typeface="Arial" pitchFamily="34" charset="0"/>
                <a:cs typeface="Arial" pitchFamily="34" charset="0"/>
              </a:rPr>
              <a:t>Las cañerías, artefactos lumínicos, puntos de ventilación y otros servicios deben ser diseñados de forma que no causen dificultad para su limpieza.     Si es posible el mantenimiento con acceso desde el exterior.</a:t>
            </a:r>
          </a:p>
          <a:p>
            <a:r>
              <a:rPr lang="es-ES" sz="2600" dirty="0" smtClean="0">
                <a:latin typeface="Arial" pitchFamily="34" charset="0"/>
                <a:cs typeface="Arial" pitchFamily="34" charset="0"/>
              </a:rPr>
              <a:t>Los drenajes no deben permitir contracorrientes.  Deben ser de fácil limpieza y desinfección.</a:t>
            </a:r>
          </a:p>
          <a:p>
            <a:r>
              <a:rPr lang="es-ES" sz="2600" dirty="0" smtClean="0">
                <a:latin typeface="Arial" pitchFamily="34" charset="0"/>
                <a:cs typeface="Arial" pitchFamily="34" charset="0"/>
              </a:rPr>
              <a:t>Se debe tener una ventilación efectiva.</a:t>
            </a:r>
          </a:p>
          <a:p>
            <a:pPr>
              <a:buFont typeface="Wingdings" pitchFamily="2" charset="2"/>
              <a:buNone/>
            </a:pPr>
            <a:endParaRPr lang="es-ES" sz="2600" dirty="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8229600" cy="736600"/>
          </a:xfrm>
        </p:spPr>
        <p:txBody>
          <a:bodyPr/>
          <a:lstStyle/>
          <a:p>
            <a:pPr fontAlgn="auto">
              <a:spcAft>
                <a:spcPts val="0"/>
              </a:spcAft>
              <a:defRPr/>
            </a:pPr>
            <a:r>
              <a:rPr lang="es-ES" sz="3200" dirty="0">
                <a:solidFill>
                  <a:srgbClr val="008080"/>
                </a:solidFill>
              </a:rPr>
              <a:t>DIAGRAMA TIEMPO / TEMPERATURA.</a:t>
            </a:r>
          </a:p>
        </p:txBody>
      </p:sp>
      <p:sp>
        <p:nvSpPr>
          <p:cNvPr id="69635" name="Text Box 3"/>
          <p:cNvSpPr txBox="1">
            <a:spLocks noChangeArrowheads="1"/>
          </p:cNvSpPr>
          <p:nvPr/>
        </p:nvSpPr>
        <p:spPr bwMode="auto">
          <a:xfrm>
            <a:off x="3492500" y="1989138"/>
            <a:ext cx="3295650" cy="366712"/>
          </a:xfrm>
          <a:prstGeom prst="rect">
            <a:avLst/>
          </a:prstGeom>
          <a:noFill/>
          <a:ln w="9525">
            <a:noFill/>
            <a:miter lim="800000"/>
            <a:headEnd/>
            <a:tailEnd/>
          </a:ln>
        </p:spPr>
        <p:txBody>
          <a:bodyPr wrap="none">
            <a:spAutoFit/>
          </a:bodyPr>
          <a:lstStyle/>
          <a:p>
            <a:r>
              <a:rPr lang="es-ES">
                <a:solidFill>
                  <a:srgbClr val="003399"/>
                </a:solidFill>
                <a:latin typeface="Lucida Sans Unicode" pitchFamily="34" charset="0"/>
              </a:rPr>
              <a:t>ZONA DE MUERTE TERMICA.</a:t>
            </a:r>
          </a:p>
        </p:txBody>
      </p:sp>
      <p:sp>
        <p:nvSpPr>
          <p:cNvPr id="69636" name="Text Box 4"/>
          <p:cNvSpPr txBox="1">
            <a:spLocks noChangeArrowheads="1"/>
          </p:cNvSpPr>
          <p:nvPr/>
        </p:nvSpPr>
        <p:spPr bwMode="auto">
          <a:xfrm>
            <a:off x="2843213" y="2997200"/>
            <a:ext cx="4387850" cy="366713"/>
          </a:xfrm>
          <a:prstGeom prst="rect">
            <a:avLst/>
          </a:prstGeom>
          <a:noFill/>
          <a:ln w="9525">
            <a:noFill/>
            <a:miter lim="800000"/>
            <a:headEnd/>
            <a:tailEnd/>
          </a:ln>
        </p:spPr>
        <p:txBody>
          <a:bodyPr wrap="none">
            <a:spAutoFit/>
          </a:bodyPr>
          <a:lstStyle/>
          <a:p>
            <a:r>
              <a:rPr lang="es-ES">
                <a:solidFill>
                  <a:srgbClr val="003399"/>
                </a:solidFill>
              </a:rPr>
              <a:t>ZONA DE INACTIVACION REVERSIBLE</a:t>
            </a:r>
          </a:p>
        </p:txBody>
      </p:sp>
      <p:sp>
        <p:nvSpPr>
          <p:cNvPr id="69637" name="Text Box 5"/>
          <p:cNvSpPr txBox="1">
            <a:spLocks noChangeArrowheads="1"/>
          </p:cNvSpPr>
          <p:nvPr/>
        </p:nvSpPr>
        <p:spPr bwMode="auto">
          <a:xfrm>
            <a:off x="2555875" y="4149725"/>
            <a:ext cx="5643563" cy="400050"/>
          </a:xfrm>
          <a:prstGeom prst="rect">
            <a:avLst/>
          </a:prstGeom>
          <a:noFill/>
          <a:ln w="9525">
            <a:noFill/>
            <a:miter lim="800000"/>
            <a:headEnd/>
            <a:tailEnd/>
          </a:ln>
        </p:spPr>
        <p:txBody>
          <a:bodyPr wrap="none">
            <a:spAutoFit/>
          </a:bodyPr>
          <a:lstStyle/>
          <a:p>
            <a:r>
              <a:rPr lang="es-ES" sz="2000" dirty="0" smtClean="0">
                <a:solidFill>
                  <a:srgbClr val="FF0000"/>
                </a:solidFill>
              </a:rPr>
              <a:t>ZONA </a:t>
            </a:r>
            <a:r>
              <a:rPr lang="es-ES" sz="2000" dirty="0">
                <a:solidFill>
                  <a:srgbClr val="FF0000"/>
                </a:solidFill>
              </a:rPr>
              <a:t>DE MAXIMA ACTIVIDAD MICROBIANA</a:t>
            </a:r>
          </a:p>
        </p:txBody>
      </p:sp>
      <p:sp>
        <p:nvSpPr>
          <p:cNvPr id="69638" name="Text Box 6"/>
          <p:cNvSpPr txBox="1">
            <a:spLocks noChangeArrowheads="1"/>
          </p:cNvSpPr>
          <p:nvPr/>
        </p:nvSpPr>
        <p:spPr bwMode="auto">
          <a:xfrm>
            <a:off x="2786063" y="5072063"/>
            <a:ext cx="4692650" cy="366712"/>
          </a:xfrm>
          <a:prstGeom prst="rect">
            <a:avLst/>
          </a:prstGeom>
          <a:noFill/>
          <a:ln w="9525">
            <a:noFill/>
            <a:miter lim="800000"/>
            <a:headEnd/>
            <a:tailEnd/>
          </a:ln>
        </p:spPr>
        <p:txBody>
          <a:bodyPr wrap="none">
            <a:spAutoFit/>
          </a:bodyPr>
          <a:lstStyle/>
          <a:p>
            <a:r>
              <a:rPr lang="es-ES">
                <a:solidFill>
                  <a:schemeClr val="tx2"/>
                </a:solidFill>
              </a:rPr>
              <a:t>ZONA DE ACTIVIDAD REDUCIDA A NULA.</a:t>
            </a:r>
          </a:p>
        </p:txBody>
      </p:sp>
      <p:sp>
        <p:nvSpPr>
          <p:cNvPr id="69639" name="Text Box 7"/>
          <p:cNvSpPr txBox="1">
            <a:spLocks noChangeArrowheads="1"/>
          </p:cNvSpPr>
          <p:nvPr/>
        </p:nvSpPr>
        <p:spPr bwMode="auto">
          <a:xfrm>
            <a:off x="6856413" y="5943600"/>
            <a:ext cx="1101725" cy="396875"/>
          </a:xfrm>
          <a:prstGeom prst="rect">
            <a:avLst/>
          </a:prstGeom>
          <a:noFill/>
          <a:ln w="9525">
            <a:noFill/>
            <a:miter lim="800000"/>
            <a:headEnd/>
            <a:tailEnd/>
          </a:ln>
        </p:spPr>
        <p:txBody>
          <a:bodyPr wrap="none">
            <a:spAutoFit/>
          </a:bodyPr>
          <a:lstStyle/>
          <a:p>
            <a:r>
              <a:rPr lang="es-ES" sz="2000" i="1">
                <a:solidFill>
                  <a:srgbClr val="FF0066"/>
                </a:solidFill>
              </a:rPr>
              <a:t>Tiempo.</a:t>
            </a:r>
          </a:p>
        </p:txBody>
      </p:sp>
      <p:sp>
        <p:nvSpPr>
          <p:cNvPr id="69640" name="Text Box 8"/>
          <p:cNvSpPr txBox="1">
            <a:spLocks noChangeArrowheads="1"/>
          </p:cNvSpPr>
          <p:nvPr/>
        </p:nvSpPr>
        <p:spPr bwMode="auto">
          <a:xfrm>
            <a:off x="303213" y="2127250"/>
            <a:ext cx="1706562" cy="396875"/>
          </a:xfrm>
          <a:prstGeom prst="rect">
            <a:avLst/>
          </a:prstGeom>
          <a:noFill/>
          <a:ln w="9525">
            <a:noFill/>
            <a:miter lim="800000"/>
            <a:headEnd/>
            <a:tailEnd/>
          </a:ln>
        </p:spPr>
        <p:txBody>
          <a:bodyPr wrap="none">
            <a:spAutoFit/>
          </a:bodyPr>
          <a:lstStyle/>
          <a:p>
            <a:r>
              <a:rPr lang="es-ES" sz="2000" i="1">
                <a:solidFill>
                  <a:srgbClr val="FF0066"/>
                </a:solidFill>
              </a:rPr>
              <a:t>Temperatura.</a:t>
            </a:r>
          </a:p>
        </p:txBody>
      </p:sp>
      <p:sp>
        <p:nvSpPr>
          <p:cNvPr id="69641" name="Line 9"/>
          <p:cNvSpPr>
            <a:spLocks noChangeShapeType="1"/>
          </p:cNvSpPr>
          <p:nvPr/>
        </p:nvSpPr>
        <p:spPr bwMode="auto">
          <a:xfrm flipV="1">
            <a:off x="2051050" y="1916113"/>
            <a:ext cx="0" cy="3889375"/>
          </a:xfrm>
          <a:prstGeom prst="line">
            <a:avLst/>
          </a:prstGeom>
          <a:noFill/>
          <a:ln w="57150">
            <a:solidFill>
              <a:schemeClr val="tx1"/>
            </a:solidFill>
            <a:round/>
            <a:headEnd/>
            <a:tailEnd type="triangle" w="med" len="med"/>
          </a:ln>
        </p:spPr>
        <p:txBody>
          <a:bodyPr/>
          <a:lstStyle/>
          <a:p>
            <a:endParaRPr lang="es-CO"/>
          </a:p>
        </p:txBody>
      </p:sp>
      <p:sp>
        <p:nvSpPr>
          <p:cNvPr id="69642" name="Line 10"/>
          <p:cNvSpPr>
            <a:spLocks noChangeShapeType="1"/>
          </p:cNvSpPr>
          <p:nvPr/>
        </p:nvSpPr>
        <p:spPr bwMode="auto">
          <a:xfrm>
            <a:off x="2051050" y="5805488"/>
            <a:ext cx="6265863" cy="0"/>
          </a:xfrm>
          <a:prstGeom prst="line">
            <a:avLst/>
          </a:prstGeom>
          <a:noFill/>
          <a:ln w="57150">
            <a:solidFill>
              <a:schemeClr val="tx1"/>
            </a:solidFill>
            <a:round/>
            <a:headEnd/>
            <a:tailEnd type="triangle" w="med" len="med"/>
          </a:ln>
        </p:spPr>
        <p:txBody>
          <a:bodyPr/>
          <a:lstStyle/>
          <a:p>
            <a:endParaRPr lang="es-CO"/>
          </a:p>
        </p:txBody>
      </p:sp>
      <p:sp>
        <p:nvSpPr>
          <p:cNvPr id="69643" name="Line 11"/>
          <p:cNvSpPr>
            <a:spLocks noChangeShapeType="1"/>
          </p:cNvSpPr>
          <p:nvPr/>
        </p:nvSpPr>
        <p:spPr bwMode="auto">
          <a:xfrm>
            <a:off x="2051050" y="4797425"/>
            <a:ext cx="6265863" cy="0"/>
          </a:xfrm>
          <a:prstGeom prst="line">
            <a:avLst/>
          </a:prstGeom>
          <a:noFill/>
          <a:ln w="9525">
            <a:solidFill>
              <a:schemeClr val="tx1"/>
            </a:solidFill>
            <a:round/>
            <a:headEnd/>
            <a:tailEnd/>
          </a:ln>
        </p:spPr>
        <p:txBody>
          <a:bodyPr/>
          <a:lstStyle/>
          <a:p>
            <a:endParaRPr lang="es-CO"/>
          </a:p>
        </p:txBody>
      </p:sp>
      <p:sp>
        <p:nvSpPr>
          <p:cNvPr id="69644" name="Line 12"/>
          <p:cNvSpPr>
            <a:spLocks noChangeShapeType="1"/>
          </p:cNvSpPr>
          <p:nvPr/>
        </p:nvSpPr>
        <p:spPr bwMode="auto">
          <a:xfrm>
            <a:off x="2051050" y="3716338"/>
            <a:ext cx="6192838" cy="0"/>
          </a:xfrm>
          <a:prstGeom prst="line">
            <a:avLst/>
          </a:prstGeom>
          <a:noFill/>
          <a:ln w="9525">
            <a:solidFill>
              <a:schemeClr val="tx1"/>
            </a:solidFill>
            <a:round/>
            <a:headEnd/>
            <a:tailEnd/>
          </a:ln>
        </p:spPr>
        <p:txBody>
          <a:bodyPr/>
          <a:lstStyle/>
          <a:p>
            <a:endParaRPr lang="es-CO"/>
          </a:p>
        </p:txBody>
      </p:sp>
      <p:sp>
        <p:nvSpPr>
          <p:cNvPr id="69645" name="Line 13"/>
          <p:cNvSpPr>
            <a:spLocks noChangeShapeType="1"/>
          </p:cNvSpPr>
          <p:nvPr/>
        </p:nvSpPr>
        <p:spPr bwMode="auto">
          <a:xfrm>
            <a:off x="2051050" y="2636838"/>
            <a:ext cx="6121400" cy="0"/>
          </a:xfrm>
          <a:prstGeom prst="line">
            <a:avLst/>
          </a:prstGeom>
          <a:noFill/>
          <a:ln w="9525">
            <a:solidFill>
              <a:schemeClr val="tx1"/>
            </a:solidFill>
            <a:round/>
            <a:headEnd/>
            <a:tailEnd/>
          </a:ln>
        </p:spPr>
        <p:txBody>
          <a:bodyPr/>
          <a:lstStyle/>
          <a:p>
            <a:endParaRPr lang="es-CO"/>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357813" y="857250"/>
            <a:ext cx="3357562" cy="1785938"/>
          </a:xfrm>
          <a:prstGeom prst="rect">
            <a:avLst/>
          </a:prstGeom>
          <a:noFill/>
          <a:ln w="9525">
            <a:noFill/>
            <a:miter lim="800000"/>
            <a:headEnd/>
            <a:tailEnd/>
          </a:ln>
        </p:spPr>
      </p:pic>
      <p:sp>
        <p:nvSpPr>
          <p:cNvPr id="33795" name="Rectangle 2"/>
          <p:cNvSpPr>
            <a:spLocks noGrp="1"/>
          </p:cNvSpPr>
          <p:nvPr>
            <p:ph type="title"/>
          </p:nvPr>
        </p:nvSpPr>
        <p:spPr>
          <a:xfrm>
            <a:off x="428625" y="1000125"/>
            <a:ext cx="8258175" cy="1285875"/>
          </a:xfrm>
        </p:spPr>
        <p:txBody>
          <a:bodyPr/>
          <a:lstStyle/>
          <a:p>
            <a:pPr algn="l"/>
            <a:r>
              <a:rPr lang="es-ES" sz="3600" i="1" dirty="0" smtClean="0">
                <a:latin typeface="Arial" pitchFamily="34" charset="0"/>
                <a:cs typeface="Arial" pitchFamily="34" charset="0"/>
              </a:rPr>
              <a:t>AREAS DE CONTROL </a:t>
            </a:r>
            <a:br>
              <a:rPr lang="es-ES" sz="3600" i="1" dirty="0" smtClean="0">
                <a:latin typeface="Arial" pitchFamily="34" charset="0"/>
                <a:cs typeface="Arial" pitchFamily="34" charset="0"/>
              </a:rPr>
            </a:br>
            <a:r>
              <a:rPr lang="es-ES" sz="3600" i="1" dirty="0" smtClean="0">
                <a:latin typeface="Arial" pitchFamily="34" charset="0"/>
                <a:cs typeface="Arial" pitchFamily="34" charset="0"/>
              </a:rPr>
              <a:t>DE CALIDAD</a:t>
            </a:r>
          </a:p>
        </p:txBody>
      </p:sp>
      <p:sp>
        <p:nvSpPr>
          <p:cNvPr id="33796" name="Rectangle 3"/>
          <p:cNvSpPr>
            <a:spLocks noGrp="1"/>
          </p:cNvSpPr>
          <p:nvPr>
            <p:ph idx="1"/>
          </p:nvPr>
        </p:nvSpPr>
        <p:spPr>
          <a:xfrm>
            <a:off x="428625" y="2786063"/>
            <a:ext cx="8258175" cy="3500437"/>
          </a:xfrm>
        </p:spPr>
        <p:txBody>
          <a:bodyPr/>
          <a:lstStyle/>
          <a:p>
            <a:pPr>
              <a:lnSpc>
                <a:spcPct val="80000"/>
              </a:lnSpc>
            </a:pPr>
            <a:r>
              <a:rPr lang="es-ES" sz="2400" dirty="0" smtClean="0">
                <a:latin typeface="Arial" pitchFamily="34" charset="0"/>
                <a:cs typeface="Arial" pitchFamily="34" charset="0"/>
              </a:rPr>
              <a:t>Los laboratorios de control de calidad deben estar separados de las áreas de producción.</a:t>
            </a:r>
          </a:p>
          <a:p>
            <a:pPr>
              <a:lnSpc>
                <a:spcPct val="80000"/>
              </a:lnSpc>
            </a:pPr>
            <a:r>
              <a:rPr lang="es-ES" sz="2400" dirty="0" smtClean="0">
                <a:latin typeface="Arial" pitchFamily="34" charset="0"/>
                <a:cs typeface="Arial" pitchFamily="34" charset="0"/>
              </a:rPr>
              <a:t>A su vez las áreas donde se efectúan pruebas biológicas o microbiológicas deben estar separadas entre si.</a:t>
            </a:r>
          </a:p>
          <a:p>
            <a:pPr>
              <a:lnSpc>
                <a:spcPct val="80000"/>
              </a:lnSpc>
            </a:pPr>
            <a:r>
              <a:rPr lang="es-ES" sz="2400" dirty="0" smtClean="0">
                <a:latin typeface="Arial" pitchFamily="34" charset="0"/>
                <a:cs typeface="Arial" pitchFamily="34" charset="0"/>
              </a:rPr>
              <a:t>Diseñados de acuerdo a operaciones.</a:t>
            </a:r>
          </a:p>
          <a:p>
            <a:pPr>
              <a:lnSpc>
                <a:spcPct val="80000"/>
              </a:lnSpc>
            </a:pPr>
            <a:r>
              <a:rPr lang="es-ES" sz="2400" dirty="0" smtClean="0">
                <a:latin typeface="Arial" pitchFamily="34" charset="0"/>
                <a:cs typeface="Arial" pitchFamily="34" charset="0"/>
              </a:rPr>
              <a:t>Espacio para almacenamiento de muestras, patrones de referencia y registros.</a:t>
            </a:r>
          </a:p>
          <a:p>
            <a:pPr>
              <a:lnSpc>
                <a:spcPct val="80000"/>
              </a:lnSpc>
            </a:pPr>
            <a:r>
              <a:rPr lang="es-ES" sz="2400" dirty="0" smtClean="0">
                <a:latin typeface="Arial" pitchFamily="34" charset="0"/>
                <a:cs typeface="Arial" pitchFamily="34" charset="0"/>
              </a:rPr>
              <a:t>Adecuada ventilación.</a:t>
            </a:r>
          </a:p>
          <a:p>
            <a:pPr>
              <a:lnSpc>
                <a:spcPct val="80000"/>
              </a:lnSpc>
            </a:pPr>
            <a:r>
              <a:rPr lang="es-ES" sz="2400" dirty="0" smtClean="0">
                <a:latin typeface="Arial" pitchFamily="34" charset="0"/>
                <a:cs typeface="Arial" pitchFamily="34" charset="0"/>
              </a:rPr>
              <a:t>Puede ser necesario contar con cuarto separado para instrumentos.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642938" y="1071563"/>
            <a:ext cx="8043862" cy="928687"/>
          </a:xfrm>
        </p:spPr>
        <p:txBody>
          <a:bodyPr>
            <a:normAutofit fontScale="90000"/>
          </a:bodyPr>
          <a:lstStyle/>
          <a:p>
            <a:r>
              <a:rPr lang="es-ES_tradnl" dirty="0" smtClean="0">
                <a:latin typeface="Arial" pitchFamily="34" charset="0"/>
                <a:cs typeface="Arial" pitchFamily="34" charset="0"/>
              </a:rPr>
              <a:t>MARCO LEGAL. Decreto 3075/97</a:t>
            </a:r>
          </a:p>
        </p:txBody>
      </p:sp>
      <p:sp>
        <p:nvSpPr>
          <p:cNvPr id="34819" name="Rectangle 3"/>
          <p:cNvSpPr>
            <a:spLocks noGrp="1"/>
          </p:cNvSpPr>
          <p:nvPr>
            <p:ph idx="1"/>
          </p:nvPr>
        </p:nvSpPr>
        <p:spPr>
          <a:xfrm>
            <a:off x="428625" y="2214563"/>
            <a:ext cx="8258175" cy="4143375"/>
          </a:xfrm>
        </p:spPr>
        <p:txBody>
          <a:bodyPr/>
          <a:lstStyle/>
          <a:p>
            <a:r>
              <a:rPr lang="es-ES_tradnl" dirty="0" smtClean="0">
                <a:latin typeface="Arial" pitchFamily="34" charset="0"/>
                <a:cs typeface="Arial" pitchFamily="34" charset="0"/>
              </a:rPr>
              <a:t>Titulo I. Disposiciones generales (ámbito de aplicación, definiciones, alimentos de mayor riesgo y su normatividad)</a:t>
            </a:r>
          </a:p>
          <a:p>
            <a:r>
              <a:rPr lang="es-ES_tradnl" dirty="0" smtClean="0">
                <a:latin typeface="Arial" pitchFamily="34" charset="0"/>
                <a:cs typeface="Arial" pitchFamily="34" charset="0"/>
              </a:rPr>
              <a:t>Título II.  Señala principios BPM</a:t>
            </a:r>
          </a:p>
          <a:p>
            <a:r>
              <a:rPr lang="es-ES_tradnl" dirty="0" smtClean="0">
                <a:latin typeface="Arial" pitchFamily="34" charset="0"/>
                <a:cs typeface="Arial" pitchFamily="34" charset="0"/>
              </a:rPr>
              <a:t>Capítulo I. Edificación e instalaciones. </a:t>
            </a:r>
            <a:r>
              <a:rPr lang="es-ES_tradnl" b="1" dirty="0" smtClean="0">
                <a:solidFill>
                  <a:schemeClr val="accent1"/>
                </a:solidFill>
                <a:latin typeface="Arial" pitchFamily="34" charset="0"/>
                <a:cs typeface="Arial" pitchFamily="34" charset="0"/>
              </a:rPr>
              <a:t>CLAVE: </a:t>
            </a:r>
            <a:r>
              <a:rPr lang="es-ES_tradnl" sz="2800" b="1" dirty="0" smtClean="0">
                <a:solidFill>
                  <a:schemeClr val="accent1"/>
                </a:solidFill>
                <a:latin typeface="Arial" pitchFamily="34" charset="0"/>
                <a:cs typeface="Arial" pitchFamily="34" charset="0"/>
              </a:rPr>
              <a:t>PLANO GENERAL / RUTAS DE PROCESO. ABASTECIMIENTO DE AGUA.  CLAVE: DECRETO 1507/07</a:t>
            </a:r>
            <a:r>
              <a:rPr lang="es-ES_tradnl" sz="2800" dirty="0" smtClean="0">
                <a:solidFill>
                  <a:schemeClr val="accent1"/>
                </a:solidFill>
                <a:latin typeface="Arial" pitchFamily="34" charset="0"/>
                <a:cs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571500" y="1143000"/>
            <a:ext cx="8115300" cy="857250"/>
          </a:xfrm>
        </p:spPr>
        <p:txBody>
          <a:bodyPr>
            <a:normAutofit fontScale="90000"/>
          </a:bodyPr>
          <a:lstStyle/>
          <a:p>
            <a:r>
              <a:rPr lang="es-ES_tradnl" dirty="0" smtClean="0">
                <a:latin typeface="Arial" pitchFamily="34" charset="0"/>
                <a:cs typeface="Arial" pitchFamily="34" charset="0"/>
              </a:rPr>
              <a:t>MARCO LEGAL. Decreto 3075/97</a:t>
            </a:r>
          </a:p>
        </p:txBody>
      </p:sp>
      <p:sp>
        <p:nvSpPr>
          <p:cNvPr id="35843" name="Rectangle 3"/>
          <p:cNvSpPr>
            <a:spLocks noGrp="1"/>
          </p:cNvSpPr>
          <p:nvPr>
            <p:ph idx="1"/>
          </p:nvPr>
        </p:nvSpPr>
        <p:spPr>
          <a:xfrm>
            <a:off x="428625" y="2286000"/>
            <a:ext cx="8103815" cy="3879304"/>
          </a:xfrm>
        </p:spPr>
        <p:txBody>
          <a:bodyPr/>
          <a:lstStyle/>
          <a:p>
            <a:r>
              <a:rPr lang="es-ES_tradnl" dirty="0" smtClean="0">
                <a:latin typeface="Arial" pitchFamily="34" charset="0"/>
                <a:cs typeface="Arial" pitchFamily="34" charset="0"/>
              </a:rPr>
              <a:t>Capítulo II. Equipos y utensilios. </a:t>
            </a:r>
            <a:r>
              <a:rPr lang="es-ES_tradnl" sz="2800" b="1" dirty="0" smtClean="0">
                <a:solidFill>
                  <a:schemeClr val="accent1"/>
                </a:solidFill>
                <a:latin typeface="Arial" pitchFamily="34" charset="0"/>
                <a:cs typeface="Arial" pitchFamily="34" charset="0"/>
              </a:rPr>
              <a:t>CLAVE: MATERIAL / DISEÑO / UBICACIÓN EN EL FLUJO DE PROCESO</a:t>
            </a:r>
            <a:r>
              <a:rPr lang="es-ES_tradnl" sz="2800" dirty="0" smtClean="0">
                <a:solidFill>
                  <a:schemeClr val="accent1"/>
                </a:solidFill>
                <a:latin typeface="Arial" pitchFamily="34" charset="0"/>
                <a:cs typeface="Arial" pitchFamily="34" charset="0"/>
              </a:rPr>
              <a:t> </a:t>
            </a:r>
          </a:p>
          <a:p>
            <a:r>
              <a:rPr lang="es-ES_tradnl" dirty="0" smtClean="0">
                <a:latin typeface="Arial" pitchFamily="34" charset="0"/>
                <a:cs typeface="Arial" pitchFamily="34" charset="0"/>
              </a:rPr>
              <a:t>Capítulo III. Personal manipulador de alimentos. </a:t>
            </a:r>
            <a:r>
              <a:rPr lang="es-ES_tradnl" sz="2800" b="1" dirty="0" smtClean="0">
                <a:solidFill>
                  <a:schemeClr val="accent1"/>
                </a:solidFill>
                <a:latin typeface="Arial" pitchFamily="34" charset="0"/>
                <a:cs typeface="Arial" pitchFamily="34" charset="0"/>
              </a:rPr>
              <a:t>CLAVE: RESOLUCION 1090/98 Y 127/2001</a:t>
            </a:r>
            <a:r>
              <a:rPr lang="es-ES_tradnl" dirty="0" smtClean="0">
                <a:latin typeface="Arial" pitchFamily="34" charset="0"/>
                <a:cs typeface="Arial" pitchFamily="34" charset="0"/>
              </a:rPr>
              <a:t> </a:t>
            </a:r>
          </a:p>
          <a:p>
            <a:r>
              <a:rPr lang="es-ES_tradnl" dirty="0" smtClean="0">
                <a:latin typeface="Arial" pitchFamily="34" charset="0"/>
                <a:cs typeface="Arial" pitchFamily="34" charset="0"/>
              </a:rPr>
              <a:t>Capítulo IV. Requisitos higiénicos de fabricación. </a:t>
            </a:r>
            <a:r>
              <a:rPr lang="es-ES_tradnl" sz="2800" b="1" dirty="0" smtClean="0">
                <a:solidFill>
                  <a:schemeClr val="accent1"/>
                </a:solidFill>
                <a:latin typeface="Arial" pitchFamily="34" charset="0"/>
                <a:cs typeface="Arial" pitchFamily="34" charset="0"/>
              </a:rPr>
              <a:t>CLAVE: MATERIAL / DISEÑO / ACCESORIOS</a:t>
            </a:r>
          </a:p>
          <a:p>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s-ES_tradnl" dirty="0" smtClean="0"/>
              <a:t>	</a:t>
            </a:r>
            <a:r>
              <a:rPr lang="es-ES_tradnl" dirty="0" smtClean="0">
                <a:latin typeface="Arial" pitchFamily="34" charset="0"/>
                <a:cs typeface="Arial" pitchFamily="34" charset="0"/>
              </a:rPr>
              <a:t>MARCO LEGAL </a:t>
            </a:r>
          </a:p>
        </p:txBody>
      </p:sp>
      <p:sp>
        <p:nvSpPr>
          <p:cNvPr id="36867" name="Rectangle 3"/>
          <p:cNvSpPr>
            <a:spLocks noGrp="1"/>
          </p:cNvSpPr>
          <p:nvPr>
            <p:ph idx="1"/>
          </p:nvPr>
        </p:nvSpPr>
        <p:spPr>
          <a:xfrm>
            <a:off x="467544" y="2132856"/>
            <a:ext cx="8229600" cy="4276725"/>
          </a:xfrm>
        </p:spPr>
        <p:txBody>
          <a:bodyPr/>
          <a:lstStyle/>
          <a:p>
            <a:r>
              <a:rPr lang="es-ES_tradnl" sz="2800" dirty="0" smtClean="0">
                <a:latin typeface="Arial" pitchFamily="34" charset="0"/>
                <a:cs typeface="Arial" pitchFamily="34" charset="0"/>
              </a:rPr>
              <a:t>Capítulo V. Aseguramiento y control de calidad</a:t>
            </a:r>
          </a:p>
          <a:p>
            <a:r>
              <a:rPr lang="es-ES_tradnl" sz="2800" dirty="0" smtClean="0">
                <a:latin typeface="Arial" pitchFamily="34" charset="0"/>
                <a:cs typeface="Arial" pitchFamily="34" charset="0"/>
              </a:rPr>
              <a:t>Capítulo VI. Saneamiento</a:t>
            </a:r>
          </a:p>
          <a:p>
            <a:r>
              <a:rPr lang="es-ES_tradnl" sz="2800" dirty="0" smtClean="0">
                <a:latin typeface="Arial" pitchFamily="34" charset="0"/>
                <a:cs typeface="Arial" pitchFamily="34" charset="0"/>
              </a:rPr>
              <a:t>Capítulo VII. Almacenamiento, Distribución, Transporte y Comercialización</a:t>
            </a:r>
          </a:p>
          <a:p>
            <a:r>
              <a:rPr lang="es-ES_tradnl" sz="2800" dirty="0" smtClean="0">
                <a:latin typeface="Arial" pitchFamily="34" charset="0"/>
                <a:cs typeface="Arial" pitchFamily="34" charset="0"/>
              </a:rPr>
              <a:t>Capítulo VIII. Restaurantes y establecimientos de consumo de alimentos.</a:t>
            </a:r>
          </a:p>
          <a:p>
            <a:r>
              <a:rPr lang="es-ES_tradnl" sz="2800" dirty="0" smtClean="0">
                <a:latin typeface="Arial" pitchFamily="34" charset="0"/>
                <a:cs typeface="Arial" pitchFamily="34" charset="0"/>
              </a:rPr>
              <a:t>Título III. Vigilancia y control</a:t>
            </a:r>
          </a:p>
          <a:p>
            <a:r>
              <a:rPr lang="es-ES_tradnl" sz="2800" dirty="0" smtClean="0">
                <a:latin typeface="Arial" pitchFamily="34" charset="0"/>
                <a:cs typeface="Arial" pitchFamily="34" charset="0"/>
              </a:rPr>
              <a:t>Capítulo IX. Registro sanitario</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s-ES_tradnl" dirty="0" smtClean="0">
                <a:latin typeface="Arial" pitchFamily="34" charset="0"/>
                <a:cs typeface="Arial" pitchFamily="34" charset="0"/>
              </a:rPr>
              <a:t>MARCO LEGAL</a:t>
            </a:r>
          </a:p>
        </p:txBody>
      </p:sp>
      <p:sp>
        <p:nvSpPr>
          <p:cNvPr id="37891" name="Rectangle 3"/>
          <p:cNvSpPr>
            <a:spLocks noGrp="1"/>
          </p:cNvSpPr>
          <p:nvPr>
            <p:ph idx="1"/>
          </p:nvPr>
        </p:nvSpPr>
        <p:spPr>
          <a:xfrm>
            <a:off x="539552" y="2204864"/>
            <a:ext cx="8147248" cy="2808461"/>
          </a:xfrm>
        </p:spPr>
        <p:txBody>
          <a:bodyPr/>
          <a:lstStyle/>
          <a:p>
            <a:r>
              <a:rPr lang="es-ES_tradnl" dirty="0" smtClean="0">
                <a:latin typeface="Arial" pitchFamily="34" charset="0"/>
                <a:cs typeface="Arial" pitchFamily="34" charset="0"/>
              </a:rPr>
              <a:t>Capitulo X. Importaciones</a:t>
            </a:r>
          </a:p>
          <a:p>
            <a:r>
              <a:rPr lang="es-ES_tradnl" dirty="0" smtClean="0">
                <a:latin typeface="Arial" pitchFamily="34" charset="0"/>
                <a:cs typeface="Arial" pitchFamily="34" charset="0"/>
              </a:rPr>
              <a:t>Capitulo XI. Exportaciones</a:t>
            </a:r>
          </a:p>
          <a:p>
            <a:r>
              <a:rPr lang="es-ES_tradnl" dirty="0" smtClean="0">
                <a:latin typeface="Arial" pitchFamily="34" charset="0"/>
                <a:cs typeface="Arial" pitchFamily="34" charset="0"/>
              </a:rPr>
              <a:t>Capitulo XII. Vigilancia sanitaria</a:t>
            </a:r>
          </a:p>
          <a:p>
            <a:r>
              <a:rPr lang="es-ES_tradnl" dirty="0" smtClean="0">
                <a:latin typeface="Arial" pitchFamily="34" charset="0"/>
                <a:cs typeface="Arial" pitchFamily="34" charset="0"/>
              </a:rPr>
              <a:t>Capitulo XIII. Revisión de registro sanitario</a:t>
            </a:r>
          </a:p>
          <a:p>
            <a:r>
              <a:rPr lang="es-ES_tradnl" dirty="0" smtClean="0">
                <a:latin typeface="Arial" pitchFamily="34" charset="0"/>
                <a:cs typeface="Arial" pitchFamily="34" charset="0"/>
              </a:rPr>
              <a:t>Capitulo XIV. Medidas sanitarias de seguridad, procedimientos y sanciones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_tradnl" dirty="0">
                <a:solidFill>
                  <a:srgbClr val="FF6600"/>
                </a:solidFill>
                <a:latin typeface="Arial" pitchFamily="34" charset="0"/>
                <a:cs typeface="Arial" pitchFamily="34" charset="0"/>
              </a:rPr>
              <a:t>Decreto 3075/97</a:t>
            </a:r>
          </a:p>
        </p:txBody>
      </p:sp>
      <p:sp>
        <p:nvSpPr>
          <p:cNvPr id="8197" name="Rectangle 5"/>
          <p:cNvSpPr>
            <a:spLocks noGrp="1" noChangeArrowheads="1"/>
          </p:cNvSpPr>
          <p:nvPr>
            <p:ph idx="1"/>
          </p:nvPr>
        </p:nvSpPr>
        <p:spPr/>
        <p:txBody>
          <a:bodyPr/>
          <a:lstStyle/>
          <a:p>
            <a:pPr>
              <a:lnSpc>
                <a:spcPct val="90000"/>
              </a:lnSpc>
              <a:buFontTx/>
              <a:buNone/>
            </a:pPr>
            <a:r>
              <a:rPr lang="es-ES_tradnl" dirty="0">
                <a:latin typeface="Arial" pitchFamily="34" charset="0"/>
                <a:cs typeface="Arial" pitchFamily="34" charset="0"/>
              </a:rPr>
              <a:t>Énfasis en: </a:t>
            </a:r>
          </a:p>
          <a:p>
            <a:pPr>
              <a:lnSpc>
                <a:spcPct val="90000"/>
              </a:lnSpc>
            </a:pPr>
            <a:r>
              <a:rPr lang="es-ES_tradnl" dirty="0">
                <a:latin typeface="Arial" pitchFamily="34" charset="0"/>
                <a:cs typeface="Arial" pitchFamily="34" charset="0"/>
              </a:rPr>
              <a:t>Responsabilidad gerencial</a:t>
            </a:r>
          </a:p>
          <a:p>
            <a:pPr>
              <a:lnSpc>
                <a:spcPct val="90000"/>
              </a:lnSpc>
            </a:pPr>
            <a:r>
              <a:rPr lang="es-ES_tradnl" dirty="0">
                <a:latin typeface="Arial" pitchFamily="34" charset="0"/>
                <a:cs typeface="Arial" pitchFamily="34" charset="0"/>
              </a:rPr>
              <a:t>Condiciones de área de proceso </a:t>
            </a:r>
          </a:p>
          <a:p>
            <a:pPr>
              <a:lnSpc>
                <a:spcPct val="90000"/>
              </a:lnSpc>
            </a:pPr>
            <a:r>
              <a:rPr lang="es-ES_tradnl" dirty="0">
                <a:latin typeface="Arial" pitchFamily="34" charset="0"/>
                <a:cs typeface="Arial" pitchFamily="34" charset="0"/>
              </a:rPr>
              <a:t>Instalaciones, equipos y utensilios</a:t>
            </a:r>
          </a:p>
          <a:p>
            <a:pPr>
              <a:lnSpc>
                <a:spcPct val="90000"/>
              </a:lnSpc>
            </a:pPr>
            <a:r>
              <a:rPr lang="es-ES_tradnl" dirty="0">
                <a:latin typeface="Arial" pitchFamily="34" charset="0"/>
                <a:cs typeface="Arial" pitchFamily="34" charset="0"/>
              </a:rPr>
              <a:t>Prevención de contaminación cruzada</a:t>
            </a:r>
          </a:p>
          <a:p>
            <a:pPr>
              <a:lnSpc>
                <a:spcPct val="90000"/>
              </a:lnSpc>
            </a:pPr>
            <a:r>
              <a:rPr lang="es-ES_tradnl" dirty="0">
                <a:latin typeface="Arial" pitchFamily="34" charset="0"/>
                <a:cs typeface="Arial" pitchFamily="34" charset="0"/>
              </a:rPr>
              <a:t>Plan de Saneamiento</a:t>
            </a:r>
          </a:p>
          <a:p>
            <a:pPr>
              <a:lnSpc>
                <a:spcPct val="90000"/>
              </a:lnSpc>
            </a:pPr>
            <a:r>
              <a:rPr lang="es-ES_tradnl" dirty="0">
                <a:latin typeface="Arial" pitchFamily="34" charset="0"/>
                <a:cs typeface="Arial" pitchFamily="34" charset="0"/>
              </a:rPr>
              <a:t>Sistema de control y aseguramiento de calidad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805" name="Rectangle 29"/>
          <p:cNvSpPr>
            <a:spLocks noGrp="1" noChangeArrowheads="1"/>
          </p:cNvSpPr>
          <p:nvPr>
            <p:ph type="title"/>
          </p:nvPr>
        </p:nvSpPr>
        <p:spPr>
          <a:xfrm>
            <a:off x="642938" y="928688"/>
            <a:ext cx="8043862" cy="928687"/>
          </a:xfrm>
        </p:spPr>
        <p:txBody>
          <a:bodyPr rtlCol="0">
            <a:normAutofit fontScale="90000"/>
          </a:bodyPr>
          <a:lstStyle/>
          <a:p>
            <a:pPr eaLnBrk="1" fontAlgn="auto" hangingPunct="1">
              <a:spcAft>
                <a:spcPts val="0"/>
              </a:spcAft>
              <a:defRPr/>
            </a:pPr>
            <a:r>
              <a:rPr lang="en-US" sz="3600" dirty="0"/>
              <a:t>HACCP = </a:t>
            </a:r>
            <a:r>
              <a:rPr lang="en-US" sz="3600" dirty="0" err="1"/>
              <a:t>Manejo</a:t>
            </a:r>
            <a:r>
              <a:rPr lang="en-US" sz="3600" dirty="0"/>
              <a:t> de la </a:t>
            </a:r>
            <a:r>
              <a:rPr lang="en-US" sz="3600" dirty="0" err="1"/>
              <a:t>Inocuidad</a:t>
            </a:r>
            <a:r>
              <a:rPr lang="en-US" sz="3600" dirty="0"/>
              <a:t> </a:t>
            </a:r>
            <a:r>
              <a:rPr lang="en-US" sz="3600" dirty="0" err="1"/>
              <a:t>Alimentaria</a:t>
            </a:r>
            <a:endParaRPr lang="en-US" sz="3600" dirty="0"/>
          </a:p>
        </p:txBody>
      </p:sp>
      <p:graphicFrame>
        <p:nvGraphicFramePr>
          <p:cNvPr id="459804" name="Group 28"/>
          <p:cNvGraphicFramePr>
            <a:graphicFrameLocks noGrp="1"/>
          </p:cNvGraphicFramePr>
          <p:nvPr>
            <p:ph idx="1"/>
          </p:nvPr>
        </p:nvGraphicFramePr>
        <p:xfrm>
          <a:off x="2133600" y="2057400"/>
          <a:ext cx="5791200" cy="3276600"/>
        </p:xfrm>
        <a:graphic>
          <a:graphicData uri="http://schemas.openxmlformats.org/drawingml/2006/table">
            <a:tbl>
              <a:tblPr/>
              <a:tblGrid>
                <a:gridCol w="2895600"/>
                <a:gridCol w="2895600"/>
              </a:tblGrid>
              <a:tr h="1638300">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 typeface="Wingdings" pitchFamily="2" charset="2"/>
                        <a:buNone/>
                        <a:tabLst/>
                      </a:pPr>
                      <a:endParaRPr kumimoji="0" lang="es-MX" sz="2000" b="0" i="0" u="none" strike="noStrike" cap="none" normalizeH="0" baseline="0" dirty="0" smtClean="0">
                        <a:ln>
                          <a:noFill/>
                        </a:ln>
                        <a:solidFill>
                          <a:schemeClr val="tx1"/>
                        </a:solidFill>
                        <a:effectLst/>
                        <a:latin typeface="Tahoma" pitchFamily="34" charset="0"/>
                        <a:cs typeface="Arial"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 typeface="Wingdings" pitchFamily="2" charset="2"/>
                        <a:buNone/>
                        <a:tabLst/>
                      </a:pPr>
                      <a:r>
                        <a:rPr kumimoji="0" lang="en-US" sz="4400" b="0" i="0" u="none" strike="noStrike" cap="none" normalizeH="0" baseline="0" smtClean="0">
                          <a:ln>
                            <a:noFill/>
                          </a:ln>
                          <a:solidFill>
                            <a:schemeClr val="bg2"/>
                          </a:solidFill>
                          <a:effectLst/>
                          <a:latin typeface="Tahoma" pitchFamily="34" charset="0"/>
                          <a:cs typeface="Arial" charset="0"/>
                        </a:rPr>
                        <a:t>HACCP</a:t>
                      </a:r>
                    </a:p>
                  </a:txBody>
                  <a:tcPr marL="92075" marR="92075" marT="46038" marB="460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57"/>
                    </a:solidFill>
                  </a:tcPr>
                </a:tc>
              </a:tr>
              <a:tr h="1638300">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 typeface="Wingdings" pitchFamily="2" charset="2"/>
                        <a:buNone/>
                        <a:tabLst/>
                      </a:pPr>
                      <a:endParaRPr kumimoji="0" lang="es-MX" sz="2000" b="0" i="0" u="none" strike="noStrike" cap="none" normalizeH="0" baseline="0" smtClean="0">
                        <a:ln>
                          <a:noFill/>
                        </a:ln>
                        <a:solidFill>
                          <a:schemeClr val="tx1"/>
                        </a:solidFill>
                        <a:effectLst/>
                        <a:latin typeface="Tahoma" pitchFamily="34" charset="0"/>
                        <a:cs typeface="Arial"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 typeface="Wingdings" pitchFamily="2" charset="2"/>
                        <a:buNone/>
                        <a:tabLst/>
                      </a:pPr>
                      <a:endParaRPr kumimoji="0" lang="es-MX" sz="2000" b="0" i="0" u="none" strike="noStrike" cap="none" normalizeH="0" baseline="0" smtClean="0">
                        <a:ln>
                          <a:noFill/>
                        </a:ln>
                        <a:solidFill>
                          <a:schemeClr val="tx1"/>
                        </a:solidFill>
                        <a:effectLst/>
                        <a:latin typeface="Tahoma" pitchFamily="34" charset="0"/>
                        <a:cs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5 Marcador de número de diapositiva"/>
          <p:cNvSpPr>
            <a:spLocks noGrp="1"/>
          </p:cNvSpPr>
          <p:nvPr>
            <p:ph type="sldNum" sz="quarter" idx="12"/>
          </p:nvPr>
        </p:nvSpPr>
        <p:spPr/>
        <p:txBody>
          <a:bodyPr/>
          <a:lstStyle/>
          <a:p>
            <a:pPr>
              <a:defRPr/>
            </a:pPr>
            <a:fld id="{20E1F410-EF73-4301-9FEE-59A3B4DA75C3}" type="slidenum">
              <a:rPr lang="en-US"/>
              <a:pPr>
                <a:defRPr/>
              </a:pPr>
              <a:t>3</a:t>
            </a:fld>
            <a:endParaRPr lang="en-US"/>
          </a:p>
        </p:txBody>
      </p:sp>
      <p:sp>
        <p:nvSpPr>
          <p:cNvPr id="13327" name="Text Box 17"/>
          <p:cNvSpPr txBox="1">
            <a:spLocks noChangeArrowheads="1"/>
          </p:cNvSpPr>
          <p:nvPr/>
        </p:nvSpPr>
        <p:spPr bwMode="auto">
          <a:xfrm>
            <a:off x="3048000" y="5516563"/>
            <a:ext cx="1809750" cy="579437"/>
          </a:xfrm>
          <a:prstGeom prst="rect">
            <a:avLst/>
          </a:prstGeom>
          <a:noFill/>
          <a:ln w="9525" algn="ctr">
            <a:noFill/>
            <a:miter lim="800000"/>
            <a:headEnd/>
            <a:tailEnd/>
          </a:ln>
        </p:spPr>
        <p:txBody>
          <a:bodyPr wrap="none" lIns="92075" tIns="46038" rIns="92075" bIns="46038" anchor="b">
            <a:spAutoFit/>
          </a:bodyPr>
          <a:lstStyle/>
          <a:p>
            <a:r>
              <a:rPr lang="en-US" sz="3200">
                <a:latin typeface="Calibri" pitchFamily="34" charset="0"/>
              </a:rPr>
              <a:t>Severidad</a:t>
            </a:r>
          </a:p>
        </p:txBody>
      </p:sp>
      <p:sp>
        <p:nvSpPr>
          <p:cNvPr id="13328" name="Text Box 18"/>
          <p:cNvSpPr txBox="1">
            <a:spLocks noChangeArrowheads="1"/>
          </p:cNvSpPr>
          <p:nvPr/>
        </p:nvSpPr>
        <p:spPr bwMode="auto">
          <a:xfrm rot="-5400000">
            <a:off x="226219" y="3899694"/>
            <a:ext cx="2260600" cy="579438"/>
          </a:xfrm>
          <a:prstGeom prst="rect">
            <a:avLst/>
          </a:prstGeom>
          <a:noFill/>
          <a:ln w="9525" algn="ctr">
            <a:noFill/>
            <a:miter lim="800000"/>
            <a:headEnd/>
            <a:tailEnd/>
          </a:ln>
        </p:spPr>
        <p:txBody>
          <a:bodyPr wrap="none" lIns="92075" tIns="46038" rIns="92075" bIns="46038" anchor="b">
            <a:spAutoFit/>
          </a:bodyPr>
          <a:lstStyle/>
          <a:p>
            <a:r>
              <a:rPr lang="en-US" sz="3200">
                <a:latin typeface="Calibri" pitchFamily="34" charset="0"/>
              </a:rPr>
              <a:t>Probabilidad</a:t>
            </a:r>
          </a:p>
        </p:txBody>
      </p:sp>
      <p:sp>
        <p:nvSpPr>
          <p:cNvPr id="13329" name="Line 21"/>
          <p:cNvSpPr>
            <a:spLocks noChangeShapeType="1"/>
          </p:cNvSpPr>
          <p:nvPr/>
        </p:nvSpPr>
        <p:spPr bwMode="auto">
          <a:xfrm>
            <a:off x="4814888" y="5821363"/>
            <a:ext cx="2362200" cy="0"/>
          </a:xfrm>
          <a:prstGeom prst="line">
            <a:avLst/>
          </a:prstGeom>
          <a:noFill/>
          <a:ln w="60325">
            <a:solidFill>
              <a:schemeClr val="tx2"/>
            </a:solidFill>
            <a:round/>
            <a:headEnd/>
            <a:tailEnd type="triangle" w="med" len="med"/>
          </a:ln>
        </p:spPr>
        <p:txBody>
          <a:bodyPr lIns="92075" tIns="46038" rIns="92075" bIns="46038" anchor="b"/>
          <a:lstStyle/>
          <a:p>
            <a:endParaRPr lang="es-CO"/>
          </a:p>
        </p:txBody>
      </p:sp>
      <p:sp>
        <p:nvSpPr>
          <p:cNvPr id="13330" name="Line 22"/>
          <p:cNvSpPr>
            <a:spLocks noChangeShapeType="1"/>
          </p:cNvSpPr>
          <p:nvPr/>
        </p:nvSpPr>
        <p:spPr bwMode="auto">
          <a:xfrm flipV="1">
            <a:off x="1371600" y="1905000"/>
            <a:ext cx="0" cy="1143000"/>
          </a:xfrm>
          <a:prstGeom prst="line">
            <a:avLst/>
          </a:prstGeom>
          <a:noFill/>
          <a:ln w="60325">
            <a:solidFill>
              <a:schemeClr val="tx2"/>
            </a:solidFill>
            <a:round/>
            <a:headEnd/>
            <a:tailEnd type="triangle" w="med" len="med"/>
          </a:ln>
        </p:spPr>
        <p:txBody>
          <a:bodyPr lIns="92075" tIns="46038" rIns="92075" bIns="46038" anchor="b"/>
          <a:lstStyle/>
          <a:p>
            <a:endParaRPr lang="es-CO"/>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s-ES_tradnl" dirty="0">
                <a:solidFill>
                  <a:srgbClr val="FF6600"/>
                </a:solidFill>
                <a:latin typeface="Arial" pitchFamily="34" charset="0"/>
                <a:cs typeface="Arial" pitchFamily="34" charset="0"/>
              </a:rPr>
              <a:t>Aspectos de difícil recordación </a:t>
            </a:r>
          </a:p>
        </p:txBody>
      </p:sp>
      <p:sp>
        <p:nvSpPr>
          <p:cNvPr id="11267" name="Rectangle 3"/>
          <p:cNvSpPr>
            <a:spLocks noGrp="1" noChangeArrowheads="1"/>
          </p:cNvSpPr>
          <p:nvPr>
            <p:ph idx="1"/>
          </p:nvPr>
        </p:nvSpPr>
        <p:spPr/>
        <p:txBody>
          <a:bodyPr/>
          <a:lstStyle/>
          <a:p>
            <a:r>
              <a:rPr lang="es-ES_tradnl" dirty="0">
                <a:latin typeface="Arial" pitchFamily="34" charset="0"/>
                <a:cs typeface="Arial" pitchFamily="34" charset="0"/>
              </a:rPr>
              <a:t>Hielo preparado con agua potable, transportado y mantenido en condiciones adecuadas</a:t>
            </a:r>
          </a:p>
          <a:p>
            <a:r>
              <a:rPr lang="es-ES_tradnl" dirty="0">
                <a:latin typeface="Arial" pitchFamily="34" charset="0"/>
                <a:cs typeface="Arial" pitchFamily="34" charset="0"/>
              </a:rPr>
              <a:t>No empleo de vidrio en áreas de proceso</a:t>
            </a:r>
          </a:p>
          <a:p>
            <a:r>
              <a:rPr lang="es-ES_tradnl" dirty="0">
                <a:latin typeface="Arial" pitchFamily="34" charset="0"/>
                <a:cs typeface="Arial" pitchFamily="34" charset="0"/>
              </a:rPr>
              <a:t>No reprocesar, ni introducir nuevamente productos de devoluciones por causas de inocuidad</a:t>
            </a:r>
          </a:p>
          <a:p>
            <a:pPr>
              <a:buNone/>
            </a:pP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1285875"/>
            <a:ext cx="8572500" cy="85725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defRPr/>
            </a:pPr>
            <a:r>
              <a:rPr lang="es-CO" dirty="0" smtClean="0"/>
              <a:t>PLAN DE ACCION </a:t>
            </a:r>
            <a:endParaRPr lang="es-CO" dirty="0"/>
          </a:p>
        </p:txBody>
      </p:sp>
      <p:graphicFrame>
        <p:nvGraphicFramePr>
          <p:cNvPr id="4" name="3 Marcador de contenido"/>
          <p:cNvGraphicFramePr>
            <a:graphicFrameLocks noGrp="1"/>
          </p:cNvGraphicFramePr>
          <p:nvPr>
            <p:ph idx="1"/>
          </p:nvPr>
        </p:nvGraphicFramePr>
        <p:xfrm>
          <a:off x="214313" y="2357438"/>
          <a:ext cx="8715433" cy="3124200"/>
        </p:xfrm>
        <a:graphic>
          <a:graphicData uri="http://schemas.openxmlformats.org/drawingml/2006/table">
            <a:tbl>
              <a:tblPr firstRow="1" bandRow="1">
                <a:tableStyleId>{5C22544A-7EE6-4342-B048-85BDC9FD1C3A}</a:tableStyleId>
              </a:tblPr>
              <a:tblGrid>
                <a:gridCol w="1500197"/>
                <a:gridCol w="1417330"/>
                <a:gridCol w="1154438"/>
                <a:gridCol w="1357322"/>
                <a:gridCol w="1143008"/>
                <a:gridCol w="1143008"/>
                <a:gridCol w="1000130"/>
              </a:tblGrid>
              <a:tr h="370840">
                <a:tc>
                  <a:txBody>
                    <a:bodyPr/>
                    <a:lstStyle/>
                    <a:p>
                      <a:r>
                        <a:rPr lang="es-CO" dirty="0" smtClean="0"/>
                        <a:t>¿Qué?</a:t>
                      </a:r>
                      <a:endParaRPr lang="es-CO" dirty="0"/>
                    </a:p>
                  </a:txBody>
                  <a:tcPr/>
                </a:tc>
                <a:tc>
                  <a:txBody>
                    <a:bodyPr/>
                    <a:lstStyle/>
                    <a:p>
                      <a:r>
                        <a:rPr lang="es-CO" dirty="0" smtClean="0"/>
                        <a:t>¿Por qué</a:t>
                      </a:r>
                      <a:r>
                        <a:rPr lang="es-CO" baseline="0" dirty="0" smtClean="0"/>
                        <a:t> hacerlo?</a:t>
                      </a:r>
                      <a:endParaRPr lang="es-CO" dirty="0"/>
                    </a:p>
                  </a:txBody>
                  <a:tcPr/>
                </a:tc>
                <a:tc>
                  <a:txBody>
                    <a:bodyPr/>
                    <a:lstStyle/>
                    <a:p>
                      <a:r>
                        <a:rPr lang="es-CO" dirty="0" smtClean="0"/>
                        <a:t>¿Cómo se hace?</a:t>
                      </a:r>
                      <a:endParaRPr lang="es-CO" dirty="0"/>
                    </a:p>
                  </a:txBody>
                  <a:tcPr/>
                </a:tc>
                <a:tc>
                  <a:txBody>
                    <a:bodyPr/>
                    <a:lstStyle/>
                    <a:p>
                      <a:r>
                        <a:rPr lang="es-CO" dirty="0" smtClean="0"/>
                        <a:t>¿Quién debe hacerlo?</a:t>
                      </a:r>
                      <a:endParaRPr lang="es-CO" dirty="0"/>
                    </a:p>
                  </a:txBody>
                  <a:tcPr/>
                </a:tc>
                <a:tc>
                  <a:txBody>
                    <a:bodyPr/>
                    <a:lstStyle/>
                    <a:p>
                      <a:r>
                        <a:rPr lang="es-CO" dirty="0" smtClean="0"/>
                        <a:t>¿Dónd</a:t>
                      </a:r>
                      <a:r>
                        <a:rPr lang="es-CO" baseline="0" dirty="0" smtClean="0"/>
                        <a:t>e hacerlo?</a:t>
                      </a:r>
                      <a:endParaRPr lang="es-CO" dirty="0"/>
                    </a:p>
                  </a:txBody>
                  <a:tcPr/>
                </a:tc>
                <a:tc>
                  <a:txBody>
                    <a:bodyPr/>
                    <a:lstStyle/>
                    <a:p>
                      <a:r>
                        <a:rPr lang="es-CO" dirty="0" smtClean="0"/>
                        <a:t>¿Cuándo hacerlo?</a:t>
                      </a:r>
                      <a:endParaRPr lang="es-CO" dirty="0"/>
                    </a:p>
                  </a:txBody>
                  <a:tcPr/>
                </a:tc>
                <a:tc>
                  <a:txBody>
                    <a:bodyPr/>
                    <a:lstStyle/>
                    <a:p>
                      <a:r>
                        <a:rPr lang="es-CO" dirty="0" smtClean="0"/>
                        <a:t>¿Cuánto</a:t>
                      </a:r>
                      <a:r>
                        <a:rPr lang="es-CO" baseline="0" dirty="0" smtClean="0"/>
                        <a:t> vale hacerlo?</a:t>
                      </a:r>
                      <a:endParaRPr lang="es-CO" dirty="0"/>
                    </a:p>
                  </a:txBody>
                  <a:tcPr/>
                </a:tc>
              </a:tr>
              <a:tr h="370840">
                <a:tc>
                  <a:txBody>
                    <a:bodyPr/>
                    <a:lstStyle/>
                    <a:p>
                      <a:r>
                        <a:rPr lang="es-CO" sz="1600" kern="1200" dirty="0" smtClean="0">
                          <a:solidFill>
                            <a:schemeClr val="dk1"/>
                          </a:solidFill>
                          <a:latin typeface="+mn-lt"/>
                          <a:ea typeface="+mn-ea"/>
                          <a:cs typeface="+mn-cs"/>
                        </a:rPr>
                        <a:t>Incumplimiento</a:t>
                      </a:r>
                      <a:endParaRPr lang="es-CO" sz="1600" kern="1200" dirty="0">
                        <a:solidFill>
                          <a:schemeClr val="dk1"/>
                        </a:solidFill>
                        <a:latin typeface="+mn-lt"/>
                        <a:ea typeface="+mn-ea"/>
                        <a:cs typeface="+mn-cs"/>
                      </a:endParaRPr>
                    </a:p>
                  </a:txBody>
                  <a:tcPr/>
                </a:tc>
                <a:tc>
                  <a:txBody>
                    <a:bodyPr/>
                    <a:lstStyle/>
                    <a:p>
                      <a:r>
                        <a:rPr lang="es-CO" sz="1600" dirty="0" smtClean="0"/>
                        <a:t>Consecuencia</a:t>
                      </a:r>
                      <a:endParaRPr lang="es-CO" sz="1600" dirty="0"/>
                    </a:p>
                  </a:txBody>
                  <a:tcPr/>
                </a:tc>
                <a:tc>
                  <a:txBody>
                    <a:bodyPr/>
                    <a:lstStyle/>
                    <a:p>
                      <a:r>
                        <a:rPr lang="es-CO" sz="1600" dirty="0" smtClean="0"/>
                        <a:t>Actividades por realizar</a:t>
                      </a:r>
                    </a:p>
                  </a:txBody>
                  <a:tcPr/>
                </a:tc>
                <a:tc>
                  <a:txBody>
                    <a:bodyPr/>
                    <a:lstStyle/>
                    <a:p>
                      <a:r>
                        <a:rPr lang="es-CO" sz="1600" dirty="0" smtClean="0"/>
                        <a:t>Responsable</a:t>
                      </a:r>
                      <a:endParaRPr lang="es-CO" sz="1600" dirty="0"/>
                    </a:p>
                  </a:txBody>
                  <a:tcPr/>
                </a:tc>
                <a:tc>
                  <a:txBody>
                    <a:bodyPr/>
                    <a:lstStyle/>
                    <a:p>
                      <a:r>
                        <a:rPr lang="es-CO" sz="1600" dirty="0" smtClean="0"/>
                        <a:t>Lugar</a:t>
                      </a:r>
                      <a:endParaRPr lang="es-CO" sz="1600" dirty="0"/>
                    </a:p>
                  </a:txBody>
                  <a:tcPr/>
                </a:tc>
                <a:tc>
                  <a:txBody>
                    <a:bodyPr/>
                    <a:lstStyle/>
                    <a:p>
                      <a:r>
                        <a:rPr lang="es-CO" sz="1600" dirty="0" smtClean="0"/>
                        <a:t>Fecha y frecuencia</a:t>
                      </a:r>
                      <a:endParaRPr lang="es-CO" sz="1600" dirty="0"/>
                    </a:p>
                  </a:txBody>
                  <a:tcPr/>
                </a:tc>
                <a:tc>
                  <a:txBody>
                    <a:bodyPr/>
                    <a:lstStyle/>
                    <a:p>
                      <a:r>
                        <a:rPr lang="es-CO" sz="1600" dirty="0" smtClean="0"/>
                        <a:t>Costos</a:t>
                      </a:r>
                    </a:p>
                  </a:txBody>
                  <a:tcPr/>
                </a:tc>
              </a:tr>
              <a:tr h="370840">
                <a:tc>
                  <a:txBody>
                    <a:bodyPr/>
                    <a:lstStyle/>
                    <a:p>
                      <a:endParaRPr lang="es-CO" sz="1800" kern="1200" dirty="0">
                        <a:solidFill>
                          <a:schemeClr val="dk1"/>
                        </a:solidFill>
                        <a:latin typeface="+mn-lt"/>
                        <a:ea typeface="+mn-ea"/>
                        <a:cs typeface="+mn-cs"/>
                      </a:endParaRPr>
                    </a:p>
                  </a:txBody>
                  <a:tcPr/>
                </a:tc>
                <a:tc>
                  <a:txBody>
                    <a:bodyPr/>
                    <a:lstStyle/>
                    <a:p>
                      <a:endParaRPr lang="es-CO" dirty="0"/>
                    </a:p>
                  </a:txBody>
                  <a:tcPr/>
                </a:tc>
                <a:tc>
                  <a:txBody>
                    <a:bodyPr/>
                    <a:lstStyle/>
                    <a:p>
                      <a:endParaRPr lang="es-CO" dirty="0" smtClean="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smtClean="0"/>
                    </a:p>
                  </a:txBody>
                  <a:tcPr/>
                </a:tc>
              </a:tr>
              <a:tr h="370840">
                <a:tc>
                  <a:txBody>
                    <a:bodyPr/>
                    <a:lstStyle/>
                    <a:p>
                      <a:endParaRPr lang="es-CO" sz="1800" kern="1200" dirty="0">
                        <a:solidFill>
                          <a:schemeClr val="dk1"/>
                        </a:solidFill>
                        <a:latin typeface="+mn-lt"/>
                        <a:ea typeface="+mn-ea"/>
                        <a:cs typeface="+mn-cs"/>
                      </a:endParaRPr>
                    </a:p>
                  </a:txBody>
                  <a:tcPr/>
                </a:tc>
                <a:tc>
                  <a:txBody>
                    <a:bodyPr/>
                    <a:lstStyle/>
                    <a:p>
                      <a:endParaRPr lang="es-CO"/>
                    </a:p>
                  </a:txBody>
                  <a:tcPr/>
                </a:tc>
                <a:tc>
                  <a:txBody>
                    <a:bodyPr/>
                    <a:lstStyle/>
                    <a:p>
                      <a:endParaRPr lang="es-CO" dirty="0" smtClean="0"/>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dirty="0" smtClean="0"/>
                    </a:p>
                  </a:txBody>
                  <a:tcPr/>
                </a:tc>
              </a:tr>
              <a:tr h="370840">
                <a:tc>
                  <a:txBody>
                    <a:bodyPr/>
                    <a:lstStyle/>
                    <a:p>
                      <a:endParaRPr lang="es-CO" sz="1800" kern="1200" dirty="0">
                        <a:solidFill>
                          <a:schemeClr val="dk1"/>
                        </a:solidFill>
                        <a:latin typeface="+mn-lt"/>
                        <a:ea typeface="+mn-ea"/>
                        <a:cs typeface="+mn-cs"/>
                      </a:endParaRPr>
                    </a:p>
                  </a:txBody>
                  <a:tcPr/>
                </a:tc>
                <a:tc>
                  <a:txBody>
                    <a:bodyPr/>
                    <a:lstStyle/>
                    <a:p>
                      <a:endParaRPr lang="es-CO"/>
                    </a:p>
                  </a:txBody>
                  <a:tcPr/>
                </a:tc>
                <a:tc>
                  <a:txBody>
                    <a:bodyPr/>
                    <a:lstStyle/>
                    <a:p>
                      <a:endParaRPr lang="es-CO" dirty="0" smtClean="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smtClean="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pPr eaLnBrk="1" hangingPunct="1"/>
            <a:r>
              <a:rPr lang="es-CO" smtClean="0"/>
              <a:t>Taller 1 </a:t>
            </a:r>
          </a:p>
        </p:txBody>
      </p:sp>
      <p:sp>
        <p:nvSpPr>
          <p:cNvPr id="25603" name="2 Marcador de contenido"/>
          <p:cNvSpPr>
            <a:spLocks noGrp="1"/>
          </p:cNvSpPr>
          <p:nvPr>
            <p:ph idx="1"/>
          </p:nvPr>
        </p:nvSpPr>
        <p:spPr/>
        <p:txBody>
          <a:bodyPr/>
          <a:lstStyle/>
          <a:p>
            <a:pPr eaLnBrk="1" hangingPunct="1"/>
            <a:r>
              <a:rPr lang="es-CO" dirty="0" smtClean="0"/>
              <a:t>Elaboración y análisis perfil sanitario</a:t>
            </a:r>
          </a:p>
          <a:p>
            <a:pPr eaLnBrk="1" hangingPunct="1"/>
            <a:r>
              <a:rPr lang="es-CO" dirty="0" smtClean="0"/>
              <a:t>Archivo </a:t>
            </a:r>
            <a:r>
              <a:rPr lang="es-CO" dirty="0" err="1" smtClean="0"/>
              <a:t>zip</a:t>
            </a:r>
            <a:r>
              <a:rPr lang="es-CO" dirty="0" smtClean="0"/>
              <a:t>-Tarea</a:t>
            </a:r>
          </a:p>
          <a:p>
            <a:pPr eaLnBrk="1" hangingPunct="1"/>
            <a:r>
              <a:rPr lang="es-CO" dirty="0" smtClean="0"/>
              <a:t>Video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_tradnl" dirty="0">
                <a:solidFill>
                  <a:srgbClr val="FF6600"/>
                </a:solidFill>
                <a:latin typeface="Arial" pitchFamily="34" charset="0"/>
                <a:cs typeface="Arial" pitchFamily="34" charset="0"/>
              </a:rPr>
              <a:t>PERFIL SANITARIO</a:t>
            </a:r>
          </a:p>
        </p:txBody>
      </p:sp>
      <p:sp>
        <p:nvSpPr>
          <p:cNvPr id="10245" name="Rectangle 5"/>
          <p:cNvSpPr>
            <a:spLocks noGrp="1" noChangeArrowheads="1"/>
          </p:cNvSpPr>
          <p:nvPr>
            <p:ph idx="1"/>
          </p:nvPr>
        </p:nvSpPr>
        <p:spPr/>
        <p:txBody>
          <a:bodyPr/>
          <a:lstStyle/>
          <a:p>
            <a:r>
              <a:rPr lang="es-ES_tradnl" dirty="0">
                <a:latin typeface="Arial" pitchFamily="34" charset="0"/>
                <a:cs typeface="Arial" pitchFamily="34" charset="0"/>
              </a:rPr>
              <a:t>Instrumento para la cuantificación de cumplimiento basado en el Decreto 3075/97</a:t>
            </a:r>
          </a:p>
          <a:p>
            <a:r>
              <a:rPr lang="es-ES_tradnl" dirty="0">
                <a:latin typeface="Arial" pitchFamily="34" charset="0"/>
                <a:cs typeface="Arial" pitchFamily="34" charset="0"/>
              </a:rPr>
              <a:t>Identifica puntos de mejora</a:t>
            </a:r>
          </a:p>
          <a:p>
            <a:r>
              <a:rPr lang="es-ES_tradnl" dirty="0">
                <a:latin typeface="Arial" pitchFamily="34" charset="0"/>
                <a:cs typeface="Arial" pitchFamily="34" charset="0"/>
              </a:rPr>
              <a:t>Medición permanente y sistemática</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s-CO"/>
          </a:p>
        </p:txBody>
      </p:sp>
      <p:pic>
        <p:nvPicPr>
          <p:cNvPr id="25603" name="Picture 3"/>
          <p:cNvPicPr>
            <a:picLocks noGrp="1" noChangeAspect="1" noChangeArrowheads="1"/>
          </p:cNvPicPr>
          <p:nvPr>
            <p:ph idx="1"/>
          </p:nvPr>
        </p:nvPicPr>
        <p:blipFill>
          <a:blip r:embed="rId2" cstate="print"/>
          <a:srcRect/>
          <a:stretch>
            <a:fillRect/>
          </a:stretch>
        </p:blipFill>
        <p:spPr>
          <a:xfrm>
            <a:off x="1259632" y="1772816"/>
            <a:ext cx="6559550" cy="3925887"/>
          </a:xfrm>
          <a:noFill/>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endParaRPr lang="es-CO" smtClean="0"/>
          </a:p>
        </p:txBody>
      </p:sp>
      <p:sp>
        <p:nvSpPr>
          <p:cNvPr id="40963" name="2 Marcador de contenido"/>
          <p:cNvSpPr>
            <a:spLocks noGrp="1"/>
          </p:cNvSpPr>
          <p:nvPr>
            <p:ph idx="1"/>
          </p:nvPr>
        </p:nvSpPr>
        <p:spPr/>
        <p:txBody>
          <a:bodyPr/>
          <a:lstStyle/>
          <a:p>
            <a:endParaRPr lang="es-CO"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PROGRAMAS PRERREQUISITO</a:t>
            </a:r>
            <a:endParaRPr lang="es-CO" dirty="0"/>
          </a:p>
        </p:txBody>
      </p:sp>
      <p:pic>
        <p:nvPicPr>
          <p:cNvPr id="6" name="7 Marcador de contenido" descr="instrucciones...gif"/>
          <p:cNvPicPr>
            <a:picLocks noGrp="1" noChangeAspect="1"/>
          </p:cNvPicPr>
          <p:nvPr>
            <p:ph idx="1"/>
          </p:nvPr>
        </p:nvPicPr>
        <p:blipFill>
          <a:blip r:embed="rId2" cstate="print"/>
          <a:stretch>
            <a:fillRect/>
          </a:stretch>
        </p:blipFill>
        <p:spPr>
          <a:xfrm>
            <a:off x="2190750" y="2204864"/>
            <a:ext cx="4762500" cy="3353767"/>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1285875"/>
            <a:ext cx="7972425" cy="642938"/>
          </a:xfrm>
        </p:spPr>
        <p:txBody>
          <a:bodyPr rtlCol="0">
            <a:normAutofit fontScale="90000"/>
          </a:bodyPr>
          <a:lstStyle/>
          <a:p>
            <a:pPr eaLnBrk="1" fontAlgn="auto" hangingPunct="1">
              <a:spcAft>
                <a:spcPts val="0"/>
              </a:spcAft>
              <a:defRPr/>
            </a:pPr>
            <a:r>
              <a:rPr lang="es-ES" dirty="0" smtClean="0"/>
              <a:t/>
            </a:r>
            <a:br>
              <a:rPr lang="es-ES" dirty="0" smtClean="0"/>
            </a:br>
            <a:r>
              <a:rPr lang="es-ES" dirty="0" smtClean="0"/>
              <a:t>PROGRAMAS PRERREQUISITO</a:t>
            </a:r>
            <a:br>
              <a:rPr lang="es-ES" dirty="0" smtClean="0"/>
            </a:br>
            <a:endParaRPr lang="es-ES" dirty="0"/>
          </a:p>
        </p:txBody>
      </p:sp>
      <p:sp>
        <p:nvSpPr>
          <p:cNvPr id="41987" name="2 Marcador de contenido"/>
          <p:cNvSpPr>
            <a:spLocks noGrp="1"/>
          </p:cNvSpPr>
          <p:nvPr>
            <p:ph sz="half" idx="1"/>
          </p:nvPr>
        </p:nvSpPr>
        <p:spPr>
          <a:xfrm>
            <a:off x="357188" y="2214563"/>
            <a:ext cx="4138612" cy="4429125"/>
          </a:xfrm>
        </p:spPr>
        <p:txBody>
          <a:bodyPr/>
          <a:lstStyle/>
          <a:p>
            <a:pPr eaLnBrk="1" hangingPunct="1"/>
            <a:r>
              <a:rPr lang="es-ES" smtClean="0"/>
              <a:t>Actividades de rutina, necesarias para garantizar que el proceso productivo se desarrolle en condiciones higienicas y técnicas óptimas</a:t>
            </a:r>
          </a:p>
          <a:p>
            <a:pPr eaLnBrk="1" hangingPunct="1"/>
            <a:r>
              <a:rPr lang="es-ES" smtClean="0"/>
              <a:t>Se organizan en planes y programas (Dec. 3075 / 97)</a:t>
            </a:r>
          </a:p>
          <a:p>
            <a:pPr eaLnBrk="1" hangingPunct="1"/>
            <a:endParaRPr lang="es-ES" smtClean="0"/>
          </a:p>
        </p:txBody>
      </p:sp>
      <p:pic>
        <p:nvPicPr>
          <p:cNvPr id="41988" name="Picture 2"/>
          <p:cNvPicPr>
            <a:picLocks noGrp="1" noChangeAspect="1" noChangeArrowheads="1"/>
          </p:cNvPicPr>
          <p:nvPr>
            <p:ph sz="half" idx="2"/>
          </p:nvPr>
        </p:nvPicPr>
        <p:blipFill>
          <a:blip r:embed="rId3" cstate="print"/>
          <a:stretch>
            <a:fillRect/>
          </a:stretch>
        </p:blipFill>
        <p:spPr>
          <a:xfrm>
            <a:off x="4648200" y="2272251"/>
            <a:ext cx="4038600" cy="373113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7 Título"/>
          <p:cNvSpPr>
            <a:spLocks noGrp="1"/>
          </p:cNvSpPr>
          <p:nvPr>
            <p:ph type="title"/>
          </p:nvPr>
        </p:nvSpPr>
        <p:spPr>
          <a:xfrm>
            <a:off x="428625" y="1000125"/>
            <a:ext cx="8258175" cy="928688"/>
          </a:xfrm>
        </p:spPr>
        <p:txBody>
          <a:bodyPr/>
          <a:lstStyle/>
          <a:p>
            <a:pPr eaLnBrk="1" hangingPunct="1"/>
            <a:r>
              <a:rPr lang="es-ES" smtClean="0"/>
              <a:t>PROGRAMAS PRERREQUISITO</a:t>
            </a:r>
            <a:endParaRPr lang="es-CO" smtClean="0"/>
          </a:p>
        </p:txBody>
      </p:sp>
      <p:sp>
        <p:nvSpPr>
          <p:cNvPr id="43011" name="2 Marcador de contenido"/>
          <p:cNvSpPr>
            <a:spLocks noGrp="1"/>
          </p:cNvSpPr>
          <p:nvPr>
            <p:ph sz="half" idx="1"/>
          </p:nvPr>
        </p:nvSpPr>
        <p:spPr>
          <a:xfrm>
            <a:off x="428625" y="2286000"/>
            <a:ext cx="4067175" cy="4214813"/>
          </a:xfrm>
        </p:spPr>
        <p:txBody>
          <a:bodyPr/>
          <a:lstStyle/>
          <a:p>
            <a:pPr eaLnBrk="1" hangingPunct="1"/>
            <a:r>
              <a:rPr lang="es-ES" sz="2400" smtClean="0"/>
              <a:t>Se debe seguir una metodología ordenada y sistemática que aporte a la constante mejora de las condiciones higiénico-sanitarias de plantas de producción y a la continuidad de acciones de tipo preventivo</a:t>
            </a:r>
          </a:p>
          <a:p>
            <a:pPr eaLnBrk="1" hangingPunct="1"/>
            <a:r>
              <a:rPr lang="es-ES" sz="2400" smtClean="0"/>
              <a:t>Son auditables, permiten obtener evidencia</a:t>
            </a:r>
          </a:p>
          <a:p>
            <a:pPr eaLnBrk="1" hangingPunct="1"/>
            <a:endParaRPr lang="es-ES" smtClean="0"/>
          </a:p>
        </p:txBody>
      </p:sp>
      <p:pic>
        <p:nvPicPr>
          <p:cNvPr id="43012" name="9 Marcador de contenido" descr="C:\Users\MARIA FERNANDA\Documents\Calidad alimentos\DSC00024.JPG"/>
          <p:cNvPicPr>
            <a:picLocks noGrp="1"/>
          </p:cNvPicPr>
          <p:nvPr>
            <p:ph sz="half" idx="2"/>
          </p:nvPr>
        </p:nvPicPr>
        <p:blipFill>
          <a:blip r:embed="rId3" cstate="print"/>
          <a:srcRect/>
          <a:stretch>
            <a:fillRect/>
          </a:stretch>
        </p:blipFill>
        <p:spPr>
          <a:xfrm>
            <a:off x="4643438" y="2695575"/>
            <a:ext cx="4038600" cy="3519488"/>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357188" y="1000125"/>
            <a:ext cx="8258175" cy="928688"/>
          </a:xfrm>
        </p:spPr>
        <p:txBody>
          <a:bodyPr/>
          <a:lstStyle/>
          <a:p>
            <a:pPr eaLnBrk="1" hangingPunct="1"/>
            <a:r>
              <a:rPr lang="es-ES" smtClean="0"/>
              <a:t>PROGRAMAS PRERREQUISITO</a:t>
            </a:r>
          </a:p>
        </p:txBody>
      </p:sp>
      <p:sp>
        <p:nvSpPr>
          <p:cNvPr id="44035" name="2 Marcador de contenido"/>
          <p:cNvSpPr>
            <a:spLocks noGrp="1"/>
          </p:cNvSpPr>
          <p:nvPr>
            <p:ph idx="1"/>
          </p:nvPr>
        </p:nvSpPr>
        <p:spPr>
          <a:xfrm>
            <a:off x="428625" y="2428875"/>
            <a:ext cx="8258175" cy="3697288"/>
          </a:xfrm>
        </p:spPr>
        <p:txBody>
          <a:bodyPr/>
          <a:lstStyle/>
          <a:p>
            <a:pPr eaLnBrk="1" hangingPunct="1"/>
            <a:r>
              <a:rPr lang="es-ES" smtClean="0"/>
              <a:t>Condiciones y actividades básicas necesarias para mantener un ambiente higiénico a través de la cadena alimentaria, adecuadas para la producción, manipulación y suministro de alimentos y productos finales inócuos  para el consumo humano. </a:t>
            </a:r>
            <a:r>
              <a:rPr lang="es-ES" sz="1600" smtClean="0"/>
              <a:t>ISO 22000</a:t>
            </a:r>
            <a:endParaRPr lang="es-ES" smtClean="0"/>
          </a:p>
          <a:p>
            <a:pPr eaLnBrk="1" hangingPunct="1"/>
            <a:endParaRPr lang="es-E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8"/>
          <p:cNvSpPr>
            <a:spLocks noGrp="1" noChangeArrowheads="1"/>
          </p:cNvSpPr>
          <p:nvPr>
            <p:ph type="title"/>
          </p:nvPr>
        </p:nvSpPr>
        <p:spPr/>
        <p:txBody>
          <a:bodyPr/>
          <a:lstStyle/>
          <a:p>
            <a:pPr eaLnBrk="1" hangingPunct="1"/>
            <a:r>
              <a:rPr lang="en-US" sz="4000" smtClean="0"/>
              <a:t>HACCP &amp; Programas Prerequisitos</a:t>
            </a:r>
          </a:p>
        </p:txBody>
      </p:sp>
      <p:sp>
        <p:nvSpPr>
          <p:cNvPr id="15" name="4 Marcador de número de diapositiva"/>
          <p:cNvSpPr>
            <a:spLocks noGrp="1"/>
          </p:cNvSpPr>
          <p:nvPr>
            <p:ph type="sldNum" sz="quarter" idx="12"/>
          </p:nvPr>
        </p:nvSpPr>
        <p:spPr/>
        <p:txBody>
          <a:bodyPr/>
          <a:lstStyle/>
          <a:p>
            <a:pPr>
              <a:defRPr/>
            </a:pPr>
            <a:fld id="{9EE5AE50-EB10-439D-B958-FC8D07A1BF55}" type="slidenum">
              <a:rPr lang="en-US"/>
              <a:pPr>
                <a:defRPr/>
              </a:pPr>
              <a:t>4</a:t>
            </a:fld>
            <a:endParaRPr lang="en-US"/>
          </a:p>
        </p:txBody>
      </p:sp>
      <p:sp>
        <p:nvSpPr>
          <p:cNvPr id="470046" name="AutoShape 30" descr="Granite"/>
          <p:cNvSpPr>
            <a:spLocks noChangeArrowheads="1"/>
          </p:cNvSpPr>
          <p:nvPr/>
        </p:nvSpPr>
        <p:spPr bwMode="auto">
          <a:xfrm>
            <a:off x="152400" y="4648200"/>
            <a:ext cx="1905000" cy="1290638"/>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Transporte</a:t>
            </a:r>
          </a:p>
        </p:txBody>
      </p:sp>
      <p:sp>
        <p:nvSpPr>
          <p:cNvPr id="470047" name="AutoShape 31" descr="Granite"/>
          <p:cNvSpPr>
            <a:spLocks noChangeArrowheads="1"/>
          </p:cNvSpPr>
          <p:nvPr/>
        </p:nvSpPr>
        <p:spPr bwMode="auto">
          <a:xfrm>
            <a:off x="1905000" y="4648200"/>
            <a:ext cx="1905000" cy="1290638"/>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Auditaje</a:t>
            </a:r>
          </a:p>
        </p:txBody>
      </p:sp>
      <p:sp>
        <p:nvSpPr>
          <p:cNvPr id="470048" name="AutoShape 32" descr="Granite"/>
          <p:cNvSpPr>
            <a:spLocks noChangeArrowheads="1"/>
          </p:cNvSpPr>
          <p:nvPr/>
        </p:nvSpPr>
        <p:spPr bwMode="auto">
          <a:xfrm>
            <a:off x="3657600" y="4648200"/>
            <a:ext cx="1905000" cy="1290638"/>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Info</a:t>
            </a:r>
          </a:p>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Consumidor</a:t>
            </a:r>
          </a:p>
        </p:txBody>
      </p:sp>
      <p:sp>
        <p:nvSpPr>
          <p:cNvPr id="470049" name="AutoShape 33" descr="Granite"/>
          <p:cNvSpPr>
            <a:spLocks noChangeArrowheads="1"/>
          </p:cNvSpPr>
          <p:nvPr/>
        </p:nvSpPr>
        <p:spPr bwMode="auto">
          <a:xfrm>
            <a:off x="5410200" y="4648200"/>
            <a:ext cx="1905000" cy="1290638"/>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Sistemas </a:t>
            </a:r>
          </a:p>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 de Retirada</a:t>
            </a:r>
          </a:p>
        </p:txBody>
      </p:sp>
      <p:sp>
        <p:nvSpPr>
          <p:cNvPr id="470040" name="AutoShape 24" descr="Granite"/>
          <p:cNvSpPr>
            <a:spLocks noChangeArrowheads="1"/>
          </p:cNvSpPr>
          <p:nvPr/>
        </p:nvSpPr>
        <p:spPr bwMode="auto">
          <a:xfrm>
            <a:off x="990600" y="3586163"/>
            <a:ext cx="1905000" cy="1290637"/>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Especif</a:t>
            </a:r>
          </a:p>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Producto</a:t>
            </a:r>
          </a:p>
        </p:txBody>
      </p:sp>
      <p:sp>
        <p:nvSpPr>
          <p:cNvPr id="470044" name="AutoShape 28" descr="Granite"/>
          <p:cNvSpPr>
            <a:spLocks noChangeArrowheads="1"/>
          </p:cNvSpPr>
          <p:nvPr/>
        </p:nvSpPr>
        <p:spPr bwMode="auto">
          <a:xfrm>
            <a:off x="2743200" y="3581400"/>
            <a:ext cx="1905000" cy="1290638"/>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Especif</a:t>
            </a:r>
          </a:p>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Proveedor</a:t>
            </a:r>
          </a:p>
          <a:p>
            <a:pPr algn="ctr" fontAlgn="auto">
              <a:spcBef>
                <a:spcPts val="0"/>
              </a:spcBef>
              <a:spcAft>
                <a:spcPts val="0"/>
              </a:spcAft>
              <a:defRPr/>
            </a:pPr>
            <a:endParaRPr lang="en-US" sz="2800">
              <a:solidFill>
                <a:schemeClr val="bg2"/>
              </a:solidFill>
              <a:effectLst>
                <a:outerShdw blurRad="38100" dist="38100" dir="2700000" algn="tl">
                  <a:srgbClr val="000000"/>
                </a:outerShdw>
              </a:effectLst>
              <a:latin typeface="Tahoma" pitchFamily="34" charset="0"/>
              <a:cs typeface="+mn-cs"/>
            </a:endParaRPr>
          </a:p>
        </p:txBody>
      </p:sp>
      <p:sp>
        <p:nvSpPr>
          <p:cNvPr id="470050" name="AutoShape 34" descr="Granite"/>
          <p:cNvSpPr>
            <a:spLocks noChangeArrowheads="1"/>
          </p:cNvSpPr>
          <p:nvPr/>
        </p:nvSpPr>
        <p:spPr bwMode="auto">
          <a:xfrm>
            <a:off x="7162800" y="4648200"/>
            <a:ext cx="1905000" cy="1290638"/>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400">
                <a:solidFill>
                  <a:schemeClr val="bg2"/>
                </a:solidFill>
                <a:effectLst>
                  <a:outerShdw blurRad="38100" dist="38100" dir="2700000" algn="tl">
                    <a:srgbClr val="000000"/>
                  </a:outerShdw>
                </a:effectLst>
                <a:latin typeface="Tahoma" pitchFamily="34" charset="0"/>
                <a:cs typeface="+mn-cs"/>
              </a:rPr>
              <a:t>Entrenamiento</a:t>
            </a:r>
          </a:p>
        </p:txBody>
      </p:sp>
      <p:sp>
        <p:nvSpPr>
          <p:cNvPr id="470043" name="AutoShape 27" descr="Granite"/>
          <p:cNvSpPr>
            <a:spLocks noChangeArrowheads="1"/>
          </p:cNvSpPr>
          <p:nvPr/>
        </p:nvSpPr>
        <p:spPr bwMode="auto">
          <a:xfrm>
            <a:off x="4648200" y="3586163"/>
            <a:ext cx="1905000" cy="1290637"/>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lnSpc>
                <a:spcPct val="70000"/>
              </a:lnSpc>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Buenas</a:t>
            </a:r>
          </a:p>
          <a:p>
            <a:pPr algn="ctr" fontAlgn="auto">
              <a:lnSpc>
                <a:spcPct val="70000"/>
              </a:lnSpc>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Prácticas</a:t>
            </a:r>
          </a:p>
          <a:p>
            <a:pPr algn="ctr" fontAlgn="auto">
              <a:lnSpc>
                <a:spcPct val="70000"/>
              </a:lnSpc>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Higiene</a:t>
            </a:r>
          </a:p>
        </p:txBody>
      </p:sp>
      <p:sp>
        <p:nvSpPr>
          <p:cNvPr id="470045" name="AutoShape 29" descr="Granite"/>
          <p:cNvSpPr>
            <a:spLocks noChangeArrowheads="1"/>
          </p:cNvSpPr>
          <p:nvPr/>
        </p:nvSpPr>
        <p:spPr bwMode="auto">
          <a:xfrm>
            <a:off x="6477000" y="3586163"/>
            <a:ext cx="2209800" cy="1290637"/>
          </a:xfrm>
          <a:prstGeom prst="cube">
            <a:avLst>
              <a:gd name="adj" fmla="val 25000"/>
            </a:avLst>
          </a:prstGeom>
          <a:blipFill dpi="0" rotWithShape="1">
            <a:blip r:embed="rId3" cstate="print"/>
            <a:srcRect/>
            <a:tile tx="0" ty="0" sx="100000" sy="100000" flip="none" algn="tl"/>
          </a:blipFill>
          <a:ln w="9525">
            <a:solidFill>
              <a:schemeClr val="tx1"/>
            </a:solidFill>
            <a:miter lim="800000"/>
            <a:headEnd/>
            <a:tailEnd/>
          </a:ln>
          <a:effectLst/>
        </p:spPr>
        <p:txBody>
          <a:bodyPr wrap="none" lIns="92075" tIns="46038" rIns="92075" bIns="46038" anchor="ctr"/>
          <a:lstStyle/>
          <a:p>
            <a:pPr algn="ctr" fontAlgn="auto">
              <a:spcBef>
                <a:spcPts val="0"/>
              </a:spcBef>
              <a:spcAft>
                <a:spcPts val="0"/>
              </a:spcAft>
              <a:defRPr/>
            </a:pPr>
            <a:r>
              <a:rPr lang="en-US" sz="2800">
                <a:solidFill>
                  <a:schemeClr val="bg2"/>
                </a:solidFill>
                <a:effectLst>
                  <a:outerShdw blurRad="38100" dist="38100" dir="2700000" algn="tl">
                    <a:srgbClr val="000000"/>
                  </a:outerShdw>
                </a:effectLst>
                <a:latin typeface="Tahoma" pitchFamily="34" charset="0"/>
                <a:cs typeface="+mn-cs"/>
              </a:rPr>
              <a:t>Saneamiento</a:t>
            </a:r>
          </a:p>
        </p:txBody>
      </p:sp>
      <p:sp>
        <p:nvSpPr>
          <p:cNvPr id="14349" name="WordArt 36"/>
          <p:cNvSpPr>
            <a:spLocks noChangeArrowheads="1" noChangeShapeType="1" noTextEdit="1"/>
          </p:cNvSpPr>
          <p:nvPr/>
        </p:nvSpPr>
        <p:spPr bwMode="auto">
          <a:xfrm>
            <a:off x="2590800" y="2362200"/>
            <a:ext cx="4114800" cy="1371600"/>
          </a:xfrm>
          <a:prstGeom prst="rect">
            <a:avLst/>
          </a:prstGeom>
        </p:spPr>
        <p:txBody>
          <a:bodyPr wrap="none" fromWordArt="1">
            <a:prstTxWarp prst="textPlain">
              <a:avLst>
                <a:gd name="adj" fmla="val 50000"/>
              </a:avLst>
            </a:prstTxWarp>
          </a:bodyPr>
          <a:lstStyle/>
          <a:p>
            <a:pPr algn="ctr"/>
            <a:r>
              <a:rPr lang="es-CO" sz="9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HACCP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500063" y="1143000"/>
            <a:ext cx="8186737" cy="857250"/>
          </a:xfrm>
        </p:spPr>
        <p:txBody>
          <a:bodyPr/>
          <a:lstStyle/>
          <a:p>
            <a:pPr eaLnBrk="1" hangingPunct="1"/>
            <a:r>
              <a:rPr lang="es-ES" dirty="0" smtClean="0"/>
              <a:t>PROGRAMAS PRERREQUISITO</a:t>
            </a:r>
          </a:p>
        </p:txBody>
      </p:sp>
      <p:sp>
        <p:nvSpPr>
          <p:cNvPr id="45059" name="2 Marcador de contenido"/>
          <p:cNvSpPr>
            <a:spLocks noGrp="1"/>
          </p:cNvSpPr>
          <p:nvPr>
            <p:ph idx="1"/>
          </p:nvPr>
        </p:nvSpPr>
        <p:spPr>
          <a:xfrm>
            <a:off x="571500" y="2571750"/>
            <a:ext cx="8115300" cy="3554413"/>
          </a:xfrm>
        </p:spPr>
        <p:txBody>
          <a:bodyPr/>
          <a:lstStyle/>
          <a:p>
            <a:pPr eaLnBrk="1" hangingPunct="1"/>
            <a:r>
              <a:rPr lang="es-ES" smtClean="0"/>
              <a:t>Esencial para controlar la probabilidad de introducir peligros relacionados con la inocuidad de los alimentos y/o la contaminación o proliferación de peligros relacionados con la inocuidad del los alimentos en el producto o ambiente de producción. </a:t>
            </a:r>
            <a:r>
              <a:rPr lang="es-ES" sz="1600" smtClean="0"/>
              <a:t>ISO 22000</a:t>
            </a:r>
          </a:p>
          <a:p>
            <a:pPr eaLnBrk="1" hangingPunct="1"/>
            <a:endParaRPr lang="es-E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71500" y="1143000"/>
            <a:ext cx="8115300" cy="1143000"/>
          </a:xfrm>
        </p:spPr>
        <p:txBody>
          <a:bodyPr>
            <a:normAutofit fontScale="90000"/>
          </a:bodyPr>
          <a:lstStyle/>
          <a:p>
            <a:pPr eaLnBrk="1" hangingPunct="1"/>
            <a:r>
              <a:rPr lang="en-US" sz="4000" smtClean="0"/>
              <a:t>	BPM - ALGUNOS PROGRAMAS PRERREQUISITO</a:t>
            </a:r>
          </a:p>
        </p:txBody>
      </p:sp>
      <p:sp>
        <p:nvSpPr>
          <p:cNvPr id="46083" name="Rectangle 3"/>
          <p:cNvSpPr>
            <a:spLocks noGrp="1" noChangeArrowheads="1"/>
          </p:cNvSpPr>
          <p:nvPr>
            <p:ph sz="half" idx="1"/>
          </p:nvPr>
        </p:nvSpPr>
        <p:spPr>
          <a:xfrm>
            <a:off x="500063" y="2428875"/>
            <a:ext cx="4038600" cy="3740150"/>
          </a:xfrm>
        </p:spPr>
        <p:txBody>
          <a:bodyPr/>
          <a:lstStyle/>
          <a:p>
            <a:pPr algn="just" eaLnBrk="1" hangingPunct="1">
              <a:lnSpc>
                <a:spcPct val="80000"/>
              </a:lnSpc>
            </a:pPr>
            <a:r>
              <a:rPr lang="en-US" smtClean="0">
                <a:latin typeface="Georgia" pitchFamily="18" charset="0"/>
              </a:rPr>
              <a:t> </a:t>
            </a:r>
            <a:r>
              <a:rPr lang="en-US" sz="2400" smtClean="0"/>
              <a:t>Programa de control de proveedores</a:t>
            </a:r>
          </a:p>
          <a:p>
            <a:pPr algn="just" eaLnBrk="1" hangingPunct="1">
              <a:lnSpc>
                <a:spcPct val="80000"/>
              </a:lnSpc>
            </a:pPr>
            <a:r>
              <a:rPr lang="en-US" sz="2400" smtClean="0"/>
              <a:t> Programa de control de agua potable</a:t>
            </a:r>
          </a:p>
          <a:p>
            <a:pPr algn="just" eaLnBrk="1" hangingPunct="1">
              <a:lnSpc>
                <a:spcPct val="80000"/>
              </a:lnSpc>
            </a:pPr>
            <a:r>
              <a:rPr lang="en-US" sz="2400" smtClean="0"/>
              <a:t> Programa de capacitación</a:t>
            </a:r>
          </a:p>
          <a:p>
            <a:pPr algn="just" eaLnBrk="1" hangingPunct="1">
              <a:lnSpc>
                <a:spcPct val="80000"/>
              </a:lnSpc>
            </a:pPr>
            <a:r>
              <a:rPr lang="en-US" sz="2400" smtClean="0"/>
              <a:t> Programa de limpieza y desinfección</a:t>
            </a:r>
          </a:p>
          <a:p>
            <a:pPr algn="just" eaLnBrk="1" hangingPunct="1">
              <a:lnSpc>
                <a:spcPct val="80000"/>
              </a:lnSpc>
            </a:pPr>
            <a:r>
              <a:rPr lang="en-US" sz="2400" smtClean="0"/>
              <a:t> Programa de residuos sólidos</a:t>
            </a:r>
          </a:p>
          <a:p>
            <a:pPr algn="just" eaLnBrk="1" hangingPunct="1">
              <a:lnSpc>
                <a:spcPct val="80000"/>
              </a:lnSpc>
            </a:pPr>
            <a:r>
              <a:rPr lang="en-US" sz="2400" smtClean="0"/>
              <a:t> Programa de residuos líquidos</a:t>
            </a:r>
          </a:p>
        </p:txBody>
      </p:sp>
      <p:sp>
        <p:nvSpPr>
          <p:cNvPr id="46084" name="10 Marcador de contenido"/>
          <p:cNvSpPr>
            <a:spLocks noGrp="1"/>
          </p:cNvSpPr>
          <p:nvPr>
            <p:ph sz="half" idx="2"/>
          </p:nvPr>
        </p:nvSpPr>
        <p:spPr>
          <a:xfrm>
            <a:off x="4714875" y="2428875"/>
            <a:ext cx="3971925" cy="3697288"/>
          </a:xfrm>
        </p:spPr>
        <p:txBody>
          <a:bodyPr/>
          <a:lstStyle/>
          <a:p>
            <a:pPr algn="just" eaLnBrk="1" hangingPunct="1">
              <a:lnSpc>
                <a:spcPct val="80000"/>
              </a:lnSpc>
            </a:pPr>
            <a:r>
              <a:rPr lang="en-US" smtClean="0"/>
              <a:t> </a:t>
            </a:r>
            <a:r>
              <a:rPr lang="en-US" sz="2400" smtClean="0"/>
              <a:t>Plan de muestreo</a:t>
            </a:r>
          </a:p>
          <a:p>
            <a:pPr algn="just" eaLnBrk="1" hangingPunct="1">
              <a:lnSpc>
                <a:spcPct val="80000"/>
              </a:lnSpc>
            </a:pPr>
            <a:r>
              <a:rPr lang="en-US" sz="2400" smtClean="0"/>
              <a:t> Programa de trazabilidad</a:t>
            </a:r>
          </a:p>
          <a:p>
            <a:pPr algn="just" eaLnBrk="1" hangingPunct="1">
              <a:lnSpc>
                <a:spcPct val="80000"/>
              </a:lnSpc>
            </a:pPr>
            <a:r>
              <a:rPr lang="en-US" sz="2400" smtClean="0"/>
              <a:t> Programa de mantenimiento  preventivo – correctivo</a:t>
            </a:r>
          </a:p>
          <a:p>
            <a:pPr algn="just" eaLnBrk="1" hangingPunct="1">
              <a:lnSpc>
                <a:spcPct val="80000"/>
              </a:lnSpc>
              <a:buFont typeface="Arial" charset="0"/>
              <a:buNone/>
            </a:pPr>
            <a:r>
              <a:rPr lang="en-US" sz="2400" smtClean="0"/>
              <a:t>Aseguramiento de calidad en laboratorios</a:t>
            </a:r>
          </a:p>
          <a:p>
            <a:pPr algn="just" eaLnBrk="1" hangingPunct="1">
              <a:lnSpc>
                <a:spcPct val="80000"/>
              </a:lnSpc>
            </a:pPr>
            <a:r>
              <a:rPr lang="en-US" sz="2400" smtClean="0"/>
              <a:t> Programa de control de plagas</a:t>
            </a:r>
          </a:p>
          <a:p>
            <a:pPr algn="just" eaLnBrk="1" hangingPunct="1">
              <a:lnSpc>
                <a:spcPct val="80000"/>
              </a:lnSpc>
            </a:pPr>
            <a:r>
              <a:rPr lang="en-US" sz="2400" smtClean="0"/>
              <a:t>Control de distribuidores</a:t>
            </a:r>
            <a:endParaRPr lang="es-ES" sz="2400" smtClean="0"/>
          </a:p>
          <a:p>
            <a:pPr eaLnBrk="1" hangingPunct="1"/>
            <a:endParaRPr lang="es-ES_tradnl" smtClean="0"/>
          </a:p>
          <a:p>
            <a:endParaRPr lang="es-CO" smtClean="0"/>
          </a:p>
        </p:txBody>
      </p:sp>
      <p:sp>
        <p:nvSpPr>
          <p:cNvPr id="6" name="5 Marcador de número de diapositiva"/>
          <p:cNvSpPr>
            <a:spLocks noGrp="1"/>
          </p:cNvSpPr>
          <p:nvPr>
            <p:ph type="sldNum" sz="quarter" idx="12"/>
          </p:nvPr>
        </p:nvSpPr>
        <p:spPr/>
        <p:txBody>
          <a:bodyPr/>
          <a:lstStyle/>
          <a:p>
            <a:pPr>
              <a:defRPr/>
            </a:pPr>
            <a:fld id="{A46ABF35-02E8-4FBA-8F1C-551905078254}" type="slidenum">
              <a:rPr lang="en-US"/>
              <a:pPr>
                <a:defRPr/>
              </a:pPr>
              <a:t>41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1066800" y="2057400"/>
            <a:ext cx="7467600" cy="2530475"/>
          </a:xfrm>
          <a:prstGeom prst="rect">
            <a:avLst/>
          </a:prstGeom>
          <a:solidFill>
            <a:srgbClr val="FFCCFF"/>
          </a:solidFill>
          <a:ln w="9525">
            <a:noFill/>
            <a:miter lim="800000"/>
            <a:headEnd/>
            <a:tailEnd/>
          </a:ln>
          <a:effectLst/>
        </p:spPr>
        <p:txBody>
          <a:bodyPr>
            <a:spAutoFit/>
          </a:bodyPr>
          <a:lstStyle/>
          <a:p>
            <a:pPr algn="ctr">
              <a:spcBef>
                <a:spcPct val="50000"/>
              </a:spcBef>
            </a:pPr>
            <a:r>
              <a:rPr lang="es-ES" sz="4000" dirty="0"/>
              <a:t>LA  DOCUMENTACION EN </a:t>
            </a:r>
          </a:p>
          <a:p>
            <a:pPr algn="ctr">
              <a:spcBef>
                <a:spcPct val="50000"/>
              </a:spcBef>
            </a:pPr>
            <a:r>
              <a:rPr lang="es-ES" sz="4000" dirty="0"/>
              <a:t>UN SISTEMA </a:t>
            </a:r>
          </a:p>
          <a:p>
            <a:pPr algn="ctr">
              <a:spcBef>
                <a:spcPct val="50000"/>
              </a:spcBef>
            </a:pPr>
            <a:r>
              <a:rPr lang="es-ES" sz="4000" dirty="0"/>
              <a:t>DE GESTION DE INOCUIDAD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00FFFF">
              <a:alpha val="50000"/>
            </a:srgbClr>
          </a:solidFill>
        </p:spPr>
        <p:txBody>
          <a:bodyPr/>
          <a:lstStyle/>
          <a:p>
            <a:r>
              <a:rPr lang="es-ES" dirty="0"/>
              <a:t>DOCUMENTACION</a:t>
            </a:r>
          </a:p>
        </p:txBody>
      </p:sp>
      <p:sp>
        <p:nvSpPr>
          <p:cNvPr id="5123" name="Text Box 3"/>
          <p:cNvSpPr txBox="1">
            <a:spLocks noChangeArrowheads="1"/>
          </p:cNvSpPr>
          <p:nvPr/>
        </p:nvSpPr>
        <p:spPr bwMode="auto">
          <a:xfrm>
            <a:off x="609600" y="1981200"/>
            <a:ext cx="8153400" cy="3462486"/>
          </a:xfrm>
          <a:prstGeom prst="rect">
            <a:avLst/>
          </a:prstGeom>
          <a:noFill/>
          <a:ln w="9525">
            <a:noFill/>
            <a:miter lim="800000"/>
            <a:headEnd/>
            <a:tailEnd/>
          </a:ln>
          <a:effectLst/>
        </p:spPr>
        <p:txBody>
          <a:bodyPr>
            <a:spAutoFit/>
          </a:bodyPr>
          <a:lstStyle/>
          <a:p>
            <a:pPr algn="ctr">
              <a:spcBef>
                <a:spcPct val="50000"/>
              </a:spcBef>
            </a:pPr>
            <a:r>
              <a:rPr lang="es-ES" sz="2400" i="0" dirty="0">
                <a:latin typeface="Century Gothic" pitchFamily="34" charset="0"/>
              </a:rPr>
              <a:t>La documentación dentro de todos los esquemas de verificación de procesos, constituye una herramienta esencial, por cuanto </a:t>
            </a:r>
            <a:r>
              <a:rPr lang="es-ES" sz="2400" i="0" dirty="0">
                <a:solidFill>
                  <a:srgbClr val="FF0000"/>
                </a:solidFill>
                <a:latin typeface="Century Gothic" pitchFamily="34" charset="0"/>
              </a:rPr>
              <a:t>representa la memoria de la empresa </a:t>
            </a:r>
            <a:r>
              <a:rPr lang="es-ES" sz="2400" i="0" dirty="0">
                <a:latin typeface="Century Gothic" pitchFamily="34" charset="0"/>
              </a:rPr>
              <a:t>o industria y le permite  constatar que las modificaciones requeridas por los sistemas de control de calidad, se realizan permanentemente y responden al compromiso del mejoramiento continuo. </a:t>
            </a:r>
            <a:endParaRPr lang="es-ES" sz="2400" i="0" dirty="0">
              <a:latin typeface="Century Gothic" pitchFamily="34" charset="0"/>
              <a:cs typeface="Times New Roman" pitchFamily="18" charset="0"/>
            </a:endParaRPr>
          </a:p>
          <a:p>
            <a:pPr>
              <a:spcBef>
                <a:spcPct val="50000"/>
              </a:spcBef>
            </a:pPr>
            <a:endParaRPr lang="es-ES" i="0" dirty="0">
              <a:latin typeface="Palatino Linotype"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DOCUMENTACION</a:t>
            </a:r>
            <a:endParaRPr lang="es-CO" dirty="0"/>
          </a:p>
        </p:txBody>
      </p:sp>
      <p:sp>
        <p:nvSpPr>
          <p:cNvPr id="3" name="2 Rectángulo"/>
          <p:cNvSpPr/>
          <p:nvPr/>
        </p:nvSpPr>
        <p:spPr>
          <a:xfrm>
            <a:off x="755576" y="2420888"/>
            <a:ext cx="7848872" cy="2677656"/>
          </a:xfrm>
          <a:prstGeom prst="rect">
            <a:avLst/>
          </a:prstGeom>
        </p:spPr>
        <p:txBody>
          <a:bodyPr wrap="square">
            <a:spAutoFit/>
          </a:bodyPr>
          <a:lstStyle/>
          <a:p>
            <a:r>
              <a:rPr lang="es-ES" sz="2800" dirty="0" smtClean="0">
                <a:latin typeface="Century Gothic" pitchFamily="34" charset="0"/>
              </a:rPr>
              <a:t>Así mismo, el registro de la información, garantiza la confiabilidad de la misma y supera los inconvenientes que puede generar el cambio de directivas, de turnos o la movilidad del personal a cargo de los distintos procesos. </a:t>
            </a:r>
            <a:endParaRPr lang="es-CO"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09600"/>
            <a:ext cx="7848600" cy="1143000"/>
          </a:xfrm>
          <a:solidFill>
            <a:srgbClr val="00FFFF">
              <a:alpha val="50000"/>
            </a:srgbClr>
          </a:solidFill>
        </p:spPr>
        <p:txBody>
          <a:bodyPr>
            <a:normAutofit fontScale="90000"/>
          </a:bodyPr>
          <a:lstStyle/>
          <a:p>
            <a:r>
              <a:rPr lang="es-ES" sz="4000" b="1" dirty="0">
                <a:latin typeface="Palatino Linotype" pitchFamily="18" charset="0"/>
              </a:rPr>
              <a:t>PLANES Y PROGRAMAS DEL S.G.I.</a:t>
            </a:r>
          </a:p>
        </p:txBody>
      </p:sp>
      <p:sp>
        <p:nvSpPr>
          <p:cNvPr id="8195" name="Text Box 3"/>
          <p:cNvSpPr txBox="1">
            <a:spLocks noChangeArrowheads="1"/>
          </p:cNvSpPr>
          <p:nvPr/>
        </p:nvSpPr>
        <p:spPr bwMode="auto">
          <a:xfrm>
            <a:off x="685800" y="2286000"/>
            <a:ext cx="8077200" cy="457200"/>
          </a:xfrm>
          <a:prstGeom prst="rect">
            <a:avLst/>
          </a:prstGeom>
          <a:noFill/>
          <a:ln w="9525">
            <a:noFill/>
            <a:miter lim="800000"/>
            <a:headEnd/>
            <a:tailEnd/>
          </a:ln>
          <a:effectLst/>
        </p:spPr>
        <p:txBody>
          <a:bodyPr>
            <a:spAutoFit/>
          </a:bodyPr>
          <a:lstStyle/>
          <a:p>
            <a:pPr>
              <a:spcBef>
                <a:spcPct val="50000"/>
              </a:spcBef>
            </a:pPr>
            <a:endParaRPr lang="es-ES" b="0" i="0"/>
          </a:p>
        </p:txBody>
      </p:sp>
      <p:sp>
        <p:nvSpPr>
          <p:cNvPr id="8196" name="Rectangle 4"/>
          <p:cNvSpPr>
            <a:spLocks noChangeArrowheads="1"/>
          </p:cNvSpPr>
          <p:nvPr/>
        </p:nvSpPr>
        <p:spPr bwMode="auto">
          <a:xfrm>
            <a:off x="1600200" y="1905000"/>
            <a:ext cx="6019800" cy="4648200"/>
          </a:xfrm>
          <a:prstGeom prst="rect">
            <a:avLst/>
          </a:prstGeom>
          <a:solidFill>
            <a:srgbClr val="FFFFCC"/>
          </a:solidFill>
          <a:ln w="9525">
            <a:solidFill>
              <a:schemeClr val="tx1"/>
            </a:solidFill>
            <a:miter lim="800000"/>
            <a:headEnd/>
            <a:tailEnd/>
          </a:ln>
          <a:effectLst/>
        </p:spPr>
        <p:txBody>
          <a:bodyPr/>
          <a:lstStyle/>
          <a:p>
            <a:pPr marL="533400" indent="-533400" algn="ctr">
              <a:spcBef>
                <a:spcPct val="20000"/>
              </a:spcBef>
            </a:pPr>
            <a:endParaRPr lang="es-ES" sz="2000" u="sng"/>
          </a:p>
          <a:p>
            <a:pPr marL="533400" indent="-533400">
              <a:spcBef>
                <a:spcPct val="20000"/>
              </a:spcBef>
              <a:buFontTx/>
              <a:buAutoNum type="arabicPeriod"/>
            </a:pPr>
            <a:r>
              <a:rPr lang="es-ES" sz="1800" b="0" i="0">
                <a:latin typeface="Palatino Linotype" pitchFamily="18" charset="0"/>
              </a:rPr>
              <a:t>Descripción del Producto y del Proceso</a:t>
            </a:r>
          </a:p>
          <a:p>
            <a:pPr marL="533400" indent="-533400">
              <a:spcBef>
                <a:spcPct val="20000"/>
              </a:spcBef>
              <a:buFontTx/>
              <a:buAutoNum type="arabicPeriod"/>
            </a:pPr>
            <a:r>
              <a:rPr lang="es-ES" sz="1800" b="0" i="0">
                <a:latin typeface="Palatino Linotype" pitchFamily="18" charset="0"/>
              </a:rPr>
              <a:t>Programa Control de Agua Potable</a:t>
            </a:r>
          </a:p>
          <a:p>
            <a:pPr marL="533400" indent="-533400">
              <a:spcBef>
                <a:spcPct val="20000"/>
              </a:spcBef>
              <a:buFontTx/>
              <a:buAutoNum type="arabicPeriod"/>
            </a:pPr>
            <a:r>
              <a:rPr lang="es-ES" sz="1800" b="0" i="0">
                <a:latin typeface="Palatino Linotype" pitchFamily="18" charset="0"/>
              </a:rPr>
              <a:t>Programa Tratamiento Aguas Residuales</a:t>
            </a:r>
          </a:p>
          <a:p>
            <a:pPr marL="533400" indent="-533400">
              <a:spcBef>
                <a:spcPct val="20000"/>
              </a:spcBef>
              <a:buFontTx/>
              <a:buAutoNum type="arabicPeriod"/>
            </a:pPr>
            <a:r>
              <a:rPr lang="es-ES" sz="1800" b="0" i="0">
                <a:latin typeface="Palatino Linotype" pitchFamily="18" charset="0"/>
              </a:rPr>
              <a:t>Programa de Mantenimiento</a:t>
            </a:r>
          </a:p>
          <a:p>
            <a:pPr marL="533400" indent="-533400">
              <a:spcBef>
                <a:spcPct val="20000"/>
              </a:spcBef>
              <a:buFontTx/>
              <a:buAutoNum type="arabicPeriod"/>
            </a:pPr>
            <a:r>
              <a:rPr lang="es-ES" sz="1800" b="0" i="0">
                <a:latin typeface="Palatino Linotype" pitchFamily="18" charset="0"/>
              </a:rPr>
              <a:t>Programa de Capacitación e Higiene Personal.</a:t>
            </a:r>
          </a:p>
          <a:p>
            <a:pPr marL="533400" indent="-533400">
              <a:spcBef>
                <a:spcPct val="20000"/>
              </a:spcBef>
              <a:buFontTx/>
              <a:buAutoNum type="arabicPeriod"/>
            </a:pPr>
            <a:r>
              <a:rPr lang="es-ES" sz="1800" b="0" i="0">
                <a:latin typeface="Palatino Linotype" pitchFamily="18" charset="0"/>
              </a:rPr>
              <a:t>Programa de Control de Proveedores.</a:t>
            </a:r>
          </a:p>
          <a:p>
            <a:pPr marL="533400" indent="-533400">
              <a:spcBef>
                <a:spcPct val="20000"/>
              </a:spcBef>
              <a:buFontTx/>
              <a:buAutoNum type="arabicPeriod"/>
            </a:pPr>
            <a:r>
              <a:rPr lang="es-ES" sz="1800" b="0" i="0">
                <a:latin typeface="Palatino Linotype" pitchFamily="18" charset="0"/>
              </a:rPr>
              <a:t>Programa de Trazabilidad.</a:t>
            </a:r>
          </a:p>
          <a:p>
            <a:pPr marL="533400" indent="-533400">
              <a:spcBef>
                <a:spcPct val="20000"/>
              </a:spcBef>
              <a:buFontTx/>
              <a:buAutoNum type="arabicPeriod"/>
            </a:pPr>
            <a:r>
              <a:rPr lang="es-ES" sz="1800" b="0" i="0">
                <a:latin typeface="Palatino Linotype" pitchFamily="18" charset="0"/>
              </a:rPr>
              <a:t>Programa de Control de Distribuidores.</a:t>
            </a:r>
          </a:p>
          <a:p>
            <a:pPr marL="533400" indent="-533400">
              <a:spcBef>
                <a:spcPct val="20000"/>
              </a:spcBef>
              <a:buFontTx/>
              <a:buAutoNum type="arabicPeriod"/>
            </a:pPr>
            <a:r>
              <a:rPr lang="es-ES" sz="1800" b="0" i="0">
                <a:latin typeface="Palatino Linotype" pitchFamily="18" charset="0"/>
              </a:rPr>
              <a:t>Plan HACCP.</a:t>
            </a:r>
          </a:p>
          <a:p>
            <a:pPr marL="533400" indent="-533400">
              <a:spcBef>
                <a:spcPct val="20000"/>
              </a:spcBef>
              <a:buFontTx/>
              <a:buAutoNum type="arabicPeriod"/>
            </a:pPr>
            <a:r>
              <a:rPr lang="es-ES" sz="1800" b="0" i="0">
                <a:latin typeface="Palatino Linotype" pitchFamily="18" charset="0"/>
              </a:rPr>
              <a:t>Plan de Muestreo.</a:t>
            </a:r>
          </a:p>
          <a:p>
            <a:pPr marL="533400" indent="-533400">
              <a:spcBef>
                <a:spcPct val="20000"/>
              </a:spcBef>
              <a:buFontTx/>
              <a:buAutoNum type="arabicPeriod"/>
            </a:pPr>
            <a:r>
              <a:rPr lang="es-ES" sz="1800" b="0" i="0">
                <a:latin typeface="Palatino Linotype" pitchFamily="18" charset="0"/>
              </a:rPr>
              <a:t>Programa de Limpieza y Desinfección.</a:t>
            </a:r>
          </a:p>
          <a:p>
            <a:pPr marL="533400" indent="-533400">
              <a:spcBef>
                <a:spcPct val="20000"/>
              </a:spcBef>
              <a:buFontTx/>
              <a:buAutoNum type="arabicPeriod"/>
            </a:pPr>
            <a:r>
              <a:rPr lang="es-ES" sz="1800" b="0" i="0">
                <a:latin typeface="Palatino Linotype" pitchFamily="18" charset="0"/>
              </a:rPr>
              <a:t>Programa de Control de Plagas.</a:t>
            </a:r>
          </a:p>
          <a:p>
            <a:pPr marL="533400" indent="-533400">
              <a:spcBef>
                <a:spcPct val="20000"/>
              </a:spcBef>
              <a:buFontTx/>
              <a:buAutoNum type="arabicPeriod"/>
            </a:pPr>
            <a:r>
              <a:rPr lang="es-ES" sz="1800" b="0" i="0">
                <a:latin typeface="Palatino Linotype" pitchFamily="18" charset="0"/>
              </a:rPr>
              <a:t>Programa de Residuos Sólidos.</a:t>
            </a:r>
          </a:p>
          <a:p>
            <a:pPr marL="533400" indent="-533400">
              <a:spcBef>
                <a:spcPct val="20000"/>
              </a:spcBef>
              <a:buFontTx/>
              <a:buAutoNum type="arabicPeriod"/>
            </a:pPr>
            <a:endParaRPr lang="es-ES" sz="2000" b="0" i="0">
              <a:latin typeface="Palatino Linotype"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5800" y="228600"/>
            <a:ext cx="7162800" cy="396875"/>
          </a:xfrm>
          <a:prstGeom prst="rect">
            <a:avLst/>
          </a:prstGeom>
          <a:solidFill>
            <a:srgbClr val="FF99FF">
              <a:alpha val="50000"/>
            </a:srgbClr>
          </a:solidFill>
          <a:ln w="9525">
            <a:noFill/>
            <a:miter lim="800000"/>
            <a:headEnd/>
            <a:tailEnd/>
          </a:ln>
          <a:effectLst/>
        </p:spPr>
        <p:txBody>
          <a:bodyPr>
            <a:spAutoFit/>
          </a:bodyPr>
          <a:lstStyle/>
          <a:p>
            <a:pPr>
              <a:spcBef>
                <a:spcPct val="50000"/>
              </a:spcBef>
            </a:pPr>
            <a:endParaRPr lang="es-ES" sz="2000"/>
          </a:p>
        </p:txBody>
      </p:sp>
      <p:sp>
        <p:nvSpPr>
          <p:cNvPr id="24579" name="Rectangle 3"/>
          <p:cNvSpPr>
            <a:spLocks noChangeArrowheads="1"/>
          </p:cNvSpPr>
          <p:nvPr/>
        </p:nvSpPr>
        <p:spPr bwMode="auto">
          <a:xfrm>
            <a:off x="685800" y="228600"/>
            <a:ext cx="7315200" cy="5334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2000"/>
              <a:t>MANUAL DEL SISTEMA DE GESTION DE INOCUIDAD</a:t>
            </a:r>
          </a:p>
        </p:txBody>
      </p:sp>
      <p:sp>
        <p:nvSpPr>
          <p:cNvPr id="24580" name="AutoShape 4"/>
          <p:cNvSpPr>
            <a:spLocks noChangeArrowheads="1"/>
          </p:cNvSpPr>
          <p:nvPr/>
        </p:nvSpPr>
        <p:spPr bwMode="auto">
          <a:xfrm>
            <a:off x="685800" y="1143000"/>
            <a:ext cx="2514600" cy="533400"/>
          </a:xfrm>
          <a:prstGeom prst="roundRect">
            <a:avLst>
              <a:gd name="adj" fmla="val 16667"/>
            </a:avLst>
          </a:prstGeom>
          <a:solidFill>
            <a:srgbClr val="FF99FF">
              <a:alpha val="50000"/>
            </a:srgbClr>
          </a:solidFill>
          <a:ln w="9525">
            <a:solidFill>
              <a:schemeClr val="tx1"/>
            </a:solidFill>
            <a:round/>
            <a:headEnd/>
            <a:tailEnd/>
          </a:ln>
          <a:effectLst/>
        </p:spPr>
        <p:txBody>
          <a:bodyPr wrap="none" anchor="ctr"/>
          <a:lstStyle/>
          <a:p>
            <a:pPr algn="ctr"/>
            <a:r>
              <a:rPr lang="es-ES" sz="1800"/>
              <a:t>Plan evaluación</a:t>
            </a:r>
          </a:p>
          <a:p>
            <a:pPr algn="ctr"/>
            <a:r>
              <a:rPr lang="es-ES" sz="1800"/>
              <a:t>Y seguimiento de BPM</a:t>
            </a:r>
          </a:p>
        </p:txBody>
      </p:sp>
      <p:sp>
        <p:nvSpPr>
          <p:cNvPr id="24581" name="Rectangle 5"/>
          <p:cNvSpPr>
            <a:spLocks noChangeArrowheads="1"/>
          </p:cNvSpPr>
          <p:nvPr/>
        </p:nvSpPr>
        <p:spPr bwMode="auto">
          <a:xfrm>
            <a:off x="3962400" y="1143000"/>
            <a:ext cx="1676400" cy="5334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800"/>
              <a:t>PLANES</a:t>
            </a:r>
          </a:p>
        </p:txBody>
      </p:sp>
      <p:sp>
        <p:nvSpPr>
          <p:cNvPr id="24582" name="Rectangle 6"/>
          <p:cNvSpPr>
            <a:spLocks noChangeArrowheads="1"/>
          </p:cNvSpPr>
          <p:nvPr/>
        </p:nvSpPr>
        <p:spPr bwMode="auto">
          <a:xfrm>
            <a:off x="6324600" y="1143000"/>
            <a:ext cx="1676400" cy="5334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800"/>
              <a:t>PROGRAMAS</a:t>
            </a:r>
          </a:p>
        </p:txBody>
      </p:sp>
      <p:sp>
        <p:nvSpPr>
          <p:cNvPr id="24583" name="Rectangle 7"/>
          <p:cNvSpPr>
            <a:spLocks noChangeArrowheads="1"/>
          </p:cNvSpPr>
          <p:nvPr/>
        </p:nvSpPr>
        <p:spPr bwMode="auto">
          <a:xfrm>
            <a:off x="304800" y="2514600"/>
            <a:ext cx="1676400" cy="3048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200" i="0"/>
              <a:t>PLAN SANEAMIENTO</a:t>
            </a:r>
          </a:p>
        </p:txBody>
      </p:sp>
      <p:sp>
        <p:nvSpPr>
          <p:cNvPr id="24584" name="Rectangle 8"/>
          <p:cNvSpPr>
            <a:spLocks noChangeArrowheads="1"/>
          </p:cNvSpPr>
          <p:nvPr/>
        </p:nvSpPr>
        <p:spPr bwMode="auto">
          <a:xfrm>
            <a:off x="457200" y="3124200"/>
            <a:ext cx="16764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Limpieza</a:t>
            </a:r>
          </a:p>
          <a:p>
            <a:pPr algn="ctr"/>
            <a:r>
              <a:rPr lang="es-ES" sz="1200" b="0" i="0"/>
              <a:t> Desinfección</a:t>
            </a:r>
          </a:p>
        </p:txBody>
      </p:sp>
      <p:sp>
        <p:nvSpPr>
          <p:cNvPr id="24585" name="Rectangle 9"/>
          <p:cNvSpPr>
            <a:spLocks noChangeArrowheads="1"/>
          </p:cNvSpPr>
          <p:nvPr/>
        </p:nvSpPr>
        <p:spPr bwMode="auto">
          <a:xfrm>
            <a:off x="457200" y="3886200"/>
            <a:ext cx="16764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a:t>
            </a:r>
          </a:p>
          <a:p>
            <a:pPr algn="ctr"/>
            <a:r>
              <a:rPr lang="es-ES" sz="1200" b="0" i="0"/>
              <a:t>Control de plagas</a:t>
            </a:r>
          </a:p>
        </p:txBody>
      </p:sp>
      <p:sp>
        <p:nvSpPr>
          <p:cNvPr id="24586" name="Rectangle 10"/>
          <p:cNvSpPr>
            <a:spLocks noChangeArrowheads="1"/>
          </p:cNvSpPr>
          <p:nvPr/>
        </p:nvSpPr>
        <p:spPr bwMode="auto">
          <a:xfrm>
            <a:off x="457200" y="4648200"/>
            <a:ext cx="16764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Desechos</a:t>
            </a:r>
          </a:p>
          <a:p>
            <a:pPr algn="ctr"/>
            <a:r>
              <a:rPr lang="es-ES" sz="1200" b="0" i="0"/>
              <a:t>Sólidos</a:t>
            </a:r>
          </a:p>
        </p:txBody>
      </p:sp>
      <p:sp>
        <p:nvSpPr>
          <p:cNvPr id="24587" name="Rectangle 11"/>
          <p:cNvSpPr>
            <a:spLocks noChangeArrowheads="1"/>
          </p:cNvSpPr>
          <p:nvPr/>
        </p:nvSpPr>
        <p:spPr bwMode="auto">
          <a:xfrm>
            <a:off x="2438400" y="2514600"/>
            <a:ext cx="1676400" cy="3810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200" i="0"/>
              <a:t>PLAN HACCP</a:t>
            </a:r>
          </a:p>
        </p:txBody>
      </p:sp>
      <p:sp>
        <p:nvSpPr>
          <p:cNvPr id="24588" name="Rectangle 12"/>
          <p:cNvSpPr>
            <a:spLocks noChangeArrowheads="1"/>
          </p:cNvSpPr>
          <p:nvPr/>
        </p:nvSpPr>
        <p:spPr bwMode="auto">
          <a:xfrm>
            <a:off x="2667000" y="3124200"/>
            <a:ext cx="17526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Descripción del</a:t>
            </a:r>
          </a:p>
          <a:p>
            <a:pPr algn="ctr"/>
            <a:r>
              <a:rPr lang="es-ES" sz="1200" b="0" i="0"/>
              <a:t>Producto y Proceso</a:t>
            </a:r>
          </a:p>
        </p:txBody>
      </p:sp>
      <p:sp>
        <p:nvSpPr>
          <p:cNvPr id="24589" name="Rectangle 13"/>
          <p:cNvSpPr>
            <a:spLocks noChangeArrowheads="1"/>
          </p:cNvSpPr>
          <p:nvPr/>
        </p:nvSpPr>
        <p:spPr bwMode="auto">
          <a:xfrm>
            <a:off x="2667000" y="3733800"/>
            <a:ext cx="17526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Análisis de  Peligros</a:t>
            </a:r>
            <a:r>
              <a:rPr lang="es-ES"/>
              <a:t> </a:t>
            </a:r>
          </a:p>
        </p:txBody>
      </p:sp>
      <p:sp>
        <p:nvSpPr>
          <p:cNvPr id="24590" name="Rectangle 14"/>
          <p:cNvSpPr>
            <a:spLocks noChangeArrowheads="1"/>
          </p:cNvSpPr>
          <p:nvPr/>
        </p:nvSpPr>
        <p:spPr bwMode="auto">
          <a:xfrm>
            <a:off x="2667000" y="4343400"/>
            <a:ext cx="17526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Estrategias de control</a:t>
            </a:r>
          </a:p>
          <a:p>
            <a:pPr algn="ctr"/>
            <a:r>
              <a:rPr lang="es-ES" sz="1200" b="0" i="0"/>
              <a:t>En PCC</a:t>
            </a:r>
          </a:p>
        </p:txBody>
      </p:sp>
      <p:sp>
        <p:nvSpPr>
          <p:cNvPr id="24591" name="Rectangle 15"/>
          <p:cNvSpPr>
            <a:spLocks noChangeArrowheads="1"/>
          </p:cNvSpPr>
          <p:nvPr/>
        </p:nvSpPr>
        <p:spPr bwMode="auto">
          <a:xfrm>
            <a:off x="2667000" y="4953000"/>
            <a:ext cx="17526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Verificación</a:t>
            </a:r>
          </a:p>
          <a:p>
            <a:pPr algn="ctr"/>
            <a:r>
              <a:rPr lang="es-ES" sz="1200" b="0" i="0"/>
              <a:t>interna </a:t>
            </a:r>
          </a:p>
        </p:txBody>
      </p:sp>
      <p:sp>
        <p:nvSpPr>
          <p:cNvPr id="24592" name="Rectangle 16"/>
          <p:cNvSpPr>
            <a:spLocks noChangeArrowheads="1"/>
          </p:cNvSpPr>
          <p:nvPr/>
        </p:nvSpPr>
        <p:spPr bwMode="auto">
          <a:xfrm>
            <a:off x="5562600" y="1981200"/>
            <a:ext cx="1371600" cy="3810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200" i="0"/>
              <a:t>DE    BPM</a:t>
            </a:r>
          </a:p>
        </p:txBody>
      </p:sp>
      <p:sp>
        <p:nvSpPr>
          <p:cNvPr id="24593" name="Rectangle 17"/>
          <p:cNvSpPr>
            <a:spLocks noChangeArrowheads="1"/>
          </p:cNvSpPr>
          <p:nvPr/>
        </p:nvSpPr>
        <p:spPr bwMode="auto">
          <a:xfrm>
            <a:off x="7315200" y="1981200"/>
            <a:ext cx="1295400" cy="3810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200" i="0"/>
              <a:t>OTROS</a:t>
            </a:r>
          </a:p>
        </p:txBody>
      </p:sp>
      <p:sp>
        <p:nvSpPr>
          <p:cNvPr id="24594" name="Rectangle 18"/>
          <p:cNvSpPr>
            <a:spLocks noChangeArrowheads="1"/>
          </p:cNvSpPr>
          <p:nvPr/>
        </p:nvSpPr>
        <p:spPr bwMode="auto">
          <a:xfrm>
            <a:off x="4267200" y="2514600"/>
            <a:ext cx="1447800" cy="3810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200" i="0"/>
              <a:t>PLAN  MUESTREO</a:t>
            </a:r>
          </a:p>
        </p:txBody>
      </p:sp>
      <p:sp>
        <p:nvSpPr>
          <p:cNvPr id="24595" name="Rectangle 19"/>
          <p:cNvSpPr>
            <a:spLocks noChangeArrowheads="1"/>
          </p:cNvSpPr>
          <p:nvPr/>
        </p:nvSpPr>
        <p:spPr bwMode="auto">
          <a:xfrm>
            <a:off x="5257800" y="3048000"/>
            <a:ext cx="14478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Agua</a:t>
            </a:r>
          </a:p>
          <a:p>
            <a:pPr algn="ctr"/>
            <a:r>
              <a:rPr lang="es-ES" sz="1200" b="0" i="0"/>
              <a:t>Potable</a:t>
            </a:r>
          </a:p>
        </p:txBody>
      </p:sp>
      <p:sp>
        <p:nvSpPr>
          <p:cNvPr id="24596" name="Rectangle 20"/>
          <p:cNvSpPr>
            <a:spLocks noChangeArrowheads="1"/>
          </p:cNvSpPr>
          <p:nvPr/>
        </p:nvSpPr>
        <p:spPr bwMode="auto">
          <a:xfrm>
            <a:off x="5257800" y="3657600"/>
            <a:ext cx="14478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a:t>
            </a:r>
          </a:p>
          <a:p>
            <a:pPr algn="ctr"/>
            <a:r>
              <a:rPr lang="es-ES" sz="1200" b="0" i="0"/>
              <a:t>Capacitación</a:t>
            </a:r>
          </a:p>
        </p:txBody>
      </p:sp>
      <p:sp>
        <p:nvSpPr>
          <p:cNvPr id="24597" name="Rectangle 21"/>
          <p:cNvSpPr>
            <a:spLocks noChangeArrowheads="1"/>
          </p:cNvSpPr>
          <p:nvPr/>
        </p:nvSpPr>
        <p:spPr bwMode="auto">
          <a:xfrm>
            <a:off x="5257800" y="4267200"/>
            <a:ext cx="1447800" cy="4572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a:t>
            </a:r>
          </a:p>
          <a:p>
            <a:pPr algn="ctr"/>
            <a:r>
              <a:rPr lang="es-ES" sz="1200" b="0" i="0"/>
              <a:t>Trazabilidad</a:t>
            </a:r>
          </a:p>
        </p:txBody>
      </p:sp>
      <p:sp>
        <p:nvSpPr>
          <p:cNvPr id="24598" name="Rectangle 22"/>
          <p:cNvSpPr>
            <a:spLocks noChangeArrowheads="1"/>
          </p:cNvSpPr>
          <p:nvPr/>
        </p:nvSpPr>
        <p:spPr bwMode="auto">
          <a:xfrm>
            <a:off x="4724400" y="4953000"/>
            <a:ext cx="13716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Procedimientos de </a:t>
            </a:r>
          </a:p>
          <a:p>
            <a:pPr algn="ctr"/>
            <a:r>
              <a:rPr lang="es-ES" sz="1200" b="0" i="0"/>
              <a:t>Laboratorio </a:t>
            </a:r>
          </a:p>
        </p:txBody>
      </p:sp>
      <p:sp>
        <p:nvSpPr>
          <p:cNvPr id="24599" name="Rectangle 23"/>
          <p:cNvSpPr>
            <a:spLocks noChangeArrowheads="1"/>
          </p:cNvSpPr>
          <p:nvPr/>
        </p:nvSpPr>
        <p:spPr bwMode="auto">
          <a:xfrm>
            <a:off x="7467600" y="3048000"/>
            <a:ext cx="14478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a:t>
            </a:r>
          </a:p>
          <a:p>
            <a:pPr algn="ctr"/>
            <a:r>
              <a:rPr lang="es-ES" sz="1200" b="0" i="0"/>
              <a:t>Control  proveedores </a:t>
            </a:r>
          </a:p>
        </p:txBody>
      </p:sp>
      <p:sp>
        <p:nvSpPr>
          <p:cNvPr id="24600" name="Rectangle 24"/>
          <p:cNvSpPr>
            <a:spLocks noChangeArrowheads="1"/>
          </p:cNvSpPr>
          <p:nvPr/>
        </p:nvSpPr>
        <p:spPr bwMode="auto">
          <a:xfrm>
            <a:off x="7467600" y="3657600"/>
            <a:ext cx="14478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 </a:t>
            </a:r>
          </a:p>
          <a:p>
            <a:pPr algn="ctr"/>
            <a:r>
              <a:rPr lang="es-ES" sz="1200" b="0" i="0"/>
              <a:t>Mantenimiento</a:t>
            </a:r>
          </a:p>
        </p:txBody>
      </p:sp>
      <p:sp>
        <p:nvSpPr>
          <p:cNvPr id="24601" name="Rectangle 25"/>
          <p:cNvSpPr>
            <a:spLocks noChangeArrowheads="1"/>
          </p:cNvSpPr>
          <p:nvPr/>
        </p:nvSpPr>
        <p:spPr bwMode="auto">
          <a:xfrm>
            <a:off x="7467600" y="4343400"/>
            <a:ext cx="14478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Tratamiento</a:t>
            </a:r>
          </a:p>
          <a:p>
            <a:pPr algn="ctr"/>
            <a:r>
              <a:rPr lang="es-ES" sz="1200" b="0" i="0"/>
              <a:t>Aguas Residuales</a:t>
            </a:r>
          </a:p>
        </p:txBody>
      </p:sp>
      <p:sp>
        <p:nvSpPr>
          <p:cNvPr id="24602" name="Rectangle 26"/>
          <p:cNvSpPr>
            <a:spLocks noChangeArrowheads="1"/>
          </p:cNvSpPr>
          <p:nvPr/>
        </p:nvSpPr>
        <p:spPr bwMode="auto">
          <a:xfrm>
            <a:off x="7467600" y="4953000"/>
            <a:ext cx="1447800" cy="381000"/>
          </a:xfrm>
          <a:prstGeom prst="rect">
            <a:avLst/>
          </a:prstGeom>
          <a:solidFill>
            <a:srgbClr val="FFCCFF">
              <a:alpha val="50000"/>
            </a:srgbClr>
          </a:solidFill>
          <a:ln w="9525">
            <a:solidFill>
              <a:schemeClr val="tx1"/>
            </a:solidFill>
            <a:miter lim="800000"/>
            <a:headEnd/>
            <a:tailEnd/>
          </a:ln>
          <a:effectLst/>
        </p:spPr>
        <p:txBody>
          <a:bodyPr wrap="none" anchor="ctr"/>
          <a:lstStyle/>
          <a:p>
            <a:pPr algn="ctr"/>
            <a:r>
              <a:rPr lang="es-ES" sz="1200" b="0" i="0"/>
              <a:t>Programa de</a:t>
            </a:r>
          </a:p>
          <a:p>
            <a:pPr algn="ctr"/>
            <a:r>
              <a:rPr lang="es-ES" sz="1200" b="0" i="0"/>
              <a:t>Control Distribuidores</a:t>
            </a:r>
          </a:p>
        </p:txBody>
      </p:sp>
      <p:sp>
        <p:nvSpPr>
          <p:cNvPr id="24603" name="Rectangle 27"/>
          <p:cNvSpPr>
            <a:spLocks noChangeArrowheads="1"/>
          </p:cNvSpPr>
          <p:nvPr/>
        </p:nvSpPr>
        <p:spPr bwMode="auto">
          <a:xfrm>
            <a:off x="2057400" y="5791200"/>
            <a:ext cx="5181600" cy="381000"/>
          </a:xfrm>
          <a:prstGeom prst="rect">
            <a:avLst/>
          </a:prstGeom>
          <a:solidFill>
            <a:srgbClr val="FF99FF">
              <a:alpha val="50000"/>
            </a:srgbClr>
          </a:solidFill>
          <a:ln w="9525">
            <a:solidFill>
              <a:schemeClr val="tx1"/>
            </a:solidFill>
            <a:miter lim="800000"/>
            <a:headEnd/>
            <a:tailEnd/>
          </a:ln>
          <a:effectLst/>
        </p:spPr>
        <p:txBody>
          <a:bodyPr wrap="none" anchor="ctr"/>
          <a:lstStyle/>
          <a:p>
            <a:pPr algn="ctr"/>
            <a:r>
              <a:rPr lang="es-ES" sz="1400" i="0"/>
              <a:t>REGISTROS DE MONITOREO DIARIO Y VERIFICACION  </a:t>
            </a:r>
          </a:p>
        </p:txBody>
      </p:sp>
      <p:sp>
        <p:nvSpPr>
          <p:cNvPr id="24604" name="Line 28"/>
          <p:cNvSpPr>
            <a:spLocks noChangeShapeType="1"/>
          </p:cNvSpPr>
          <p:nvPr/>
        </p:nvSpPr>
        <p:spPr bwMode="auto">
          <a:xfrm>
            <a:off x="1752600" y="914400"/>
            <a:ext cx="5410200" cy="0"/>
          </a:xfrm>
          <a:prstGeom prst="line">
            <a:avLst/>
          </a:prstGeom>
          <a:noFill/>
          <a:ln w="9525">
            <a:solidFill>
              <a:schemeClr val="tx1"/>
            </a:solidFill>
            <a:round/>
            <a:headEnd/>
            <a:tailEnd/>
          </a:ln>
          <a:effectLst/>
        </p:spPr>
        <p:txBody>
          <a:bodyPr/>
          <a:lstStyle/>
          <a:p>
            <a:endParaRPr lang="es-ES"/>
          </a:p>
        </p:txBody>
      </p:sp>
      <p:sp>
        <p:nvSpPr>
          <p:cNvPr id="24605" name="Line 29"/>
          <p:cNvSpPr>
            <a:spLocks noChangeShapeType="1"/>
          </p:cNvSpPr>
          <p:nvPr/>
        </p:nvSpPr>
        <p:spPr bwMode="auto">
          <a:xfrm>
            <a:off x="4267200" y="762000"/>
            <a:ext cx="0" cy="152400"/>
          </a:xfrm>
          <a:prstGeom prst="line">
            <a:avLst/>
          </a:prstGeom>
          <a:noFill/>
          <a:ln w="9525">
            <a:solidFill>
              <a:schemeClr val="tx1"/>
            </a:solidFill>
            <a:round/>
            <a:headEnd/>
            <a:tailEnd type="triangle" w="med" len="med"/>
          </a:ln>
          <a:effectLst/>
        </p:spPr>
        <p:txBody>
          <a:bodyPr/>
          <a:lstStyle/>
          <a:p>
            <a:endParaRPr lang="es-ES"/>
          </a:p>
        </p:txBody>
      </p:sp>
      <p:sp>
        <p:nvSpPr>
          <p:cNvPr id="24606" name="Line 30"/>
          <p:cNvSpPr>
            <a:spLocks noChangeShapeType="1"/>
          </p:cNvSpPr>
          <p:nvPr/>
        </p:nvSpPr>
        <p:spPr bwMode="auto">
          <a:xfrm>
            <a:off x="1752600" y="914400"/>
            <a:ext cx="0" cy="228600"/>
          </a:xfrm>
          <a:prstGeom prst="line">
            <a:avLst/>
          </a:prstGeom>
          <a:noFill/>
          <a:ln w="9525">
            <a:solidFill>
              <a:schemeClr val="tx1"/>
            </a:solidFill>
            <a:round/>
            <a:headEnd/>
            <a:tailEnd type="triangle" w="med" len="med"/>
          </a:ln>
          <a:effectLst/>
        </p:spPr>
        <p:txBody>
          <a:bodyPr/>
          <a:lstStyle/>
          <a:p>
            <a:endParaRPr lang="es-ES"/>
          </a:p>
        </p:txBody>
      </p:sp>
      <p:sp>
        <p:nvSpPr>
          <p:cNvPr id="24607" name="Line 31"/>
          <p:cNvSpPr>
            <a:spLocks noChangeShapeType="1"/>
          </p:cNvSpPr>
          <p:nvPr/>
        </p:nvSpPr>
        <p:spPr bwMode="auto">
          <a:xfrm>
            <a:off x="7162800" y="914400"/>
            <a:ext cx="0" cy="228600"/>
          </a:xfrm>
          <a:prstGeom prst="line">
            <a:avLst/>
          </a:prstGeom>
          <a:noFill/>
          <a:ln w="9525">
            <a:solidFill>
              <a:schemeClr val="tx1"/>
            </a:solidFill>
            <a:round/>
            <a:headEnd/>
            <a:tailEnd type="triangle" w="med" len="med"/>
          </a:ln>
          <a:effectLst/>
        </p:spPr>
        <p:txBody>
          <a:bodyPr/>
          <a:lstStyle/>
          <a:p>
            <a:endParaRPr lang="es-ES"/>
          </a:p>
        </p:txBody>
      </p:sp>
      <p:sp>
        <p:nvSpPr>
          <p:cNvPr id="24608" name="Line 32"/>
          <p:cNvSpPr>
            <a:spLocks noChangeShapeType="1"/>
          </p:cNvSpPr>
          <p:nvPr/>
        </p:nvSpPr>
        <p:spPr bwMode="auto">
          <a:xfrm>
            <a:off x="990600" y="2133600"/>
            <a:ext cx="3886200" cy="0"/>
          </a:xfrm>
          <a:prstGeom prst="line">
            <a:avLst/>
          </a:prstGeom>
          <a:noFill/>
          <a:ln w="9525">
            <a:solidFill>
              <a:schemeClr val="tx1"/>
            </a:solidFill>
            <a:round/>
            <a:headEnd/>
            <a:tailEnd/>
          </a:ln>
          <a:effectLst/>
        </p:spPr>
        <p:txBody>
          <a:bodyPr/>
          <a:lstStyle/>
          <a:p>
            <a:endParaRPr lang="es-ES"/>
          </a:p>
        </p:txBody>
      </p:sp>
      <p:sp>
        <p:nvSpPr>
          <p:cNvPr id="24609" name="Line 33"/>
          <p:cNvSpPr>
            <a:spLocks noChangeShapeType="1"/>
          </p:cNvSpPr>
          <p:nvPr/>
        </p:nvSpPr>
        <p:spPr bwMode="auto">
          <a:xfrm>
            <a:off x="990600" y="2133600"/>
            <a:ext cx="0" cy="381000"/>
          </a:xfrm>
          <a:prstGeom prst="line">
            <a:avLst/>
          </a:prstGeom>
          <a:noFill/>
          <a:ln w="9525">
            <a:solidFill>
              <a:schemeClr val="tx1"/>
            </a:solidFill>
            <a:round/>
            <a:headEnd/>
            <a:tailEnd type="triangle" w="med" len="med"/>
          </a:ln>
          <a:effectLst/>
        </p:spPr>
        <p:txBody>
          <a:bodyPr/>
          <a:lstStyle/>
          <a:p>
            <a:endParaRPr lang="es-ES"/>
          </a:p>
        </p:txBody>
      </p:sp>
      <p:sp>
        <p:nvSpPr>
          <p:cNvPr id="24610" name="Line 34"/>
          <p:cNvSpPr>
            <a:spLocks noChangeShapeType="1"/>
          </p:cNvSpPr>
          <p:nvPr/>
        </p:nvSpPr>
        <p:spPr bwMode="auto">
          <a:xfrm>
            <a:off x="3352800" y="2133600"/>
            <a:ext cx="0" cy="381000"/>
          </a:xfrm>
          <a:prstGeom prst="line">
            <a:avLst/>
          </a:prstGeom>
          <a:noFill/>
          <a:ln w="9525">
            <a:solidFill>
              <a:schemeClr val="tx1"/>
            </a:solidFill>
            <a:round/>
            <a:headEnd/>
            <a:tailEnd type="triangle" w="med" len="med"/>
          </a:ln>
          <a:effectLst/>
        </p:spPr>
        <p:txBody>
          <a:bodyPr/>
          <a:lstStyle/>
          <a:p>
            <a:endParaRPr lang="es-ES"/>
          </a:p>
        </p:txBody>
      </p:sp>
      <p:sp>
        <p:nvSpPr>
          <p:cNvPr id="24611" name="Line 35"/>
          <p:cNvSpPr>
            <a:spLocks noChangeShapeType="1"/>
          </p:cNvSpPr>
          <p:nvPr/>
        </p:nvSpPr>
        <p:spPr bwMode="auto">
          <a:xfrm>
            <a:off x="4876800" y="2133600"/>
            <a:ext cx="0" cy="381000"/>
          </a:xfrm>
          <a:prstGeom prst="line">
            <a:avLst/>
          </a:prstGeom>
          <a:noFill/>
          <a:ln w="9525">
            <a:solidFill>
              <a:schemeClr val="tx1"/>
            </a:solidFill>
            <a:round/>
            <a:headEnd/>
            <a:tailEnd type="triangle" w="med" len="med"/>
          </a:ln>
          <a:effectLst/>
        </p:spPr>
        <p:txBody>
          <a:bodyPr/>
          <a:lstStyle/>
          <a:p>
            <a:endParaRPr lang="es-ES"/>
          </a:p>
        </p:txBody>
      </p:sp>
      <p:sp>
        <p:nvSpPr>
          <p:cNvPr id="24613" name="Line 37"/>
          <p:cNvSpPr>
            <a:spLocks noChangeShapeType="1"/>
          </p:cNvSpPr>
          <p:nvPr/>
        </p:nvSpPr>
        <p:spPr bwMode="auto">
          <a:xfrm>
            <a:off x="304800" y="2819400"/>
            <a:ext cx="0" cy="2057400"/>
          </a:xfrm>
          <a:prstGeom prst="line">
            <a:avLst/>
          </a:prstGeom>
          <a:noFill/>
          <a:ln w="9525">
            <a:solidFill>
              <a:schemeClr val="tx1"/>
            </a:solidFill>
            <a:round/>
            <a:headEnd/>
            <a:tailEnd/>
          </a:ln>
          <a:effectLst/>
        </p:spPr>
        <p:txBody>
          <a:bodyPr/>
          <a:lstStyle/>
          <a:p>
            <a:endParaRPr lang="es-ES"/>
          </a:p>
        </p:txBody>
      </p:sp>
      <p:sp>
        <p:nvSpPr>
          <p:cNvPr id="24614" name="Line 38"/>
          <p:cNvSpPr>
            <a:spLocks noChangeShapeType="1"/>
          </p:cNvSpPr>
          <p:nvPr/>
        </p:nvSpPr>
        <p:spPr bwMode="auto">
          <a:xfrm>
            <a:off x="304800" y="48768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16" name="Line 40"/>
          <p:cNvSpPr>
            <a:spLocks noChangeShapeType="1"/>
          </p:cNvSpPr>
          <p:nvPr/>
        </p:nvSpPr>
        <p:spPr bwMode="auto">
          <a:xfrm flipV="1">
            <a:off x="304800" y="41148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17" name="Line 41"/>
          <p:cNvSpPr>
            <a:spLocks noChangeShapeType="1"/>
          </p:cNvSpPr>
          <p:nvPr/>
        </p:nvSpPr>
        <p:spPr bwMode="auto">
          <a:xfrm>
            <a:off x="304800" y="33528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18" name="Line 42"/>
          <p:cNvSpPr>
            <a:spLocks noChangeShapeType="1"/>
          </p:cNvSpPr>
          <p:nvPr/>
        </p:nvSpPr>
        <p:spPr bwMode="auto">
          <a:xfrm>
            <a:off x="2438400" y="2895600"/>
            <a:ext cx="0" cy="2286000"/>
          </a:xfrm>
          <a:prstGeom prst="line">
            <a:avLst/>
          </a:prstGeom>
          <a:noFill/>
          <a:ln w="9525">
            <a:solidFill>
              <a:schemeClr val="tx1"/>
            </a:solidFill>
            <a:round/>
            <a:headEnd/>
            <a:tailEnd/>
          </a:ln>
          <a:effectLst/>
        </p:spPr>
        <p:txBody>
          <a:bodyPr/>
          <a:lstStyle/>
          <a:p>
            <a:endParaRPr lang="es-ES"/>
          </a:p>
        </p:txBody>
      </p:sp>
      <p:sp>
        <p:nvSpPr>
          <p:cNvPr id="24619" name="Line 43"/>
          <p:cNvSpPr>
            <a:spLocks noChangeShapeType="1"/>
          </p:cNvSpPr>
          <p:nvPr/>
        </p:nvSpPr>
        <p:spPr bwMode="auto">
          <a:xfrm>
            <a:off x="2438400" y="51816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20" name="Line 44"/>
          <p:cNvSpPr>
            <a:spLocks noChangeShapeType="1"/>
          </p:cNvSpPr>
          <p:nvPr/>
        </p:nvSpPr>
        <p:spPr bwMode="auto">
          <a:xfrm>
            <a:off x="2438400" y="45720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21" name="Line 45"/>
          <p:cNvSpPr>
            <a:spLocks noChangeShapeType="1"/>
          </p:cNvSpPr>
          <p:nvPr/>
        </p:nvSpPr>
        <p:spPr bwMode="auto">
          <a:xfrm>
            <a:off x="2438400" y="39624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22" name="Line 46"/>
          <p:cNvSpPr>
            <a:spLocks noChangeShapeType="1"/>
          </p:cNvSpPr>
          <p:nvPr/>
        </p:nvSpPr>
        <p:spPr bwMode="auto">
          <a:xfrm>
            <a:off x="2438400" y="32766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23" name="Line 47"/>
          <p:cNvSpPr>
            <a:spLocks noChangeShapeType="1"/>
          </p:cNvSpPr>
          <p:nvPr/>
        </p:nvSpPr>
        <p:spPr bwMode="auto">
          <a:xfrm>
            <a:off x="4876800" y="2895600"/>
            <a:ext cx="0" cy="2057400"/>
          </a:xfrm>
          <a:prstGeom prst="line">
            <a:avLst/>
          </a:prstGeom>
          <a:noFill/>
          <a:ln w="9525">
            <a:solidFill>
              <a:schemeClr val="tx1"/>
            </a:solidFill>
            <a:round/>
            <a:headEnd/>
            <a:tailEnd type="triangle" w="med" len="med"/>
          </a:ln>
          <a:effectLst/>
        </p:spPr>
        <p:txBody>
          <a:bodyPr/>
          <a:lstStyle/>
          <a:p>
            <a:endParaRPr lang="es-ES"/>
          </a:p>
        </p:txBody>
      </p:sp>
      <p:sp>
        <p:nvSpPr>
          <p:cNvPr id="24624" name="Line 48"/>
          <p:cNvSpPr>
            <a:spLocks noChangeShapeType="1"/>
          </p:cNvSpPr>
          <p:nvPr/>
        </p:nvSpPr>
        <p:spPr bwMode="auto">
          <a:xfrm>
            <a:off x="3962400" y="1676400"/>
            <a:ext cx="0" cy="457200"/>
          </a:xfrm>
          <a:prstGeom prst="line">
            <a:avLst/>
          </a:prstGeom>
          <a:noFill/>
          <a:ln w="9525">
            <a:solidFill>
              <a:schemeClr val="tx1"/>
            </a:solidFill>
            <a:round/>
            <a:headEnd/>
            <a:tailEnd type="triangle" w="med" len="med"/>
          </a:ln>
          <a:effectLst/>
        </p:spPr>
        <p:txBody>
          <a:bodyPr/>
          <a:lstStyle/>
          <a:p>
            <a:endParaRPr lang="es-ES"/>
          </a:p>
        </p:txBody>
      </p:sp>
      <p:sp>
        <p:nvSpPr>
          <p:cNvPr id="24625" name="Line 49"/>
          <p:cNvSpPr>
            <a:spLocks noChangeShapeType="1"/>
          </p:cNvSpPr>
          <p:nvPr/>
        </p:nvSpPr>
        <p:spPr bwMode="auto">
          <a:xfrm>
            <a:off x="6324600" y="1676400"/>
            <a:ext cx="0" cy="304800"/>
          </a:xfrm>
          <a:prstGeom prst="line">
            <a:avLst/>
          </a:prstGeom>
          <a:noFill/>
          <a:ln w="9525">
            <a:solidFill>
              <a:schemeClr val="tx1"/>
            </a:solidFill>
            <a:round/>
            <a:headEnd/>
            <a:tailEnd type="triangle" w="med" len="med"/>
          </a:ln>
          <a:effectLst/>
        </p:spPr>
        <p:txBody>
          <a:bodyPr/>
          <a:lstStyle/>
          <a:p>
            <a:endParaRPr lang="es-ES"/>
          </a:p>
        </p:txBody>
      </p:sp>
      <p:sp>
        <p:nvSpPr>
          <p:cNvPr id="24626" name="Line 50"/>
          <p:cNvSpPr>
            <a:spLocks noChangeShapeType="1"/>
          </p:cNvSpPr>
          <p:nvPr/>
        </p:nvSpPr>
        <p:spPr bwMode="auto">
          <a:xfrm>
            <a:off x="8001000" y="1676400"/>
            <a:ext cx="0" cy="304800"/>
          </a:xfrm>
          <a:prstGeom prst="line">
            <a:avLst/>
          </a:prstGeom>
          <a:noFill/>
          <a:ln w="9525">
            <a:solidFill>
              <a:schemeClr val="tx1"/>
            </a:solidFill>
            <a:round/>
            <a:headEnd/>
            <a:tailEnd type="triangle" w="med" len="med"/>
          </a:ln>
          <a:effectLst/>
        </p:spPr>
        <p:txBody>
          <a:bodyPr/>
          <a:lstStyle/>
          <a:p>
            <a:endParaRPr lang="es-ES"/>
          </a:p>
        </p:txBody>
      </p:sp>
      <p:sp>
        <p:nvSpPr>
          <p:cNvPr id="24627" name="Line 51"/>
          <p:cNvSpPr>
            <a:spLocks noChangeShapeType="1"/>
          </p:cNvSpPr>
          <p:nvPr/>
        </p:nvSpPr>
        <p:spPr bwMode="auto">
          <a:xfrm>
            <a:off x="6934200" y="2362200"/>
            <a:ext cx="0" cy="2133600"/>
          </a:xfrm>
          <a:prstGeom prst="line">
            <a:avLst/>
          </a:prstGeom>
          <a:noFill/>
          <a:ln w="9525">
            <a:solidFill>
              <a:schemeClr val="tx1"/>
            </a:solidFill>
            <a:round/>
            <a:headEnd/>
            <a:tailEnd/>
          </a:ln>
          <a:effectLst/>
        </p:spPr>
        <p:txBody>
          <a:bodyPr/>
          <a:lstStyle/>
          <a:p>
            <a:endParaRPr lang="es-ES"/>
          </a:p>
        </p:txBody>
      </p:sp>
      <p:sp>
        <p:nvSpPr>
          <p:cNvPr id="24628" name="Line 52"/>
          <p:cNvSpPr>
            <a:spLocks noChangeShapeType="1"/>
          </p:cNvSpPr>
          <p:nvPr/>
        </p:nvSpPr>
        <p:spPr bwMode="auto">
          <a:xfrm flipH="1">
            <a:off x="6705600" y="32004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29" name="Line 53"/>
          <p:cNvSpPr>
            <a:spLocks noChangeShapeType="1"/>
          </p:cNvSpPr>
          <p:nvPr/>
        </p:nvSpPr>
        <p:spPr bwMode="auto">
          <a:xfrm flipH="1">
            <a:off x="6705600" y="38100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30" name="Line 54"/>
          <p:cNvSpPr>
            <a:spLocks noChangeShapeType="1"/>
          </p:cNvSpPr>
          <p:nvPr/>
        </p:nvSpPr>
        <p:spPr bwMode="auto">
          <a:xfrm flipH="1">
            <a:off x="6705600" y="4495800"/>
            <a:ext cx="228600" cy="0"/>
          </a:xfrm>
          <a:prstGeom prst="line">
            <a:avLst/>
          </a:prstGeom>
          <a:noFill/>
          <a:ln w="9525">
            <a:solidFill>
              <a:schemeClr val="tx1"/>
            </a:solidFill>
            <a:round/>
            <a:headEnd/>
            <a:tailEnd type="triangle" w="med" len="med"/>
          </a:ln>
          <a:effectLst/>
        </p:spPr>
        <p:txBody>
          <a:bodyPr/>
          <a:lstStyle/>
          <a:p>
            <a:endParaRPr lang="es-ES"/>
          </a:p>
        </p:txBody>
      </p:sp>
      <p:sp>
        <p:nvSpPr>
          <p:cNvPr id="24631" name="Line 55"/>
          <p:cNvSpPr>
            <a:spLocks noChangeShapeType="1"/>
          </p:cNvSpPr>
          <p:nvPr/>
        </p:nvSpPr>
        <p:spPr bwMode="auto">
          <a:xfrm>
            <a:off x="6934200" y="4495800"/>
            <a:ext cx="0" cy="1219200"/>
          </a:xfrm>
          <a:prstGeom prst="line">
            <a:avLst/>
          </a:prstGeom>
          <a:noFill/>
          <a:ln w="9525">
            <a:solidFill>
              <a:schemeClr val="tx1"/>
            </a:solidFill>
            <a:round/>
            <a:headEnd/>
            <a:tailEnd type="triangle" w="med" len="med"/>
          </a:ln>
          <a:effectLst/>
        </p:spPr>
        <p:txBody>
          <a:bodyPr/>
          <a:lstStyle/>
          <a:p>
            <a:endParaRPr lang="es-ES"/>
          </a:p>
        </p:txBody>
      </p:sp>
      <p:sp>
        <p:nvSpPr>
          <p:cNvPr id="24632" name="Line 56"/>
          <p:cNvSpPr>
            <a:spLocks noChangeShapeType="1"/>
          </p:cNvSpPr>
          <p:nvPr/>
        </p:nvSpPr>
        <p:spPr bwMode="auto">
          <a:xfrm>
            <a:off x="5410200" y="5334000"/>
            <a:ext cx="0" cy="457200"/>
          </a:xfrm>
          <a:prstGeom prst="line">
            <a:avLst/>
          </a:prstGeom>
          <a:noFill/>
          <a:ln w="9525">
            <a:solidFill>
              <a:schemeClr val="tx1"/>
            </a:solidFill>
            <a:round/>
            <a:headEnd/>
            <a:tailEnd type="triangle" w="med" len="med"/>
          </a:ln>
          <a:effectLst/>
        </p:spPr>
        <p:txBody>
          <a:bodyPr/>
          <a:lstStyle/>
          <a:p>
            <a:endParaRPr lang="es-ES"/>
          </a:p>
        </p:txBody>
      </p:sp>
      <p:sp>
        <p:nvSpPr>
          <p:cNvPr id="24633" name="Line 57"/>
          <p:cNvSpPr>
            <a:spLocks noChangeShapeType="1"/>
          </p:cNvSpPr>
          <p:nvPr/>
        </p:nvSpPr>
        <p:spPr bwMode="auto">
          <a:xfrm>
            <a:off x="3505200" y="5334000"/>
            <a:ext cx="0" cy="457200"/>
          </a:xfrm>
          <a:prstGeom prst="line">
            <a:avLst/>
          </a:prstGeom>
          <a:noFill/>
          <a:ln w="9525">
            <a:solidFill>
              <a:schemeClr val="tx1"/>
            </a:solidFill>
            <a:round/>
            <a:headEnd/>
            <a:tailEnd type="triangle" w="med" len="med"/>
          </a:ln>
          <a:effectLst/>
        </p:spPr>
        <p:txBody>
          <a:bodyPr/>
          <a:lstStyle/>
          <a:p>
            <a:endParaRPr lang="es-ES"/>
          </a:p>
        </p:txBody>
      </p:sp>
      <p:sp>
        <p:nvSpPr>
          <p:cNvPr id="24634" name="Line 58"/>
          <p:cNvSpPr>
            <a:spLocks noChangeShapeType="1"/>
          </p:cNvSpPr>
          <p:nvPr/>
        </p:nvSpPr>
        <p:spPr bwMode="auto">
          <a:xfrm>
            <a:off x="1143000" y="5029200"/>
            <a:ext cx="0" cy="914400"/>
          </a:xfrm>
          <a:prstGeom prst="line">
            <a:avLst/>
          </a:prstGeom>
          <a:noFill/>
          <a:ln w="9525">
            <a:solidFill>
              <a:schemeClr val="tx1"/>
            </a:solidFill>
            <a:round/>
            <a:headEnd/>
            <a:tailEnd/>
          </a:ln>
          <a:effectLst/>
        </p:spPr>
        <p:txBody>
          <a:bodyPr/>
          <a:lstStyle/>
          <a:p>
            <a:endParaRPr lang="es-ES"/>
          </a:p>
        </p:txBody>
      </p:sp>
      <p:sp>
        <p:nvSpPr>
          <p:cNvPr id="24635" name="Line 59"/>
          <p:cNvSpPr>
            <a:spLocks noChangeShapeType="1"/>
          </p:cNvSpPr>
          <p:nvPr/>
        </p:nvSpPr>
        <p:spPr bwMode="auto">
          <a:xfrm>
            <a:off x="1143000" y="5943600"/>
            <a:ext cx="914400" cy="0"/>
          </a:xfrm>
          <a:prstGeom prst="line">
            <a:avLst/>
          </a:prstGeom>
          <a:noFill/>
          <a:ln w="9525">
            <a:solidFill>
              <a:schemeClr val="tx1"/>
            </a:solidFill>
            <a:round/>
            <a:headEnd/>
            <a:tailEnd type="triangle" w="med" len="med"/>
          </a:ln>
          <a:effectLst/>
        </p:spPr>
        <p:txBody>
          <a:bodyPr/>
          <a:lstStyle/>
          <a:p>
            <a:endParaRPr lang="es-ES"/>
          </a:p>
        </p:txBody>
      </p:sp>
      <p:sp>
        <p:nvSpPr>
          <p:cNvPr id="24636" name="Line 60"/>
          <p:cNvSpPr>
            <a:spLocks noChangeShapeType="1"/>
          </p:cNvSpPr>
          <p:nvPr/>
        </p:nvSpPr>
        <p:spPr bwMode="auto">
          <a:xfrm>
            <a:off x="7315200" y="2362200"/>
            <a:ext cx="0" cy="2819400"/>
          </a:xfrm>
          <a:prstGeom prst="line">
            <a:avLst/>
          </a:prstGeom>
          <a:noFill/>
          <a:ln w="9525">
            <a:solidFill>
              <a:schemeClr val="tx1"/>
            </a:solidFill>
            <a:round/>
            <a:headEnd/>
            <a:tailEnd/>
          </a:ln>
          <a:effectLst/>
        </p:spPr>
        <p:txBody>
          <a:bodyPr/>
          <a:lstStyle/>
          <a:p>
            <a:endParaRPr lang="es-ES"/>
          </a:p>
        </p:txBody>
      </p:sp>
      <p:sp>
        <p:nvSpPr>
          <p:cNvPr id="24637" name="Line 61"/>
          <p:cNvSpPr>
            <a:spLocks noChangeShapeType="1"/>
          </p:cNvSpPr>
          <p:nvPr/>
        </p:nvSpPr>
        <p:spPr bwMode="auto">
          <a:xfrm>
            <a:off x="7315200" y="32766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38" name="Line 62"/>
          <p:cNvSpPr>
            <a:spLocks noChangeShapeType="1"/>
          </p:cNvSpPr>
          <p:nvPr/>
        </p:nvSpPr>
        <p:spPr bwMode="auto">
          <a:xfrm>
            <a:off x="7315200" y="38100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39" name="Line 63"/>
          <p:cNvSpPr>
            <a:spLocks noChangeShapeType="1"/>
          </p:cNvSpPr>
          <p:nvPr/>
        </p:nvSpPr>
        <p:spPr bwMode="auto">
          <a:xfrm>
            <a:off x="7315200" y="45720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40" name="Line 64"/>
          <p:cNvSpPr>
            <a:spLocks noChangeShapeType="1"/>
          </p:cNvSpPr>
          <p:nvPr/>
        </p:nvSpPr>
        <p:spPr bwMode="auto">
          <a:xfrm>
            <a:off x="7315200" y="5181600"/>
            <a:ext cx="152400" cy="0"/>
          </a:xfrm>
          <a:prstGeom prst="line">
            <a:avLst/>
          </a:prstGeom>
          <a:noFill/>
          <a:ln w="9525">
            <a:solidFill>
              <a:schemeClr val="tx1"/>
            </a:solidFill>
            <a:round/>
            <a:headEnd/>
            <a:tailEnd type="triangle" w="med" len="med"/>
          </a:ln>
          <a:effectLst/>
        </p:spPr>
        <p:txBody>
          <a:bodyPr/>
          <a:lstStyle/>
          <a:p>
            <a:endParaRPr lang="es-ES"/>
          </a:p>
        </p:txBody>
      </p:sp>
      <p:sp>
        <p:nvSpPr>
          <p:cNvPr id="24641" name="Line 65"/>
          <p:cNvSpPr>
            <a:spLocks noChangeShapeType="1"/>
          </p:cNvSpPr>
          <p:nvPr/>
        </p:nvSpPr>
        <p:spPr bwMode="auto">
          <a:xfrm>
            <a:off x="8153400" y="5334000"/>
            <a:ext cx="0" cy="609600"/>
          </a:xfrm>
          <a:prstGeom prst="line">
            <a:avLst/>
          </a:prstGeom>
          <a:noFill/>
          <a:ln w="9525">
            <a:solidFill>
              <a:schemeClr val="tx1"/>
            </a:solidFill>
            <a:round/>
            <a:headEnd/>
            <a:tailEnd/>
          </a:ln>
          <a:effectLst/>
        </p:spPr>
        <p:txBody>
          <a:bodyPr/>
          <a:lstStyle/>
          <a:p>
            <a:endParaRPr lang="es-ES"/>
          </a:p>
        </p:txBody>
      </p:sp>
      <p:sp>
        <p:nvSpPr>
          <p:cNvPr id="24642" name="Line 66"/>
          <p:cNvSpPr>
            <a:spLocks noChangeShapeType="1"/>
          </p:cNvSpPr>
          <p:nvPr/>
        </p:nvSpPr>
        <p:spPr bwMode="auto">
          <a:xfrm flipH="1">
            <a:off x="7239000" y="5943600"/>
            <a:ext cx="914400" cy="0"/>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609600"/>
            <a:ext cx="6324600" cy="914400"/>
          </a:xfrm>
          <a:solidFill>
            <a:srgbClr val="00FFFF">
              <a:alpha val="50000"/>
            </a:srgbClr>
          </a:solidFill>
        </p:spPr>
        <p:txBody>
          <a:bodyPr/>
          <a:lstStyle/>
          <a:p>
            <a:r>
              <a:rPr lang="es-ES"/>
              <a:t>REQUISITOS</a:t>
            </a:r>
          </a:p>
        </p:txBody>
      </p:sp>
      <p:sp>
        <p:nvSpPr>
          <p:cNvPr id="13315" name="Text Box 3"/>
          <p:cNvSpPr txBox="1">
            <a:spLocks noChangeArrowheads="1"/>
          </p:cNvSpPr>
          <p:nvPr/>
        </p:nvSpPr>
        <p:spPr bwMode="auto">
          <a:xfrm>
            <a:off x="838200" y="1981200"/>
            <a:ext cx="6934200" cy="4968875"/>
          </a:xfrm>
          <a:prstGeom prst="rect">
            <a:avLst/>
          </a:prstGeom>
          <a:noFill/>
          <a:ln w="9525">
            <a:noFill/>
            <a:miter lim="800000"/>
            <a:headEnd/>
            <a:tailEnd/>
          </a:ln>
          <a:effectLst/>
        </p:spPr>
        <p:txBody>
          <a:bodyPr>
            <a:spAutoFit/>
          </a:bodyPr>
          <a:lstStyle/>
          <a:p>
            <a:pPr algn="just">
              <a:spcBef>
                <a:spcPct val="50000"/>
              </a:spcBef>
            </a:pPr>
            <a:r>
              <a:rPr lang="es-ES" sz="2000" b="0" i="0">
                <a:latin typeface="Arial Unicode MS" pitchFamily="34" charset="-128"/>
                <a:cs typeface="Arial" charset="0"/>
              </a:rPr>
              <a:t>1. </a:t>
            </a:r>
            <a:r>
              <a:rPr lang="es-ES" sz="2000" i="0">
                <a:latin typeface="Arial Unicode MS" pitchFamily="34" charset="-128"/>
                <a:cs typeface="Arial" charset="0"/>
              </a:rPr>
              <a:t>PERMANENTE</a:t>
            </a:r>
            <a:r>
              <a:rPr lang="es-ES" sz="2000" b="0" i="0">
                <a:latin typeface="Arial Unicode MS" pitchFamily="34" charset="-128"/>
                <a:cs typeface="Arial" charset="0"/>
              </a:rPr>
              <a:t>: que no se borre</a:t>
            </a:r>
          </a:p>
          <a:p>
            <a:pPr algn="just">
              <a:spcBef>
                <a:spcPct val="50000"/>
              </a:spcBef>
            </a:pPr>
            <a:r>
              <a:rPr lang="es-ES" sz="2000" b="0" i="0">
                <a:latin typeface="Arial Unicode MS" pitchFamily="34" charset="-128"/>
                <a:cs typeface="Arial" charset="0"/>
              </a:rPr>
              <a:t>2. </a:t>
            </a:r>
            <a:r>
              <a:rPr lang="es-ES" sz="2000" i="0">
                <a:latin typeface="Arial Unicode MS" pitchFamily="34" charset="-128"/>
                <a:cs typeface="Arial" charset="0"/>
              </a:rPr>
              <a:t>PUNTUAL</a:t>
            </a:r>
            <a:r>
              <a:rPr lang="es-ES" sz="2000" b="0" i="0">
                <a:latin typeface="Arial Unicode MS" pitchFamily="34" charset="-128"/>
                <a:cs typeface="Arial" charset="0"/>
              </a:rPr>
              <a:t>: registrada en el momento en  que se produce</a:t>
            </a:r>
          </a:p>
          <a:p>
            <a:pPr algn="just">
              <a:spcBef>
                <a:spcPct val="50000"/>
              </a:spcBef>
            </a:pPr>
            <a:r>
              <a:rPr lang="es-ES" sz="2000" b="0" i="0">
                <a:latin typeface="Arial Unicode MS" pitchFamily="34" charset="-128"/>
                <a:cs typeface="Arial" charset="0"/>
              </a:rPr>
              <a:t>    el dato.      </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3. </a:t>
            </a:r>
            <a:r>
              <a:rPr lang="es-ES" sz="2000" i="0">
                <a:latin typeface="Arial Unicode MS" pitchFamily="34" charset="-128"/>
                <a:cs typeface="Arial" charset="0"/>
              </a:rPr>
              <a:t>CLARA</a:t>
            </a:r>
            <a:r>
              <a:rPr lang="es-ES" sz="2000" b="0" i="0">
                <a:latin typeface="Arial Unicode MS" pitchFamily="34" charset="-128"/>
                <a:cs typeface="Arial" charset="0"/>
              </a:rPr>
              <a:t>: que todos la entiendan</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4. </a:t>
            </a:r>
            <a:r>
              <a:rPr lang="es-ES" sz="2000" i="0">
                <a:latin typeface="Arial Unicode MS" pitchFamily="34" charset="-128"/>
                <a:cs typeface="Arial" charset="0"/>
              </a:rPr>
              <a:t>CONSISTENTE</a:t>
            </a:r>
            <a:r>
              <a:rPr lang="es-ES" sz="2000" b="0" i="0">
                <a:latin typeface="Arial Unicode MS" pitchFamily="34" charset="-128"/>
                <a:cs typeface="Arial" charset="0"/>
              </a:rPr>
              <a:t>: utilizando la misma simbología</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5. </a:t>
            </a:r>
            <a:r>
              <a:rPr lang="es-ES" sz="2000" i="0">
                <a:latin typeface="Arial Unicode MS" pitchFamily="34" charset="-128"/>
                <a:cs typeface="Arial" charset="0"/>
              </a:rPr>
              <a:t>COMPLETA</a:t>
            </a:r>
            <a:r>
              <a:rPr lang="es-ES" sz="2000" b="0" i="0">
                <a:latin typeface="Arial Unicode MS" pitchFamily="34" charset="-128"/>
                <a:cs typeface="Arial" charset="0"/>
              </a:rPr>
              <a:t>: no dejar espacios sin diligenciar</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6. </a:t>
            </a:r>
            <a:r>
              <a:rPr lang="es-ES" sz="2000" i="0">
                <a:latin typeface="Arial Unicode MS" pitchFamily="34" charset="-128"/>
                <a:cs typeface="Arial" charset="0"/>
              </a:rPr>
              <a:t>DIRECTA</a:t>
            </a:r>
            <a:r>
              <a:rPr lang="es-ES" sz="2000" b="0" i="0">
                <a:latin typeface="Arial Unicode MS" pitchFamily="34" charset="-128"/>
                <a:cs typeface="Arial" charset="0"/>
              </a:rPr>
              <a:t>: registrada en el documento correspondiente</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7. </a:t>
            </a:r>
            <a:r>
              <a:rPr lang="es-ES" sz="2000" i="0">
                <a:latin typeface="Arial Unicode MS" pitchFamily="34" charset="-128"/>
                <a:cs typeface="Arial" charset="0"/>
              </a:rPr>
              <a:t>LEGIBLE</a:t>
            </a:r>
            <a:r>
              <a:rPr lang="es-ES" sz="2000" b="0" i="0">
                <a:latin typeface="Arial Unicode MS" pitchFamily="34" charset="-128"/>
                <a:cs typeface="Arial" charset="0"/>
              </a:rPr>
              <a:t>: clara y limpia</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8. </a:t>
            </a:r>
            <a:r>
              <a:rPr lang="es-ES" sz="2000" i="0">
                <a:latin typeface="Arial Unicode MS" pitchFamily="34" charset="-128"/>
                <a:cs typeface="Arial" charset="0"/>
              </a:rPr>
              <a:t>EXACTA:</a:t>
            </a:r>
            <a:r>
              <a:rPr lang="es-ES" sz="2000" b="0" i="0">
                <a:latin typeface="Arial Unicode MS" pitchFamily="34" charset="-128"/>
                <a:cs typeface="Arial" charset="0"/>
              </a:rPr>
              <a:t> que sea correcta</a:t>
            </a:r>
            <a:endParaRPr lang="es-ES" sz="2000" b="0" i="0">
              <a:latin typeface="Arial Unicode MS" pitchFamily="34" charset="-128"/>
            </a:endParaRPr>
          </a:p>
          <a:p>
            <a:pPr algn="just">
              <a:spcBef>
                <a:spcPct val="50000"/>
              </a:spcBef>
            </a:pPr>
            <a:r>
              <a:rPr lang="es-ES" sz="2000" b="0" i="0">
                <a:latin typeface="Arial Unicode MS" pitchFamily="34" charset="-128"/>
                <a:cs typeface="Arial" charset="0"/>
              </a:rPr>
              <a:t>9. </a:t>
            </a:r>
            <a:r>
              <a:rPr lang="es-ES" sz="2000" i="0">
                <a:latin typeface="Arial Unicode MS" pitchFamily="34" charset="-128"/>
                <a:cs typeface="Arial" charset="0"/>
              </a:rPr>
              <a:t>CIERTA</a:t>
            </a:r>
            <a:r>
              <a:rPr lang="es-ES" sz="2000" b="0" i="0">
                <a:latin typeface="Arial Unicode MS" pitchFamily="34" charset="-128"/>
                <a:cs typeface="Arial" charset="0"/>
              </a:rPr>
              <a:t>: que sea una constancia de lo que ocurrió</a:t>
            </a:r>
            <a:endParaRPr lang="es-ES" sz="2000" b="0" i="0">
              <a:latin typeface="Arial Unicode MS" pitchFamily="34" charset="-128"/>
            </a:endParaRPr>
          </a:p>
          <a:p>
            <a:pPr>
              <a:spcBef>
                <a:spcPct val="50000"/>
              </a:spcBef>
            </a:pPr>
            <a:endParaRPr lang="es-ES" sz="2000" b="0" i="0">
              <a:latin typeface="Arial Unicode MS"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609600"/>
            <a:ext cx="6781800" cy="914400"/>
          </a:xfrm>
          <a:solidFill>
            <a:srgbClr val="00FFFF">
              <a:alpha val="50000"/>
            </a:srgbClr>
          </a:solidFill>
        </p:spPr>
        <p:txBody>
          <a:bodyPr/>
          <a:lstStyle/>
          <a:p>
            <a:r>
              <a:rPr lang="es-ES" sz="3200"/>
              <a:t>SISTEMA DE CODIFICACION</a:t>
            </a:r>
          </a:p>
        </p:txBody>
      </p:sp>
      <p:graphicFrame>
        <p:nvGraphicFramePr>
          <p:cNvPr id="10359" name="Group 119"/>
          <p:cNvGraphicFramePr>
            <a:graphicFrameLocks noGrp="1"/>
          </p:cNvGraphicFramePr>
          <p:nvPr/>
        </p:nvGraphicFramePr>
        <p:xfrm>
          <a:off x="533400" y="1905000"/>
          <a:ext cx="8001000" cy="3749039"/>
        </p:xfrm>
        <a:graphic>
          <a:graphicData uri="http://schemas.openxmlformats.org/drawingml/2006/table">
            <a:tbl>
              <a:tblPr/>
              <a:tblGrid>
                <a:gridCol w="930275"/>
                <a:gridCol w="1479550"/>
                <a:gridCol w="1008063"/>
                <a:gridCol w="1500187"/>
                <a:gridCol w="987425"/>
                <a:gridCol w="2095500"/>
              </a:tblGrid>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Unicode MS" pitchFamily="34" charset="-128"/>
                        </a:rPr>
                        <a:t>Código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Unicode MS" pitchFamily="34" charset="-128"/>
                        </a:rPr>
                        <a:t>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Unicode MS" pitchFamily="34" charset="-128"/>
                        </a:rPr>
                        <a:t>Código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Unicode MS" pitchFamily="34" charset="-128"/>
                        </a:rPr>
                        <a:t>Planes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Unicode MS" pitchFamily="34" charset="-128"/>
                        </a:rPr>
                        <a:t>Código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Unicode MS" pitchFamily="34" charset="-128"/>
                        </a:rPr>
                        <a:t>Tipo documento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01- 09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Gerencia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DSGI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Documento:</a:t>
                      </a:r>
                      <a:br>
                        <a:rPr kumimoji="0" lang="es-ES" sz="1800" b="0" i="0" u="none" strike="noStrike" cap="none" normalizeH="0" baseline="0" smtClean="0">
                          <a:ln>
                            <a:noFill/>
                          </a:ln>
                          <a:solidFill>
                            <a:schemeClr val="tx1"/>
                          </a:solidFill>
                          <a:effectLst/>
                          <a:latin typeface="Arial Unicode MS" pitchFamily="34" charset="-128"/>
                        </a:rPr>
                      </a:br>
                      <a:r>
                        <a:rPr kumimoji="0" lang="es-ES" sz="1800" b="0" i="0" u="none" strike="noStrike" cap="none" normalizeH="0" baseline="0" smtClean="0">
                          <a:ln>
                            <a:noFill/>
                          </a:ln>
                          <a:solidFill>
                            <a:schemeClr val="tx1"/>
                          </a:solidFill>
                          <a:effectLst/>
                          <a:latin typeface="Arial Unicode MS" pitchFamily="34" charset="-128"/>
                        </a:rPr>
                        <a:t>S.G.I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Plan o Programa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10 -19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Mercadeo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DBPM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Documento: BPM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Formato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20 -29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Producción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Programa: Control Agua Potable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Especificación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30 -39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Compras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Programa: Tratto Aguas Residuales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Unicode MS" pitchFamily="34" charset="-128"/>
                        </a:rPr>
                        <a:t>Material Didáctico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00CCFF">
              <a:alpha val="50000"/>
            </a:srgbClr>
          </a:solidFill>
        </p:spPr>
        <p:txBody>
          <a:bodyPr/>
          <a:lstStyle/>
          <a:p>
            <a:r>
              <a:rPr lang="es-ES" sz="4000" b="1"/>
              <a:t>PIRAMIDE DE DOCUMENTACION</a:t>
            </a:r>
          </a:p>
        </p:txBody>
      </p:sp>
      <p:sp>
        <p:nvSpPr>
          <p:cNvPr id="12291" name="Text Box 3"/>
          <p:cNvSpPr txBox="1">
            <a:spLocks noChangeArrowheads="1"/>
          </p:cNvSpPr>
          <p:nvPr/>
        </p:nvSpPr>
        <p:spPr bwMode="auto">
          <a:xfrm>
            <a:off x="2667000" y="5181600"/>
            <a:ext cx="4267200" cy="457200"/>
          </a:xfrm>
          <a:prstGeom prst="rect">
            <a:avLst/>
          </a:prstGeom>
          <a:noFill/>
          <a:ln w="9525">
            <a:noFill/>
            <a:miter lim="800000"/>
            <a:headEnd/>
            <a:tailEnd/>
          </a:ln>
          <a:effectLst/>
        </p:spPr>
        <p:txBody>
          <a:bodyPr>
            <a:spAutoFit/>
          </a:bodyPr>
          <a:lstStyle/>
          <a:p>
            <a:pPr>
              <a:spcBef>
                <a:spcPct val="50000"/>
              </a:spcBef>
            </a:pPr>
            <a:endParaRPr lang="es-ES" b="0" i="0"/>
          </a:p>
        </p:txBody>
      </p:sp>
      <p:sp>
        <p:nvSpPr>
          <p:cNvPr id="12292" name="Text Box 4"/>
          <p:cNvSpPr txBox="1">
            <a:spLocks noChangeArrowheads="1"/>
          </p:cNvSpPr>
          <p:nvPr/>
        </p:nvSpPr>
        <p:spPr bwMode="auto">
          <a:xfrm>
            <a:off x="2819400" y="4724400"/>
            <a:ext cx="3962400" cy="457200"/>
          </a:xfrm>
          <a:prstGeom prst="rect">
            <a:avLst/>
          </a:prstGeom>
          <a:noFill/>
          <a:ln w="9525">
            <a:noFill/>
            <a:miter lim="800000"/>
            <a:headEnd/>
            <a:tailEnd/>
          </a:ln>
          <a:effectLst/>
        </p:spPr>
        <p:txBody>
          <a:bodyPr>
            <a:spAutoFit/>
          </a:bodyPr>
          <a:lstStyle/>
          <a:p>
            <a:pPr>
              <a:spcBef>
                <a:spcPct val="50000"/>
              </a:spcBef>
            </a:pPr>
            <a:endParaRPr lang="es-ES" b="0" i="0"/>
          </a:p>
        </p:txBody>
      </p:sp>
      <p:sp>
        <p:nvSpPr>
          <p:cNvPr id="12295" name="Rectangle 7"/>
          <p:cNvSpPr>
            <a:spLocks noChangeArrowheads="1"/>
          </p:cNvSpPr>
          <p:nvPr/>
        </p:nvSpPr>
        <p:spPr bwMode="auto">
          <a:xfrm>
            <a:off x="2286000" y="5029200"/>
            <a:ext cx="4876800" cy="762000"/>
          </a:xfrm>
          <a:prstGeom prst="rect">
            <a:avLst/>
          </a:prstGeom>
          <a:solidFill>
            <a:srgbClr val="00CCFF">
              <a:alpha val="50000"/>
            </a:srgbClr>
          </a:solidFill>
          <a:ln w="9525">
            <a:solidFill>
              <a:schemeClr val="tx1"/>
            </a:solidFill>
            <a:miter lim="800000"/>
            <a:headEnd/>
            <a:tailEnd/>
          </a:ln>
          <a:effectLst/>
        </p:spPr>
        <p:txBody>
          <a:bodyPr wrap="none" anchor="ctr"/>
          <a:lstStyle/>
          <a:p>
            <a:pPr algn="ctr"/>
            <a:r>
              <a:rPr lang="es-ES" i="0"/>
              <a:t>REGISTROS</a:t>
            </a:r>
          </a:p>
        </p:txBody>
      </p:sp>
      <p:sp>
        <p:nvSpPr>
          <p:cNvPr id="12296" name="Rectangle 8"/>
          <p:cNvSpPr>
            <a:spLocks noChangeArrowheads="1"/>
          </p:cNvSpPr>
          <p:nvPr/>
        </p:nvSpPr>
        <p:spPr bwMode="auto">
          <a:xfrm>
            <a:off x="2667000" y="4267200"/>
            <a:ext cx="4191000" cy="609600"/>
          </a:xfrm>
          <a:prstGeom prst="rect">
            <a:avLst/>
          </a:prstGeom>
          <a:solidFill>
            <a:srgbClr val="00CCFF">
              <a:alpha val="50000"/>
            </a:srgbClr>
          </a:solidFill>
          <a:ln w="9525">
            <a:solidFill>
              <a:schemeClr val="tx1"/>
            </a:solidFill>
            <a:miter lim="800000"/>
            <a:headEnd/>
            <a:tailEnd/>
          </a:ln>
          <a:effectLst/>
        </p:spPr>
        <p:txBody>
          <a:bodyPr wrap="none" anchor="ctr"/>
          <a:lstStyle/>
          <a:p>
            <a:pPr algn="ctr"/>
            <a:r>
              <a:rPr lang="es-ES" i="0"/>
              <a:t>INSTRUCTIVOS</a:t>
            </a:r>
          </a:p>
        </p:txBody>
      </p:sp>
      <p:sp>
        <p:nvSpPr>
          <p:cNvPr id="12297" name="Rectangle 9"/>
          <p:cNvSpPr>
            <a:spLocks noChangeArrowheads="1"/>
          </p:cNvSpPr>
          <p:nvPr/>
        </p:nvSpPr>
        <p:spPr bwMode="auto">
          <a:xfrm>
            <a:off x="3048000" y="3429000"/>
            <a:ext cx="3429000" cy="609600"/>
          </a:xfrm>
          <a:prstGeom prst="rect">
            <a:avLst/>
          </a:prstGeom>
          <a:solidFill>
            <a:srgbClr val="00CCFF">
              <a:alpha val="50000"/>
            </a:srgbClr>
          </a:solidFill>
          <a:ln w="9525">
            <a:solidFill>
              <a:schemeClr val="tx1"/>
            </a:solidFill>
            <a:miter lim="800000"/>
            <a:headEnd/>
            <a:tailEnd/>
          </a:ln>
          <a:effectLst/>
        </p:spPr>
        <p:txBody>
          <a:bodyPr wrap="none" anchor="ctr"/>
          <a:lstStyle/>
          <a:p>
            <a:pPr algn="ctr"/>
            <a:r>
              <a:rPr lang="es-ES" i="0"/>
              <a:t>PROCEDIMIENTOS</a:t>
            </a:r>
          </a:p>
        </p:txBody>
      </p:sp>
      <p:sp>
        <p:nvSpPr>
          <p:cNvPr id="12298" name="Rectangle 10"/>
          <p:cNvSpPr>
            <a:spLocks noChangeArrowheads="1"/>
          </p:cNvSpPr>
          <p:nvPr/>
        </p:nvSpPr>
        <p:spPr bwMode="auto">
          <a:xfrm>
            <a:off x="3505200" y="2667000"/>
            <a:ext cx="2590800" cy="609600"/>
          </a:xfrm>
          <a:prstGeom prst="rect">
            <a:avLst/>
          </a:prstGeom>
          <a:solidFill>
            <a:srgbClr val="00CCFF">
              <a:alpha val="50000"/>
            </a:srgbClr>
          </a:solidFill>
          <a:ln w="9525">
            <a:solidFill>
              <a:schemeClr val="tx1"/>
            </a:solidFill>
            <a:miter lim="800000"/>
            <a:headEnd/>
            <a:tailEnd/>
          </a:ln>
          <a:effectLst/>
        </p:spPr>
        <p:txBody>
          <a:bodyPr wrap="none" anchor="ctr"/>
          <a:lstStyle/>
          <a:p>
            <a:pPr algn="ctr"/>
            <a:r>
              <a:rPr lang="es-ES" i="0"/>
              <a:t>MANUAL  S.G.I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s-CO"/>
          </a:p>
        </p:txBody>
      </p:sp>
      <p:pic>
        <p:nvPicPr>
          <p:cNvPr id="26632" name="Picture 8"/>
          <p:cNvPicPr>
            <a:picLocks noGrp="1" noChangeAspect="1" noChangeArrowheads="1"/>
          </p:cNvPicPr>
          <p:nvPr>
            <p:ph idx="1"/>
          </p:nvPr>
        </p:nvPicPr>
        <p:blipFill>
          <a:blip r:embed="rId2" cstate="print"/>
          <a:srcRect/>
          <a:stretch>
            <a:fillRect/>
          </a:stretch>
        </p:blipFill>
        <p:spPr>
          <a:xfrm>
            <a:off x="685800" y="1628775"/>
            <a:ext cx="7772400" cy="3790950"/>
          </a:xfrm>
          <a:noFill/>
          <a:ln/>
        </p:spPr>
      </p:pic>
      <p:pic>
        <p:nvPicPr>
          <p:cNvPr id="26633" name="Picture 9"/>
          <p:cNvPicPr>
            <a:picLocks noChangeAspect="1" noChangeArrowheads="1"/>
          </p:cNvPicPr>
          <p:nvPr/>
        </p:nvPicPr>
        <p:blipFill>
          <a:blip r:embed="rId3" cstate="print"/>
          <a:srcRect/>
          <a:stretch>
            <a:fillRect/>
          </a:stretch>
        </p:blipFill>
        <p:spPr bwMode="auto">
          <a:xfrm>
            <a:off x="3197225" y="1554163"/>
            <a:ext cx="798513" cy="5064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571500" y="1071563"/>
            <a:ext cx="8115300" cy="1285875"/>
          </a:xfrm>
        </p:spPr>
        <p:txBody>
          <a:bodyPr>
            <a:normAutofit fontScale="90000"/>
          </a:bodyPr>
          <a:lstStyle/>
          <a:p>
            <a:pPr eaLnBrk="1" hangingPunct="1"/>
            <a:r>
              <a:rPr lang="es-CO" smtClean="0"/>
              <a:t>CONTENIDO PROGRAMA PRERREQUISITO L&amp;D</a:t>
            </a:r>
          </a:p>
        </p:txBody>
      </p:sp>
      <p:sp>
        <p:nvSpPr>
          <p:cNvPr id="47107" name="2 Marcador de contenido"/>
          <p:cNvSpPr>
            <a:spLocks noGrp="1"/>
          </p:cNvSpPr>
          <p:nvPr>
            <p:ph sz="half" idx="1"/>
          </p:nvPr>
        </p:nvSpPr>
        <p:spPr>
          <a:xfrm>
            <a:off x="285750" y="2500313"/>
            <a:ext cx="4138613" cy="3554412"/>
          </a:xfrm>
        </p:spPr>
        <p:txBody>
          <a:bodyPr/>
          <a:lstStyle/>
          <a:p>
            <a:pPr eaLnBrk="1" hangingPunct="1">
              <a:buFont typeface="Arial" charset="0"/>
              <a:buNone/>
            </a:pPr>
            <a:r>
              <a:rPr lang="es-CO" smtClean="0"/>
              <a:t>GENERALIDADES</a:t>
            </a:r>
          </a:p>
          <a:p>
            <a:pPr eaLnBrk="1" hangingPunct="1"/>
            <a:r>
              <a:rPr lang="es-CO" smtClean="0"/>
              <a:t>Titulo, alcance y ámbito de aplicación</a:t>
            </a:r>
          </a:p>
          <a:p>
            <a:pPr eaLnBrk="1" hangingPunct="1"/>
            <a:r>
              <a:rPr lang="es-CO" smtClean="0"/>
              <a:t>Tabla de contenido</a:t>
            </a:r>
          </a:p>
          <a:p>
            <a:pPr eaLnBrk="1" hangingPunct="1"/>
            <a:r>
              <a:rPr lang="es-CO" smtClean="0"/>
              <a:t>Introducción</a:t>
            </a:r>
          </a:p>
          <a:p>
            <a:pPr eaLnBrk="1" hangingPunct="1"/>
            <a:r>
              <a:rPr lang="es-CO" smtClean="0"/>
              <a:t>Objetivos</a:t>
            </a:r>
          </a:p>
          <a:p>
            <a:pPr eaLnBrk="1" hangingPunct="1"/>
            <a:r>
              <a:rPr lang="es-CO" smtClean="0"/>
              <a:t>Definiciones</a:t>
            </a:r>
          </a:p>
          <a:p>
            <a:pPr eaLnBrk="1" hangingPunct="1"/>
            <a:endParaRPr lang="es-CO" smtClean="0"/>
          </a:p>
        </p:txBody>
      </p:sp>
      <p:pic>
        <p:nvPicPr>
          <p:cNvPr id="47108" name="10 Marcador de contenido" descr="desinfectante.jpg"/>
          <p:cNvPicPr>
            <a:picLocks noGrp="1" noChangeAspect="1"/>
          </p:cNvPicPr>
          <p:nvPr>
            <p:ph sz="half" idx="2"/>
          </p:nvPr>
        </p:nvPicPr>
        <p:blipFill>
          <a:blip r:embed="rId2" cstate="print"/>
          <a:srcRect/>
          <a:stretch>
            <a:fillRect/>
          </a:stretch>
        </p:blipFill>
        <p:spPr>
          <a:xfrm>
            <a:off x="4572000" y="3071813"/>
            <a:ext cx="3643313" cy="2214562"/>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pPr eaLnBrk="1" hangingPunct="1"/>
            <a:r>
              <a:rPr lang="es-CO" smtClean="0"/>
              <a:t>L&amp;D</a:t>
            </a:r>
          </a:p>
        </p:txBody>
      </p:sp>
      <p:sp>
        <p:nvSpPr>
          <p:cNvPr id="48131" name="2 Marcador de contenido"/>
          <p:cNvSpPr>
            <a:spLocks noGrp="1"/>
          </p:cNvSpPr>
          <p:nvPr>
            <p:ph idx="1"/>
          </p:nvPr>
        </p:nvSpPr>
        <p:spPr/>
        <p:txBody>
          <a:bodyPr/>
          <a:lstStyle/>
          <a:p>
            <a:pPr eaLnBrk="1" hangingPunct="1"/>
            <a:r>
              <a:rPr lang="es-CO" sz="2800" smtClean="0"/>
              <a:t>TIPOS DE SUSTANCIA</a:t>
            </a:r>
          </a:p>
          <a:p>
            <a:pPr eaLnBrk="1" hangingPunct="1"/>
            <a:r>
              <a:rPr lang="es-CO" sz="2800" smtClean="0"/>
              <a:t>Descripción y evaluación de detergentes y desinfectantes</a:t>
            </a:r>
          </a:p>
          <a:p>
            <a:pPr eaLnBrk="1" hangingPunct="1"/>
            <a:r>
              <a:rPr lang="es-CO" sz="2800" smtClean="0"/>
              <a:t>Ficha técnica del desinfectante</a:t>
            </a:r>
          </a:p>
          <a:p>
            <a:pPr eaLnBrk="1" hangingPunct="1"/>
            <a:r>
              <a:rPr lang="es-CO" sz="2800" smtClean="0"/>
              <a:t>Recomendaciones para el manejo del programa</a:t>
            </a:r>
          </a:p>
          <a:p>
            <a:pPr eaLnBrk="1" hangingPunct="1"/>
            <a:r>
              <a:rPr lang="es-CO" sz="2800" smtClean="0"/>
              <a:t>PLANO DE CLASIFICACION DE ZONAS DE LA PLANTA</a:t>
            </a:r>
          </a:p>
          <a:p>
            <a:pPr eaLnBrk="1" hangingPunct="1"/>
            <a:r>
              <a:rPr lang="es-CO" sz="2800" smtClean="0"/>
              <a:t>Húmedas, secas, normales, limpias, controladas</a:t>
            </a:r>
          </a:p>
          <a:p>
            <a:pPr eaLnBrk="1" hangingPunct="1"/>
            <a:endParaRPr lang="es-CO"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p:txBody>
          <a:bodyPr/>
          <a:lstStyle/>
          <a:p>
            <a:pPr eaLnBrk="1" hangingPunct="1"/>
            <a:r>
              <a:rPr lang="es-CO" smtClean="0"/>
              <a:t>L&amp;D</a:t>
            </a:r>
          </a:p>
        </p:txBody>
      </p:sp>
      <p:sp>
        <p:nvSpPr>
          <p:cNvPr id="49155" name="2 Marcador de contenido"/>
          <p:cNvSpPr>
            <a:spLocks noGrp="1"/>
          </p:cNvSpPr>
          <p:nvPr>
            <p:ph idx="1"/>
          </p:nvPr>
        </p:nvSpPr>
        <p:spPr/>
        <p:txBody>
          <a:bodyPr/>
          <a:lstStyle/>
          <a:p>
            <a:pPr eaLnBrk="1" hangingPunct="1"/>
            <a:r>
              <a:rPr lang="es-CO" smtClean="0"/>
              <a:t>PROCEDIMIENTOS DEL&amp;D POR ZONA DE LA PLANTA</a:t>
            </a:r>
          </a:p>
          <a:p>
            <a:pPr eaLnBrk="1" hangingPunct="1"/>
            <a:r>
              <a:rPr lang="es-CO" smtClean="0"/>
              <a:t>Antes, durante y después</a:t>
            </a:r>
          </a:p>
          <a:p>
            <a:pPr eaLnBrk="1" hangingPunct="1"/>
            <a:r>
              <a:rPr lang="es-CO" smtClean="0"/>
              <a:t>Drenajes y servicios auxiliares</a:t>
            </a:r>
          </a:p>
          <a:p>
            <a:pPr eaLnBrk="1" hangingPunct="1"/>
            <a:r>
              <a:rPr lang="es-CO" smtClean="0"/>
              <a:t>MANTENIMIENTO DE EQUIPOS Y UTENSILIOS DE  L&amp;D</a:t>
            </a:r>
          </a:p>
          <a:p>
            <a:pPr eaLnBrk="1" hangingPunct="1"/>
            <a:r>
              <a:rPr lang="es-CO" smtClean="0"/>
              <a:t>PROCEDIMIENTO PARA VERIFICACION L&amp;D</a:t>
            </a:r>
          </a:p>
          <a:p>
            <a:pPr eaLnBrk="1" hangingPunct="1"/>
            <a:r>
              <a:rPr lang="es-CO" smtClean="0"/>
              <a:t>FORMATOS Y OTROS DOCUMENTOS DE REFERENCIA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28625" y="928688"/>
            <a:ext cx="8258175" cy="928687"/>
          </a:xfrm>
        </p:spPr>
        <p:txBody>
          <a:bodyPr/>
          <a:lstStyle/>
          <a:p>
            <a:pPr eaLnBrk="1" hangingPunct="1"/>
            <a:r>
              <a:rPr lang="en-US" smtClean="0"/>
              <a:t>Saneamiento y Limpieza</a:t>
            </a:r>
          </a:p>
        </p:txBody>
      </p:sp>
      <p:sp>
        <p:nvSpPr>
          <p:cNvPr id="11" name="4 Marcador de número de diapositiva"/>
          <p:cNvSpPr>
            <a:spLocks noGrp="1"/>
          </p:cNvSpPr>
          <p:nvPr>
            <p:ph type="sldNum" sz="quarter" idx="12"/>
          </p:nvPr>
        </p:nvSpPr>
        <p:spPr/>
        <p:txBody>
          <a:bodyPr/>
          <a:lstStyle/>
          <a:p>
            <a:pPr>
              <a:defRPr/>
            </a:pPr>
            <a:fld id="{06A85731-89A7-49BA-B2DC-492C30C17AB1}" type="slidenum">
              <a:rPr lang="en-US"/>
              <a:pPr>
                <a:defRPr/>
              </a:pPr>
              <a:t>53</a:t>
            </a:fld>
            <a:endParaRPr lang="en-US"/>
          </a:p>
        </p:txBody>
      </p:sp>
      <p:grpSp>
        <p:nvGrpSpPr>
          <p:cNvPr id="2053" name="Group 4"/>
          <p:cNvGrpSpPr>
            <a:grpSpLocks/>
          </p:cNvGrpSpPr>
          <p:nvPr/>
        </p:nvGrpSpPr>
        <p:grpSpPr bwMode="auto">
          <a:xfrm>
            <a:off x="1600200" y="1905000"/>
            <a:ext cx="6096000" cy="4067175"/>
            <a:chOff x="1166" y="1071"/>
            <a:chExt cx="3840" cy="2562"/>
          </a:xfrm>
        </p:grpSpPr>
        <p:graphicFrame>
          <p:nvGraphicFramePr>
            <p:cNvPr id="2050" name="Object 2">
              <a:hlinkClick r:id="" action="ppaction://ole?verb=0"/>
            </p:cNvPr>
            <p:cNvGraphicFramePr>
              <a:graphicFrameLocks/>
            </p:cNvGraphicFramePr>
            <p:nvPr/>
          </p:nvGraphicFramePr>
          <p:xfrm>
            <a:off x="1166" y="1071"/>
            <a:ext cx="3840" cy="2562"/>
          </p:xfrm>
          <a:graphic>
            <a:graphicData uri="http://schemas.openxmlformats.org/presentationml/2006/ole">
              <mc:AlternateContent xmlns:mc="http://schemas.openxmlformats.org/markup-compatibility/2006">
                <mc:Choice xmlns:v="urn:schemas-microsoft-com:vml" Requires="v">
                  <p:oleObj spid="_x0000_s2052" name="Chart" r:id="rId4" imgW="6096000" imgH="4067243" progId="MSGraph.Chart.8">
                    <p:embed followColorScheme="textAndBackground"/>
                  </p:oleObj>
                </mc:Choice>
                <mc:Fallback>
                  <p:oleObj name="Chart" r:id="rId4" imgW="6096000" imgH="4067243" progId="MSGraph.Chart.8">
                    <p:embed followColorScheme="textAndBackgroun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 y="1071"/>
                          <a:ext cx="3840" cy="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4" name="Rectangle 6"/>
            <p:cNvSpPr>
              <a:spLocks noChangeArrowheads="1"/>
            </p:cNvSpPr>
            <p:nvPr/>
          </p:nvSpPr>
          <p:spPr bwMode="auto">
            <a:xfrm>
              <a:off x="1728" y="1509"/>
              <a:ext cx="1361" cy="459"/>
            </a:xfrm>
            <a:prstGeom prst="rect">
              <a:avLst/>
            </a:prstGeom>
            <a:noFill/>
            <a:ln w="12700">
              <a:noFill/>
              <a:miter lim="800000"/>
              <a:headEnd/>
              <a:tailEnd/>
            </a:ln>
          </p:spPr>
          <p:txBody>
            <a:bodyPr lIns="90488" tIns="44450" rIns="90488" bIns="44450">
              <a:spAutoFit/>
            </a:bodyPr>
            <a:lstStyle/>
            <a:p>
              <a:pPr algn="ctr" eaLnBrk="0" hangingPunct="0"/>
              <a:r>
                <a:rPr lang="en-US" sz="2200" b="1">
                  <a:solidFill>
                    <a:srgbClr val="0000E8"/>
                  </a:solidFill>
                </a:rPr>
                <a:t>Concentracion</a:t>
              </a:r>
              <a:endParaRPr lang="en-US" sz="2000" b="1">
                <a:solidFill>
                  <a:srgbClr val="0000E8"/>
                </a:solidFill>
              </a:endParaRPr>
            </a:p>
            <a:p>
              <a:pPr algn="ctr" eaLnBrk="0" latinLnBrk="1" hangingPunct="0"/>
              <a:endParaRPr lang="en-US" sz="2000" b="1">
                <a:solidFill>
                  <a:srgbClr val="0000E8"/>
                </a:solidFill>
              </a:endParaRPr>
            </a:p>
          </p:txBody>
        </p:sp>
        <p:sp>
          <p:nvSpPr>
            <p:cNvPr id="2055" name="Rectangle 7"/>
            <p:cNvSpPr>
              <a:spLocks noChangeArrowheads="1"/>
            </p:cNvSpPr>
            <p:nvPr/>
          </p:nvSpPr>
          <p:spPr bwMode="auto">
            <a:xfrm>
              <a:off x="2904" y="1854"/>
              <a:ext cx="1368" cy="258"/>
            </a:xfrm>
            <a:prstGeom prst="rect">
              <a:avLst/>
            </a:prstGeom>
            <a:noFill/>
            <a:ln w="12700">
              <a:noFill/>
              <a:miter lim="800000"/>
              <a:headEnd/>
              <a:tailEnd/>
            </a:ln>
          </p:spPr>
          <p:txBody>
            <a:bodyPr lIns="90488" tIns="44450" rIns="90488" bIns="44450">
              <a:spAutoFit/>
            </a:bodyPr>
            <a:lstStyle/>
            <a:p>
              <a:pPr algn="ctr" eaLnBrk="0" hangingPunct="0"/>
              <a:r>
                <a:rPr lang="en-US" sz="2100" b="1">
                  <a:solidFill>
                    <a:srgbClr val="FFFFFF"/>
                  </a:solidFill>
                </a:rPr>
                <a:t>Temperatura</a:t>
              </a:r>
            </a:p>
          </p:txBody>
        </p:sp>
        <p:sp>
          <p:nvSpPr>
            <p:cNvPr id="2056" name="Rectangle 8"/>
            <p:cNvSpPr>
              <a:spLocks noChangeArrowheads="1"/>
            </p:cNvSpPr>
            <p:nvPr/>
          </p:nvSpPr>
          <p:spPr bwMode="auto">
            <a:xfrm>
              <a:off x="2709" y="2517"/>
              <a:ext cx="652" cy="229"/>
            </a:xfrm>
            <a:prstGeom prst="rect">
              <a:avLst/>
            </a:prstGeom>
            <a:noFill/>
            <a:ln w="12700">
              <a:noFill/>
              <a:miter lim="800000"/>
              <a:headEnd/>
              <a:tailEnd/>
            </a:ln>
          </p:spPr>
          <p:txBody>
            <a:bodyPr lIns="90488" tIns="44450" rIns="90488" bIns="44450">
              <a:spAutoFit/>
            </a:bodyPr>
            <a:lstStyle/>
            <a:p>
              <a:pPr algn="ctr" eaLnBrk="0" hangingPunct="0"/>
              <a:r>
                <a:rPr lang="en-US" b="1">
                  <a:solidFill>
                    <a:srgbClr val="FFFFFF"/>
                  </a:solidFill>
                </a:rPr>
                <a:t>Tiempo</a:t>
              </a:r>
            </a:p>
          </p:txBody>
        </p:sp>
        <p:sp>
          <p:nvSpPr>
            <p:cNvPr id="2057" name="Rectangle 9"/>
            <p:cNvSpPr>
              <a:spLocks noChangeArrowheads="1"/>
            </p:cNvSpPr>
            <p:nvPr/>
          </p:nvSpPr>
          <p:spPr bwMode="auto">
            <a:xfrm>
              <a:off x="1275" y="2180"/>
              <a:ext cx="1457" cy="258"/>
            </a:xfrm>
            <a:prstGeom prst="rect">
              <a:avLst/>
            </a:prstGeom>
            <a:noFill/>
            <a:ln w="12700">
              <a:noFill/>
              <a:miter lim="800000"/>
              <a:headEnd/>
              <a:tailEnd/>
            </a:ln>
          </p:spPr>
          <p:txBody>
            <a:bodyPr wrap="none" lIns="90488" tIns="44450" rIns="90488" bIns="44450">
              <a:spAutoFit/>
            </a:bodyPr>
            <a:lstStyle/>
            <a:p>
              <a:pPr algn="ctr" eaLnBrk="0" hangingPunct="0"/>
              <a:r>
                <a:rPr lang="en-US" sz="2100" b="1">
                  <a:solidFill>
                    <a:srgbClr val="FFFFFF"/>
                  </a:solidFill>
                </a:rPr>
                <a:t>Fuerza Mecánica</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lstStyle/>
          <a:p>
            <a:pPr eaLnBrk="1" hangingPunct="1"/>
            <a:r>
              <a:rPr lang="es-CO" smtClean="0"/>
              <a:t>TALLER N. 2</a:t>
            </a:r>
          </a:p>
        </p:txBody>
      </p:sp>
      <p:sp>
        <p:nvSpPr>
          <p:cNvPr id="50179" name="2 Marcador de contenido"/>
          <p:cNvSpPr>
            <a:spLocks noGrp="1"/>
          </p:cNvSpPr>
          <p:nvPr>
            <p:ph idx="1"/>
          </p:nvPr>
        </p:nvSpPr>
        <p:spPr/>
        <p:txBody>
          <a:bodyPr/>
          <a:lstStyle/>
          <a:p>
            <a:pPr eaLnBrk="1" hangingPunct="1"/>
            <a:r>
              <a:rPr lang="es-CO" smtClean="0"/>
              <a:t>Ejemplo L&amp;D. Archivo PDF</a:t>
            </a:r>
          </a:p>
          <a:p>
            <a:pPr eaLnBrk="1" hangingPunct="1"/>
            <a:r>
              <a:rPr lang="es-CO" smtClean="0"/>
              <a:t>Elaborar un programa prerrequisito: L&amp;d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Programa de Educación y Capacitación</a:t>
            </a:r>
            <a:endParaRPr lang="es-CO" dirty="0"/>
          </a:p>
        </p:txBody>
      </p:sp>
      <p:sp>
        <p:nvSpPr>
          <p:cNvPr id="3" name="Marcador de contenido 2"/>
          <p:cNvSpPr>
            <a:spLocks noGrp="1"/>
          </p:cNvSpPr>
          <p:nvPr>
            <p:ph idx="1"/>
          </p:nvPr>
        </p:nvSpPr>
        <p:spPr/>
        <p:txBody>
          <a:bodyPr/>
          <a:lstStyle/>
          <a:p>
            <a:endParaRPr lang="es-E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Entrenamiento</a:t>
            </a:r>
          </a:p>
        </p:txBody>
      </p:sp>
      <p:sp>
        <p:nvSpPr>
          <p:cNvPr id="51203" name="Rectangle 5"/>
          <p:cNvSpPr>
            <a:spLocks noGrp="1" noChangeArrowheads="1"/>
          </p:cNvSpPr>
          <p:nvPr>
            <p:ph type="body" sz="half" idx="1"/>
          </p:nvPr>
        </p:nvSpPr>
        <p:spPr>
          <a:xfrm>
            <a:off x="1071563" y="1643063"/>
            <a:ext cx="7194550" cy="4343400"/>
          </a:xfrm>
        </p:spPr>
        <p:txBody>
          <a:bodyPr/>
          <a:lstStyle/>
          <a:p>
            <a:pPr eaLnBrk="1" hangingPunct="1">
              <a:lnSpc>
                <a:spcPct val="90000"/>
              </a:lnSpc>
            </a:pPr>
            <a:r>
              <a:rPr lang="es-ES_tradnl" sz="2800" b="1" smtClean="0"/>
              <a:t>Todos los miembros del equipo deben ser entrenados</a:t>
            </a:r>
            <a:r>
              <a:rPr lang="es-ES_tradnl" sz="2800" smtClean="0"/>
              <a:t>  </a:t>
            </a:r>
          </a:p>
          <a:p>
            <a:pPr lvl="1" eaLnBrk="1" hangingPunct="1">
              <a:lnSpc>
                <a:spcPct val="90000"/>
              </a:lnSpc>
            </a:pPr>
            <a:r>
              <a:rPr lang="es-ES_tradnl" sz="2400" smtClean="0"/>
              <a:t>Control de tiempo/temperatura</a:t>
            </a:r>
          </a:p>
          <a:p>
            <a:pPr lvl="1" eaLnBrk="1" hangingPunct="1">
              <a:lnSpc>
                <a:spcPct val="90000"/>
              </a:lnSpc>
            </a:pPr>
            <a:r>
              <a:rPr lang="es-ES_tradnl" sz="2400" smtClean="0"/>
              <a:t>Higiene personal</a:t>
            </a:r>
          </a:p>
          <a:p>
            <a:pPr lvl="1" eaLnBrk="1" hangingPunct="1">
              <a:lnSpc>
                <a:spcPct val="90000"/>
              </a:lnSpc>
            </a:pPr>
            <a:r>
              <a:rPr lang="es-ES_tradnl" sz="2400" smtClean="0"/>
              <a:t>Cocción adecuada</a:t>
            </a:r>
          </a:p>
          <a:p>
            <a:pPr lvl="1" eaLnBrk="1" hangingPunct="1">
              <a:lnSpc>
                <a:spcPct val="90000"/>
              </a:lnSpc>
            </a:pPr>
            <a:r>
              <a:rPr lang="es-ES_tradnl" sz="2400" smtClean="0"/>
              <a:t>Prevención de contaminación cruzada</a:t>
            </a:r>
          </a:p>
          <a:p>
            <a:pPr lvl="1" eaLnBrk="1" hangingPunct="1">
              <a:lnSpc>
                <a:spcPct val="90000"/>
              </a:lnSpc>
            </a:pPr>
            <a:r>
              <a:rPr lang="es-ES_tradnl" sz="2400" smtClean="0"/>
              <a:t>Limpieza y saneamiento</a:t>
            </a:r>
          </a:p>
          <a:p>
            <a:pPr eaLnBrk="1" hangingPunct="1">
              <a:lnSpc>
                <a:spcPct val="90000"/>
              </a:lnSpc>
            </a:pPr>
            <a:r>
              <a:rPr lang="es-ES_tradnl" sz="2800" smtClean="0"/>
              <a:t>Seguridad personal</a:t>
            </a:r>
          </a:p>
          <a:p>
            <a:pPr lvl="1" eaLnBrk="1" hangingPunct="1">
              <a:lnSpc>
                <a:spcPct val="90000"/>
              </a:lnSpc>
            </a:pPr>
            <a:r>
              <a:rPr lang="es-ES_tradnl" sz="2400" smtClean="0"/>
              <a:t>Químicos y maquinaria</a:t>
            </a:r>
          </a:p>
          <a:p>
            <a:pPr eaLnBrk="1" hangingPunct="1">
              <a:lnSpc>
                <a:spcPct val="90000"/>
              </a:lnSpc>
            </a:pPr>
            <a:r>
              <a:rPr lang="es-ES_tradnl" sz="2800" smtClean="0"/>
              <a:t>Evaluar la efectividad del entrenamiento</a:t>
            </a:r>
          </a:p>
        </p:txBody>
      </p:sp>
      <p:pic>
        <p:nvPicPr>
          <p:cNvPr id="51204" name="Picture 7" descr="j0301252"/>
          <p:cNvPicPr>
            <a:picLocks noGrp="1" noChangeAspect="1" noChangeArrowheads="1"/>
          </p:cNvPicPr>
          <p:nvPr>
            <p:ph sz="half" idx="2"/>
          </p:nvPr>
        </p:nvPicPr>
        <p:blipFill>
          <a:blip r:embed="rId3" cstate="print"/>
          <a:srcRect/>
          <a:stretch>
            <a:fillRect/>
          </a:stretch>
        </p:blipFill>
        <p:spPr>
          <a:xfrm>
            <a:off x="5867400" y="2286000"/>
            <a:ext cx="3276600" cy="2801938"/>
          </a:xfrm>
        </p:spPr>
      </p:pic>
      <p:sp>
        <p:nvSpPr>
          <p:cNvPr id="7" name="6 Marcador de número de diapositiva"/>
          <p:cNvSpPr>
            <a:spLocks noGrp="1"/>
          </p:cNvSpPr>
          <p:nvPr>
            <p:ph type="sldNum" sz="quarter" idx="12"/>
          </p:nvPr>
        </p:nvSpPr>
        <p:spPr/>
        <p:txBody>
          <a:bodyPr/>
          <a:lstStyle/>
          <a:p>
            <a:pPr>
              <a:defRPr/>
            </a:pPr>
            <a:fld id="{00BD424D-A73E-4E24-8560-1B563870107D}" type="slidenum">
              <a:rPr lang="en-US"/>
              <a:pPr>
                <a:defRPr/>
              </a:pPr>
              <a:t>56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Entrenamiento</a:t>
            </a:r>
          </a:p>
        </p:txBody>
      </p:sp>
      <p:sp>
        <p:nvSpPr>
          <p:cNvPr id="52229" name="17 Marcador de contenido"/>
          <p:cNvSpPr>
            <a:spLocks noGrp="1"/>
          </p:cNvSpPr>
          <p:nvPr>
            <p:ph sz="half" idx="1"/>
          </p:nvPr>
        </p:nvSpPr>
        <p:spPr/>
        <p:txBody>
          <a:bodyPr/>
          <a:lstStyle/>
          <a:p>
            <a:pPr eaLnBrk="1" hangingPunct="1"/>
            <a:endParaRPr lang="es-CO" smtClean="0"/>
          </a:p>
        </p:txBody>
      </p:sp>
      <p:sp>
        <p:nvSpPr>
          <p:cNvPr id="52227" name="Rectangle 5"/>
          <p:cNvSpPr>
            <a:spLocks noGrp="1" noChangeArrowheads="1"/>
          </p:cNvSpPr>
          <p:nvPr>
            <p:ph sz="half" idx="2"/>
          </p:nvPr>
        </p:nvSpPr>
        <p:spPr>
          <a:xfrm>
            <a:off x="4648200" y="1600200"/>
            <a:ext cx="4038600" cy="3829050"/>
          </a:xfrm>
        </p:spPr>
        <p:txBody>
          <a:bodyPr/>
          <a:lstStyle/>
          <a:p>
            <a:pPr eaLnBrk="1" hangingPunct="1">
              <a:lnSpc>
                <a:spcPct val="90000"/>
              </a:lnSpc>
              <a:buFont typeface="Arial" charset="0"/>
              <a:buNone/>
            </a:pPr>
            <a:endParaRPr lang="es-ES_tradnl" smtClean="0"/>
          </a:p>
          <a:p>
            <a:pPr eaLnBrk="1" hangingPunct="1">
              <a:lnSpc>
                <a:spcPct val="90000"/>
              </a:lnSpc>
            </a:pPr>
            <a:r>
              <a:rPr lang="es-ES_tradnl" smtClean="0"/>
              <a:t>Material didáctico: hace parte de los documentos del sistema. </a:t>
            </a:r>
          </a:p>
          <a:p>
            <a:pPr eaLnBrk="1" hangingPunct="1">
              <a:lnSpc>
                <a:spcPct val="90000"/>
              </a:lnSpc>
            </a:pPr>
            <a:r>
              <a:rPr lang="es-ES_tradnl" smtClean="0"/>
              <a:t>Cartillas, videos, avisos, etc.</a:t>
            </a:r>
          </a:p>
          <a:p>
            <a:pPr eaLnBrk="1" hangingPunct="1">
              <a:lnSpc>
                <a:spcPct val="90000"/>
              </a:lnSpc>
            </a:pPr>
            <a:r>
              <a:rPr lang="es-ES_tradnl" smtClean="0"/>
              <a:t>No necesariamente debe ser un contenido típico</a:t>
            </a:r>
          </a:p>
          <a:p>
            <a:pPr eaLnBrk="1" hangingPunct="1">
              <a:lnSpc>
                <a:spcPct val="90000"/>
              </a:lnSpc>
              <a:buFont typeface="Arial" charset="0"/>
              <a:buNone/>
            </a:pPr>
            <a:endParaRPr lang="es-ES_tradnl" smtClean="0"/>
          </a:p>
        </p:txBody>
      </p:sp>
      <p:sp>
        <p:nvSpPr>
          <p:cNvPr id="7" name="6 Marcador de número de diapositiva"/>
          <p:cNvSpPr>
            <a:spLocks noGrp="1"/>
          </p:cNvSpPr>
          <p:nvPr>
            <p:ph type="sldNum" sz="quarter" idx="12"/>
          </p:nvPr>
        </p:nvSpPr>
        <p:spPr/>
        <p:txBody>
          <a:bodyPr/>
          <a:lstStyle/>
          <a:p>
            <a:pPr>
              <a:defRPr/>
            </a:pPr>
            <a:fld id="{EB9D84FF-1583-4B04-A4F2-D6DEA51BC71C}" type="slidenum">
              <a:rPr lang="en-US"/>
              <a:pPr>
                <a:defRPr/>
              </a:pPr>
              <a:t>57</a:t>
            </a:fld>
            <a:endParaRPr lang="en-US"/>
          </a:p>
        </p:txBody>
      </p:sp>
      <p:pic>
        <p:nvPicPr>
          <p:cNvPr id="52230" name="Picture 2" descr="C:\Users\Nadenka melo\AppData\Local\Microsoft\Windows\Temporary Internet Files\Content.IE5\JRR4KRCY\MCj02540960000[1].wmf"/>
          <p:cNvPicPr>
            <a:picLocks noChangeAspect="1" noChangeArrowheads="1"/>
          </p:cNvPicPr>
          <p:nvPr/>
        </p:nvPicPr>
        <p:blipFill>
          <a:blip r:embed="rId3" cstate="print"/>
          <a:srcRect/>
          <a:stretch>
            <a:fillRect/>
          </a:stretch>
        </p:blipFill>
        <p:spPr bwMode="auto">
          <a:xfrm>
            <a:off x="857250" y="1714500"/>
            <a:ext cx="3143250" cy="3429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1. Política de Capacitación en un Sistema de Gestión</a:t>
            </a:r>
            <a:endParaRPr lang="es-CO" dirty="0"/>
          </a:p>
        </p:txBody>
      </p:sp>
      <p:sp>
        <p:nvSpPr>
          <p:cNvPr id="3" name="Marcador de contenido 2"/>
          <p:cNvSpPr>
            <a:spLocks noGrp="1"/>
          </p:cNvSpPr>
          <p:nvPr>
            <p:ph idx="1"/>
          </p:nvPr>
        </p:nvSpPr>
        <p:spPr/>
        <p:txBody>
          <a:bodyPr/>
          <a:lstStyle/>
          <a:p>
            <a:endParaRPr lang="es-ES"/>
          </a:p>
        </p:txBody>
      </p:sp>
      <p:pic>
        <p:nvPicPr>
          <p:cNvPr id="5" name="Picture 4" descr="inspectora"/>
          <p:cNvPicPr>
            <a:picLocks noChangeAspect="1" noChangeArrowheads="1"/>
          </p:cNvPicPr>
          <p:nvPr/>
        </p:nvPicPr>
        <p:blipFill>
          <a:blip r:embed="rId2" cstate="print"/>
          <a:srcRect/>
          <a:stretch>
            <a:fillRect/>
          </a:stretch>
        </p:blipFill>
        <p:spPr bwMode="auto">
          <a:xfrm>
            <a:off x="6143636" y="3714752"/>
            <a:ext cx="1800225" cy="17287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Política</a:t>
            </a:r>
            <a:endParaRPr lang="es-CO" dirty="0"/>
          </a:p>
        </p:txBody>
      </p:sp>
      <p:sp>
        <p:nvSpPr>
          <p:cNvPr id="5" name="4 Marcador de contenido"/>
          <p:cNvSpPr>
            <a:spLocks noGrp="1"/>
          </p:cNvSpPr>
          <p:nvPr>
            <p:ph sz="half" idx="1"/>
          </p:nvPr>
        </p:nvSpPr>
        <p:spPr>
          <a:xfrm>
            <a:off x="457200" y="1600200"/>
            <a:ext cx="4114800" cy="4686320"/>
          </a:xfrm>
        </p:spPr>
        <p:txBody>
          <a:bodyPr>
            <a:normAutofit lnSpcReduction="10000"/>
          </a:bodyPr>
          <a:lstStyle/>
          <a:p>
            <a:r>
              <a:rPr lang="es-CO" sz="2400" dirty="0" smtClean="0"/>
              <a:t>El Sistema de Garantía de la Calidad (SGC) deberá </a:t>
            </a:r>
            <a:r>
              <a:rPr lang="es-CO" sz="2400" dirty="0" smtClean="0">
                <a:solidFill>
                  <a:srgbClr val="FF0000"/>
                </a:solidFill>
              </a:rPr>
              <a:t>especificar la naturaleza de la capacitación formal </a:t>
            </a:r>
            <a:r>
              <a:rPr lang="es-CO" sz="2400" dirty="0" smtClean="0"/>
              <a:t>y </a:t>
            </a:r>
            <a:r>
              <a:rPr lang="es-CO" sz="2400" dirty="0" smtClean="0">
                <a:solidFill>
                  <a:srgbClr val="FF0000"/>
                </a:solidFill>
              </a:rPr>
              <a:t>experiencia exigidas al personal </a:t>
            </a:r>
            <a:r>
              <a:rPr lang="es-CO" sz="2400" dirty="0" smtClean="0"/>
              <a:t>vinculado a la ejecución y al mantenimiento del SGC, particularmente todo aspecto de cumplimiento con la seguridad de los alimentos y/o regulatorio del programa de control. </a:t>
            </a:r>
            <a:endParaRPr lang="es-CO" sz="2400" dirty="0"/>
          </a:p>
        </p:txBody>
      </p:sp>
      <p:pic>
        <p:nvPicPr>
          <p:cNvPr id="7" name="6 Marcador de contenido" descr="Manipuladores.jpg"/>
          <p:cNvPicPr>
            <a:picLocks noGrp="1" noChangeAspect="1"/>
          </p:cNvPicPr>
          <p:nvPr>
            <p:ph sz="half" idx="2"/>
          </p:nvPr>
        </p:nvPicPr>
        <p:blipFill>
          <a:blip r:embed="rId2" cstate="print"/>
          <a:srcRect/>
          <a:stretch>
            <a:fillRect/>
          </a:stretch>
        </p:blipFill>
        <p:spPr>
          <a:xfrm>
            <a:off x="4648200" y="1428736"/>
            <a:ext cx="4038600" cy="4714908"/>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a:buNone/>
            </a:pPr>
            <a:r>
              <a:rPr lang="es-CO" sz="2800" dirty="0" smtClean="0"/>
              <a:t>“</a:t>
            </a:r>
            <a:r>
              <a:rPr lang="es-CO" sz="2800" dirty="0" smtClean="0">
                <a:latin typeface="Arial" pitchFamily="34" charset="0"/>
                <a:cs typeface="Arial" pitchFamily="34" charset="0"/>
              </a:rPr>
              <a:t>Los Principios Generales de Higiene de los Alimentos establecen una base para asegurar la higiene de los alimentos y sientan sólidos pilares para el desarrollo eficaz de APPCC o de otro equivalente. La aplicación de los principios generales y de las buenas prácticas de manufactura (BPM) permite al productor operar en condiciones favorables para la producción de alimentos inocuos.”</a:t>
            </a:r>
            <a:endParaRPr lang="es-CO" sz="28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Política</a:t>
            </a:r>
            <a:endParaRPr lang="es-CO" dirty="0"/>
          </a:p>
        </p:txBody>
      </p:sp>
      <p:sp>
        <p:nvSpPr>
          <p:cNvPr id="3" name="2 Marcador de contenido"/>
          <p:cNvSpPr>
            <a:spLocks noGrp="1"/>
          </p:cNvSpPr>
          <p:nvPr>
            <p:ph idx="1"/>
          </p:nvPr>
        </p:nvSpPr>
        <p:spPr/>
        <p:txBody>
          <a:bodyPr/>
          <a:lstStyle/>
          <a:p>
            <a:r>
              <a:rPr lang="es-CO" dirty="0" smtClean="0"/>
              <a:t>Se deberá identificar las </a:t>
            </a:r>
            <a:r>
              <a:rPr lang="es-CO" dirty="0" smtClean="0">
                <a:solidFill>
                  <a:srgbClr val="FF0000"/>
                </a:solidFill>
              </a:rPr>
              <a:t>necesidades de capacitación </a:t>
            </a:r>
            <a:r>
              <a:rPr lang="es-CO" dirty="0" smtClean="0"/>
              <a:t>y </a:t>
            </a:r>
            <a:r>
              <a:rPr lang="es-CO" dirty="0" smtClean="0">
                <a:solidFill>
                  <a:srgbClr val="FF0000"/>
                </a:solidFill>
              </a:rPr>
              <a:t>títulos</a:t>
            </a:r>
            <a:r>
              <a:rPr lang="es-CO" dirty="0" smtClean="0"/>
              <a:t> respecto de cada uno de los aspectos del SGC y podrá incluir la ejecución de procedimientos de selección. </a:t>
            </a:r>
          </a:p>
          <a:p>
            <a:pPr>
              <a:buNone/>
            </a:pPr>
            <a:r>
              <a:rPr lang="es-CO" dirty="0" smtClean="0">
                <a:solidFill>
                  <a:srgbClr val="FF0000"/>
                </a:solidFill>
              </a:rPr>
              <a:t>	Equipo HACCP</a:t>
            </a:r>
            <a:endParaRPr lang="es-CO" dirty="0" smtClean="0"/>
          </a:p>
          <a:p>
            <a:r>
              <a:rPr lang="es-CO" dirty="0" smtClean="0"/>
              <a:t>Quién formula el manual de funciones en HACCP?</a:t>
            </a:r>
          </a:p>
          <a:p>
            <a:pPr>
              <a:buNone/>
            </a:pPr>
            <a:r>
              <a:rPr lang="es-CO" dirty="0" smtClean="0">
                <a:solidFill>
                  <a:srgbClr val="FF0000"/>
                </a:solidFill>
              </a:rPr>
              <a:t>	Equipo HACCP</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Política</a:t>
            </a:r>
            <a:endParaRPr lang="es-CO" dirty="0"/>
          </a:p>
        </p:txBody>
      </p:sp>
      <p:sp>
        <p:nvSpPr>
          <p:cNvPr id="3" name="2 Marcador de contenido"/>
          <p:cNvSpPr>
            <a:spLocks noGrp="1"/>
          </p:cNvSpPr>
          <p:nvPr>
            <p:ph idx="1"/>
          </p:nvPr>
        </p:nvSpPr>
        <p:spPr/>
        <p:txBody>
          <a:bodyPr/>
          <a:lstStyle/>
          <a:p>
            <a:r>
              <a:rPr lang="es-CO" dirty="0" smtClean="0"/>
              <a:t>Pueden haber requisitos legislativos que exigen un mínimo de capacitación y títulos.</a:t>
            </a:r>
          </a:p>
          <a:p>
            <a:pPr>
              <a:buNone/>
            </a:pPr>
            <a:r>
              <a:rPr lang="es-CO" dirty="0" smtClean="0">
                <a:solidFill>
                  <a:srgbClr val="FF0000"/>
                </a:solidFill>
              </a:rPr>
              <a:t>	Resolución 127 de 2001</a:t>
            </a:r>
          </a:p>
          <a:p>
            <a:pPr>
              <a:buNone/>
            </a:pPr>
            <a:r>
              <a:rPr lang="es-CO" dirty="0" smtClean="0">
                <a:solidFill>
                  <a:srgbClr val="FF0000"/>
                </a:solidFill>
              </a:rPr>
              <a:t>	Archivo </a:t>
            </a:r>
            <a:r>
              <a:rPr lang="es-CO" dirty="0" err="1" smtClean="0">
                <a:solidFill>
                  <a:srgbClr val="FF0000"/>
                </a:solidFill>
              </a:rPr>
              <a:t>pdf</a:t>
            </a:r>
            <a:endParaRPr lang="es-CO" dirty="0" smtClean="0">
              <a:solidFill>
                <a:srgbClr val="FF0000"/>
              </a:solidFill>
            </a:endParaRPr>
          </a:p>
          <a:p>
            <a:r>
              <a:rPr lang="es-CO" dirty="0" err="1" smtClean="0"/>
              <a:t>Ej</a:t>
            </a:r>
            <a:r>
              <a:rPr lang="es-CO" dirty="0" smtClean="0"/>
              <a:t>: Nivel operarios; nivel técnico; nivel profesional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Requisitos de un Programa de Capacitación</a:t>
            </a:r>
            <a:endParaRPr lang="es-CO" dirty="0"/>
          </a:p>
        </p:txBody>
      </p:sp>
      <p:sp>
        <p:nvSpPr>
          <p:cNvPr id="5" name="4 Subtítulo"/>
          <p:cNvSpPr>
            <a:spLocks noGrp="1"/>
          </p:cNvSpPr>
          <p:nvPr>
            <p:ph idx="1"/>
          </p:nvPr>
        </p:nvSpPr>
        <p:spPr/>
        <p:txBody>
          <a:bodyPr/>
          <a:lstStyle/>
          <a:p>
            <a:pPr algn="just">
              <a:buFont typeface="Arial" pitchFamily="34" charset="0"/>
              <a:buChar char="•"/>
            </a:pPr>
            <a:r>
              <a:rPr lang="es-CO" dirty="0" smtClean="0">
                <a:solidFill>
                  <a:schemeClr val="tx1"/>
                </a:solidFill>
              </a:rPr>
              <a:t>Planeado</a:t>
            </a:r>
          </a:p>
          <a:p>
            <a:pPr algn="just">
              <a:buFont typeface="Arial" pitchFamily="34" charset="0"/>
              <a:buChar char="•"/>
            </a:pPr>
            <a:r>
              <a:rPr lang="es-CO" dirty="0" smtClean="0">
                <a:solidFill>
                  <a:schemeClr val="tx1"/>
                </a:solidFill>
              </a:rPr>
              <a:t>Funcional</a:t>
            </a:r>
          </a:p>
          <a:p>
            <a:pPr algn="just">
              <a:buFont typeface="Arial" pitchFamily="34" charset="0"/>
              <a:buChar char="•"/>
            </a:pPr>
            <a:r>
              <a:rPr lang="es-CO" dirty="0" smtClean="0">
                <a:solidFill>
                  <a:schemeClr val="tx1"/>
                </a:solidFill>
              </a:rPr>
              <a:t>Eficaz</a:t>
            </a:r>
          </a:p>
          <a:p>
            <a:pPr algn="just">
              <a:buFont typeface="Arial" pitchFamily="34" charset="0"/>
              <a:buChar char="•"/>
            </a:pPr>
            <a:r>
              <a:rPr lang="es-CO" dirty="0" smtClean="0">
                <a:solidFill>
                  <a:schemeClr val="tx1"/>
                </a:solidFill>
              </a:rPr>
              <a:t>Permanente</a:t>
            </a:r>
          </a:p>
          <a:p>
            <a:pPr algn="just">
              <a:buFont typeface="Arial" pitchFamily="34" charset="0"/>
              <a:buChar char="•"/>
            </a:pPr>
            <a:r>
              <a:rPr lang="es-CO" dirty="0" smtClean="0">
                <a:solidFill>
                  <a:schemeClr val="tx1"/>
                </a:solidFill>
              </a:rPr>
              <a:t>Verificable por medio de registros</a:t>
            </a:r>
            <a:endParaRPr lang="es-CO"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Sobre la planeación…</a:t>
            </a:r>
            <a:endParaRPr lang="es-CO" dirty="0"/>
          </a:p>
        </p:txBody>
      </p:sp>
      <p:sp>
        <p:nvSpPr>
          <p:cNvPr id="3" name="2 Marcador de contenido"/>
          <p:cNvSpPr>
            <a:spLocks noGrp="1"/>
          </p:cNvSpPr>
          <p:nvPr>
            <p:ph idx="1"/>
          </p:nvPr>
        </p:nvSpPr>
        <p:spPr/>
        <p:txBody>
          <a:bodyPr/>
          <a:lstStyle/>
          <a:p>
            <a:r>
              <a:rPr lang="es-CO" dirty="0" smtClean="0"/>
              <a:t>Designar al </a:t>
            </a:r>
            <a:r>
              <a:rPr lang="es-CO" dirty="0" smtClean="0">
                <a:solidFill>
                  <a:srgbClr val="FF0000"/>
                </a:solidFill>
              </a:rPr>
              <a:t>responsable</a:t>
            </a:r>
            <a:r>
              <a:rPr lang="es-CO" dirty="0" smtClean="0"/>
              <a:t> del programa de formación. En caso de que las actividades de formación las lleve a cabo una entidad externa acreditada, igualmente hay que designar a un responsable de la empresa. </a:t>
            </a:r>
          </a:p>
          <a:p>
            <a:r>
              <a:rPr lang="es-CO" dirty="0" smtClean="0"/>
              <a:t>Detallar las </a:t>
            </a:r>
            <a:r>
              <a:rPr lang="es-CO" dirty="0" smtClean="0">
                <a:solidFill>
                  <a:srgbClr val="FF0000"/>
                </a:solidFill>
              </a:rPr>
              <a:t>necesidades</a:t>
            </a:r>
            <a:r>
              <a:rPr lang="es-CO" dirty="0" smtClean="0"/>
              <a:t> formativas de cada trabajador de acuerdo con la actividad que realiza.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Sobre la planeación…</a:t>
            </a:r>
            <a:endParaRPr lang="es-CO" dirty="0"/>
          </a:p>
        </p:txBody>
      </p:sp>
      <p:sp>
        <p:nvSpPr>
          <p:cNvPr id="3" name="2 Marcador de contenido"/>
          <p:cNvSpPr>
            <a:spLocks noGrp="1"/>
          </p:cNvSpPr>
          <p:nvPr>
            <p:ph idx="1"/>
          </p:nvPr>
        </p:nvSpPr>
        <p:spPr/>
        <p:txBody>
          <a:bodyPr/>
          <a:lstStyle/>
          <a:p>
            <a:r>
              <a:rPr lang="es-CO" sz="2400" dirty="0" smtClean="0"/>
              <a:t>Hacer una relación de las actividades formativas previstas y describir, de cada una, los puntos siguientes: </a:t>
            </a:r>
          </a:p>
          <a:p>
            <a:pPr lvl="1"/>
            <a:r>
              <a:rPr lang="es-CO" sz="2400" dirty="0" smtClean="0"/>
              <a:t>Persona o entidad </a:t>
            </a:r>
            <a:r>
              <a:rPr lang="es-CO" sz="2400" dirty="0" smtClean="0">
                <a:solidFill>
                  <a:srgbClr val="FF0000"/>
                </a:solidFill>
              </a:rPr>
              <a:t>responsable</a:t>
            </a:r>
            <a:r>
              <a:rPr lang="es-CO" sz="2400" dirty="0" smtClean="0"/>
              <a:t> de la actividad formativa, así como la relación de docentes. </a:t>
            </a:r>
          </a:p>
          <a:p>
            <a:pPr lvl="1"/>
            <a:r>
              <a:rPr lang="es-CO" sz="2400" dirty="0" smtClean="0"/>
              <a:t>La </a:t>
            </a:r>
            <a:r>
              <a:rPr lang="es-CO" sz="2400" dirty="0" smtClean="0">
                <a:solidFill>
                  <a:srgbClr val="FF0000"/>
                </a:solidFill>
              </a:rPr>
              <a:t>metodología</a:t>
            </a:r>
            <a:r>
              <a:rPr lang="es-CO" sz="2400" dirty="0" smtClean="0"/>
              <a:t> utilizada: cursos teóricos, clases prácticas, entrega de documentación informativa y sesiones de explicación de las instrucciones higiénicas del lugar de trabajo, etc. </a:t>
            </a:r>
          </a:p>
          <a:p>
            <a:pPr lvl="1"/>
            <a:r>
              <a:rPr lang="es-CO" sz="2400" dirty="0" smtClean="0"/>
              <a:t>Los </a:t>
            </a:r>
            <a:r>
              <a:rPr lang="es-CO" sz="2400" dirty="0" smtClean="0">
                <a:solidFill>
                  <a:srgbClr val="FF0000"/>
                </a:solidFill>
              </a:rPr>
              <a:t>objetivos</a:t>
            </a:r>
            <a:r>
              <a:rPr lang="es-CO" sz="2400" dirty="0" smtClean="0"/>
              <a:t> de la actividad. </a:t>
            </a:r>
          </a:p>
          <a:p>
            <a:pPr lvl="1"/>
            <a:r>
              <a:rPr lang="es-CO" sz="2400" dirty="0" smtClean="0"/>
              <a:t>Descripción de los </a:t>
            </a:r>
            <a:r>
              <a:rPr lang="es-CO" sz="2400" dirty="0" smtClean="0">
                <a:solidFill>
                  <a:srgbClr val="FF0000"/>
                </a:solidFill>
              </a:rPr>
              <a:t>contenidos</a:t>
            </a:r>
            <a:r>
              <a:rPr lang="es-CO" sz="2400" dirty="0" smtClean="0"/>
              <a:t> de la actividad.</a:t>
            </a:r>
            <a:endParaRPr lang="es-CO" sz="2400"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Sobre la planeación…</a:t>
            </a:r>
            <a:endParaRPr lang="es-CO" dirty="0"/>
          </a:p>
        </p:txBody>
      </p:sp>
      <p:sp>
        <p:nvSpPr>
          <p:cNvPr id="3" name="2 Marcador de contenido"/>
          <p:cNvSpPr>
            <a:spLocks noGrp="1"/>
          </p:cNvSpPr>
          <p:nvPr>
            <p:ph idx="1"/>
          </p:nvPr>
        </p:nvSpPr>
        <p:spPr/>
        <p:txBody>
          <a:bodyPr/>
          <a:lstStyle/>
          <a:p>
            <a:r>
              <a:rPr lang="es-CO" dirty="0" smtClean="0"/>
              <a:t>Relación del personal de la empresa a la que se dirige. </a:t>
            </a:r>
          </a:p>
          <a:p>
            <a:r>
              <a:rPr lang="es-CO" dirty="0" smtClean="0"/>
              <a:t>Duración en horas. </a:t>
            </a:r>
          </a:p>
          <a:p>
            <a:r>
              <a:rPr lang="es-CO" dirty="0" smtClean="0"/>
              <a:t>Programación en el tiempo de las actividades formativas incluidas en el programa de formación (calendario).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Sobre la planeación…</a:t>
            </a:r>
            <a:endParaRPr lang="es-CO" dirty="0"/>
          </a:p>
        </p:txBody>
      </p:sp>
      <p:sp>
        <p:nvSpPr>
          <p:cNvPr id="3" name="2 Marcador de contenido"/>
          <p:cNvSpPr>
            <a:spLocks noGrp="1"/>
          </p:cNvSpPr>
          <p:nvPr>
            <p:ph idx="1"/>
          </p:nvPr>
        </p:nvSpPr>
        <p:spPr/>
        <p:txBody>
          <a:bodyPr/>
          <a:lstStyle/>
          <a:p>
            <a:r>
              <a:rPr lang="es-CO" dirty="0" smtClean="0"/>
              <a:t>Descripción de las actividades de comprobación que aseguren que las acciones descritas anteriormente se cumplen de la forma prevista y son eficaces, es decir, que sirven para que los trabajadores adquieran y apliquen las instrucciones higiénicas específicas de su lugar de trabajo.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2"/>
            <a:ext cx="8229600" cy="1071570"/>
          </a:xfrm>
        </p:spPr>
        <p:txBody>
          <a:bodyPr/>
          <a:lstStyle/>
          <a:p>
            <a:r>
              <a:rPr lang="es-CO" dirty="0" smtClean="0"/>
              <a:t>En cuanto a los registros…</a:t>
            </a:r>
            <a:endParaRPr lang="es-CO" dirty="0"/>
          </a:p>
        </p:txBody>
      </p:sp>
      <p:sp>
        <p:nvSpPr>
          <p:cNvPr id="3" name="2 Marcador de contenido"/>
          <p:cNvSpPr>
            <a:spLocks noGrp="1"/>
          </p:cNvSpPr>
          <p:nvPr>
            <p:ph idx="1"/>
          </p:nvPr>
        </p:nvSpPr>
        <p:spPr>
          <a:xfrm>
            <a:off x="457200" y="2214554"/>
            <a:ext cx="8229600" cy="3911609"/>
          </a:xfrm>
        </p:spPr>
        <p:txBody>
          <a:bodyPr/>
          <a:lstStyle/>
          <a:p>
            <a:r>
              <a:rPr lang="es-CO" dirty="0" smtClean="0"/>
              <a:t>La lista actualizada de todos los manipuladores de alimentos y funciones que desempeñan.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0108"/>
            <a:ext cx="8229600" cy="1000132"/>
          </a:xfrm>
        </p:spPr>
        <p:txBody>
          <a:bodyPr/>
          <a:lstStyle/>
          <a:p>
            <a:r>
              <a:rPr lang="es-CO" dirty="0" smtClean="0"/>
              <a:t>En cuanto a los registros…</a:t>
            </a:r>
            <a:endParaRPr lang="es-CO" dirty="0"/>
          </a:p>
        </p:txBody>
      </p:sp>
      <p:sp>
        <p:nvSpPr>
          <p:cNvPr id="3" name="2 Marcador de contenido"/>
          <p:cNvSpPr>
            <a:spLocks noGrp="1"/>
          </p:cNvSpPr>
          <p:nvPr>
            <p:ph idx="1"/>
          </p:nvPr>
        </p:nvSpPr>
        <p:spPr>
          <a:xfrm>
            <a:off x="457200" y="2214554"/>
            <a:ext cx="8329642" cy="4357718"/>
          </a:xfrm>
        </p:spPr>
        <p:txBody>
          <a:bodyPr/>
          <a:lstStyle/>
          <a:p>
            <a:r>
              <a:rPr lang="es-CO" dirty="0" smtClean="0"/>
              <a:t>Los certificados individuales de formación: </a:t>
            </a:r>
          </a:p>
          <a:p>
            <a:pPr lvl="1"/>
            <a:r>
              <a:rPr lang="es-CO" dirty="0" smtClean="0"/>
              <a:t>Identificación del trabajador. </a:t>
            </a:r>
          </a:p>
          <a:p>
            <a:pPr lvl="1"/>
            <a:r>
              <a:rPr lang="es-CO" dirty="0" smtClean="0"/>
              <a:t>Nombre de la actividad formativa que ha realizado. </a:t>
            </a:r>
          </a:p>
          <a:p>
            <a:pPr lvl="1"/>
            <a:r>
              <a:rPr lang="es-CO" dirty="0" smtClean="0"/>
              <a:t>Fecha de realización y duración en horas. </a:t>
            </a:r>
          </a:p>
          <a:p>
            <a:pPr lvl="1"/>
            <a:r>
              <a:rPr lang="es-CO" dirty="0" smtClean="0"/>
              <a:t>Persona o entidad que acredita la actividad formativa. </a:t>
            </a:r>
          </a:p>
          <a:p>
            <a:pPr lvl="1"/>
            <a:r>
              <a:rPr lang="es-CO" dirty="0" smtClean="0"/>
              <a:t>En el caso de que se hayan evaluado los conocimientos, el resultado de esta evaluación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71546"/>
            <a:ext cx="8229600" cy="1143008"/>
          </a:xfrm>
        </p:spPr>
        <p:txBody>
          <a:bodyPr/>
          <a:lstStyle/>
          <a:p>
            <a:r>
              <a:rPr lang="es-CO" dirty="0" smtClean="0"/>
              <a:t>En cuanto a los registros…</a:t>
            </a:r>
            <a:endParaRPr lang="es-CO" dirty="0"/>
          </a:p>
        </p:txBody>
      </p:sp>
      <p:sp>
        <p:nvSpPr>
          <p:cNvPr id="3" name="2 Marcador de contenido"/>
          <p:cNvSpPr>
            <a:spLocks noGrp="1"/>
          </p:cNvSpPr>
          <p:nvPr>
            <p:ph idx="1"/>
          </p:nvPr>
        </p:nvSpPr>
        <p:spPr>
          <a:xfrm>
            <a:off x="457200" y="2643182"/>
            <a:ext cx="8229600" cy="3482981"/>
          </a:xfrm>
        </p:spPr>
        <p:txBody>
          <a:bodyPr>
            <a:normAutofit lnSpcReduction="10000"/>
          </a:bodyPr>
          <a:lstStyle/>
          <a:p>
            <a:r>
              <a:rPr lang="es-CO" sz="2800" dirty="0" smtClean="0">
                <a:solidFill>
                  <a:srgbClr val="00B050"/>
                </a:solidFill>
              </a:rPr>
              <a:t>MANUAL DE BPM: tendrá como mínimo los hábitos de manipulador y los requisitos de prácticas higiénicas en áreas específicas. </a:t>
            </a:r>
          </a:p>
          <a:p>
            <a:r>
              <a:rPr lang="es-CO" sz="2800" dirty="0" smtClean="0">
                <a:solidFill>
                  <a:srgbClr val="00B050"/>
                </a:solidFill>
              </a:rPr>
              <a:t>MANUAL DE BPM: El registro de incidencia y medidas correctoras adoptadas, que incluirá las notificaciones del personal afectado por gastroenteritis o enfermedades de transmisión alimentaria</a:t>
            </a:r>
          </a:p>
          <a:p>
            <a:endParaRPr lang="es-CO" dirty="0" smtClean="0">
              <a:solidFill>
                <a:srgbClr val="00B050"/>
              </a:solidFill>
            </a:endParaRP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1071563"/>
            <a:ext cx="7972425" cy="1143000"/>
          </a:xfrm>
        </p:spPr>
        <p:txBody>
          <a:bodyPr rtlCol="0">
            <a:normAutofit fontScale="90000"/>
          </a:bodyPr>
          <a:lstStyle/>
          <a:p>
            <a:pPr eaLnBrk="1" fontAlgn="auto" hangingPunct="1">
              <a:spcAft>
                <a:spcPts val="0"/>
              </a:spcAft>
              <a:defRPr/>
            </a:pPr>
            <a:r>
              <a:rPr lang="es-ES" dirty="0" smtClean="0"/>
              <a:t/>
            </a:r>
            <a:br>
              <a:rPr lang="es-ES" dirty="0" smtClean="0"/>
            </a:br>
            <a:r>
              <a:rPr lang="es-ES" sz="4000" dirty="0" smtClean="0">
                <a:latin typeface="Arial" pitchFamily="34" charset="0"/>
                <a:cs typeface="Arial" pitchFamily="34" charset="0"/>
              </a:rPr>
              <a:t>BUENAS PRACTICAS DE MANUFACTURA (BPM)</a:t>
            </a:r>
            <a:r>
              <a:rPr lang="es-ES" sz="4000" dirty="0" smtClean="0"/>
              <a:t/>
            </a:r>
            <a:br>
              <a:rPr lang="es-ES" sz="4000" dirty="0" smtClean="0"/>
            </a:br>
            <a:endParaRPr lang="es-ES" sz="4000" dirty="0"/>
          </a:p>
        </p:txBody>
      </p:sp>
      <p:sp>
        <p:nvSpPr>
          <p:cNvPr id="15363" name="2 Marcador de contenido"/>
          <p:cNvSpPr>
            <a:spLocks noGrp="1"/>
          </p:cNvSpPr>
          <p:nvPr>
            <p:ph sz="half" idx="1"/>
          </p:nvPr>
        </p:nvSpPr>
        <p:spPr>
          <a:xfrm>
            <a:off x="428625" y="2643188"/>
            <a:ext cx="4067175" cy="3571875"/>
          </a:xfrm>
        </p:spPr>
        <p:txBody>
          <a:bodyPr/>
          <a:lstStyle/>
          <a:p>
            <a:pPr eaLnBrk="1" hangingPunct="1"/>
            <a:r>
              <a:rPr lang="es-ES" dirty="0" smtClean="0">
                <a:latin typeface="Arial" pitchFamily="34" charset="0"/>
                <a:cs typeface="Arial" pitchFamily="34" charset="0"/>
              </a:rPr>
              <a:t>Todas aquellas actividades dirigidas a garantizar la inocuidad e integridad de los alimentos, evitando su contaminación, deterioro o adulteración. </a:t>
            </a:r>
          </a:p>
        </p:txBody>
      </p:sp>
      <p:sp>
        <p:nvSpPr>
          <p:cNvPr id="15364" name="4 Marcador de contenido"/>
          <p:cNvSpPr>
            <a:spLocks noGrp="1"/>
          </p:cNvSpPr>
          <p:nvPr>
            <p:ph sz="half" idx="2"/>
          </p:nvPr>
        </p:nvSpPr>
        <p:spPr>
          <a:xfrm>
            <a:off x="4572000" y="2571750"/>
            <a:ext cx="4114800" cy="3429000"/>
          </a:xfrm>
        </p:spPr>
        <p:txBody>
          <a:bodyPr/>
          <a:lstStyle/>
          <a:p>
            <a:pPr eaLnBrk="1" hangingPunct="1"/>
            <a:endParaRPr lang="es-CO" smtClean="0"/>
          </a:p>
        </p:txBody>
      </p:sp>
      <p:pic>
        <p:nvPicPr>
          <p:cNvPr id="15365" name="Picture 2" descr="P140209_08"/>
          <p:cNvPicPr>
            <a:picLocks noChangeAspect="1" noChangeArrowheads="1"/>
          </p:cNvPicPr>
          <p:nvPr/>
        </p:nvPicPr>
        <p:blipFill>
          <a:blip r:embed="rId3" cstate="print"/>
          <a:srcRect/>
          <a:stretch>
            <a:fillRect/>
          </a:stretch>
        </p:blipFill>
        <p:spPr bwMode="auto">
          <a:xfrm>
            <a:off x="4752975" y="2643188"/>
            <a:ext cx="3890963" cy="32861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Algunos temas…</a:t>
            </a:r>
            <a:endParaRPr lang="es-CO" dirty="0"/>
          </a:p>
        </p:txBody>
      </p:sp>
      <p:sp>
        <p:nvSpPr>
          <p:cNvPr id="3" name="2 Marcador de contenido"/>
          <p:cNvSpPr>
            <a:spLocks noGrp="1"/>
          </p:cNvSpPr>
          <p:nvPr>
            <p:ph idx="1"/>
          </p:nvPr>
        </p:nvSpPr>
        <p:spPr/>
        <p:txBody>
          <a:bodyPr/>
          <a:lstStyle/>
          <a:p>
            <a:r>
              <a:rPr lang="es-CO" dirty="0" smtClean="0"/>
              <a:t>BPM: Requisitos sanitarios</a:t>
            </a:r>
          </a:p>
          <a:p>
            <a:r>
              <a:rPr lang="es-CO" dirty="0" smtClean="0"/>
              <a:t>HACCP-Programas Prerrequisitos</a:t>
            </a:r>
          </a:p>
          <a:p>
            <a:r>
              <a:rPr lang="es-CO" dirty="0" smtClean="0"/>
              <a:t>Inocuidad</a:t>
            </a:r>
          </a:p>
          <a:p>
            <a:r>
              <a:rPr lang="es-CO" dirty="0" smtClean="0"/>
              <a:t>Legislación vigente</a:t>
            </a:r>
          </a:p>
          <a:p>
            <a:r>
              <a:rPr lang="es-CO" dirty="0" smtClean="0"/>
              <a:t>Limpieza y Desinfección</a:t>
            </a:r>
          </a:p>
          <a:p>
            <a:r>
              <a:rPr lang="es-CO" dirty="0" smtClean="0"/>
              <a:t>Procesos Sanitarios: </a:t>
            </a:r>
            <a:r>
              <a:rPr lang="es-CO" dirty="0" smtClean="0">
                <a:solidFill>
                  <a:srgbClr val="FF0000"/>
                </a:solidFill>
              </a:rPr>
              <a:t>PROGRAMA DE FORMACION DE MANIPULADORES</a:t>
            </a:r>
            <a:endParaRPr lang="es-CO"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0108"/>
            <a:ext cx="8229600" cy="1500198"/>
          </a:xfrm>
        </p:spPr>
        <p:txBody>
          <a:bodyPr>
            <a:normAutofit fontScale="90000"/>
          </a:bodyPr>
          <a:lstStyle/>
          <a:p>
            <a:r>
              <a:rPr lang="es-CO" dirty="0" smtClean="0">
                <a:solidFill>
                  <a:srgbClr val="FF0000"/>
                </a:solidFill>
              </a:rPr>
              <a:t>Programa de formación de manipuladores</a:t>
            </a:r>
            <a:endParaRPr lang="es-CO" dirty="0">
              <a:solidFill>
                <a:srgbClr val="FF0000"/>
              </a:solidFill>
            </a:endParaRPr>
          </a:p>
        </p:txBody>
      </p:sp>
      <p:sp>
        <p:nvSpPr>
          <p:cNvPr id="3" name="2 Marcador de contenido"/>
          <p:cNvSpPr>
            <a:spLocks noGrp="1"/>
          </p:cNvSpPr>
          <p:nvPr>
            <p:ph idx="1"/>
          </p:nvPr>
        </p:nvSpPr>
        <p:spPr>
          <a:xfrm>
            <a:off x="457200" y="2571744"/>
            <a:ext cx="8229600" cy="3554419"/>
          </a:xfrm>
        </p:spPr>
        <p:txBody>
          <a:bodyPr/>
          <a:lstStyle/>
          <a:p>
            <a:r>
              <a:rPr lang="es-CO" dirty="0" smtClean="0"/>
              <a:t>Documento donde se describen las actividades de formación que la empresa organiza para sus manipuladores, bien de forma directa o a través de empresas autorizadas.</a:t>
            </a:r>
          </a:p>
        </p:txBody>
      </p:sp>
      <p:pic>
        <p:nvPicPr>
          <p:cNvPr id="4" name="3 Imagen" descr="funciones_01.jpg"/>
          <p:cNvPicPr>
            <a:picLocks noChangeAspect="1"/>
          </p:cNvPicPr>
          <p:nvPr/>
        </p:nvPicPr>
        <p:blipFill>
          <a:blip r:embed="rId2" cstate="print"/>
          <a:stretch>
            <a:fillRect/>
          </a:stretch>
        </p:blipFill>
        <p:spPr>
          <a:xfrm>
            <a:off x="6143636" y="4929198"/>
            <a:ext cx="1966914" cy="167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rgbClr val="FF0000"/>
                </a:solidFill>
              </a:rPr>
              <a:t>Programa de formación de manipuladores</a:t>
            </a:r>
            <a:endParaRPr lang="es-CO" dirty="0"/>
          </a:p>
        </p:txBody>
      </p:sp>
      <p:sp>
        <p:nvSpPr>
          <p:cNvPr id="3" name="2 Marcador de contenido"/>
          <p:cNvSpPr>
            <a:spLocks noGrp="1"/>
          </p:cNvSpPr>
          <p:nvPr>
            <p:ph idx="1"/>
          </p:nvPr>
        </p:nvSpPr>
        <p:spPr>
          <a:xfrm>
            <a:off x="457200" y="1600200"/>
            <a:ext cx="8229600" cy="5257800"/>
          </a:xfrm>
        </p:spPr>
        <p:txBody>
          <a:bodyPr/>
          <a:lstStyle/>
          <a:p>
            <a:r>
              <a:rPr lang="es-CO" b="1" dirty="0" smtClean="0"/>
              <a:t>Conocimientos generales y específicos, para cada lugar de trabajo, en materia de higiene e inocuidad alimentaria: </a:t>
            </a:r>
            <a:endParaRPr lang="es-CO" dirty="0" smtClean="0"/>
          </a:p>
          <a:p>
            <a:pPr lvl="1"/>
            <a:r>
              <a:rPr lang="es-CO" i="1" dirty="0" smtClean="0"/>
              <a:t>Higiene personal:</a:t>
            </a:r>
            <a:r>
              <a:rPr lang="es-CO" dirty="0" smtClean="0"/>
              <a:t> higiene corporal, lavado de manos, limpieza y uso exclusivo de la ropa de trabajo, etc. </a:t>
            </a:r>
          </a:p>
          <a:p>
            <a:pPr lvl="1"/>
            <a:r>
              <a:rPr lang="es-CO" i="1" dirty="0" smtClean="0"/>
              <a:t>Conductas y hábitos higiénicos:</a:t>
            </a:r>
            <a:r>
              <a:rPr lang="es-CO" dirty="0" smtClean="0"/>
              <a:t> el trabajador debería saber desde el momento que entra en el establecimiento qué conductas le están permitidas y cuáles nos (por ejemplo, en qué locales se puede fumar y en cuáles no). </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rgbClr val="FF0000"/>
                </a:solidFill>
              </a:rPr>
              <a:t>Programa de formación de manipuladores</a:t>
            </a:r>
            <a:endParaRPr lang="es-CO" dirty="0"/>
          </a:p>
        </p:txBody>
      </p:sp>
      <p:sp>
        <p:nvSpPr>
          <p:cNvPr id="3" name="2 Marcador de contenido"/>
          <p:cNvSpPr>
            <a:spLocks noGrp="1"/>
          </p:cNvSpPr>
          <p:nvPr>
            <p:ph idx="1"/>
          </p:nvPr>
        </p:nvSpPr>
        <p:spPr/>
        <p:txBody>
          <a:bodyPr/>
          <a:lstStyle/>
          <a:p>
            <a:pPr marL="342900" lvl="1" indent="-342900">
              <a:buFont typeface="Arial" charset="0"/>
              <a:buChar char="•"/>
            </a:pPr>
            <a:r>
              <a:rPr lang="es-CO" i="1" dirty="0" smtClean="0"/>
              <a:t>Estado de salud:</a:t>
            </a:r>
            <a:r>
              <a:rPr lang="es-CO" dirty="0" smtClean="0"/>
              <a:t> síntomas, lesiones o enfermedades que pueden repercutir en la seguridad alimentaria. Deben quedar bien definidos los motivos de salud que obligan a tomar medidas de protección (guantes, mascarillas, etc.) o a retirar al personal de su lugar de trabajo habitual, así como los criterios para suspender las protecciones o volver al lugar de trabajo. También hay que definir </a:t>
            </a:r>
            <a:r>
              <a:rPr lang="es-CO" dirty="0" smtClean="0">
                <a:solidFill>
                  <a:srgbClr val="FF0000"/>
                </a:solidFill>
              </a:rPr>
              <a:t>quién</a:t>
            </a:r>
            <a:r>
              <a:rPr lang="es-CO" dirty="0" smtClean="0"/>
              <a:t>, </a:t>
            </a:r>
            <a:r>
              <a:rPr lang="es-CO" dirty="0" smtClean="0">
                <a:solidFill>
                  <a:srgbClr val="FF0000"/>
                </a:solidFill>
              </a:rPr>
              <a:t>cómo</a:t>
            </a:r>
            <a:r>
              <a:rPr lang="es-CO" dirty="0" smtClean="0"/>
              <a:t> y </a:t>
            </a:r>
            <a:r>
              <a:rPr lang="es-CO" dirty="0" smtClean="0">
                <a:solidFill>
                  <a:srgbClr val="FF0000"/>
                </a:solidFill>
              </a:rPr>
              <a:t>cuándo</a:t>
            </a:r>
            <a:r>
              <a:rPr lang="es-CO" dirty="0" smtClean="0"/>
              <a:t> debe comunicar el manipulador de alimentos las incidencias relacionadas con su estado de salud.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71546"/>
            <a:ext cx="8229600" cy="1285884"/>
          </a:xfrm>
        </p:spPr>
        <p:txBody>
          <a:bodyPr>
            <a:normAutofit fontScale="90000"/>
          </a:bodyPr>
          <a:lstStyle/>
          <a:p>
            <a:r>
              <a:rPr lang="es-CO" dirty="0" smtClean="0">
                <a:solidFill>
                  <a:srgbClr val="FF0000"/>
                </a:solidFill>
              </a:rPr>
              <a:t>Programa de formación de manipuladores</a:t>
            </a:r>
            <a:endParaRPr lang="es-CO" dirty="0"/>
          </a:p>
        </p:txBody>
      </p:sp>
      <p:sp>
        <p:nvSpPr>
          <p:cNvPr id="3" name="2 Marcador de contenido"/>
          <p:cNvSpPr>
            <a:spLocks noGrp="1"/>
          </p:cNvSpPr>
          <p:nvPr>
            <p:ph idx="1"/>
          </p:nvPr>
        </p:nvSpPr>
        <p:spPr>
          <a:xfrm>
            <a:off x="457200" y="2285992"/>
            <a:ext cx="8258204" cy="4357718"/>
          </a:xfrm>
        </p:spPr>
        <p:txBody>
          <a:bodyPr/>
          <a:lstStyle/>
          <a:p>
            <a:pPr lvl="1"/>
            <a:r>
              <a:rPr lang="es-CO" i="1" dirty="0" smtClean="0"/>
              <a:t>Prácticas higiénicas de trabajo:</a:t>
            </a:r>
            <a:r>
              <a:rPr lang="es-CO" dirty="0" smtClean="0"/>
              <a:t> el trabajador debe conocer las prácticas higiénicas de su lugar de trabajo para aplicarlas de una manera higiénicamente correcta. </a:t>
            </a:r>
            <a:r>
              <a:rPr lang="es-CO" dirty="0" err="1" smtClean="0"/>
              <a:t>Ej</a:t>
            </a:r>
            <a:r>
              <a:rPr lang="es-CO" dirty="0" smtClean="0"/>
              <a:t>: instrucciones relativas al mantenimiento de la cadena de frío, el almacenamiento de materias primas, la descongelación de alimentos, la desinfección de vegetales crudos, el manejo de un pasteurizador, la gestión interna de residuos y su correcta manipulación y eliminación, etc. </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4422"/>
            <a:ext cx="8229600" cy="1571636"/>
          </a:xfrm>
        </p:spPr>
        <p:txBody>
          <a:bodyPr/>
          <a:lstStyle/>
          <a:p>
            <a:r>
              <a:rPr lang="es-CO" dirty="0" smtClean="0">
                <a:solidFill>
                  <a:srgbClr val="FF0000"/>
                </a:solidFill>
              </a:rPr>
              <a:t>Programa de formación de manipuladores</a:t>
            </a:r>
            <a:endParaRPr lang="es-CO" dirty="0"/>
          </a:p>
        </p:txBody>
      </p:sp>
      <p:sp>
        <p:nvSpPr>
          <p:cNvPr id="3" name="2 Marcador de contenido"/>
          <p:cNvSpPr>
            <a:spLocks noGrp="1"/>
          </p:cNvSpPr>
          <p:nvPr>
            <p:ph idx="1"/>
          </p:nvPr>
        </p:nvSpPr>
        <p:spPr>
          <a:xfrm>
            <a:off x="457200" y="3000372"/>
            <a:ext cx="8229600" cy="3125791"/>
          </a:xfrm>
        </p:spPr>
        <p:txBody>
          <a:bodyPr/>
          <a:lstStyle/>
          <a:p>
            <a:pPr marL="342900" lvl="1" indent="-342900">
              <a:buFont typeface="Arial" charset="0"/>
              <a:buChar char="•"/>
            </a:pPr>
            <a:r>
              <a:rPr lang="es-CO" dirty="0" smtClean="0"/>
              <a:t>Finalmente, cada empresa debe contar con un "Manual de Buenas Prácticas de Manufactura”</a:t>
            </a:r>
            <a:endParaRPr lang="es-CO"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r>
              <a:rPr lang="es-CO" dirty="0" smtClean="0">
                <a:solidFill>
                  <a:srgbClr val="FF0000"/>
                </a:solidFill>
              </a:rPr>
              <a:t>Y en Colombia?</a:t>
            </a:r>
            <a:endParaRPr lang="es-CO" dirty="0">
              <a:solidFill>
                <a:srgbClr val="FF0000"/>
              </a:solidFill>
            </a:endParaRPr>
          </a:p>
        </p:txBody>
      </p:sp>
      <p:sp>
        <p:nvSpPr>
          <p:cNvPr id="3" name="2 Marcador de contenido"/>
          <p:cNvSpPr>
            <a:spLocks noGrp="1"/>
          </p:cNvSpPr>
          <p:nvPr>
            <p:ph idx="1"/>
          </p:nvPr>
        </p:nvSpPr>
        <p:spPr>
          <a:xfrm>
            <a:off x="457200" y="1600200"/>
            <a:ext cx="8229600" cy="4972072"/>
          </a:xfrm>
        </p:spPr>
        <p:txBody>
          <a:bodyPr/>
          <a:lstStyle/>
          <a:p>
            <a:pPr marL="274320" indent="-274320" eaLnBrk="1" fontAlgn="auto" hangingPunct="1">
              <a:spcAft>
                <a:spcPts val="0"/>
              </a:spcAft>
              <a:defRPr/>
            </a:pPr>
            <a:r>
              <a:rPr lang="es-CO" dirty="0" smtClean="0"/>
              <a:t>Decreto 3075/97</a:t>
            </a:r>
          </a:p>
          <a:p>
            <a:pPr marL="274320" indent="-274320" eaLnBrk="1" fontAlgn="auto" hangingPunct="1">
              <a:spcAft>
                <a:spcPts val="0"/>
              </a:spcAft>
              <a:defRPr/>
            </a:pPr>
            <a:r>
              <a:rPr lang="es-CO" dirty="0" smtClean="0"/>
              <a:t>Resolución 00127/2001 Sec. Distrital de Salud: </a:t>
            </a:r>
          </a:p>
          <a:p>
            <a:pPr marL="274320" indent="-274320" eaLnBrk="1" fontAlgn="auto" hangingPunct="1">
              <a:spcAft>
                <a:spcPts val="0"/>
              </a:spcAft>
              <a:defRPr/>
            </a:pPr>
            <a:r>
              <a:rPr lang="es-CO" dirty="0" smtClean="0"/>
              <a:t>Capacitación permanente</a:t>
            </a:r>
          </a:p>
          <a:p>
            <a:pPr marL="640080" lvl="1" indent="-274320" eaLnBrk="1" fontAlgn="auto" hangingPunct="1">
              <a:spcAft>
                <a:spcPts val="0"/>
              </a:spcAft>
              <a:buFont typeface="Wingdings 2"/>
              <a:buChar char=""/>
              <a:defRPr/>
            </a:pPr>
            <a:r>
              <a:rPr lang="es-CO" dirty="0" smtClean="0"/>
              <a:t>Incluye: fábricas y depósitos mayoristas</a:t>
            </a:r>
          </a:p>
          <a:p>
            <a:pPr marL="640080" lvl="1" indent="-274320" eaLnBrk="1" fontAlgn="auto" hangingPunct="1">
              <a:spcAft>
                <a:spcPts val="0"/>
              </a:spcAft>
              <a:buFont typeface="Wingdings 2"/>
              <a:buChar char=""/>
              <a:defRPr/>
            </a:pPr>
            <a:r>
              <a:rPr lang="es-CO" dirty="0" smtClean="0"/>
              <a:t>10 horas y 6 horas</a:t>
            </a:r>
          </a:p>
          <a:p>
            <a:pPr marL="274320" indent="-274320" eaLnBrk="1" fontAlgn="auto" hangingPunct="1">
              <a:spcAft>
                <a:spcPts val="0"/>
              </a:spcAft>
              <a:defRPr/>
            </a:pPr>
            <a:r>
              <a:rPr lang="es-CO" dirty="0" smtClean="0">
                <a:solidFill>
                  <a:schemeClr val="tx2">
                    <a:lumMod val="50000"/>
                  </a:schemeClr>
                </a:solidFill>
              </a:rPr>
              <a:t>Requisitos para un manipulador</a:t>
            </a:r>
          </a:p>
          <a:p>
            <a:pPr marL="640080" lvl="1" indent="-274320" eaLnBrk="1" fontAlgn="auto" hangingPunct="1">
              <a:spcAft>
                <a:spcPts val="0"/>
              </a:spcAft>
              <a:buFont typeface="Wingdings 2"/>
              <a:buChar char=""/>
              <a:defRPr/>
            </a:pPr>
            <a:r>
              <a:rPr lang="es-CO" dirty="0" smtClean="0">
                <a:solidFill>
                  <a:schemeClr val="tx2">
                    <a:lumMod val="50000"/>
                  </a:schemeClr>
                </a:solidFill>
              </a:rPr>
              <a:t>Constancia de curso</a:t>
            </a:r>
          </a:p>
          <a:p>
            <a:pPr marL="640080" lvl="1" indent="-274320" eaLnBrk="1" fontAlgn="auto" hangingPunct="1">
              <a:spcAft>
                <a:spcPts val="0"/>
              </a:spcAft>
              <a:buFont typeface="Wingdings 2"/>
              <a:buChar char=""/>
              <a:defRPr/>
            </a:pPr>
            <a:r>
              <a:rPr lang="es-CO" dirty="0" smtClean="0">
                <a:solidFill>
                  <a:schemeClr val="tx2">
                    <a:lumMod val="50000"/>
                  </a:schemeClr>
                </a:solidFill>
              </a:rPr>
              <a:t>Examen médico</a:t>
            </a:r>
          </a:p>
          <a:p>
            <a:pPr marL="640080" lvl="1" indent="-274320" eaLnBrk="1" fontAlgn="auto" hangingPunct="1">
              <a:spcAft>
                <a:spcPts val="0"/>
              </a:spcAft>
              <a:buFont typeface="Wingdings 2"/>
              <a:buChar char=""/>
              <a:defRPr/>
            </a:pPr>
            <a:r>
              <a:rPr lang="es-CO" dirty="0" smtClean="0">
                <a:solidFill>
                  <a:schemeClr val="tx2">
                    <a:lumMod val="50000"/>
                  </a:schemeClr>
                </a:solidFill>
              </a:rPr>
              <a:t>Examen de laboratorio (Resolución 0127/2001)</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0108"/>
            <a:ext cx="8229600" cy="1071570"/>
          </a:xfrm>
        </p:spPr>
        <p:txBody>
          <a:bodyPr/>
          <a:lstStyle/>
          <a:p>
            <a:r>
              <a:rPr lang="es-CO" dirty="0" smtClean="0">
                <a:solidFill>
                  <a:srgbClr val="FF0000"/>
                </a:solidFill>
              </a:rPr>
              <a:t>Quiénes pueden capacitar?</a:t>
            </a:r>
            <a:endParaRPr lang="es-CO" dirty="0">
              <a:solidFill>
                <a:srgbClr val="FF0000"/>
              </a:solidFill>
            </a:endParaRPr>
          </a:p>
        </p:txBody>
      </p:sp>
      <p:sp>
        <p:nvSpPr>
          <p:cNvPr id="3" name="2 Marcador de contenido"/>
          <p:cNvSpPr>
            <a:spLocks noGrp="1"/>
          </p:cNvSpPr>
          <p:nvPr>
            <p:ph sz="half" idx="1"/>
          </p:nvPr>
        </p:nvSpPr>
        <p:spPr>
          <a:xfrm>
            <a:off x="457200" y="2428868"/>
            <a:ext cx="4038600" cy="3697295"/>
          </a:xfrm>
        </p:spPr>
        <p:txBody>
          <a:bodyPr/>
          <a:lstStyle/>
          <a:p>
            <a:r>
              <a:rPr lang="es-CO" dirty="0" smtClean="0"/>
              <a:t>Personas naturales</a:t>
            </a:r>
          </a:p>
          <a:p>
            <a:r>
              <a:rPr lang="es-CO" dirty="0" smtClean="0"/>
              <a:t>Entidades sociales</a:t>
            </a:r>
          </a:p>
          <a:p>
            <a:r>
              <a:rPr lang="es-CO" dirty="0" smtClean="0"/>
              <a:t>Empresas o fábricas</a:t>
            </a:r>
          </a:p>
          <a:p>
            <a:endParaRPr lang="es-CO" dirty="0"/>
          </a:p>
        </p:txBody>
      </p:sp>
      <p:pic>
        <p:nvPicPr>
          <p:cNvPr id="6" name="3 Imagen" descr="manipulador_alimentos_3.jpg"/>
          <p:cNvPicPr>
            <a:picLocks noGrp="1" noChangeAspect="1"/>
          </p:cNvPicPr>
          <p:nvPr>
            <p:ph sz="half" idx="2"/>
          </p:nvPr>
        </p:nvPicPr>
        <p:blipFill>
          <a:blip r:embed="rId2" cstate="print"/>
          <a:srcRect/>
          <a:stretch>
            <a:fillRect/>
          </a:stretch>
        </p:blipFill>
        <p:spPr bwMode="auto">
          <a:xfrm>
            <a:off x="4929190" y="2143116"/>
            <a:ext cx="3000395" cy="321471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r>
              <a:rPr lang="es-CO" dirty="0" smtClean="0">
                <a:solidFill>
                  <a:srgbClr val="FF0000"/>
                </a:solidFill>
              </a:rPr>
              <a:t>Y en Colombia?</a:t>
            </a:r>
            <a:endParaRPr lang="es-CO" dirty="0">
              <a:solidFill>
                <a:srgbClr val="FF0000"/>
              </a:solidFill>
            </a:endParaRPr>
          </a:p>
        </p:txBody>
      </p:sp>
      <p:sp>
        <p:nvSpPr>
          <p:cNvPr id="5" name="4 Marcador de contenido"/>
          <p:cNvSpPr>
            <a:spLocks noGrp="1"/>
          </p:cNvSpPr>
          <p:nvPr>
            <p:ph idx="1"/>
          </p:nvPr>
        </p:nvSpPr>
        <p:spPr/>
        <p:txBody>
          <a:bodyPr/>
          <a:lstStyle/>
          <a:p>
            <a:r>
              <a:rPr lang="es-CO" dirty="0" smtClean="0"/>
              <a:t>Curso máximo de 25 personas</a:t>
            </a:r>
          </a:p>
          <a:p>
            <a:r>
              <a:rPr lang="es-CO" dirty="0" smtClean="0"/>
              <a:t>Certificación-diploma</a:t>
            </a:r>
          </a:p>
          <a:p>
            <a:r>
              <a:rPr lang="es-CO" dirty="0" smtClean="0"/>
              <a:t>Verificación de instalaciones: salón, materiales, etc.</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rgbClr val="FF0000"/>
                </a:solidFill>
              </a:rPr>
              <a:t>MANIPULADOR</a:t>
            </a:r>
            <a:endParaRPr lang="es-CO" dirty="0">
              <a:solidFill>
                <a:srgbClr val="FF0000"/>
              </a:solidFill>
            </a:endParaRPr>
          </a:p>
        </p:txBody>
      </p:sp>
      <p:sp>
        <p:nvSpPr>
          <p:cNvPr id="3" name="2 Marcador de contenido"/>
          <p:cNvSpPr>
            <a:spLocks noGrp="1"/>
          </p:cNvSpPr>
          <p:nvPr>
            <p:ph idx="1"/>
          </p:nvPr>
        </p:nvSpPr>
        <p:spPr/>
        <p:txBody>
          <a:bodyPr>
            <a:normAutofit fontScale="92500"/>
          </a:bodyPr>
          <a:lstStyle/>
          <a:p>
            <a:pPr eaLnBrk="1" hangingPunct="1"/>
            <a:r>
              <a:rPr lang="es-ES" sz="2800" dirty="0" smtClean="0"/>
              <a:t>Todas aquellas personas que, por su actividad laboral, tienen contacto directo con los alimentos durante la preparación, fabricación, transformación, elaboración, envasado, almacenamiento, transporte, distribución, venta, suministro y servicio.</a:t>
            </a:r>
          </a:p>
          <a:p>
            <a:pPr eaLnBrk="1" hangingPunct="1"/>
            <a:r>
              <a:rPr lang="es-ES" sz="2800" dirty="0" smtClean="0"/>
              <a:t>Se considerarán manipuladores de mayor riesgo, los dedicados a las siguientes actividades:</a:t>
            </a:r>
            <a:br>
              <a:rPr lang="es-ES" sz="2800" dirty="0" smtClean="0"/>
            </a:br>
            <a:r>
              <a:rPr lang="es-ES" sz="2800" dirty="0" smtClean="0"/>
              <a:t>a) Elaboración y manipulación de comidas preparadas para venta, suministro y servicio directo al consumidor o a colectividades</a:t>
            </a:r>
            <a:endParaRPr lang="es-CO" sz="2800" dirty="0" smtClean="0"/>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r>
              <a:rPr lang="es-CO" smtClean="0"/>
              <a:t>BPM</a:t>
            </a:r>
          </a:p>
        </p:txBody>
      </p:sp>
      <p:sp>
        <p:nvSpPr>
          <p:cNvPr id="16387" name="2 Marcador de contenido"/>
          <p:cNvSpPr>
            <a:spLocks noGrp="1"/>
          </p:cNvSpPr>
          <p:nvPr>
            <p:ph sz="half" idx="1"/>
          </p:nvPr>
        </p:nvSpPr>
        <p:spPr/>
        <p:txBody>
          <a:bodyPr>
            <a:normAutofit lnSpcReduction="10000"/>
          </a:bodyPr>
          <a:lstStyle/>
          <a:p>
            <a:pPr eaLnBrk="1" hangingPunct="1"/>
            <a:r>
              <a:rPr lang="es-ES" sz="2000" dirty="0" smtClean="0">
                <a:latin typeface="Arial" pitchFamily="34" charset="0"/>
                <a:cs typeface="Arial" pitchFamily="34" charset="0"/>
              </a:rPr>
              <a:t>Son los principios básicos y practicas generales de higiene en la manipulación, preparación, elaboración, envasado, almacenamiento, transporte y distribución de alimentos para consumo humano, con el objeto de garantizar que los productos se fabriquen en condiciones sanitarias adecuadas y se disminuyan los riesgos inherentes a la producción” (Decreto 3075/1997).</a:t>
            </a:r>
            <a:endParaRPr lang="es-CO" sz="2000" dirty="0" smtClean="0">
              <a:latin typeface="Arial" pitchFamily="34" charset="0"/>
              <a:cs typeface="Arial" pitchFamily="34" charset="0"/>
            </a:endParaRPr>
          </a:p>
        </p:txBody>
      </p:sp>
      <p:pic>
        <p:nvPicPr>
          <p:cNvPr id="16388" name="6 Marcador de contenido" descr="Manipuladores.jpg"/>
          <p:cNvPicPr>
            <a:picLocks noGrp="1" noChangeAspect="1"/>
          </p:cNvPicPr>
          <p:nvPr>
            <p:ph sz="half" idx="2"/>
          </p:nvPr>
        </p:nvPicPr>
        <p:blipFill>
          <a:blip r:embed="rId2" cstate="print"/>
          <a:srcRect/>
          <a:stretch>
            <a:fillRect/>
          </a:stretch>
        </p:blipFill>
        <p:spPr>
          <a:xfrm>
            <a:off x="4648200" y="1785938"/>
            <a:ext cx="4038600" cy="34925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0108"/>
            <a:ext cx="8229600" cy="1428760"/>
          </a:xfrm>
        </p:spPr>
        <p:txBody>
          <a:bodyPr>
            <a:normAutofit fontScale="90000"/>
          </a:bodyPr>
          <a:lstStyle/>
          <a:p>
            <a:r>
              <a:rPr lang="es-CO" dirty="0" smtClean="0">
                <a:solidFill>
                  <a:srgbClr val="FF0000"/>
                </a:solidFill>
              </a:rPr>
              <a:t>POR QUÉ CONTAMINAN LOS MANIPULADORES?</a:t>
            </a:r>
            <a:endParaRPr lang="es-CO" dirty="0">
              <a:solidFill>
                <a:srgbClr val="FF0000"/>
              </a:solidFill>
            </a:endParaRPr>
          </a:p>
        </p:txBody>
      </p:sp>
      <p:sp>
        <p:nvSpPr>
          <p:cNvPr id="3" name="2 Marcador de contenido"/>
          <p:cNvSpPr>
            <a:spLocks noGrp="1"/>
          </p:cNvSpPr>
          <p:nvPr>
            <p:ph idx="1"/>
          </p:nvPr>
        </p:nvSpPr>
        <p:spPr>
          <a:xfrm>
            <a:off x="457200" y="2357430"/>
            <a:ext cx="8229600" cy="4143404"/>
          </a:xfrm>
        </p:spPr>
        <p:txBody>
          <a:bodyPr>
            <a:normAutofit fontScale="92500" lnSpcReduction="20000"/>
          </a:bodyPr>
          <a:lstStyle/>
          <a:p>
            <a:r>
              <a:rPr lang="es-ES" sz="2800" dirty="0" smtClean="0">
                <a:solidFill>
                  <a:schemeClr val="tx2">
                    <a:lumMod val="50000"/>
                  </a:schemeClr>
                </a:solidFill>
              </a:rPr>
              <a:t>La secuencia:</a:t>
            </a:r>
          </a:p>
          <a:p>
            <a:pPr>
              <a:buNone/>
            </a:pPr>
            <a:r>
              <a:rPr lang="es-ES" sz="2800" dirty="0" smtClean="0"/>
              <a:t>· Los microorganismos patógenos se encuentran en cantidad suficiente en las heces, la orina o las supuraciones de la nariz, las orejas u otras zonas del cuerpo.</a:t>
            </a:r>
            <a:br>
              <a:rPr lang="es-ES" sz="2800" dirty="0" smtClean="0"/>
            </a:br>
            <a:r>
              <a:rPr lang="es-ES" sz="2800" dirty="0" smtClean="0"/>
              <a:t>· Los microorganismos pasan a las manos u otras zonas del cuerpo o de la ropa, y posteriormente entran en contacto directo o indirecto con el alimento.</a:t>
            </a:r>
            <a:br>
              <a:rPr lang="es-ES" sz="2800" dirty="0" smtClean="0"/>
            </a:br>
            <a:r>
              <a:rPr lang="es-ES" sz="2800" dirty="0" smtClean="0"/>
              <a:t>· Los microorganismos sobreviven el tiempo suficiente como para pasar al alimento.</a:t>
            </a:r>
            <a:r>
              <a:rPr lang="es-ES" sz="1800" dirty="0" smtClean="0"/>
              <a:t/>
            </a:r>
            <a:br>
              <a:rPr lang="es-ES" sz="1800" dirty="0" smtClean="0"/>
            </a:br>
            <a:endParaRPr lang="es-CO" sz="1600"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rgbClr val="FF0000"/>
                </a:solidFill>
              </a:rPr>
              <a:t>POR QUÉ CONTAMINAN LOS MANIPULADORES?</a:t>
            </a:r>
            <a:endParaRPr lang="es-CO" dirty="0"/>
          </a:p>
        </p:txBody>
      </p:sp>
      <p:sp>
        <p:nvSpPr>
          <p:cNvPr id="3" name="2 Marcador de contenido"/>
          <p:cNvSpPr>
            <a:spLocks noGrp="1"/>
          </p:cNvSpPr>
          <p:nvPr>
            <p:ph idx="1"/>
          </p:nvPr>
        </p:nvSpPr>
        <p:spPr>
          <a:xfrm>
            <a:off x="457200" y="1935480"/>
            <a:ext cx="8291264" cy="4733880"/>
          </a:xfrm>
        </p:spPr>
        <p:txBody>
          <a:bodyPr>
            <a:normAutofit lnSpcReduction="10000"/>
          </a:bodyPr>
          <a:lstStyle/>
          <a:p>
            <a:r>
              <a:rPr lang="es-ES" sz="2800" dirty="0" smtClean="0"/>
              <a:t>· Las características del alimento y sus condiciones de almacenamiento son tales que permiten a los microorganismos multiplicarse y producir una dosis infectiva o producir toxinas en cantidad suficiente.</a:t>
            </a:r>
            <a:br>
              <a:rPr lang="es-ES" sz="2800" dirty="0" smtClean="0"/>
            </a:br>
            <a:r>
              <a:rPr lang="es-ES" sz="2800" dirty="0" smtClean="0"/>
              <a:t>· El alimento contaminado no sufre un tratamiento capaz de destruir los microorganismos, con lo cual llegan al consumidor.</a:t>
            </a:r>
            <a:br>
              <a:rPr lang="es-ES" sz="2800" dirty="0" smtClean="0"/>
            </a:br>
            <a:r>
              <a:rPr lang="es-ES" sz="2800" dirty="0" smtClean="0"/>
              <a:t>· El número de microorganismos presentes en el alimento constituye una dosis infectiva y provoca la enfermedad en el consumidor</a:t>
            </a:r>
            <a:r>
              <a:rPr lang="es-ES" sz="2400" dirty="0" smtClean="0"/>
              <a:t>.</a:t>
            </a:r>
            <a:endParaRPr lang="es-CO" dirty="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00108"/>
            <a:ext cx="8229600" cy="1285884"/>
          </a:xfrm>
        </p:spPr>
        <p:txBody>
          <a:bodyPr>
            <a:normAutofit fontScale="90000"/>
          </a:bodyPr>
          <a:lstStyle/>
          <a:p>
            <a:r>
              <a:rPr lang="es-CO" dirty="0" smtClean="0">
                <a:solidFill>
                  <a:srgbClr val="FF0000"/>
                </a:solidFill>
              </a:rPr>
              <a:t>Contenido mínimo de un programa de manipuladores</a:t>
            </a:r>
            <a:endParaRPr lang="es-CO" dirty="0">
              <a:solidFill>
                <a:srgbClr val="FF0000"/>
              </a:solidFill>
            </a:endParaRPr>
          </a:p>
        </p:txBody>
      </p:sp>
      <p:sp>
        <p:nvSpPr>
          <p:cNvPr id="3" name="2 Marcador de contenido"/>
          <p:cNvSpPr>
            <a:spLocks noGrp="1"/>
          </p:cNvSpPr>
          <p:nvPr>
            <p:ph idx="1"/>
          </p:nvPr>
        </p:nvSpPr>
        <p:spPr>
          <a:xfrm>
            <a:off x="457200" y="2428868"/>
            <a:ext cx="8229600" cy="4143404"/>
          </a:xfrm>
        </p:spPr>
        <p:txBody>
          <a:bodyPr/>
          <a:lstStyle/>
          <a:p>
            <a:pPr eaLnBrk="1" hangingPunct="1"/>
            <a:r>
              <a:rPr lang="es-CO" dirty="0" smtClean="0"/>
              <a:t>Los alimentos</a:t>
            </a:r>
          </a:p>
          <a:p>
            <a:pPr eaLnBrk="1" hangingPunct="1"/>
            <a:r>
              <a:rPr lang="es-CO" dirty="0" smtClean="0"/>
              <a:t>Los microorganismos</a:t>
            </a:r>
          </a:p>
          <a:p>
            <a:pPr eaLnBrk="1" hangingPunct="1"/>
            <a:r>
              <a:rPr lang="es-CO" dirty="0" smtClean="0"/>
              <a:t>La contaminación</a:t>
            </a:r>
          </a:p>
          <a:p>
            <a:pPr eaLnBrk="1" hangingPunct="1"/>
            <a:r>
              <a:rPr lang="es-CO" dirty="0" smtClean="0"/>
              <a:t>El manipulador de  alimentos</a:t>
            </a:r>
          </a:p>
          <a:p>
            <a:pPr eaLnBrk="1" hangingPunct="1"/>
            <a:r>
              <a:rPr lang="es-CO" dirty="0" smtClean="0"/>
              <a:t>Aseo e higiene</a:t>
            </a:r>
          </a:p>
          <a:p>
            <a:pPr eaLnBrk="1" hangingPunct="1"/>
            <a:r>
              <a:rPr lang="es-CO" dirty="0" smtClean="0"/>
              <a:t>Desinfección</a:t>
            </a:r>
          </a:p>
          <a:p>
            <a:pPr eaLnBrk="1" hangingPunct="1"/>
            <a:r>
              <a:rPr lang="es-CO" dirty="0" smtClean="0"/>
              <a:t>BPM</a:t>
            </a:r>
            <a:endParaRPr lang="es-CO"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57200" y="785794"/>
            <a:ext cx="8229600" cy="1285884"/>
          </a:xfrm>
        </p:spPr>
        <p:txBody>
          <a:bodyPr/>
          <a:lstStyle/>
          <a:p>
            <a:r>
              <a:rPr lang="es-CO" dirty="0" smtClean="0">
                <a:solidFill>
                  <a:srgbClr val="FF0000"/>
                </a:solidFill>
              </a:rPr>
              <a:t>Evaluación-Retroalimentación</a:t>
            </a:r>
          </a:p>
        </p:txBody>
      </p:sp>
      <p:sp>
        <p:nvSpPr>
          <p:cNvPr id="29699" name="Rectangle 3"/>
          <p:cNvSpPr>
            <a:spLocks noGrp="1"/>
          </p:cNvSpPr>
          <p:nvPr>
            <p:ph type="body" idx="1"/>
          </p:nvPr>
        </p:nvSpPr>
        <p:spPr>
          <a:xfrm>
            <a:off x="457200" y="2285992"/>
            <a:ext cx="8229600" cy="3840171"/>
          </a:xfrm>
        </p:spPr>
        <p:txBody>
          <a:bodyPr>
            <a:normAutofit lnSpcReduction="10000"/>
          </a:bodyPr>
          <a:lstStyle/>
          <a:p>
            <a:pPr>
              <a:lnSpc>
                <a:spcPct val="80000"/>
              </a:lnSpc>
              <a:buNone/>
            </a:pPr>
            <a:r>
              <a:rPr lang="es-ES" sz="2400" dirty="0" smtClean="0"/>
              <a:t>Una persona capacitada con éxito en la aplicación de principios HACCP debe ser capaz de: </a:t>
            </a:r>
          </a:p>
          <a:p>
            <a:pPr>
              <a:lnSpc>
                <a:spcPct val="80000"/>
              </a:lnSpc>
              <a:buNone/>
            </a:pPr>
            <a:endParaRPr lang="es-ES" sz="2400" dirty="0" smtClean="0"/>
          </a:p>
          <a:p>
            <a:pPr>
              <a:lnSpc>
                <a:spcPct val="80000"/>
              </a:lnSpc>
            </a:pPr>
            <a:r>
              <a:rPr lang="es-ES" sz="2400" dirty="0" smtClean="0"/>
              <a:t>Desarrollar un plan HACCP:  modelos propios, adaptar un modelo o plan HACCP de tipo genérico</a:t>
            </a:r>
          </a:p>
          <a:p>
            <a:pPr>
              <a:lnSpc>
                <a:spcPct val="80000"/>
              </a:lnSpc>
            </a:pPr>
            <a:endParaRPr lang="es-ES" sz="2400" dirty="0" smtClean="0"/>
          </a:p>
          <a:p>
            <a:pPr>
              <a:lnSpc>
                <a:spcPct val="80000"/>
              </a:lnSpc>
            </a:pPr>
            <a:r>
              <a:rPr lang="es-ES" sz="2400" dirty="0" smtClean="0"/>
              <a:t>Reevaluar y modificar el plan HACCP:  aplicar los procedimientos de acción correctiva, implementar  el plan HACCP , actividades de verificación, y el análisis de peligros. </a:t>
            </a:r>
          </a:p>
          <a:p>
            <a:pPr>
              <a:lnSpc>
                <a:spcPct val="80000"/>
              </a:lnSpc>
            </a:pPr>
            <a:endParaRPr lang="es-ES" sz="2400" dirty="0" smtClean="0"/>
          </a:p>
          <a:p>
            <a:pPr>
              <a:lnSpc>
                <a:spcPct val="80000"/>
              </a:lnSpc>
            </a:pPr>
            <a:r>
              <a:rPr lang="es-ES" sz="2400" dirty="0" smtClean="0"/>
              <a:t> Realizar la revisión de registros. </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rgbClr val="0070C0"/>
                </a:solidFill>
              </a:rPr>
              <a:t>Ejercicio 1</a:t>
            </a:r>
            <a:endParaRPr lang="es-CO" dirty="0">
              <a:solidFill>
                <a:srgbClr val="0070C0"/>
              </a:solidFill>
            </a:endParaRPr>
          </a:p>
        </p:txBody>
      </p:sp>
      <p:sp>
        <p:nvSpPr>
          <p:cNvPr id="3" name="2 Marcador de contenido"/>
          <p:cNvSpPr>
            <a:spLocks noGrp="1"/>
          </p:cNvSpPr>
          <p:nvPr>
            <p:ph idx="1"/>
          </p:nvPr>
        </p:nvSpPr>
        <p:spPr/>
        <p:txBody>
          <a:bodyPr/>
          <a:lstStyle/>
          <a:p>
            <a:pPr>
              <a:buNone/>
            </a:pPr>
            <a:r>
              <a:rPr lang="es-CO" dirty="0" smtClean="0"/>
              <a:t>Efectuar una charla improvisada de cuatro a cinco minutos: </a:t>
            </a:r>
          </a:p>
          <a:p>
            <a:pPr>
              <a:buNone/>
            </a:pPr>
            <a:r>
              <a:rPr lang="es-CO" dirty="0" smtClean="0"/>
              <a:t>• Mis razones para asistir al curso</a:t>
            </a:r>
          </a:p>
          <a:p>
            <a:pPr>
              <a:buNone/>
            </a:pPr>
            <a:r>
              <a:rPr lang="es-CO" dirty="0" smtClean="0"/>
              <a:t>• Los aspectos de mi trabajo que más me gustan</a:t>
            </a:r>
          </a:p>
          <a:p>
            <a:pPr>
              <a:buNone/>
            </a:pPr>
            <a:r>
              <a:rPr lang="es-CO" dirty="0" smtClean="0"/>
              <a:t>• Por qué considero que el HACCP (o el control alimentario) es importante</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rgbClr val="0070C0"/>
                </a:solidFill>
              </a:rPr>
              <a:t>Ejercicio 2</a:t>
            </a:r>
            <a:endParaRPr lang="es-CO" dirty="0">
              <a:solidFill>
                <a:srgbClr val="0070C0"/>
              </a:solidFill>
            </a:endParaRPr>
          </a:p>
        </p:txBody>
      </p:sp>
      <p:sp>
        <p:nvSpPr>
          <p:cNvPr id="3" name="2 Marcador de contenido"/>
          <p:cNvSpPr>
            <a:spLocks noGrp="1"/>
          </p:cNvSpPr>
          <p:nvPr>
            <p:ph idx="1"/>
          </p:nvPr>
        </p:nvSpPr>
        <p:spPr/>
        <p:txBody>
          <a:bodyPr/>
          <a:lstStyle/>
          <a:p>
            <a:pPr fontAlgn="auto">
              <a:spcAft>
                <a:spcPts val="0"/>
              </a:spcAft>
              <a:buNone/>
              <a:defRPr/>
            </a:pPr>
            <a:r>
              <a:rPr lang="es-CO" sz="2400" dirty="0" smtClean="0"/>
              <a:t>Elaborar un escrito con los siguientes aspectos y realizar una exposición breves. </a:t>
            </a:r>
          </a:p>
          <a:p>
            <a:pPr fontAlgn="auto">
              <a:spcAft>
                <a:spcPts val="0"/>
              </a:spcAft>
              <a:buFont typeface="Arial" pitchFamily="34" charset="0"/>
              <a:buChar char="•"/>
              <a:defRPr/>
            </a:pPr>
            <a:r>
              <a:rPr lang="es-CO" sz="2400" dirty="0" smtClean="0"/>
              <a:t>• Describa su trabajo</a:t>
            </a:r>
          </a:p>
          <a:p>
            <a:pPr fontAlgn="auto">
              <a:spcAft>
                <a:spcPts val="0"/>
              </a:spcAft>
              <a:buFont typeface="Arial" pitchFamily="34" charset="0"/>
              <a:buChar char="•"/>
              <a:defRPr/>
            </a:pPr>
            <a:r>
              <a:rPr lang="es-CO" sz="2400" dirty="0" smtClean="0"/>
              <a:t>• ¿Por qué es importante para Ud.?</a:t>
            </a:r>
          </a:p>
          <a:p>
            <a:pPr fontAlgn="auto">
              <a:spcAft>
                <a:spcPts val="0"/>
              </a:spcAft>
              <a:buFont typeface="Arial" pitchFamily="34" charset="0"/>
              <a:buChar char="•"/>
              <a:defRPr/>
            </a:pPr>
            <a:r>
              <a:rPr lang="es-CO" sz="2400" dirty="0" smtClean="0"/>
              <a:t>• ¿Qué aspecto de su trabajo le gusta más?</a:t>
            </a:r>
          </a:p>
          <a:p>
            <a:pPr fontAlgn="auto">
              <a:spcAft>
                <a:spcPts val="0"/>
              </a:spcAft>
              <a:buFont typeface="Arial" pitchFamily="34" charset="0"/>
              <a:buChar char="•"/>
              <a:defRPr/>
            </a:pPr>
            <a:r>
              <a:rPr lang="es-CO" sz="2400" dirty="0" smtClean="0"/>
              <a:t>• ¿Cuál le desagrada más?</a:t>
            </a:r>
          </a:p>
          <a:p>
            <a:pPr fontAlgn="auto">
              <a:spcAft>
                <a:spcPts val="0"/>
              </a:spcAft>
              <a:buFont typeface="Arial" pitchFamily="34" charset="0"/>
              <a:buChar char="•"/>
              <a:defRPr/>
            </a:pPr>
            <a:r>
              <a:rPr lang="es-CO" sz="2400" dirty="0" smtClean="0"/>
              <a:t>• ¿Qué es lo mejor que hace?</a:t>
            </a:r>
          </a:p>
          <a:p>
            <a:pPr fontAlgn="auto">
              <a:spcAft>
                <a:spcPts val="0"/>
              </a:spcAft>
              <a:buFont typeface="Arial" pitchFamily="34" charset="0"/>
              <a:buChar char="•"/>
              <a:defRPr/>
            </a:pPr>
            <a:r>
              <a:rPr lang="es-CO" sz="2400" dirty="0" smtClean="0"/>
              <a:t>• ¿Sobre qué aspecto de su trabajo le gustaría saber más?</a:t>
            </a:r>
          </a:p>
          <a:p>
            <a:pPr fontAlgn="auto">
              <a:spcAft>
                <a:spcPts val="0"/>
              </a:spcAft>
              <a:buFont typeface="Arial" pitchFamily="34" charset="0"/>
              <a:buChar char="•"/>
              <a:defRPr/>
            </a:pPr>
            <a:r>
              <a:rPr lang="es-CO" sz="2400" dirty="0" smtClean="0"/>
              <a:t>• ¿En que aspecto del «control de calidad» le gustaría especializarse y por qué?</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rgbClr val="0070C0"/>
                </a:solidFill>
              </a:rPr>
              <a:t>Ejercicio 3</a:t>
            </a:r>
            <a:endParaRPr lang="es-CO" dirty="0">
              <a:solidFill>
                <a:srgbClr val="0070C0"/>
              </a:solidFill>
            </a:endParaRPr>
          </a:p>
        </p:txBody>
      </p:sp>
      <p:sp>
        <p:nvSpPr>
          <p:cNvPr id="3" name="2 Marcador de contenido"/>
          <p:cNvSpPr>
            <a:spLocks noGrp="1"/>
          </p:cNvSpPr>
          <p:nvPr>
            <p:ph idx="1"/>
          </p:nvPr>
        </p:nvSpPr>
        <p:spPr/>
        <p:txBody>
          <a:bodyPr/>
          <a:lstStyle/>
          <a:p>
            <a:pPr fontAlgn="auto">
              <a:spcAft>
                <a:spcPts val="0"/>
              </a:spcAft>
              <a:buNone/>
              <a:defRPr/>
            </a:pPr>
            <a:r>
              <a:rPr lang="es-CO" dirty="0" smtClean="0"/>
              <a:t>El participante deberá:</a:t>
            </a:r>
          </a:p>
          <a:p>
            <a:pPr fontAlgn="auto">
              <a:spcAft>
                <a:spcPts val="0"/>
              </a:spcAft>
              <a:buNone/>
              <a:defRPr/>
            </a:pPr>
            <a:r>
              <a:rPr lang="es-CO" dirty="0" smtClean="0"/>
              <a:t>• Preparar un plan de la clase</a:t>
            </a:r>
          </a:p>
          <a:p>
            <a:pPr fontAlgn="auto">
              <a:spcAft>
                <a:spcPts val="0"/>
              </a:spcAft>
              <a:buNone/>
              <a:defRPr/>
            </a:pPr>
            <a:r>
              <a:rPr lang="es-CO" dirty="0" smtClean="0"/>
              <a:t>• Preparar material de apoyo impreso para distribuir entre los integrantes del curso al final de su exposición</a:t>
            </a:r>
          </a:p>
          <a:p>
            <a:pPr fontAlgn="auto">
              <a:spcAft>
                <a:spcPts val="0"/>
              </a:spcAft>
              <a:buNone/>
              <a:defRPr/>
            </a:pPr>
            <a:r>
              <a:rPr lang="es-CO" dirty="0" smtClean="0"/>
              <a:t>• Preparar ayudas visuales (cuadros, transparencias, diapositivas, etc.) para utilizarlas durante la exposición</a:t>
            </a:r>
          </a:p>
          <a:p>
            <a:endParaRPr lang="es-CO"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err="1" smtClean="0"/>
              <a:t>Ejercicio</a:t>
            </a:r>
            <a:r>
              <a:rPr lang="en-US" dirty="0" smtClean="0"/>
              <a:t> 4</a:t>
            </a:r>
          </a:p>
        </p:txBody>
      </p:sp>
      <p:sp>
        <p:nvSpPr>
          <p:cNvPr id="53251" name="Rectangle 5"/>
          <p:cNvSpPr>
            <a:spLocks noGrp="1" noChangeArrowheads="1"/>
          </p:cNvSpPr>
          <p:nvPr>
            <p:ph sz="half" idx="1"/>
          </p:nvPr>
        </p:nvSpPr>
        <p:spPr/>
        <p:txBody>
          <a:bodyPr/>
          <a:lstStyle/>
          <a:p>
            <a:pPr eaLnBrk="1" hangingPunct="1">
              <a:lnSpc>
                <a:spcPct val="90000"/>
              </a:lnSpc>
            </a:pPr>
            <a:r>
              <a:rPr lang="es-ES_tradnl" smtClean="0"/>
              <a:t>Elaborar un material didáctico de educación para manipuladores </a:t>
            </a:r>
          </a:p>
        </p:txBody>
      </p:sp>
      <p:sp>
        <p:nvSpPr>
          <p:cNvPr id="53252" name="13 Marcador de contenido"/>
          <p:cNvSpPr>
            <a:spLocks noGrp="1"/>
          </p:cNvSpPr>
          <p:nvPr>
            <p:ph sz="half" idx="2"/>
          </p:nvPr>
        </p:nvSpPr>
        <p:spPr/>
        <p:txBody>
          <a:bodyPr/>
          <a:lstStyle/>
          <a:p>
            <a:pPr eaLnBrk="1" hangingPunct="1"/>
            <a:endParaRPr lang="es-CO" smtClean="0"/>
          </a:p>
        </p:txBody>
      </p:sp>
      <p:sp>
        <p:nvSpPr>
          <p:cNvPr id="7" name="6 Marcador de número de diapositiva"/>
          <p:cNvSpPr>
            <a:spLocks noGrp="1"/>
          </p:cNvSpPr>
          <p:nvPr>
            <p:ph type="sldNum" sz="quarter" idx="12"/>
          </p:nvPr>
        </p:nvSpPr>
        <p:spPr/>
        <p:txBody>
          <a:bodyPr/>
          <a:lstStyle/>
          <a:p>
            <a:pPr>
              <a:defRPr/>
            </a:pPr>
            <a:fld id="{7AABA804-F6FC-4911-91EE-FE5BA7A25076}" type="slidenum">
              <a:rPr lang="en-US"/>
              <a:pPr>
                <a:defRPr/>
              </a:pPr>
              <a:t>87</a:t>
            </a:fld>
            <a:endParaRPr lang="en-US"/>
          </a:p>
        </p:txBody>
      </p:sp>
      <p:pic>
        <p:nvPicPr>
          <p:cNvPr id="53254" name="Picture 3" descr="C:\Users\Nadenka melo\AppData\Local\Microsoft\Windows\Temporary Internet Files\Content.IE5\OT3WRC2R\MPj04317430000[1].jpg"/>
          <p:cNvPicPr>
            <a:picLocks noChangeAspect="1" noChangeArrowheads="1"/>
          </p:cNvPicPr>
          <p:nvPr/>
        </p:nvPicPr>
        <p:blipFill>
          <a:blip r:embed="rId3" cstate="print"/>
          <a:srcRect/>
          <a:stretch>
            <a:fillRect/>
          </a:stretch>
        </p:blipFill>
        <p:spPr bwMode="auto">
          <a:xfrm>
            <a:off x="5357813" y="2357438"/>
            <a:ext cx="2928937" cy="292893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914400"/>
          </a:xfrm>
        </p:spPr>
        <p:txBody>
          <a:bodyPr rtlCol="0">
            <a:normAutofit/>
          </a:bodyPr>
          <a:lstStyle/>
          <a:p>
            <a:pPr eaLnBrk="1" fontAlgn="auto" hangingPunct="1">
              <a:spcAft>
                <a:spcPts val="0"/>
              </a:spcAft>
              <a:defRPr/>
            </a:pPr>
            <a:r>
              <a:rPr lang="es-ES" sz="2800" b="1" i="1" dirty="0"/>
              <a:t>BUENAS PRACTICAS DE MANUFACTURA.</a:t>
            </a:r>
            <a:br>
              <a:rPr lang="es-ES" sz="2800" b="1" i="1" dirty="0"/>
            </a:br>
            <a:r>
              <a:rPr lang="es-ES" sz="2800" b="1" i="1" dirty="0"/>
              <a:t>BPM (Decreto 3075/97)  Alimentos.</a:t>
            </a:r>
          </a:p>
        </p:txBody>
      </p:sp>
      <p:sp>
        <p:nvSpPr>
          <p:cNvPr id="54275" name="Rectangle 3"/>
          <p:cNvSpPr>
            <a:spLocks noGrp="1" noChangeArrowheads="1"/>
          </p:cNvSpPr>
          <p:nvPr>
            <p:ph idx="1"/>
          </p:nvPr>
        </p:nvSpPr>
        <p:spPr>
          <a:xfrm>
            <a:off x="5791200" y="5943600"/>
            <a:ext cx="1981200" cy="457200"/>
          </a:xfrm>
          <a:solidFill>
            <a:srgbClr val="CCCCFF"/>
          </a:solidFill>
          <a:ln cap="flat">
            <a:solidFill>
              <a:schemeClr val="tx1"/>
            </a:solidFill>
          </a:ln>
        </p:spPr>
        <p:txBody>
          <a:bodyPr/>
          <a:lstStyle/>
          <a:p>
            <a:pPr algn="ctr" eaLnBrk="1" hangingPunct="1">
              <a:buFontTx/>
              <a:buNone/>
            </a:pPr>
            <a:r>
              <a:rPr lang="es-ES" sz="2000" smtClean="0"/>
              <a:t>6.Saneamiento.</a:t>
            </a:r>
          </a:p>
        </p:txBody>
      </p:sp>
      <p:sp>
        <p:nvSpPr>
          <p:cNvPr id="54276" name="Text Box 5"/>
          <p:cNvSpPr txBox="1">
            <a:spLocks noChangeArrowheads="1"/>
          </p:cNvSpPr>
          <p:nvPr/>
        </p:nvSpPr>
        <p:spPr bwMode="auto">
          <a:xfrm>
            <a:off x="228600" y="1143000"/>
            <a:ext cx="8610600" cy="406400"/>
          </a:xfrm>
          <a:prstGeom prst="rect">
            <a:avLst/>
          </a:prstGeom>
          <a:solidFill>
            <a:srgbClr val="B2B2B2"/>
          </a:solidFill>
          <a:ln w="9525">
            <a:solidFill>
              <a:schemeClr val="tx1"/>
            </a:solidFill>
            <a:miter lim="800000"/>
            <a:headEnd/>
            <a:tailEnd/>
          </a:ln>
        </p:spPr>
        <p:txBody>
          <a:bodyPr>
            <a:spAutoFit/>
          </a:bodyPr>
          <a:lstStyle/>
          <a:p>
            <a:r>
              <a:rPr lang="es-ES" sz="2000">
                <a:latin typeface="Calibri" pitchFamily="34" charset="0"/>
              </a:rPr>
              <a:t>Verificación y validación HACCP</a:t>
            </a:r>
          </a:p>
        </p:txBody>
      </p:sp>
      <p:sp>
        <p:nvSpPr>
          <p:cNvPr id="54277" name="Text Box 6"/>
          <p:cNvSpPr txBox="1">
            <a:spLocks noChangeArrowheads="1"/>
          </p:cNvSpPr>
          <p:nvPr/>
        </p:nvSpPr>
        <p:spPr bwMode="auto">
          <a:xfrm>
            <a:off x="228600" y="1828800"/>
            <a:ext cx="320675" cy="3397250"/>
          </a:xfrm>
          <a:prstGeom prst="rect">
            <a:avLst/>
          </a:prstGeom>
          <a:solidFill>
            <a:srgbClr val="FF99CC"/>
          </a:solidFill>
          <a:ln w="9525">
            <a:solidFill>
              <a:schemeClr val="tx1"/>
            </a:solidFill>
            <a:miter lim="800000"/>
            <a:headEnd/>
            <a:tailEnd/>
          </a:ln>
        </p:spPr>
        <p:txBody>
          <a:bodyPr>
            <a:spAutoFit/>
          </a:bodyPr>
          <a:lstStyle/>
          <a:p>
            <a:r>
              <a:rPr lang="es-ES">
                <a:latin typeface="Calibri" pitchFamily="34" charset="0"/>
              </a:rPr>
              <a:t>PROVEEDORES.</a:t>
            </a:r>
          </a:p>
        </p:txBody>
      </p:sp>
      <p:sp>
        <p:nvSpPr>
          <p:cNvPr id="54278" name="Text Box 7"/>
          <p:cNvSpPr txBox="1">
            <a:spLocks noChangeArrowheads="1"/>
          </p:cNvSpPr>
          <p:nvPr/>
        </p:nvSpPr>
        <p:spPr bwMode="auto">
          <a:xfrm>
            <a:off x="457200" y="5334000"/>
            <a:ext cx="184150" cy="457200"/>
          </a:xfrm>
          <a:prstGeom prst="rect">
            <a:avLst/>
          </a:prstGeom>
          <a:noFill/>
          <a:ln w="9525">
            <a:noFill/>
            <a:miter lim="800000"/>
            <a:headEnd/>
            <a:tailEnd/>
          </a:ln>
        </p:spPr>
        <p:txBody>
          <a:bodyPr wrap="none">
            <a:spAutoFit/>
          </a:bodyPr>
          <a:lstStyle/>
          <a:p>
            <a:endParaRPr lang="es-CO" sz="2400">
              <a:latin typeface="Calibri" pitchFamily="34" charset="0"/>
            </a:endParaRPr>
          </a:p>
        </p:txBody>
      </p:sp>
      <p:sp>
        <p:nvSpPr>
          <p:cNvPr id="54279" name="Text Box 8"/>
          <p:cNvSpPr txBox="1">
            <a:spLocks noChangeArrowheads="1"/>
          </p:cNvSpPr>
          <p:nvPr/>
        </p:nvSpPr>
        <p:spPr bwMode="auto">
          <a:xfrm>
            <a:off x="228600" y="5334000"/>
            <a:ext cx="1920875" cy="1200150"/>
          </a:xfrm>
          <a:prstGeom prst="rect">
            <a:avLst/>
          </a:prstGeom>
          <a:solidFill>
            <a:srgbClr val="FFFFCC"/>
          </a:solidFill>
          <a:ln w="9525">
            <a:solidFill>
              <a:schemeClr val="tx1"/>
            </a:solidFill>
            <a:miter lim="800000"/>
            <a:headEnd/>
            <a:tailEnd/>
          </a:ln>
        </p:spPr>
        <p:txBody>
          <a:bodyPr>
            <a:spAutoFit/>
          </a:bodyPr>
          <a:lstStyle/>
          <a:p>
            <a:pPr>
              <a:buFontTx/>
              <a:buChar char="-"/>
            </a:pPr>
            <a:r>
              <a:rPr lang="es-ES">
                <a:latin typeface="Calibri" pitchFamily="34" charset="0"/>
              </a:rPr>
              <a:t>Identificación de peligros.</a:t>
            </a:r>
          </a:p>
          <a:p>
            <a:pPr>
              <a:buFontTx/>
              <a:buChar char="-"/>
            </a:pPr>
            <a:r>
              <a:rPr lang="es-ES">
                <a:latin typeface="Calibri" pitchFamily="34" charset="0"/>
              </a:rPr>
              <a:t>Fijación de PCC.</a:t>
            </a:r>
          </a:p>
          <a:p>
            <a:pPr>
              <a:buFontTx/>
              <a:buChar char="-"/>
            </a:pPr>
            <a:r>
              <a:rPr lang="es-ES">
                <a:latin typeface="Calibri" pitchFamily="34" charset="0"/>
              </a:rPr>
              <a:t>LCC.</a:t>
            </a:r>
          </a:p>
        </p:txBody>
      </p:sp>
      <p:sp>
        <p:nvSpPr>
          <p:cNvPr id="54280" name="Text Box 12"/>
          <p:cNvSpPr txBox="1">
            <a:spLocks noChangeArrowheads="1"/>
          </p:cNvSpPr>
          <p:nvPr/>
        </p:nvSpPr>
        <p:spPr bwMode="auto">
          <a:xfrm>
            <a:off x="2362200" y="5867400"/>
            <a:ext cx="3276600" cy="619125"/>
          </a:xfrm>
          <a:prstGeom prst="rect">
            <a:avLst/>
          </a:prstGeom>
          <a:solidFill>
            <a:srgbClr val="CCCCFF"/>
          </a:solidFill>
          <a:ln w="9525">
            <a:solidFill>
              <a:schemeClr val="tx1"/>
            </a:solidFill>
            <a:miter lim="800000"/>
            <a:headEnd/>
            <a:tailEnd/>
          </a:ln>
        </p:spPr>
        <p:txBody>
          <a:bodyPr>
            <a:spAutoFit/>
          </a:bodyPr>
          <a:lstStyle/>
          <a:p>
            <a:r>
              <a:rPr lang="es-ES" sz="1700">
                <a:latin typeface="Calibri" pitchFamily="34" charset="0"/>
              </a:rPr>
              <a:t>5.Aseguramiento de la calidad y     documentación HACCP</a:t>
            </a:r>
          </a:p>
        </p:txBody>
      </p:sp>
      <p:sp>
        <p:nvSpPr>
          <p:cNvPr id="54281" name="Text Box 13"/>
          <p:cNvSpPr txBox="1">
            <a:spLocks noChangeArrowheads="1"/>
          </p:cNvSpPr>
          <p:nvPr/>
        </p:nvSpPr>
        <p:spPr bwMode="auto">
          <a:xfrm>
            <a:off x="5486400" y="5105400"/>
            <a:ext cx="2320925" cy="650875"/>
          </a:xfrm>
          <a:prstGeom prst="rect">
            <a:avLst/>
          </a:prstGeom>
          <a:solidFill>
            <a:srgbClr val="FFFFCC"/>
          </a:solidFill>
          <a:ln w="9525">
            <a:solidFill>
              <a:schemeClr val="tx1"/>
            </a:solidFill>
            <a:miter lim="800000"/>
            <a:headEnd/>
            <a:tailEnd/>
          </a:ln>
        </p:spPr>
        <p:txBody>
          <a:bodyPr wrap="none">
            <a:spAutoFit/>
          </a:bodyPr>
          <a:lstStyle/>
          <a:p>
            <a:r>
              <a:rPr lang="es-ES">
                <a:latin typeface="Calibri" pitchFamily="34" charset="0"/>
              </a:rPr>
              <a:t>-Sistema de monitoreo.</a:t>
            </a:r>
          </a:p>
          <a:p>
            <a:r>
              <a:rPr lang="es-ES">
                <a:latin typeface="Calibri" pitchFamily="34" charset="0"/>
              </a:rPr>
              <a:t>-Acciones correctivas.</a:t>
            </a:r>
          </a:p>
        </p:txBody>
      </p:sp>
      <p:sp>
        <p:nvSpPr>
          <p:cNvPr id="54282" name="Text Box 14"/>
          <p:cNvSpPr txBox="1">
            <a:spLocks noChangeArrowheads="1"/>
          </p:cNvSpPr>
          <p:nvPr/>
        </p:nvSpPr>
        <p:spPr bwMode="auto">
          <a:xfrm>
            <a:off x="7924800" y="2667000"/>
            <a:ext cx="396875" cy="2540000"/>
          </a:xfrm>
          <a:prstGeom prst="rect">
            <a:avLst/>
          </a:prstGeom>
          <a:solidFill>
            <a:srgbClr val="FFCC99"/>
          </a:solidFill>
          <a:ln w="9525">
            <a:solidFill>
              <a:schemeClr val="tx1"/>
            </a:solidFill>
            <a:miter lim="800000"/>
            <a:headEnd/>
            <a:tailEnd/>
          </a:ln>
        </p:spPr>
        <p:txBody>
          <a:bodyPr>
            <a:spAutoFit/>
          </a:bodyPr>
          <a:lstStyle/>
          <a:p>
            <a:r>
              <a:rPr lang="es-ES" sz="2000">
                <a:latin typeface="Calibri" pitchFamily="34" charset="0"/>
              </a:rPr>
              <a:t>CLIENTES</a:t>
            </a:r>
          </a:p>
        </p:txBody>
      </p:sp>
      <p:sp>
        <p:nvSpPr>
          <p:cNvPr id="54283" name="Text Box 15"/>
          <p:cNvSpPr txBox="1">
            <a:spLocks noChangeArrowheads="1"/>
          </p:cNvSpPr>
          <p:nvPr/>
        </p:nvSpPr>
        <p:spPr bwMode="auto">
          <a:xfrm>
            <a:off x="8458200" y="2133600"/>
            <a:ext cx="396875" cy="3759200"/>
          </a:xfrm>
          <a:prstGeom prst="rect">
            <a:avLst/>
          </a:prstGeom>
          <a:solidFill>
            <a:srgbClr val="FFCC99"/>
          </a:solidFill>
          <a:ln w="9525">
            <a:solidFill>
              <a:schemeClr val="tx1"/>
            </a:solidFill>
            <a:miter lim="800000"/>
            <a:headEnd/>
            <a:tailEnd/>
          </a:ln>
        </p:spPr>
        <p:txBody>
          <a:bodyPr>
            <a:spAutoFit/>
          </a:bodyPr>
          <a:lstStyle/>
          <a:p>
            <a:r>
              <a:rPr lang="es-ES" sz="2000">
                <a:latin typeface="Calibri" pitchFamily="34" charset="0"/>
              </a:rPr>
              <a:t>CONSUMIDORES</a:t>
            </a:r>
          </a:p>
        </p:txBody>
      </p:sp>
      <p:sp>
        <p:nvSpPr>
          <p:cNvPr id="54284" name="Line 19"/>
          <p:cNvSpPr>
            <a:spLocks noChangeShapeType="1"/>
          </p:cNvSpPr>
          <p:nvPr/>
        </p:nvSpPr>
        <p:spPr bwMode="auto">
          <a:xfrm>
            <a:off x="1524000" y="3886200"/>
            <a:ext cx="3657600" cy="0"/>
          </a:xfrm>
          <a:prstGeom prst="line">
            <a:avLst/>
          </a:prstGeom>
          <a:noFill/>
          <a:ln w="57150">
            <a:solidFill>
              <a:schemeClr val="tx1"/>
            </a:solidFill>
            <a:round/>
            <a:headEnd/>
            <a:tailEnd type="triangle" w="med" len="med"/>
          </a:ln>
        </p:spPr>
        <p:txBody>
          <a:bodyPr/>
          <a:lstStyle/>
          <a:p>
            <a:endParaRPr lang="es-CO"/>
          </a:p>
        </p:txBody>
      </p:sp>
      <p:sp>
        <p:nvSpPr>
          <p:cNvPr id="54285" name="Text Box 22"/>
          <p:cNvSpPr txBox="1">
            <a:spLocks noChangeArrowheads="1"/>
          </p:cNvSpPr>
          <p:nvPr/>
        </p:nvSpPr>
        <p:spPr bwMode="auto">
          <a:xfrm>
            <a:off x="1584325" y="2095500"/>
            <a:ext cx="1616075" cy="376238"/>
          </a:xfrm>
          <a:prstGeom prst="rect">
            <a:avLst/>
          </a:prstGeom>
          <a:solidFill>
            <a:srgbClr val="CCFFFF"/>
          </a:solidFill>
          <a:ln w="9525">
            <a:solidFill>
              <a:schemeClr val="tx1"/>
            </a:solidFill>
            <a:miter lim="800000"/>
            <a:headEnd/>
            <a:tailEnd/>
          </a:ln>
        </p:spPr>
        <p:txBody>
          <a:bodyPr wrap="none">
            <a:spAutoFit/>
          </a:bodyPr>
          <a:lstStyle/>
          <a:p>
            <a:r>
              <a:rPr lang="es-ES">
                <a:latin typeface="Calibri" pitchFamily="34" charset="0"/>
              </a:rPr>
              <a:t>1.Instalaciones.</a:t>
            </a:r>
          </a:p>
        </p:txBody>
      </p:sp>
      <p:sp>
        <p:nvSpPr>
          <p:cNvPr id="54286" name="Text Box 23"/>
          <p:cNvSpPr txBox="1">
            <a:spLocks noChangeArrowheads="1"/>
          </p:cNvSpPr>
          <p:nvPr/>
        </p:nvSpPr>
        <p:spPr bwMode="auto">
          <a:xfrm>
            <a:off x="2574925" y="2728913"/>
            <a:ext cx="1114425" cy="346075"/>
          </a:xfrm>
          <a:prstGeom prst="rect">
            <a:avLst/>
          </a:prstGeom>
          <a:solidFill>
            <a:srgbClr val="CCFFFF"/>
          </a:solidFill>
          <a:ln w="9525">
            <a:solidFill>
              <a:schemeClr val="tx1"/>
            </a:solidFill>
            <a:miter lim="800000"/>
            <a:headEnd/>
            <a:tailEnd/>
          </a:ln>
        </p:spPr>
        <p:txBody>
          <a:bodyPr wrap="none">
            <a:spAutoFit/>
          </a:bodyPr>
          <a:lstStyle/>
          <a:p>
            <a:r>
              <a:rPr lang="es-ES" sz="1600">
                <a:latin typeface="Calibri" pitchFamily="34" charset="0"/>
              </a:rPr>
              <a:t>2. Equipos.</a:t>
            </a:r>
          </a:p>
        </p:txBody>
      </p:sp>
      <p:sp>
        <p:nvSpPr>
          <p:cNvPr id="54287" name="Text Box 24"/>
          <p:cNvSpPr txBox="1">
            <a:spLocks noChangeArrowheads="1"/>
          </p:cNvSpPr>
          <p:nvPr/>
        </p:nvSpPr>
        <p:spPr bwMode="auto">
          <a:xfrm>
            <a:off x="3565525" y="3186113"/>
            <a:ext cx="1149350" cy="346075"/>
          </a:xfrm>
          <a:prstGeom prst="rect">
            <a:avLst/>
          </a:prstGeom>
          <a:solidFill>
            <a:srgbClr val="CCFFFF"/>
          </a:solidFill>
          <a:ln w="9525">
            <a:solidFill>
              <a:schemeClr val="tx1"/>
            </a:solidFill>
            <a:miter lim="800000"/>
            <a:headEnd/>
            <a:tailEnd/>
          </a:ln>
        </p:spPr>
        <p:txBody>
          <a:bodyPr wrap="none">
            <a:spAutoFit/>
          </a:bodyPr>
          <a:lstStyle/>
          <a:p>
            <a:r>
              <a:rPr lang="es-ES" sz="1600">
                <a:latin typeface="Calibri" pitchFamily="34" charset="0"/>
              </a:rPr>
              <a:t>3. Personal.</a:t>
            </a:r>
          </a:p>
        </p:txBody>
      </p:sp>
      <p:sp>
        <p:nvSpPr>
          <p:cNvPr id="54288" name="Text Box 25"/>
          <p:cNvSpPr txBox="1">
            <a:spLocks noChangeArrowheads="1"/>
          </p:cNvSpPr>
          <p:nvPr/>
        </p:nvSpPr>
        <p:spPr bwMode="auto">
          <a:xfrm>
            <a:off x="1371600" y="4191000"/>
            <a:ext cx="2146300" cy="590550"/>
          </a:xfrm>
          <a:prstGeom prst="rect">
            <a:avLst/>
          </a:prstGeom>
          <a:solidFill>
            <a:srgbClr val="CCFFFF"/>
          </a:solidFill>
          <a:ln w="9525">
            <a:solidFill>
              <a:schemeClr val="tx1"/>
            </a:solidFill>
            <a:miter lim="800000"/>
            <a:headEnd/>
            <a:tailEnd/>
          </a:ln>
        </p:spPr>
        <p:txBody>
          <a:bodyPr wrap="none">
            <a:spAutoFit/>
          </a:bodyPr>
          <a:lstStyle/>
          <a:p>
            <a:r>
              <a:rPr lang="es-ES" sz="1600">
                <a:latin typeface="Calibri" pitchFamily="34" charset="0"/>
              </a:rPr>
              <a:t>4.Requisitos higiénicos </a:t>
            </a:r>
          </a:p>
          <a:p>
            <a:r>
              <a:rPr lang="es-ES" sz="1600">
                <a:latin typeface="Calibri" pitchFamily="34" charset="0"/>
              </a:rPr>
              <a:t>   de fabricación. </a:t>
            </a:r>
          </a:p>
        </p:txBody>
      </p:sp>
      <p:sp>
        <p:nvSpPr>
          <p:cNvPr id="54289" name="Text Box 26"/>
          <p:cNvSpPr txBox="1">
            <a:spLocks noChangeArrowheads="1"/>
          </p:cNvSpPr>
          <p:nvPr/>
        </p:nvSpPr>
        <p:spPr bwMode="auto">
          <a:xfrm>
            <a:off x="3657600" y="4419600"/>
            <a:ext cx="1901825" cy="346075"/>
          </a:xfrm>
          <a:prstGeom prst="rect">
            <a:avLst/>
          </a:prstGeom>
          <a:solidFill>
            <a:srgbClr val="CCFFFF"/>
          </a:solidFill>
          <a:ln w="9525">
            <a:solidFill>
              <a:schemeClr val="tx1"/>
            </a:solidFill>
            <a:miter lim="800000"/>
            <a:headEnd/>
            <a:tailEnd/>
          </a:ln>
        </p:spPr>
        <p:txBody>
          <a:bodyPr wrap="none">
            <a:spAutoFit/>
          </a:bodyPr>
          <a:lstStyle/>
          <a:p>
            <a:r>
              <a:rPr lang="es-ES" sz="1600">
                <a:latin typeface="Calibri" pitchFamily="34" charset="0"/>
              </a:rPr>
              <a:t>5.Control de calidad.</a:t>
            </a:r>
          </a:p>
        </p:txBody>
      </p:sp>
      <p:sp>
        <p:nvSpPr>
          <p:cNvPr id="54290" name="Line 28"/>
          <p:cNvSpPr>
            <a:spLocks noChangeShapeType="1"/>
          </p:cNvSpPr>
          <p:nvPr/>
        </p:nvSpPr>
        <p:spPr bwMode="auto">
          <a:xfrm>
            <a:off x="1676400" y="2438400"/>
            <a:ext cx="533400" cy="1447800"/>
          </a:xfrm>
          <a:prstGeom prst="line">
            <a:avLst/>
          </a:prstGeom>
          <a:noFill/>
          <a:ln w="38100">
            <a:solidFill>
              <a:schemeClr val="tx1"/>
            </a:solidFill>
            <a:round/>
            <a:headEnd/>
            <a:tailEnd type="triangle" w="med" len="med"/>
          </a:ln>
        </p:spPr>
        <p:txBody>
          <a:bodyPr/>
          <a:lstStyle/>
          <a:p>
            <a:endParaRPr lang="es-CO"/>
          </a:p>
        </p:txBody>
      </p:sp>
      <p:sp>
        <p:nvSpPr>
          <p:cNvPr id="54291" name="Line 29"/>
          <p:cNvSpPr>
            <a:spLocks noChangeShapeType="1"/>
          </p:cNvSpPr>
          <p:nvPr/>
        </p:nvSpPr>
        <p:spPr bwMode="auto">
          <a:xfrm>
            <a:off x="2819400" y="3048000"/>
            <a:ext cx="381000" cy="838200"/>
          </a:xfrm>
          <a:prstGeom prst="line">
            <a:avLst/>
          </a:prstGeom>
          <a:noFill/>
          <a:ln w="38100">
            <a:solidFill>
              <a:schemeClr val="tx1"/>
            </a:solidFill>
            <a:round/>
            <a:headEnd/>
            <a:tailEnd type="triangle" w="med" len="med"/>
          </a:ln>
        </p:spPr>
        <p:txBody>
          <a:bodyPr/>
          <a:lstStyle/>
          <a:p>
            <a:endParaRPr lang="es-CO"/>
          </a:p>
        </p:txBody>
      </p:sp>
      <p:sp>
        <p:nvSpPr>
          <p:cNvPr id="54292" name="Line 30"/>
          <p:cNvSpPr>
            <a:spLocks noChangeShapeType="1"/>
          </p:cNvSpPr>
          <p:nvPr/>
        </p:nvSpPr>
        <p:spPr bwMode="auto">
          <a:xfrm>
            <a:off x="3733800" y="3505200"/>
            <a:ext cx="152400" cy="381000"/>
          </a:xfrm>
          <a:prstGeom prst="line">
            <a:avLst/>
          </a:prstGeom>
          <a:noFill/>
          <a:ln w="38100">
            <a:solidFill>
              <a:schemeClr val="tx1"/>
            </a:solidFill>
            <a:round/>
            <a:headEnd/>
            <a:tailEnd type="triangle" w="med" len="med"/>
          </a:ln>
        </p:spPr>
        <p:txBody>
          <a:bodyPr/>
          <a:lstStyle/>
          <a:p>
            <a:endParaRPr lang="es-CO"/>
          </a:p>
        </p:txBody>
      </p:sp>
      <p:sp>
        <p:nvSpPr>
          <p:cNvPr id="54293" name="Line 32"/>
          <p:cNvSpPr>
            <a:spLocks noChangeShapeType="1"/>
          </p:cNvSpPr>
          <p:nvPr/>
        </p:nvSpPr>
        <p:spPr bwMode="auto">
          <a:xfrm flipV="1">
            <a:off x="2514600" y="3886200"/>
            <a:ext cx="152400" cy="304800"/>
          </a:xfrm>
          <a:prstGeom prst="line">
            <a:avLst/>
          </a:prstGeom>
          <a:noFill/>
          <a:ln w="38100">
            <a:solidFill>
              <a:schemeClr val="tx1"/>
            </a:solidFill>
            <a:round/>
            <a:headEnd/>
            <a:tailEnd type="triangle" w="med" len="med"/>
          </a:ln>
        </p:spPr>
        <p:txBody>
          <a:bodyPr/>
          <a:lstStyle/>
          <a:p>
            <a:endParaRPr lang="es-CO"/>
          </a:p>
        </p:txBody>
      </p:sp>
      <p:sp>
        <p:nvSpPr>
          <p:cNvPr id="54294" name="Line 33"/>
          <p:cNvSpPr>
            <a:spLocks noChangeShapeType="1"/>
          </p:cNvSpPr>
          <p:nvPr/>
        </p:nvSpPr>
        <p:spPr bwMode="auto">
          <a:xfrm flipV="1">
            <a:off x="4038600" y="3886200"/>
            <a:ext cx="304800" cy="533400"/>
          </a:xfrm>
          <a:prstGeom prst="line">
            <a:avLst/>
          </a:prstGeom>
          <a:noFill/>
          <a:ln w="38100">
            <a:solidFill>
              <a:schemeClr val="tx1"/>
            </a:solidFill>
            <a:round/>
            <a:headEnd/>
            <a:tailEnd type="triangle" w="med" len="med"/>
          </a:ln>
        </p:spPr>
        <p:txBody>
          <a:bodyPr/>
          <a:lstStyle/>
          <a:p>
            <a:endParaRPr lang="es-CO"/>
          </a:p>
        </p:txBody>
      </p:sp>
      <p:sp>
        <p:nvSpPr>
          <p:cNvPr id="54295" name="Line 34"/>
          <p:cNvSpPr>
            <a:spLocks noChangeShapeType="1"/>
          </p:cNvSpPr>
          <p:nvPr/>
        </p:nvSpPr>
        <p:spPr bwMode="auto">
          <a:xfrm flipH="1">
            <a:off x="3276600" y="2362200"/>
            <a:ext cx="1371600" cy="0"/>
          </a:xfrm>
          <a:prstGeom prst="line">
            <a:avLst/>
          </a:prstGeom>
          <a:noFill/>
          <a:ln w="28575">
            <a:solidFill>
              <a:schemeClr val="tx1"/>
            </a:solidFill>
            <a:prstDash val="sysDot"/>
            <a:round/>
            <a:headEnd/>
            <a:tailEnd/>
          </a:ln>
        </p:spPr>
        <p:txBody>
          <a:bodyPr/>
          <a:lstStyle/>
          <a:p>
            <a:endParaRPr lang="es-CO"/>
          </a:p>
        </p:txBody>
      </p:sp>
      <p:sp>
        <p:nvSpPr>
          <p:cNvPr id="54296" name="Line 35"/>
          <p:cNvSpPr>
            <a:spLocks noChangeShapeType="1"/>
          </p:cNvSpPr>
          <p:nvPr/>
        </p:nvSpPr>
        <p:spPr bwMode="auto">
          <a:xfrm>
            <a:off x="6934200" y="3810000"/>
            <a:ext cx="990600" cy="0"/>
          </a:xfrm>
          <a:prstGeom prst="line">
            <a:avLst/>
          </a:prstGeom>
          <a:noFill/>
          <a:ln w="38100">
            <a:solidFill>
              <a:schemeClr val="tx1"/>
            </a:solidFill>
            <a:round/>
            <a:headEnd/>
            <a:tailEnd type="triangle" w="med" len="med"/>
          </a:ln>
        </p:spPr>
        <p:txBody>
          <a:bodyPr/>
          <a:lstStyle/>
          <a:p>
            <a:endParaRPr lang="es-CO"/>
          </a:p>
        </p:txBody>
      </p:sp>
      <p:sp>
        <p:nvSpPr>
          <p:cNvPr id="54297" name="Rectangle 36"/>
          <p:cNvSpPr>
            <a:spLocks noChangeArrowheads="1"/>
          </p:cNvSpPr>
          <p:nvPr/>
        </p:nvSpPr>
        <p:spPr bwMode="auto">
          <a:xfrm>
            <a:off x="2286000" y="5791200"/>
            <a:ext cx="5715000" cy="762000"/>
          </a:xfrm>
          <a:prstGeom prst="rect">
            <a:avLst/>
          </a:prstGeom>
          <a:noFill/>
          <a:ln w="9525">
            <a:solidFill>
              <a:schemeClr val="tx1"/>
            </a:solidFill>
            <a:miter lim="800000"/>
            <a:headEnd/>
            <a:tailEnd/>
          </a:ln>
        </p:spPr>
        <p:txBody>
          <a:bodyPr wrap="none" anchor="ctr"/>
          <a:lstStyle/>
          <a:p>
            <a:endParaRPr lang="es-CO">
              <a:latin typeface="Calibri" pitchFamily="34" charset="0"/>
            </a:endParaRPr>
          </a:p>
        </p:txBody>
      </p:sp>
      <p:sp>
        <p:nvSpPr>
          <p:cNvPr id="54298" name="Rectangle 37"/>
          <p:cNvSpPr>
            <a:spLocks noChangeArrowheads="1"/>
          </p:cNvSpPr>
          <p:nvPr/>
        </p:nvSpPr>
        <p:spPr bwMode="auto">
          <a:xfrm>
            <a:off x="1143000" y="1752600"/>
            <a:ext cx="5943600" cy="3276600"/>
          </a:xfrm>
          <a:prstGeom prst="rect">
            <a:avLst/>
          </a:prstGeom>
          <a:noFill/>
          <a:ln w="9525">
            <a:solidFill>
              <a:schemeClr val="tx1"/>
            </a:solidFill>
            <a:miter lim="800000"/>
            <a:headEnd/>
            <a:tailEnd/>
          </a:ln>
        </p:spPr>
        <p:txBody>
          <a:bodyPr wrap="none" anchor="ctr"/>
          <a:lstStyle/>
          <a:p>
            <a:endParaRPr lang="es-CO">
              <a:latin typeface="Calibri" pitchFamily="34" charset="0"/>
            </a:endParaRPr>
          </a:p>
        </p:txBody>
      </p:sp>
      <p:sp>
        <p:nvSpPr>
          <p:cNvPr id="54299" name="Rectangle 38"/>
          <p:cNvSpPr>
            <a:spLocks noChangeArrowheads="1"/>
          </p:cNvSpPr>
          <p:nvPr/>
        </p:nvSpPr>
        <p:spPr bwMode="auto">
          <a:xfrm>
            <a:off x="4648200" y="2057400"/>
            <a:ext cx="3048000" cy="762000"/>
          </a:xfrm>
          <a:prstGeom prst="rect">
            <a:avLst/>
          </a:prstGeom>
          <a:solidFill>
            <a:srgbClr val="99FFCC"/>
          </a:solidFill>
          <a:ln w="9525">
            <a:solidFill>
              <a:schemeClr val="tx1"/>
            </a:solidFill>
            <a:miter lim="800000"/>
            <a:headEnd/>
            <a:tailEnd/>
          </a:ln>
        </p:spPr>
        <p:txBody>
          <a:bodyPr wrap="none" anchor="ctr"/>
          <a:lstStyle/>
          <a:p>
            <a:r>
              <a:rPr lang="es-ES">
                <a:latin typeface="Calibri" pitchFamily="34" charset="0"/>
              </a:rPr>
              <a:t>7.Almacenamiento, distribución</a:t>
            </a:r>
          </a:p>
          <a:p>
            <a:r>
              <a:rPr lang="es-ES">
                <a:latin typeface="Calibri" pitchFamily="34" charset="0"/>
              </a:rPr>
              <a:t>Transporte y comercialización.</a:t>
            </a:r>
          </a:p>
        </p:txBody>
      </p:sp>
      <p:sp>
        <p:nvSpPr>
          <p:cNvPr id="54300" name="Line 39"/>
          <p:cNvSpPr>
            <a:spLocks noChangeShapeType="1"/>
          </p:cNvSpPr>
          <p:nvPr/>
        </p:nvSpPr>
        <p:spPr bwMode="auto">
          <a:xfrm>
            <a:off x="7391400" y="2819400"/>
            <a:ext cx="0" cy="990600"/>
          </a:xfrm>
          <a:prstGeom prst="line">
            <a:avLst/>
          </a:prstGeom>
          <a:noFill/>
          <a:ln w="12700">
            <a:solidFill>
              <a:schemeClr val="tx1"/>
            </a:solidFill>
            <a:round/>
            <a:headEnd/>
            <a:tailEnd type="triangle" w="med" len="med"/>
          </a:ln>
        </p:spPr>
        <p:txBody>
          <a:bodyPr/>
          <a:lstStyle/>
          <a:p>
            <a:endParaRPr lang="es-CO"/>
          </a:p>
        </p:txBody>
      </p:sp>
      <p:sp>
        <p:nvSpPr>
          <p:cNvPr id="54301" name="Line 41"/>
          <p:cNvSpPr>
            <a:spLocks noChangeShapeType="1"/>
          </p:cNvSpPr>
          <p:nvPr/>
        </p:nvSpPr>
        <p:spPr bwMode="auto">
          <a:xfrm flipH="1">
            <a:off x="533400" y="3581400"/>
            <a:ext cx="381000" cy="0"/>
          </a:xfrm>
          <a:prstGeom prst="line">
            <a:avLst/>
          </a:prstGeom>
          <a:noFill/>
          <a:ln w="28575">
            <a:solidFill>
              <a:schemeClr val="tx1"/>
            </a:solidFill>
            <a:prstDash val="sysDot"/>
            <a:round/>
            <a:headEnd/>
            <a:tailEnd/>
          </a:ln>
        </p:spPr>
        <p:txBody>
          <a:bodyPr/>
          <a:lstStyle/>
          <a:p>
            <a:endParaRPr lang="es-CO"/>
          </a:p>
        </p:txBody>
      </p:sp>
      <p:sp>
        <p:nvSpPr>
          <p:cNvPr id="54302" name="Line 42"/>
          <p:cNvSpPr>
            <a:spLocks noChangeShapeType="1"/>
          </p:cNvSpPr>
          <p:nvPr/>
        </p:nvSpPr>
        <p:spPr bwMode="auto">
          <a:xfrm>
            <a:off x="1066800" y="4419600"/>
            <a:ext cx="0" cy="0"/>
          </a:xfrm>
          <a:prstGeom prst="line">
            <a:avLst/>
          </a:prstGeom>
          <a:noFill/>
          <a:ln w="9525">
            <a:solidFill>
              <a:schemeClr val="tx1"/>
            </a:solidFill>
            <a:round/>
            <a:headEnd/>
            <a:tailEnd/>
          </a:ln>
        </p:spPr>
        <p:txBody>
          <a:bodyPr/>
          <a:lstStyle/>
          <a:p>
            <a:endParaRPr lang="es-CO"/>
          </a:p>
        </p:txBody>
      </p:sp>
      <p:sp>
        <p:nvSpPr>
          <p:cNvPr id="54303" name="Line 43"/>
          <p:cNvSpPr>
            <a:spLocks noChangeShapeType="1"/>
          </p:cNvSpPr>
          <p:nvPr/>
        </p:nvSpPr>
        <p:spPr bwMode="auto">
          <a:xfrm>
            <a:off x="914400" y="3581400"/>
            <a:ext cx="0" cy="914400"/>
          </a:xfrm>
          <a:prstGeom prst="line">
            <a:avLst/>
          </a:prstGeom>
          <a:noFill/>
          <a:ln w="28575">
            <a:solidFill>
              <a:schemeClr val="tx1"/>
            </a:solidFill>
            <a:prstDash val="sysDot"/>
            <a:round/>
            <a:headEnd/>
            <a:tailEnd/>
          </a:ln>
        </p:spPr>
        <p:txBody>
          <a:bodyPr/>
          <a:lstStyle/>
          <a:p>
            <a:endParaRPr lang="es-CO"/>
          </a:p>
        </p:txBody>
      </p:sp>
      <p:sp>
        <p:nvSpPr>
          <p:cNvPr id="54304" name="Line 45"/>
          <p:cNvSpPr>
            <a:spLocks noChangeShapeType="1"/>
          </p:cNvSpPr>
          <p:nvPr/>
        </p:nvSpPr>
        <p:spPr bwMode="auto">
          <a:xfrm>
            <a:off x="914400" y="4495800"/>
            <a:ext cx="457200" cy="0"/>
          </a:xfrm>
          <a:prstGeom prst="line">
            <a:avLst/>
          </a:prstGeom>
          <a:noFill/>
          <a:ln w="28575">
            <a:solidFill>
              <a:schemeClr val="tx1"/>
            </a:solidFill>
            <a:prstDash val="sysDot"/>
            <a:round/>
            <a:headEnd/>
            <a:tailEnd type="triangle" w="med" len="med"/>
          </a:ln>
        </p:spPr>
        <p:txBody>
          <a:bodyPr/>
          <a:lstStyle/>
          <a:p>
            <a:endParaRPr lang="es-CO"/>
          </a:p>
        </p:txBody>
      </p:sp>
      <p:sp>
        <p:nvSpPr>
          <p:cNvPr id="54305" name="Line 46"/>
          <p:cNvSpPr>
            <a:spLocks noChangeShapeType="1"/>
          </p:cNvSpPr>
          <p:nvPr/>
        </p:nvSpPr>
        <p:spPr bwMode="auto">
          <a:xfrm>
            <a:off x="2133600" y="5562600"/>
            <a:ext cx="990600" cy="0"/>
          </a:xfrm>
          <a:prstGeom prst="line">
            <a:avLst/>
          </a:prstGeom>
          <a:noFill/>
          <a:ln w="28575">
            <a:solidFill>
              <a:schemeClr val="tx1"/>
            </a:solidFill>
            <a:prstDash val="sysDot"/>
            <a:round/>
            <a:headEnd/>
            <a:tailEnd/>
          </a:ln>
        </p:spPr>
        <p:txBody>
          <a:bodyPr/>
          <a:lstStyle/>
          <a:p>
            <a:endParaRPr lang="es-CO"/>
          </a:p>
        </p:txBody>
      </p:sp>
      <p:sp>
        <p:nvSpPr>
          <p:cNvPr id="54306" name="Line 47"/>
          <p:cNvSpPr>
            <a:spLocks noChangeShapeType="1"/>
          </p:cNvSpPr>
          <p:nvPr/>
        </p:nvSpPr>
        <p:spPr bwMode="auto">
          <a:xfrm flipV="1">
            <a:off x="3124200" y="4724400"/>
            <a:ext cx="0" cy="838200"/>
          </a:xfrm>
          <a:prstGeom prst="line">
            <a:avLst/>
          </a:prstGeom>
          <a:noFill/>
          <a:ln w="28575">
            <a:solidFill>
              <a:schemeClr val="tx1"/>
            </a:solidFill>
            <a:prstDash val="sysDot"/>
            <a:round/>
            <a:headEnd/>
            <a:tailEnd type="triangle" w="med" len="med"/>
          </a:ln>
        </p:spPr>
        <p:txBody>
          <a:bodyPr/>
          <a:lstStyle/>
          <a:p>
            <a:endParaRPr lang="es-CO"/>
          </a:p>
        </p:txBody>
      </p:sp>
      <p:sp>
        <p:nvSpPr>
          <p:cNvPr id="54307" name="Line 48"/>
          <p:cNvSpPr>
            <a:spLocks noChangeShapeType="1"/>
          </p:cNvSpPr>
          <p:nvPr/>
        </p:nvSpPr>
        <p:spPr bwMode="auto">
          <a:xfrm flipH="1">
            <a:off x="4267200" y="5410200"/>
            <a:ext cx="1219200" cy="0"/>
          </a:xfrm>
          <a:prstGeom prst="line">
            <a:avLst/>
          </a:prstGeom>
          <a:noFill/>
          <a:ln w="28575">
            <a:solidFill>
              <a:schemeClr val="tx1"/>
            </a:solidFill>
            <a:prstDash val="sysDot"/>
            <a:round/>
            <a:headEnd/>
            <a:tailEnd/>
          </a:ln>
        </p:spPr>
        <p:txBody>
          <a:bodyPr/>
          <a:lstStyle/>
          <a:p>
            <a:endParaRPr lang="es-CO"/>
          </a:p>
        </p:txBody>
      </p:sp>
      <p:sp>
        <p:nvSpPr>
          <p:cNvPr id="54308" name="Line 49"/>
          <p:cNvSpPr>
            <a:spLocks noChangeShapeType="1"/>
          </p:cNvSpPr>
          <p:nvPr/>
        </p:nvSpPr>
        <p:spPr bwMode="auto">
          <a:xfrm flipV="1">
            <a:off x="4267200" y="4724400"/>
            <a:ext cx="0" cy="685800"/>
          </a:xfrm>
          <a:prstGeom prst="line">
            <a:avLst/>
          </a:prstGeom>
          <a:noFill/>
          <a:ln w="28575">
            <a:solidFill>
              <a:schemeClr val="tx1"/>
            </a:solidFill>
            <a:prstDash val="sysDot"/>
            <a:round/>
            <a:headEnd/>
            <a:tailEnd type="triangle" w="med" len="med"/>
          </a:ln>
        </p:spPr>
        <p:txBody>
          <a:bodyPr/>
          <a:lstStyle/>
          <a:p>
            <a:endParaRPr lang="es-CO"/>
          </a:p>
        </p:txBody>
      </p:sp>
      <p:sp>
        <p:nvSpPr>
          <p:cNvPr id="54309" name="Oval 50"/>
          <p:cNvSpPr>
            <a:spLocks noChangeArrowheads="1"/>
          </p:cNvSpPr>
          <p:nvPr/>
        </p:nvSpPr>
        <p:spPr bwMode="auto">
          <a:xfrm>
            <a:off x="5257800" y="3276600"/>
            <a:ext cx="2057400" cy="1219200"/>
          </a:xfrm>
          <a:prstGeom prst="ellipse">
            <a:avLst/>
          </a:prstGeom>
          <a:solidFill>
            <a:srgbClr val="FF9900"/>
          </a:solidFill>
          <a:ln w="9525">
            <a:solidFill>
              <a:schemeClr val="tx1"/>
            </a:solidFill>
            <a:round/>
            <a:headEnd/>
            <a:tailEnd/>
          </a:ln>
        </p:spPr>
        <p:txBody>
          <a:bodyPr wrap="none" anchor="ctr"/>
          <a:lstStyle/>
          <a:p>
            <a:r>
              <a:rPr lang="es-ES" sz="1600">
                <a:latin typeface="Calibri" pitchFamily="34" charset="0"/>
              </a:rPr>
              <a:t>PRODUCTO </a:t>
            </a:r>
          </a:p>
          <a:p>
            <a:r>
              <a:rPr lang="es-ES" sz="1600">
                <a:latin typeface="Calibri" pitchFamily="34" charset="0"/>
              </a:rPr>
              <a:t>ALIMENTICIO.</a:t>
            </a:r>
          </a:p>
          <a:p>
            <a:r>
              <a:rPr lang="es-ES" sz="1600" b="1">
                <a:latin typeface="Calibri" pitchFamily="34" charset="0"/>
              </a:rPr>
              <a:t>Inocuo y Nutritivo.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571500" y="1000125"/>
            <a:ext cx="8115300" cy="1071563"/>
          </a:xfrm>
        </p:spPr>
        <p:txBody>
          <a:bodyPr/>
          <a:lstStyle/>
          <a:p>
            <a:pPr eaLnBrk="1" hangingPunct="1"/>
            <a:r>
              <a:rPr lang="es-CO" smtClean="0"/>
              <a:t>A manera de colofón</a:t>
            </a:r>
          </a:p>
        </p:txBody>
      </p:sp>
      <p:sp>
        <p:nvSpPr>
          <p:cNvPr id="55299" name="2 Rectángulo"/>
          <p:cNvSpPr>
            <a:spLocks noChangeArrowheads="1"/>
          </p:cNvSpPr>
          <p:nvPr/>
        </p:nvSpPr>
        <p:spPr bwMode="auto">
          <a:xfrm>
            <a:off x="1285875" y="2500313"/>
            <a:ext cx="6786563" cy="923925"/>
          </a:xfrm>
          <a:prstGeom prst="rect">
            <a:avLst/>
          </a:prstGeom>
          <a:noFill/>
          <a:ln w="9525">
            <a:noFill/>
            <a:miter lim="800000"/>
            <a:headEnd/>
            <a:tailEnd/>
          </a:ln>
        </p:spPr>
        <p:txBody>
          <a:bodyPr>
            <a:spAutoFit/>
          </a:bodyPr>
          <a:lstStyle/>
          <a:p>
            <a:r>
              <a:rPr lang="es-ES"/>
              <a:t>Deben existir criterios de aplicación de BPM</a:t>
            </a:r>
          </a:p>
          <a:p>
            <a:r>
              <a:rPr lang="es-ES"/>
              <a:t>Debe existir un Plan de Evaluación y seguimiento de BPM: visión actualizada y plan de mejoramiento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928688"/>
            <a:ext cx="7772400" cy="900112"/>
          </a:xfrm>
          <a:ln w="12700">
            <a:solidFill>
              <a:schemeClr val="tx1"/>
            </a:solidFill>
          </a:ln>
        </p:spPr>
        <p:txBody>
          <a:bodyPr/>
          <a:lstStyle/>
          <a:p>
            <a:pPr eaLnBrk="1" hangingPunct="1"/>
            <a:r>
              <a:rPr lang="es-ES" sz="3600" dirty="0" smtClean="0">
                <a:latin typeface="Arial" pitchFamily="34" charset="0"/>
                <a:cs typeface="Arial" pitchFamily="34" charset="0"/>
              </a:rPr>
              <a:t>BPM</a:t>
            </a:r>
          </a:p>
        </p:txBody>
      </p:sp>
      <p:sp>
        <p:nvSpPr>
          <p:cNvPr id="17411" name="Rectangle 3"/>
          <p:cNvSpPr>
            <a:spLocks noGrp="1" noChangeArrowheads="1"/>
          </p:cNvSpPr>
          <p:nvPr>
            <p:ph idx="1"/>
          </p:nvPr>
        </p:nvSpPr>
        <p:spPr>
          <a:xfrm>
            <a:off x="609600" y="1981200"/>
            <a:ext cx="7772400" cy="3948113"/>
          </a:xfrm>
          <a:ln w="19050" cap="flat">
            <a:solidFill>
              <a:schemeClr val="tx1"/>
            </a:solidFill>
          </a:ln>
        </p:spPr>
        <p:txBody>
          <a:bodyPr/>
          <a:lstStyle/>
          <a:p>
            <a:pPr algn="ctr" eaLnBrk="1" hangingPunct="1">
              <a:buFontTx/>
              <a:buNone/>
            </a:pPr>
            <a:r>
              <a:rPr lang="es-ES" sz="2000" b="1" dirty="0" smtClean="0">
                <a:latin typeface="Arial" pitchFamily="34" charset="0"/>
                <a:cs typeface="Arial" pitchFamily="34" charset="0"/>
              </a:rPr>
              <a:t>Dentro del concepto de garantía de calidad, las BPM constituyen el factor que asegura que los productos se fabriquen de manera uniforme y controlada, de acuerdo con las normas de calidad adecuadas al uso que se pretende dar a los productos y conforme a las condiciones exigidas para su comercialización. </a:t>
            </a:r>
          </a:p>
          <a:p>
            <a:pPr algn="ctr" eaLnBrk="1" hangingPunct="1">
              <a:buFontTx/>
              <a:buNone/>
            </a:pPr>
            <a:endParaRPr lang="es-ES" sz="2000" dirty="0" smtClean="0">
              <a:latin typeface="Arial" pitchFamily="34" charset="0"/>
              <a:cs typeface="Arial" pitchFamily="34" charset="0"/>
            </a:endParaRPr>
          </a:p>
          <a:p>
            <a:pPr algn="ctr" eaLnBrk="1" hangingPunct="1">
              <a:buFontTx/>
              <a:buNone/>
            </a:pPr>
            <a:r>
              <a:rPr lang="es-ES" sz="2000" dirty="0" smtClean="0">
                <a:latin typeface="Arial" pitchFamily="34" charset="0"/>
                <a:cs typeface="Arial" pitchFamily="34" charset="0"/>
              </a:rPr>
              <a:t>PRIMER BORRADOR : 1969 OMS.</a:t>
            </a:r>
          </a:p>
          <a:p>
            <a:pPr algn="ctr" eaLnBrk="1" hangingPunct="1">
              <a:buFontTx/>
              <a:buNone/>
            </a:pPr>
            <a:r>
              <a:rPr lang="es-ES" sz="2000" dirty="0" smtClean="0">
                <a:latin typeface="Arial" pitchFamily="34" charset="0"/>
                <a:cs typeface="Arial" pitchFamily="34" charset="0"/>
              </a:rPr>
              <a:t>REVISIONES AL TEXTO EN 1979, 1985, 1997 (Anexo HACCP), 2003</a:t>
            </a:r>
          </a:p>
          <a:p>
            <a:pPr algn="ctr" eaLnBrk="1" hangingPunct="1">
              <a:buFontTx/>
              <a:buNone/>
            </a:pPr>
            <a:r>
              <a:rPr lang="es-ES" sz="2000" dirty="0" smtClean="0">
                <a:latin typeface="Arial" pitchFamily="34" charset="0"/>
                <a:cs typeface="Arial" pitchFamily="34" charset="0"/>
              </a:rPr>
              <a:t> GINEBRA</a:t>
            </a:r>
          </a:p>
          <a:p>
            <a:pPr eaLnBrk="1" hangingPunct="1">
              <a:buFontTx/>
              <a:buNone/>
            </a:pPr>
            <a:endParaRPr lang="es-ES" sz="2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endParaRPr lang="es-ES_tradnl" smtClean="0"/>
          </a:p>
        </p:txBody>
      </p:sp>
      <p:sp>
        <p:nvSpPr>
          <p:cNvPr id="57347" name="Rectangle 3"/>
          <p:cNvSpPr>
            <a:spLocks noGrp="1"/>
          </p:cNvSpPr>
          <p:nvPr>
            <p:ph idx="1"/>
          </p:nvPr>
        </p:nvSpPr>
        <p:spPr/>
        <p:txBody>
          <a:bodyPr/>
          <a:lstStyle/>
          <a:p>
            <a:r>
              <a:rPr lang="es-ES_tradnl" smtClean="0"/>
              <a:t>GRACIAS POR SU ATENCION</a:t>
            </a:r>
          </a:p>
        </p:txBody>
      </p:sp>
      <p:pic>
        <p:nvPicPr>
          <p:cNvPr id="4" name="3 Imagen" descr="apausos.jpg"/>
          <p:cNvPicPr>
            <a:picLocks noChangeAspect="1"/>
          </p:cNvPicPr>
          <p:nvPr/>
        </p:nvPicPr>
        <p:blipFill>
          <a:blip r:embed="rId2" cstate="print"/>
          <a:stretch>
            <a:fillRect/>
          </a:stretch>
        </p:blipFill>
        <p:spPr>
          <a:xfrm>
            <a:off x="2411761" y="2819400"/>
            <a:ext cx="4392488" cy="248180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4978</Words>
  <Application>Microsoft Macintosh PowerPoint</Application>
  <PresentationFormat>Presentación en pantalla (4:3)</PresentationFormat>
  <Paragraphs>609</Paragraphs>
  <Slides>90</Slides>
  <Notes>28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90</vt:i4>
      </vt:variant>
    </vt:vector>
  </HeadingPairs>
  <TitlesOfParts>
    <vt:vector size="92" baseType="lpstr">
      <vt:lpstr>Flujo</vt:lpstr>
      <vt:lpstr>Chart</vt:lpstr>
      <vt:lpstr>Buenas Prácticas de Manufactura (BPM)</vt:lpstr>
      <vt:lpstr>Presentación de PowerPoint</vt:lpstr>
      <vt:lpstr>HACCP = Manejo de la Inocuidad Alimentaria</vt:lpstr>
      <vt:lpstr>HACCP &amp; Programas Prerequisitos</vt:lpstr>
      <vt:lpstr>Presentación de PowerPoint</vt:lpstr>
      <vt:lpstr>Presentación de PowerPoint</vt:lpstr>
      <vt:lpstr> BUENAS PRACTICAS DE MANUFACTURA (BPM) </vt:lpstr>
      <vt:lpstr>BPM</vt:lpstr>
      <vt:lpstr>BPM</vt:lpstr>
      <vt:lpstr>Importancia de las BPM</vt:lpstr>
      <vt:lpstr>Presentación de PowerPoint</vt:lpstr>
      <vt:lpstr> DISEÑO SANITARIO </vt:lpstr>
      <vt:lpstr>Presentación de PowerPoint</vt:lpstr>
      <vt:lpstr>GENERALIDADES</vt:lpstr>
      <vt:lpstr>GENERALIDADES</vt:lpstr>
      <vt:lpstr>NIVELES DE PROTECCION</vt:lpstr>
      <vt:lpstr>NIVELES DE PROTECCION</vt:lpstr>
      <vt:lpstr>AREAS ACCESORIAS</vt:lpstr>
      <vt:lpstr>AREAS DE ALMACENAMIENTO</vt:lpstr>
      <vt:lpstr>AREAS DE ALMACENAMIENTO</vt:lpstr>
      <vt:lpstr>AREAS DE PRODUCCION</vt:lpstr>
      <vt:lpstr>AREAS DE PRODUCCION</vt:lpstr>
      <vt:lpstr>DIAGRAMA TIEMPO / TEMPERATURA.</vt:lpstr>
      <vt:lpstr>AREAS DE CONTROL  DE CALIDAD</vt:lpstr>
      <vt:lpstr>MARCO LEGAL. Decreto 3075/97</vt:lpstr>
      <vt:lpstr>MARCO LEGAL. Decreto 3075/97</vt:lpstr>
      <vt:lpstr> MARCO LEGAL </vt:lpstr>
      <vt:lpstr>MARCO LEGAL</vt:lpstr>
      <vt:lpstr>Decreto 3075/97</vt:lpstr>
      <vt:lpstr>Aspectos de difícil recordación </vt:lpstr>
      <vt:lpstr>PLAN DE ACCION </vt:lpstr>
      <vt:lpstr>Taller 1 </vt:lpstr>
      <vt:lpstr>PERFIL SANITARIO</vt:lpstr>
      <vt:lpstr>Presentación de PowerPoint</vt:lpstr>
      <vt:lpstr>Presentación de PowerPoint</vt:lpstr>
      <vt:lpstr>PROGRAMAS PRERREQUISITO</vt:lpstr>
      <vt:lpstr> PROGRAMAS PRERREQUISITO </vt:lpstr>
      <vt:lpstr>PROGRAMAS PRERREQUISITO</vt:lpstr>
      <vt:lpstr>PROGRAMAS PRERREQUISITO</vt:lpstr>
      <vt:lpstr>PROGRAMAS PRERREQUISITO</vt:lpstr>
      <vt:lpstr> BPM - ALGUNOS PROGRAMAS PRERREQUISITO</vt:lpstr>
      <vt:lpstr>Presentación de PowerPoint</vt:lpstr>
      <vt:lpstr>DOCUMENTACION</vt:lpstr>
      <vt:lpstr>DOCUMENTACION</vt:lpstr>
      <vt:lpstr>PLANES Y PROGRAMAS DEL S.G.I.</vt:lpstr>
      <vt:lpstr>Presentación de PowerPoint</vt:lpstr>
      <vt:lpstr>REQUISITOS</vt:lpstr>
      <vt:lpstr>SISTEMA DE CODIFICACION</vt:lpstr>
      <vt:lpstr>PIRAMIDE DE DOCUMENTACION</vt:lpstr>
      <vt:lpstr>CONTENIDO PROGRAMA PRERREQUISITO L&amp;D</vt:lpstr>
      <vt:lpstr>L&amp;D</vt:lpstr>
      <vt:lpstr>L&amp;D</vt:lpstr>
      <vt:lpstr>Saneamiento y Limpieza</vt:lpstr>
      <vt:lpstr>TALLER N. 2</vt:lpstr>
      <vt:lpstr>Programa de Educación y Capacitación</vt:lpstr>
      <vt:lpstr>Entrenamiento</vt:lpstr>
      <vt:lpstr>Entrenamiento</vt:lpstr>
      <vt:lpstr>1. Política de Capacitación en un Sistema de Gestión</vt:lpstr>
      <vt:lpstr>Política</vt:lpstr>
      <vt:lpstr>Política</vt:lpstr>
      <vt:lpstr>Política</vt:lpstr>
      <vt:lpstr>Requisitos de un Programa de Capacitación</vt:lpstr>
      <vt:lpstr>Sobre la planeación…</vt:lpstr>
      <vt:lpstr>Sobre la planeación…</vt:lpstr>
      <vt:lpstr>Sobre la planeación…</vt:lpstr>
      <vt:lpstr>Sobre la planeación…</vt:lpstr>
      <vt:lpstr>En cuanto a los registros…</vt:lpstr>
      <vt:lpstr>En cuanto a los registros…</vt:lpstr>
      <vt:lpstr>En cuanto a los registros…</vt:lpstr>
      <vt:lpstr>Algunos temas…</vt:lpstr>
      <vt:lpstr>Programa de formación de manipuladores</vt:lpstr>
      <vt:lpstr>Programa de formación de manipuladores</vt:lpstr>
      <vt:lpstr>Programa de formación de manipuladores</vt:lpstr>
      <vt:lpstr>Programa de formación de manipuladores</vt:lpstr>
      <vt:lpstr>Programa de formación de manipuladores</vt:lpstr>
      <vt:lpstr> Y en Colombia?</vt:lpstr>
      <vt:lpstr>Quiénes pueden capacitar?</vt:lpstr>
      <vt:lpstr> Y en Colombia?</vt:lpstr>
      <vt:lpstr>MANIPULADOR</vt:lpstr>
      <vt:lpstr>POR QUÉ CONTAMINAN LOS MANIPULADORES?</vt:lpstr>
      <vt:lpstr>POR QUÉ CONTAMINAN LOS MANIPULADORES?</vt:lpstr>
      <vt:lpstr>Contenido mínimo de un programa de manipuladores</vt:lpstr>
      <vt:lpstr>Evaluación-Retroalimentación</vt:lpstr>
      <vt:lpstr>Ejercicio 1</vt:lpstr>
      <vt:lpstr>Ejercicio 2</vt:lpstr>
      <vt:lpstr>Ejercicio 3</vt:lpstr>
      <vt:lpstr>Ejercicio 4</vt:lpstr>
      <vt:lpstr>BUENAS PRACTICAS DE MANUFACTURA. BPM (Decreto 3075/97)  Alimentos.</vt:lpstr>
      <vt:lpstr>A manera de colofón</vt:lpstr>
      <vt:lpstr>Presentación de PowerPoint</vt:lpstr>
    </vt:vector>
  </TitlesOfParts>
  <Company>PONTIFICIA UNIVERSIDAD JAVERIANA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Sitios web Facultades</dc:title>
  <dc:creator>sgonzale</dc:creator>
  <cp:lastModifiedBy>Nadenka Beatriz Melo Brito</cp:lastModifiedBy>
  <cp:revision>97</cp:revision>
  <dcterms:created xsi:type="dcterms:W3CDTF">2009-09-25T20:24:00Z</dcterms:created>
  <dcterms:modified xsi:type="dcterms:W3CDTF">2013-09-26T11:37:26Z</dcterms:modified>
</cp:coreProperties>
</file>