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8" r:id="rId3"/>
    <p:sldId id="260" r:id="rId4"/>
    <p:sldId id="286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88" r:id="rId16"/>
    <p:sldId id="272" r:id="rId17"/>
    <p:sldId id="274" r:id="rId18"/>
    <p:sldId id="275" r:id="rId19"/>
    <p:sldId id="276" r:id="rId20"/>
    <p:sldId id="277" r:id="rId21"/>
    <p:sldId id="278" r:id="rId22"/>
    <p:sldId id="282" r:id="rId23"/>
    <p:sldId id="279" r:id="rId24"/>
    <p:sldId id="280" r:id="rId25"/>
    <p:sldId id="281" r:id="rId26"/>
    <p:sldId id="283" r:id="rId27"/>
    <p:sldId id="285" r:id="rId28"/>
    <p:sldId id="287" r:id="rId29"/>
    <p:sldId id="284" r:id="rId30"/>
  </p:sldIdLst>
  <p:sldSz cx="9144000" cy="6858000" type="screen4x3"/>
  <p:notesSz cx="6858000" cy="90805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925089-6B07-47A1-AAE5-CFC20026FBAD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06C479FC-4CE6-4AB8-8CAB-308664B42991}">
      <dgm:prSet phldrT="[Texto]"/>
      <dgm:spPr/>
      <dgm:t>
        <a:bodyPr/>
        <a:lstStyle/>
        <a:p>
          <a:r>
            <a:rPr lang="es-CO" dirty="0" smtClean="0"/>
            <a:t>Ordenar y controlar 50’s</a:t>
          </a:r>
          <a:endParaRPr lang="es-CO" dirty="0"/>
        </a:p>
      </dgm:t>
    </dgm:pt>
    <dgm:pt modelId="{F0D64E42-042A-451B-8589-4475BEF4123B}" type="parTrans" cxnId="{63CB5BD6-C82D-4C25-A0E2-134A5BA32957}">
      <dgm:prSet/>
      <dgm:spPr/>
      <dgm:t>
        <a:bodyPr/>
        <a:lstStyle/>
        <a:p>
          <a:endParaRPr lang="es-CO"/>
        </a:p>
      </dgm:t>
    </dgm:pt>
    <dgm:pt modelId="{CAA7A930-5783-4AD7-B36B-1CF62F9A3B75}" type="sibTrans" cxnId="{63CB5BD6-C82D-4C25-A0E2-134A5BA32957}">
      <dgm:prSet/>
      <dgm:spPr/>
      <dgm:t>
        <a:bodyPr/>
        <a:lstStyle/>
        <a:p>
          <a:endParaRPr lang="es-CO"/>
        </a:p>
      </dgm:t>
    </dgm:pt>
    <dgm:pt modelId="{3E9E37E9-CF71-4789-B374-00B31DCCF4B4}">
      <dgm:prSet phldrT="[Texto]"/>
      <dgm:spPr/>
      <dgm:t>
        <a:bodyPr/>
        <a:lstStyle/>
        <a:p>
          <a:r>
            <a:rPr lang="es-CO" dirty="0" err="1" smtClean="0"/>
            <a:t>BPM’s</a:t>
          </a:r>
          <a:r>
            <a:rPr lang="es-CO" dirty="0" smtClean="0"/>
            <a:t> 60’s: prevención</a:t>
          </a:r>
          <a:endParaRPr lang="es-CO" dirty="0"/>
        </a:p>
      </dgm:t>
    </dgm:pt>
    <dgm:pt modelId="{EBAAB90D-4947-42E5-8317-0A069D24C641}" type="parTrans" cxnId="{A481B613-F3F8-4F0B-BC40-62A31BC5F200}">
      <dgm:prSet/>
      <dgm:spPr/>
      <dgm:t>
        <a:bodyPr/>
        <a:lstStyle/>
        <a:p>
          <a:endParaRPr lang="es-CO"/>
        </a:p>
      </dgm:t>
    </dgm:pt>
    <dgm:pt modelId="{866C7E27-9B8A-477A-85C9-7149947667AF}" type="sibTrans" cxnId="{A481B613-F3F8-4F0B-BC40-62A31BC5F200}">
      <dgm:prSet/>
      <dgm:spPr/>
      <dgm:t>
        <a:bodyPr/>
        <a:lstStyle/>
        <a:p>
          <a:endParaRPr lang="es-CO"/>
        </a:p>
      </dgm:t>
    </dgm:pt>
    <dgm:pt modelId="{1972DD04-7819-40BC-AD90-B78E8FF94C95}">
      <dgm:prSet phldrT="[Texto]"/>
      <dgm:spPr/>
      <dgm:t>
        <a:bodyPr/>
        <a:lstStyle/>
        <a:p>
          <a:r>
            <a:rPr lang="es-CO" dirty="0" smtClean="0"/>
            <a:t>HACCP 90’S: principios y controles</a:t>
          </a:r>
          <a:endParaRPr lang="es-CO" dirty="0"/>
        </a:p>
      </dgm:t>
    </dgm:pt>
    <dgm:pt modelId="{26DBC1AF-4ACF-4249-A671-79DDBA294C28}" type="parTrans" cxnId="{A0D9E715-721E-4382-B50C-88FD8FF780A4}">
      <dgm:prSet/>
      <dgm:spPr/>
      <dgm:t>
        <a:bodyPr/>
        <a:lstStyle/>
        <a:p>
          <a:endParaRPr lang="es-CO"/>
        </a:p>
      </dgm:t>
    </dgm:pt>
    <dgm:pt modelId="{6ECD006C-3BD9-4507-B493-6541B84B7C08}" type="sibTrans" cxnId="{A0D9E715-721E-4382-B50C-88FD8FF780A4}">
      <dgm:prSet/>
      <dgm:spPr/>
      <dgm:t>
        <a:bodyPr/>
        <a:lstStyle/>
        <a:p>
          <a:endParaRPr lang="es-CO"/>
        </a:p>
      </dgm:t>
    </dgm:pt>
    <dgm:pt modelId="{D9BA89FA-6B0F-4B30-9BC6-AB1868F3F4B2}">
      <dgm:prSet phldrT="[Texto]"/>
      <dgm:spPr/>
      <dgm:t>
        <a:bodyPr/>
        <a:lstStyle/>
        <a:p>
          <a:r>
            <a:rPr lang="es-CO" dirty="0" smtClean="0"/>
            <a:t>De la granja a la mesa 00’s: producción primaria, trazabilidad y responsabilidad compartida</a:t>
          </a:r>
          <a:endParaRPr lang="es-CO" dirty="0"/>
        </a:p>
      </dgm:t>
    </dgm:pt>
    <dgm:pt modelId="{DF1B3ED7-DDB2-486E-8F22-F0BB98AA6299}" type="parTrans" cxnId="{F05619DC-72DF-4BEF-8B77-1A19D93FD81B}">
      <dgm:prSet/>
      <dgm:spPr/>
      <dgm:t>
        <a:bodyPr/>
        <a:lstStyle/>
        <a:p>
          <a:endParaRPr lang="es-CO"/>
        </a:p>
      </dgm:t>
    </dgm:pt>
    <dgm:pt modelId="{0507B7CC-627C-4FD3-B3CE-C9F9228B0394}" type="sibTrans" cxnId="{F05619DC-72DF-4BEF-8B77-1A19D93FD81B}">
      <dgm:prSet/>
      <dgm:spPr/>
      <dgm:t>
        <a:bodyPr/>
        <a:lstStyle/>
        <a:p>
          <a:endParaRPr lang="es-CO"/>
        </a:p>
      </dgm:t>
    </dgm:pt>
    <dgm:pt modelId="{BA199434-DEEE-4DBC-82AD-CDB59E498C34}">
      <dgm:prSet phldrT="[Texto]"/>
      <dgm:spPr/>
      <dgm:t>
        <a:bodyPr/>
        <a:lstStyle/>
        <a:p>
          <a:r>
            <a:rPr lang="es-CO" dirty="0" smtClean="0"/>
            <a:t>Sistemas de Gestión 10’s: enfoque de procesos, auditoria y certificación</a:t>
          </a:r>
          <a:endParaRPr lang="es-CO" dirty="0"/>
        </a:p>
      </dgm:t>
    </dgm:pt>
    <dgm:pt modelId="{EA2B48E3-1D83-4F56-8F98-8559F9134AB6}" type="parTrans" cxnId="{7A940814-5784-41F1-AF03-2A69F20A9785}">
      <dgm:prSet/>
      <dgm:spPr/>
      <dgm:t>
        <a:bodyPr/>
        <a:lstStyle/>
        <a:p>
          <a:endParaRPr lang="es-CO"/>
        </a:p>
      </dgm:t>
    </dgm:pt>
    <dgm:pt modelId="{4B57BD8A-641A-44A4-B586-CEB7E31199BA}" type="sibTrans" cxnId="{7A940814-5784-41F1-AF03-2A69F20A9785}">
      <dgm:prSet/>
      <dgm:spPr/>
      <dgm:t>
        <a:bodyPr/>
        <a:lstStyle/>
        <a:p>
          <a:endParaRPr lang="es-CO"/>
        </a:p>
      </dgm:t>
    </dgm:pt>
    <dgm:pt modelId="{747B6024-22ED-4E35-92E3-0812CFFCFF39}">
      <dgm:prSet phldrT="[Texto]"/>
      <dgm:spPr/>
      <dgm:t>
        <a:bodyPr/>
        <a:lstStyle/>
        <a:p>
          <a:endParaRPr lang="es-CO" dirty="0"/>
        </a:p>
      </dgm:t>
    </dgm:pt>
    <dgm:pt modelId="{5BA48A5E-A7AB-44F9-8954-EBB81FC3399C}" type="parTrans" cxnId="{07DFF915-AE4D-46E7-8108-1317F9581400}">
      <dgm:prSet/>
      <dgm:spPr/>
      <dgm:t>
        <a:bodyPr/>
        <a:lstStyle/>
        <a:p>
          <a:endParaRPr lang="es-CO"/>
        </a:p>
      </dgm:t>
    </dgm:pt>
    <dgm:pt modelId="{3718BE88-90B6-46FB-8F24-5DE3968A9DDF}" type="sibTrans" cxnId="{07DFF915-AE4D-46E7-8108-1317F9581400}">
      <dgm:prSet/>
      <dgm:spPr/>
      <dgm:t>
        <a:bodyPr/>
        <a:lstStyle/>
        <a:p>
          <a:endParaRPr lang="es-CO"/>
        </a:p>
      </dgm:t>
    </dgm:pt>
    <dgm:pt modelId="{FA656C3F-F8D2-46B3-A926-E37A521D7E70}" type="pres">
      <dgm:prSet presAssocID="{91925089-6B07-47A1-AAE5-CFC20026FBAD}" presName="arrowDiagram" presStyleCnt="0">
        <dgm:presLayoutVars>
          <dgm:chMax val="5"/>
          <dgm:dir/>
          <dgm:resizeHandles val="exact"/>
        </dgm:presLayoutVars>
      </dgm:prSet>
      <dgm:spPr/>
    </dgm:pt>
    <dgm:pt modelId="{5697951A-A466-4A55-9979-A5271402B559}" type="pres">
      <dgm:prSet presAssocID="{91925089-6B07-47A1-AAE5-CFC20026FBAD}" presName="arrow" presStyleLbl="bgShp" presStyleIdx="0" presStyleCnt="1" custScaleX="98305" custScaleY="110757" custLinFactNeighborX="-7417" custLinFactNeighborY="-418"/>
      <dgm:spPr/>
    </dgm:pt>
    <dgm:pt modelId="{18930AD7-7F73-4ACC-8108-2FE9D3FB7139}" type="pres">
      <dgm:prSet presAssocID="{91925089-6B07-47A1-AAE5-CFC20026FBAD}" presName="arrowDiagram5" presStyleCnt="0"/>
      <dgm:spPr/>
    </dgm:pt>
    <dgm:pt modelId="{C1D3EB7A-EBA3-4AA6-B962-EFAD2E8D12C8}" type="pres">
      <dgm:prSet presAssocID="{06C479FC-4CE6-4AB8-8CAB-308664B42991}" presName="bullet5a" presStyleLbl="node1" presStyleIdx="0" presStyleCnt="5"/>
      <dgm:spPr/>
    </dgm:pt>
    <dgm:pt modelId="{21F8C165-63C2-4DB5-BE27-D7541F76A0C7}" type="pres">
      <dgm:prSet presAssocID="{06C479FC-4CE6-4AB8-8CAB-308664B42991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7AD92CB-27AF-4D75-B825-6E02F90F1AF9}" type="pres">
      <dgm:prSet presAssocID="{3E9E37E9-CF71-4789-B374-00B31DCCF4B4}" presName="bullet5b" presStyleLbl="node1" presStyleIdx="1" presStyleCnt="5"/>
      <dgm:spPr/>
    </dgm:pt>
    <dgm:pt modelId="{93E3DD11-1D1B-47F8-A6ED-938865178D19}" type="pres">
      <dgm:prSet presAssocID="{3E9E37E9-CF71-4789-B374-00B31DCCF4B4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2A813FE-2560-4037-9999-20D8A568947C}" type="pres">
      <dgm:prSet presAssocID="{1972DD04-7819-40BC-AD90-B78E8FF94C95}" presName="bullet5c" presStyleLbl="node1" presStyleIdx="2" presStyleCnt="5"/>
      <dgm:spPr/>
    </dgm:pt>
    <dgm:pt modelId="{3DFC7898-4299-47BB-A729-2A68587F9F15}" type="pres">
      <dgm:prSet presAssocID="{1972DD04-7819-40BC-AD90-B78E8FF94C95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F1D97FA-3E20-40AB-93A6-D3A2DF9D481F}" type="pres">
      <dgm:prSet presAssocID="{D9BA89FA-6B0F-4B30-9BC6-AB1868F3F4B2}" presName="bullet5d" presStyleLbl="node1" presStyleIdx="3" presStyleCnt="5"/>
      <dgm:spPr/>
    </dgm:pt>
    <dgm:pt modelId="{34B2919C-A0B3-4A3F-9A1D-94FF0A77A09E}" type="pres">
      <dgm:prSet presAssocID="{D9BA89FA-6B0F-4B30-9BC6-AB1868F3F4B2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95E0514-DFB2-4EC3-9FB7-2C566FFA7CDD}" type="pres">
      <dgm:prSet presAssocID="{BA199434-DEEE-4DBC-82AD-CDB59E498C34}" presName="bullet5e" presStyleLbl="node1" presStyleIdx="4" presStyleCnt="5"/>
      <dgm:spPr/>
    </dgm:pt>
    <dgm:pt modelId="{4F55FF7C-A16F-4C4E-8A2E-EF81892DF9BE}" type="pres">
      <dgm:prSet presAssocID="{BA199434-DEEE-4DBC-82AD-CDB59E498C34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80CA62C8-72AC-436F-990D-43BC2F197BD9}" type="presOf" srcId="{91925089-6B07-47A1-AAE5-CFC20026FBAD}" destId="{FA656C3F-F8D2-46B3-A926-E37A521D7E70}" srcOrd="0" destOrd="0" presId="urn:microsoft.com/office/officeart/2005/8/layout/arrow2"/>
    <dgm:cxn modelId="{8E8F7092-2F43-43B2-AF96-451D33C8903D}" type="presOf" srcId="{1972DD04-7819-40BC-AD90-B78E8FF94C95}" destId="{3DFC7898-4299-47BB-A729-2A68587F9F15}" srcOrd="0" destOrd="0" presId="urn:microsoft.com/office/officeart/2005/8/layout/arrow2"/>
    <dgm:cxn modelId="{B6E2FCC7-2013-4A39-9617-B0D99E7D76E4}" type="presOf" srcId="{06C479FC-4CE6-4AB8-8CAB-308664B42991}" destId="{21F8C165-63C2-4DB5-BE27-D7541F76A0C7}" srcOrd="0" destOrd="0" presId="urn:microsoft.com/office/officeart/2005/8/layout/arrow2"/>
    <dgm:cxn modelId="{7A940814-5784-41F1-AF03-2A69F20A9785}" srcId="{91925089-6B07-47A1-AAE5-CFC20026FBAD}" destId="{BA199434-DEEE-4DBC-82AD-CDB59E498C34}" srcOrd="4" destOrd="0" parTransId="{EA2B48E3-1D83-4F56-8F98-8559F9134AB6}" sibTransId="{4B57BD8A-641A-44A4-B586-CEB7E31199BA}"/>
    <dgm:cxn modelId="{A0D9E715-721E-4382-B50C-88FD8FF780A4}" srcId="{91925089-6B07-47A1-AAE5-CFC20026FBAD}" destId="{1972DD04-7819-40BC-AD90-B78E8FF94C95}" srcOrd="2" destOrd="0" parTransId="{26DBC1AF-4ACF-4249-A671-79DDBA294C28}" sibTransId="{6ECD006C-3BD9-4507-B493-6541B84B7C08}"/>
    <dgm:cxn modelId="{63CB5BD6-C82D-4C25-A0E2-134A5BA32957}" srcId="{91925089-6B07-47A1-AAE5-CFC20026FBAD}" destId="{06C479FC-4CE6-4AB8-8CAB-308664B42991}" srcOrd="0" destOrd="0" parTransId="{F0D64E42-042A-451B-8589-4475BEF4123B}" sibTransId="{CAA7A930-5783-4AD7-B36B-1CF62F9A3B75}"/>
    <dgm:cxn modelId="{F05619DC-72DF-4BEF-8B77-1A19D93FD81B}" srcId="{91925089-6B07-47A1-AAE5-CFC20026FBAD}" destId="{D9BA89FA-6B0F-4B30-9BC6-AB1868F3F4B2}" srcOrd="3" destOrd="0" parTransId="{DF1B3ED7-DDB2-486E-8F22-F0BB98AA6299}" sibTransId="{0507B7CC-627C-4FD3-B3CE-C9F9228B0394}"/>
    <dgm:cxn modelId="{07DFF915-AE4D-46E7-8108-1317F9581400}" srcId="{91925089-6B07-47A1-AAE5-CFC20026FBAD}" destId="{747B6024-22ED-4E35-92E3-0812CFFCFF39}" srcOrd="5" destOrd="0" parTransId="{5BA48A5E-A7AB-44F9-8954-EBB81FC3399C}" sibTransId="{3718BE88-90B6-46FB-8F24-5DE3968A9DDF}"/>
    <dgm:cxn modelId="{E743FB25-BF7E-4588-B7FB-1B429C3AED5F}" type="presOf" srcId="{D9BA89FA-6B0F-4B30-9BC6-AB1868F3F4B2}" destId="{34B2919C-A0B3-4A3F-9A1D-94FF0A77A09E}" srcOrd="0" destOrd="0" presId="urn:microsoft.com/office/officeart/2005/8/layout/arrow2"/>
    <dgm:cxn modelId="{A481B613-F3F8-4F0B-BC40-62A31BC5F200}" srcId="{91925089-6B07-47A1-AAE5-CFC20026FBAD}" destId="{3E9E37E9-CF71-4789-B374-00B31DCCF4B4}" srcOrd="1" destOrd="0" parTransId="{EBAAB90D-4947-42E5-8317-0A069D24C641}" sibTransId="{866C7E27-9B8A-477A-85C9-7149947667AF}"/>
    <dgm:cxn modelId="{CB943734-79A9-4331-99D3-8FFFACBBB358}" type="presOf" srcId="{BA199434-DEEE-4DBC-82AD-CDB59E498C34}" destId="{4F55FF7C-A16F-4C4E-8A2E-EF81892DF9BE}" srcOrd="0" destOrd="0" presId="urn:microsoft.com/office/officeart/2005/8/layout/arrow2"/>
    <dgm:cxn modelId="{E43CCF0E-7376-4733-98FE-CAB77400B2CA}" type="presOf" srcId="{3E9E37E9-CF71-4789-B374-00B31DCCF4B4}" destId="{93E3DD11-1D1B-47F8-A6ED-938865178D19}" srcOrd="0" destOrd="0" presId="urn:microsoft.com/office/officeart/2005/8/layout/arrow2"/>
    <dgm:cxn modelId="{8888C4C6-7E31-473D-9C5E-7E5D398546F0}" type="presParOf" srcId="{FA656C3F-F8D2-46B3-A926-E37A521D7E70}" destId="{5697951A-A466-4A55-9979-A5271402B559}" srcOrd="0" destOrd="0" presId="urn:microsoft.com/office/officeart/2005/8/layout/arrow2"/>
    <dgm:cxn modelId="{6524682A-626F-475B-A29F-4F1614246D03}" type="presParOf" srcId="{FA656C3F-F8D2-46B3-A926-E37A521D7E70}" destId="{18930AD7-7F73-4ACC-8108-2FE9D3FB7139}" srcOrd="1" destOrd="0" presId="urn:microsoft.com/office/officeart/2005/8/layout/arrow2"/>
    <dgm:cxn modelId="{53EF02AD-F200-4485-B08F-76CD51A162E8}" type="presParOf" srcId="{18930AD7-7F73-4ACC-8108-2FE9D3FB7139}" destId="{C1D3EB7A-EBA3-4AA6-B962-EFAD2E8D12C8}" srcOrd="0" destOrd="0" presId="urn:microsoft.com/office/officeart/2005/8/layout/arrow2"/>
    <dgm:cxn modelId="{DA742D0D-E54F-430B-B97A-76B30A751CDC}" type="presParOf" srcId="{18930AD7-7F73-4ACC-8108-2FE9D3FB7139}" destId="{21F8C165-63C2-4DB5-BE27-D7541F76A0C7}" srcOrd="1" destOrd="0" presId="urn:microsoft.com/office/officeart/2005/8/layout/arrow2"/>
    <dgm:cxn modelId="{FA6DD90E-31DD-492F-8D75-0354EA8EEC75}" type="presParOf" srcId="{18930AD7-7F73-4ACC-8108-2FE9D3FB7139}" destId="{E7AD92CB-27AF-4D75-B825-6E02F90F1AF9}" srcOrd="2" destOrd="0" presId="urn:microsoft.com/office/officeart/2005/8/layout/arrow2"/>
    <dgm:cxn modelId="{FB88AC00-FF60-4260-B70B-A38DBAE9F30B}" type="presParOf" srcId="{18930AD7-7F73-4ACC-8108-2FE9D3FB7139}" destId="{93E3DD11-1D1B-47F8-A6ED-938865178D19}" srcOrd="3" destOrd="0" presId="urn:microsoft.com/office/officeart/2005/8/layout/arrow2"/>
    <dgm:cxn modelId="{E3B964B2-4392-4567-B0A6-D5A929EF0114}" type="presParOf" srcId="{18930AD7-7F73-4ACC-8108-2FE9D3FB7139}" destId="{42A813FE-2560-4037-9999-20D8A568947C}" srcOrd="4" destOrd="0" presId="urn:microsoft.com/office/officeart/2005/8/layout/arrow2"/>
    <dgm:cxn modelId="{463CD5F2-0ECA-4641-9EB9-643F723FDA30}" type="presParOf" srcId="{18930AD7-7F73-4ACC-8108-2FE9D3FB7139}" destId="{3DFC7898-4299-47BB-A729-2A68587F9F15}" srcOrd="5" destOrd="0" presId="urn:microsoft.com/office/officeart/2005/8/layout/arrow2"/>
    <dgm:cxn modelId="{FAC50F0A-409B-4350-A707-E84414B1D338}" type="presParOf" srcId="{18930AD7-7F73-4ACC-8108-2FE9D3FB7139}" destId="{BF1D97FA-3E20-40AB-93A6-D3A2DF9D481F}" srcOrd="6" destOrd="0" presId="urn:microsoft.com/office/officeart/2005/8/layout/arrow2"/>
    <dgm:cxn modelId="{E3ECD6BA-C517-4326-81C6-6464E3EF2F08}" type="presParOf" srcId="{18930AD7-7F73-4ACC-8108-2FE9D3FB7139}" destId="{34B2919C-A0B3-4A3F-9A1D-94FF0A77A09E}" srcOrd="7" destOrd="0" presId="urn:microsoft.com/office/officeart/2005/8/layout/arrow2"/>
    <dgm:cxn modelId="{7B513C21-9A1B-4035-8DBC-A72B52A8CA52}" type="presParOf" srcId="{18930AD7-7F73-4ACC-8108-2FE9D3FB7139}" destId="{895E0514-DFB2-4EC3-9FB7-2C566FFA7CDD}" srcOrd="8" destOrd="0" presId="urn:microsoft.com/office/officeart/2005/8/layout/arrow2"/>
    <dgm:cxn modelId="{56F5E007-D3FF-43CF-BDBD-75834D14A706}" type="presParOf" srcId="{18930AD7-7F73-4ACC-8108-2FE9D3FB7139}" destId="{4F55FF7C-A16F-4C4E-8A2E-EF81892DF9BE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9B08AF-7FBA-48A8-B051-C69C8BEDFCE5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/>
      <dgm:spPr/>
    </dgm:pt>
    <dgm:pt modelId="{6BB32BA7-3641-4D9E-86FD-40CD5E2C6F6F}">
      <dgm:prSet/>
      <dgm:spPr/>
      <dgm:t>
        <a:bodyPr/>
        <a:lstStyle/>
        <a:p>
          <a:endParaRPr lang="es-CO"/>
        </a:p>
      </dgm:t>
    </dgm:pt>
    <dgm:pt modelId="{B730A709-5A92-4C81-9CC8-80759C505E86}" type="parTrans" cxnId="{884D50A5-15F2-4E88-B875-85808F94F6EB}">
      <dgm:prSet/>
      <dgm:spPr/>
    </dgm:pt>
    <dgm:pt modelId="{675F3854-5426-4283-A03F-D1A6394DCF53}" type="sibTrans" cxnId="{884D50A5-15F2-4E88-B875-85808F94F6EB}">
      <dgm:prSet/>
      <dgm:spPr/>
    </dgm:pt>
    <dgm:pt modelId="{C14599E2-4E88-4129-A78E-F124DC58F750}">
      <dgm:prSet/>
      <dgm:spPr/>
      <dgm:t>
        <a:bodyPr/>
        <a:lstStyle/>
        <a:p>
          <a:endParaRPr lang="es-CO"/>
        </a:p>
      </dgm:t>
    </dgm:pt>
    <dgm:pt modelId="{5658DF9F-64FB-4CAD-8E46-6FE776BA5DB3}" type="parTrans" cxnId="{7774C7FB-5C4B-4746-8951-671C980C2EC4}">
      <dgm:prSet/>
      <dgm:spPr/>
    </dgm:pt>
    <dgm:pt modelId="{EE508C81-7CCD-4FAB-B772-6BBF1D9055B3}" type="sibTrans" cxnId="{7774C7FB-5C4B-4746-8951-671C980C2EC4}">
      <dgm:prSet/>
      <dgm:spPr/>
    </dgm:pt>
    <dgm:pt modelId="{B51C0342-F65E-4C89-96BE-3683BAF800CA}">
      <dgm:prSet/>
      <dgm:spPr/>
      <dgm:t>
        <a:bodyPr/>
        <a:lstStyle/>
        <a:p>
          <a:endParaRPr lang="es-CO"/>
        </a:p>
      </dgm:t>
    </dgm:pt>
    <dgm:pt modelId="{1DBD63E5-2289-4875-AC91-F149BC754E7C}" type="parTrans" cxnId="{382044BC-8681-41D0-96A5-C7C82B7B9E29}">
      <dgm:prSet/>
      <dgm:spPr/>
    </dgm:pt>
    <dgm:pt modelId="{EE826282-6A8C-4976-B36E-CC3475750B8C}" type="sibTrans" cxnId="{382044BC-8681-41D0-96A5-C7C82B7B9E29}">
      <dgm:prSet/>
      <dgm:spPr/>
    </dgm:pt>
    <dgm:pt modelId="{2A79B020-E8D9-41A1-ACE3-4F1C6892479D}" type="pres">
      <dgm:prSet presAssocID="{5A9B08AF-7FBA-48A8-B051-C69C8BEDFCE5}" presName="cycle" presStyleCnt="0">
        <dgm:presLayoutVars>
          <dgm:dir/>
          <dgm:resizeHandles val="exact"/>
        </dgm:presLayoutVars>
      </dgm:prSet>
      <dgm:spPr/>
    </dgm:pt>
    <dgm:pt modelId="{92595FA9-8E2F-49A0-BFC7-1A55D37ADE64}" type="pres">
      <dgm:prSet presAssocID="{6BB32BA7-3641-4D9E-86FD-40CD5E2C6F6F}" presName="dummy" presStyleCnt="0"/>
      <dgm:spPr/>
    </dgm:pt>
    <dgm:pt modelId="{761D2433-363A-4FBD-A9DB-41B8C6E07A0E}" type="pres">
      <dgm:prSet presAssocID="{6BB32BA7-3641-4D9E-86FD-40CD5E2C6F6F}" presName="node" presStyleLbl="revTx" presStyleIdx="0" presStyleCnt="3">
        <dgm:presLayoutVars>
          <dgm:bulletEnabled val="1"/>
        </dgm:presLayoutVars>
      </dgm:prSet>
      <dgm:spPr/>
    </dgm:pt>
    <dgm:pt modelId="{94628766-C339-4363-9AB7-596C888897D9}" type="pres">
      <dgm:prSet presAssocID="{675F3854-5426-4283-A03F-D1A6394DCF53}" presName="sibTrans" presStyleLbl="node1" presStyleIdx="0" presStyleCnt="3"/>
      <dgm:spPr/>
    </dgm:pt>
    <dgm:pt modelId="{D0CBE43A-B97C-4320-85D0-AE4E3A149708}" type="pres">
      <dgm:prSet presAssocID="{C14599E2-4E88-4129-A78E-F124DC58F750}" presName="dummy" presStyleCnt="0"/>
      <dgm:spPr/>
    </dgm:pt>
    <dgm:pt modelId="{CCAC8028-5E23-47DE-8D6A-11103B02E634}" type="pres">
      <dgm:prSet presAssocID="{C14599E2-4E88-4129-A78E-F124DC58F750}" presName="node" presStyleLbl="revTx" presStyleIdx="1" presStyleCnt="3">
        <dgm:presLayoutVars>
          <dgm:bulletEnabled val="1"/>
        </dgm:presLayoutVars>
      </dgm:prSet>
      <dgm:spPr/>
    </dgm:pt>
    <dgm:pt modelId="{7D2A8049-7648-4720-B27B-6153E2C32AFA}" type="pres">
      <dgm:prSet presAssocID="{EE508C81-7CCD-4FAB-B772-6BBF1D9055B3}" presName="sibTrans" presStyleLbl="node1" presStyleIdx="1" presStyleCnt="3"/>
      <dgm:spPr/>
    </dgm:pt>
    <dgm:pt modelId="{FD4058EA-3491-436D-A037-722834F2077A}" type="pres">
      <dgm:prSet presAssocID="{B51C0342-F65E-4C89-96BE-3683BAF800CA}" presName="dummy" presStyleCnt="0"/>
      <dgm:spPr/>
    </dgm:pt>
    <dgm:pt modelId="{E566F1FD-5423-43B6-9E32-95CAB9E75F7D}" type="pres">
      <dgm:prSet presAssocID="{B51C0342-F65E-4C89-96BE-3683BAF800CA}" presName="node" presStyleLbl="revTx" presStyleIdx="2" presStyleCnt="3">
        <dgm:presLayoutVars>
          <dgm:bulletEnabled val="1"/>
        </dgm:presLayoutVars>
      </dgm:prSet>
      <dgm:spPr/>
    </dgm:pt>
    <dgm:pt modelId="{E6075C10-FA9A-45B4-A7B0-01B4474D0151}" type="pres">
      <dgm:prSet presAssocID="{EE826282-6A8C-4976-B36E-CC3475750B8C}" presName="sibTrans" presStyleLbl="node1" presStyleIdx="2" presStyleCnt="3"/>
      <dgm:spPr/>
    </dgm:pt>
  </dgm:ptLst>
  <dgm:cxnLst>
    <dgm:cxn modelId="{7774C7FB-5C4B-4746-8951-671C980C2EC4}" srcId="{5A9B08AF-7FBA-48A8-B051-C69C8BEDFCE5}" destId="{C14599E2-4E88-4129-A78E-F124DC58F750}" srcOrd="1" destOrd="0" parTransId="{5658DF9F-64FB-4CAD-8E46-6FE776BA5DB3}" sibTransId="{EE508C81-7CCD-4FAB-B772-6BBF1D9055B3}"/>
    <dgm:cxn modelId="{788DEC99-2A01-4889-9E10-2FA7F09D47C6}" type="presOf" srcId="{C14599E2-4E88-4129-A78E-F124DC58F750}" destId="{CCAC8028-5E23-47DE-8D6A-11103B02E634}" srcOrd="0" destOrd="0" presId="urn:microsoft.com/office/officeart/2005/8/layout/cycle1"/>
    <dgm:cxn modelId="{D9E2A697-B9C1-45ED-A172-110B88438E13}" type="presOf" srcId="{B51C0342-F65E-4C89-96BE-3683BAF800CA}" destId="{E566F1FD-5423-43B6-9E32-95CAB9E75F7D}" srcOrd="0" destOrd="0" presId="urn:microsoft.com/office/officeart/2005/8/layout/cycle1"/>
    <dgm:cxn modelId="{8222B6D9-9465-4529-9B34-ACDD4F76E319}" type="presOf" srcId="{6BB32BA7-3641-4D9E-86FD-40CD5E2C6F6F}" destId="{761D2433-363A-4FBD-A9DB-41B8C6E07A0E}" srcOrd="0" destOrd="0" presId="urn:microsoft.com/office/officeart/2005/8/layout/cycle1"/>
    <dgm:cxn modelId="{C16ECDF9-C642-40CC-A9D8-42CF7AB2C919}" type="presOf" srcId="{5A9B08AF-7FBA-48A8-B051-C69C8BEDFCE5}" destId="{2A79B020-E8D9-41A1-ACE3-4F1C6892479D}" srcOrd="0" destOrd="0" presId="urn:microsoft.com/office/officeart/2005/8/layout/cycle1"/>
    <dgm:cxn modelId="{C2B5B2B4-609A-4115-B5DF-16E4781E8E8D}" type="presOf" srcId="{EE826282-6A8C-4976-B36E-CC3475750B8C}" destId="{E6075C10-FA9A-45B4-A7B0-01B4474D0151}" srcOrd="0" destOrd="0" presId="urn:microsoft.com/office/officeart/2005/8/layout/cycle1"/>
    <dgm:cxn modelId="{382044BC-8681-41D0-96A5-C7C82B7B9E29}" srcId="{5A9B08AF-7FBA-48A8-B051-C69C8BEDFCE5}" destId="{B51C0342-F65E-4C89-96BE-3683BAF800CA}" srcOrd="2" destOrd="0" parTransId="{1DBD63E5-2289-4875-AC91-F149BC754E7C}" sibTransId="{EE826282-6A8C-4976-B36E-CC3475750B8C}"/>
    <dgm:cxn modelId="{7D230228-7071-4007-B99B-48270D135609}" type="presOf" srcId="{EE508C81-7CCD-4FAB-B772-6BBF1D9055B3}" destId="{7D2A8049-7648-4720-B27B-6153E2C32AFA}" srcOrd="0" destOrd="0" presId="urn:microsoft.com/office/officeart/2005/8/layout/cycle1"/>
    <dgm:cxn modelId="{4647D4B3-3523-472D-B8EB-748766BAF4E4}" type="presOf" srcId="{675F3854-5426-4283-A03F-D1A6394DCF53}" destId="{94628766-C339-4363-9AB7-596C888897D9}" srcOrd="0" destOrd="0" presId="urn:microsoft.com/office/officeart/2005/8/layout/cycle1"/>
    <dgm:cxn modelId="{884D50A5-15F2-4E88-B875-85808F94F6EB}" srcId="{5A9B08AF-7FBA-48A8-B051-C69C8BEDFCE5}" destId="{6BB32BA7-3641-4D9E-86FD-40CD5E2C6F6F}" srcOrd="0" destOrd="0" parTransId="{B730A709-5A92-4C81-9CC8-80759C505E86}" sibTransId="{675F3854-5426-4283-A03F-D1A6394DCF53}"/>
    <dgm:cxn modelId="{47B0D878-CE05-41DB-8C25-523B951A7A5E}" type="presParOf" srcId="{2A79B020-E8D9-41A1-ACE3-4F1C6892479D}" destId="{92595FA9-8E2F-49A0-BFC7-1A55D37ADE64}" srcOrd="0" destOrd="0" presId="urn:microsoft.com/office/officeart/2005/8/layout/cycle1"/>
    <dgm:cxn modelId="{4677F905-7274-4915-84F1-4164EEDEB121}" type="presParOf" srcId="{2A79B020-E8D9-41A1-ACE3-4F1C6892479D}" destId="{761D2433-363A-4FBD-A9DB-41B8C6E07A0E}" srcOrd="1" destOrd="0" presId="urn:microsoft.com/office/officeart/2005/8/layout/cycle1"/>
    <dgm:cxn modelId="{FA61D6F7-12EC-406E-B2D1-A9B67A1F80FD}" type="presParOf" srcId="{2A79B020-E8D9-41A1-ACE3-4F1C6892479D}" destId="{94628766-C339-4363-9AB7-596C888897D9}" srcOrd="2" destOrd="0" presId="urn:microsoft.com/office/officeart/2005/8/layout/cycle1"/>
    <dgm:cxn modelId="{747F8037-86B0-4215-B1A5-01FD851EE261}" type="presParOf" srcId="{2A79B020-E8D9-41A1-ACE3-4F1C6892479D}" destId="{D0CBE43A-B97C-4320-85D0-AE4E3A149708}" srcOrd="3" destOrd="0" presId="urn:microsoft.com/office/officeart/2005/8/layout/cycle1"/>
    <dgm:cxn modelId="{25D9C2BC-91CD-4E5A-9CBD-A22B2DD06599}" type="presParOf" srcId="{2A79B020-E8D9-41A1-ACE3-4F1C6892479D}" destId="{CCAC8028-5E23-47DE-8D6A-11103B02E634}" srcOrd="4" destOrd="0" presId="urn:microsoft.com/office/officeart/2005/8/layout/cycle1"/>
    <dgm:cxn modelId="{B83F099B-0FE4-459C-96D0-D12C9DC3B6D1}" type="presParOf" srcId="{2A79B020-E8D9-41A1-ACE3-4F1C6892479D}" destId="{7D2A8049-7648-4720-B27B-6153E2C32AFA}" srcOrd="5" destOrd="0" presId="urn:microsoft.com/office/officeart/2005/8/layout/cycle1"/>
    <dgm:cxn modelId="{165C99AE-068F-4A98-A08C-BAE1D871750A}" type="presParOf" srcId="{2A79B020-E8D9-41A1-ACE3-4F1C6892479D}" destId="{FD4058EA-3491-436D-A037-722834F2077A}" srcOrd="6" destOrd="0" presId="urn:microsoft.com/office/officeart/2005/8/layout/cycle1"/>
    <dgm:cxn modelId="{2AF02D68-98F3-4BD4-AE56-1447519F2D82}" type="presParOf" srcId="{2A79B020-E8D9-41A1-ACE3-4F1C6892479D}" destId="{E566F1FD-5423-43B6-9E32-95CAB9E75F7D}" srcOrd="7" destOrd="0" presId="urn:microsoft.com/office/officeart/2005/8/layout/cycle1"/>
    <dgm:cxn modelId="{89E3B6EB-74A8-42B5-89BB-F22A4B17F3DC}" type="presParOf" srcId="{2A79B020-E8D9-41A1-ACE3-4F1C6892479D}" destId="{E6075C10-FA9A-45B4-A7B0-01B4474D0151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97951A-A466-4A55-9979-A5271402B559}">
      <dsp:nvSpPr>
        <dsp:cNvPr id="0" name=""/>
        <dsp:cNvSpPr/>
      </dsp:nvSpPr>
      <dsp:spPr>
        <a:xfrm>
          <a:off x="0" y="25208"/>
          <a:ext cx="8352920" cy="588185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D3EB7A-EBA3-4AA6-B962-EFAD2E8D12C8}">
      <dsp:nvSpPr>
        <dsp:cNvPr id="0" name=""/>
        <dsp:cNvSpPr/>
      </dsp:nvSpPr>
      <dsp:spPr>
        <a:xfrm>
          <a:off x="800943" y="4281991"/>
          <a:ext cx="195429" cy="195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F8C165-63C2-4DB5-BE27-D7541F76A0C7}">
      <dsp:nvSpPr>
        <dsp:cNvPr id="0" name=""/>
        <dsp:cNvSpPr/>
      </dsp:nvSpPr>
      <dsp:spPr>
        <a:xfrm>
          <a:off x="898658" y="4379706"/>
          <a:ext cx="1113099" cy="1263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54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/>
            <a:t>Ordenar y controlar 50’s</a:t>
          </a:r>
          <a:endParaRPr lang="es-CO" sz="1600" kern="1200" dirty="0"/>
        </a:p>
      </dsp:txBody>
      <dsp:txXfrm>
        <a:off x="898658" y="4379706"/>
        <a:ext cx="1113099" cy="1263920"/>
      </dsp:txXfrm>
    </dsp:sp>
    <dsp:sp modelId="{E7AD92CB-27AF-4D75-B825-6E02F90F1AF9}">
      <dsp:nvSpPr>
        <dsp:cNvPr id="0" name=""/>
        <dsp:cNvSpPr/>
      </dsp:nvSpPr>
      <dsp:spPr>
        <a:xfrm>
          <a:off x="1858812" y="3265544"/>
          <a:ext cx="305889" cy="3058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E3DD11-1D1B-47F8-A6ED-938865178D19}">
      <dsp:nvSpPr>
        <dsp:cNvPr id="0" name=""/>
        <dsp:cNvSpPr/>
      </dsp:nvSpPr>
      <dsp:spPr>
        <a:xfrm>
          <a:off x="2011757" y="3418489"/>
          <a:ext cx="1410492" cy="2225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085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err="1" smtClean="0"/>
            <a:t>BPM’s</a:t>
          </a:r>
          <a:r>
            <a:rPr lang="es-CO" sz="1600" kern="1200" dirty="0" smtClean="0"/>
            <a:t> 60’s: prevención</a:t>
          </a:r>
          <a:endParaRPr lang="es-CO" sz="1600" kern="1200" dirty="0"/>
        </a:p>
      </dsp:txBody>
      <dsp:txXfrm>
        <a:off x="2011757" y="3418489"/>
        <a:ext cx="1410492" cy="2225137"/>
      </dsp:txXfrm>
    </dsp:sp>
    <dsp:sp modelId="{42A813FE-2560-4037-9999-20D8A568947C}">
      <dsp:nvSpPr>
        <dsp:cNvPr id="0" name=""/>
        <dsp:cNvSpPr/>
      </dsp:nvSpPr>
      <dsp:spPr>
        <a:xfrm>
          <a:off x="3218323" y="2455148"/>
          <a:ext cx="407853" cy="4078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FC7898-4299-47BB-A729-2A68587F9F15}">
      <dsp:nvSpPr>
        <dsp:cNvPr id="0" name=""/>
        <dsp:cNvSpPr/>
      </dsp:nvSpPr>
      <dsp:spPr>
        <a:xfrm>
          <a:off x="3422250" y="2659075"/>
          <a:ext cx="1639910" cy="29845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611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/>
            <a:t>HACCP 90’S: principios y controles</a:t>
          </a:r>
          <a:endParaRPr lang="es-CO" sz="1600" kern="1200" dirty="0"/>
        </a:p>
      </dsp:txBody>
      <dsp:txXfrm>
        <a:off x="3422250" y="2659075"/>
        <a:ext cx="1639910" cy="2984551"/>
      </dsp:txXfrm>
    </dsp:sp>
    <dsp:sp modelId="{BF1D97FA-3E20-40AB-93A6-D3A2DF9D481F}">
      <dsp:nvSpPr>
        <dsp:cNvPr id="0" name=""/>
        <dsp:cNvSpPr/>
      </dsp:nvSpPr>
      <dsp:spPr>
        <a:xfrm>
          <a:off x="4798755" y="1822126"/>
          <a:ext cx="526810" cy="5268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B2919C-A0B3-4A3F-9A1D-94FF0A77A09E}">
      <dsp:nvSpPr>
        <dsp:cNvPr id="0" name=""/>
        <dsp:cNvSpPr/>
      </dsp:nvSpPr>
      <dsp:spPr>
        <a:xfrm>
          <a:off x="5062160" y="2085531"/>
          <a:ext cx="1699388" cy="3558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146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/>
            <a:t>De la granja a la mesa 00’s: producción primaria, trazabilidad y responsabilidad compartida</a:t>
          </a:r>
          <a:endParaRPr lang="es-CO" sz="1600" kern="1200" dirty="0"/>
        </a:p>
      </dsp:txBody>
      <dsp:txXfrm>
        <a:off x="5062160" y="2085531"/>
        <a:ext cx="1699388" cy="3558095"/>
      </dsp:txXfrm>
    </dsp:sp>
    <dsp:sp modelId="{895E0514-DFB2-4EC3-9FB7-2C566FFA7CDD}">
      <dsp:nvSpPr>
        <dsp:cNvPr id="0" name=""/>
        <dsp:cNvSpPr/>
      </dsp:nvSpPr>
      <dsp:spPr>
        <a:xfrm>
          <a:off x="6425920" y="1399403"/>
          <a:ext cx="671258" cy="6712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55FF7C-A16F-4C4E-8A2E-EF81892DF9BE}">
      <dsp:nvSpPr>
        <dsp:cNvPr id="0" name=""/>
        <dsp:cNvSpPr/>
      </dsp:nvSpPr>
      <dsp:spPr>
        <a:xfrm>
          <a:off x="6761549" y="1735032"/>
          <a:ext cx="1699388" cy="3908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86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/>
            <a:t>Sistemas de Gestión 10’s: enfoque de procesos, auditoria y certificación</a:t>
          </a:r>
          <a:endParaRPr lang="es-CO" sz="1600" kern="1200" dirty="0"/>
        </a:p>
      </dsp:txBody>
      <dsp:txXfrm>
        <a:off x="6761549" y="1735032"/>
        <a:ext cx="1699388" cy="39085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1D2433-363A-4FBD-A9DB-41B8C6E07A0E}">
      <dsp:nvSpPr>
        <dsp:cNvPr id="0" name=""/>
        <dsp:cNvSpPr/>
      </dsp:nvSpPr>
      <dsp:spPr>
        <a:xfrm>
          <a:off x="765809" y="169834"/>
          <a:ext cx="454815" cy="4548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2700" kern="1200"/>
        </a:p>
      </dsp:txBody>
      <dsp:txXfrm>
        <a:off x="765809" y="169834"/>
        <a:ext cx="454815" cy="454815"/>
      </dsp:txXfrm>
    </dsp:sp>
    <dsp:sp modelId="{94628766-C339-4363-9AB7-596C888897D9}">
      <dsp:nvSpPr>
        <dsp:cNvPr id="0" name=""/>
        <dsp:cNvSpPr/>
      </dsp:nvSpPr>
      <dsp:spPr>
        <a:xfrm>
          <a:off x="72268" y="80139"/>
          <a:ext cx="1076250" cy="1076250"/>
        </a:xfrm>
        <a:prstGeom prst="circularArrow">
          <a:avLst>
            <a:gd name="adj1" fmla="val 8241"/>
            <a:gd name="adj2" fmla="val 575443"/>
            <a:gd name="adj3" fmla="val 2966940"/>
            <a:gd name="adj4" fmla="val 49655"/>
            <a:gd name="adj5" fmla="val 961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AC8028-5E23-47DE-8D6A-11103B02E634}">
      <dsp:nvSpPr>
        <dsp:cNvPr id="0" name=""/>
        <dsp:cNvSpPr/>
      </dsp:nvSpPr>
      <dsp:spPr>
        <a:xfrm>
          <a:off x="382986" y="832902"/>
          <a:ext cx="454815" cy="4548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2700" kern="1200"/>
        </a:p>
      </dsp:txBody>
      <dsp:txXfrm>
        <a:off x="382986" y="832902"/>
        <a:ext cx="454815" cy="454815"/>
      </dsp:txXfrm>
    </dsp:sp>
    <dsp:sp modelId="{7D2A8049-7648-4720-B27B-6153E2C32AFA}">
      <dsp:nvSpPr>
        <dsp:cNvPr id="0" name=""/>
        <dsp:cNvSpPr/>
      </dsp:nvSpPr>
      <dsp:spPr>
        <a:xfrm>
          <a:off x="72268" y="80139"/>
          <a:ext cx="1076250" cy="1076250"/>
        </a:xfrm>
        <a:prstGeom prst="circularArrow">
          <a:avLst>
            <a:gd name="adj1" fmla="val 8241"/>
            <a:gd name="adj2" fmla="val 575443"/>
            <a:gd name="adj3" fmla="val 10174902"/>
            <a:gd name="adj4" fmla="val 7257617"/>
            <a:gd name="adj5" fmla="val 961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66F1FD-5423-43B6-9E32-95CAB9E75F7D}">
      <dsp:nvSpPr>
        <dsp:cNvPr id="0" name=""/>
        <dsp:cNvSpPr/>
      </dsp:nvSpPr>
      <dsp:spPr>
        <a:xfrm>
          <a:off x="163" y="169834"/>
          <a:ext cx="454815" cy="4548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2700" kern="1200"/>
        </a:p>
      </dsp:txBody>
      <dsp:txXfrm>
        <a:off x="163" y="169834"/>
        <a:ext cx="454815" cy="454815"/>
      </dsp:txXfrm>
    </dsp:sp>
    <dsp:sp modelId="{E6075C10-FA9A-45B4-A7B0-01B4474D0151}">
      <dsp:nvSpPr>
        <dsp:cNvPr id="0" name=""/>
        <dsp:cNvSpPr/>
      </dsp:nvSpPr>
      <dsp:spPr>
        <a:xfrm>
          <a:off x="72268" y="80139"/>
          <a:ext cx="1076250" cy="1076250"/>
        </a:xfrm>
        <a:prstGeom prst="circularArrow">
          <a:avLst>
            <a:gd name="adj1" fmla="val 8241"/>
            <a:gd name="adj2" fmla="val 575443"/>
            <a:gd name="adj3" fmla="val 16859603"/>
            <a:gd name="adj4" fmla="val 14964955"/>
            <a:gd name="adj5" fmla="val 961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2D5D563-DCEE-46BC-8BB5-D9F23D212769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81038"/>
            <a:ext cx="4540250" cy="3405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3238"/>
            <a:ext cx="548640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EA11EE-877F-4A7F-8E14-0E80A92276A4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BEAAC4-4F31-4F17-882C-C013D6004A32}" type="slidenum">
              <a:rPr lang="es-ES"/>
              <a:pPr/>
              <a:t>1</a:t>
            </a:fld>
            <a:endParaRPr lang="es-E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A2E3BE-BA65-4145-A1B7-5DAF90698412}" type="slidenum">
              <a:rPr lang="es-ES"/>
              <a:pPr/>
              <a:t>11</a:t>
            </a:fld>
            <a:endParaRPr lang="es-E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C9BEE-6B7B-42CF-828B-8A85B406441F}" type="slidenum">
              <a:rPr lang="es-ES"/>
              <a:pPr/>
              <a:t>12</a:t>
            </a:fld>
            <a:endParaRPr lang="es-E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F5BAD4-D424-4337-823A-47398CE7E52A}" type="slidenum">
              <a:rPr lang="es-ES"/>
              <a:pPr/>
              <a:t>13</a:t>
            </a:fld>
            <a:endParaRPr lang="es-E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F7B2C4-0F6F-44D1-BFA7-4C90C5F32580}" type="slidenum">
              <a:rPr lang="es-ES"/>
              <a:pPr/>
              <a:t>14</a:t>
            </a:fld>
            <a:endParaRPr lang="es-E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0488E2-E8B6-48EA-9247-2E68C8081066}" type="slidenum">
              <a:rPr lang="es-ES"/>
              <a:pPr/>
              <a:t>16</a:t>
            </a:fld>
            <a:endParaRPr lang="es-E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C908A6-237E-4F8F-BE7D-38E1BACAFFDA}" type="slidenum">
              <a:rPr lang="es-ES"/>
              <a:pPr/>
              <a:t>17</a:t>
            </a:fld>
            <a:endParaRPr lang="es-E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A1D877-37DD-4C62-B3B0-7620EEB68781}" type="slidenum">
              <a:rPr lang="es-ES"/>
              <a:pPr/>
              <a:t>18</a:t>
            </a:fld>
            <a:endParaRPr lang="es-E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2C7667-FCA0-4C9D-ABA8-DED0EEAA58ED}" type="slidenum">
              <a:rPr lang="es-ES"/>
              <a:pPr/>
              <a:t>19</a:t>
            </a:fld>
            <a:endParaRPr lang="es-E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D0E7EF-F47C-4F30-ABB7-6AE0E00BA017}" type="slidenum">
              <a:rPr lang="es-ES"/>
              <a:pPr/>
              <a:t>20</a:t>
            </a:fld>
            <a:endParaRPr lang="es-E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4D1521-D39D-483B-AFB8-578323C9B29D}" type="slidenum">
              <a:rPr lang="es-ES"/>
              <a:pPr/>
              <a:t>21</a:t>
            </a:fld>
            <a:endParaRPr lang="es-E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6BC5E0-AAE8-4E77-BD6E-37CF44073BB5}" type="slidenum">
              <a:rPr lang="es-ES"/>
              <a:pPr/>
              <a:t>2</a:t>
            </a:fld>
            <a:endParaRPr lang="es-E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27D73B-DE1F-40B6-AC43-9C4379116625}" type="slidenum">
              <a:rPr lang="es-ES"/>
              <a:pPr/>
              <a:t>22</a:t>
            </a:fld>
            <a:endParaRPr lang="es-E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21F915-53A3-4A51-BE99-45BB15932985}" type="slidenum">
              <a:rPr lang="es-ES"/>
              <a:pPr/>
              <a:t>23</a:t>
            </a:fld>
            <a:endParaRPr lang="es-E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4566E5-0632-4F2A-B529-E980AE185B1C}" type="slidenum">
              <a:rPr lang="es-ES"/>
              <a:pPr/>
              <a:t>24</a:t>
            </a:fld>
            <a:endParaRPr lang="es-E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423217-7EBC-4062-ACA0-3682BB1A8ADB}" type="slidenum">
              <a:rPr lang="es-ES"/>
              <a:pPr/>
              <a:t>25</a:t>
            </a:fld>
            <a:endParaRPr lang="es-E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CC7FB6-72AE-4FF0-8EF5-437475D98E76}" type="slidenum">
              <a:rPr lang="es-ES"/>
              <a:pPr/>
              <a:t>26</a:t>
            </a:fld>
            <a:endParaRPr lang="es-E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5E8A0B-AC63-4EA5-973B-453E8946BD48}" type="slidenum">
              <a:rPr lang="es-ES"/>
              <a:pPr/>
              <a:t>29</a:t>
            </a:fld>
            <a:endParaRPr lang="es-E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A60242-F77B-40FD-B6FF-F58C3A7BDBAF}" type="slidenum">
              <a:rPr lang="es-ES"/>
              <a:pPr/>
              <a:t>3</a:t>
            </a:fld>
            <a:endParaRPr lang="es-E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682625"/>
            <a:ext cx="4538662" cy="3403600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11650"/>
            <a:ext cx="5026025" cy="4086225"/>
          </a:xfrm>
        </p:spPr>
        <p:txBody>
          <a:bodyPr lIns="89730" tIns="44865" rIns="89730" bIns="44865"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FC82B2-257B-4331-A988-45F778FD79C4}" type="slidenum">
              <a:rPr lang="es-ES"/>
              <a:pPr/>
              <a:t>5</a:t>
            </a:fld>
            <a:endParaRPr lang="es-E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6338D-CE2B-4892-B90E-C1D73DD721BF}" type="slidenum">
              <a:rPr lang="es-ES"/>
              <a:pPr/>
              <a:t>6</a:t>
            </a:fld>
            <a:endParaRPr lang="es-E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DDC27A-6562-4303-98BD-127F6A02BE52}" type="slidenum">
              <a:rPr lang="es-ES"/>
              <a:pPr/>
              <a:t>7</a:t>
            </a:fld>
            <a:endParaRPr lang="es-E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C557EC-81DD-4616-B848-215B3345FEB8}" type="slidenum">
              <a:rPr lang="es-ES"/>
              <a:pPr/>
              <a:t>8</a:t>
            </a:fld>
            <a:endParaRPr lang="es-E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8FD0C0-77DB-4F23-AD9A-2A3DD2AC4156}" type="slidenum">
              <a:rPr lang="es-ES"/>
              <a:pPr/>
              <a:t>9</a:t>
            </a:fld>
            <a:endParaRPr lang="es-E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370D89-E68A-445E-9F31-C3796A3A441F}" type="slidenum">
              <a:rPr lang="es-ES"/>
              <a:pPr/>
              <a:t>10</a:t>
            </a:fld>
            <a:endParaRPr lang="es-E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80BA-43CF-4D69-83DC-FA31C4E397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5549-841A-497F-A187-5E1FC2726F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4F07-0E59-4CBA-B89C-FEF4A0BF38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207A1DE-924A-45DD-9647-332FF4493F7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FFC225F-0219-45D5-9BE9-F96E49CA3D2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6742-F489-4927-9824-857B53A39A9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2A7D5-0652-4818-828E-F2084845A16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3A4C7-1675-4557-8363-2AF2359AFE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691C4-F860-4B4F-8484-E6DF8FBBDE3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477-0F05-4D77-AA36-4640728738C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BFB84-0F33-45A1-B859-077301C7C1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0C10E-AD38-45F0-9805-853A990702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0F7600-7391-4595-95D3-5D73F6C9E67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82724B-1E61-4722-8435-C9B5CCEE7092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1628800"/>
            <a:ext cx="7486650" cy="1971650"/>
          </a:xfrm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rgbClr val="000000"/>
                </a:solidFill>
              </a:rPr>
              <a:t>ISO </a:t>
            </a:r>
            <a:r>
              <a:rPr lang="es-ES" dirty="0" smtClean="0">
                <a:solidFill>
                  <a:srgbClr val="000000"/>
                </a:solidFill>
              </a:rPr>
              <a:t>22000:2005-2018</a:t>
            </a:r>
            <a:r>
              <a:rPr lang="es-ES" dirty="0" smtClean="0">
                <a:solidFill>
                  <a:srgbClr val="000000"/>
                </a:solidFill>
              </a:rPr>
              <a:t/>
            </a:r>
            <a:br>
              <a:rPr lang="es-ES" dirty="0" smtClean="0">
                <a:solidFill>
                  <a:srgbClr val="000000"/>
                </a:solidFill>
              </a:rPr>
            </a:br>
            <a:r>
              <a:rPr lang="es-ES" dirty="0">
                <a:solidFill>
                  <a:srgbClr val="000000"/>
                </a:solidFill>
              </a:rPr>
              <a:t/>
            </a:r>
            <a:br>
              <a:rPr lang="es-ES" dirty="0">
                <a:solidFill>
                  <a:srgbClr val="000000"/>
                </a:solidFill>
              </a:rPr>
            </a:br>
            <a:r>
              <a:rPr lang="es-ES" sz="4000" dirty="0">
                <a:solidFill>
                  <a:srgbClr val="000000"/>
                </a:solidFill>
              </a:rPr>
              <a:t/>
            </a:r>
            <a:br>
              <a:rPr lang="es-ES" sz="4000" dirty="0">
                <a:solidFill>
                  <a:srgbClr val="000000"/>
                </a:solidFill>
              </a:rPr>
            </a:br>
            <a:r>
              <a:rPr lang="es-ES" sz="4000" dirty="0">
                <a:solidFill>
                  <a:srgbClr val="000000"/>
                </a:solidFill>
              </a:rPr>
              <a:t> </a:t>
            </a:r>
            <a:r>
              <a:rPr lang="es-ES" sz="3600" dirty="0">
                <a:solidFill>
                  <a:srgbClr val="000000"/>
                </a:solidFill>
              </a:rPr>
              <a:t>SISTEMA DE GESTION DE LA</a:t>
            </a:r>
            <a:br>
              <a:rPr lang="es-ES" sz="3600" dirty="0">
                <a:solidFill>
                  <a:srgbClr val="000000"/>
                </a:solidFill>
              </a:rPr>
            </a:br>
            <a:r>
              <a:rPr lang="es-ES" sz="3600" dirty="0">
                <a:solidFill>
                  <a:srgbClr val="000000"/>
                </a:solidFill>
              </a:rPr>
              <a:t>INOCUIDAD DE LOS ALIMENTOS</a:t>
            </a:r>
            <a:r>
              <a:rPr lang="es-ES" sz="4000" dirty="0">
                <a:solidFill>
                  <a:srgbClr val="000000"/>
                </a:solidFill>
              </a:rPr>
              <a:t/>
            </a:r>
            <a:br>
              <a:rPr lang="es-ES" sz="4000" dirty="0">
                <a:solidFill>
                  <a:srgbClr val="000000"/>
                </a:solidFill>
              </a:rPr>
            </a:br>
            <a:r>
              <a:rPr lang="es-ES" sz="3600" dirty="0">
                <a:solidFill>
                  <a:srgbClr val="000000"/>
                </a:solidFill>
              </a:rPr>
              <a:t>Una visión general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  <a:p>
            <a:endParaRPr lang="es-ES" dirty="0">
              <a:solidFill>
                <a:schemeClr val="accent2"/>
              </a:solidFill>
            </a:endParaRPr>
          </a:p>
          <a:p>
            <a:endParaRPr lang="es-E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zh-CN" b="1">
                <a:ea typeface="宋体" charset="-122"/>
              </a:rPr>
              <a:t>Calidad Total</a:t>
            </a:r>
            <a:endParaRPr lang="es-ES" b="1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s-ES" altLang="zh-CN" b="1">
              <a:ea typeface="宋体" charset="-122"/>
            </a:endParaRPr>
          </a:p>
          <a:p>
            <a:r>
              <a:rPr lang="es-ES" altLang="zh-CN" b="1">
                <a:ea typeface="宋体" charset="-122"/>
              </a:rPr>
              <a:t>Calidad = Satisfacción del </a:t>
            </a:r>
            <a:r>
              <a:rPr lang="es-ES" altLang="zh-CN" b="1" u="sng">
                <a:ea typeface="宋体" charset="-122"/>
              </a:rPr>
              <a:t>cliente</a:t>
            </a:r>
            <a:endParaRPr lang="es-ES" b="1" u="sn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zh-CN" sz="4000" b="1" i="1">
                <a:ea typeface="宋体" charset="-122"/>
              </a:rPr>
              <a:t>QUÉ ES UN SISTEMA DE CALIDAD?</a:t>
            </a:r>
            <a:endParaRPr lang="es-ES" sz="4000" b="1" i="1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s-ES" altLang="zh-CN">
              <a:ea typeface="宋体" charset="-122"/>
            </a:endParaRPr>
          </a:p>
          <a:p>
            <a:r>
              <a:rPr lang="es-ES" altLang="zh-CN">
                <a:ea typeface="宋体" charset="-122"/>
              </a:rPr>
              <a:t>La norma ISO 9000 define el sistema de calidad como:</a:t>
            </a:r>
            <a:r>
              <a:rPr lang="es-ES" altLang="zh-CN" b="1" i="1">
                <a:ea typeface="宋体" charset="-122"/>
              </a:rPr>
              <a:t/>
            </a:r>
            <a:br>
              <a:rPr lang="es-ES" altLang="zh-CN" b="1" i="1">
                <a:ea typeface="宋体" charset="-122"/>
              </a:rPr>
            </a:br>
            <a:r>
              <a:rPr lang="es-ES" altLang="zh-CN" b="1" i="1">
                <a:ea typeface="宋体" charset="-122"/>
              </a:rPr>
              <a:t>Conjunto de la estructura de la organización, de responsabilidades, de los procedimientos, de los procesos y de los recursos que se establecen para llevar a cabo la gestión de la calidad</a:t>
            </a:r>
            <a:r>
              <a:rPr lang="es-ES" altLang="zh-CN">
                <a:ea typeface="宋体" charset="-122"/>
              </a:rPr>
              <a:t> </a:t>
            </a:r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chemeClr val="tx1"/>
                </a:solidFill>
              </a:rPr>
              <a:t>ISO </a:t>
            </a:r>
            <a:r>
              <a:rPr lang="es-MX" dirty="0" smtClean="0">
                <a:solidFill>
                  <a:schemeClr val="tx1"/>
                </a:solidFill>
              </a:rPr>
              <a:t>9001:2015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Basada en la gestión de los procesos</a:t>
            </a:r>
          </a:p>
          <a:p>
            <a:r>
              <a:rPr lang="es-MX" dirty="0"/>
              <a:t>Hace referencia al cumplimiento de los requisitos legales y reglamentarios</a:t>
            </a:r>
          </a:p>
          <a:p>
            <a:r>
              <a:rPr lang="es-MX" dirty="0"/>
              <a:t>Incluye requisitos de control de procesos y del producto y van hacia la mejora de los mismos</a:t>
            </a:r>
          </a:p>
          <a:p>
            <a:r>
              <a:rPr lang="es-MX" dirty="0"/>
              <a:t>Su objetivo la satisfacción del cliente</a:t>
            </a:r>
          </a:p>
          <a:p>
            <a:r>
              <a:rPr lang="es-MX" dirty="0"/>
              <a:t>Internacional</a:t>
            </a:r>
            <a:endParaRPr lang="es-E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b="1">
                <a:solidFill>
                  <a:schemeClr val="tx1"/>
                </a:solidFill>
              </a:rPr>
              <a:t>ISO 22000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s-ES" sz="2800">
              <a:solidFill>
                <a:srgbClr val="006699"/>
              </a:solidFill>
            </a:endParaRPr>
          </a:p>
          <a:p>
            <a:pPr algn="ctr">
              <a:buFontTx/>
              <a:buNone/>
            </a:pPr>
            <a:r>
              <a:rPr lang="es-ES" sz="2400"/>
              <a:t>Tiene por objeto la armonización de los requisitos de GESTION de la INOCUIDAD en toda la cadena alimentaria a nivel MUNDIAL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da-DK">
                <a:solidFill>
                  <a:schemeClr val="tx1"/>
                </a:solidFill>
              </a:rPr>
              <a:t>Desarrollo de ISO 22000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057400"/>
            <a:ext cx="8686800" cy="1752600"/>
          </a:xfrm>
        </p:spPr>
        <p:txBody>
          <a:bodyPr>
            <a:normAutofit fontScale="85000" lnSpcReduction="20000"/>
          </a:bodyPr>
          <a:lstStyle/>
          <a:p>
            <a:pPr algn="just"/>
            <a:endParaRPr lang="en-NZ" b="1" dirty="0"/>
          </a:p>
          <a:p>
            <a:pPr algn="just"/>
            <a:r>
              <a:rPr lang="en-NZ" sz="2400" dirty="0"/>
              <a:t>Primer </a:t>
            </a:r>
            <a:r>
              <a:rPr lang="en-NZ" sz="2400" dirty="0" err="1"/>
              <a:t>borrador</a:t>
            </a:r>
            <a:r>
              <a:rPr lang="en-NZ" sz="2400" dirty="0"/>
              <a:t>: 		</a:t>
            </a:r>
            <a:r>
              <a:rPr lang="en-NZ" sz="2400" dirty="0" err="1" smtClean="0"/>
              <a:t>Invierno</a:t>
            </a:r>
            <a:r>
              <a:rPr lang="en-NZ" sz="2400" dirty="0" smtClean="0"/>
              <a:t> </a:t>
            </a:r>
            <a:r>
              <a:rPr lang="en-NZ" sz="2400" dirty="0"/>
              <a:t>2001</a:t>
            </a:r>
          </a:p>
          <a:p>
            <a:pPr algn="just"/>
            <a:r>
              <a:rPr lang="en-NZ" sz="2400" dirty="0" err="1"/>
              <a:t>Borrador</a:t>
            </a:r>
            <a:r>
              <a:rPr lang="en-NZ" sz="2400" dirty="0"/>
              <a:t>  de la Norma: 	  	</a:t>
            </a:r>
            <a:r>
              <a:rPr lang="en-NZ" sz="2400" dirty="0" err="1"/>
              <a:t>Marzo</a:t>
            </a:r>
            <a:r>
              <a:rPr lang="en-NZ" sz="2400" dirty="0"/>
              <a:t> 2004</a:t>
            </a:r>
          </a:p>
          <a:p>
            <a:pPr algn="just"/>
            <a:r>
              <a:rPr lang="en-NZ" sz="2400" dirty="0" err="1"/>
              <a:t>Borrador</a:t>
            </a:r>
            <a:r>
              <a:rPr lang="en-NZ" sz="2400" dirty="0"/>
              <a:t> Final: 	                     </a:t>
            </a:r>
            <a:r>
              <a:rPr lang="en-NZ" sz="2400" dirty="0" smtClean="0"/>
              <a:t>	 </a:t>
            </a:r>
            <a:r>
              <a:rPr lang="en-NZ" sz="2400" dirty="0" err="1"/>
              <a:t>Otoño</a:t>
            </a:r>
            <a:r>
              <a:rPr lang="en-NZ" sz="2400" dirty="0"/>
              <a:t> 2005</a:t>
            </a:r>
          </a:p>
          <a:p>
            <a:pPr algn="just"/>
            <a:r>
              <a:rPr lang="en-NZ" sz="2400" dirty="0" err="1"/>
              <a:t>Publicación</a:t>
            </a:r>
            <a:r>
              <a:rPr lang="en-NZ" sz="2400" dirty="0"/>
              <a:t> ISO 22000:</a:t>
            </a:r>
            <a:r>
              <a:rPr lang="en-NZ" sz="3000" dirty="0"/>
              <a:t>	        </a:t>
            </a:r>
            <a:r>
              <a:rPr lang="en-NZ" sz="3000" dirty="0" smtClean="0"/>
              <a:t>	Sep </a:t>
            </a:r>
            <a:r>
              <a:rPr lang="en-NZ" sz="3000" dirty="0"/>
              <a:t>2005</a:t>
            </a:r>
            <a:endParaRPr lang="en-NZ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FSSC 22000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FSSC 22000</a:t>
            </a:r>
            <a:r>
              <a:rPr lang="es-MX" dirty="0"/>
              <a:t> es un esquema de certificación completo basado en la </a:t>
            </a:r>
            <a:r>
              <a:rPr lang="es-MX" b="1" dirty="0"/>
              <a:t>norma</a:t>
            </a:r>
            <a:r>
              <a:rPr lang="es-MX" dirty="0"/>
              <a:t> ISO</a:t>
            </a:r>
            <a:r>
              <a:rPr lang="es-MX" b="1" dirty="0"/>
              <a:t>22000</a:t>
            </a:r>
            <a:r>
              <a:rPr lang="es-MX" dirty="0"/>
              <a:t>, el sistema internacional de inocuidad alimentaria, combinado con una de las especificaciones técnicas (por ejemplo PAS 220/ISO-TS 22002-1 o PAS 223) y requisitos adicionales de Global </a:t>
            </a:r>
            <a:r>
              <a:rPr lang="es-MX" dirty="0" err="1"/>
              <a:t>Food</a:t>
            </a:r>
            <a:r>
              <a:rPr lang="es-MX" dirty="0"/>
              <a:t> Safety </a:t>
            </a:r>
            <a:r>
              <a:rPr lang="es-MX" dirty="0" err="1"/>
              <a:t>Initiative</a:t>
            </a:r>
            <a:r>
              <a:rPr lang="es-MX" dirty="0"/>
              <a:t> (GFSI).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870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-468313" y="549275"/>
            <a:ext cx="8229601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800" dirty="0"/>
              <a:t>Familia ISO 22000</a:t>
            </a:r>
            <a:br>
              <a:rPr lang="es-ES" sz="4800" dirty="0"/>
            </a:br>
            <a:endParaRPr lang="es-ES" sz="4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507413" cy="485298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s-ES" sz="2400" dirty="0"/>
              <a:t>ISO 22000:2005 Sistemas de Gestión de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400" dirty="0"/>
              <a:t>Inocuidad de los alimentos – Requisitos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400" dirty="0"/>
              <a:t>cualquier organización de la cadena alimentaria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s-ES" sz="2400" dirty="0" smtClean="0"/>
              <a:t>ISO 22002: Programas prerrequisito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s-ES" sz="2400" dirty="0" smtClean="0"/>
              <a:t>ISO 22003: Requisitos para los organismos de certificación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s-ES" sz="2400" dirty="0" smtClean="0"/>
              <a:t>ISO </a:t>
            </a:r>
            <a:r>
              <a:rPr lang="es-ES" sz="2400" dirty="0"/>
              <a:t>TS </a:t>
            </a:r>
            <a:r>
              <a:rPr lang="es-ES" sz="2400" dirty="0" smtClean="0"/>
              <a:t>22004: Guía </a:t>
            </a:r>
            <a:r>
              <a:rPr lang="es-ES" sz="2400" dirty="0"/>
              <a:t>para </a:t>
            </a:r>
            <a:r>
              <a:rPr lang="es-ES" sz="2400" dirty="0" smtClean="0"/>
              <a:t>la aplicación 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s-ES" sz="2400" dirty="0" smtClean="0"/>
              <a:t>ISO 22005: Trazabilidad </a:t>
            </a:r>
            <a:endParaRPr lang="es-ES" sz="2400" dirty="0"/>
          </a:p>
          <a:p>
            <a:pPr>
              <a:lnSpc>
                <a:spcPct val="80000"/>
              </a:lnSpc>
            </a:pPr>
            <a:endParaRPr lang="es-E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6550"/>
            <a:ext cx="8229600" cy="1071563"/>
          </a:xfrm>
        </p:spPr>
        <p:txBody>
          <a:bodyPr/>
          <a:lstStyle/>
          <a:p>
            <a:r>
              <a:rPr lang="es-MX" sz="3200" dirty="0">
                <a:solidFill>
                  <a:schemeClr val="tx1"/>
                </a:solidFill>
                <a:latin typeface="Verdana" pitchFamily="34" charset="0"/>
              </a:rPr>
              <a:t>¿</a:t>
            </a:r>
            <a:r>
              <a:rPr lang="es-MX" sz="3200" dirty="0">
                <a:solidFill>
                  <a:schemeClr val="accent1"/>
                </a:solidFill>
                <a:latin typeface="Verdana" pitchFamily="34" charset="0"/>
              </a:rPr>
              <a:t>QUÉ SE PRETENDE ALCANZAR?</a:t>
            </a:r>
            <a:r>
              <a:rPr lang="es-MX" dirty="0">
                <a:solidFill>
                  <a:schemeClr val="accent1"/>
                </a:solidFill>
              </a:rPr>
              <a:t> </a:t>
            </a:r>
            <a:endParaRPr lang="es-ES" dirty="0">
              <a:solidFill>
                <a:schemeClr val="accent1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458200" cy="4419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MX" sz="3600" dirty="0"/>
              <a:t> Se propone incrementar la satisfacción del cliente mediante un eficaz control de los riesgos para la seguridad alimentaria con un enfoque integral de cadena alimentaria.</a:t>
            </a:r>
            <a:endParaRPr lang="es-E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371600"/>
          </a:xfrm>
        </p:spPr>
        <p:txBody>
          <a:bodyPr/>
          <a:lstStyle/>
          <a:p>
            <a:r>
              <a:rPr lang="es-MX">
                <a:solidFill>
                  <a:schemeClr val="tx1"/>
                </a:solidFill>
              </a:rPr>
              <a:t>¿Qué Objetivos se persigue?</a:t>
            </a:r>
            <a:endParaRPr lang="es-ES">
              <a:solidFill>
                <a:schemeClr val="tx1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s-MX" sz="2800"/>
              <a:t>	Demostrar la capacidad para controlar los riesgos para la seguridad alimentaria a través de:</a:t>
            </a:r>
          </a:p>
          <a:p>
            <a:pPr>
              <a:lnSpc>
                <a:spcPct val="80000"/>
              </a:lnSpc>
              <a:buFontTx/>
              <a:buNone/>
            </a:pPr>
            <a:endParaRPr lang="es-MX" sz="2800"/>
          </a:p>
          <a:p>
            <a:pPr lvl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400"/>
              <a:t>Cumplir los requisitos establecidos por la legislación vigente</a:t>
            </a:r>
          </a:p>
          <a:p>
            <a:pPr lvl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400"/>
              <a:t>Incrementar la satisfacción del cliente al poseer un sistema eficaz de control de riesgos para la seguridad alimentaria</a:t>
            </a:r>
          </a:p>
          <a:p>
            <a:pPr lvl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es-MX" sz="2400"/>
              <a:t>Armonización del conjunto de normas a las que actualmente están haciendo frente los fabricantes y suministradores de productos alimenticios, evitando costos innecesarios y duplicación de esfuerzos</a:t>
            </a:r>
            <a:endParaRPr lang="es-E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>
                <a:solidFill>
                  <a:schemeClr val="tx1"/>
                </a:solidFill>
                <a:latin typeface="Verdana" pitchFamily="34" charset="0"/>
              </a:rPr>
              <a:t>QUIENES SON LOS USUARIOS PREVISTOS?</a:t>
            </a:r>
            <a:endParaRPr lang="es-ES" sz="2400" b="1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v"/>
            </a:pPr>
            <a:r>
              <a:rPr lang="es-MX" sz="2400"/>
              <a:t>La norma ISO 22000 puede aplicarse a todo tipo de organizaciones dentro de la cadena de suministros alimentaría: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v"/>
            </a:pPr>
            <a:r>
              <a:rPr lang="es-MX" sz="2000"/>
              <a:t>Fabricantes de piensos y forrajes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v"/>
            </a:pPr>
            <a:r>
              <a:rPr lang="es-MX" sz="2000"/>
              <a:t>Desde Productores primarios hasta Minoristas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v"/>
            </a:pPr>
            <a:r>
              <a:rPr lang="es-MX" sz="2000"/>
              <a:t>Establecimientos de comidas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v"/>
            </a:pPr>
            <a:r>
              <a:rPr lang="es-MX" sz="2000"/>
              <a:t>Fabricantes de productos alimenticios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v"/>
            </a:pPr>
            <a:r>
              <a:rPr lang="es-MX" sz="2000"/>
              <a:t>Transportistas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v"/>
            </a:pPr>
            <a:r>
              <a:rPr lang="es-MX" sz="2000"/>
              <a:t>Almaceneros y subcontratistas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v"/>
            </a:pPr>
            <a:r>
              <a:rPr lang="es-MX" sz="2000"/>
              <a:t>Suministros: fabricantes de equipos, embalajes, productos de limpieza ,aditivos e ingredientes.</a:t>
            </a:r>
            <a:endParaRPr lang="es-E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s-ES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CADENA ALIMENTARIA</a:t>
            </a:r>
          </a:p>
        </p:txBody>
      </p:sp>
      <p:graphicFrame>
        <p:nvGraphicFramePr>
          <p:cNvPr id="4099" name="Group 3"/>
          <p:cNvGraphicFramePr>
            <a:graphicFrameLocks noGrp="1"/>
          </p:cNvGraphicFramePr>
          <p:nvPr>
            <p:ph type="tbl" idx="1"/>
          </p:nvPr>
        </p:nvGraphicFramePr>
        <p:xfrm>
          <a:off x="914400" y="1752600"/>
          <a:ext cx="7983538" cy="4572000"/>
        </p:xfrm>
        <a:graphic>
          <a:graphicData uri="http://schemas.openxmlformats.org/drawingml/2006/table">
            <a:tbl>
              <a:tblPr/>
              <a:tblGrid>
                <a:gridCol w="1222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4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7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8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Black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GRANJA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ESTABLECIMIENTO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DISTRIBUIDOR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CONSUMIDOR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32" name="AutoShape 36"/>
          <p:cNvSpPr>
            <a:spLocks noChangeArrowheads="1"/>
          </p:cNvSpPr>
          <p:nvPr/>
        </p:nvSpPr>
        <p:spPr bwMode="auto">
          <a:xfrm>
            <a:off x="1219200" y="2667000"/>
            <a:ext cx="685800" cy="1066800"/>
          </a:xfrm>
          <a:prstGeom prst="curvedRightArrow">
            <a:avLst>
              <a:gd name="adj1" fmla="val 31111"/>
              <a:gd name="adj2" fmla="val 62222"/>
              <a:gd name="adj3" fmla="val 33333"/>
            </a:avLst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133" name="AutoShape 37"/>
          <p:cNvSpPr>
            <a:spLocks noChangeArrowheads="1"/>
          </p:cNvSpPr>
          <p:nvPr/>
        </p:nvSpPr>
        <p:spPr bwMode="auto">
          <a:xfrm>
            <a:off x="3886200" y="3657600"/>
            <a:ext cx="685800" cy="1066800"/>
          </a:xfrm>
          <a:prstGeom prst="curvedRightArrow">
            <a:avLst>
              <a:gd name="adj1" fmla="val 31111"/>
              <a:gd name="adj2" fmla="val 62222"/>
              <a:gd name="adj3" fmla="val 33333"/>
            </a:avLst>
          </a:prstGeom>
          <a:solidFill>
            <a:srgbClr val="99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134" name="AutoShape 38"/>
          <p:cNvSpPr>
            <a:spLocks noChangeArrowheads="1"/>
          </p:cNvSpPr>
          <p:nvPr/>
        </p:nvSpPr>
        <p:spPr bwMode="auto">
          <a:xfrm>
            <a:off x="6019800" y="4876800"/>
            <a:ext cx="685800" cy="1066800"/>
          </a:xfrm>
          <a:prstGeom prst="curvedRightArrow">
            <a:avLst>
              <a:gd name="adj1" fmla="val 31111"/>
              <a:gd name="adj2" fmla="val 62222"/>
              <a:gd name="adj3" fmla="val 33333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4135" name="Picture 39" descr="j02333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1524000"/>
            <a:ext cx="1482725" cy="1511300"/>
          </a:xfrm>
          <a:prstGeom prst="rect">
            <a:avLst/>
          </a:prstGeom>
          <a:noFill/>
        </p:spPr>
      </p:pic>
      <p:pic>
        <p:nvPicPr>
          <p:cNvPr id="4136" name="Picture 40" descr="selecci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2438400"/>
            <a:ext cx="2233613" cy="1531938"/>
          </a:xfrm>
          <a:prstGeom prst="rect">
            <a:avLst/>
          </a:prstGeom>
          <a:noFill/>
        </p:spPr>
      </p:pic>
      <p:pic>
        <p:nvPicPr>
          <p:cNvPr id="4137" name="Picture 41" descr="ancian1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91000" y="4876800"/>
            <a:ext cx="1727200" cy="17272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1116013" y="692150"/>
            <a:ext cx="7704137" cy="6048375"/>
            <a:chOff x="431" y="255"/>
            <a:chExt cx="4853" cy="3810"/>
          </a:xfrm>
        </p:grpSpPr>
        <p:sp>
          <p:nvSpPr>
            <p:cNvPr id="26627" name="AutoShape 3"/>
            <p:cNvSpPr>
              <a:spLocks noChangeArrowheads="1"/>
            </p:cNvSpPr>
            <p:nvPr/>
          </p:nvSpPr>
          <p:spPr bwMode="auto">
            <a:xfrm>
              <a:off x="4876" y="1660"/>
              <a:ext cx="45" cy="998"/>
            </a:xfrm>
            <a:prstGeom prst="upDownArrow">
              <a:avLst>
                <a:gd name="adj1" fmla="val 50000"/>
                <a:gd name="adj2" fmla="val 443556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6628" name="AutoShape 4"/>
            <p:cNvSpPr>
              <a:spLocks noChangeArrowheads="1"/>
            </p:cNvSpPr>
            <p:nvPr/>
          </p:nvSpPr>
          <p:spPr bwMode="auto">
            <a:xfrm>
              <a:off x="5012" y="572"/>
              <a:ext cx="45" cy="1769"/>
            </a:xfrm>
            <a:prstGeom prst="upDownArrow">
              <a:avLst>
                <a:gd name="adj1" fmla="val 50000"/>
                <a:gd name="adj2" fmla="val 786222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6629" name="AutoShape 5"/>
            <p:cNvSpPr>
              <a:spLocks noChangeArrowheads="1"/>
            </p:cNvSpPr>
            <p:nvPr/>
          </p:nvSpPr>
          <p:spPr bwMode="auto">
            <a:xfrm>
              <a:off x="5148" y="980"/>
              <a:ext cx="45" cy="1361"/>
            </a:xfrm>
            <a:prstGeom prst="upDownArrow">
              <a:avLst>
                <a:gd name="adj1" fmla="val 50000"/>
                <a:gd name="adj2" fmla="val 604889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26630" name="Group 6"/>
            <p:cNvGrpSpPr>
              <a:grpSpLocks/>
            </p:cNvGrpSpPr>
            <p:nvPr/>
          </p:nvGrpSpPr>
          <p:grpSpPr bwMode="auto">
            <a:xfrm>
              <a:off x="431" y="255"/>
              <a:ext cx="4853" cy="3810"/>
              <a:chOff x="431" y="255"/>
              <a:chExt cx="4853" cy="3810"/>
            </a:xfrm>
          </p:grpSpPr>
          <p:grpSp>
            <p:nvGrpSpPr>
              <p:cNvPr id="26631" name="Group 7"/>
              <p:cNvGrpSpPr>
                <a:grpSpLocks/>
              </p:cNvGrpSpPr>
              <p:nvPr/>
            </p:nvGrpSpPr>
            <p:grpSpPr bwMode="auto">
              <a:xfrm>
                <a:off x="431" y="255"/>
                <a:ext cx="4853" cy="3810"/>
                <a:chOff x="431" y="255"/>
                <a:chExt cx="4853" cy="3810"/>
              </a:xfrm>
            </p:grpSpPr>
            <p:grpSp>
              <p:nvGrpSpPr>
                <p:cNvPr id="26632" name="Group 8"/>
                <p:cNvGrpSpPr>
                  <a:grpSpLocks/>
                </p:cNvGrpSpPr>
                <p:nvPr/>
              </p:nvGrpSpPr>
              <p:grpSpPr bwMode="auto">
                <a:xfrm>
                  <a:off x="2381" y="796"/>
                  <a:ext cx="364" cy="2498"/>
                  <a:chOff x="2381" y="796"/>
                  <a:chExt cx="364" cy="2498"/>
                </a:xfrm>
              </p:grpSpPr>
              <p:sp>
                <p:nvSpPr>
                  <p:cNvPr id="26633" name="AutoShape 9"/>
                  <p:cNvSpPr>
                    <a:spLocks noChangeArrowheads="1"/>
                  </p:cNvSpPr>
                  <p:nvPr/>
                </p:nvSpPr>
                <p:spPr bwMode="auto">
                  <a:xfrm>
                    <a:off x="2381" y="2024"/>
                    <a:ext cx="45" cy="1270"/>
                  </a:xfrm>
                  <a:prstGeom prst="upDownArrow">
                    <a:avLst>
                      <a:gd name="adj1" fmla="val 50000"/>
                      <a:gd name="adj2" fmla="val 564444"/>
                    </a:avLst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ES"/>
                  </a:p>
                </p:txBody>
              </p:sp>
              <p:sp>
                <p:nvSpPr>
                  <p:cNvPr id="26634" name="AutoShape 10"/>
                  <p:cNvSpPr>
                    <a:spLocks noChangeArrowheads="1"/>
                  </p:cNvSpPr>
                  <p:nvPr/>
                </p:nvSpPr>
                <p:spPr bwMode="auto">
                  <a:xfrm>
                    <a:off x="2517" y="796"/>
                    <a:ext cx="45" cy="2090"/>
                  </a:xfrm>
                  <a:prstGeom prst="upDownArrow">
                    <a:avLst>
                      <a:gd name="adj1" fmla="val 50000"/>
                      <a:gd name="adj2" fmla="val 928889"/>
                    </a:avLst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ES"/>
                  </a:p>
                </p:txBody>
              </p:sp>
              <p:sp>
                <p:nvSpPr>
                  <p:cNvPr id="26635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2699" y="845"/>
                    <a:ext cx="46" cy="1200"/>
                  </a:xfrm>
                  <a:prstGeom prst="upDownArrow">
                    <a:avLst>
                      <a:gd name="adj1" fmla="val 50000"/>
                      <a:gd name="adj2" fmla="val 521739"/>
                    </a:avLst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s-ES"/>
                  </a:p>
                </p:txBody>
              </p:sp>
            </p:grpSp>
            <p:grpSp>
              <p:nvGrpSpPr>
                <p:cNvPr id="26636" name="Group 12"/>
                <p:cNvGrpSpPr>
                  <a:grpSpLocks/>
                </p:cNvGrpSpPr>
                <p:nvPr/>
              </p:nvGrpSpPr>
              <p:grpSpPr bwMode="auto">
                <a:xfrm>
                  <a:off x="431" y="255"/>
                  <a:ext cx="4853" cy="3810"/>
                  <a:chOff x="431" y="255"/>
                  <a:chExt cx="4853" cy="3810"/>
                </a:xfrm>
              </p:grpSpPr>
              <p:grpSp>
                <p:nvGrpSpPr>
                  <p:cNvPr id="26637" name="Group 13"/>
                  <p:cNvGrpSpPr>
                    <a:grpSpLocks/>
                  </p:cNvGrpSpPr>
                  <p:nvPr/>
                </p:nvGrpSpPr>
                <p:grpSpPr bwMode="auto">
                  <a:xfrm>
                    <a:off x="431" y="255"/>
                    <a:ext cx="4853" cy="3810"/>
                    <a:chOff x="431" y="346"/>
                    <a:chExt cx="4853" cy="3810"/>
                  </a:xfrm>
                </p:grpSpPr>
                <p:sp>
                  <p:nvSpPr>
                    <p:cNvPr id="26638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1" y="346"/>
                      <a:ext cx="408" cy="315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vert="eaVert" anchor="ctr"/>
                    <a:lstStyle/>
                    <a:p>
                      <a:pPr algn="ctr"/>
                      <a:r>
                        <a:rPr lang="da-DK" sz="2200">
                          <a:latin typeface="Times New Roman" pitchFamily="18" charset="0"/>
                        </a:rPr>
                        <a:t>Legislación y Autoridades de Aplicación y Control</a:t>
                      </a:r>
                    </a:p>
                  </p:txBody>
                </p:sp>
                <p:sp>
                  <p:nvSpPr>
                    <p:cNvPr id="26639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56" y="618"/>
                      <a:ext cx="1860" cy="2858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r>
                        <a:rPr lang="en-GB" sz="1200">
                          <a:cs typeface="Arial" charset="0"/>
                        </a:rPr>
                        <a:t>Productores de Alimentos para Animales</a:t>
                      </a:r>
                    </a:p>
                    <a:p>
                      <a:endParaRPr lang="en-GB" sz="1200">
                        <a:cs typeface="Arial" charset="0"/>
                      </a:endParaRPr>
                    </a:p>
                    <a:p>
                      <a:r>
                        <a:rPr lang="en-GB" sz="1200">
                          <a:cs typeface="Arial" charset="0"/>
                        </a:rPr>
                        <a:t>  </a:t>
                      </a:r>
                      <a:endParaRPr lang="da-DK" sz="12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GB" sz="1200">
                          <a:cs typeface="Arial" charset="0"/>
                        </a:rPr>
                        <a:t> </a:t>
                      </a:r>
                      <a:endParaRPr lang="da-DK" sz="12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GB" sz="1200">
                          <a:cs typeface="Arial" charset="0"/>
                        </a:rPr>
                        <a:t> </a:t>
                      </a:r>
                      <a:endParaRPr lang="da-DK" sz="12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GB" sz="1200">
                          <a:cs typeface="Arial" charset="0"/>
                        </a:rPr>
                        <a:t>  </a:t>
                      </a:r>
                      <a:endParaRPr lang="da-DK" sz="12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GB" sz="1200">
                          <a:cs typeface="Arial" charset="0"/>
                        </a:rPr>
                        <a:t> </a:t>
                      </a:r>
                      <a:endParaRPr lang="da-DK" sz="12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GB" sz="1200">
                          <a:cs typeface="Arial" charset="0"/>
                        </a:rPr>
                        <a:t>  </a:t>
                      </a:r>
                      <a:endParaRPr lang="da-DK" sz="12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GB" sz="1200">
                          <a:cs typeface="Arial" charset="0"/>
                        </a:rPr>
                        <a:t> </a:t>
                      </a:r>
                      <a:endParaRPr lang="da-DK" sz="12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GB" sz="1200">
                          <a:cs typeface="Arial" charset="0"/>
                        </a:rPr>
                        <a:t>  </a:t>
                      </a:r>
                      <a:endParaRPr lang="da-DK" sz="12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da-DK" sz="12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GB" sz="1200">
                          <a:cs typeface="Arial" charset="0"/>
                        </a:rPr>
                        <a:t> </a:t>
                      </a:r>
                      <a:endParaRPr lang="da-DK" sz="12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GB" sz="1200">
                          <a:cs typeface="Arial" charset="0"/>
                        </a:rPr>
                        <a:t> </a:t>
                      </a:r>
                      <a:endParaRPr lang="da-DK" sz="12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da-DK" sz="1200">
                          <a:latin typeface="Times New Roman" pitchFamily="18" charset="0"/>
                        </a:rPr>
                        <a:t> </a:t>
                      </a:r>
                    </a:p>
                  </p:txBody>
                </p:sp>
                <p:sp>
                  <p:nvSpPr>
                    <p:cNvPr id="26640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1" y="3793"/>
                      <a:ext cx="4853" cy="36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da-DK" sz="2800" b="1">
                          <a:cs typeface="Arial" charset="0"/>
                        </a:rPr>
                        <a:t>CONSUMIDORES</a:t>
                      </a:r>
                    </a:p>
                  </p:txBody>
                </p:sp>
                <p:grpSp>
                  <p:nvGrpSpPr>
                    <p:cNvPr id="26641" name="Group 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79" y="346"/>
                      <a:ext cx="1905" cy="3130"/>
                      <a:chOff x="3379" y="346"/>
                      <a:chExt cx="1905" cy="3130"/>
                    </a:xfrm>
                  </p:grpSpPr>
                  <p:grpSp>
                    <p:nvGrpSpPr>
                      <p:cNvPr id="26642" name="Group 1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79" y="346"/>
                        <a:ext cx="1905" cy="3130"/>
                        <a:chOff x="3696" y="255"/>
                        <a:chExt cx="2268" cy="2903"/>
                      </a:xfrm>
                    </p:grpSpPr>
                    <p:sp>
                      <p:nvSpPr>
                        <p:cNvPr id="26643" name="Rectangle 1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696" y="255"/>
                          <a:ext cx="2268" cy="2903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es-ES"/>
                        </a:p>
                      </p:txBody>
                    </p:sp>
                    <p:grpSp>
                      <p:nvGrpSpPr>
                        <p:cNvPr id="26644" name="Group 20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742" y="391"/>
                          <a:ext cx="1451" cy="2585"/>
                          <a:chOff x="3408" y="391"/>
                          <a:chExt cx="1740" cy="2844"/>
                        </a:xfrm>
                      </p:grpSpPr>
                      <p:sp>
                        <p:nvSpPr>
                          <p:cNvPr id="26645" name="Rectangle 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24" y="2976"/>
                            <a:ext cx="1422" cy="259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da-DK" sz="1200">
                              <a:cs typeface="Arial" charset="0"/>
                            </a:endParaRPr>
                          </a:p>
                          <a:p>
                            <a:r>
                              <a:rPr lang="da-DK" sz="1200">
                                <a:cs typeface="Arial" charset="0"/>
                              </a:rPr>
                              <a:t>Otros proveedores de la Cadena</a:t>
                            </a:r>
                          </a:p>
                          <a:p>
                            <a:r>
                              <a:rPr lang="da-DK" sz="1200">
                                <a:cs typeface="Arial" charset="0"/>
                              </a:rPr>
                              <a:t> (cattering, otros)</a:t>
                            </a:r>
                          </a:p>
                        </p:txBody>
                      </p:sp>
                      <p:grpSp>
                        <p:nvGrpSpPr>
                          <p:cNvPr id="26646" name="Group 2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408" y="391"/>
                            <a:ext cx="1740" cy="2549"/>
                            <a:chOff x="3408" y="384"/>
                            <a:chExt cx="1484" cy="2556"/>
                          </a:xfrm>
                        </p:grpSpPr>
                        <p:sp>
                          <p:nvSpPr>
                            <p:cNvPr id="26647" name="Rectangle 23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424" y="2659"/>
                              <a:ext cx="1468" cy="281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r>
                                <a:rPr lang="da-DK" sz="1200">
                                  <a:cs typeface="Arial" charset="0"/>
                                </a:rPr>
                                <a:t>Prestadoras de Servicios</a:t>
                              </a:r>
                            </a:p>
                          </p:txBody>
                        </p:sp>
                        <p:sp>
                          <p:nvSpPr>
                            <p:cNvPr id="26648" name="Rectangle 2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424" y="1925"/>
                              <a:ext cx="1452" cy="235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r>
                                <a:rPr lang="da-DK" sz="1200">
                                  <a:cs typeface="Arial" charset="0"/>
                                </a:rPr>
                                <a:t>Productores de Agentes de Limpieza</a:t>
                              </a:r>
                            </a:p>
                          </p:txBody>
                        </p:sp>
                        <p:sp>
                          <p:nvSpPr>
                            <p:cNvPr id="26649" name="Rectangle 25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424" y="1616"/>
                              <a:ext cx="1422" cy="251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r>
                                <a:rPr lang="da-DK" sz="1200">
                                  <a:cs typeface="Arial" charset="0"/>
                                </a:rPr>
                                <a:t>Productores de Equipos</a:t>
                              </a:r>
                              <a:endParaRPr lang="da-DK" sz="1200">
                                <a:latin typeface="Times New Roman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26650" name="Rectangle 26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424" y="2251"/>
                              <a:ext cx="1440" cy="336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  <a:effectLst/>
                          </p:spPr>
                          <p:txBody>
                            <a:bodyPr anchor="ctr"/>
                            <a:lstStyle/>
                            <a:p>
                              <a:r>
                                <a:rPr lang="en-GB" sz="1200">
                                  <a:cs typeface="Arial" charset="0"/>
                                </a:rPr>
                                <a:t>Productores de Material de Empaque</a:t>
                              </a:r>
                              <a:endParaRPr lang="da-DK" sz="1200">
                                <a:latin typeface="Times New Roman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26651" name="Rectangle 27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408" y="384"/>
                              <a:ext cx="1440" cy="384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  <a:effectLst/>
                          </p:spPr>
                          <p:txBody>
                            <a:bodyPr anchor="ctr"/>
                            <a:lstStyle/>
                            <a:p>
                              <a:r>
                                <a:rPr lang="da-DK" sz="1200">
                                  <a:cs typeface="Arial" charset="0"/>
                                </a:rPr>
                                <a:t>Productores de plaguicidas, fertilizantes y drogas veterinarias</a:t>
                              </a:r>
                              <a:endParaRPr lang="da-DK" sz="1200">
                                <a:latin typeface="Times New Roman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26652" name="Rectangle 2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408" y="816"/>
                              <a:ext cx="1422" cy="391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  <a:effectLst/>
                          </p:spPr>
                          <p:txBody>
                            <a:bodyPr anchor="ctr"/>
                            <a:lstStyle/>
                            <a:p>
                              <a:r>
                                <a:rPr lang="da-DK" sz="1200">
                                  <a:cs typeface="Arial" charset="0"/>
                                </a:rPr>
                                <a:t>Productores de Ingredientes y Aditivos</a:t>
                              </a:r>
                              <a:endParaRPr lang="da-DK" sz="1200">
                                <a:latin typeface="Times New Roman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26653" name="Rectangle 29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424" y="1253"/>
                              <a:ext cx="1468" cy="274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  <a:effectLst/>
                          </p:spPr>
                          <p:txBody>
                            <a:bodyPr wrap="none" anchor="ctr"/>
                            <a:lstStyle/>
                            <a:p>
                              <a:r>
                                <a:rPr lang="da-DK" sz="1200">
                                  <a:cs typeface="Arial" charset="0"/>
                                </a:rPr>
                                <a:t>Servicios de Transporte y Almacenamiento</a:t>
                              </a:r>
                              <a:endParaRPr lang="da-DK" sz="1200">
                                <a:latin typeface="Times New Roman" pitchFamily="18" charset="0"/>
                              </a:endParaRPr>
                            </a:p>
                          </p:txBody>
                        </p:sp>
                      </p:grpSp>
                    </p:grpSp>
                  </p:grpSp>
                  <p:sp>
                    <p:nvSpPr>
                      <p:cNvPr id="26654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379" y="890"/>
                        <a:ext cx="1905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prstDash val="dash"/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  <p:sp>
                    <p:nvSpPr>
                      <p:cNvPr id="26655" name="Line 3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379" y="1298"/>
                        <a:ext cx="1905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prstDash val="dash"/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  <p:sp>
                    <p:nvSpPr>
                      <p:cNvPr id="26656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379" y="1615"/>
                        <a:ext cx="1905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prstDash val="dash"/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  <p:sp>
                    <p:nvSpPr>
                      <p:cNvPr id="26657" name="Line 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379" y="1933"/>
                        <a:ext cx="1905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prstDash val="dash"/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  <p:sp>
                    <p:nvSpPr>
                      <p:cNvPr id="26658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379" y="2251"/>
                        <a:ext cx="1905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prstDash val="dash"/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  <p:sp>
                    <p:nvSpPr>
                      <p:cNvPr id="26659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379" y="2613"/>
                        <a:ext cx="1905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prstDash val="dash"/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  <p:sp>
                    <p:nvSpPr>
                      <p:cNvPr id="26660" name="Lin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379" y="2976"/>
                        <a:ext cx="1905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prstDash val="dash"/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s-ES"/>
                      </a:p>
                    </p:txBody>
                  </p:sp>
                </p:grpSp>
                <p:sp>
                  <p:nvSpPr>
                    <p:cNvPr id="26661" name="AutoShape 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66" y="436"/>
                      <a:ext cx="2086" cy="46"/>
                    </a:xfrm>
                    <a:prstGeom prst="leftRightArrow">
                      <a:avLst>
                        <a:gd name="adj1" fmla="val 50000"/>
                        <a:gd name="adj2" fmla="val 906957"/>
                      </a:avLst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ES"/>
                    </a:p>
                  </p:txBody>
                </p:sp>
                <p:sp>
                  <p:nvSpPr>
                    <p:cNvPr id="26662" name="AutoShape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2" y="3566"/>
                      <a:ext cx="90" cy="182"/>
                    </a:xfrm>
                    <a:prstGeom prst="upDownArrow">
                      <a:avLst>
                        <a:gd name="adj1" fmla="val 50000"/>
                        <a:gd name="adj2" fmla="val 40444"/>
                      </a:avLst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ES"/>
                    </a:p>
                  </p:txBody>
                </p:sp>
                <p:sp>
                  <p:nvSpPr>
                    <p:cNvPr id="26663" name="AutoShape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41" y="3566"/>
                      <a:ext cx="90" cy="182"/>
                    </a:xfrm>
                    <a:prstGeom prst="upDownArrow">
                      <a:avLst>
                        <a:gd name="adj1" fmla="val 50000"/>
                        <a:gd name="adj2" fmla="val 40444"/>
                      </a:avLst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ES"/>
                    </a:p>
                  </p:txBody>
                </p:sp>
                <p:sp>
                  <p:nvSpPr>
                    <p:cNvPr id="26664" name="AutoShape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18" y="3566"/>
                      <a:ext cx="90" cy="182"/>
                    </a:xfrm>
                    <a:prstGeom prst="upDownArrow">
                      <a:avLst>
                        <a:gd name="adj1" fmla="val 50000"/>
                        <a:gd name="adj2" fmla="val 40444"/>
                      </a:avLst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ES"/>
                    </a:p>
                  </p:txBody>
                </p:sp>
              </p:grpSp>
              <p:grpSp>
                <p:nvGrpSpPr>
                  <p:cNvPr id="26665" name="Group 41"/>
                  <p:cNvGrpSpPr>
                    <a:grpSpLocks/>
                  </p:cNvGrpSpPr>
                  <p:nvPr/>
                </p:nvGrpSpPr>
                <p:grpSpPr bwMode="auto">
                  <a:xfrm>
                    <a:off x="1202" y="709"/>
                    <a:ext cx="1769" cy="2630"/>
                    <a:chOff x="1202" y="754"/>
                    <a:chExt cx="1769" cy="2628"/>
                  </a:xfrm>
                </p:grpSpPr>
                <p:sp>
                  <p:nvSpPr>
                    <p:cNvPr id="26666" name="Text Box 4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02" y="754"/>
                      <a:ext cx="1769" cy="179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da-DK" sz="1200"/>
                        <a:t>Productores de Semilla</a:t>
                      </a:r>
                    </a:p>
                  </p:txBody>
                </p:sp>
                <p:sp>
                  <p:nvSpPr>
                    <p:cNvPr id="26667" name="Text Box 4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02" y="1162"/>
                      <a:ext cx="1769" cy="179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endParaRPr lang="da-DK" sz="1200"/>
                    </a:p>
                  </p:txBody>
                </p:sp>
                <p:sp>
                  <p:nvSpPr>
                    <p:cNvPr id="26668" name="Text Box 4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02" y="1570"/>
                      <a:ext cx="1769" cy="179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da-DK" sz="1200"/>
                        <a:t>Productores Primarios</a:t>
                      </a:r>
                    </a:p>
                  </p:txBody>
                </p:sp>
                <p:sp>
                  <p:nvSpPr>
                    <p:cNvPr id="26669" name="Text Box 4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02" y="1981"/>
                      <a:ext cx="1769" cy="179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da-DK" sz="1200"/>
                        <a:t>Procesadores Primarios de Alimentos</a:t>
                      </a:r>
                    </a:p>
                  </p:txBody>
                </p:sp>
                <p:sp>
                  <p:nvSpPr>
                    <p:cNvPr id="26670" name="Text Box 4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02" y="2387"/>
                      <a:ext cx="1769" cy="294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GB" sz="1200"/>
                        <a:t>Procesadores Secundarios de Alimentos</a:t>
                      </a:r>
                      <a:endParaRPr lang="da-DK" sz="1200"/>
                    </a:p>
                  </p:txBody>
                </p:sp>
                <p:sp>
                  <p:nvSpPr>
                    <p:cNvPr id="26671" name="Text Box 4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02" y="3203"/>
                      <a:ext cx="1769" cy="179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da-DK" sz="1200"/>
                        <a:t>MINORISTAS</a:t>
                      </a:r>
                    </a:p>
                  </p:txBody>
                </p:sp>
                <p:sp>
                  <p:nvSpPr>
                    <p:cNvPr id="26672" name="Text Box 4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02" y="2795"/>
                      <a:ext cx="1769" cy="179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GB" sz="1200"/>
                        <a:t>MAYORISTAS</a:t>
                      </a:r>
                      <a:endParaRPr lang="da-DK" sz="1200"/>
                    </a:p>
                  </p:txBody>
                </p:sp>
              </p:grpSp>
            </p:grpSp>
          </p:grpSp>
          <p:sp>
            <p:nvSpPr>
              <p:cNvPr id="26673" name="AutoShape 49"/>
              <p:cNvSpPr>
                <a:spLocks noChangeArrowheads="1"/>
              </p:cNvSpPr>
              <p:nvPr/>
            </p:nvSpPr>
            <p:spPr bwMode="auto">
              <a:xfrm>
                <a:off x="884" y="2070"/>
                <a:ext cx="227" cy="90"/>
              </a:xfrm>
              <a:prstGeom prst="leftRightArrow">
                <a:avLst>
                  <a:gd name="adj1" fmla="val 50000"/>
                  <a:gd name="adj2" fmla="val 50444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6674" name="AutoShape 50"/>
              <p:cNvSpPr>
                <a:spLocks noChangeArrowheads="1"/>
              </p:cNvSpPr>
              <p:nvPr/>
            </p:nvSpPr>
            <p:spPr bwMode="auto">
              <a:xfrm>
                <a:off x="3107" y="2070"/>
                <a:ext cx="227" cy="90"/>
              </a:xfrm>
              <a:prstGeom prst="leftRightArrow">
                <a:avLst>
                  <a:gd name="adj1" fmla="val 50000"/>
                  <a:gd name="adj2" fmla="val 50444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</p:grpSp>
      <p:sp>
        <p:nvSpPr>
          <p:cNvPr id="26675" name="AutoShape 51"/>
          <p:cNvSpPr>
            <a:spLocks noChangeArrowheads="1"/>
          </p:cNvSpPr>
          <p:nvPr/>
        </p:nvSpPr>
        <p:spPr bwMode="auto">
          <a:xfrm>
            <a:off x="3203575" y="1700213"/>
            <a:ext cx="144463" cy="215900"/>
          </a:xfrm>
          <a:prstGeom prst="upDownArrow">
            <a:avLst>
              <a:gd name="adj1" fmla="val 50000"/>
              <a:gd name="adj2" fmla="val 29890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6676" name="AutoShape 52"/>
          <p:cNvSpPr>
            <a:spLocks noChangeArrowheads="1"/>
          </p:cNvSpPr>
          <p:nvPr/>
        </p:nvSpPr>
        <p:spPr bwMode="auto">
          <a:xfrm>
            <a:off x="3203575" y="2349500"/>
            <a:ext cx="144463" cy="215900"/>
          </a:xfrm>
          <a:prstGeom prst="upDownArrow">
            <a:avLst>
              <a:gd name="adj1" fmla="val 50000"/>
              <a:gd name="adj2" fmla="val 29890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6677" name="AutoShape 53"/>
          <p:cNvSpPr>
            <a:spLocks noChangeArrowheads="1"/>
          </p:cNvSpPr>
          <p:nvPr/>
        </p:nvSpPr>
        <p:spPr bwMode="auto">
          <a:xfrm>
            <a:off x="3203575" y="2997200"/>
            <a:ext cx="144463" cy="215900"/>
          </a:xfrm>
          <a:prstGeom prst="upDownArrow">
            <a:avLst>
              <a:gd name="adj1" fmla="val 50000"/>
              <a:gd name="adj2" fmla="val 29890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6678" name="AutoShape 54"/>
          <p:cNvSpPr>
            <a:spLocks noChangeArrowheads="1"/>
          </p:cNvSpPr>
          <p:nvPr/>
        </p:nvSpPr>
        <p:spPr bwMode="auto">
          <a:xfrm>
            <a:off x="3203575" y="3644900"/>
            <a:ext cx="144463" cy="215900"/>
          </a:xfrm>
          <a:prstGeom prst="upDownArrow">
            <a:avLst>
              <a:gd name="adj1" fmla="val 50000"/>
              <a:gd name="adj2" fmla="val 29890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6679" name="AutoShape 55"/>
          <p:cNvSpPr>
            <a:spLocks noChangeArrowheads="1"/>
          </p:cNvSpPr>
          <p:nvPr/>
        </p:nvSpPr>
        <p:spPr bwMode="auto">
          <a:xfrm>
            <a:off x="3203575" y="4292600"/>
            <a:ext cx="144463" cy="215900"/>
          </a:xfrm>
          <a:prstGeom prst="upDownArrow">
            <a:avLst>
              <a:gd name="adj1" fmla="val 50000"/>
              <a:gd name="adj2" fmla="val 29890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6680" name="AutoShape 56"/>
          <p:cNvSpPr>
            <a:spLocks noChangeArrowheads="1"/>
          </p:cNvSpPr>
          <p:nvPr/>
        </p:nvSpPr>
        <p:spPr bwMode="auto">
          <a:xfrm>
            <a:off x="3203575" y="4940300"/>
            <a:ext cx="144463" cy="215900"/>
          </a:xfrm>
          <a:prstGeom prst="upDownArrow">
            <a:avLst>
              <a:gd name="adj1" fmla="val 50000"/>
              <a:gd name="adj2" fmla="val 29890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6681" name="Text Box 57"/>
          <p:cNvSpPr txBox="1">
            <a:spLocks noChangeArrowheads="1"/>
          </p:cNvSpPr>
          <p:nvPr/>
        </p:nvSpPr>
        <p:spPr bwMode="auto">
          <a:xfrm>
            <a:off x="1763713" y="215900"/>
            <a:ext cx="698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b="1">
                <a:latin typeface="Times New Roman" pitchFamily="18" charset="0"/>
              </a:rPr>
              <a:t>Comunicación Interactiva a lo largo de la Cadena de Suministros</a:t>
            </a:r>
            <a:endParaRPr lang="en-GB" b="1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772400" cy="1143000"/>
          </a:xfrm>
        </p:spPr>
        <p:txBody>
          <a:bodyPr/>
          <a:lstStyle/>
          <a:p>
            <a:pPr algn="l"/>
            <a:r>
              <a:rPr lang="es-ES" sz="3600" b="1">
                <a:solidFill>
                  <a:schemeClr val="tx1"/>
                </a:solidFill>
              </a:rPr>
              <a:t>Capítulos de la Norma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881063" y="2362200"/>
            <a:ext cx="7958137" cy="3881438"/>
          </a:xfrm>
        </p:spPr>
        <p:txBody>
          <a:bodyPr>
            <a:normAutofit fontScale="92500"/>
          </a:bodyPr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s-ES" sz="2400"/>
              <a:t>Alcance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s-ES" sz="2400"/>
              <a:t>Normas de Referencia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s-ES" sz="2400"/>
              <a:t>Términos y Definiciones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s-ES" sz="2400"/>
              <a:t>Sistema de Gestión de la Inocuidad – Requisitos Generales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s-ES" sz="2400"/>
              <a:t>Responsabilidad de la Dirección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s-ES" sz="2400"/>
              <a:t>Gestión de los recursos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s-ES" sz="2400"/>
              <a:t>Planificación y realización de productos seguros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s-ES" sz="2400"/>
              <a:t>Verificación, validación y mejora del Sistema de Gestión de la Inocuidad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371600"/>
          </a:xfrm>
        </p:spPr>
        <p:txBody>
          <a:bodyPr/>
          <a:lstStyle/>
          <a:p>
            <a:r>
              <a:rPr lang="es-MX"/>
              <a:t>Composición de la Norma</a:t>
            </a:r>
            <a:endParaRPr lang="es-E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339975" y="1341438"/>
            <a:ext cx="1368425" cy="576262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s-MX" sz="1600" b="1">
                <a:solidFill>
                  <a:srgbClr val="000000"/>
                </a:solidFill>
                <a:latin typeface="Tahoma" pitchFamily="34" charset="0"/>
              </a:rPr>
              <a:t>Prefaci</a:t>
            </a:r>
            <a:r>
              <a:rPr lang="es-MX" sz="1600">
                <a:solidFill>
                  <a:srgbClr val="000000"/>
                </a:solidFill>
                <a:latin typeface="Tahoma" pitchFamily="34" charset="0"/>
              </a:rPr>
              <a:t>o</a:t>
            </a:r>
            <a:endParaRPr lang="es-ES" sz="16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4716463" y="1341438"/>
            <a:ext cx="1368425" cy="576262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s-MX" sz="1600" b="1">
                <a:solidFill>
                  <a:srgbClr val="000000"/>
                </a:solidFill>
                <a:latin typeface="Tahoma" pitchFamily="34" charset="0"/>
              </a:rPr>
              <a:t>Introducción</a:t>
            </a:r>
            <a:endParaRPr lang="es-ES" sz="1600" b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250825" y="2349500"/>
            <a:ext cx="1368425" cy="576263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s-MX" sz="1600">
                <a:solidFill>
                  <a:srgbClr val="000000"/>
                </a:solidFill>
                <a:latin typeface="Tahoma" pitchFamily="34" charset="0"/>
              </a:rPr>
              <a:t>1.ALCANCE</a:t>
            </a:r>
            <a:endParaRPr lang="es-ES" sz="16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763713" y="2349500"/>
            <a:ext cx="1800225" cy="649288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s-MX" sz="1600">
                <a:solidFill>
                  <a:srgbClr val="000000"/>
                </a:solidFill>
                <a:latin typeface="Tahoma" pitchFamily="34" charset="0"/>
              </a:rPr>
              <a:t>2.REFERENCIAS</a:t>
            </a:r>
          </a:p>
          <a:p>
            <a:pPr algn="ctr"/>
            <a:r>
              <a:rPr lang="es-MX" sz="1600">
                <a:solidFill>
                  <a:srgbClr val="000000"/>
                </a:solidFill>
                <a:latin typeface="Tahoma" pitchFamily="34" charset="0"/>
              </a:rPr>
              <a:t>NORMATIVAS</a:t>
            </a:r>
            <a:endParaRPr lang="es-ES" sz="16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708400" y="2205038"/>
            <a:ext cx="1655763" cy="863600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s-MX" sz="1600">
                <a:solidFill>
                  <a:srgbClr val="000000"/>
                </a:solidFill>
                <a:latin typeface="Tahoma" pitchFamily="34" charset="0"/>
              </a:rPr>
              <a:t>3. TERMINOS </a:t>
            </a:r>
          </a:p>
          <a:p>
            <a:pPr algn="ctr"/>
            <a:r>
              <a:rPr lang="es-MX" sz="1600">
                <a:solidFill>
                  <a:srgbClr val="000000"/>
                </a:solidFill>
                <a:latin typeface="Tahoma" pitchFamily="34" charset="0"/>
              </a:rPr>
              <a:t>Y</a:t>
            </a:r>
          </a:p>
          <a:p>
            <a:pPr algn="ctr"/>
            <a:r>
              <a:rPr lang="es-MX" sz="1600">
                <a:solidFill>
                  <a:srgbClr val="000000"/>
                </a:solidFill>
                <a:latin typeface="Tahoma" pitchFamily="34" charset="0"/>
              </a:rPr>
              <a:t>DEFINICIONES</a:t>
            </a:r>
            <a:endParaRPr lang="es-ES" sz="16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5435600" y="2205038"/>
            <a:ext cx="3563938" cy="863600"/>
          </a:xfrm>
          <a:prstGeom prst="rect">
            <a:avLst/>
          </a:prstGeom>
          <a:gradFill rotWithShape="1">
            <a:gsLst>
              <a:gs pos="0">
                <a:schemeClr val="folHlink">
                  <a:alpha val="99001"/>
                </a:schemeClr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s-MX" sz="1600" b="1">
                <a:solidFill>
                  <a:srgbClr val="000000"/>
                </a:solidFill>
                <a:latin typeface="Tahoma" pitchFamily="34" charset="0"/>
              </a:rPr>
              <a:t>4. SISTEMA DE ADMINISTRACION</a:t>
            </a:r>
          </a:p>
          <a:p>
            <a:pPr algn="ctr"/>
            <a:r>
              <a:rPr lang="es-MX" sz="1600" b="1">
                <a:solidFill>
                  <a:srgbClr val="000000"/>
                </a:solidFill>
                <a:latin typeface="Tahoma" pitchFamily="34" charset="0"/>
              </a:rPr>
              <a:t>DE LA SEGURIDAD</a:t>
            </a:r>
          </a:p>
          <a:p>
            <a:pPr algn="ctr"/>
            <a:r>
              <a:rPr lang="es-MX" sz="1600" b="1">
                <a:solidFill>
                  <a:srgbClr val="000000"/>
                </a:solidFill>
                <a:latin typeface="Tahoma" pitchFamily="34" charset="0"/>
              </a:rPr>
              <a:t>DEL ALIMENTO</a:t>
            </a:r>
            <a:endParaRPr lang="es-ES" sz="1600" b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250825" y="3429000"/>
            <a:ext cx="2305050" cy="720725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s-MX" sz="1600" b="1">
                <a:solidFill>
                  <a:srgbClr val="000000"/>
                </a:solidFill>
                <a:latin typeface="Tahoma" pitchFamily="34" charset="0"/>
              </a:rPr>
              <a:t>5.RESPONSABILIDAD</a:t>
            </a:r>
          </a:p>
          <a:p>
            <a:pPr algn="ctr"/>
            <a:r>
              <a:rPr lang="es-MX" sz="1600" b="1">
                <a:solidFill>
                  <a:srgbClr val="000000"/>
                </a:solidFill>
                <a:latin typeface="Tahoma" pitchFamily="34" charset="0"/>
              </a:rPr>
              <a:t>DE LA</a:t>
            </a:r>
          </a:p>
          <a:p>
            <a:pPr algn="ctr"/>
            <a:r>
              <a:rPr lang="es-MX" sz="1600" b="1">
                <a:solidFill>
                  <a:srgbClr val="000000"/>
                </a:solidFill>
                <a:latin typeface="Tahoma" pitchFamily="34" charset="0"/>
              </a:rPr>
              <a:t>DIRECCION</a:t>
            </a:r>
            <a:endParaRPr lang="es-ES" sz="1600" b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3132138" y="3500438"/>
            <a:ext cx="2016125" cy="792162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s-MX" sz="1600" b="1">
                <a:solidFill>
                  <a:srgbClr val="000000"/>
                </a:solidFill>
                <a:latin typeface="Tahoma" pitchFamily="34" charset="0"/>
              </a:rPr>
              <a:t>6.GESTION DE</a:t>
            </a:r>
          </a:p>
          <a:p>
            <a:pPr algn="ctr"/>
            <a:r>
              <a:rPr lang="es-MX" sz="1600" b="1">
                <a:solidFill>
                  <a:srgbClr val="000000"/>
                </a:solidFill>
                <a:latin typeface="Tahoma" pitchFamily="34" charset="0"/>
              </a:rPr>
              <a:t>RECURSOS.</a:t>
            </a:r>
            <a:endParaRPr lang="es-ES" sz="1600" b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6011863" y="3455988"/>
            <a:ext cx="2305050" cy="1268412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s-MX" sz="1600" b="1">
                <a:solidFill>
                  <a:srgbClr val="000000"/>
                </a:solidFill>
                <a:latin typeface="Tahoma" pitchFamily="34" charset="0"/>
              </a:rPr>
              <a:t>7. PLANIFICACION Y</a:t>
            </a:r>
          </a:p>
          <a:p>
            <a:pPr algn="ctr"/>
            <a:r>
              <a:rPr lang="es-MX" sz="1600" b="1">
                <a:solidFill>
                  <a:srgbClr val="000000"/>
                </a:solidFill>
                <a:latin typeface="Tahoma" pitchFamily="34" charset="0"/>
              </a:rPr>
              <a:t>REALIZACION</a:t>
            </a:r>
          </a:p>
          <a:p>
            <a:pPr algn="ctr"/>
            <a:r>
              <a:rPr lang="es-MX" sz="1600" b="1">
                <a:solidFill>
                  <a:srgbClr val="000000"/>
                </a:solidFill>
                <a:latin typeface="Tahoma" pitchFamily="34" charset="0"/>
              </a:rPr>
              <a:t>DE </a:t>
            </a:r>
          </a:p>
          <a:p>
            <a:pPr algn="ctr"/>
            <a:r>
              <a:rPr lang="es-MX" sz="1600" b="1">
                <a:solidFill>
                  <a:srgbClr val="000000"/>
                </a:solidFill>
                <a:latin typeface="Tahoma" pitchFamily="34" charset="0"/>
              </a:rPr>
              <a:t>PRODUCTOS </a:t>
            </a:r>
          </a:p>
          <a:p>
            <a:pPr algn="ctr"/>
            <a:r>
              <a:rPr lang="es-MX" sz="1600" b="1">
                <a:solidFill>
                  <a:srgbClr val="000000"/>
                </a:solidFill>
                <a:latin typeface="Tahoma" pitchFamily="34" charset="0"/>
              </a:rPr>
              <a:t>INOCUOS</a:t>
            </a:r>
            <a:endParaRPr lang="es-ES" sz="1600" b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2124075" y="4581525"/>
            <a:ext cx="3671888" cy="792163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s-MX" sz="1600" b="1">
                <a:solidFill>
                  <a:srgbClr val="000000"/>
                </a:solidFill>
                <a:latin typeface="Tahoma" pitchFamily="34" charset="0"/>
              </a:rPr>
              <a:t>8.VERIFICACION, VALIDACION</a:t>
            </a:r>
          </a:p>
          <a:p>
            <a:pPr algn="ctr"/>
            <a:r>
              <a:rPr lang="es-MX" sz="1600" b="1">
                <a:solidFill>
                  <a:srgbClr val="000000"/>
                </a:solidFill>
                <a:latin typeface="Tahoma" pitchFamily="34" charset="0"/>
              </a:rPr>
              <a:t>Y MEJORA DEL SIGIA</a:t>
            </a:r>
            <a:endParaRPr lang="es-ES" sz="1600" b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971550" y="5589588"/>
            <a:ext cx="2232025" cy="935037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FFFF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s-MX" sz="1600">
                <a:solidFill>
                  <a:srgbClr val="000000"/>
                </a:solidFill>
                <a:latin typeface="Tahoma" pitchFamily="34" charset="0"/>
              </a:rPr>
              <a:t>Anexo A: Guía para el </a:t>
            </a:r>
          </a:p>
          <a:p>
            <a:pPr algn="ctr"/>
            <a:r>
              <a:rPr lang="es-MX" sz="1600">
                <a:solidFill>
                  <a:srgbClr val="000000"/>
                </a:solidFill>
                <a:latin typeface="Tahoma" pitchFamily="34" charset="0"/>
              </a:rPr>
              <a:t>Uso de la Norma</a:t>
            </a:r>
            <a:endParaRPr lang="es-ES" sz="16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3348038" y="5661025"/>
            <a:ext cx="2736850" cy="8636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chemeClr val="tx2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s-MX" sz="1600">
                <a:solidFill>
                  <a:srgbClr val="000000"/>
                </a:solidFill>
                <a:latin typeface="Tahoma" pitchFamily="34" charset="0"/>
              </a:rPr>
              <a:t>Anexo B: Relación entre</a:t>
            </a:r>
          </a:p>
          <a:p>
            <a:pPr algn="ctr"/>
            <a:r>
              <a:rPr lang="es-MX" sz="1600">
                <a:solidFill>
                  <a:srgbClr val="000000"/>
                </a:solidFill>
                <a:latin typeface="Tahoma" pitchFamily="34" charset="0"/>
              </a:rPr>
              <a:t>ISO 22000 e ISO 9001:2000</a:t>
            </a:r>
            <a:endParaRPr lang="es-ES" sz="16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6300788" y="5661025"/>
            <a:ext cx="2232025" cy="7905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chemeClr val="tx2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s-MX" sz="1600">
                <a:solidFill>
                  <a:srgbClr val="000000"/>
                </a:solidFill>
                <a:latin typeface="Tahoma" pitchFamily="34" charset="0"/>
              </a:rPr>
              <a:t>Anexo C: Referencias </a:t>
            </a:r>
          </a:p>
          <a:p>
            <a:pPr algn="ctr"/>
            <a:r>
              <a:rPr lang="es-MX" sz="1600">
                <a:solidFill>
                  <a:srgbClr val="000000"/>
                </a:solidFill>
                <a:latin typeface="Tahoma" pitchFamily="34" charset="0"/>
              </a:rPr>
              <a:t>CODEX ALIMENTARIUS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>
                <a:solidFill>
                  <a:schemeClr val="tx1"/>
                </a:solidFill>
              </a:rPr>
              <a:t>En cuanto a contenidos la norma ISO 22000 tendrá tres partes claramente diferenciadas</a:t>
            </a:r>
            <a:r>
              <a:rPr lang="es-ES" sz="4000"/>
              <a:t> 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258888" y="2133600"/>
            <a:ext cx="6769100" cy="3009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57200" indent="-457200">
              <a:buFontTx/>
              <a:buBlip>
                <a:blip r:embed="rId3"/>
              </a:buBlip>
            </a:pPr>
            <a:r>
              <a:rPr lang="es-ES" sz="2400"/>
              <a:t>Requisitos para buenas prácticas de fabricación ó programa de prerrequisitos</a:t>
            </a:r>
          </a:p>
          <a:p>
            <a:pPr marL="457200" indent="-457200"/>
            <a:endParaRPr lang="es-ES" sz="2400"/>
          </a:p>
          <a:p>
            <a:pPr marL="457200" indent="-457200">
              <a:buFontTx/>
              <a:buBlip>
                <a:blip r:embed="rId3"/>
              </a:buBlip>
            </a:pPr>
            <a:r>
              <a:rPr lang="es-MX" sz="2400"/>
              <a:t>Requisitos para HACCP de acuerdo a los principios HACCP enunciados por el Codex Alimentarius</a:t>
            </a:r>
          </a:p>
          <a:p>
            <a:pPr marL="457200" indent="-457200"/>
            <a:endParaRPr lang="es-ES" sz="2400"/>
          </a:p>
          <a:p>
            <a:pPr marL="457200" indent="-457200">
              <a:buFontTx/>
              <a:buBlip>
                <a:blip r:embed="rId3"/>
              </a:buBlip>
            </a:pPr>
            <a:r>
              <a:rPr lang="es-ES" sz="2400"/>
              <a:t>Requisitos para un Sistema de Gestión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>
                <a:solidFill>
                  <a:schemeClr val="tx1"/>
                </a:solidFill>
              </a:rPr>
              <a:t>Sinergias y diferencias</a:t>
            </a:r>
            <a:endParaRPr lang="es-ES">
              <a:solidFill>
                <a:schemeClr val="tx1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s-ES" sz="2400"/>
          </a:p>
          <a:p>
            <a:pPr>
              <a:lnSpc>
                <a:spcPct val="80000"/>
              </a:lnSpc>
            </a:pPr>
            <a:r>
              <a:rPr lang="es-ES" sz="2400"/>
              <a:t>El formato de la norma es idéntico al formato de las normas ISO 9001 e ISO 14001, de manera que la hace apropiada para el desarrollo de un Sistema de Gestión Integrado basado en el análisis de riesgos.</a:t>
            </a:r>
            <a:br>
              <a:rPr lang="es-ES" sz="2400"/>
            </a:br>
            <a:endParaRPr lang="es-ES" sz="2400"/>
          </a:p>
          <a:p>
            <a:pPr>
              <a:lnSpc>
                <a:spcPct val="80000"/>
              </a:lnSpc>
            </a:pPr>
            <a:r>
              <a:rPr lang="es-MX" sz="2400"/>
              <a:t>La ventaja importante de ISO 22000, es que se puede usar en toda la cadena de suministro de alimentos. Además es aceptada a nivel internacional y cubre casi todos los requerimientos de las normas que aplican a los distribuidores</a:t>
            </a:r>
          </a:p>
          <a:p>
            <a:pPr>
              <a:lnSpc>
                <a:spcPct val="80000"/>
              </a:lnSpc>
            </a:pPr>
            <a:endParaRPr lang="es-ES" sz="2400"/>
          </a:p>
          <a:p>
            <a:pPr>
              <a:lnSpc>
                <a:spcPct val="80000"/>
              </a:lnSpc>
              <a:buFontTx/>
              <a:buNone/>
            </a:pPr>
            <a:r>
              <a:rPr lang="es-ES" sz="2400"/>
              <a:t> 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800" b="1">
                <a:solidFill>
                  <a:schemeClr val="tx1"/>
                </a:solidFill>
              </a:rPr>
              <a:t>ELEMENTOS PRINCIPALES EN EL DESPLIEGUE DE LA NORMA</a:t>
            </a:r>
            <a:endParaRPr lang="es-ES" sz="2800" b="1">
              <a:solidFill>
                <a:schemeClr val="tx1"/>
              </a:solidFill>
            </a:endParaRPr>
          </a:p>
        </p:txBody>
      </p:sp>
      <p:sp>
        <p:nvSpPr>
          <p:cNvPr id="30731" name="Text Box 11"/>
          <p:cNvSpPr txBox="1"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507413" cy="4525963"/>
          </a:xfrm>
          <a:noFill/>
          <a:ln w="50800">
            <a:solidFill>
              <a:srgbClr val="993366"/>
            </a:solidFill>
          </a:ln>
        </p:spPr>
        <p:txBody>
          <a:bodyPr/>
          <a:lstStyle/>
          <a:p>
            <a:pPr algn="ctr">
              <a:spcBef>
                <a:spcPct val="50000"/>
              </a:spcBef>
              <a:buClr>
                <a:schemeClr val="bg1"/>
              </a:buClr>
              <a:buFontTx/>
              <a:buNone/>
            </a:pPr>
            <a:r>
              <a:rPr lang="es-MX" sz="2800"/>
              <a:t>           ISO 22000</a:t>
            </a:r>
            <a:endParaRPr lang="es-ES" sz="2800"/>
          </a:p>
        </p:txBody>
      </p:sp>
      <p:graphicFrame>
        <p:nvGraphicFramePr>
          <p:cNvPr id="2" name="Diagrama 1"/>
          <p:cNvGraphicFramePr/>
          <p:nvPr/>
        </p:nvGraphicFramePr>
        <p:xfrm>
          <a:off x="7451725" y="1628775"/>
          <a:ext cx="1220788" cy="1368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0723" name="Line 3"/>
          <p:cNvSpPr>
            <a:spLocks noChangeShapeType="1"/>
          </p:cNvSpPr>
          <p:nvPr/>
        </p:nvSpPr>
        <p:spPr bwMode="auto">
          <a:xfrm>
            <a:off x="2438400" y="3200400"/>
            <a:ext cx="49530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s-ES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2438400" y="3200400"/>
            <a:ext cx="0" cy="114300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s-E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5105400" y="3200400"/>
            <a:ext cx="0" cy="1143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s-E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7391400" y="3200400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s-E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5105400" y="1981200"/>
            <a:ext cx="0" cy="121920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s-E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4114800" y="4419600"/>
            <a:ext cx="2133600" cy="873125"/>
          </a:xfrm>
          <a:prstGeom prst="rect">
            <a:avLst/>
          </a:prstGeom>
          <a:solidFill>
            <a:schemeClr val="accent1"/>
          </a:solidFill>
          <a:ln w="50800">
            <a:solidFill>
              <a:srgbClr val="3399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400">
                <a:latin typeface="Times New Roman" pitchFamily="18" charset="0"/>
              </a:rPr>
              <a:t>Gestión de sistema:PHVA</a:t>
            </a:r>
            <a:endParaRPr lang="es-ES" sz="2400">
              <a:latin typeface="Times New Roman" pitchFamily="18" charset="0"/>
            </a:endParaRP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6477000" y="4419600"/>
            <a:ext cx="1981200" cy="860425"/>
          </a:xfrm>
          <a:prstGeom prst="rect">
            <a:avLst/>
          </a:prstGeom>
          <a:solidFill>
            <a:schemeClr val="accent1"/>
          </a:solidFill>
          <a:ln w="38100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400">
                <a:latin typeface="Times New Roman" pitchFamily="18" charset="0"/>
              </a:rPr>
              <a:t>Control de los riesgos</a:t>
            </a:r>
            <a:endParaRPr lang="es-ES" sz="2400">
              <a:latin typeface="Times New Roman" pitchFamily="18" charset="0"/>
            </a:endParaRP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295400" y="4419600"/>
            <a:ext cx="2590800" cy="869950"/>
          </a:xfrm>
          <a:prstGeom prst="rect">
            <a:avLst/>
          </a:prstGeom>
          <a:solidFill>
            <a:schemeClr val="accent1"/>
          </a:solidFill>
          <a:ln w="476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400">
                <a:latin typeface="Times New Roman" pitchFamily="18" charset="0"/>
              </a:rPr>
              <a:t>Comunicación Interactiva</a:t>
            </a:r>
            <a:endParaRPr lang="es-ES" sz="24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>
                <a:solidFill>
                  <a:schemeClr val="tx1"/>
                </a:solidFill>
              </a:rPr>
              <a:t>ISO 22000 – Puntos Destacados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ES_tradnl" sz="2000" dirty="0"/>
              <a:t>Norma certificable </a:t>
            </a:r>
          </a:p>
          <a:p>
            <a:r>
              <a:rPr lang="es-ES_tradnl" sz="2000" dirty="0"/>
              <a:t>Elaborada junto con ISO TS 22004:2005 Guía para la aplicación de la Norma</a:t>
            </a:r>
          </a:p>
          <a:p>
            <a:r>
              <a:rPr lang="es-ES_tradnl" sz="2000" dirty="0"/>
              <a:t>Compatible con sistemas de gestión reconocidos y aceptados, con los cuales es fácilmente integrable (ISO 9001:2000; ISO 14001:2004)</a:t>
            </a:r>
          </a:p>
          <a:p>
            <a:r>
              <a:rPr lang="es-ES_tradnl" sz="2000" dirty="0"/>
              <a:t>Destaca que la inocuidad es responsabilidad compartida</a:t>
            </a:r>
          </a:p>
          <a:p>
            <a:r>
              <a:rPr lang="es-ES_tradnl" sz="2000" dirty="0"/>
              <a:t>Fomenta la mejora continua y asegura la actualización del sistema</a:t>
            </a:r>
          </a:p>
          <a:p>
            <a:endParaRPr lang="es-E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Tendencia…Hacia donde vamos</a:t>
            </a:r>
            <a:endParaRPr lang="es-ES" dirty="0"/>
          </a:p>
        </p:txBody>
      </p:sp>
      <p:pic>
        <p:nvPicPr>
          <p:cNvPr id="716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28442" y="2143116"/>
            <a:ext cx="5343887" cy="3733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  <a:p>
            <a:endParaRPr lang="es-ES"/>
          </a:p>
          <a:p>
            <a:pPr algn="ctr"/>
            <a:r>
              <a:rPr lang="es-ES" sz="4000">
                <a:solidFill>
                  <a:schemeClr val="accent2"/>
                </a:solidFill>
              </a:rPr>
              <a:t>GRACIAS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2"/>
          <p:cNvSpPr>
            <a:spLocks noChangeArrowheads="1"/>
          </p:cNvSpPr>
          <p:nvPr/>
        </p:nvSpPr>
        <p:spPr bwMode="auto">
          <a:xfrm>
            <a:off x="304800" y="2667000"/>
            <a:ext cx="8534400" cy="2438400"/>
          </a:xfrm>
          <a:prstGeom prst="ellipse">
            <a:avLst/>
          </a:prstGeom>
          <a:solidFill>
            <a:srgbClr val="CC99FF">
              <a:alpha val="50000"/>
            </a:srgbClr>
          </a:solidFill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47" name="Oval 3"/>
          <p:cNvSpPr>
            <a:spLocks noChangeArrowheads="1"/>
          </p:cNvSpPr>
          <p:nvPr/>
        </p:nvSpPr>
        <p:spPr bwMode="auto">
          <a:xfrm>
            <a:off x="457200" y="2895600"/>
            <a:ext cx="5562600" cy="1981200"/>
          </a:xfrm>
          <a:prstGeom prst="ellipse">
            <a:avLst/>
          </a:prstGeom>
          <a:solidFill>
            <a:srgbClr val="FF99CC">
              <a:alpha val="50000"/>
            </a:srgbClr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2819400" y="3886200"/>
            <a:ext cx="533400" cy="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400800" y="3048000"/>
            <a:ext cx="2438400" cy="14271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s-MX" sz="200" b="1"/>
          </a:p>
          <a:p>
            <a:pPr algn="ctr" eaLnBrk="0" hangingPunct="0">
              <a:spcBef>
                <a:spcPct val="50000"/>
              </a:spcBef>
            </a:pPr>
            <a:r>
              <a:rPr lang="es-MX" sz="2800" b="1"/>
              <a:t>SG</a:t>
            </a:r>
          </a:p>
          <a:p>
            <a:pPr algn="ctr" eaLnBrk="0" hangingPunct="0">
              <a:spcBef>
                <a:spcPct val="50000"/>
              </a:spcBef>
            </a:pPr>
            <a:r>
              <a:rPr lang="es-MX" sz="1700" b="1"/>
              <a:t>Sistema de Gestión </a:t>
            </a:r>
          </a:p>
          <a:p>
            <a:pPr algn="ctr" eaLnBrk="0" hangingPunct="0">
              <a:spcBef>
                <a:spcPct val="50000"/>
              </a:spcBef>
            </a:pPr>
            <a:endParaRPr lang="es-ES" sz="1200" b="1"/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609600" y="5181600"/>
            <a:ext cx="1981200" cy="914400"/>
          </a:xfrm>
          <a:prstGeom prst="ellipse">
            <a:avLst/>
          </a:prstGeom>
          <a:solidFill>
            <a:srgbClr val="C1E53D">
              <a:alpha val="50000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s-MX" sz="1700" b="1">
                <a:solidFill>
                  <a:schemeClr val="hlink"/>
                </a:solidFill>
              </a:rPr>
              <a:t>Programa de </a:t>
            </a:r>
          </a:p>
          <a:p>
            <a:pPr algn="ctr" eaLnBrk="0" hangingPunct="0"/>
            <a:r>
              <a:rPr lang="es-MX" sz="1700" b="1">
                <a:solidFill>
                  <a:schemeClr val="hlink"/>
                </a:solidFill>
              </a:rPr>
              <a:t>Control de Plagas</a:t>
            </a:r>
            <a:endParaRPr lang="es-ES" sz="1700" b="1">
              <a:solidFill>
                <a:schemeClr val="hlink"/>
              </a:solidFill>
            </a:endParaRPr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5029200" y="1676400"/>
            <a:ext cx="2819400" cy="914400"/>
          </a:xfrm>
          <a:prstGeom prst="ellipse">
            <a:avLst/>
          </a:prstGeom>
          <a:solidFill>
            <a:srgbClr val="C1E53D">
              <a:alpha val="50000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s-MX" sz="1700" b="1">
                <a:solidFill>
                  <a:schemeClr val="hlink"/>
                </a:solidFill>
              </a:rPr>
              <a:t>Desarrollo de Proveedores</a:t>
            </a:r>
            <a:endParaRPr lang="es-ES" sz="1700" b="1">
              <a:solidFill>
                <a:schemeClr val="hlink"/>
              </a:solidFill>
            </a:endParaRPr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533400" y="1676400"/>
            <a:ext cx="3276600" cy="914400"/>
          </a:xfrm>
          <a:prstGeom prst="ellipse">
            <a:avLst/>
          </a:prstGeom>
          <a:solidFill>
            <a:srgbClr val="C1E53D">
              <a:alpha val="50000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s-MX" sz="1700" b="1">
                <a:solidFill>
                  <a:schemeClr val="hlink"/>
                </a:solidFill>
              </a:rPr>
              <a:t>Capacitación de </a:t>
            </a:r>
          </a:p>
          <a:p>
            <a:pPr algn="ctr" eaLnBrk="0" hangingPunct="0"/>
            <a:r>
              <a:rPr lang="es-MX" sz="1700" b="1">
                <a:solidFill>
                  <a:schemeClr val="hlink"/>
                </a:solidFill>
              </a:rPr>
              <a:t>Manipuladores de Alimentos</a:t>
            </a:r>
            <a:endParaRPr lang="es-ES" sz="2400">
              <a:solidFill>
                <a:schemeClr val="hlink"/>
              </a:solidFill>
            </a:endParaRPr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4038600" y="5181600"/>
            <a:ext cx="3200400" cy="990600"/>
          </a:xfrm>
          <a:prstGeom prst="ellipse">
            <a:avLst/>
          </a:prstGeom>
          <a:solidFill>
            <a:srgbClr val="C1E53D">
              <a:alpha val="50000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s-MX" sz="1700" b="1">
                <a:solidFill>
                  <a:schemeClr val="hlink"/>
                </a:solidFill>
              </a:rPr>
              <a:t>Programa Operativo </a:t>
            </a:r>
          </a:p>
          <a:p>
            <a:pPr algn="ctr" eaLnBrk="0" hangingPunct="0"/>
            <a:r>
              <a:rPr lang="es-MX" sz="1700" b="1">
                <a:solidFill>
                  <a:schemeClr val="hlink"/>
                </a:solidFill>
              </a:rPr>
              <a:t>Estandarizado de Saneamiento</a:t>
            </a:r>
            <a:endParaRPr lang="es-ES" sz="1700" b="1">
              <a:solidFill>
                <a:schemeClr val="hlink"/>
              </a:solidFill>
            </a:endParaRPr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609600" y="3200400"/>
            <a:ext cx="2209800" cy="1371600"/>
          </a:xfrm>
          <a:prstGeom prst="ellipse">
            <a:avLst/>
          </a:prstGeom>
          <a:solidFill>
            <a:schemeClr val="hlink">
              <a:alpha val="50000"/>
            </a:schemeClr>
          </a:solidFill>
          <a:ln w="222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609600" y="3276600"/>
            <a:ext cx="2209800" cy="11668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MX" sz="2800" b="1"/>
              <a:t>BPM</a:t>
            </a:r>
          </a:p>
          <a:p>
            <a:pPr algn="ctr" eaLnBrk="0" hangingPunct="0">
              <a:spcBef>
                <a:spcPct val="50000"/>
              </a:spcBef>
            </a:pPr>
            <a:r>
              <a:rPr lang="es-MX" sz="1700" b="1"/>
              <a:t>Buenas Prácticas de Manufactura</a:t>
            </a:r>
            <a:endParaRPr lang="es-ES" sz="1700" b="1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3276600" y="3200400"/>
            <a:ext cx="2667000" cy="1425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MX" sz="2800" b="1"/>
              <a:t>HACCP</a:t>
            </a:r>
          </a:p>
          <a:p>
            <a:pPr algn="ctr" eaLnBrk="0" hangingPunct="0">
              <a:spcBef>
                <a:spcPct val="50000"/>
              </a:spcBef>
            </a:pPr>
            <a:r>
              <a:rPr lang="es-MX" sz="1700" b="1"/>
              <a:t>Análisis de Peligros y Control de Puntos Críticos</a:t>
            </a:r>
            <a:endParaRPr lang="es-ES" sz="1700" b="1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6019800" y="3886200"/>
            <a:ext cx="533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1752600" y="25908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2971800" y="2514600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H="1">
            <a:off x="4876800" y="2514600"/>
            <a:ext cx="685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6934200" y="2590800"/>
            <a:ext cx="6096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 flipH="1" flipV="1">
            <a:off x="2514600" y="4343400"/>
            <a:ext cx="19812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 flipV="1">
            <a:off x="1600200" y="45720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 flipH="1" flipV="1">
            <a:off x="4572000" y="4648200"/>
            <a:ext cx="5334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228600" y="152400"/>
            <a:ext cx="8685213" cy="131127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s-MX" sz="4000" b="1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Interacción de normativas del sector alimenticio</a:t>
            </a:r>
            <a:endParaRPr lang="es-ES" sz="4000" b="1" i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animBg="1"/>
      <p:bldP spid="6148" grpId="0" animBg="1"/>
      <p:bldP spid="6154" grpId="0" animBg="1"/>
      <p:bldP spid="61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2943073"/>
              </p:ext>
            </p:extLst>
          </p:nvPr>
        </p:nvGraphicFramePr>
        <p:xfrm>
          <a:off x="395536" y="548680"/>
          <a:ext cx="8496944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685800" y="609600"/>
            <a:ext cx="8305800" cy="4413250"/>
            <a:chOff x="360" y="624"/>
            <a:chExt cx="5232" cy="2780"/>
          </a:xfrm>
        </p:grpSpPr>
        <p:graphicFrame>
          <p:nvGraphicFramePr>
            <p:cNvPr id="9219" name="Object 3"/>
            <p:cNvGraphicFramePr>
              <a:graphicFrameLocks noChangeAspect="1"/>
            </p:cNvGraphicFramePr>
            <p:nvPr/>
          </p:nvGraphicFramePr>
          <p:xfrm>
            <a:off x="4416" y="624"/>
            <a:ext cx="427" cy="7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9" name="CorelDRAW" r:id="rId4" imgW="2175358" imgH="3904793" progId="CorelDraw.Gráfico.9">
                    <p:embed/>
                  </p:oleObj>
                </mc:Choice>
                <mc:Fallback>
                  <p:oleObj name="CorelDRAW" r:id="rId4" imgW="2175358" imgH="3904793" progId="CorelDraw.Gráfico.9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6" y="624"/>
                          <a:ext cx="427" cy="7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0" name="Text Box 4"/>
            <p:cNvSpPr txBox="1">
              <a:spLocks noChangeArrowheads="1"/>
            </p:cNvSpPr>
            <p:nvPr/>
          </p:nvSpPr>
          <p:spPr bwMode="auto">
            <a:xfrm>
              <a:off x="360" y="2808"/>
              <a:ext cx="139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s-ES_tradnl" sz="2800" b="1">
                  <a:latin typeface="Times New Roman" pitchFamily="18" charset="0"/>
                </a:rPr>
                <a:t>Normas </a:t>
              </a:r>
              <a:br>
                <a:rPr lang="es-ES_tradnl" sz="2800" b="1">
                  <a:latin typeface="Times New Roman" pitchFamily="18" charset="0"/>
                </a:rPr>
              </a:br>
              <a:r>
                <a:rPr lang="es-ES_tradnl" sz="2800" b="1">
                  <a:latin typeface="Times New Roman" pitchFamily="18" charset="0"/>
                </a:rPr>
                <a:t>de producto</a:t>
              </a:r>
            </a:p>
          </p:txBody>
        </p:sp>
        <p:sp>
          <p:nvSpPr>
            <p:cNvPr id="9221" name="Text Box 5"/>
            <p:cNvSpPr txBox="1">
              <a:spLocks noChangeArrowheads="1"/>
            </p:cNvSpPr>
            <p:nvPr/>
          </p:nvSpPr>
          <p:spPr bwMode="auto">
            <a:xfrm>
              <a:off x="2124" y="2796"/>
              <a:ext cx="115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s-ES_tradnl" sz="2800" b="1">
                  <a:latin typeface="Times New Roman" pitchFamily="18" charset="0"/>
                </a:rPr>
                <a:t>Normas de proceso</a:t>
              </a:r>
            </a:p>
          </p:txBody>
        </p:sp>
        <p:sp>
          <p:nvSpPr>
            <p:cNvPr id="9222" name="Text Box 6"/>
            <p:cNvSpPr txBox="1">
              <a:spLocks noChangeArrowheads="1"/>
            </p:cNvSpPr>
            <p:nvPr/>
          </p:nvSpPr>
          <p:spPr bwMode="auto">
            <a:xfrm>
              <a:off x="3672" y="2955"/>
              <a:ext cx="192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s-ES_tradnl" sz="2800" b="1">
                  <a:latin typeface="Times New Roman" pitchFamily="18" charset="0"/>
                </a:rPr>
                <a:t>Normas de gestión</a:t>
              </a:r>
              <a:endParaRPr lang="es-ES_tradnl" sz="2800">
                <a:latin typeface="Times New Roman" pitchFamily="18" charset="0"/>
              </a:endParaRPr>
            </a:p>
          </p:txBody>
        </p:sp>
        <p:graphicFrame>
          <p:nvGraphicFramePr>
            <p:cNvPr id="9223" name="Object 7"/>
            <p:cNvGraphicFramePr>
              <a:graphicFrameLocks noChangeAspect="1"/>
            </p:cNvGraphicFramePr>
            <p:nvPr/>
          </p:nvGraphicFramePr>
          <p:xfrm>
            <a:off x="475" y="678"/>
            <a:ext cx="1296" cy="7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0" name="Imagen" r:id="rId6" imgW="1869840" imgH="1877040" progId="MS_ClipArt_Gallery.2">
                    <p:embed/>
                  </p:oleObj>
                </mc:Choice>
                <mc:Fallback>
                  <p:oleObj name="Imagen" r:id="rId6" imgW="1869840" imgH="1877040" progId="MS_ClipArt_Gallery.2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" y="678"/>
                          <a:ext cx="1296" cy="7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4" name="Text Box 8"/>
            <p:cNvSpPr txBox="1">
              <a:spLocks noChangeArrowheads="1"/>
            </p:cNvSpPr>
            <p:nvPr/>
          </p:nvSpPr>
          <p:spPr bwMode="auto">
            <a:xfrm rot="-608414">
              <a:off x="4108" y="1617"/>
              <a:ext cx="1349" cy="288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_tradnl" sz="2400" b="1">
                  <a:solidFill>
                    <a:srgbClr val="0099CC"/>
                  </a:solidFill>
                  <a:latin typeface="Times New Roman" pitchFamily="18" charset="0"/>
                </a:rPr>
                <a:t>ISO 22000</a:t>
              </a:r>
              <a:endParaRPr lang="es-ES_tradnl" sz="2800" b="1">
                <a:latin typeface="Times New Roman" pitchFamily="18" charset="0"/>
              </a:endParaRPr>
            </a:p>
          </p:txBody>
        </p:sp>
        <p:graphicFrame>
          <p:nvGraphicFramePr>
            <p:cNvPr id="9225" name="Object 9"/>
            <p:cNvGraphicFramePr>
              <a:graphicFrameLocks noChangeAspect="1"/>
            </p:cNvGraphicFramePr>
            <p:nvPr/>
          </p:nvGraphicFramePr>
          <p:xfrm>
            <a:off x="2112" y="726"/>
            <a:ext cx="1296" cy="7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1" name="Imagen" r:id="rId8" imgW="1869840" imgH="1877040" progId="MS_ClipArt_Gallery.2">
                    <p:embed/>
                  </p:oleObj>
                </mc:Choice>
                <mc:Fallback>
                  <p:oleObj name="Imagen" r:id="rId8" imgW="1869840" imgH="1877040" progId="MS_ClipArt_Gallery.2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2" y="726"/>
                          <a:ext cx="1296" cy="7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6" name="AutoShape 10"/>
            <p:cNvSpPr>
              <a:spLocks noChangeArrowheads="1"/>
            </p:cNvSpPr>
            <p:nvPr/>
          </p:nvSpPr>
          <p:spPr bwMode="auto">
            <a:xfrm>
              <a:off x="672" y="2136"/>
              <a:ext cx="3888" cy="432"/>
            </a:xfrm>
            <a:prstGeom prst="rightArrow">
              <a:avLst>
                <a:gd name="adj1" fmla="val 50000"/>
                <a:gd name="adj2" fmla="val 225000"/>
              </a:avLst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>
              <a:outerShdw dist="45791" dir="2021404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88925" y="6508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nl-NL" sz="2800" b="1">
                <a:solidFill>
                  <a:schemeClr val="bg1"/>
                </a:solidFill>
              </a:rPr>
              <a:t>2</a:t>
            </a:r>
            <a:endParaRPr lang="en-GB" sz="2800" b="1">
              <a:solidFill>
                <a:schemeClr val="bg1"/>
              </a:solidFill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76200" y="76200"/>
            <a:ext cx="8839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nl-NL" sz="2400" b="1">
                <a:solidFill>
                  <a:srgbClr val="000000"/>
                </a:solidFill>
              </a:rPr>
              <a:t>POTENCIAL DE ISO 22000 </a:t>
            </a:r>
          </a:p>
          <a:p>
            <a:pPr algn="ctr" eaLnBrk="0" hangingPunct="0"/>
            <a:r>
              <a:rPr lang="en-GB" sz="2400" b="1">
                <a:solidFill>
                  <a:srgbClr val="000000"/>
                </a:solidFill>
              </a:rPr>
              <a:t>Armonización</a:t>
            </a:r>
            <a:r>
              <a:rPr lang="da-DK" sz="2400" b="1">
                <a:solidFill>
                  <a:srgbClr val="000000"/>
                </a:solidFill>
              </a:rPr>
              <a:t> – No todas – pero algunas...</a:t>
            </a:r>
            <a:endParaRPr lang="en-GB" sz="2400" b="1">
              <a:solidFill>
                <a:srgbClr val="000000"/>
              </a:solidFill>
            </a:endParaRP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609600" y="1497013"/>
            <a:ext cx="8907463" cy="4797425"/>
            <a:chOff x="384" y="943"/>
            <a:chExt cx="5611" cy="3022"/>
          </a:xfrm>
        </p:grpSpPr>
        <p:sp>
          <p:nvSpPr>
            <p:cNvPr id="10245" name="Text Box 5"/>
            <p:cNvSpPr txBox="1">
              <a:spLocks noChangeArrowheads="1"/>
            </p:cNvSpPr>
            <p:nvPr/>
          </p:nvSpPr>
          <p:spPr bwMode="auto">
            <a:xfrm>
              <a:off x="480" y="1243"/>
              <a:ext cx="78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nl-NL" sz="2000" b="1">
                  <a:solidFill>
                    <a:srgbClr val="3434FC"/>
                  </a:solidFill>
                </a:rPr>
                <a:t>FAMI-QS</a:t>
              </a:r>
              <a:endParaRPr lang="en-GB" sz="2000" b="1">
                <a:solidFill>
                  <a:srgbClr val="3434FC"/>
                </a:solidFill>
              </a:endParaRPr>
            </a:p>
          </p:txBody>
        </p:sp>
        <p:sp>
          <p:nvSpPr>
            <p:cNvPr id="10246" name="Text Box 6"/>
            <p:cNvSpPr txBox="1">
              <a:spLocks noChangeArrowheads="1"/>
            </p:cNvSpPr>
            <p:nvPr/>
          </p:nvSpPr>
          <p:spPr bwMode="auto">
            <a:xfrm>
              <a:off x="2169" y="1841"/>
              <a:ext cx="156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rIns="0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800" b="1">
                  <a:solidFill>
                    <a:srgbClr val="000000"/>
                  </a:solidFill>
                </a:rPr>
                <a:t>ISO 9001</a:t>
              </a:r>
            </a:p>
          </p:txBody>
        </p:sp>
        <p:sp>
          <p:nvSpPr>
            <p:cNvPr id="10247" name="Text Box 7"/>
            <p:cNvSpPr txBox="1">
              <a:spLocks noChangeArrowheads="1"/>
            </p:cNvSpPr>
            <p:nvPr/>
          </p:nvSpPr>
          <p:spPr bwMode="auto">
            <a:xfrm>
              <a:off x="1872" y="2352"/>
              <a:ext cx="2019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rIns="0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nl-NL" sz="1600" b="1">
                  <a:solidFill>
                    <a:schemeClr val="folHlink"/>
                  </a:solidFill>
                </a:rPr>
                <a:t>GMP standard for Corrugated &amp; Solid Board</a:t>
              </a:r>
              <a:endParaRPr lang="en-GB" sz="1600" b="1">
                <a:solidFill>
                  <a:schemeClr val="folHlink"/>
                </a:solidFill>
              </a:endParaRPr>
            </a:p>
          </p:txBody>
        </p:sp>
        <p:sp>
          <p:nvSpPr>
            <p:cNvPr id="10248" name="Text Box 8"/>
            <p:cNvSpPr txBox="1">
              <a:spLocks noChangeArrowheads="1"/>
            </p:cNvSpPr>
            <p:nvPr/>
          </p:nvSpPr>
          <p:spPr bwMode="auto">
            <a:xfrm>
              <a:off x="3600" y="1680"/>
              <a:ext cx="177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rIns="0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200" b="1"/>
                <a:t>EFSIS</a:t>
              </a:r>
            </a:p>
          </p:txBody>
        </p:sp>
        <p:sp>
          <p:nvSpPr>
            <p:cNvPr id="10249" name="Text Box 9"/>
            <p:cNvSpPr txBox="1">
              <a:spLocks noChangeArrowheads="1"/>
            </p:cNvSpPr>
            <p:nvPr/>
          </p:nvSpPr>
          <p:spPr bwMode="auto">
            <a:xfrm>
              <a:off x="4606" y="2080"/>
              <a:ext cx="101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rIns="0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800" b="1"/>
                <a:t>IFS</a:t>
              </a:r>
            </a:p>
          </p:txBody>
        </p:sp>
        <p:sp>
          <p:nvSpPr>
            <p:cNvPr id="10250" name="Text Box 10"/>
            <p:cNvSpPr txBox="1">
              <a:spLocks noChangeArrowheads="1"/>
            </p:cNvSpPr>
            <p:nvPr/>
          </p:nvSpPr>
          <p:spPr bwMode="auto">
            <a:xfrm>
              <a:off x="672" y="3465"/>
              <a:ext cx="140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rIns="0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400" b="1"/>
                <a:t>GFSI</a:t>
              </a:r>
              <a:r>
                <a:rPr lang="da-DK" sz="2400" b="1"/>
                <a:t> Guide</a:t>
              </a:r>
              <a:r>
                <a:rPr lang="da-DK" sz="3200" b="1"/>
                <a:t> </a:t>
              </a:r>
              <a:endParaRPr lang="en-GB" sz="3200" b="1"/>
            </a:p>
          </p:txBody>
        </p:sp>
        <p:sp>
          <p:nvSpPr>
            <p:cNvPr id="10251" name="Text Box 11"/>
            <p:cNvSpPr txBox="1">
              <a:spLocks noChangeArrowheads="1"/>
            </p:cNvSpPr>
            <p:nvPr/>
          </p:nvSpPr>
          <p:spPr bwMode="auto">
            <a:xfrm>
              <a:off x="2544" y="3315"/>
              <a:ext cx="101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rIns="0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3200" b="1"/>
                <a:t>SQF</a:t>
              </a:r>
            </a:p>
          </p:txBody>
        </p:sp>
        <p:sp>
          <p:nvSpPr>
            <p:cNvPr id="10252" name="Text Box 12"/>
            <p:cNvSpPr txBox="1">
              <a:spLocks noChangeArrowheads="1"/>
            </p:cNvSpPr>
            <p:nvPr/>
          </p:nvSpPr>
          <p:spPr bwMode="auto">
            <a:xfrm>
              <a:off x="3456" y="3360"/>
              <a:ext cx="253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rIns="0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b="1">
                  <a:solidFill>
                    <a:srgbClr val="FF33CC"/>
                  </a:solidFill>
                </a:rPr>
                <a:t>McDonalds system</a:t>
              </a:r>
            </a:p>
          </p:txBody>
        </p:sp>
        <p:sp>
          <p:nvSpPr>
            <p:cNvPr id="10253" name="Text Box 13"/>
            <p:cNvSpPr txBox="1">
              <a:spLocks noChangeArrowheads="1"/>
            </p:cNvSpPr>
            <p:nvPr/>
          </p:nvSpPr>
          <p:spPr bwMode="auto">
            <a:xfrm>
              <a:off x="3652" y="1202"/>
              <a:ext cx="1618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rIns="0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200" b="1">
                  <a:solidFill>
                    <a:srgbClr val="FF33CC"/>
                  </a:solidFill>
                </a:rPr>
                <a:t>Kraft food system</a:t>
              </a:r>
            </a:p>
          </p:txBody>
        </p:sp>
        <p:sp>
          <p:nvSpPr>
            <p:cNvPr id="10254" name="Text Box 14"/>
            <p:cNvSpPr txBox="1">
              <a:spLocks noChangeArrowheads="1"/>
            </p:cNvSpPr>
            <p:nvPr/>
          </p:nvSpPr>
          <p:spPr bwMode="auto">
            <a:xfrm>
              <a:off x="711" y="1521"/>
              <a:ext cx="16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rIns="0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b="1">
                  <a:solidFill>
                    <a:srgbClr val="FF00FF"/>
                  </a:solidFill>
                </a:rPr>
                <a:t>Nestlé NQS</a:t>
              </a:r>
            </a:p>
          </p:txBody>
        </p:sp>
        <p:sp>
          <p:nvSpPr>
            <p:cNvPr id="10255" name="Text Box 15"/>
            <p:cNvSpPr txBox="1">
              <a:spLocks noChangeArrowheads="1"/>
            </p:cNvSpPr>
            <p:nvPr/>
          </p:nvSpPr>
          <p:spPr bwMode="auto">
            <a:xfrm>
              <a:off x="384" y="2976"/>
              <a:ext cx="18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rIns="0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b="1">
                  <a:solidFill>
                    <a:srgbClr val="FF00FF"/>
                  </a:solidFill>
                </a:rPr>
                <a:t>Friesland Coberco FSS</a:t>
              </a:r>
            </a:p>
          </p:txBody>
        </p:sp>
        <p:sp>
          <p:nvSpPr>
            <p:cNvPr id="10256" name="Text Box 16"/>
            <p:cNvSpPr txBox="1">
              <a:spLocks noChangeArrowheads="1"/>
            </p:cNvSpPr>
            <p:nvPr/>
          </p:nvSpPr>
          <p:spPr bwMode="auto">
            <a:xfrm>
              <a:off x="1469" y="1095"/>
              <a:ext cx="94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rIns="0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200" b="1">
                  <a:solidFill>
                    <a:schemeClr val="folHlink"/>
                  </a:solidFill>
                </a:rPr>
                <a:t>DS 3027</a:t>
              </a:r>
            </a:p>
          </p:txBody>
        </p:sp>
        <p:sp>
          <p:nvSpPr>
            <p:cNvPr id="10257" name="Text Box 17"/>
            <p:cNvSpPr txBox="1">
              <a:spLocks noChangeArrowheads="1"/>
            </p:cNvSpPr>
            <p:nvPr/>
          </p:nvSpPr>
          <p:spPr bwMode="auto">
            <a:xfrm>
              <a:off x="604" y="2323"/>
              <a:ext cx="119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rIns="0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400" b="1">
                  <a:solidFill>
                    <a:srgbClr val="FFCC66"/>
                  </a:solidFill>
                </a:rPr>
                <a:t>BRC-IoP</a:t>
              </a:r>
            </a:p>
          </p:txBody>
        </p:sp>
        <p:sp>
          <p:nvSpPr>
            <p:cNvPr id="10258" name="Text Box 18"/>
            <p:cNvSpPr txBox="1">
              <a:spLocks noChangeArrowheads="1"/>
            </p:cNvSpPr>
            <p:nvPr/>
          </p:nvSpPr>
          <p:spPr bwMode="auto">
            <a:xfrm>
              <a:off x="576" y="1920"/>
              <a:ext cx="119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rIns="0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800" b="1"/>
                <a:t>BRC-</a:t>
              </a:r>
              <a:r>
                <a:rPr lang="da-DK" sz="2800" b="1"/>
                <a:t>Food</a:t>
              </a:r>
              <a:endParaRPr lang="en-GB" sz="2800" b="1"/>
            </a:p>
          </p:txBody>
        </p:sp>
        <p:sp>
          <p:nvSpPr>
            <p:cNvPr id="10259" name="Text Box 19"/>
            <p:cNvSpPr txBox="1">
              <a:spLocks noChangeArrowheads="1"/>
            </p:cNvSpPr>
            <p:nvPr/>
          </p:nvSpPr>
          <p:spPr bwMode="auto">
            <a:xfrm>
              <a:off x="2544" y="2832"/>
              <a:ext cx="1411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rIns="0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da-DK" sz="2200" b="1"/>
                <a:t>Ducth </a:t>
              </a:r>
              <a:r>
                <a:rPr lang="en-GB" sz="2200" b="1"/>
                <a:t>HACCP</a:t>
              </a:r>
            </a:p>
          </p:txBody>
        </p:sp>
        <p:sp>
          <p:nvSpPr>
            <p:cNvPr id="10260" name="Text Box 20"/>
            <p:cNvSpPr txBox="1">
              <a:spLocks noChangeArrowheads="1"/>
            </p:cNvSpPr>
            <p:nvPr/>
          </p:nvSpPr>
          <p:spPr bwMode="auto">
            <a:xfrm>
              <a:off x="3984" y="3696"/>
              <a:ext cx="1411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rIns="0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da-DK" sz="2200" b="1">
                  <a:solidFill>
                    <a:schemeClr val="folHlink"/>
                  </a:solidFill>
                </a:rPr>
                <a:t>Irish </a:t>
              </a:r>
              <a:r>
                <a:rPr lang="en-GB" sz="2200" b="1">
                  <a:solidFill>
                    <a:schemeClr val="folHlink"/>
                  </a:solidFill>
                </a:rPr>
                <a:t>HACCP</a:t>
              </a:r>
            </a:p>
          </p:txBody>
        </p:sp>
        <p:sp>
          <p:nvSpPr>
            <p:cNvPr id="10261" name="Text Box 21"/>
            <p:cNvSpPr txBox="1">
              <a:spLocks noChangeArrowheads="1"/>
            </p:cNvSpPr>
            <p:nvPr/>
          </p:nvSpPr>
          <p:spPr bwMode="auto">
            <a:xfrm>
              <a:off x="2064" y="1392"/>
              <a:ext cx="89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rIns="0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da-DK" sz="2000" b="1">
                  <a:solidFill>
                    <a:srgbClr val="CEAA0C"/>
                  </a:solidFill>
                </a:rPr>
                <a:t>M&amp;S</a:t>
              </a:r>
              <a:r>
                <a:rPr lang="en-GB" sz="2000" b="1">
                  <a:solidFill>
                    <a:srgbClr val="CEAA0C"/>
                  </a:solidFill>
                </a:rPr>
                <a:t> system</a:t>
              </a:r>
              <a:endParaRPr lang="en-GB" sz="2000" b="1">
                <a:solidFill>
                  <a:srgbClr val="DDDDDD"/>
                </a:solidFill>
              </a:endParaRPr>
            </a:p>
          </p:txBody>
        </p:sp>
        <p:sp>
          <p:nvSpPr>
            <p:cNvPr id="10262" name="Text Box 22"/>
            <p:cNvSpPr txBox="1">
              <a:spLocks noChangeArrowheads="1"/>
            </p:cNvSpPr>
            <p:nvPr/>
          </p:nvSpPr>
          <p:spPr bwMode="auto">
            <a:xfrm>
              <a:off x="2721" y="943"/>
              <a:ext cx="89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rIns="0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da-DK" sz="2000" b="1">
                  <a:solidFill>
                    <a:srgbClr val="CEAA0C"/>
                  </a:solidFill>
                </a:rPr>
                <a:t>Aldi</a:t>
              </a:r>
              <a:r>
                <a:rPr lang="en-GB" sz="2000" b="1">
                  <a:solidFill>
                    <a:srgbClr val="CEAA0C"/>
                  </a:solidFill>
                </a:rPr>
                <a:t> system</a:t>
              </a:r>
              <a:endParaRPr lang="en-GB" sz="2000" b="1">
                <a:solidFill>
                  <a:srgbClr val="DDDDDD"/>
                </a:solidFill>
              </a:endParaRPr>
            </a:p>
          </p:txBody>
        </p:sp>
        <p:sp>
          <p:nvSpPr>
            <p:cNvPr id="10263" name="Text Box 23"/>
            <p:cNvSpPr txBox="1">
              <a:spLocks noChangeArrowheads="1"/>
            </p:cNvSpPr>
            <p:nvPr/>
          </p:nvSpPr>
          <p:spPr bwMode="auto">
            <a:xfrm>
              <a:off x="3936" y="2208"/>
              <a:ext cx="89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rIns="0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da-DK" sz="2000" b="1">
                  <a:solidFill>
                    <a:srgbClr val="CEAA0C"/>
                  </a:solidFill>
                </a:rPr>
                <a:t>Waiterose</a:t>
              </a:r>
              <a:r>
                <a:rPr lang="en-GB" sz="2000" b="1">
                  <a:solidFill>
                    <a:srgbClr val="CEAA0C"/>
                  </a:solidFill>
                </a:rPr>
                <a:t> system</a:t>
              </a:r>
              <a:endParaRPr lang="en-GB" sz="2000" b="1">
                <a:solidFill>
                  <a:srgbClr val="DDDDDD"/>
                </a:solidFill>
              </a:endParaRPr>
            </a:p>
          </p:txBody>
        </p:sp>
        <p:sp>
          <p:nvSpPr>
            <p:cNvPr id="10264" name="Text Box 24"/>
            <p:cNvSpPr txBox="1">
              <a:spLocks noChangeArrowheads="1"/>
            </p:cNvSpPr>
            <p:nvPr/>
          </p:nvSpPr>
          <p:spPr bwMode="auto">
            <a:xfrm>
              <a:off x="4224" y="2832"/>
              <a:ext cx="111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rIns="0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3600" b="1">
                  <a:solidFill>
                    <a:schemeClr val="accent2"/>
                  </a:solidFill>
                </a:rPr>
                <a:t>GMP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IDEAS!!!!!!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ES" altLang="zh-CN" b="1">
                <a:ea typeface="宋体" charset="-122"/>
              </a:rPr>
              <a:t>Un producto de calidad es aquel que </a:t>
            </a:r>
            <a:r>
              <a:rPr lang="es-ES" altLang="zh-CN" b="1" u="sng">
                <a:ea typeface="宋体" charset="-122"/>
              </a:rPr>
              <a:t>minimiza la pérdida</a:t>
            </a:r>
            <a:r>
              <a:rPr lang="es-ES" altLang="zh-CN" b="1">
                <a:ea typeface="宋体" charset="-122"/>
              </a:rPr>
              <a:t> para la empresa y la sociedad</a:t>
            </a:r>
          </a:p>
          <a:p>
            <a:r>
              <a:rPr lang="es-ES" altLang="zh-CN" b="1">
                <a:ea typeface="宋体" charset="-122"/>
              </a:rPr>
              <a:t>Calidad es hacer las cosas </a:t>
            </a:r>
            <a:r>
              <a:rPr lang="es-ES" altLang="zh-CN" b="1" u="sng">
                <a:ea typeface="宋体" charset="-122"/>
              </a:rPr>
              <a:t>bien a la primera. </a:t>
            </a:r>
          </a:p>
          <a:p>
            <a:r>
              <a:rPr lang="es-ES" altLang="zh-CN" b="1" i="1">
                <a:ea typeface="宋体" charset="-122"/>
              </a:rPr>
              <a:t>CALIDAD DE DISEÑO</a:t>
            </a:r>
            <a:r>
              <a:rPr lang="es-ES" altLang="zh-CN">
                <a:ea typeface="宋体" charset="-122"/>
              </a:rPr>
              <a:t> </a:t>
            </a:r>
          </a:p>
          <a:p>
            <a:r>
              <a:rPr lang="es-ES" altLang="zh-CN" b="1" i="1">
                <a:ea typeface="宋体" charset="-122"/>
              </a:rPr>
              <a:t>CALIDAD DE CONFORMIDAD</a:t>
            </a:r>
            <a:endParaRPr lang="es-ES" b="1" i="1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Gestion de la calidad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ES" altLang="zh-CN" b="1" u="sng">
                <a:ea typeface="宋体" charset="-122"/>
              </a:rPr>
              <a:t>Control de calidad</a:t>
            </a:r>
            <a:endParaRPr lang="es-ES" altLang="zh-CN" b="1">
              <a:ea typeface="宋体" charset="-122"/>
            </a:endParaRPr>
          </a:p>
          <a:p>
            <a:r>
              <a:rPr lang="es-ES" altLang="zh-CN" b="1">
                <a:ea typeface="宋体" charset="-122"/>
              </a:rPr>
              <a:t>Calidad = Conformidad con las especificaciones</a:t>
            </a:r>
            <a:r>
              <a:rPr lang="es-ES" altLang="zh-CN">
                <a:ea typeface="宋体" charset="-122"/>
              </a:rPr>
              <a:t> </a:t>
            </a:r>
          </a:p>
          <a:p>
            <a:endParaRPr lang="es-E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835150" y="3789363"/>
            <a:ext cx="6192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s-ES" altLang="zh-CN" sz="3200">
                <a:ea typeface="宋体" charset="-122"/>
              </a:rPr>
              <a:t>muestreo o inspección al 100 %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zh-CN" b="1">
                <a:ea typeface="宋体" charset="-122"/>
              </a:rPr>
              <a:t>Aseguramiento de la calidad</a:t>
            </a:r>
            <a:endParaRPr lang="es-ES" b="1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ES" altLang="zh-CN" b="1">
                <a:ea typeface="宋体" charset="-122"/>
              </a:rPr>
              <a:t>Calidad = Aptitud para el uso. </a:t>
            </a:r>
            <a:r>
              <a:rPr lang="es-ES" altLang="zh-CN" sz="2000" b="1">
                <a:ea typeface="宋体" charset="-122"/>
              </a:rPr>
              <a:t>B</a:t>
            </a:r>
            <a:r>
              <a:rPr lang="es-ES" altLang="zh-CN" sz="2000">
                <a:ea typeface="宋体" charset="-122"/>
              </a:rPr>
              <a:t>asado en ISO 9000 </a:t>
            </a:r>
          </a:p>
          <a:p>
            <a:endParaRPr lang="es-ES" sz="2000" b="1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116013" y="2436813"/>
            <a:ext cx="6618287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457200" algn="l"/>
              </a:tabLst>
            </a:pPr>
            <a:r>
              <a:rPr lang="es-ES" altLang="zh-CN" sz="2400" b="1" i="1">
                <a:ea typeface="宋体" charset="-122"/>
              </a:rPr>
              <a:t>Requisitos Comunes ISO 9001, ISO 14001 y OHSAS 18001</a:t>
            </a:r>
            <a:endParaRPr lang="es-ES" altLang="zh-CN" sz="2400">
              <a:ea typeface="宋体" charset="-122"/>
            </a:endParaRPr>
          </a:p>
          <a:p>
            <a:pPr algn="ctr">
              <a:tabLst>
                <a:tab pos="457200" algn="l"/>
              </a:tabLst>
            </a:pPr>
            <a:r>
              <a:rPr lang="es-ES" altLang="zh-CN" sz="2400" i="1">
                <a:ea typeface="宋体" charset="-122"/>
              </a:rPr>
              <a:t>Política</a:t>
            </a:r>
            <a:endParaRPr lang="es-ES" altLang="zh-CN" sz="2400">
              <a:ea typeface="宋体" charset="-122"/>
            </a:endParaRPr>
          </a:p>
          <a:p>
            <a:pPr algn="ctr">
              <a:tabLst>
                <a:tab pos="457200" algn="l"/>
              </a:tabLst>
            </a:pPr>
            <a:r>
              <a:rPr lang="es-ES" altLang="zh-CN" sz="2400" i="1">
                <a:ea typeface="宋体" charset="-122"/>
              </a:rPr>
              <a:t>Manual</a:t>
            </a:r>
            <a:endParaRPr lang="es-ES" altLang="zh-CN" sz="2400">
              <a:ea typeface="宋体" charset="-122"/>
            </a:endParaRPr>
          </a:p>
          <a:p>
            <a:pPr algn="ctr">
              <a:tabLst>
                <a:tab pos="457200" algn="l"/>
              </a:tabLst>
            </a:pPr>
            <a:r>
              <a:rPr lang="es-ES" altLang="zh-CN" sz="2400" i="1">
                <a:ea typeface="宋体" charset="-122"/>
              </a:rPr>
              <a:t>Control de Documentos</a:t>
            </a:r>
            <a:endParaRPr lang="es-ES" altLang="zh-CN" sz="2400">
              <a:ea typeface="宋体" charset="-122"/>
            </a:endParaRPr>
          </a:p>
          <a:p>
            <a:pPr algn="ctr">
              <a:tabLst>
                <a:tab pos="457200" algn="l"/>
              </a:tabLst>
            </a:pPr>
            <a:r>
              <a:rPr lang="es-ES" altLang="zh-CN" sz="2400" i="1">
                <a:ea typeface="宋体" charset="-122"/>
              </a:rPr>
              <a:t>Control de Registros</a:t>
            </a:r>
            <a:endParaRPr lang="es-ES" altLang="zh-CN" sz="2400">
              <a:ea typeface="宋体" charset="-122"/>
            </a:endParaRPr>
          </a:p>
          <a:p>
            <a:pPr algn="ctr">
              <a:tabLst>
                <a:tab pos="457200" algn="l"/>
              </a:tabLst>
            </a:pPr>
            <a:r>
              <a:rPr lang="es-ES" altLang="zh-CN" sz="2400" i="1">
                <a:ea typeface="宋体" charset="-122"/>
              </a:rPr>
              <a:t>Planificación de identificación de los elementos</a:t>
            </a:r>
            <a:endParaRPr lang="es-ES" altLang="zh-CN" sz="2400">
              <a:ea typeface="宋体" charset="-122"/>
            </a:endParaRPr>
          </a:p>
          <a:p>
            <a:pPr algn="ctr">
              <a:tabLst>
                <a:tab pos="457200" algn="l"/>
              </a:tabLst>
            </a:pPr>
            <a:r>
              <a:rPr lang="es-ES" altLang="zh-CN" sz="2400" i="1">
                <a:ea typeface="宋体" charset="-122"/>
              </a:rPr>
              <a:t>Requisitos Legales</a:t>
            </a:r>
            <a:endParaRPr lang="es-ES" altLang="zh-CN" sz="2400">
              <a:ea typeface="宋体" charset="-122"/>
            </a:endParaRPr>
          </a:p>
          <a:p>
            <a:pPr algn="ctr">
              <a:tabLst>
                <a:tab pos="457200" algn="l"/>
              </a:tabLst>
            </a:pPr>
            <a:r>
              <a:rPr lang="es-ES" altLang="zh-CN" sz="2400" i="1">
                <a:ea typeface="宋体" charset="-122"/>
              </a:rPr>
              <a:t>Objetivos y Programas</a:t>
            </a:r>
            <a:endParaRPr lang="es-ES" altLang="zh-CN" sz="2400">
              <a:ea typeface="宋体" charset="-122"/>
            </a:endParaRPr>
          </a:p>
          <a:p>
            <a:pPr algn="ctr">
              <a:tabLst>
                <a:tab pos="457200" algn="l"/>
              </a:tabLst>
            </a:pPr>
            <a:r>
              <a:rPr lang="es-ES" altLang="zh-CN" sz="2400" i="1">
                <a:ea typeface="宋体" charset="-122"/>
              </a:rPr>
              <a:t>Responsabilidad y Autoridad</a:t>
            </a:r>
            <a:endParaRPr lang="es-ES" altLang="zh-CN" sz="2400">
              <a:ea typeface="宋体" charset="-122"/>
            </a:endParaRPr>
          </a:p>
          <a:p>
            <a:pPr algn="ctr">
              <a:tabLst>
                <a:tab pos="457200" algn="l"/>
              </a:tabLst>
            </a:pPr>
            <a:r>
              <a:rPr lang="es-ES" altLang="zh-CN" sz="2400" i="1">
                <a:ea typeface="宋体" charset="-122"/>
              </a:rPr>
              <a:t>Comunicación Interna y Externa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175</TotalTime>
  <Words>904</Words>
  <Application>Microsoft Office PowerPoint</Application>
  <PresentationFormat>Presentación en pantalla (4:3)</PresentationFormat>
  <Paragraphs>252</Paragraphs>
  <Slides>29</Slides>
  <Notes>25</Notes>
  <HiddenSlides>0</HiddenSlides>
  <MMClips>0</MMClips>
  <ScaleCrop>false</ScaleCrop>
  <HeadingPairs>
    <vt:vector size="8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29</vt:i4>
      </vt:variant>
    </vt:vector>
  </HeadingPairs>
  <TitlesOfParts>
    <vt:vector size="42" baseType="lpstr">
      <vt:lpstr>宋体</vt:lpstr>
      <vt:lpstr>Arial</vt:lpstr>
      <vt:lpstr>Arial Black</vt:lpstr>
      <vt:lpstr>Calibri</vt:lpstr>
      <vt:lpstr>Constantia</vt:lpstr>
      <vt:lpstr>Tahoma</vt:lpstr>
      <vt:lpstr>Times New Roman</vt:lpstr>
      <vt:lpstr>Verdana</vt:lpstr>
      <vt:lpstr>Wingdings</vt:lpstr>
      <vt:lpstr>Wingdings 2</vt:lpstr>
      <vt:lpstr>Flujo</vt:lpstr>
      <vt:lpstr>CorelDRAW</vt:lpstr>
      <vt:lpstr>Imagen</vt:lpstr>
      <vt:lpstr>ISO 22000:2005-2018    SISTEMA DE GESTION DE LA INOCUIDAD DE LOS ALIMENTOS Una visión general</vt:lpstr>
      <vt:lpstr>CADENA ALIMENTARIA</vt:lpstr>
      <vt:lpstr>Presentación de PowerPoint</vt:lpstr>
      <vt:lpstr>Presentación de PowerPoint</vt:lpstr>
      <vt:lpstr>Presentación de PowerPoint</vt:lpstr>
      <vt:lpstr>Presentación de PowerPoint</vt:lpstr>
      <vt:lpstr>IDEAS!!!!!!</vt:lpstr>
      <vt:lpstr>Gestion de la calidad</vt:lpstr>
      <vt:lpstr>Aseguramiento de la calidad</vt:lpstr>
      <vt:lpstr>Calidad Total</vt:lpstr>
      <vt:lpstr>QUÉ ES UN SISTEMA DE CALIDAD?</vt:lpstr>
      <vt:lpstr>ISO 9001:2015</vt:lpstr>
      <vt:lpstr>ISO 22000</vt:lpstr>
      <vt:lpstr>Desarrollo de ISO 22000</vt:lpstr>
      <vt:lpstr>FSSC 22000</vt:lpstr>
      <vt:lpstr>Familia ISO 22000 </vt:lpstr>
      <vt:lpstr>¿QUÉ SE PRETENDE ALCANZAR? </vt:lpstr>
      <vt:lpstr>¿Qué Objetivos se persigue?</vt:lpstr>
      <vt:lpstr>QUIENES SON LOS USUARIOS PREVISTOS?</vt:lpstr>
      <vt:lpstr>Presentación de PowerPoint</vt:lpstr>
      <vt:lpstr>Capítulos de la Norma</vt:lpstr>
      <vt:lpstr>Composición de la Norma</vt:lpstr>
      <vt:lpstr>En cuanto a contenidos la norma ISO 22000 tendrá tres partes claramente diferenciadas </vt:lpstr>
      <vt:lpstr>Sinergias y diferencias</vt:lpstr>
      <vt:lpstr>ELEMENTOS PRINCIPALES EN EL DESPLIEGUE DE LA NORMA</vt:lpstr>
      <vt:lpstr>ISO 22000 – Puntos Destacados</vt:lpstr>
      <vt:lpstr>Tendencia…Hacia donde vamos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 22000:2005</dc:title>
  <dc:creator>Nade</dc:creator>
  <cp:lastModifiedBy>Nadenka Melo</cp:lastModifiedBy>
  <cp:revision>19</cp:revision>
  <dcterms:created xsi:type="dcterms:W3CDTF">2007-05-01T23:46:50Z</dcterms:created>
  <dcterms:modified xsi:type="dcterms:W3CDTF">2019-02-05T16:54:40Z</dcterms:modified>
</cp:coreProperties>
</file>