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75" r:id="rId5"/>
    <p:sldId id="276" r:id="rId6"/>
    <p:sldId id="277" r:id="rId7"/>
    <p:sldId id="278" r:id="rId8"/>
    <p:sldId id="286" r:id="rId9"/>
    <p:sldId id="287" r:id="rId10"/>
    <p:sldId id="279" r:id="rId11"/>
    <p:sldId id="280" r:id="rId12"/>
    <p:sldId id="281" r:id="rId13"/>
    <p:sldId id="282" r:id="rId14"/>
    <p:sldId id="285" r:id="rId15"/>
    <p:sldId id="283" r:id="rId16"/>
    <p:sldId id="284" r:id="rId17"/>
    <p:sldId id="288" r:id="rId1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0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A97C4-72F8-4240-A617-FEFDE7C4294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CO"/>
        </a:p>
      </dgm:t>
    </dgm:pt>
    <dgm:pt modelId="{DE691B20-70D5-42A5-8DBB-975BABB19219}">
      <dgm:prSet phldrT="[Texto]"/>
      <dgm:spPr/>
      <dgm:t>
        <a:bodyPr/>
        <a:lstStyle/>
        <a:p>
          <a:pPr algn="just"/>
          <a:r>
            <a:rPr lang="es-MX" b="0" i="0" dirty="0">
              <a:solidFill>
                <a:schemeClr val="bg1"/>
              </a:solidFill>
            </a:rPr>
            <a:t>axiológica, dimensión fundante, pues los fines y valores de su propuesta educativa está orientada a la búsqueda de la humanización de hombres, mujeres, sociedades y mundo a través de un proceso transformador y liberador de las condiciones opresoras</a:t>
          </a:r>
          <a:r>
            <a:rPr lang="es-MX" b="0" i="0" dirty="0"/>
            <a:t>.</a:t>
          </a:r>
          <a:endParaRPr lang="es-CO" dirty="0"/>
        </a:p>
      </dgm:t>
    </dgm:pt>
    <dgm:pt modelId="{09615021-ECAB-4018-B6AE-973C0C28EF6C}" type="parTrans" cxnId="{2A219972-D96A-4B4F-BF25-3945C78224BA}">
      <dgm:prSet/>
      <dgm:spPr/>
      <dgm:t>
        <a:bodyPr/>
        <a:lstStyle/>
        <a:p>
          <a:endParaRPr lang="es-CO"/>
        </a:p>
      </dgm:t>
    </dgm:pt>
    <dgm:pt modelId="{BA97D599-54E2-4CC1-AF8B-9A314BA1B615}" type="sibTrans" cxnId="{2A219972-D96A-4B4F-BF25-3945C78224BA}">
      <dgm:prSet/>
      <dgm:spPr/>
      <dgm:t>
        <a:bodyPr/>
        <a:lstStyle/>
        <a:p>
          <a:endParaRPr lang="es-CO"/>
        </a:p>
      </dgm:t>
    </dgm:pt>
    <dgm:pt modelId="{A212AAA2-7C51-42DF-97A4-C63065552DE6}">
      <dgm:prSet phldrT="[Texto]"/>
      <dgm:spPr/>
      <dgm:t>
        <a:bodyPr/>
        <a:lstStyle/>
        <a:p>
          <a:r>
            <a:rPr lang="es-MX" b="0" i="0" dirty="0">
              <a:solidFill>
                <a:schemeClr val="bg1"/>
              </a:solidFill>
            </a:rPr>
            <a:t>dialógica, entendido el diálogo como factor instituyente de una democracia legítima, tanto en las relaciones intersubjetivas y pedagógicas como en las políticas. En este sentido el diálogo es entendido como instancia racional y afectiva de comunicación horizontal, y en la que se crea y recrea la dimensión humana de hombres y mujeres</a:t>
          </a:r>
          <a:r>
            <a:rPr lang="es-MX" b="0" i="0" dirty="0"/>
            <a:t>.</a:t>
          </a:r>
          <a:endParaRPr lang="es-CO" dirty="0">
            <a:solidFill>
              <a:schemeClr val="bg1"/>
            </a:solidFill>
          </a:endParaRPr>
        </a:p>
      </dgm:t>
    </dgm:pt>
    <dgm:pt modelId="{02D6FD3E-DFCF-4986-9F20-220BE7B9CA5E}" type="parTrans" cxnId="{27C13BFE-2790-47EA-A61D-96F0DB5B6CD6}">
      <dgm:prSet/>
      <dgm:spPr/>
      <dgm:t>
        <a:bodyPr/>
        <a:lstStyle/>
        <a:p>
          <a:endParaRPr lang="es-CO"/>
        </a:p>
      </dgm:t>
    </dgm:pt>
    <dgm:pt modelId="{35AD510B-BEE8-4403-864C-A7F1F9E71757}" type="sibTrans" cxnId="{27C13BFE-2790-47EA-A61D-96F0DB5B6CD6}">
      <dgm:prSet/>
      <dgm:spPr/>
      <dgm:t>
        <a:bodyPr/>
        <a:lstStyle/>
        <a:p>
          <a:endParaRPr lang="es-CO"/>
        </a:p>
      </dgm:t>
    </dgm:pt>
    <dgm:pt modelId="{9369D62C-E43E-4618-A7EA-D5FCC8F8F465}">
      <dgm:prSet phldrT="[Texto]"/>
      <dgm:spPr/>
      <dgm:t>
        <a:bodyPr/>
        <a:lstStyle/>
        <a:p>
          <a:r>
            <a:rPr lang="es-MX" b="0" i="0" dirty="0">
              <a:solidFill>
                <a:schemeClr val="bg1"/>
              </a:solidFill>
            </a:rPr>
            <a:t>política, esta dimensión considera la inexistencia de la neutralidad en la labor educativa. La educación no puede ser abordada como un problema técnico, puesto que es allí donde se desarrolla la concienciación crítica de las condiciones sociales, económicas, políticas y culturales en las que viven las sociedades.</a:t>
          </a:r>
          <a:endParaRPr lang="es-CO" dirty="0">
            <a:solidFill>
              <a:schemeClr val="bg1"/>
            </a:solidFill>
          </a:endParaRPr>
        </a:p>
      </dgm:t>
    </dgm:pt>
    <dgm:pt modelId="{34D17F57-97E1-4374-A233-46109B4A49EC}" type="parTrans" cxnId="{78E489C2-2FEC-4B2E-BAB5-1DEC12550A67}">
      <dgm:prSet/>
      <dgm:spPr/>
      <dgm:t>
        <a:bodyPr/>
        <a:lstStyle/>
        <a:p>
          <a:endParaRPr lang="es-CO"/>
        </a:p>
      </dgm:t>
    </dgm:pt>
    <dgm:pt modelId="{6C4FF465-EA52-4D2B-97AE-06092F924894}" type="sibTrans" cxnId="{78E489C2-2FEC-4B2E-BAB5-1DEC12550A67}">
      <dgm:prSet/>
      <dgm:spPr/>
      <dgm:t>
        <a:bodyPr/>
        <a:lstStyle/>
        <a:p>
          <a:endParaRPr lang="es-CO"/>
        </a:p>
      </dgm:t>
    </dgm:pt>
    <dgm:pt modelId="{3C78E826-4943-4C95-ADBF-6B6C85BA58B6}">
      <dgm:prSet phldrT="[Texto]"/>
      <dgm:spPr/>
      <dgm:t>
        <a:bodyPr/>
        <a:lstStyle/>
        <a:p>
          <a:r>
            <a:rPr lang="es-MX" b="0" i="0" dirty="0">
              <a:solidFill>
                <a:schemeClr val="bg1"/>
              </a:solidFill>
            </a:rPr>
            <a:t>gnoseológica, asume que la formación de sujetos críticos y auténticamente autónomos requiere, necesariamente abordar política y científicamente la educación como un acto de conocimiento</a:t>
          </a:r>
          <a:r>
            <a:rPr lang="es-MX" b="0" i="0" dirty="0"/>
            <a:t>.</a:t>
          </a:r>
          <a:endParaRPr lang="es-CO" dirty="0">
            <a:solidFill>
              <a:schemeClr val="bg1"/>
            </a:solidFill>
          </a:endParaRPr>
        </a:p>
      </dgm:t>
    </dgm:pt>
    <dgm:pt modelId="{397F4BCA-87CA-461B-AF55-FD0224AF3EF0}" type="parTrans" cxnId="{32BAA075-40B5-4B11-A2BC-43FA8510E13C}">
      <dgm:prSet/>
      <dgm:spPr/>
      <dgm:t>
        <a:bodyPr/>
        <a:lstStyle/>
        <a:p>
          <a:endParaRPr lang="es-CO"/>
        </a:p>
      </dgm:t>
    </dgm:pt>
    <dgm:pt modelId="{CF444733-C1FA-4831-9216-74CA8A450AB5}" type="sibTrans" cxnId="{32BAA075-40B5-4B11-A2BC-43FA8510E13C}">
      <dgm:prSet/>
      <dgm:spPr/>
      <dgm:t>
        <a:bodyPr/>
        <a:lstStyle/>
        <a:p>
          <a:endParaRPr lang="es-CO"/>
        </a:p>
      </dgm:t>
    </dgm:pt>
    <dgm:pt modelId="{7646B590-34C8-4BBF-8652-49F601CC3C92}">
      <dgm:prSet phldrT="[Texto]"/>
      <dgm:spPr/>
      <dgm:t>
        <a:bodyPr/>
        <a:lstStyle/>
        <a:p>
          <a:r>
            <a:rPr lang="es-MX" b="0" i="0" dirty="0">
              <a:solidFill>
                <a:schemeClr val="bg1"/>
              </a:solidFill>
            </a:rPr>
            <a:t>metodológica, en esta dimensión, es necesario comprender que abordar la educación como un acto de conocimiento es aprender a construir, deconstruir y reconstruir los métodos, las estrategias de enseñanza-aprendizaje y las didácticas con las se trabaja en la cotidianidad pedagógica.</a:t>
          </a:r>
          <a:endParaRPr lang="es-CO" dirty="0">
            <a:solidFill>
              <a:schemeClr val="bg1"/>
            </a:solidFill>
          </a:endParaRPr>
        </a:p>
      </dgm:t>
    </dgm:pt>
    <dgm:pt modelId="{15292B86-5333-4BEC-9617-C39B9686DD5F}" type="parTrans" cxnId="{68EAF678-F47E-491C-8F34-E92129552841}">
      <dgm:prSet/>
      <dgm:spPr/>
      <dgm:t>
        <a:bodyPr/>
        <a:lstStyle/>
        <a:p>
          <a:endParaRPr lang="es-CO"/>
        </a:p>
      </dgm:t>
    </dgm:pt>
    <dgm:pt modelId="{A933B452-69C2-4B98-93E5-7218A3A52EDC}" type="sibTrans" cxnId="{68EAF678-F47E-491C-8F34-E92129552841}">
      <dgm:prSet/>
      <dgm:spPr/>
      <dgm:t>
        <a:bodyPr/>
        <a:lstStyle/>
        <a:p>
          <a:endParaRPr lang="es-CO"/>
        </a:p>
      </dgm:t>
    </dgm:pt>
    <dgm:pt modelId="{EB7DA718-C03F-4D11-8116-55269F752FB0}" type="pres">
      <dgm:prSet presAssocID="{30AA97C4-72F8-4240-A617-FEFDE7C42949}" presName="Name0" presStyleCnt="0">
        <dgm:presLayoutVars>
          <dgm:dir/>
          <dgm:resizeHandles val="exact"/>
        </dgm:presLayoutVars>
      </dgm:prSet>
      <dgm:spPr/>
    </dgm:pt>
    <dgm:pt modelId="{103C07FC-8238-4FDF-B2A7-8D2C3A265E4B}" type="pres">
      <dgm:prSet presAssocID="{DE691B20-70D5-42A5-8DBB-975BABB19219}" presName="Name5" presStyleLbl="vennNode1" presStyleIdx="0" presStyleCnt="5" custScaleY="136295">
        <dgm:presLayoutVars>
          <dgm:bulletEnabled val="1"/>
        </dgm:presLayoutVars>
      </dgm:prSet>
      <dgm:spPr/>
    </dgm:pt>
    <dgm:pt modelId="{FA6D3F63-A453-4A70-89F1-B58AC6F9566A}" type="pres">
      <dgm:prSet presAssocID="{BA97D599-54E2-4CC1-AF8B-9A314BA1B615}" presName="space" presStyleCnt="0"/>
      <dgm:spPr/>
    </dgm:pt>
    <dgm:pt modelId="{0C24A28E-14D5-48F8-B79E-7B6344A10179}" type="pres">
      <dgm:prSet presAssocID="{A212AAA2-7C51-42DF-97A4-C63065552DE6}" presName="Name5" presStyleLbl="vennNode1" presStyleIdx="1" presStyleCnt="5" custScaleY="135415">
        <dgm:presLayoutVars>
          <dgm:bulletEnabled val="1"/>
        </dgm:presLayoutVars>
      </dgm:prSet>
      <dgm:spPr/>
    </dgm:pt>
    <dgm:pt modelId="{00066253-FEF1-4C19-9D7F-67224E71733B}" type="pres">
      <dgm:prSet presAssocID="{35AD510B-BEE8-4403-864C-A7F1F9E71757}" presName="space" presStyleCnt="0"/>
      <dgm:spPr/>
    </dgm:pt>
    <dgm:pt modelId="{9166E9A2-5CFC-4626-B1E7-E1C984C8DBFA}" type="pres">
      <dgm:prSet presAssocID="{9369D62C-E43E-4618-A7EA-D5FCC8F8F465}" presName="Name5" presStyleLbl="vennNode1" presStyleIdx="2" presStyleCnt="5" custScaleY="139855">
        <dgm:presLayoutVars>
          <dgm:bulletEnabled val="1"/>
        </dgm:presLayoutVars>
      </dgm:prSet>
      <dgm:spPr/>
    </dgm:pt>
    <dgm:pt modelId="{8B37CF32-7A5B-414E-93FD-E46F3014A710}" type="pres">
      <dgm:prSet presAssocID="{6C4FF465-EA52-4D2B-97AE-06092F924894}" presName="space" presStyleCnt="0"/>
      <dgm:spPr/>
    </dgm:pt>
    <dgm:pt modelId="{9099A0E3-626F-4160-ACD9-43B7EB5E37B6}" type="pres">
      <dgm:prSet presAssocID="{3C78E826-4943-4C95-ADBF-6B6C85BA58B6}" presName="Name5" presStyleLbl="vennNode1" presStyleIdx="3" presStyleCnt="5" custScaleY="144295">
        <dgm:presLayoutVars>
          <dgm:bulletEnabled val="1"/>
        </dgm:presLayoutVars>
      </dgm:prSet>
      <dgm:spPr/>
    </dgm:pt>
    <dgm:pt modelId="{45FFF5B7-7D1F-402E-9206-E344F82BFB8B}" type="pres">
      <dgm:prSet presAssocID="{CF444733-C1FA-4831-9216-74CA8A450AB5}" presName="space" presStyleCnt="0"/>
      <dgm:spPr/>
    </dgm:pt>
    <dgm:pt modelId="{28341F50-10FB-4ED9-9B6C-B2D3EAB0D006}" type="pres">
      <dgm:prSet presAssocID="{7646B590-34C8-4BBF-8652-49F601CC3C92}" presName="Name5" presStyleLbl="vennNode1" presStyleIdx="4" presStyleCnt="5" custScaleY="143407">
        <dgm:presLayoutVars>
          <dgm:bulletEnabled val="1"/>
        </dgm:presLayoutVars>
      </dgm:prSet>
      <dgm:spPr/>
    </dgm:pt>
  </dgm:ptLst>
  <dgm:cxnLst>
    <dgm:cxn modelId="{5517A32E-CD15-45B5-86C3-8C1E81DDB6FA}" type="presOf" srcId="{A212AAA2-7C51-42DF-97A4-C63065552DE6}" destId="{0C24A28E-14D5-48F8-B79E-7B6344A10179}" srcOrd="0" destOrd="0" presId="urn:microsoft.com/office/officeart/2005/8/layout/venn3"/>
    <dgm:cxn modelId="{0501A835-E982-4F3C-8410-65355905F95E}" type="presOf" srcId="{30AA97C4-72F8-4240-A617-FEFDE7C42949}" destId="{EB7DA718-C03F-4D11-8116-55269F752FB0}" srcOrd="0" destOrd="0" presId="urn:microsoft.com/office/officeart/2005/8/layout/venn3"/>
    <dgm:cxn modelId="{B4129A48-533B-41B3-BE3E-D2D37D448F5E}" type="presOf" srcId="{DE691B20-70D5-42A5-8DBB-975BABB19219}" destId="{103C07FC-8238-4FDF-B2A7-8D2C3A265E4B}" srcOrd="0" destOrd="0" presId="urn:microsoft.com/office/officeart/2005/8/layout/venn3"/>
    <dgm:cxn modelId="{2A219972-D96A-4B4F-BF25-3945C78224BA}" srcId="{30AA97C4-72F8-4240-A617-FEFDE7C42949}" destId="{DE691B20-70D5-42A5-8DBB-975BABB19219}" srcOrd="0" destOrd="0" parTransId="{09615021-ECAB-4018-B6AE-973C0C28EF6C}" sibTransId="{BA97D599-54E2-4CC1-AF8B-9A314BA1B615}"/>
    <dgm:cxn modelId="{32BAA075-40B5-4B11-A2BC-43FA8510E13C}" srcId="{30AA97C4-72F8-4240-A617-FEFDE7C42949}" destId="{3C78E826-4943-4C95-ADBF-6B6C85BA58B6}" srcOrd="3" destOrd="0" parTransId="{397F4BCA-87CA-461B-AF55-FD0224AF3EF0}" sibTransId="{CF444733-C1FA-4831-9216-74CA8A450AB5}"/>
    <dgm:cxn modelId="{68EAF678-F47E-491C-8F34-E92129552841}" srcId="{30AA97C4-72F8-4240-A617-FEFDE7C42949}" destId="{7646B590-34C8-4BBF-8652-49F601CC3C92}" srcOrd="4" destOrd="0" parTransId="{15292B86-5333-4BEC-9617-C39B9686DD5F}" sibTransId="{A933B452-69C2-4B98-93E5-7218A3A52EDC}"/>
    <dgm:cxn modelId="{08DB0599-9812-419C-BF41-DF53A953BE86}" type="presOf" srcId="{3C78E826-4943-4C95-ADBF-6B6C85BA58B6}" destId="{9099A0E3-626F-4160-ACD9-43B7EB5E37B6}" srcOrd="0" destOrd="0" presId="urn:microsoft.com/office/officeart/2005/8/layout/venn3"/>
    <dgm:cxn modelId="{314784AF-D4E8-4E04-AB9C-6DC36DAD4006}" type="presOf" srcId="{9369D62C-E43E-4618-A7EA-D5FCC8F8F465}" destId="{9166E9A2-5CFC-4626-B1E7-E1C984C8DBFA}" srcOrd="0" destOrd="0" presId="urn:microsoft.com/office/officeart/2005/8/layout/venn3"/>
    <dgm:cxn modelId="{78E489C2-2FEC-4B2E-BAB5-1DEC12550A67}" srcId="{30AA97C4-72F8-4240-A617-FEFDE7C42949}" destId="{9369D62C-E43E-4618-A7EA-D5FCC8F8F465}" srcOrd="2" destOrd="0" parTransId="{34D17F57-97E1-4374-A233-46109B4A49EC}" sibTransId="{6C4FF465-EA52-4D2B-97AE-06092F924894}"/>
    <dgm:cxn modelId="{498B42DA-9209-443D-84D5-50CC7B26838B}" type="presOf" srcId="{7646B590-34C8-4BBF-8652-49F601CC3C92}" destId="{28341F50-10FB-4ED9-9B6C-B2D3EAB0D006}" srcOrd="0" destOrd="0" presId="urn:microsoft.com/office/officeart/2005/8/layout/venn3"/>
    <dgm:cxn modelId="{27C13BFE-2790-47EA-A61D-96F0DB5B6CD6}" srcId="{30AA97C4-72F8-4240-A617-FEFDE7C42949}" destId="{A212AAA2-7C51-42DF-97A4-C63065552DE6}" srcOrd="1" destOrd="0" parTransId="{02D6FD3E-DFCF-4986-9F20-220BE7B9CA5E}" sibTransId="{35AD510B-BEE8-4403-864C-A7F1F9E71757}"/>
    <dgm:cxn modelId="{84602ED9-AA09-471D-8097-D53CD5C228E5}" type="presParOf" srcId="{EB7DA718-C03F-4D11-8116-55269F752FB0}" destId="{103C07FC-8238-4FDF-B2A7-8D2C3A265E4B}" srcOrd="0" destOrd="0" presId="urn:microsoft.com/office/officeart/2005/8/layout/venn3"/>
    <dgm:cxn modelId="{D3A2FFAD-CB47-435E-B254-F39B28216386}" type="presParOf" srcId="{EB7DA718-C03F-4D11-8116-55269F752FB0}" destId="{FA6D3F63-A453-4A70-89F1-B58AC6F9566A}" srcOrd="1" destOrd="0" presId="urn:microsoft.com/office/officeart/2005/8/layout/venn3"/>
    <dgm:cxn modelId="{789A207B-04FB-4406-8280-A02731A68436}" type="presParOf" srcId="{EB7DA718-C03F-4D11-8116-55269F752FB0}" destId="{0C24A28E-14D5-48F8-B79E-7B6344A10179}" srcOrd="2" destOrd="0" presId="urn:microsoft.com/office/officeart/2005/8/layout/venn3"/>
    <dgm:cxn modelId="{FC6B5C21-5114-4AF6-9D18-295B9F2CBFE7}" type="presParOf" srcId="{EB7DA718-C03F-4D11-8116-55269F752FB0}" destId="{00066253-FEF1-4C19-9D7F-67224E71733B}" srcOrd="3" destOrd="0" presId="urn:microsoft.com/office/officeart/2005/8/layout/venn3"/>
    <dgm:cxn modelId="{457AF69D-DDFA-4C06-916A-1A57CCA33D3D}" type="presParOf" srcId="{EB7DA718-C03F-4D11-8116-55269F752FB0}" destId="{9166E9A2-5CFC-4626-B1E7-E1C984C8DBFA}" srcOrd="4" destOrd="0" presId="urn:microsoft.com/office/officeart/2005/8/layout/venn3"/>
    <dgm:cxn modelId="{5F195FF9-967C-4244-B523-F3B1B3EE5A77}" type="presParOf" srcId="{EB7DA718-C03F-4D11-8116-55269F752FB0}" destId="{8B37CF32-7A5B-414E-93FD-E46F3014A710}" srcOrd="5" destOrd="0" presId="urn:microsoft.com/office/officeart/2005/8/layout/venn3"/>
    <dgm:cxn modelId="{C61601EF-C1B1-4956-AB38-748CD6F23A43}" type="presParOf" srcId="{EB7DA718-C03F-4D11-8116-55269F752FB0}" destId="{9099A0E3-626F-4160-ACD9-43B7EB5E37B6}" srcOrd="6" destOrd="0" presId="urn:microsoft.com/office/officeart/2005/8/layout/venn3"/>
    <dgm:cxn modelId="{0D6EC684-7530-418A-A5FE-8FF7C201F007}" type="presParOf" srcId="{EB7DA718-C03F-4D11-8116-55269F752FB0}" destId="{45FFF5B7-7D1F-402E-9206-E344F82BFB8B}" srcOrd="7" destOrd="0" presId="urn:microsoft.com/office/officeart/2005/8/layout/venn3"/>
    <dgm:cxn modelId="{E6A1169F-A5F8-45B9-89E8-4A9F86A589CD}" type="presParOf" srcId="{EB7DA718-C03F-4D11-8116-55269F752FB0}" destId="{28341F50-10FB-4ED9-9B6C-B2D3EAB0D006}"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C07FC-8238-4FDF-B2A7-8D2C3A265E4B}">
      <dsp:nvSpPr>
        <dsp:cNvPr id="0" name=""/>
        <dsp:cNvSpPr/>
      </dsp:nvSpPr>
      <dsp:spPr>
        <a:xfrm>
          <a:off x="1371" y="1217328"/>
          <a:ext cx="2674719" cy="36455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199" tIns="15240" rIns="147199" bIns="15240" numCol="1" spcCol="1270" anchor="ctr" anchorCtr="0">
          <a:noAutofit/>
        </a:bodyPr>
        <a:lstStyle/>
        <a:p>
          <a:pPr marL="0" lvl="0" indent="0" algn="just" defTabSz="533400">
            <a:lnSpc>
              <a:spcPct val="90000"/>
            </a:lnSpc>
            <a:spcBef>
              <a:spcPct val="0"/>
            </a:spcBef>
            <a:spcAft>
              <a:spcPct val="35000"/>
            </a:spcAft>
            <a:buNone/>
          </a:pPr>
          <a:r>
            <a:rPr lang="es-MX" sz="1200" b="0" i="0" kern="1200" dirty="0">
              <a:solidFill>
                <a:schemeClr val="bg1"/>
              </a:solidFill>
            </a:rPr>
            <a:t>axiológica, dimensión fundante, pues los fines y valores de su propuesta educativa está orientada a la búsqueda de la humanización de hombres, mujeres, sociedades y mundo a través de un proceso transformador y liberador de las condiciones opresoras</a:t>
          </a:r>
          <a:r>
            <a:rPr lang="es-MX" sz="1200" b="0" i="0" kern="1200" dirty="0"/>
            <a:t>.</a:t>
          </a:r>
          <a:endParaRPr lang="es-CO" sz="1200" kern="1200" dirty="0"/>
        </a:p>
      </dsp:txBody>
      <dsp:txXfrm>
        <a:off x="393075" y="1751200"/>
        <a:ext cx="1891311" cy="2577764"/>
      </dsp:txXfrm>
    </dsp:sp>
    <dsp:sp modelId="{0C24A28E-14D5-48F8-B79E-7B6344A10179}">
      <dsp:nvSpPr>
        <dsp:cNvPr id="0" name=""/>
        <dsp:cNvSpPr/>
      </dsp:nvSpPr>
      <dsp:spPr>
        <a:xfrm>
          <a:off x="2141147" y="1229096"/>
          <a:ext cx="2674719" cy="362197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199" tIns="15240" rIns="147199" bIns="15240" numCol="1" spcCol="1270" anchor="ctr" anchorCtr="0">
          <a:noAutofit/>
        </a:bodyPr>
        <a:lstStyle/>
        <a:p>
          <a:pPr marL="0" lvl="0" indent="0" algn="ctr" defTabSz="533400">
            <a:lnSpc>
              <a:spcPct val="90000"/>
            </a:lnSpc>
            <a:spcBef>
              <a:spcPct val="0"/>
            </a:spcBef>
            <a:spcAft>
              <a:spcPct val="35000"/>
            </a:spcAft>
            <a:buNone/>
          </a:pPr>
          <a:r>
            <a:rPr lang="es-MX" sz="1200" b="0" i="0" kern="1200" dirty="0">
              <a:solidFill>
                <a:schemeClr val="bg1"/>
              </a:solidFill>
            </a:rPr>
            <a:t>dialógica, entendido el diálogo como factor instituyente de una democracia legítima, tanto en las relaciones intersubjetivas y pedagógicas como en las políticas. En este sentido el diálogo es entendido como instancia racional y afectiva de comunicación horizontal, y en la que se crea y recrea la dimensión humana de hombres y mujeres</a:t>
          </a:r>
          <a:r>
            <a:rPr lang="es-MX" sz="1200" b="0" i="0" kern="1200" dirty="0"/>
            <a:t>.</a:t>
          </a:r>
          <a:endParaRPr lang="es-CO" sz="1200" kern="1200" dirty="0">
            <a:solidFill>
              <a:schemeClr val="bg1"/>
            </a:solidFill>
          </a:endParaRPr>
        </a:p>
      </dsp:txBody>
      <dsp:txXfrm>
        <a:off x="2532851" y="1759521"/>
        <a:ext cx="1891311" cy="2561121"/>
      </dsp:txXfrm>
    </dsp:sp>
    <dsp:sp modelId="{9166E9A2-5CFC-4626-B1E7-E1C984C8DBFA}">
      <dsp:nvSpPr>
        <dsp:cNvPr id="0" name=""/>
        <dsp:cNvSpPr/>
      </dsp:nvSpPr>
      <dsp:spPr>
        <a:xfrm>
          <a:off x="4280922" y="1169718"/>
          <a:ext cx="2674719" cy="374072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199" tIns="15240" rIns="147199" bIns="15240" numCol="1" spcCol="1270" anchor="ctr" anchorCtr="0">
          <a:noAutofit/>
        </a:bodyPr>
        <a:lstStyle/>
        <a:p>
          <a:pPr marL="0" lvl="0" indent="0" algn="ctr" defTabSz="533400">
            <a:lnSpc>
              <a:spcPct val="90000"/>
            </a:lnSpc>
            <a:spcBef>
              <a:spcPct val="0"/>
            </a:spcBef>
            <a:spcAft>
              <a:spcPct val="35000"/>
            </a:spcAft>
            <a:buNone/>
          </a:pPr>
          <a:r>
            <a:rPr lang="es-MX" sz="1200" b="0" i="0" kern="1200" dirty="0">
              <a:solidFill>
                <a:schemeClr val="bg1"/>
              </a:solidFill>
            </a:rPr>
            <a:t>política, esta dimensión considera la inexistencia de la neutralidad en la labor educativa. La educación no puede ser abordada como un problema técnico, puesto que es allí donde se desarrolla la concienciación crítica de las condiciones sociales, económicas, políticas y culturales en las que viven las sociedades.</a:t>
          </a:r>
          <a:endParaRPr lang="es-CO" sz="1200" kern="1200" dirty="0">
            <a:solidFill>
              <a:schemeClr val="bg1"/>
            </a:solidFill>
          </a:endParaRPr>
        </a:p>
      </dsp:txBody>
      <dsp:txXfrm>
        <a:off x="4672626" y="1717535"/>
        <a:ext cx="1891311" cy="2645094"/>
      </dsp:txXfrm>
    </dsp:sp>
    <dsp:sp modelId="{9099A0E3-626F-4160-ACD9-43B7EB5E37B6}">
      <dsp:nvSpPr>
        <dsp:cNvPr id="0" name=""/>
        <dsp:cNvSpPr/>
      </dsp:nvSpPr>
      <dsp:spPr>
        <a:xfrm>
          <a:off x="6420697" y="1110339"/>
          <a:ext cx="2674719" cy="385948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199" tIns="15240" rIns="147199" bIns="15240" numCol="1" spcCol="1270" anchor="ctr" anchorCtr="0">
          <a:noAutofit/>
        </a:bodyPr>
        <a:lstStyle/>
        <a:p>
          <a:pPr marL="0" lvl="0" indent="0" algn="ctr" defTabSz="533400">
            <a:lnSpc>
              <a:spcPct val="90000"/>
            </a:lnSpc>
            <a:spcBef>
              <a:spcPct val="0"/>
            </a:spcBef>
            <a:spcAft>
              <a:spcPct val="35000"/>
            </a:spcAft>
            <a:buNone/>
          </a:pPr>
          <a:r>
            <a:rPr lang="es-MX" sz="1200" b="0" i="0" kern="1200" dirty="0">
              <a:solidFill>
                <a:schemeClr val="bg1"/>
              </a:solidFill>
            </a:rPr>
            <a:t>gnoseológica, asume que la formación de sujetos críticos y auténticamente autónomos requiere, necesariamente abordar política y científicamente la educación como un acto de conocimiento</a:t>
          </a:r>
          <a:r>
            <a:rPr lang="es-MX" sz="1200" b="0" i="0" kern="1200" dirty="0"/>
            <a:t>.</a:t>
          </a:r>
          <a:endParaRPr lang="es-CO" sz="1200" kern="1200" dirty="0">
            <a:solidFill>
              <a:schemeClr val="bg1"/>
            </a:solidFill>
          </a:endParaRPr>
        </a:p>
      </dsp:txBody>
      <dsp:txXfrm>
        <a:off x="6812401" y="1675548"/>
        <a:ext cx="1891311" cy="2729068"/>
      </dsp:txXfrm>
    </dsp:sp>
    <dsp:sp modelId="{28341F50-10FB-4ED9-9B6C-B2D3EAB0D006}">
      <dsp:nvSpPr>
        <dsp:cNvPr id="0" name=""/>
        <dsp:cNvSpPr/>
      </dsp:nvSpPr>
      <dsp:spPr>
        <a:xfrm>
          <a:off x="8560473" y="1122215"/>
          <a:ext cx="2674719" cy="383573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199" tIns="15240" rIns="147199" bIns="15240" numCol="1" spcCol="1270" anchor="ctr" anchorCtr="0">
          <a:noAutofit/>
        </a:bodyPr>
        <a:lstStyle/>
        <a:p>
          <a:pPr marL="0" lvl="0" indent="0" algn="ctr" defTabSz="533400">
            <a:lnSpc>
              <a:spcPct val="90000"/>
            </a:lnSpc>
            <a:spcBef>
              <a:spcPct val="0"/>
            </a:spcBef>
            <a:spcAft>
              <a:spcPct val="35000"/>
            </a:spcAft>
            <a:buNone/>
          </a:pPr>
          <a:r>
            <a:rPr lang="es-MX" sz="1200" b="0" i="0" kern="1200" dirty="0">
              <a:solidFill>
                <a:schemeClr val="bg1"/>
              </a:solidFill>
            </a:rPr>
            <a:t>metodológica, en esta dimensión, es necesario comprender que abordar la educación como un acto de conocimiento es aprender a construir, deconstruir y reconstruir los métodos, las estrategias de enseñanza-aprendizaje y las didácticas con las se trabaja en la cotidianidad pedagógica.</a:t>
          </a:r>
          <a:endParaRPr lang="es-CO" sz="1200" kern="1200" dirty="0">
            <a:solidFill>
              <a:schemeClr val="bg1"/>
            </a:solidFill>
          </a:endParaRPr>
        </a:p>
      </dsp:txBody>
      <dsp:txXfrm>
        <a:off x="8952177" y="1683945"/>
        <a:ext cx="1891311" cy="271227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14339-B64E-4DCD-BF62-B31F5C940EB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1FE6BCB-2E32-4E66-B8AC-EF41CA0473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88C620E7-DCBA-4A61-AA39-B9EF4BCD74C7}"/>
              </a:ext>
            </a:extLst>
          </p:cNvPr>
          <p:cNvSpPr>
            <a:spLocks noGrp="1"/>
          </p:cNvSpPr>
          <p:nvPr>
            <p:ph type="dt" sz="half" idx="10"/>
          </p:nvPr>
        </p:nvSpPr>
        <p:spPr/>
        <p:txBody>
          <a:bodyPr/>
          <a:lstStyle/>
          <a:p>
            <a:fld id="{AC16354A-0CBC-4BB7-B494-0432619E5280}" type="datetimeFigureOut">
              <a:rPr lang="es-CO" smtClean="0"/>
              <a:t>28/01/2021</a:t>
            </a:fld>
            <a:endParaRPr lang="es-CO" dirty="0"/>
          </a:p>
        </p:txBody>
      </p:sp>
      <p:sp>
        <p:nvSpPr>
          <p:cNvPr id="5" name="Marcador de pie de página 4">
            <a:extLst>
              <a:ext uri="{FF2B5EF4-FFF2-40B4-BE49-F238E27FC236}">
                <a16:creationId xmlns:a16="http://schemas.microsoft.com/office/drawing/2014/main" id="{446A052E-A0B8-4FE3-BFEC-EFA2C143652A}"/>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74773692-5787-4A6F-8876-457BC465716F}"/>
              </a:ext>
            </a:extLst>
          </p:cNvPr>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63384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9D850-54A1-4495-A037-2A182FBFBFC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C67B81E-DBCD-407B-9684-F3D3B7C61ED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C17790A-5FF4-4264-86F6-BC026771831A}"/>
              </a:ext>
            </a:extLst>
          </p:cNvPr>
          <p:cNvSpPr>
            <a:spLocks noGrp="1"/>
          </p:cNvSpPr>
          <p:nvPr>
            <p:ph type="dt" sz="half" idx="10"/>
          </p:nvPr>
        </p:nvSpPr>
        <p:spPr/>
        <p:txBody>
          <a:bodyPr/>
          <a:lstStyle/>
          <a:p>
            <a:fld id="{AC16354A-0CBC-4BB7-B494-0432619E5280}" type="datetimeFigureOut">
              <a:rPr lang="es-CO" smtClean="0"/>
              <a:t>28/01/2021</a:t>
            </a:fld>
            <a:endParaRPr lang="es-CO" dirty="0"/>
          </a:p>
        </p:txBody>
      </p:sp>
      <p:sp>
        <p:nvSpPr>
          <p:cNvPr id="5" name="Marcador de pie de página 4">
            <a:extLst>
              <a:ext uri="{FF2B5EF4-FFF2-40B4-BE49-F238E27FC236}">
                <a16:creationId xmlns:a16="http://schemas.microsoft.com/office/drawing/2014/main" id="{51C78EBC-3D03-40CB-9B3D-818A1AC6B199}"/>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E758661B-3737-4FAB-8D10-196A554BBC6B}"/>
              </a:ext>
            </a:extLst>
          </p:cNvPr>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214829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F151ACE-E7B6-4D93-A7BB-26B940C3839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3E38493-B5F5-4A56-98FF-C35E60B025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A1B4363-EB78-4D21-912C-3983BADAE858}"/>
              </a:ext>
            </a:extLst>
          </p:cNvPr>
          <p:cNvSpPr>
            <a:spLocks noGrp="1"/>
          </p:cNvSpPr>
          <p:nvPr>
            <p:ph type="dt" sz="half" idx="10"/>
          </p:nvPr>
        </p:nvSpPr>
        <p:spPr/>
        <p:txBody>
          <a:bodyPr/>
          <a:lstStyle/>
          <a:p>
            <a:fld id="{AC16354A-0CBC-4BB7-B494-0432619E5280}" type="datetimeFigureOut">
              <a:rPr lang="es-CO" smtClean="0"/>
              <a:t>28/01/2021</a:t>
            </a:fld>
            <a:endParaRPr lang="es-CO" dirty="0"/>
          </a:p>
        </p:txBody>
      </p:sp>
      <p:sp>
        <p:nvSpPr>
          <p:cNvPr id="5" name="Marcador de pie de página 4">
            <a:extLst>
              <a:ext uri="{FF2B5EF4-FFF2-40B4-BE49-F238E27FC236}">
                <a16:creationId xmlns:a16="http://schemas.microsoft.com/office/drawing/2014/main" id="{4789CCFE-2EF7-4CD8-9DC4-57618EFBD627}"/>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A49A3840-F346-42EA-ACBC-3C10ED5B033C}"/>
              </a:ext>
            </a:extLst>
          </p:cNvPr>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221725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159C4A-B2AD-4683-88D5-D27D6C4FDDE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C6BE797-1BFB-4E4F-8723-3FC1825472F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5CAF2F9-2CB2-445E-9390-270C10DE687F}"/>
              </a:ext>
            </a:extLst>
          </p:cNvPr>
          <p:cNvSpPr>
            <a:spLocks noGrp="1"/>
          </p:cNvSpPr>
          <p:nvPr>
            <p:ph type="dt" sz="half" idx="10"/>
          </p:nvPr>
        </p:nvSpPr>
        <p:spPr/>
        <p:txBody>
          <a:bodyPr/>
          <a:lstStyle/>
          <a:p>
            <a:fld id="{AC16354A-0CBC-4BB7-B494-0432619E5280}" type="datetimeFigureOut">
              <a:rPr lang="es-CO" smtClean="0"/>
              <a:t>28/01/2021</a:t>
            </a:fld>
            <a:endParaRPr lang="es-CO" dirty="0"/>
          </a:p>
        </p:txBody>
      </p:sp>
      <p:sp>
        <p:nvSpPr>
          <p:cNvPr id="5" name="Marcador de pie de página 4">
            <a:extLst>
              <a:ext uri="{FF2B5EF4-FFF2-40B4-BE49-F238E27FC236}">
                <a16:creationId xmlns:a16="http://schemas.microsoft.com/office/drawing/2014/main" id="{7029A1AB-91EB-4AF0-A4BD-CB2E729951AF}"/>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9BE56E41-0314-4947-B7F5-0A4F81869B20}"/>
              </a:ext>
            </a:extLst>
          </p:cNvPr>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102427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64D5FF-2AD2-410E-A98E-8FD9A3754DB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42ED552-084A-4749-8C81-E8B37BE9AD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B62DD7D-09AD-4DD3-A6CC-0011061B15DD}"/>
              </a:ext>
            </a:extLst>
          </p:cNvPr>
          <p:cNvSpPr>
            <a:spLocks noGrp="1"/>
          </p:cNvSpPr>
          <p:nvPr>
            <p:ph type="dt" sz="half" idx="10"/>
          </p:nvPr>
        </p:nvSpPr>
        <p:spPr/>
        <p:txBody>
          <a:bodyPr/>
          <a:lstStyle/>
          <a:p>
            <a:fld id="{AC16354A-0CBC-4BB7-B494-0432619E5280}" type="datetimeFigureOut">
              <a:rPr lang="es-CO" smtClean="0"/>
              <a:t>28/01/2021</a:t>
            </a:fld>
            <a:endParaRPr lang="es-CO" dirty="0"/>
          </a:p>
        </p:txBody>
      </p:sp>
      <p:sp>
        <p:nvSpPr>
          <p:cNvPr id="5" name="Marcador de pie de página 4">
            <a:extLst>
              <a:ext uri="{FF2B5EF4-FFF2-40B4-BE49-F238E27FC236}">
                <a16:creationId xmlns:a16="http://schemas.microsoft.com/office/drawing/2014/main" id="{9420ED89-1D8E-4E4C-8579-31587C099CCA}"/>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9701BB1E-F2ED-4450-9663-7283B8D1A2CD}"/>
              </a:ext>
            </a:extLst>
          </p:cNvPr>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104709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837F48-EC13-4287-81DB-90F0D7E9B19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C276C4-5624-428D-B25C-5AAF96AB059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ABEB69C1-0EAF-4574-9314-F900CCA7A08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E9D7257-6382-4C5F-BBF9-89C66FC2049E}"/>
              </a:ext>
            </a:extLst>
          </p:cNvPr>
          <p:cNvSpPr>
            <a:spLocks noGrp="1"/>
          </p:cNvSpPr>
          <p:nvPr>
            <p:ph type="dt" sz="half" idx="10"/>
          </p:nvPr>
        </p:nvSpPr>
        <p:spPr/>
        <p:txBody>
          <a:bodyPr/>
          <a:lstStyle/>
          <a:p>
            <a:fld id="{AC16354A-0CBC-4BB7-B494-0432619E5280}" type="datetimeFigureOut">
              <a:rPr lang="es-CO" smtClean="0"/>
              <a:t>28/01/2021</a:t>
            </a:fld>
            <a:endParaRPr lang="es-CO" dirty="0"/>
          </a:p>
        </p:txBody>
      </p:sp>
      <p:sp>
        <p:nvSpPr>
          <p:cNvPr id="6" name="Marcador de pie de página 5">
            <a:extLst>
              <a:ext uri="{FF2B5EF4-FFF2-40B4-BE49-F238E27FC236}">
                <a16:creationId xmlns:a16="http://schemas.microsoft.com/office/drawing/2014/main" id="{77669B02-5002-494C-B4D5-10097949410D}"/>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73A25D2F-9BE9-4736-A4B3-05C11A8054FB}"/>
              </a:ext>
            </a:extLst>
          </p:cNvPr>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265849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4A6DA-8D33-4737-99EA-562D1B0EE99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9779BDE-5EA7-49F7-B3D0-9A9D87D566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6A2FE08-FD4C-41D0-B54C-56B0C5DCBE0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A9F8B550-ABF1-4989-850F-F9761E275E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87A489-9CAA-4EC3-9256-AF85D0DCE06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2313BDE-AA1D-4727-9255-098291A7854E}"/>
              </a:ext>
            </a:extLst>
          </p:cNvPr>
          <p:cNvSpPr>
            <a:spLocks noGrp="1"/>
          </p:cNvSpPr>
          <p:nvPr>
            <p:ph type="dt" sz="half" idx="10"/>
          </p:nvPr>
        </p:nvSpPr>
        <p:spPr/>
        <p:txBody>
          <a:bodyPr/>
          <a:lstStyle/>
          <a:p>
            <a:fld id="{AC16354A-0CBC-4BB7-B494-0432619E5280}" type="datetimeFigureOut">
              <a:rPr lang="es-CO" smtClean="0"/>
              <a:t>28/01/2021</a:t>
            </a:fld>
            <a:endParaRPr lang="es-CO" dirty="0"/>
          </a:p>
        </p:txBody>
      </p:sp>
      <p:sp>
        <p:nvSpPr>
          <p:cNvPr id="8" name="Marcador de pie de página 7">
            <a:extLst>
              <a:ext uri="{FF2B5EF4-FFF2-40B4-BE49-F238E27FC236}">
                <a16:creationId xmlns:a16="http://schemas.microsoft.com/office/drawing/2014/main" id="{C85242C5-4F0C-4170-9125-9BE98D90A9CE}"/>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677BEF38-D5CD-425C-8337-DA74DCD342B4}"/>
              </a:ext>
            </a:extLst>
          </p:cNvPr>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397342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8F07FA-6EC2-4A2D-A5B9-DC6CB0A1568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3E0E8B31-DC40-4095-A063-A2163024EBAD}"/>
              </a:ext>
            </a:extLst>
          </p:cNvPr>
          <p:cNvSpPr>
            <a:spLocks noGrp="1"/>
          </p:cNvSpPr>
          <p:nvPr>
            <p:ph type="dt" sz="half" idx="10"/>
          </p:nvPr>
        </p:nvSpPr>
        <p:spPr/>
        <p:txBody>
          <a:bodyPr/>
          <a:lstStyle/>
          <a:p>
            <a:fld id="{AC16354A-0CBC-4BB7-B494-0432619E5280}" type="datetimeFigureOut">
              <a:rPr lang="es-CO" smtClean="0"/>
              <a:t>28/01/2021</a:t>
            </a:fld>
            <a:endParaRPr lang="es-CO" dirty="0"/>
          </a:p>
        </p:txBody>
      </p:sp>
      <p:sp>
        <p:nvSpPr>
          <p:cNvPr id="4" name="Marcador de pie de página 3">
            <a:extLst>
              <a:ext uri="{FF2B5EF4-FFF2-40B4-BE49-F238E27FC236}">
                <a16:creationId xmlns:a16="http://schemas.microsoft.com/office/drawing/2014/main" id="{09FEE739-AF4C-4C86-9B66-08E9A9CDA889}"/>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3B261386-3A99-4770-B5F4-E4D9F659B721}"/>
              </a:ext>
            </a:extLst>
          </p:cNvPr>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281125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1545D09-A8F0-401F-A256-6C9D32E8FD80}"/>
              </a:ext>
            </a:extLst>
          </p:cNvPr>
          <p:cNvSpPr>
            <a:spLocks noGrp="1"/>
          </p:cNvSpPr>
          <p:nvPr>
            <p:ph type="dt" sz="half" idx="10"/>
          </p:nvPr>
        </p:nvSpPr>
        <p:spPr/>
        <p:txBody>
          <a:bodyPr/>
          <a:lstStyle/>
          <a:p>
            <a:fld id="{AC16354A-0CBC-4BB7-B494-0432619E5280}" type="datetimeFigureOut">
              <a:rPr lang="es-CO" smtClean="0"/>
              <a:t>28/01/2021</a:t>
            </a:fld>
            <a:endParaRPr lang="es-CO" dirty="0"/>
          </a:p>
        </p:txBody>
      </p:sp>
      <p:sp>
        <p:nvSpPr>
          <p:cNvPr id="3" name="Marcador de pie de página 2">
            <a:extLst>
              <a:ext uri="{FF2B5EF4-FFF2-40B4-BE49-F238E27FC236}">
                <a16:creationId xmlns:a16="http://schemas.microsoft.com/office/drawing/2014/main" id="{9545F37E-1A5D-4D12-B96E-A2F7D7A7EF64}"/>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CD95511F-50A3-4F89-9310-9410E0640C3E}"/>
              </a:ext>
            </a:extLst>
          </p:cNvPr>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278305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D9080-3D5B-4AE3-B4B5-C026173177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800F3D0-42B8-4A2A-9F46-576BC020E2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26646E9-20A6-4F3B-858D-4A0FAB173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86CAC0-7FF1-4AC6-853E-EB81FEDFFAAC}"/>
              </a:ext>
            </a:extLst>
          </p:cNvPr>
          <p:cNvSpPr>
            <a:spLocks noGrp="1"/>
          </p:cNvSpPr>
          <p:nvPr>
            <p:ph type="dt" sz="half" idx="10"/>
          </p:nvPr>
        </p:nvSpPr>
        <p:spPr/>
        <p:txBody>
          <a:bodyPr/>
          <a:lstStyle/>
          <a:p>
            <a:fld id="{AC16354A-0CBC-4BB7-B494-0432619E5280}" type="datetimeFigureOut">
              <a:rPr lang="es-CO" smtClean="0"/>
              <a:t>28/01/2021</a:t>
            </a:fld>
            <a:endParaRPr lang="es-CO" dirty="0"/>
          </a:p>
        </p:txBody>
      </p:sp>
      <p:sp>
        <p:nvSpPr>
          <p:cNvPr id="6" name="Marcador de pie de página 5">
            <a:extLst>
              <a:ext uri="{FF2B5EF4-FFF2-40B4-BE49-F238E27FC236}">
                <a16:creationId xmlns:a16="http://schemas.microsoft.com/office/drawing/2014/main" id="{9B2695D4-14B6-460D-B011-B84CFEF22614}"/>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E97703F2-5477-4C8D-89B9-FA6845B95BEE}"/>
              </a:ext>
            </a:extLst>
          </p:cNvPr>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4249522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219487-A8DA-4F1A-9C28-CDDF4C5495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67417D8-4072-45D2-B006-97E98F7E1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662520E0-257D-4B85-B3EC-6EA748764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0B62CA-6627-4EB2-8F2E-1D89E5908757}"/>
              </a:ext>
            </a:extLst>
          </p:cNvPr>
          <p:cNvSpPr>
            <a:spLocks noGrp="1"/>
          </p:cNvSpPr>
          <p:nvPr>
            <p:ph type="dt" sz="half" idx="10"/>
          </p:nvPr>
        </p:nvSpPr>
        <p:spPr/>
        <p:txBody>
          <a:bodyPr/>
          <a:lstStyle/>
          <a:p>
            <a:fld id="{AC16354A-0CBC-4BB7-B494-0432619E5280}" type="datetimeFigureOut">
              <a:rPr lang="es-CO" smtClean="0"/>
              <a:t>28/01/2021</a:t>
            </a:fld>
            <a:endParaRPr lang="es-CO" dirty="0"/>
          </a:p>
        </p:txBody>
      </p:sp>
      <p:sp>
        <p:nvSpPr>
          <p:cNvPr id="6" name="Marcador de pie de página 5">
            <a:extLst>
              <a:ext uri="{FF2B5EF4-FFF2-40B4-BE49-F238E27FC236}">
                <a16:creationId xmlns:a16="http://schemas.microsoft.com/office/drawing/2014/main" id="{439376A1-E22C-456B-8690-99630F68C00C}"/>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C1268952-5363-471E-97A2-AEE69A186E4F}"/>
              </a:ext>
            </a:extLst>
          </p:cNvPr>
          <p:cNvSpPr>
            <a:spLocks noGrp="1"/>
          </p:cNvSpPr>
          <p:nvPr>
            <p:ph type="sldNum" sz="quarter" idx="12"/>
          </p:nvPr>
        </p:nvSpPr>
        <p:spPr/>
        <p:txBody>
          <a:bodyPr/>
          <a:lstStyle/>
          <a:p>
            <a:fld id="{24305DA2-052F-4449-8E65-F7952D7B9345}" type="slidenum">
              <a:rPr lang="es-CO" smtClean="0"/>
              <a:t>‹Nº›</a:t>
            </a:fld>
            <a:endParaRPr lang="es-CO" dirty="0"/>
          </a:p>
        </p:txBody>
      </p:sp>
    </p:spTree>
    <p:extLst>
      <p:ext uri="{BB962C8B-B14F-4D97-AF65-F5344CB8AC3E}">
        <p14:creationId xmlns:p14="http://schemas.microsoft.com/office/powerpoint/2010/main" val="228657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1044F9-5738-4E7A-8D57-29CEA9420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CCFBCC-430F-4FDA-B077-FDD7A8E2FF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7BC95D7-C2F4-4BD8-9566-D15CD396C2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6354A-0CBC-4BB7-B494-0432619E5280}" type="datetimeFigureOut">
              <a:rPr lang="es-CO" smtClean="0"/>
              <a:t>28/01/2021</a:t>
            </a:fld>
            <a:endParaRPr lang="es-CO" dirty="0"/>
          </a:p>
        </p:txBody>
      </p:sp>
      <p:sp>
        <p:nvSpPr>
          <p:cNvPr id="5" name="Marcador de pie de página 4">
            <a:extLst>
              <a:ext uri="{FF2B5EF4-FFF2-40B4-BE49-F238E27FC236}">
                <a16:creationId xmlns:a16="http://schemas.microsoft.com/office/drawing/2014/main" id="{8B42BE90-9B16-4FED-AF3A-60E898A98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DABCA9DE-EFB3-4FA1-BC37-1DEA095823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05DA2-052F-4449-8E65-F7952D7B9345}" type="slidenum">
              <a:rPr lang="es-CO" smtClean="0"/>
              <a:t>‹Nº›</a:t>
            </a:fld>
            <a:endParaRPr lang="es-CO" dirty="0"/>
          </a:p>
        </p:txBody>
      </p:sp>
    </p:spTree>
    <p:extLst>
      <p:ext uri="{BB962C8B-B14F-4D97-AF65-F5344CB8AC3E}">
        <p14:creationId xmlns:p14="http://schemas.microsoft.com/office/powerpoint/2010/main" val="1953378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ducacion.idoneos.com/index.php/124370" TargetMode="External"/><Relationship Id="rId7" Type="http://schemas.openxmlformats.org/officeDocument/2006/relationships/hyperlink" Target="https://www.opusvida.com/paulo-freire/3/" TargetMode="External"/><Relationship Id="rId2" Type="http://schemas.openxmlformats.org/officeDocument/2006/relationships/hyperlink" Target="http://www.avizora.com/publicaciones/biografias/textos/textos_f/0006_freire_paulo.htm" TargetMode="External"/><Relationship Id="rId1" Type="http://schemas.openxmlformats.org/officeDocument/2006/relationships/slideLayout" Target="../slideLayouts/slideLayout2.xml"/><Relationship Id="rId6" Type="http://schemas.openxmlformats.org/officeDocument/2006/relationships/hyperlink" Target="https://www.youtube.com/watch?v=t-Y8W6Ns90U" TargetMode="External"/><Relationship Id="rId5" Type="http://schemas.openxmlformats.org/officeDocument/2006/relationships/hyperlink" Target="https://sites.google.com/site/obrasdepaulofreire/principales-obras" TargetMode="External"/><Relationship Id="rId4" Type="http://schemas.openxmlformats.org/officeDocument/2006/relationships/hyperlink" Target="http://www.paginadigital.com.ar/articulos/2007/2007prim/educacion2/paulo-freire-educacion-d-200507.as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92C7E3-C921-4D38-BDE8-49A224D9D26C}"/>
              </a:ext>
            </a:extLst>
          </p:cNvPr>
          <p:cNvSpPr>
            <a:spLocks noGrp="1"/>
          </p:cNvSpPr>
          <p:nvPr>
            <p:ph type="ctrTitle"/>
          </p:nvPr>
        </p:nvSpPr>
        <p:spPr>
          <a:xfrm>
            <a:off x="1524000" y="3833785"/>
            <a:ext cx="9144000" cy="1311128"/>
          </a:xfrm>
          <a:effectLst>
            <a:softEdge rad="304800"/>
          </a:effectLst>
        </p:spPr>
        <p:txBody>
          <a:bodyPr>
            <a:spAutoFit/>
          </a:bodyPr>
          <a:lstStyle/>
          <a:p>
            <a:r>
              <a:rPr lang="es-MX" sz="8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Paulo Freire </a:t>
            </a:r>
            <a:endParaRPr lang="es-CO" sz="88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p:txBody>
      </p:sp>
      <p:sp>
        <p:nvSpPr>
          <p:cNvPr id="3" name="Subtítulo 2">
            <a:extLst>
              <a:ext uri="{FF2B5EF4-FFF2-40B4-BE49-F238E27FC236}">
                <a16:creationId xmlns:a16="http://schemas.microsoft.com/office/drawing/2014/main" id="{4405C436-4838-4553-986F-BCE2AD8B3682}"/>
              </a:ext>
            </a:extLst>
          </p:cNvPr>
          <p:cNvSpPr>
            <a:spLocks noGrp="1"/>
          </p:cNvSpPr>
          <p:nvPr>
            <p:ph type="subTitle" idx="1"/>
          </p:nvPr>
        </p:nvSpPr>
        <p:spPr>
          <a:xfrm>
            <a:off x="1524000" y="5144913"/>
            <a:ext cx="9144000" cy="1655762"/>
          </a:xfrm>
        </p:spPr>
        <p:txBody>
          <a:bodyPr>
            <a:normAutofit/>
          </a:bodyPr>
          <a:lstStyle/>
          <a:p>
            <a:r>
              <a:rPr lang="es-MX" sz="4800" b="1" dirty="0">
                <a:ln w="6600">
                  <a:solidFill>
                    <a:schemeClr val="accent2"/>
                  </a:solidFill>
                  <a:prstDash val="solid"/>
                </a:ln>
                <a:solidFill>
                  <a:srgbClr val="FFFFFF"/>
                </a:solidFill>
                <a:effectLst>
                  <a:outerShdw dist="38100" dir="2700000" algn="tl" rotWithShape="0">
                    <a:schemeClr val="accent2"/>
                  </a:outerShdw>
                </a:effectLst>
              </a:rPr>
              <a:t>“Biografía y propuesta de un educador”</a:t>
            </a:r>
            <a:endParaRPr lang="es-CO" sz="4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CuadroTexto 7">
            <a:extLst>
              <a:ext uri="{FF2B5EF4-FFF2-40B4-BE49-F238E27FC236}">
                <a16:creationId xmlns:a16="http://schemas.microsoft.com/office/drawing/2014/main" id="{9AF230F8-51CE-493A-89CE-DD99F4EABFAE}"/>
              </a:ext>
            </a:extLst>
          </p:cNvPr>
          <p:cNvSpPr txBox="1"/>
          <p:nvPr/>
        </p:nvSpPr>
        <p:spPr>
          <a:xfrm>
            <a:off x="6812478" y="6339010"/>
            <a:ext cx="5379522" cy="461665"/>
          </a:xfrm>
          <a:prstGeom prst="rect">
            <a:avLst/>
          </a:prstGeom>
          <a:noFill/>
        </p:spPr>
        <p:txBody>
          <a:bodyPr wrap="square" rtlCol="0">
            <a:spAutoFit/>
          </a:bodyPr>
          <a:lstStyle/>
          <a:p>
            <a:r>
              <a:rPr lang="es-MX" sz="2400" dirty="0">
                <a:ln w="3175">
                  <a:solidFill>
                    <a:schemeClr val="bg1"/>
                  </a:solidFill>
                </a:ln>
                <a:solidFill>
                  <a:srgbClr val="0070C0"/>
                </a:solidFill>
              </a:rPr>
              <a:t>Imagen de Opusvidas “biografías criticas”</a:t>
            </a:r>
            <a:endParaRPr lang="es-CO" sz="2400" dirty="0">
              <a:ln w="3175">
                <a:solidFill>
                  <a:schemeClr val="bg1"/>
                </a:solidFill>
              </a:ln>
              <a:solidFill>
                <a:srgbClr val="0070C0"/>
              </a:solidFill>
            </a:endParaRPr>
          </a:p>
        </p:txBody>
      </p:sp>
    </p:spTree>
    <p:extLst>
      <p:ext uri="{BB962C8B-B14F-4D97-AF65-F5344CB8AC3E}">
        <p14:creationId xmlns:p14="http://schemas.microsoft.com/office/powerpoint/2010/main" val="693430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92027">
              <a:schemeClr val="accent2">
                <a:lumMod val="60000"/>
                <a:lumOff val="40000"/>
              </a:schemeClr>
            </a:gs>
            <a:gs pos="45000">
              <a:schemeClr val="accent2">
                <a:lumMod val="40000"/>
                <a:lumOff val="60000"/>
              </a:schemeClr>
            </a:gs>
            <a:gs pos="0">
              <a:schemeClr val="accent2">
                <a:lumMod val="60000"/>
                <a:lumOff val="40000"/>
              </a:schemeClr>
            </a:gs>
            <a:gs pos="74000">
              <a:schemeClr val="accent2">
                <a:lumMod val="60000"/>
                <a:lumOff val="40000"/>
              </a:schemeClr>
            </a:gs>
            <a:gs pos="83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109778" y="0"/>
            <a:ext cx="11682417" cy="1145527"/>
          </a:xfrm>
        </p:spPr>
        <p:txBody>
          <a:bodyPr>
            <a:normAutofit/>
          </a:bodyPr>
          <a:lstStyle/>
          <a:p>
            <a:pPr algn="ctr"/>
            <a:r>
              <a:rPr lang="es-MX" sz="3200" dirty="0">
                <a:ln>
                  <a:solidFill>
                    <a:schemeClr val="bg1"/>
                  </a:solidFill>
                </a:ln>
                <a:solidFill>
                  <a:schemeClr val="accent1">
                    <a:lumMod val="75000"/>
                  </a:schemeClr>
                </a:solidFill>
                <a:latin typeface="Comic Sans MS" panose="030F0702030302020204" pitchFamily="66" charset="0"/>
              </a:rPr>
              <a:t>Objetivos de la Educación popular</a:t>
            </a:r>
            <a:endParaRPr lang="es-CO" sz="3200" dirty="0">
              <a:ln>
                <a:solidFill>
                  <a:schemeClr val="bg1"/>
                </a:solidFill>
              </a:ln>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06D0F649-841E-4E10-BB05-6F48388AF0D0}"/>
              </a:ext>
            </a:extLst>
          </p:cNvPr>
          <p:cNvSpPr txBox="1"/>
          <p:nvPr/>
        </p:nvSpPr>
        <p:spPr>
          <a:xfrm>
            <a:off x="277064" y="1859339"/>
            <a:ext cx="3132438" cy="2031325"/>
          </a:xfrm>
          <a:prstGeom prst="rect">
            <a:avLst/>
          </a:prstGeom>
          <a:noFill/>
        </p:spPr>
        <p:txBody>
          <a:bodyPr wrap="square">
            <a:spAutoFit/>
          </a:bodyPr>
          <a:lstStyle/>
          <a:p>
            <a:pPr algn="just"/>
            <a:r>
              <a:rPr lang="es-MX" dirty="0"/>
              <a:t>- </a:t>
            </a:r>
            <a:r>
              <a:rPr lang="es-MX" dirty="0">
                <a:solidFill>
                  <a:schemeClr val="accent5">
                    <a:lumMod val="50000"/>
                  </a:schemeClr>
                </a:solidFill>
              </a:rPr>
              <a:t>Su punto de partida: su punto de real de los sujetos de los sectores populares, descubrir las relaciones de opresión existentes, y los procesos que las formaron partida es lo concreto, el mundo </a:t>
            </a:r>
            <a:endParaRPr lang="es-CO" dirty="0">
              <a:solidFill>
                <a:schemeClr val="accent5">
                  <a:lumMod val="50000"/>
                </a:schemeClr>
              </a:solidFill>
            </a:endParaRPr>
          </a:p>
        </p:txBody>
      </p:sp>
      <p:sp>
        <p:nvSpPr>
          <p:cNvPr id="6" name="CuadroTexto 5">
            <a:extLst>
              <a:ext uri="{FF2B5EF4-FFF2-40B4-BE49-F238E27FC236}">
                <a16:creationId xmlns:a16="http://schemas.microsoft.com/office/drawing/2014/main" id="{8C445440-959D-4EE3-A11A-01EB200D3680}"/>
              </a:ext>
            </a:extLst>
          </p:cNvPr>
          <p:cNvSpPr txBox="1"/>
          <p:nvPr/>
        </p:nvSpPr>
        <p:spPr>
          <a:xfrm>
            <a:off x="3817008" y="1997838"/>
            <a:ext cx="3410464" cy="1754326"/>
          </a:xfrm>
          <a:prstGeom prst="rect">
            <a:avLst/>
          </a:prstGeom>
          <a:noFill/>
        </p:spPr>
        <p:txBody>
          <a:bodyPr wrap="square">
            <a:spAutoFit/>
          </a:bodyPr>
          <a:lstStyle/>
          <a:p>
            <a:pPr algn="just"/>
            <a:r>
              <a:rPr lang="es-MX" dirty="0">
                <a:solidFill>
                  <a:schemeClr val="accent5">
                    <a:lumMod val="50000"/>
                  </a:schemeClr>
                </a:solidFill>
              </a:rPr>
              <a:t>- Énfasis en el proceso, no en el resultado: tiende a acentuar que las cosas no son como son porque sí, sino que tienen una razón y nacieron de determinadas causas y circunstancias</a:t>
            </a:r>
            <a:endParaRPr lang="es-CO" dirty="0">
              <a:solidFill>
                <a:schemeClr val="accent5">
                  <a:lumMod val="50000"/>
                </a:schemeClr>
              </a:solidFill>
            </a:endParaRPr>
          </a:p>
        </p:txBody>
      </p:sp>
      <p:sp>
        <p:nvSpPr>
          <p:cNvPr id="8" name="CuadroTexto 7">
            <a:extLst>
              <a:ext uri="{FF2B5EF4-FFF2-40B4-BE49-F238E27FC236}">
                <a16:creationId xmlns:a16="http://schemas.microsoft.com/office/drawing/2014/main" id="{2431B749-D8D6-417A-A496-13EB0AF8DBA3}"/>
              </a:ext>
            </a:extLst>
          </p:cNvPr>
          <p:cNvSpPr txBox="1"/>
          <p:nvPr/>
        </p:nvSpPr>
        <p:spPr>
          <a:xfrm>
            <a:off x="7749556" y="1997838"/>
            <a:ext cx="3888259" cy="2585323"/>
          </a:xfrm>
          <a:prstGeom prst="rect">
            <a:avLst/>
          </a:prstGeom>
          <a:noFill/>
        </p:spPr>
        <p:txBody>
          <a:bodyPr wrap="square">
            <a:spAutoFit/>
          </a:bodyPr>
          <a:lstStyle/>
          <a:p>
            <a:pPr algn="just"/>
            <a:r>
              <a:rPr lang="es-MX" dirty="0">
                <a:solidFill>
                  <a:schemeClr val="accent5">
                    <a:lumMod val="50000"/>
                  </a:schemeClr>
                </a:solidFill>
              </a:rPr>
              <a:t>-Separar autoridad de criterio de verdad: donde los estudiantes se asuman  como protagonistas de su aprendizaje y puedan formar su opinión personal, al poder compartir la de otros y de otras, respetando las diferencias, los saberes previos. sin sentir la presión ni la influencia del maestro o de la maestra</a:t>
            </a:r>
            <a:endParaRPr lang="es-CO" dirty="0">
              <a:solidFill>
                <a:schemeClr val="accent5">
                  <a:lumMod val="50000"/>
                </a:schemeClr>
              </a:solidFill>
            </a:endParaRPr>
          </a:p>
        </p:txBody>
      </p:sp>
    </p:spTree>
    <p:extLst>
      <p:ext uri="{BB962C8B-B14F-4D97-AF65-F5344CB8AC3E}">
        <p14:creationId xmlns:p14="http://schemas.microsoft.com/office/powerpoint/2010/main" val="1450962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92027">
              <a:schemeClr val="accent2">
                <a:lumMod val="60000"/>
                <a:lumOff val="40000"/>
              </a:schemeClr>
            </a:gs>
            <a:gs pos="45000">
              <a:schemeClr val="accent2">
                <a:lumMod val="40000"/>
                <a:lumOff val="60000"/>
              </a:schemeClr>
            </a:gs>
            <a:gs pos="0">
              <a:schemeClr val="accent2">
                <a:lumMod val="60000"/>
                <a:lumOff val="40000"/>
              </a:schemeClr>
            </a:gs>
            <a:gs pos="74000">
              <a:schemeClr val="accent2">
                <a:lumMod val="60000"/>
                <a:lumOff val="40000"/>
              </a:schemeClr>
            </a:gs>
            <a:gs pos="83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1B2C72F-72EA-49D3-8D29-075B6AF9615A}"/>
              </a:ext>
            </a:extLst>
          </p:cNvPr>
          <p:cNvSpPr txBox="1"/>
          <p:nvPr/>
        </p:nvSpPr>
        <p:spPr>
          <a:xfrm>
            <a:off x="629393" y="1788109"/>
            <a:ext cx="2648197" cy="2677656"/>
          </a:xfrm>
          <a:prstGeom prst="rect">
            <a:avLst/>
          </a:prstGeom>
          <a:noFill/>
        </p:spPr>
        <p:txBody>
          <a:bodyPr wrap="square">
            <a:spAutoFit/>
          </a:bodyPr>
          <a:lstStyle/>
          <a:p>
            <a:pPr algn="just"/>
            <a:r>
              <a:rPr lang="es-MX" sz="2400" dirty="0">
                <a:solidFill>
                  <a:schemeClr val="accent5">
                    <a:lumMod val="50000"/>
                  </a:schemeClr>
                </a:solidFill>
              </a:rPr>
              <a:t>-Apuntalar la capacidad crítica: es la libertad de pensar, de elegir y construir desde uno mismo una opinión, una idea.</a:t>
            </a:r>
            <a:endParaRPr lang="es-CO" sz="2400" dirty="0">
              <a:solidFill>
                <a:schemeClr val="accent5">
                  <a:lumMod val="50000"/>
                </a:schemeClr>
              </a:solidFill>
            </a:endParaRPr>
          </a:p>
        </p:txBody>
      </p:sp>
      <p:sp>
        <p:nvSpPr>
          <p:cNvPr id="6" name="CuadroTexto 5">
            <a:extLst>
              <a:ext uri="{FF2B5EF4-FFF2-40B4-BE49-F238E27FC236}">
                <a16:creationId xmlns:a16="http://schemas.microsoft.com/office/drawing/2014/main" id="{C524FE13-EC77-4C69-8F88-FEE7BD3BB919}"/>
              </a:ext>
            </a:extLst>
          </p:cNvPr>
          <p:cNvSpPr txBox="1"/>
          <p:nvPr/>
        </p:nvSpPr>
        <p:spPr>
          <a:xfrm>
            <a:off x="4375068" y="1788109"/>
            <a:ext cx="3173680" cy="3046988"/>
          </a:xfrm>
          <a:prstGeom prst="rect">
            <a:avLst/>
          </a:prstGeom>
          <a:noFill/>
        </p:spPr>
        <p:txBody>
          <a:bodyPr wrap="square">
            <a:spAutoFit/>
          </a:bodyPr>
          <a:lstStyle/>
          <a:p>
            <a:pPr algn="just"/>
            <a:r>
              <a:rPr lang="es-MX" dirty="0">
                <a:solidFill>
                  <a:schemeClr val="accent5">
                    <a:lumMod val="50000"/>
                  </a:schemeClr>
                </a:solidFill>
              </a:rPr>
              <a:t> </a:t>
            </a:r>
            <a:r>
              <a:rPr lang="es-MX" sz="2400" dirty="0">
                <a:solidFill>
                  <a:schemeClr val="accent5">
                    <a:lumMod val="50000"/>
                  </a:schemeClr>
                </a:solidFill>
              </a:rPr>
              <a:t>-Desarrollar el núcleo del buen sentido: es apuntalar aquello que las personas al confrontar con su vida cotidiana descubren distinto al discurso dominante. </a:t>
            </a:r>
            <a:endParaRPr lang="es-CO" sz="2400" dirty="0">
              <a:solidFill>
                <a:schemeClr val="accent5">
                  <a:lumMod val="50000"/>
                </a:schemeClr>
              </a:solidFill>
            </a:endParaRPr>
          </a:p>
        </p:txBody>
      </p:sp>
      <p:sp>
        <p:nvSpPr>
          <p:cNvPr id="8" name="CuadroTexto 7">
            <a:extLst>
              <a:ext uri="{FF2B5EF4-FFF2-40B4-BE49-F238E27FC236}">
                <a16:creationId xmlns:a16="http://schemas.microsoft.com/office/drawing/2014/main" id="{7DE07639-6829-48DA-AF22-BC31C9F25FA0}"/>
              </a:ext>
            </a:extLst>
          </p:cNvPr>
          <p:cNvSpPr txBox="1"/>
          <p:nvPr/>
        </p:nvSpPr>
        <p:spPr>
          <a:xfrm>
            <a:off x="8646225" y="1788109"/>
            <a:ext cx="3039093" cy="3046988"/>
          </a:xfrm>
          <a:prstGeom prst="rect">
            <a:avLst/>
          </a:prstGeom>
          <a:noFill/>
        </p:spPr>
        <p:txBody>
          <a:bodyPr wrap="square">
            <a:spAutoFit/>
          </a:bodyPr>
          <a:lstStyle/>
          <a:p>
            <a:pPr algn="just"/>
            <a:r>
              <a:rPr lang="es-MX" sz="2400" dirty="0"/>
              <a:t>-</a:t>
            </a:r>
            <a:r>
              <a:rPr lang="es-MX" sz="2400" dirty="0">
                <a:solidFill>
                  <a:schemeClr val="accent5">
                    <a:lumMod val="50000"/>
                  </a:schemeClr>
                </a:solidFill>
              </a:rPr>
              <a:t>Convivencia: que los Estudiantes partan de la noción que tienen por el respeto, separando los principios de orden, de carácter represivo, que implanta la escuela.</a:t>
            </a:r>
            <a:endParaRPr lang="es-CO" sz="2400" dirty="0">
              <a:solidFill>
                <a:schemeClr val="accent5">
                  <a:lumMod val="50000"/>
                </a:schemeClr>
              </a:solidFill>
            </a:endParaRPr>
          </a:p>
        </p:txBody>
      </p:sp>
      <p:pic>
        <p:nvPicPr>
          <p:cNvPr id="11" name="Imagen 10">
            <a:extLst>
              <a:ext uri="{FF2B5EF4-FFF2-40B4-BE49-F238E27FC236}">
                <a16:creationId xmlns:a16="http://schemas.microsoft.com/office/drawing/2014/main" id="{67B4EF74-FCB0-4205-AA16-16142A84B4A4}"/>
              </a:ext>
            </a:extLst>
          </p:cNvPr>
          <p:cNvPicPr>
            <a:picLocks noChangeAspect="1"/>
          </p:cNvPicPr>
          <p:nvPr/>
        </p:nvPicPr>
        <p:blipFill>
          <a:blip r:embed="rId2"/>
          <a:stretch>
            <a:fillRect/>
          </a:stretch>
        </p:blipFill>
        <p:spPr>
          <a:xfrm>
            <a:off x="255526" y="0"/>
            <a:ext cx="11680948" cy="1146147"/>
          </a:xfrm>
          <a:prstGeom prst="rect">
            <a:avLst/>
          </a:prstGeom>
        </p:spPr>
      </p:pic>
    </p:spTree>
    <p:extLst>
      <p:ext uri="{BB962C8B-B14F-4D97-AF65-F5344CB8AC3E}">
        <p14:creationId xmlns:p14="http://schemas.microsoft.com/office/powerpoint/2010/main" val="39208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92027">
              <a:schemeClr val="accent2">
                <a:lumMod val="60000"/>
                <a:lumOff val="40000"/>
              </a:schemeClr>
            </a:gs>
            <a:gs pos="45000">
              <a:schemeClr val="accent2">
                <a:lumMod val="40000"/>
                <a:lumOff val="60000"/>
              </a:schemeClr>
            </a:gs>
            <a:gs pos="0">
              <a:schemeClr val="accent2">
                <a:lumMod val="60000"/>
                <a:lumOff val="40000"/>
              </a:schemeClr>
            </a:gs>
            <a:gs pos="74000">
              <a:schemeClr val="accent2">
                <a:lumMod val="60000"/>
                <a:lumOff val="40000"/>
              </a:schemeClr>
            </a:gs>
            <a:gs pos="83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AF38992-D15B-405C-896C-B736661056A6}"/>
              </a:ext>
            </a:extLst>
          </p:cNvPr>
          <p:cNvSpPr txBox="1"/>
          <p:nvPr/>
        </p:nvSpPr>
        <p:spPr>
          <a:xfrm>
            <a:off x="255526" y="1582340"/>
            <a:ext cx="3197431" cy="3693319"/>
          </a:xfrm>
          <a:prstGeom prst="rect">
            <a:avLst/>
          </a:prstGeom>
          <a:noFill/>
        </p:spPr>
        <p:txBody>
          <a:bodyPr wrap="square">
            <a:spAutoFit/>
          </a:bodyPr>
          <a:lstStyle/>
          <a:p>
            <a:pPr algn="just"/>
            <a:r>
              <a:rPr lang="es-MX" dirty="0"/>
              <a:t> </a:t>
            </a:r>
            <a:r>
              <a:rPr lang="es-MX" dirty="0">
                <a:solidFill>
                  <a:schemeClr val="accent5">
                    <a:lumMod val="50000"/>
                  </a:schemeClr>
                </a:solidFill>
              </a:rPr>
              <a:t>-Papel pedagógico del error. : al plantearse estos objetivos, se hace desde una concepción clara de que el énfasis debe estar puesto en el proceso y no en el resultado, y desde la perspectiva de que es necesario valorar la diversidad de saberes que los estudiantes tienen incorporados, siendo facilitadores en la construcción del conocimiento y la reformulación de otros</a:t>
            </a:r>
            <a:endParaRPr lang="es-CO" dirty="0">
              <a:solidFill>
                <a:schemeClr val="accent5">
                  <a:lumMod val="50000"/>
                </a:schemeClr>
              </a:solidFill>
            </a:endParaRPr>
          </a:p>
        </p:txBody>
      </p:sp>
      <p:pic>
        <p:nvPicPr>
          <p:cNvPr id="7" name="Imagen 6">
            <a:extLst>
              <a:ext uri="{FF2B5EF4-FFF2-40B4-BE49-F238E27FC236}">
                <a16:creationId xmlns:a16="http://schemas.microsoft.com/office/drawing/2014/main" id="{EC2684B2-3CF5-49EA-AFB4-139CE0843D14}"/>
              </a:ext>
            </a:extLst>
          </p:cNvPr>
          <p:cNvPicPr>
            <a:picLocks noChangeAspect="1"/>
          </p:cNvPicPr>
          <p:nvPr/>
        </p:nvPicPr>
        <p:blipFill>
          <a:blip r:embed="rId2"/>
          <a:stretch>
            <a:fillRect/>
          </a:stretch>
        </p:blipFill>
        <p:spPr>
          <a:xfrm>
            <a:off x="255526" y="0"/>
            <a:ext cx="11680948" cy="1146147"/>
          </a:xfrm>
          <a:prstGeom prst="rect">
            <a:avLst/>
          </a:prstGeom>
        </p:spPr>
      </p:pic>
      <p:sp>
        <p:nvSpPr>
          <p:cNvPr id="9" name="CuadroTexto 8">
            <a:extLst>
              <a:ext uri="{FF2B5EF4-FFF2-40B4-BE49-F238E27FC236}">
                <a16:creationId xmlns:a16="http://schemas.microsoft.com/office/drawing/2014/main" id="{8C9836AD-1F3D-4C04-A480-8509309BB67A}"/>
              </a:ext>
            </a:extLst>
          </p:cNvPr>
          <p:cNvSpPr txBox="1"/>
          <p:nvPr/>
        </p:nvSpPr>
        <p:spPr>
          <a:xfrm>
            <a:off x="4200999" y="1582340"/>
            <a:ext cx="3197431" cy="2862322"/>
          </a:xfrm>
          <a:prstGeom prst="rect">
            <a:avLst/>
          </a:prstGeom>
          <a:noFill/>
        </p:spPr>
        <p:txBody>
          <a:bodyPr wrap="square">
            <a:spAutoFit/>
          </a:bodyPr>
          <a:lstStyle/>
          <a:p>
            <a:pPr algn="just"/>
            <a:r>
              <a:rPr lang="es-MX" dirty="0">
                <a:solidFill>
                  <a:schemeClr val="accent5">
                    <a:lumMod val="50000"/>
                  </a:schemeClr>
                </a:solidFill>
              </a:rPr>
              <a:t>-Importancia de aludir al sentido de las actividades: desde la educación popular al ser considerado cada uno como sujeto, el educador o la educadora debe exponer al educando o a la educanda los objetivos de las actividades, permitiendo el cuestionamiento de las mismas.</a:t>
            </a:r>
            <a:endParaRPr lang="es-CO" dirty="0">
              <a:solidFill>
                <a:schemeClr val="accent5">
                  <a:lumMod val="50000"/>
                </a:schemeClr>
              </a:solidFill>
            </a:endParaRPr>
          </a:p>
        </p:txBody>
      </p:sp>
      <p:sp>
        <p:nvSpPr>
          <p:cNvPr id="11" name="CuadroTexto 10">
            <a:extLst>
              <a:ext uri="{FF2B5EF4-FFF2-40B4-BE49-F238E27FC236}">
                <a16:creationId xmlns:a16="http://schemas.microsoft.com/office/drawing/2014/main" id="{347CF1B2-6174-4D4A-BD36-AF90BC07F342}"/>
              </a:ext>
            </a:extLst>
          </p:cNvPr>
          <p:cNvSpPr txBox="1"/>
          <p:nvPr/>
        </p:nvSpPr>
        <p:spPr>
          <a:xfrm>
            <a:off x="8146472" y="1620888"/>
            <a:ext cx="3494314" cy="3416320"/>
          </a:xfrm>
          <a:prstGeom prst="rect">
            <a:avLst/>
          </a:prstGeom>
          <a:noFill/>
        </p:spPr>
        <p:txBody>
          <a:bodyPr wrap="square">
            <a:spAutoFit/>
          </a:bodyPr>
          <a:lstStyle/>
          <a:p>
            <a:pPr algn="just"/>
            <a:r>
              <a:rPr lang="es-MX" b="0" i="0" dirty="0">
                <a:solidFill>
                  <a:schemeClr val="accent5">
                    <a:lumMod val="50000"/>
                  </a:schemeClr>
                </a:solidFill>
                <a:effectLst/>
                <a:latin typeface="Tahoma" panose="020B0604030504040204" pitchFamily="34" charset="0"/>
              </a:rPr>
              <a:t>-Memoria, presencia de luchas populares: conocer y analizar nuestro pasado nos permite comprobar que hubo en la historia del país y del mundo, muchos grupos de personas que de distintas maneras lucharon por cambiar su situación histórica; luchas que fueron abolidas y silenciadas por conveniencia e intereses del poder hegemónico.</a:t>
            </a:r>
            <a:endParaRPr lang="es-CO" dirty="0">
              <a:solidFill>
                <a:schemeClr val="accent5">
                  <a:lumMod val="50000"/>
                </a:schemeClr>
              </a:solidFill>
            </a:endParaRPr>
          </a:p>
        </p:txBody>
      </p:sp>
    </p:spTree>
    <p:extLst>
      <p:ext uri="{BB962C8B-B14F-4D97-AF65-F5344CB8AC3E}">
        <p14:creationId xmlns:p14="http://schemas.microsoft.com/office/powerpoint/2010/main" val="319683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92027">
              <a:schemeClr val="accent2">
                <a:lumMod val="60000"/>
                <a:lumOff val="40000"/>
              </a:schemeClr>
            </a:gs>
            <a:gs pos="45000">
              <a:schemeClr val="accent2">
                <a:lumMod val="40000"/>
                <a:lumOff val="60000"/>
              </a:schemeClr>
            </a:gs>
            <a:gs pos="0">
              <a:schemeClr val="accent2">
                <a:lumMod val="60000"/>
                <a:lumOff val="40000"/>
              </a:schemeClr>
            </a:gs>
            <a:gs pos="74000">
              <a:schemeClr val="accent2">
                <a:lumMod val="60000"/>
                <a:lumOff val="40000"/>
              </a:schemeClr>
            </a:gs>
            <a:gs pos="83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5A59515D-9358-43EC-B5D4-1ACF300A3B36}"/>
              </a:ext>
            </a:extLst>
          </p:cNvPr>
          <p:cNvSpPr>
            <a:spLocks noGrp="1"/>
          </p:cNvSpPr>
          <p:nvPr>
            <p:ph type="title"/>
          </p:nvPr>
        </p:nvSpPr>
        <p:spPr>
          <a:xfrm>
            <a:off x="109778" y="0"/>
            <a:ext cx="11682417" cy="1145527"/>
          </a:xfrm>
        </p:spPr>
        <p:txBody>
          <a:bodyPr>
            <a:normAutofit/>
          </a:bodyPr>
          <a:lstStyle/>
          <a:p>
            <a:pPr algn="ctr"/>
            <a:r>
              <a:rPr lang="es-MX" sz="3200" dirty="0">
                <a:ln>
                  <a:solidFill>
                    <a:schemeClr val="bg1"/>
                  </a:solidFill>
                </a:ln>
                <a:solidFill>
                  <a:schemeClr val="accent1">
                    <a:lumMod val="75000"/>
                  </a:schemeClr>
                </a:solidFill>
                <a:latin typeface="Comic Sans MS" panose="030F0702030302020204" pitchFamily="66" charset="0"/>
              </a:rPr>
              <a:t>Objetivos de la Educación popular</a:t>
            </a:r>
            <a:endParaRPr lang="es-CO" sz="3200" dirty="0">
              <a:ln>
                <a:solidFill>
                  <a:schemeClr val="bg1"/>
                </a:solidFill>
              </a:ln>
              <a:solidFill>
                <a:schemeClr val="accent1">
                  <a:lumMod val="75000"/>
                </a:schemeClr>
              </a:solidFill>
              <a:latin typeface="Comic Sans MS" panose="030F0702030302020204" pitchFamily="66" charset="0"/>
            </a:endParaRPr>
          </a:p>
        </p:txBody>
      </p:sp>
      <p:sp>
        <p:nvSpPr>
          <p:cNvPr id="7" name="CuadroTexto 6">
            <a:extLst>
              <a:ext uri="{FF2B5EF4-FFF2-40B4-BE49-F238E27FC236}">
                <a16:creationId xmlns:a16="http://schemas.microsoft.com/office/drawing/2014/main" id="{A366286A-D3B8-4D71-9310-38EF4748A9E3}"/>
              </a:ext>
            </a:extLst>
          </p:cNvPr>
          <p:cNvSpPr txBox="1"/>
          <p:nvPr/>
        </p:nvSpPr>
        <p:spPr>
          <a:xfrm>
            <a:off x="543296" y="1723395"/>
            <a:ext cx="2853047" cy="3416320"/>
          </a:xfrm>
          <a:prstGeom prst="rect">
            <a:avLst/>
          </a:prstGeom>
          <a:noFill/>
        </p:spPr>
        <p:txBody>
          <a:bodyPr wrap="square">
            <a:spAutoFit/>
          </a:bodyPr>
          <a:lstStyle/>
          <a:p>
            <a:pPr algn="just"/>
            <a:r>
              <a:rPr lang="es-MX" dirty="0">
                <a:solidFill>
                  <a:schemeClr val="accent5">
                    <a:lumMod val="50000"/>
                  </a:schemeClr>
                </a:solidFill>
              </a:rPr>
              <a:t> - Desnaturalización de conceptos: uno de los mecanismos que impiden el desarrollo de la capacidad crítica, es la naturalización de conceptos. Lo que significa, reconocer que un enunciado es cierto sin cuestionarlo, aceptando a priori una supuesta relación entre el enunciado y la realidad concreta</a:t>
            </a:r>
            <a:endParaRPr lang="es-CO" dirty="0">
              <a:solidFill>
                <a:schemeClr val="accent5">
                  <a:lumMod val="50000"/>
                </a:schemeClr>
              </a:solidFill>
            </a:endParaRPr>
          </a:p>
        </p:txBody>
      </p:sp>
      <p:sp>
        <p:nvSpPr>
          <p:cNvPr id="9" name="CuadroTexto 8">
            <a:extLst>
              <a:ext uri="{FF2B5EF4-FFF2-40B4-BE49-F238E27FC236}">
                <a16:creationId xmlns:a16="http://schemas.microsoft.com/office/drawing/2014/main" id="{65D6C3EB-8094-4590-9A60-B54A0391CAC7}"/>
              </a:ext>
            </a:extLst>
          </p:cNvPr>
          <p:cNvSpPr txBox="1"/>
          <p:nvPr/>
        </p:nvSpPr>
        <p:spPr>
          <a:xfrm>
            <a:off x="4371550" y="1760494"/>
            <a:ext cx="3158872" cy="3416320"/>
          </a:xfrm>
          <a:prstGeom prst="rect">
            <a:avLst/>
          </a:prstGeom>
          <a:noFill/>
        </p:spPr>
        <p:txBody>
          <a:bodyPr wrap="square">
            <a:spAutoFit/>
          </a:bodyPr>
          <a:lstStyle/>
          <a:p>
            <a:pPr algn="just"/>
            <a:r>
              <a:rPr lang="es-MX" dirty="0">
                <a:solidFill>
                  <a:schemeClr val="accent5">
                    <a:lumMod val="50000"/>
                  </a:schemeClr>
                </a:solidFill>
              </a:rPr>
              <a:t>-Valorización de lo solidario por sobre lo individual: es darle importancia al otro y a la otra,  la riqueza que hay en compartir, en ayudar, es descubrir lo que uno o una es capaz de dar y de lo que se puede recibir. Es tratar de ver que lo que podemos construir entre muchos y muchas es mejor que lo que podemos hacer solos o solas.</a:t>
            </a:r>
            <a:endParaRPr lang="es-CO" dirty="0">
              <a:solidFill>
                <a:schemeClr val="accent5">
                  <a:lumMod val="50000"/>
                </a:schemeClr>
              </a:solidFill>
            </a:endParaRPr>
          </a:p>
        </p:txBody>
      </p:sp>
      <p:sp>
        <p:nvSpPr>
          <p:cNvPr id="10" name="CuadroTexto 9">
            <a:extLst>
              <a:ext uri="{FF2B5EF4-FFF2-40B4-BE49-F238E27FC236}">
                <a16:creationId xmlns:a16="http://schemas.microsoft.com/office/drawing/2014/main" id="{A5D61D30-EA53-483B-9C23-496EDB87A443}"/>
              </a:ext>
            </a:extLst>
          </p:cNvPr>
          <p:cNvSpPr txBox="1"/>
          <p:nvPr/>
        </p:nvSpPr>
        <p:spPr>
          <a:xfrm>
            <a:off x="8505629" y="1760494"/>
            <a:ext cx="2805545" cy="2585323"/>
          </a:xfrm>
          <a:prstGeom prst="rect">
            <a:avLst/>
          </a:prstGeom>
          <a:noFill/>
        </p:spPr>
        <p:txBody>
          <a:bodyPr wrap="square">
            <a:spAutoFit/>
          </a:bodyPr>
          <a:lstStyle/>
          <a:p>
            <a:pPr algn="just"/>
            <a:r>
              <a:rPr lang="es-MX" dirty="0">
                <a:solidFill>
                  <a:schemeClr val="accent5">
                    <a:lumMod val="50000"/>
                  </a:schemeClr>
                </a:solidFill>
              </a:rPr>
              <a:t>Explicitación del conflicto social. Reconocimiento dentro del mismo: si algunos contenidos que transmite el colegio tienen como fin distorsionar determinados hechos, ocultando el conflicto social que los produce o enmarca.</a:t>
            </a:r>
            <a:endParaRPr lang="es-CO" dirty="0"/>
          </a:p>
        </p:txBody>
      </p:sp>
    </p:spTree>
    <p:extLst>
      <p:ext uri="{BB962C8B-B14F-4D97-AF65-F5344CB8AC3E}">
        <p14:creationId xmlns:p14="http://schemas.microsoft.com/office/powerpoint/2010/main" val="1471315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92027">
              <a:schemeClr val="accent2">
                <a:lumMod val="60000"/>
                <a:lumOff val="40000"/>
              </a:schemeClr>
            </a:gs>
            <a:gs pos="45000">
              <a:schemeClr val="accent2">
                <a:lumMod val="40000"/>
                <a:lumOff val="60000"/>
              </a:schemeClr>
            </a:gs>
            <a:gs pos="0">
              <a:schemeClr val="accent2">
                <a:lumMod val="60000"/>
                <a:lumOff val="40000"/>
              </a:schemeClr>
            </a:gs>
            <a:gs pos="74000">
              <a:schemeClr val="accent2">
                <a:lumMod val="60000"/>
                <a:lumOff val="40000"/>
              </a:schemeClr>
            </a:gs>
            <a:gs pos="83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254791" y="-278958"/>
            <a:ext cx="11682417" cy="1145527"/>
          </a:xfrm>
        </p:spPr>
        <p:txBody>
          <a:bodyPr>
            <a:normAutofit/>
          </a:bodyPr>
          <a:lstStyle/>
          <a:p>
            <a:pPr algn="ctr"/>
            <a:r>
              <a:rPr lang="es-MX" sz="3200" dirty="0">
                <a:ln>
                  <a:solidFill>
                    <a:schemeClr val="bg1"/>
                  </a:solidFill>
                </a:ln>
                <a:solidFill>
                  <a:schemeClr val="accent1">
                    <a:lumMod val="75000"/>
                  </a:schemeClr>
                </a:solidFill>
                <a:latin typeface="Comic Sans MS" panose="030F0702030302020204" pitchFamily="66" charset="0"/>
              </a:rPr>
              <a:t>Dimensiones de la praxis en la educación popular</a:t>
            </a:r>
            <a:endParaRPr lang="es-CO" sz="3200" dirty="0">
              <a:ln>
                <a:solidFill>
                  <a:schemeClr val="bg1"/>
                </a:solidFill>
              </a:ln>
              <a:solidFill>
                <a:schemeClr val="accent1">
                  <a:lumMod val="75000"/>
                </a:schemeClr>
              </a:solidFill>
              <a:latin typeface="Comic Sans MS" panose="030F0702030302020204" pitchFamily="66" charset="0"/>
            </a:endParaRPr>
          </a:p>
        </p:txBody>
      </p:sp>
      <p:graphicFrame>
        <p:nvGraphicFramePr>
          <p:cNvPr id="8" name="Diagrama 7">
            <a:extLst>
              <a:ext uri="{FF2B5EF4-FFF2-40B4-BE49-F238E27FC236}">
                <a16:creationId xmlns:a16="http://schemas.microsoft.com/office/drawing/2014/main" id="{386476F6-92EF-4CFE-AE83-01C6C45867E9}"/>
              </a:ext>
            </a:extLst>
          </p:cNvPr>
          <p:cNvGraphicFramePr/>
          <p:nvPr>
            <p:extLst>
              <p:ext uri="{D42A27DB-BD31-4B8C-83A1-F6EECF244321}">
                <p14:modId xmlns:p14="http://schemas.microsoft.com/office/powerpoint/2010/main" val="765621694"/>
              </p:ext>
            </p:extLst>
          </p:nvPr>
        </p:nvGraphicFramePr>
        <p:xfrm>
          <a:off x="700644" y="-278958"/>
          <a:ext cx="11236564" cy="6080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0070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92027">
              <a:schemeClr val="accent2">
                <a:lumMod val="60000"/>
                <a:lumOff val="40000"/>
              </a:schemeClr>
            </a:gs>
            <a:gs pos="45000">
              <a:schemeClr val="accent2">
                <a:lumMod val="40000"/>
                <a:lumOff val="60000"/>
              </a:schemeClr>
            </a:gs>
            <a:gs pos="0">
              <a:schemeClr val="accent2">
                <a:lumMod val="60000"/>
                <a:lumOff val="40000"/>
              </a:schemeClr>
            </a:gs>
            <a:gs pos="74000">
              <a:schemeClr val="accent2">
                <a:lumMod val="60000"/>
                <a:lumOff val="40000"/>
              </a:schemeClr>
            </a:gs>
            <a:gs pos="83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109778" y="0"/>
            <a:ext cx="11682417" cy="1145527"/>
          </a:xfrm>
        </p:spPr>
        <p:txBody>
          <a:bodyPr>
            <a:normAutofit/>
          </a:bodyPr>
          <a:lstStyle/>
          <a:p>
            <a:pPr algn="ctr"/>
            <a:r>
              <a:rPr lang="es-MX" sz="3200" dirty="0">
                <a:ln>
                  <a:solidFill>
                    <a:schemeClr val="bg1"/>
                  </a:solidFill>
                </a:ln>
                <a:solidFill>
                  <a:schemeClr val="accent1">
                    <a:lumMod val="75000"/>
                  </a:schemeClr>
                </a:solidFill>
                <a:latin typeface="Comic Sans MS" panose="030F0702030302020204" pitchFamily="66" charset="0"/>
              </a:rPr>
              <a:t>Dimensión operativa de la propuesta Freiriana para la estructura del trabajo en el marco de la educación popular</a:t>
            </a:r>
            <a:endParaRPr lang="es-CO" sz="3200" dirty="0">
              <a:ln>
                <a:solidFill>
                  <a:schemeClr val="bg1"/>
                </a:solidFill>
              </a:ln>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22DB79AD-47C6-4547-8CA6-12CEFF75C4D1}"/>
              </a:ext>
            </a:extLst>
          </p:cNvPr>
          <p:cNvSpPr txBox="1"/>
          <p:nvPr/>
        </p:nvSpPr>
        <p:spPr>
          <a:xfrm>
            <a:off x="1017815" y="1397675"/>
            <a:ext cx="10156370" cy="1200329"/>
          </a:xfrm>
          <a:prstGeom prst="rect">
            <a:avLst/>
          </a:prstGeom>
          <a:noFill/>
        </p:spPr>
        <p:txBody>
          <a:bodyPr wrap="square">
            <a:spAutoFit/>
          </a:bodyPr>
          <a:lstStyle/>
          <a:p>
            <a:r>
              <a:rPr lang="es-MX" dirty="0">
                <a:solidFill>
                  <a:schemeClr val="accent5">
                    <a:lumMod val="50000"/>
                  </a:schemeClr>
                </a:solidFill>
              </a:rPr>
              <a:t>la Educación Popular se manifiesta como una herramienta para el fomento y desarrollo de una conciencia crítica a través de procesos de carácter pedagógico y dinámicas de acción-reflexión-acción.</a:t>
            </a:r>
          </a:p>
          <a:p>
            <a:endParaRPr lang="es-MX" dirty="0">
              <a:solidFill>
                <a:schemeClr val="accent5">
                  <a:lumMod val="50000"/>
                </a:schemeClr>
              </a:solidFill>
            </a:endParaRPr>
          </a:p>
          <a:p>
            <a:r>
              <a:rPr lang="es-MX" dirty="0">
                <a:solidFill>
                  <a:schemeClr val="accent5">
                    <a:lumMod val="50000"/>
                  </a:schemeClr>
                </a:solidFill>
              </a:rPr>
              <a:t>Desde el punto de vista operativo funciona según el siguiente esquema:</a:t>
            </a:r>
            <a:endParaRPr lang="es-CO" dirty="0">
              <a:solidFill>
                <a:schemeClr val="accent5">
                  <a:lumMod val="50000"/>
                </a:schemeClr>
              </a:solidFill>
            </a:endParaRPr>
          </a:p>
        </p:txBody>
      </p:sp>
      <p:sp>
        <p:nvSpPr>
          <p:cNvPr id="6" name="CuadroTexto 5">
            <a:extLst>
              <a:ext uri="{FF2B5EF4-FFF2-40B4-BE49-F238E27FC236}">
                <a16:creationId xmlns:a16="http://schemas.microsoft.com/office/drawing/2014/main" id="{450FD7D0-1C31-4D2A-8300-61247AFCAEB4}"/>
              </a:ext>
            </a:extLst>
          </p:cNvPr>
          <p:cNvSpPr txBox="1"/>
          <p:nvPr/>
        </p:nvSpPr>
        <p:spPr>
          <a:xfrm>
            <a:off x="2901997" y="2850152"/>
            <a:ext cx="6097978" cy="3416320"/>
          </a:xfrm>
          <a:prstGeom prst="rect">
            <a:avLst/>
          </a:prstGeom>
          <a:noFill/>
        </p:spPr>
        <p:txBody>
          <a:bodyPr wrap="square">
            <a:spAutoFit/>
          </a:bodyPr>
          <a:lstStyle/>
          <a:p>
            <a:pPr algn="ctr"/>
            <a:r>
              <a:rPr lang="es-MX" sz="2400" dirty="0">
                <a:solidFill>
                  <a:schemeClr val="accent5">
                    <a:lumMod val="50000"/>
                  </a:schemeClr>
                </a:solidFill>
              </a:rPr>
              <a:t>Diagnóstico de la situación existente.</a:t>
            </a:r>
          </a:p>
          <a:p>
            <a:pPr algn="ctr"/>
            <a:endParaRPr lang="es-MX" sz="2400" dirty="0">
              <a:solidFill>
                <a:schemeClr val="accent5">
                  <a:lumMod val="50000"/>
                </a:schemeClr>
              </a:solidFill>
            </a:endParaRPr>
          </a:p>
          <a:p>
            <a:pPr algn="ctr"/>
            <a:r>
              <a:rPr lang="es-MX" sz="2400" dirty="0">
                <a:solidFill>
                  <a:schemeClr val="accent5">
                    <a:lumMod val="50000"/>
                  </a:schemeClr>
                </a:solidFill>
              </a:rPr>
              <a:t>Planificación de la acción.</a:t>
            </a:r>
          </a:p>
          <a:p>
            <a:pPr algn="ctr"/>
            <a:endParaRPr lang="es-MX" sz="2400" dirty="0">
              <a:solidFill>
                <a:schemeClr val="accent5">
                  <a:lumMod val="50000"/>
                </a:schemeClr>
              </a:solidFill>
            </a:endParaRPr>
          </a:p>
          <a:p>
            <a:pPr algn="ctr"/>
            <a:r>
              <a:rPr lang="es-MX" sz="2400" dirty="0">
                <a:solidFill>
                  <a:schemeClr val="accent5">
                    <a:lumMod val="50000"/>
                  </a:schemeClr>
                </a:solidFill>
              </a:rPr>
              <a:t>Evaluación de lo realizado.</a:t>
            </a:r>
          </a:p>
          <a:p>
            <a:pPr algn="ctr"/>
            <a:endParaRPr lang="es-MX" sz="2400" dirty="0">
              <a:solidFill>
                <a:schemeClr val="accent5">
                  <a:lumMod val="50000"/>
                </a:schemeClr>
              </a:solidFill>
            </a:endParaRPr>
          </a:p>
          <a:p>
            <a:pPr algn="ctr"/>
            <a:r>
              <a:rPr lang="es-MX" sz="2400" dirty="0">
                <a:solidFill>
                  <a:schemeClr val="accent5">
                    <a:lumMod val="50000"/>
                  </a:schemeClr>
                </a:solidFill>
              </a:rPr>
              <a:t>Re-planificación de la acción futura.</a:t>
            </a:r>
          </a:p>
          <a:p>
            <a:pPr algn="ctr"/>
            <a:endParaRPr lang="es-MX" sz="2400" dirty="0">
              <a:solidFill>
                <a:schemeClr val="accent5">
                  <a:lumMod val="50000"/>
                </a:schemeClr>
              </a:solidFill>
            </a:endParaRPr>
          </a:p>
          <a:p>
            <a:pPr algn="ctr"/>
            <a:r>
              <a:rPr lang="es-MX" sz="2400" dirty="0">
                <a:solidFill>
                  <a:schemeClr val="accent5">
                    <a:lumMod val="50000"/>
                  </a:schemeClr>
                </a:solidFill>
              </a:rPr>
              <a:t>Re-evaluación del diagnóstico preliminar.</a:t>
            </a:r>
            <a:endParaRPr lang="es-CO" sz="2400" dirty="0">
              <a:solidFill>
                <a:schemeClr val="accent5">
                  <a:lumMod val="50000"/>
                </a:schemeClr>
              </a:solidFill>
            </a:endParaRPr>
          </a:p>
        </p:txBody>
      </p:sp>
    </p:spTree>
    <p:extLst>
      <p:ext uri="{BB962C8B-B14F-4D97-AF65-F5344CB8AC3E}">
        <p14:creationId xmlns:p14="http://schemas.microsoft.com/office/powerpoint/2010/main" val="1658649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2027">
              <a:schemeClr val="accent2">
                <a:lumMod val="60000"/>
                <a:lumOff val="40000"/>
              </a:schemeClr>
            </a:gs>
            <a:gs pos="45000">
              <a:schemeClr val="accent2">
                <a:lumMod val="40000"/>
                <a:lumOff val="60000"/>
              </a:schemeClr>
            </a:gs>
            <a:gs pos="0">
              <a:schemeClr val="accent2">
                <a:lumMod val="60000"/>
                <a:lumOff val="40000"/>
              </a:schemeClr>
            </a:gs>
            <a:gs pos="74000">
              <a:schemeClr val="accent2">
                <a:lumMod val="60000"/>
                <a:lumOff val="40000"/>
              </a:schemeClr>
            </a:gs>
            <a:gs pos="83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109778" y="0"/>
            <a:ext cx="11682417" cy="1145527"/>
          </a:xfrm>
        </p:spPr>
        <p:txBody>
          <a:bodyPr>
            <a:normAutofit/>
          </a:bodyPr>
          <a:lstStyle/>
          <a:p>
            <a:pPr algn="ctr"/>
            <a:r>
              <a:rPr lang="es-MX" sz="3200" dirty="0">
                <a:ln>
                  <a:solidFill>
                    <a:schemeClr val="bg1"/>
                  </a:solidFill>
                </a:ln>
                <a:solidFill>
                  <a:schemeClr val="accent1">
                    <a:lumMod val="75000"/>
                  </a:schemeClr>
                </a:solidFill>
                <a:latin typeface="Comic Sans MS" panose="030F0702030302020204" pitchFamily="66" charset="0"/>
              </a:rPr>
              <a:t>La sistematización en la articulación de procesos de educación popular</a:t>
            </a:r>
            <a:endParaRPr lang="es-CO" sz="3200" dirty="0">
              <a:ln>
                <a:solidFill>
                  <a:schemeClr val="bg1"/>
                </a:solidFill>
              </a:ln>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3437A987-7343-4E32-A367-6E26190DF2CD}"/>
              </a:ext>
            </a:extLst>
          </p:cNvPr>
          <p:cNvSpPr txBox="1"/>
          <p:nvPr/>
        </p:nvSpPr>
        <p:spPr>
          <a:xfrm>
            <a:off x="855023" y="1145527"/>
            <a:ext cx="10699668" cy="646331"/>
          </a:xfrm>
          <a:prstGeom prst="rect">
            <a:avLst/>
          </a:prstGeom>
          <a:noFill/>
        </p:spPr>
        <p:txBody>
          <a:bodyPr wrap="square">
            <a:spAutoFit/>
          </a:bodyPr>
          <a:lstStyle/>
          <a:p>
            <a:pPr algn="just"/>
            <a:r>
              <a:rPr lang="es-MX" dirty="0">
                <a:solidFill>
                  <a:schemeClr val="accent5">
                    <a:lumMod val="50000"/>
                  </a:schemeClr>
                </a:solidFill>
              </a:rPr>
              <a:t>La sistematización procura dar respuestas adecuadas y coherentes acerca de procesos y realidades determinadas. En ese sentido, una sistematización comprendería los siguientes aspectos:</a:t>
            </a:r>
            <a:endParaRPr lang="es-CO" dirty="0">
              <a:solidFill>
                <a:schemeClr val="accent5">
                  <a:lumMod val="50000"/>
                </a:schemeClr>
              </a:solidFill>
            </a:endParaRPr>
          </a:p>
        </p:txBody>
      </p:sp>
      <p:sp>
        <p:nvSpPr>
          <p:cNvPr id="6" name="CuadroTexto 5">
            <a:extLst>
              <a:ext uri="{FF2B5EF4-FFF2-40B4-BE49-F238E27FC236}">
                <a16:creationId xmlns:a16="http://schemas.microsoft.com/office/drawing/2014/main" id="{100F52D9-13CF-4169-8E63-E4B3ED415A81}"/>
              </a:ext>
            </a:extLst>
          </p:cNvPr>
          <p:cNvSpPr txBox="1"/>
          <p:nvPr/>
        </p:nvSpPr>
        <p:spPr>
          <a:xfrm>
            <a:off x="612569" y="1970420"/>
            <a:ext cx="4220688" cy="2585323"/>
          </a:xfrm>
          <a:prstGeom prst="rect">
            <a:avLst/>
          </a:prstGeom>
          <a:noFill/>
        </p:spPr>
        <p:txBody>
          <a:bodyPr wrap="square">
            <a:spAutoFit/>
          </a:bodyPr>
          <a:lstStyle/>
          <a:p>
            <a:pPr algn="just"/>
            <a:r>
              <a:rPr lang="es-MX" dirty="0">
                <a:solidFill>
                  <a:schemeClr val="accent5">
                    <a:lumMod val="50000"/>
                  </a:schemeClr>
                </a:solidFill>
              </a:rPr>
              <a:t>1. Descripción del desarrollo de la experiencia (aspectos tempo-espaciales, datos, actividades cumplidas, balance preliminar).</a:t>
            </a:r>
          </a:p>
          <a:p>
            <a:pPr algn="just"/>
            <a:r>
              <a:rPr lang="es-MX" dirty="0">
                <a:solidFill>
                  <a:schemeClr val="accent5">
                    <a:lumMod val="50000"/>
                  </a:schemeClr>
                </a:solidFill>
              </a:rPr>
              <a:t>2. Marco teórico-conceptual dentro del cual se ubica la experiencia: explicitación.</a:t>
            </a:r>
          </a:p>
          <a:p>
            <a:pPr algn="just"/>
            <a:r>
              <a:rPr lang="es-MX" dirty="0">
                <a:solidFill>
                  <a:schemeClr val="accent5">
                    <a:lumMod val="50000"/>
                  </a:schemeClr>
                </a:solidFill>
              </a:rPr>
              <a:t>3. Contexto (histórico, social, político, económico, institucional, semblanza ambiental).</a:t>
            </a:r>
          </a:p>
        </p:txBody>
      </p:sp>
      <p:sp>
        <p:nvSpPr>
          <p:cNvPr id="8" name="CuadroTexto 7">
            <a:extLst>
              <a:ext uri="{FF2B5EF4-FFF2-40B4-BE49-F238E27FC236}">
                <a16:creationId xmlns:a16="http://schemas.microsoft.com/office/drawing/2014/main" id="{20FB8B11-64E1-4CED-B701-6413D9AD6800}"/>
              </a:ext>
            </a:extLst>
          </p:cNvPr>
          <p:cNvSpPr txBox="1"/>
          <p:nvPr/>
        </p:nvSpPr>
        <p:spPr>
          <a:xfrm>
            <a:off x="6336476" y="1970420"/>
            <a:ext cx="4113809" cy="2031325"/>
          </a:xfrm>
          <a:prstGeom prst="rect">
            <a:avLst/>
          </a:prstGeom>
          <a:noFill/>
        </p:spPr>
        <p:txBody>
          <a:bodyPr wrap="square">
            <a:spAutoFit/>
          </a:bodyPr>
          <a:lstStyle/>
          <a:p>
            <a:r>
              <a:rPr lang="es-MX" dirty="0">
                <a:solidFill>
                  <a:schemeClr val="accent5">
                    <a:lumMod val="50000"/>
                  </a:schemeClr>
                </a:solidFill>
              </a:rPr>
              <a:t>4. Intencionalidad de la experiencia.</a:t>
            </a:r>
          </a:p>
          <a:p>
            <a:r>
              <a:rPr lang="es-MX" dirty="0">
                <a:solidFill>
                  <a:schemeClr val="accent5">
                    <a:lumMod val="50000"/>
                  </a:schemeClr>
                </a:solidFill>
              </a:rPr>
              <a:t>5. Estrategia metodológica que se puso en práctica.</a:t>
            </a:r>
          </a:p>
          <a:p>
            <a:r>
              <a:rPr lang="es-MX" dirty="0">
                <a:solidFill>
                  <a:schemeClr val="accent5">
                    <a:lumMod val="50000"/>
                  </a:schemeClr>
                </a:solidFill>
              </a:rPr>
              <a:t>6. Análisis del desarrollo de la experiencia.</a:t>
            </a:r>
          </a:p>
          <a:p>
            <a:r>
              <a:rPr lang="es-MX" dirty="0">
                <a:solidFill>
                  <a:schemeClr val="accent5">
                    <a:lumMod val="50000"/>
                  </a:schemeClr>
                </a:solidFill>
              </a:rPr>
              <a:t>7. Resultados de la experiencia.</a:t>
            </a:r>
          </a:p>
          <a:p>
            <a:r>
              <a:rPr lang="es-MX" dirty="0">
                <a:solidFill>
                  <a:schemeClr val="accent5">
                    <a:lumMod val="50000"/>
                  </a:schemeClr>
                </a:solidFill>
              </a:rPr>
              <a:t>8. Conclusiones, hipótesis y perspectivas generales que abre el trabajo.</a:t>
            </a:r>
          </a:p>
        </p:txBody>
      </p:sp>
      <p:sp>
        <p:nvSpPr>
          <p:cNvPr id="10" name="CuadroTexto 9">
            <a:extLst>
              <a:ext uri="{FF2B5EF4-FFF2-40B4-BE49-F238E27FC236}">
                <a16:creationId xmlns:a16="http://schemas.microsoft.com/office/drawing/2014/main" id="{F6F69EFC-4442-46FD-B0F8-975681B9C48F}"/>
              </a:ext>
            </a:extLst>
          </p:cNvPr>
          <p:cNvSpPr txBox="1"/>
          <p:nvPr/>
        </p:nvSpPr>
        <p:spPr>
          <a:xfrm>
            <a:off x="384961" y="4696810"/>
            <a:ext cx="7021285" cy="1754326"/>
          </a:xfrm>
          <a:prstGeom prst="rect">
            <a:avLst/>
          </a:prstGeom>
          <a:noFill/>
        </p:spPr>
        <p:txBody>
          <a:bodyPr wrap="square">
            <a:spAutoFit/>
          </a:bodyPr>
          <a:lstStyle/>
          <a:p>
            <a:pPr algn="just"/>
            <a:r>
              <a:rPr lang="es-MX" dirty="0">
                <a:solidFill>
                  <a:schemeClr val="accent5">
                    <a:lumMod val="50000"/>
                  </a:schemeClr>
                </a:solidFill>
              </a:rPr>
              <a:t>*Se busca no sólo el aprendizaje de conceptos sino también hacer un proceso de formación e información basado en una permanente recreación del conocimiento. De esta manera se apunta a desarrollar un proceso de teorización sobre las prácticas. No como un salto a lo «teórico» sino como un proceso sistémico, ordenado, progresivo y al ritmo de los participantes.</a:t>
            </a:r>
            <a:endParaRPr lang="es-CO" dirty="0">
              <a:solidFill>
                <a:schemeClr val="accent5">
                  <a:lumMod val="50000"/>
                </a:schemeClr>
              </a:solidFill>
            </a:endParaRPr>
          </a:p>
        </p:txBody>
      </p:sp>
      <p:sp>
        <p:nvSpPr>
          <p:cNvPr id="12" name="CuadroTexto 11">
            <a:extLst>
              <a:ext uri="{FF2B5EF4-FFF2-40B4-BE49-F238E27FC236}">
                <a16:creationId xmlns:a16="http://schemas.microsoft.com/office/drawing/2014/main" id="{D0B9980B-95C7-4B88-8E55-6B19006D94B6}"/>
              </a:ext>
            </a:extLst>
          </p:cNvPr>
          <p:cNvSpPr txBox="1"/>
          <p:nvPr/>
        </p:nvSpPr>
        <p:spPr>
          <a:xfrm>
            <a:off x="7986155" y="4343220"/>
            <a:ext cx="4205845" cy="2031325"/>
          </a:xfrm>
          <a:prstGeom prst="rect">
            <a:avLst/>
          </a:prstGeom>
          <a:noFill/>
        </p:spPr>
        <p:txBody>
          <a:bodyPr wrap="square">
            <a:spAutoFit/>
          </a:bodyPr>
          <a:lstStyle/>
          <a:p>
            <a:pPr algn="just"/>
            <a:r>
              <a:rPr lang="es-MX" dirty="0">
                <a:solidFill>
                  <a:schemeClr val="accent5">
                    <a:lumMod val="50000"/>
                  </a:schemeClr>
                </a:solidFill>
              </a:rPr>
              <a:t>*El proceso de teorización así planteado, permite ir ubicando lo cotidiano, lo inmediato, lo individual y parcial dentro de lo social, lo colectivo, lo histórico, lo estructural, llegando paulatinamente a adquirir una visión totalizadora de la realidad.</a:t>
            </a:r>
            <a:endParaRPr lang="es-CO" dirty="0">
              <a:solidFill>
                <a:schemeClr val="accent5">
                  <a:lumMod val="50000"/>
                </a:schemeClr>
              </a:solidFill>
            </a:endParaRPr>
          </a:p>
        </p:txBody>
      </p:sp>
    </p:spTree>
    <p:extLst>
      <p:ext uri="{BB962C8B-B14F-4D97-AF65-F5344CB8AC3E}">
        <p14:creationId xmlns:p14="http://schemas.microsoft.com/office/powerpoint/2010/main" val="19447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92027">
              <a:schemeClr val="accent2">
                <a:lumMod val="60000"/>
                <a:lumOff val="40000"/>
              </a:schemeClr>
            </a:gs>
            <a:gs pos="45000">
              <a:schemeClr val="accent2">
                <a:lumMod val="40000"/>
                <a:lumOff val="60000"/>
              </a:schemeClr>
            </a:gs>
            <a:gs pos="0">
              <a:schemeClr val="accent2">
                <a:lumMod val="60000"/>
                <a:lumOff val="40000"/>
              </a:schemeClr>
            </a:gs>
            <a:gs pos="74000">
              <a:schemeClr val="accent2">
                <a:lumMod val="60000"/>
                <a:lumOff val="40000"/>
              </a:schemeClr>
            </a:gs>
            <a:gs pos="83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109778" y="0"/>
            <a:ext cx="11682417" cy="1145527"/>
          </a:xfrm>
        </p:spPr>
        <p:txBody>
          <a:bodyPr>
            <a:normAutofit/>
          </a:bodyPr>
          <a:lstStyle/>
          <a:p>
            <a:pPr algn="ctr"/>
            <a:r>
              <a:rPr lang="es-MX" sz="3200" dirty="0">
                <a:ln>
                  <a:solidFill>
                    <a:schemeClr val="bg1"/>
                  </a:solidFill>
                </a:ln>
                <a:solidFill>
                  <a:schemeClr val="accent1">
                    <a:lumMod val="75000"/>
                  </a:schemeClr>
                </a:solidFill>
                <a:latin typeface="Comic Sans MS" panose="030F0702030302020204" pitchFamily="66" charset="0"/>
              </a:rPr>
              <a:t>Fuentes</a:t>
            </a:r>
            <a:endParaRPr lang="es-CO" sz="3200" dirty="0">
              <a:ln>
                <a:solidFill>
                  <a:schemeClr val="bg1"/>
                </a:solidFill>
              </a:ln>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96D63BC5-47E2-4DDC-9906-EE50EF678B57}"/>
              </a:ext>
            </a:extLst>
          </p:cNvPr>
          <p:cNvSpPr txBox="1"/>
          <p:nvPr/>
        </p:nvSpPr>
        <p:spPr>
          <a:xfrm>
            <a:off x="310208" y="991268"/>
            <a:ext cx="11281556" cy="4801314"/>
          </a:xfrm>
          <a:prstGeom prst="rect">
            <a:avLst/>
          </a:prstGeom>
          <a:noFill/>
        </p:spPr>
        <p:txBody>
          <a:bodyPr wrap="square">
            <a:spAutoFit/>
          </a:bodyPr>
          <a:lstStyle/>
          <a:p>
            <a:r>
              <a:rPr lang="es-CO" dirty="0">
                <a:hlinkClick r:id="rId2"/>
              </a:rPr>
              <a:t>http://www.avizora.com/publicaciones/biografias/textos/textos_f/0006_freire_paulo.htm</a:t>
            </a:r>
            <a:endParaRPr lang="es-CO" dirty="0"/>
          </a:p>
          <a:p>
            <a:endParaRPr lang="es-CO" dirty="0"/>
          </a:p>
          <a:p>
            <a:r>
              <a:rPr lang="es-CO" dirty="0">
                <a:hlinkClick r:id="rId3"/>
              </a:rPr>
              <a:t>http://educacion.idoneos.com/index.php/124370</a:t>
            </a:r>
            <a:endParaRPr lang="es-CO" dirty="0"/>
          </a:p>
          <a:p>
            <a:r>
              <a:rPr lang="es-CO" dirty="0"/>
              <a:t>    </a:t>
            </a:r>
          </a:p>
          <a:p>
            <a:r>
              <a:rPr lang="es-CO" dirty="0">
                <a:hlinkClick r:id="rId4"/>
              </a:rPr>
              <a:t>http://www.paginadigital.com.ar/articulos/2007/2007prim/educacion2/paulo-freire-educacion-d-200507.asp</a:t>
            </a:r>
            <a:endParaRPr lang="es-CO" dirty="0"/>
          </a:p>
          <a:p>
            <a:endParaRPr lang="es-CO" dirty="0"/>
          </a:p>
          <a:p>
            <a:r>
              <a:rPr lang="es-CO" dirty="0">
                <a:hlinkClick r:id="rId5"/>
              </a:rPr>
              <a:t>https://sites.google.com/site/obrasdepaulofreire/principales-obras</a:t>
            </a:r>
            <a:endParaRPr lang="es-CO" dirty="0"/>
          </a:p>
          <a:p>
            <a:endParaRPr lang="es-CO" dirty="0"/>
          </a:p>
          <a:p>
            <a:r>
              <a:rPr lang="es-CO" dirty="0">
                <a:hlinkClick r:id="rId6"/>
              </a:rPr>
              <a:t>https://www.youtube.com/watch?v=t-Y8W6Ns90U</a:t>
            </a:r>
            <a:endParaRPr lang="es-CO" dirty="0"/>
          </a:p>
          <a:p>
            <a:endParaRPr lang="es-CO" dirty="0"/>
          </a:p>
          <a:p>
            <a:r>
              <a:rPr lang="es-CO" dirty="0">
                <a:hlinkClick r:id="rId7"/>
              </a:rPr>
              <a:t>https://www.opusvida.com/paulo-freire/3/</a:t>
            </a:r>
            <a:endParaRPr lang="es-CO" dirty="0"/>
          </a:p>
          <a:p>
            <a:endParaRPr lang="es-CO" dirty="0"/>
          </a:p>
          <a:p>
            <a:endParaRPr lang="es-CO" dirty="0"/>
          </a:p>
          <a:p>
            <a:endParaRPr lang="es-CO" dirty="0"/>
          </a:p>
          <a:p>
            <a:endParaRPr lang="es-CO" dirty="0"/>
          </a:p>
          <a:p>
            <a:endParaRPr lang="es-CO" dirty="0"/>
          </a:p>
          <a:p>
            <a:endParaRPr lang="es-CO" dirty="0"/>
          </a:p>
        </p:txBody>
      </p:sp>
    </p:spTree>
    <p:extLst>
      <p:ext uri="{BB962C8B-B14F-4D97-AF65-F5344CB8AC3E}">
        <p14:creationId xmlns:p14="http://schemas.microsoft.com/office/powerpoint/2010/main" val="3493767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2027">
              <a:schemeClr val="accent2">
                <a:lumMod val="60000"/>
                <a:lumOff val="40000"/>
              </a:schemeClr>
            </a:gs>
            <a:gs pos="45000">
              <a:schemeClr val="accent2">
                <a:lumMod val="40000"/>
                <a:lumOff val="60000"/>
              </a:schemeClr>
            </a:gs>
            <a:gs pos="0">
              <a:schemeClr val="accent2">
                <a:lumMod val="60000"/>
                <a:lumOff val="40000"/>
              </a:schemeClr>
            </a:gs>
            <a:gs pos="74000">
              <a:schemeClr val="accent2">
                <a:lumMod val="60000"/>
                <a:lumOff val="40000"/>
              </a:schemeClr>
            </a:gs>
            <a:gs pos="83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109780" y="18255"/>
            <a:ext cx="2710912" cy="1325563"/>
          </a:xfrm>
        </p:spPr>
        <p:txBody>
          <a:bodyPr/>
          <a:lstStyle/>
          <a:p>
            <a:r>
              <a:rPr lang="es-MX" dirty="0">
                <a:ln>
                  <a:solidFill>
                    <a:schemeClr val="bg1"/>
                  </a:solidFill>
                </a:ln>
                <a:solidFill>
                  <a:schemeClr val="accent1">
                    <a:lumMod val="75000"/>
                  </a:schemeClr>
                </a:solidFill>
                <a:latin typeface="Comic Sans MS" panose="030F0702030302020204" pitchFamily="66" charset="0"/>
              </a:rPr>
              <a:t>Biografía</a:t>
            </a:r>
            <a:endParaRPr lang="es-CO" dirty="0">
              <a:ln>
                <a:solidFill>
                  <a:schemeClr val="bg1"/>
                </a:solidFill>
              </a:ln>
              <a:solidFill>
                <a:schemeClr val="accent1">
                  <a:lumMod val="75000"/>
                </a:schemeClr>
              </a:solidFill>
              <a:latin typeface="Comic Sans MS" panose="030F0702030302020204" pitchFamily="66" charset="0"/>
            </a:endParaRPr>
          </a:p>
        </p:txBody>
      </p:sp>
      <p:pic>
        <p:nvPicPr>
          <p:cNvPr id="5" name="Marcador de contenido 4">
            <a:extLst>
              <a:ext uri="{FF2B5EF4-FFF2-40B4-BE49-F238E27FC236}">
                <a16:creationId xmlns:a16="http://schemas.microsoft.com/office/drawing/2014/main" id="{56D36152-E2D1-49FA-BCB8-35C4F5A698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7239" y="1343818"/>
            <a:ext cx="4597521" cy="34184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C65E1C8B-EF57-4757-9C01-5CF0037C0A1B}"/>
              </a:ext>
            </a:extLst>
          </p:cNvPr>
          <p:cNvSpPr txBox="1"/>
          <p:nvPr/>
        </p:nvSpPr>
        <p:spPr>
          <a:xfrm>
            <a:off x="425907" y="1163328"/>
            <a:ext cx="2252281" cy="1477328"/>
          </a:xfrm>
          <a:prstGeom prst="rect">
            <a:avLst/>
          </a:prstGeom>
          <a:noFill/>
        </p:spPr>
        <p:txBody>
          <a:bodyPr wrap="square" rtlCol="0">
            <a:spAutoFit/>
          </a:bodyPr>
          <a:lstStyle/>
          <a:p>
            <a:r>
              <a:rPr lang="es-MX" dirty="0">
                <a:solidFill>
                  <a:schemeClr val="accent1">
                    <a:lumMod val="75000"/>
                  </a:schemeClr>
                </a:solidFill>
              </a:rPr>
              <a:t>Nace el 19 de septiembre de 1921 en Recife, Brasil. Y fallece en sao paulo el 2 de mayo de 1997.</a:t>
            </a:r>
            <a:endParaRPr lang="es-CO" dirty="0">
              <a:solidFill>
                <a:schemeClr val="accent1">
                  <a:lumMod val="75000"/>
                </a:schemeClr>
              </a:solidFill>
            </a:endParaRPr>
          </a:p>
        </p:txBody>
      </p:sp>
      <p:sp>
        <p:nvSpPr>
          <p:cNvPr id="9" name="CuadroTexto 8">
            <a:extLst>
              <a:ext uri="{FF2B5EF4-FFF2-40B4-BE49-F238E27FC236}">
                <a16:creationId xmlns:a16="http://schemas.microsoft.com/office/drawing/2014/main" id="{EFCB5EB3-0BB8-44A4-9411-C536B521427E}"/>
              </a:ext>
            </a:extLst>
          </p:cNvPr>
          <p:cNvSpPr txBox="1"/>
          <p:nvPr/>
        </p:nvSpPr>
        <p:spPr>
          <a:xfrm>
            <a:off x="358628" y="2961290"/>
            <a:ext cx="2879086" cy="2862322"/>
          </a:xfrm>
          <a:prstGeom prst="rect">
            <a:avLst/>
          </a:prstGeom>
          <a:noFill/>
        </p:spPr>
        <p:txBody>
          <a:bodyPr wrap="square" rtlCol="0">
            <a:spAutoFit/>
          </a:bodyPr>
          <a:lstStyle/>
          <a:p>
            <a:pPr algn="just"/>
            <a:r>
              <a:rPr lang="es-MX" dirty="0">
                <a:solidFill>
                  <a:schemeClr val="accent1">
                    <a:lumMod val="75000"/>
                  </a:schemeClr>
                </a:solidFill>
              </a:rPr>
              <a:t>Desde una propuesta amparada en una filosofía de la educación, propone .una comprensión de la educación fundamentada en la conciencia de la realidad cotidiana vivida por la población, trascendiendo al simple conocimiento de las letras, palabras y frases.</a:t>
            </a:r>
            <a:endParaRPr lang="es-CO" dirty="0">
              <a:solidFill>
                <a:schemeClr val="accent1">
                  <a:lumMod val="75000"/>
                </a:schemeClr>
              </a:solidFill>
            </a:endParaRPr>
          </a:p>
        </p:txBody>
      </p:sp>
      <p:sp>
        <p:nvSpPr>
          <p:cNvPr id="10" name="CuadroTexto 9">
            <a:extLst>
              <a:ext uri="{FF2B5EF4-FFF2-40B4-BE49-F238E27FC236}">
                <a16:creationId xmlns:a16="http://schemas.microsoft.com/office/drawing/2014/main" id="{2F8D0A98-DB29-4EF7-B657-EF3C383462E8}"/>
              </a:ext>
            </a:extLst>
          </p:cNvPr>
          <p:cNvSpPr txBox="1"/>
          <p:nvPr/>
        </p:nvSpPr>
        <p:spPr>
          <a:xfrm>
            <a:off x="8954285" y="1305341"/>
            <a:ext cx="2811808" cy="4247317"/>
          </a:xfrm>
          <a:prstGeom prst="rect">
            <a:avLst/>
          </a:prstGeom>
          <a:noFill/>
        </p:spPr>
        <p:txBody>
          <a:bodyPr wrap="square" rtlCol="0">
            <a:spAutoFit/>
          </a:bodyPr>
          <a:lstStyle/>
          <a:p>
            <a:pPr algn="just"/>
            <a:r>
              <a:rPr lang="es-MX" dirty="0">
                <a:solidFill>
                  <a:schemeClr val="accent1">
                    <a:lumMod val="75000"/>
                  </a:schemeClr>
                </a:solidFill>
              </a:rPr>
              <a:t>Para Freire las metodologías en la educación y la educación en el escenario popular deben ser siempre revisables, con contenidos contextualizados y flexibles. Un ejercicio que supera esquemas rígidos, y estándares de normatividad. Reconociendo la escuela como un escenario susceptible de transformarse y de transformar</a:t>
            </a:r>
            <a:endParaRPr lang="es-CO" dirty="0">
              <a:solidFill>
                <a:schemeClr val="accent1">
                  <a:lumMod val="75000"/>
                </a:schemeClr>
              </a:solidFill>
            </a:endParaRPr>
          </a:p>
        </p:txBody>
      </p:sp>
    </p:spTree>
    <p:extLst>
      <p:ext uri="{BB962C8B-B14F-4D97-AF65-F5344CB8AC3E}">
        <p14:creationId xmlns:p14="http://schemas.microsoft.com/office/powerpoint/2010/main" val="367870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92027">
              <a:schemeClr val="accent2">
                <a:lumMod val="60000"/>
                <a:lumOff val="40000"/>
              </a:schemeClr>
            </a:gs>
            <a:gs pos="45000">
              <a:schemeClr val="accent2">
                <a:lumMod val="40000"/>
                <a:lumOff val="60000"/>
              </a:schemeClr>
            </a:gs>
            <a:gs pos="0">
              <a:schemeClr val="accent2">
                <a:lumMod val="60000"/>
                <a:lumOff val="40000"/>
              </a:schemeClr>
            </a:gs>
            <a:gs pos="74000">
              <a:schemeClr val="accent2">
                <a:lumMod val="60000"/>
                <a:lumOff val="40000"/>
              </a:schemeClr>
            </a:gs>
            <a:gs pos="83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980032E-1B0F-48C9-8BC7-D6B68D1F22B8}"/>
              </a:ext>
            </a:extLst>
          </p:cNvPr>
          <p:cNvSpPr txBox="1"/>
          <p:nvPr/>
        </p:nvSpPr>
        <p:spPr>
          <a:xfrm>
            <a:off x="307154" y="411642"/>
            <a:ext cx="3124815" cy="2308324"/>
          </a:xfrm>
          <a:prstGeom prst="rect">
            <a:avLst/>
          </a:prstGeom>
          <a:noFill/>
        </p:spPr>
        <p:txBody>
          <a:bodyPr wrap="square" rtlCol="0">
            <a:spAutoFit/>
          </a:bodyPr>
          <a:lstStyle/>
          <a:p>
            <a:pPr algn="just"/>
            <a:r>
              <a:rPr lang="es-MX" sz="1600" dirty="0">
                <a:solidFill>
                  <a:schemeClr val="accent1">
                    <a:lumMod val="75000"/>
                  </a:schemeClr>
                </a:solidFill>
              </a:rPr>
              <a:t>En 1947 fue director del Departamento de Educación y Cultura del Servicio Social de la Industria, órgano recién creado por la Confederación Nacional de Industrias. Ahí tuvo contacto con la educación de adultos/ trabajadores y se encontró con la problemática de la alfabetización</a:t>
            </a:r>
            <a:endParaRPr lang="es-CO" sz="1600" dirty="0">
              <a:solidFill>
                <a:schemeClr val="accent1">
                  <a:lumMod val="75000"/>
                </a:schemeClr>
              </a:solidFill>
            </a:endParaRPr>
          </a:p>
        </p:txBody>
      </p:sp>
      <p:sp>
        <p:nvSpPr>
          <p:cNvPr id="10" name="CuadroTexto 9">
            <a:extLst>
              <a:ext uri="{FF2B5EF4-FFF2-40B4-BE49-F238E27FC236}">
                <a16:creationId xmlns:a16="http://schemas.microsoft.com/office/drawing/2014/main" id="{2C6EA8E2-511F-4BFA-B74A-07F75394D4B2}"/>
              </a:ext>
            </a:extLst>
          </p:cNvPr>
          <p:cNvSpPr txBox="1"/>
          <p:nvPr/>
        </p:nvSpPr>
        <p:spPr>
          <a:xfrm>
            <a:off x="251765" y="2962433"/>
            <a:ext cx="3124816" cy="2062103"/>
          </a:xfrm>
          <a:prstGeom prst="rect">
            <a:avLst/>
          </a:prstGeom>
          <a:noFill/>
        </p:spPr>
        <p:txBody>
          <a:bodyPr wrap="square">
            <a:spAutoFit/>
          </a:bodyPr>
          <a:lstStyle/>
          <a:p>
            <a:pPr algn="just"/>
            <a:r>
              <a:rPr lang="es-MX" sz="1600" dirty="0">
                <a:solidFill>
                  <a:schemeClr val="accent5">
                    <a:lumMod val="50000"/>
                  </a:schemeClr>
                </a:solidFill>
              </a:rPr>
              <a:t>Junto con otros educadores, fundó en los años 50′ el Instituto Capibaribe, institución privada reconocida en Recife por su alto nivel de enseñanza y de formación científica, ética y moral encaminada hacia la conciencia democrática.</a:t>
            </a:r>
            <a:endParaRPr lang="es-CO" sz="1600" dirty="0">
              <a:solidFill>
                <a:schemeClr val="accent5">
                  <a:lumMod val="50000"/>
                </a:schemeClr>
              </a:solidFill>
            </a:endParaRPr>
          </a:p>
        </p:txBody>
      </p:sp>
      <p:pic>
        <p:nvPicPr>
          <p:cNvPr id="11" name="Imagen 10">
            <a:extLst>
              <a:ext uri="{FF2B5EF4-FFF2-40B4-BE49-F238E27FC236}">
                <a16:creationId xmlns:a16="http://schemas.microsoft.com/office/drawing/2014/main" id="{D657E229-6D56-4BE4-894E-2A45ECFE610D}"/>
              </a:ext>
            </a:extLst>
          </p:cNvPr>
          <p:cNvPicPr>
            <a:picLocks noChangeAspect="1"/>
          </p:cNvPicPr>
          <p:nvPr/>
        </p:nvPicPr>
        <p:blipFill>
          <a:blip r:embed="rId2"/>
          <a:stretch>
            <a:fillRect/>
          </a:stretch>
        </p:blipFill>
        <p:spPr>
          <a:xfrm>
            <a:off x="3613994" y="411643"/>
            <a:ext cx="4927794" cy="4267236"/>
          </a:xfrm>
          <a:prstGeom prst="rect">
            <a:avLst/>
          </a:prstGeom>
          <a:ln>
            <a:noFill/>
          </a:ln>
          <a:effectLst>
            <a:softEdge rad="112500"/>
          </a:effectLst>
        </p:spPr>
      </p:pic>
      <p:sp>
        <p:nvSpPr>
          <p:cNvPr id="13" name="CuadroTexto 12">
            <a:extLst>
              <a:ext uri="{FF2B5EF4-FFF2-40B4-BE49-F238E27FC236}">
                <a16:creationId xmlns:a16="http://schemas.microsoft.com/office/drawing/2014/main" id="{C87F2549-2F45-4560-98FB-1AF6113E743B}"/>
              </a:ext>
            </a:extLst>
          </p:cNvPr>
          <p:cNvSpPr txBox="1"/>
          <p:nvPr/>
        </p:nvSpPr>
        <p:spPr>
          <a:xfrm>
            <a:off x="9052832" y="791226"/>
            <a:ext cx="2661678" cy="3539430"/>
          </a:xfrm>
          <a:prstGeom prst="rect">
            <a:avLst/>
          </a:prstGeom>
          <a:noFill/>
        </p:spPr>
        <p:txBody>
          <a:bodyPr wrap="square">
            <a:spAutoFit/>
          </a:bodyPr>
          <a:lstStyle/>
          <a:p>
            <a:pPr algn="just"/>
            <a:r>
              <a:rPr lang="es-MX" sz="1600" b="0" i="0" dirty="0">
                <a:solidFill>
                  <a:schemeClr val="accent5">
                    <a:lumMod val="50000"/>
                  </a:schemeClr>
                </a:solidFill>
                <a:effectLst/>
              </a:rPr>
              <a:t>En 1961 fue el primer director del Departamento de Extensión Cultural de la Universidad de Recife. Tuvo sus primeras experiencias como profesor de educación superior en la Escuela de Servicio Social en la misma universidad. En 1959 obtuvo el título de Doctor en Filosofía e Historia de la Educación defendiendo la tesis «Educación y Actualidad Brasileña».</a:t>
            </a:r>
            <a:endParaRPr lang="es-CO" sz="1600" dirty="0">
              <a:solidFill>
                <a:schemeClr val="accent5">
                  <a:lumMod val="50000"/>
                </a:schemeClr>
              </a:solidFill>
            </a:endParaRPr>
          </a:p>
        </p:txBody>
      </p:sp>
      <p:sp>
        <p:nvSpPr>
          <p:cNvPr id="15" name="CuadroTexto 14">
            <a:extLst>
              <a:ext uri="{FF2B5EF4-FFF2-40B4-BE49-F238E27FC236}">
                <a16:creationId xmlns:a16="http://schemas.microsoft.com/office/drawing/2014/main" id="{9DA63A28-FC11-45D7-A57C-76FB4EBDDABE}"/>
              </a:ext>
            </a:extLst>
          </p:cNvPr>
          <p:cNvSpPr txBox="1"/>
          <p:nvPr/>
        </p:nvSpPr>
        <p:spPr>
          <a:xfrm>
            <a:off x="2532569" y="4952708"/>
            <a:ext cx="7126861" cy="1754326"/>
          </a:xfrm>
          <a:prstGeom prst="rect">
            <a:avLst/>
          </a:prstGeom>
          <a:noFill/>
        </p:spPr>
        <p:txBody>
          <a:bodyPr wrap="square">
            <a:spAutoFit/>
          </a:bodyPr>
          <a:lstStyle/>
          <a:p>
            <a:pPr algn="just"/>
            <a:r>
              <a:rPr lang="es-MX" dirty="0">
                <a:solidFill>
                  <a:schemeClr val="accent5">
                    <a:lumMod val="50000"/>
                  </a:schemeClr>
                </a:solidFill>
              </a:rPr>
              <a:t>Propuso que una educación de adultos tenía que estar fundamentada en la conciencia de la realidad cotidiana vivida por la población y jamás reducirla a simple conocimiento de letras, palabras y frases. Que se convirtiera el trabajo educativo en una acción para la democracia, en resumen, una educación de adultos que estimulase la colaboración, la decisión, la participación y la responsabilidad social y política.</a:t>
            </a:r>
            <a:endParaRPr lang="es-CO" dirty="0">
              <a:solidFill>
                <a:schemeClr val="accent5">
                  <a:lumMod val="50000"/>
                </a:schemeClr>
              </a:solidFill>
            </a:endParaRPr>
          </a:p>
        </p:txBody>
      </p:sp>
    </p:spTree>
    <p:extLst>
      <p:ext uri="{BB962C8B-B14F-4D97-AF65-F5344CB8AC3E}">
        <p14:creationId xmlns:p14="http://schemas.microsoft.com/office/powerpoint/2010/main" val="172407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2027">
              <a:schemeClr val="accent2">
                <a:lumMod val="60000"/>
                <a:lumOff val="40000"/>
              </a:schemeClr>
            </a:gs>
            <a:gs pos="45000">
              <a:schemeClr val="accent2">
                <a:lumMod val="40000"/>
                <a:lumOff val="60000"/>
              </a:schemeClr>
            </a:gs>
            <a:gs pos="0">
              <a:schemeClr val="accent2">
                <a:lumMod val="60000"/>
                <a:lumOff val="40000"/>
              </a:schemeClr>
            </a:gs>
            <a:gs pos="74000">
              <a:schemeClr val="accent2">
                <a:lumMod val="60000"/>
                <a:lumOff val="40000"/>
              </a:schemeClr>
            </a:gs>
            <a:gs pos="83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109779" y="18255"/>
            <a:ext cx="11682417" cy="1325563"/>
          </a:xfrm>
        </p:spPr>
        <p:txBody>
          <a:bodyPr>
            <a:normAutofit/>
          </a:bodyPr>
          <a:lstStyle/>
          <a:p>
            <a:pPr algn="ctr"/>
            <a:r>
              <a:rPr lang="es-MX" sz="3200" dirty="0">
                <a:ln>
                  <a:solidFill>
                    <a:schemeClr val="bg1"/>
                  </a:solidFill>
                </a:ln>
                <a:solidFill>
                  <a:schemeClr val="accent1">
                    <a:lumMod val="75000"/>
                  </a:schemeClr>
                </a:solidFill>
                <a:latin typeface="Comic Sans MS" panose="030F0702030302020204" pitchFamily="66" charset="0"/>
              </a:rPr>
              <a:t>Experiencia de alfabetización, propuesta pedagógica y golpe de Estado</a:t>
            </a:r>
            <a:endParaRPr lang="es-CO" sz="3200" dirty="0">
              <a:ln>
                <a:solidFill>
                  <a:schemeClr val="bg1"/>
                </a:solidFill>
              </a:ln>
              <a:solidFill>
                <a:schemeClr val="accent1">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6A72CAA1-AAF6-47E7-898D-07A8CA88FB64}"/>
              </a:ext>
            </a:extLst>
          </p:cNvPr>
          <p:cNvSpPr txBox="1"/>
          <p:nvPr/>
        </p:nvSpPr>
        <p:spPr>
          <a:xfrm>
            <a:off x="324246" y="1370650"/>
            <a:ext cx="6091880" cy="1477328"/>
          </a:xfrm>
          <a:prstGeom prst="rect">
            <a:avLst/>
          </a:prstGeom>
          <a:noFill/>
        </p:spPr>
        <p:txBody>
          <a:bodyPr wrap="square">
            <a:spAutoFit/>
          </a:bodyPr>
          <a:lstStyle/>
          <a:p>
            <a:pPr algn="just"/>
            <a:r>
              <a:rPr lang="es-MX" dirty="0">
                <a:solidFill>
                  <a:schemeClr val="accent5">
                    <a:lumMod val="50000"/>
                  </a:schemeClr>
                </a:solidFill>
              </a:rPr>
              <a:t>En los años 60’s, en el Noroeste de Brasil, alrededor de 15millones de habitantes  eran marginados y analfabetas, Freire mencionaba que Vivian en “una cultura de silencio”. Por lo que era imprescindible la educación en el marco de la construcción de un Brasil que fuese dueño de su propio </a:t>
            </a:r>
            <a:endParaRPr lang="es-CO" dirty="0"/>
          </a:p>
        </p:txBody>
      </p:sp>
      <p:pic>
        <p:nvPicPr>
          <p:cNvPr id="6" name="Imagen 5">
            <a:extLst>
              <a:ext uri="{FF2B5EF4-FFF2-40B4-BE49-F238E27FC236}">
                <a16:creationId xmlns:a16="http://schemas.microsoft.com/office/drawing/2014/main" id="{7F443A51-0B7C-4ED8-A735-9EAD41BE9C4D}"/>
              </a:ext>
            </a:extLst>
          </p:cNvPr>
          <p:cNvPicPr>
            <a:picLocks noChangeAspect="1"/>
          </p:cNvPicPr>
          <p:nvPr/>
        </p:nvPicPr>
        <p:blipFill>
          <a:blip r:embed="rId2"/>
          <a:stretch>
            <a:fillRect/>
          </a:stretch>
        </p:blipFill>
        <p:spPr>
          <a:xfrm>
            <a:off x="6993567" y="1370650"/>
            <a:ext cx="4648556" cy="4116699"/>
          </a:xfrm>
          <a:prstGeom prst="rect">
            <a:avLst/>
          </a:prstGeom>
          <a:ln>
            <a:noFill/>
          </a:ln>
          <a:effectLst>
            <a:softEdge rad="112500"/>
          </a:effectLst>
        </p:spPr>
      </p:pic>
      <p:sp>
        <p:nvSpPr>
          <p:cNvPr id="8" name="CuadroTexto 7">
            <a:extLst>
              <a:ext uri="{FF2B5EF4-FFF2-40B4-BE49-F238E27FC236}">
                <a16:creationId xmlns:a16="http://schemas.microsoft.com/office/drawing/2014/main" id="{D2067BA5-6816-46AB-9C0A-2E72718098E7}"/>
              </a:ext>
            </a:extLst>
          </p:cNvPr>
          <p:cNvSpPr txBox="1"/>
          <p:nvPr/>
        </p:nvSpPr>
        <p:spPr>
          <a:xfrm>
            <a:off x="5950987" y="5523956"/>
            <a:ext cx="6097978" cy="1200329"/>
          </a:xfrm>
          <a:prstGeom prst="rect">
            <a:avLst/>
          </a:prstGeom>
          <a:noFill/>
        </p:spPr>
        <p:txBody>
          <a:bodyPr wrap="square">
            <a:spAutoFit/>
          </a:bodyPr>
          <a:lstStyle/>
          <a:p>
            <a:r>
              <a:rPr lang="es-MX" dirty="0">
                <a:solidFill>
                  <a:schemeClr val="accent5">
                    <a:lumMod val="50000"/>
                  </a:schemeClr>
                </a:solidFill>
              </a:rPr>
              <a:t>“No basta saber leer que ‘Eva vio una uva’, es necesario saber qué posición ocupa Eva en el contexto social, quién trabaja en la producción de la uva y quién lucra con este trabajo</a:t>
            </a:r>
          </a:p>
          <a:p>
            <a:pPr algn="r"/>
            <a:r>
              <a:rPr lang="es-MX">
                <a:solidFill>
                  <a:schemeClr val="accent5">
                    <a:lumMod val="50000"/>
                  </a:schemeClr>
                </a:solidFill>
              </a:rPr>
              <a:t>Paulo </a:t>
            </a:r>
            <a:r>
              <a:rPr lang="es-MX" dirty="0">
                <a:solidFill>
                  <a:schemeClr val="accent5">
                    <a:lumMod val="50000"/>
                  </a:schemeClr>
                </a:solidFill>
              </a:rPr>
              <a:t>Freire</a:t>
            </a:r>
            <a:endParaRPr lang="es-CO" dirty="0">
              <a:solidFill>
                <a:schemeClr val="accent5">
                  <a:lumMod val="50000"/>
                </a:schemeClr>
              </a:solidFill>
            </a:endParaRPr>
          </a:p>
        </p:txBody>
      </p:sp>
      <p:sp>
        <p:nvSpPr>
          <p:cNvPr id="10" name="CuadroTexto 9">
            <a:extLst>
              <a:ext uri="{FF2B5EF4-FFF2-40B4-BE49-F238E27FC236}">
                <a16:creationId xmlns:a16="http://schemas.microsoft.com/office/drawing/2014/main" id="{324D550F-F43E-4BD4-A64C-2EED3BA4ADDA}"/>
              </a:ext>
            </a:extLst>
          </p:cNvPr>
          <p:cNvSpPr txBox="1"/>
          <p:nvPr/>
        </p:nvSpPr>
        <p:spPr>
          <a:xfrm>
            <a:off x="318148" y="2990189"/>
            <a:ext cx="6097978" cy="1754326"/>
          </a:xfrm>
          <a:prstGeom prst="rect">
            <a:avLst/>
          </a:prstGeom>
          <a:noFill/>
        </p:spPr>
        <p:txBody>
          <a:bodyPr wrap="square">
            <a:spAutoFit/>
          </a:bodyPr>
          <a:lstStyle/>
          <a:p>
            <a:pPr algn="just"/>
            <a:r>
              <a:rPr lang="es-MX" dirty="0">
                <a:solidFill>
                  <a:schemeClr val="accent5">
                    <a:lumMod val="50000"/>
                  </a:schemeClr>
                </a:solidFill>
              </a:rPr>
              <a:t>Siguiendo el método de Freire. En 1963, 300 trabajadores rurales fueron alfabetizados en 45 días. Para el año siguiente, el Presidente de Brasil Joao Goulart lo invitó para reorganizar la alfabetización de adultos en el ámbito nacional. Estaba prevista la instalación de 20,000 círculos de cultura para 2 millones de analfabetas.</a:t>
            </a:r>
            <a:endParaRPr lang="es-CO" dirty="0">
              <a:solidFill>
                <a:schemeClr val="accent5">
                  <a:lumMod val="50000"/>
                </a:schemeClr>
              </a:solidFill>
            </a:endParaRPr>
          </a:p>
        </p:txBody>
      </p:sp>
      <p:sp>
        <p:nvSpPr>
          <p:cNvPr id="12" name="CuadroTexto 11">
            <a:extLst>
              <a:ext uri="{FF2B5EF4-FFF2-40B4-BE49-F238E27FC236}">
                <a16:creationId xmlns:a16="http://schemas.microsoft.com/office/drawing/2014/main" id="{23C11B63-58E2-45C8-8CC8-FA74DB8AAF99}"/>
              </a:ext>
            </a:extLst>
          </p:cNvPr>
          <p:cNvSpPr txBox="1"/>
          <p:nvPr/>
        </p:nvSpPr>
        <p:spPr>
          <a:xfrm>
            <a:off x="318148" y="4785292"/>
            <a:ext cx="5334507" cy="1754326"/>
          </a:xfrm>
          <a:prstGeom prst="rect">
            <a:avLst/>
          </a:prstGeom>
          <a:noFill/>
        </p:spPr>
        <p:txBody>
          <a:bodyPr wrap="square">
            <a:spAutoFit/>
          </a:bodyPr>
          <a:lstStyle/>
          <a:p>
            <a:pPr algn="just"/>
            <a:r>
              <a:rPr lang="es-MX" dirty="0">
                <a:solidFill>
                  <a:schemeClr val="accent5">
                    <a:lumMod val="50000"/>
                  </a:schemeClr>
                </a:solidFill>
              </a:rPr>
              <a:t>Estando Freire en Brasilia, activamente involucrado con los trabajos del Programa Nacional de Alfabetización, fue destituido a raíz del golpe militar del 31 de marzo de 1964 protagonizado por el general Humberto de Alencar Castelo Blanco. Aprisionado y posteriormente exiliado.</a:t>
            </a:r>
            <a:endParaRPr lang="es-CO" dirty="0">
              <a:solidFill>
                <a:schemeClr val="accent5">
                  <a:lumMod val="50000"/>
                </a:schemeClr>
              </a:solidFill>
            </a:endParaRPr>
          </a:p>
        </p:txBody>
      </p:sp>
    </p:spTree>
    <p:extLst>
      <p:ext uri="{BB962C8B-B14F-4D97-AF65-F5344CB8AC3E}">
        <p14:creationId xmlns:p14="http://schemas.microsoft.com/office/powerpoint/2010/main" val="185565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92027">
              <a:schemeClr val="accent2">
                <a:lumMod val="60000"/>
                <a:lumOff val="40000"/>
              </a:schemeClr>
            </a:gs>
            <a:gs pos="45000">
              <a:schemeClr val="accent2">
                <a:lumMod val="40000"/>
                <a:lumOff val="60000"/>
              </a:schemeClr>
            </a:gs>
            <a:gs pos="0">
              <a:schemeClr val="accent2">
                <a:lumMod val="60000"/>
                <a:lumOff val="40000"/>
              </a:schemeClr>
            </a:gs>
            <a:gs pos="74000">
              <a:schemeClr val="accent2">
                <a:lumMod val="60000"/>
                <a:lumOff val="40000"/>
              </a:schemeClr>
            </a:gs>
            <a:gs pos="83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109778" y="0"/>
            <a:ext cx="11682417" cy="1145527"/>
          </a:xfrm>
        </p:spPr>
        <p:txBody>
          <a:bodyPr>
            <a:normAutofit/>
          </a:bodyPr>
          <a:lstStyle/>
          <a:p>
            <a:r>
              <a:rPr lang="es-MX" sz="3200" dirty="0">
                <a:ln>
                  <a:solidFill>
                    <a:schemeClr val="bg1"/>
                  </a:solidFill>
                </a:ln>
                <a:solidFill>
                  <a:schemeClr val="accent1">
                    <a:lumMod val="75000"/>
                  </a:schemeClr>
                </a:solidFill>
                <a:latin typeface="Comic Sans MS" panose="030F0702030302020204" pitchFamily="66" charset="0"/>
              </a:rPr>
              <a:t>Freire en el Exilio</a:t>
            </a:r>
            <a:endParaRPr lang="es-CO" sz="3200" dirty="0">
              <a:ln>
                <a:solidFill>
                  <a:schemeClr val="bg1"/>
                </a:solidFill>
              </a:ln>
              <a:solidFill>
                <a:schemeClr val="accent1">
                  <a:lumMod val="75000"/>
                </a:schemeClr>
              </a:solidFill>
              <a:latin typeface="Comic Sans MS" panose="030F0702030302020204" pitchFamily="66" charset="0"/>
            </a:endParaRPr>
          </a:p>
        </p:txBody>
      </p:sp>
      <p:pic>
        <p:nvPicPr>
          <p:cNvPr id="3" name="Imagen 2">
            <a:extLst>
              <a:ext uri="{FF2B5EF4-FFF2-40B4-BE49-F238E27FC236}">
                <a16:creationId xmlns:a16="http://schemas.microsoft.com/office/drawing/2014/main" id="{7F1B417B-1F74-435F-BF0F-3D2A25333149}"/>
              </a:ext>
            </a:extLst>
          </p:cNvPr>
          <p:cNvPicPr>
            <a:picLocks noChangeAspect="1"/>
          </p:cNvPicPr>
          <p:nvPr/>
        </p:nvPicPr>
        <p:blipFill>
          <a:blip r:embed="rId2"/>
          <a:stretch>
            <a:fillRect/>
          </a:stretch>
        </p:blipFill>
        <p:spPr>
          <a:xfrm>
            <a:off x="399805" y="1246909"/>
            <a:ext cx="3150918" cy="46967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uadroTexto 3">
            <a:extLst>
              <a:ext uri="{FF2B5EF4-FFF2-40B4-BE49-F238E27FC236}">
                <a16:creationId xmlns:a16="http://schemas.microsoft.com/office/drawing/2014/main" id="{2BB68DB6-ED2C-4DAE-A516-F2906EAF3EEC}"/>
              </a:ext>
            </a:extLst>
          </p:cNvPr>
          <p:cNvSpPr txBox="1"/>
          <p:nvPr/>
        </p:nvSpPr>
        <p:spPr>
          <a:xfrm>
            <a:off x="4352466" y="311359"/>
            <a:ext cx="7012219" cy="5632311"/>
          </a:xfrm>
          <a:prstGeom prst="rect">
            <a:avLst/>
          </a:prstGeom>
          <a:noFill/>
        </p:spPr>
        <p:txBody>
          <a:bodyPr wrap="square" rtlCol="0">
            <a:spAutoFit/>
          </a:bodyPr>
          <a:lstStyle/>
          <a:p>
            <a:pPr algn="just"/>
            <a:r>
              <a:rPr lang="es-MX" dirty="0">
                <a:solidFill>
                  <a:schemeClr val="accent5">
                    <a:lumMod val="50000"/>
                  </a:schemeClr>
                </a:solidFill>
              </a:rPr>
              <a:t>Tras refugiarse en la embajada de Bolivia, Freire es invitado por el Gobierno Chileno para apoyar el proceso de cambio y restructuración educativa, especialmente en sector agrario.</a:t>
            </a:r>
          </a:p>
          <a:p>
            <a:pPr algn="just"/>
            <a:r>
              <a:rPr lang="es-MX" dirty="0">
                <a:solidFill>
                  <a:schemeClr val="accent5">
                    <a:lumMod val="50000"/>
                  </a:schemeClr>
                </a:solidFill>
              </a:rPr>
              <a:t>Comienza a desarrollar su método a partir de la teorización y sistematización de los procesos educativos, desarrolla una psicología del oprimido, lo cual seria la base de su obra “pedagogía del oprimido”, con la que se insertarían términos como educación bancaria, alfabetización como concientización, educación liberadora en el lenguaje educativo.</a:t>
            </a:r>
          </a:p>
          <a:p>
            <a:pPr algn="just"/>
            <a:endParaRPr lang="es-MX" dirty="0">
              <a:solidFill>
                <a:schemeClr val="accent5">
                  <a:lumMod val="50000"/>
                </a:schemeClr>
              </a:solidFill>
            </a:endParaRPr>
          </a:p>
          <a:p>
            <a:pPr algn="just"/>
            <a:r>
              <a:rPr lang="es-MX" dirty="0">
                <a:solidFill>
                  <a:schemeClr val="accent5">
                    <a:lumMod val="50000"/>
                  </a:schemeClr>
                </a:solidFill>
              </a:rPr>
              <a:t>Debido a las tensiones políticas en chile y las criticas del sector conservador frente a su desarrollo teórico, Freire decide abandonar el país. Cursaría un año de estudios en Harvard, se establecería en ginebra los próximos 16 años para hacer parte del Departamento de Educación del Consejo Mundial de las Iglesias a modo de ‘consejero andante’, situación que le permitió aportar al desarrollo educativo de países del África desde una perspectiva de autodeterminación. En 1979 bajo amnistía puede retornar a Brasil.</a:t>
            </a:r>
          </a:p>
          <a:p>
            <a:pPr algn="just"/>
            <a:endParaRPr lang="es-MX" dirty="0">
              <a:solidFill>
                <a:schemeClr val="accent5">
                  <a:lumMod val="50000"/>
                </a:schemeClr>
              </a:solidFill>
            </a:endParaRPr>
          </a:p>
          <a:p>
            <a:pPr algn="just"/>
            <a:r>
              <a:rPr lang="es-CO" dirty="0">
                <a:solidFill>
                  <a:schemeClr val="accent5">
                    <a:lumMod val="50000"/>
                  </a:schemeClr>
                </a:solidFill>
              </a:rPr>
              <a:t>Su desarrollo teórico, filosófico y personal producto del exilio, impactaría en su propuesta educativa y su obra académica.</a:t>
            </a:r>
          </a:p>
        </p:txBody>
      </p:sp>
    </p:spTree>
    <p:extLst>
      <p:ext uri="{BB962C8B-B14F-4D97-AF65-F5344CB8AC3E}">
        <p14:creationId xmlns:p14="http://schemas.microsoft.com/office/powerpoint/2010/main" val="229833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92027">
              <a:schemeClr val="accent2">
                <a:lumMod val="60000"/>
                <a:lumOff val="40000"/>
              </a:schemeClr>
            </a:gs>
            <a:gs pos="45000">
              <a:schemeClr val="accent2">
                <a:lumMod val="40000"/>
                <a:lumOff val="60000"/>
              </a:schemeClr>
            </a:gs>
            <a:gs pos="0">
              <a:schemeClr val="accent2">
                <a:lumMod val="60000"/>
                <a:lumOff val="40000"/>
              </a:schemeClr>
            </a:gs>
            <a:gs pos="74000">
              <a:schemeClr val="accent2">
                <a:lumMod val="60000"/>
                <a:lumOff val="40000"/>
              </a:schemeClr>
            </a:gs>
            <a:gs pos="83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109778" y="0"/>
            <a:ext cx="11682417" cy="1145527"/>
          </a:xfrm>
        </p:spPr>
        <p:txBody>
          <a:bodyPr>
            <a:normAutofit/>
          </a:bodyPr>
          <a:lstStyle/>
          <a:p>
            <a:pPr algn="ctr"/>
            <a:r>
              <a:rPr lang="es-MX" sz="3200" dirty="0">
                <a:ln>
                  <a:solidFill>
                    <a:schemeClr val="bg1"/>
                  </a:solidFill>
                </a:ln>
                <a:solidFill>
                  <a:schemeClr val="accent1">
                    <a:lumMod val="75000"/>
                  </a:schemeClr>
                </a:solidFill>
                <a:latin typeface="Comic Sans MS" panose="030F0702030302020204" pitchFamily="66" charset="0"/>
              </a:rPr>
              <a:t>Obras Principales de Freire</a:t>
            </a:r>
            <a:endParaRPr lang="es-CO" sz="3200" dirty="0">
              <a:ln>
                <a:solidFill>
                  <a:schemeClr val="bg1"/>
                </a:solidFill>
              </a:ln>
              <a:solidFill>
                <a:schemeClr val="accent1">
                  <a:lumMod val="75000"/>
                </a:schemeClr>
              </a:solidFill>
              <a:latin typeface="Comic Sans MS" panose="030F0702030302020204" pitchFamily="66" charset="0"/>
            </a:endParaRPr>
          </a:p>
        </p:txBody>
      </p:sp>
      <p:pic>
        <p:nvPicPr>
          <p:cNvPr id="19" name="Imagen 18">
            <a:extLst>
              <a:ext uri="{FF2B5EF4-FFF2-40B4-BE49-F238E27FC236}">
                <a16:creationId xmlns:a16="http://schemas.microsoft.com/office/drawing/2014/main" id="{6108481E-5FBD-4C5C-9569-53D8A4C05048}"/>
              </a:ext>
            </a:extLst>
          </p:cNvPr>
          <p:cNvPicPr>
            <a:picLocks noChangeAspect="1"/>
          </p:cNvPicPr>
          <p:nvPr/>
        </p:nvPicPr>
        <p:blipFill>
          <a:blip r:embed="rId2"/>
          <a:stretch>
            <a:fillRect/>
          </a:stretch>
        </p:blipFill>
        <p:spPr>
          <a:xfrm>
            <a:off x="459613" y="1751169"/>
            <a:ext cx="1924896" cy="2892083"/>
          </a:xfrm>
          <a:prstGeom prst="rect">
            <a:avLst/>
          </a:prstGeom>
        </p:spPr>
      </p:pic>
      <p:pic>
        <p:nvPicPr>
          <p:cNvPr id="20" name="Imagen 19">
            <a:extLst>
              <a:ext uri="{FF2B5EF4-FFF2-40B4-BE49-F238E27FC236}">
                <a16:creationId xmlns:a16="http://schemas.microsoft.com/office/drawing/2014/main" id="{839990DF-E1A5-4F7C-A54C-86E20EDF5C7B}"/>
              </a:ext>
            </a:extLst>
          </p:cNvPr>
          <p:cNvPicPr>
            <a:picLocks noChangeAspect="1"/>
          </p:cNvPicPr>
          <p:nvPr/>
        </p:nvPicPr>
        <p:blipFill>
          <a:blip r:embed="rId3"/>
          <a:stretch>
            <a:fillRect/>
          </a:stretch>
        </p:blipFill>
        <p:spPr>
          <a:xfrm>
            <a:off x="2753962" y="1722594"/>
            <a:ext cx="1817822" cy="3028950"/>
          </a:xfrm>
          <a:prstGeom prst="rect">
            <a:avLst/>
          </a:prstGeom>
        </p:spPr>
      </p:pic>
      <p:pic>
        <p:nvPicPr>
          <p:cNvPr id="21" name="Imagen 20">
            <a:extLst>
              <a:ext uri="{FF2B5EF4-FFF2-40B4-BE49-F238E27FC236}">
                <a16:creationId xmlns:a16="http://schemas.microsoft.com/office/drawing/2014/main" id="{4FBA4161-0B94-491F-BC37-E94FB2EDC504}"/>
              </a:ext>
            </a:extLst>
          </p:cNvPr>
          <p:cNvPicPr>
            <a:picLocks noChangeAspect="1"/>
          </p:cNvPicPr>
          <p:nvPr/>
        </p:nvPicPr>
        <p:blipFill>
          <a:blip r:embed="rId4"/>
          <a:stretch>
            <a:fillRect/>
          </a:stretch>
        </p:blipFill>
        <p:spPr>
          <a:xfrm>
            <a:off x="7211221" y="1751169"/>
            <a:ext cx="2105025" cy="3048000"/>
          </a:xfrm>
          <a:prstGeom prst="rect">
            <a:avLst/>
          </a:prstGeom>
        </p:spPr>
      </p:pic>
      <p:pic>
        <p:nvPicPr>
          <p:cNvPr id="22" name="Imagen 21">
            <a:extLst>
              <a:ext uri="{FF2B5EF4-FFF2-40B4-BE49-F238E27FC236}">
                <a16:creationId xmlns:a16="http://schemas.microsoft.com/office/drawing/2014/main" id="{28D985E8-E13B-4C3A-BDE4-67235FCB0C50}"/>
              </a:ext>
            </a:extLst>
          </p:cNvPr>
          <p:cNvPicPr>
            <a:picLocks noChangeAspect="1"/>
          </p:cNvPicPr>
          <p:nvPr/>
        </p:nvPicPr>
        <p:blipFill>
          <a:blip r:embed="rId5"/>
          <a:stretch>
            <a:fillRect/>
          </a:stretch>
        </p:blipFill>
        <p:spPr>
          <a:xfrm>
            <a:off x="9703562" y="1732119"/>
            <a:ext cx="2028825" cy="3038475"/>
          </a:xfrm>
          <a:prstGeom prst="rect">
            <a:avLst/>
          </a:prstGeom>
        </p:spPr>
      </p:pic>
      <p:pic>
        <p:nvPicPr>
          <p:cNvPr id="23" name="Imagen 22">
            <a:extLst>
              <a:ext uri="{FF2B5EF4-FFF2-40B4-BE49-F238E27FC236}">
                <a16:creationId xmlns:a16="http://schemas.microsoft.com/office/drawing/2014/main" id="{1F0CE3E2-E336-40BA-964D-4AEF7076FD91}"/>
              </a:ext>
            </a:extLst>
          </p:cNvPr>
          <p:cNvPicPr>
            <a:picLocks noChangeAspect="1"/>
          </p:cNvPicPr>
          <p:nvPr/>
        </p:nvPicPr>
        <p:blipFill>
          <a:blip r:embed="rId6"/>
          <a:stretch>
            <a:fillRect/>
          </a:stretch>
        </p:blipFill>
        <p:spPr>
          <a:xfrm>
            <a:off x="4959100" y="1722594"/>
            <a:ext cx="1743075" cy="3048000"/>
          </a:xfrm>
          <a:prstGeom prst="rect">
            <a:avLst/>
          </a:prstGeom>
        </p:spPr>
      </p:pic>
    </p:spTree>
    <p:extLst>
      <p:ext uri="{BB962C8B-B14F-4D97-AF65-F5344CB8AC3E}">
        <p14:creationId xmlns:p14="http://schemas.microsoft.com/office/powerpoint/2010/main" val="419911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92027">
              <a:schemeClr val="accent2">
                <a:lumMod val="60000"/>
                <a:lumOff val="40000"/>
              </a:schemeClr>
            </a:gs>
            <a:gs pos="45000">
              <a:schemeClr val="accent2">
                <a:lumMod val="40000"/>
                <a:lumOff val="60000"/>
              </a:schemeClr>
            </a:gs>
            <a:gs pos="0">
              <a:schemeClr val="accent2">
                <a:lumMod val="60000"/>
                <a:lumOff val="40000"/>
              </a:schemeClr>
            </a:gs>
            <a:gs pos="74000">
              <a:schemeClr val="accent2">
                <a:lumMod val="60000"/>
                <a:lumOff val="40000"/>
              </a:schemeClr>
            </a:gs>
            <a:gs pos="83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254791" y="-285008"/>
            <a:ext cx="11682417" cy="1145527"/>
          </a:xfrm>
        </p:spPr>
        <p:txBody>
          <a:bodyPr>
            <a:normAutofit/>
          </a:bodyPr>
          <a:lstStyle/>
          <a:p>
            <a:pPr algn="ctr"/>
            <a:r>
              <a:rPr lang="es-MX" sz="3200" dirty="0">
                <a:ln>
                  <a:solidFill>
                    <a:schemeClr val="bg1"/>
                  </a:solidFill>
                </a:ln>
                <a:solidFill>
                  <a:schemeClr val="accent1">
                    <a:lumMod val="75000"/>
                  </a:schemeClr>
                </a:solidFill>
                <a:latin typeface="Comic Sans MS" panose="030F0702030302020204" pitchFamily="66" charset="0"/>
              </a:rPr>
              <a:t>Educación popular en Freire</a:t>
            </a:r>
            <a:endParaRPr lang="es-CO" sz="3200" dirty="0">
              <a:ln>
                <a:solidFill>
                  <a:schemeClr val="bg1"/>
                </a:solidFill>
              </a:ln>
              <a:solidFill>
                <a:schemeClr val="accent1">
                  <a:lumMod val="75000"/>
                </a:schemeClr>
              </a:solidFill>
              <a:latin typeface="Comic Sans MS" panose="030F0702030302020204" pitchFamily="66" charset="0"/>
            </a:endParaRPr>
          </a:p>
        </p:txBody>
      </p:sp>
      <p:pic>
        <p:nvPicPr>
          <p:cNvPr id="3" name="Imagen 2">
            <a:extLst>
              <a:ext uri="{FF2B5EF4-FFF2-40B4-BE49-F238E27FC236}">
                <a16:creationId xmlns:a16="http://schemas.microsoft.com/office/drawing/2014/main" id="{CD1AC5AC-F0FA-466B-864A-F914D018E4D3}"/>
              </a:ext>
            </a:extLst>
          </p:cNvPr>
          <p:cNvPicPr>
            <a:picLocks noChangeAspect="1"/>
          </p:cNvPicPr>
          <p:nvPr/>
        </p:nvPicPr>
        <p:blipFill>
          <a:blip r:embed="rId2"/>
          <a:stretch>
            <a:fillRect/>
          </a:stretch>
        </p:blipFill>
        <p:spPr>
          <a:xfrm>
            <a:off x="7968344" y="1394754"/>
            <a:ext cx="3586348" cy="3428937"/>
          </a:xfrm>
          <a:prstGeom prst="rect">
            <a:avLst/>
          </a:prstGeom>
          <a:ln>
            <a:noFill/>
          </a:ln>
          <a:effectLst>
            <a:softEdge rad="112500"/>
          </a:effectLst>
        </p:spPr>
      </p:pic>
      <p:sp>
        <p:nvSpPr>
          <p:cNvPr id="5" name="CuadroTexto 4">
            <a:extLst>
              <a:ext uri="{FF2B5EF4-FFF2-40B4-BE49-F238E27FC236}">
                <a16:creationId xmlns:a16="http://schemas.microsoft.com/office/drawing/2014/main" id="{C33E84E2-43A5-47B3-B582-8D94B5FEF145}"/>
              </a:ext>
            </a:extLst>
          </p:cNvPr>
          <p:cNvSpPr txBox="1"/>
          <p:nvPr/>
        </p:nvSpPr>
        <p:spPr>
          <a:xfrm>
            <a:off x="969604" y="901486"/>
            <a:ext cx="6203092" cy="2677656"/>
          </a:xfrm>
          <a:prstGeom prst="rect">
            <a:avLst/>
          </a:prstGeom>
          <a:noFill/>
        </p:spPr>
        <p:txBody>
          <a:bodyPr wrap="square" rtlCol="0">
            <a:spAutoFit/>
          </a:bodyPr>
          <a:lstStyle/>
          <a:p>
            <a:r>
              <a:rPr lang="es-MX" sz="2400" dirty="0">
                <a:solidFill>
                  <a:schemeClr val="accent5">
                    <a:lumMod val="50000"/>
                  </a:schemeClr>
                </a:solidFill>
              </a:rPr>
              <a:t>En términos de Freire, la educación popular se  enmarca en un enfoque educativo alternativo, que se dirige hacia la promoción del cambio social. Por lo que no propende una estabilidad social, sino que apunta su acción  hacia la organización de actividades que contribuyan a la liberación y transformación.</a:t>
            </a:r>
            <a:endParaRPr lang="es-CO" sz="2400" dirty="0">
              <a:solidFill>
                <a:schemeClr val="accent5">
                  <a:lumMod val="50000"/>
                </a:schemeClr>
              </a:solidFill>
            </a:endParaRPr>
          </a:p>
        </p:txBody>
      </p:sp>
      <p:sp>
        <p:nvSpPr>
          <p:cNvPr id="11" name="CuadroTexto 10">
            <a:extLst>
              <a:ext uri="{FF2B5EF4-FFF2-40B4-BE49-F238E27FC236}">
                <a16:creationId xmlns:a16="http://schemas.microsoft.com/office/drawing/2014/main" id="{32E02D5F-3BB9-4A69-B36D-DFBE146F438D}"/>
              </a:ext>
            </a:extLst>
          </p:cNvPr>
          <p:cNvSpPr txBox="1"/>
          <p:nvPr/>
        </p:nvSpPr>
        <p:spPr>
          <a:xfrm>
            <a:off x="969604" y="3620109"/>
            <a:ext cx="6203092" cy="1569660"/>
          </a:xfrm>
          <a:prstGeom prst="rect">
            <a:avLst/>
          </a:prstGeom>
          <a:noFill/>
        </p:spPr>
        <p:txBody>
          <a:bodyPr wrap="square" rtlCol="0">
            <a:spAutoFit/>
          </a:bodyPr>
          <a:lstStyle/>
          <a:p>
            <a:r>
              <a:rPr lang="es-MX" sz="2400" dirty="0">
                <a:solidFill>
                  <a:schemeClr val="accent5">
                    <a:lumMod val="50000"/>
                  </a:schemeClr>
                </a:solidFill>
              </a:rPr>
              <a:t>No debe confundirse con aquella ofrecida por centros de gestión educativa oficial, destinada a poblaciones marginadas, la educación popular contiene elementos de emancipación.</a:t>
            </a:r>
            <a:endParaRPr lang="es-CO" sz="2400" dirty="0">
              <a:solidFill>
                <a:schemeClr val="accent5">
                  <a:lumMod val="50000"/>
                </a:schemeClr>
              </a:solidFill>
            </a:endParaRPr>
          </a:p>
        </p:txBody>
      </p:sp>
      <p:sp>
        <p:nvSpPr>
          <p:cNvPr id="13" name="CuadroTexto 12">
            <a:extLst>
              <a:ext uri="{FF2B5EF4-FFF2-40B4-BE49-F238E27FC236}">
                <a16:creationId xmlns:a16="http://schemas.microsoft.com/office/drawing/2014/main" id="{01C3A400-69F2-45DA-98E5-494E9253AD9A}"/>
              </a:ext>
            </a:extLst>
          </p:cNvPr>
          <p:cNvSpPr txBox="1"/>
          <p:nvPr/>
        </p:nvSpPr>
        <p:spPr>
          <a:xfrm>
            <a:off x="1442034" y="5189769"/>
            <a:ext cx="9307929" cy="1569660"/>
          </a:xfrm>
          <a:prstGeom prst="rect">
            <a:avLst/>
          </a:prstGeom>
          <a:noFill/>
        </p:spPr>
        <p:txBody>
          <a:bodyPr wrap="square" rtlCol="0">
            <a:spAutoFit/>
          </a:bodyPr>
          <a:lstStyle/>
          <a:p>
            <a:r>
              <a:rPr lang="es-MX" sz="2400" dirty="0">
                <a:solidFill>
                  <a:schemeClr val="accent5">
                    <a:lumMod val="50000"/>
                  </a:schemeClr>
                </a:solidFill>
              </a:rPr>
              <a:t>No basta con que los destinatarios de la educación popular sean las clases populares. Implica un estilo diferente al sistema elitista, reproductor social de injusticia el cual amolda a los sujetos a la sociedad sin transformarla.</a:t>
            </a:r>
            <a:endParaRPr lang="es-CO" sz="2400" dirty="0">
              <a:solidFill>
                <a:schemeClr val="accent5">
                  <a:lumMod val="50000"/>
                </a:schemeClr>
              </a:solidFill>
            </a:endParaRPr>
          </a:p>
        </p:txBody>
      </p:sp>
    </p:spTree>
    <p:extLst>
      <p:ext uri="{BB962C8B-B14F-4D97-AF65-F5344CB8AC3E}">
        <p14:creationId xmlns:p14="http://schemas.microsoft.com/office/powerpoint/2010/main" val="121896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92027">
              <a:schemeClr val="accent2">
                <a:lumMod val="60000"/>
                <a:lumOff val="40000"/>
              </a:schemeClr>
            </a:gs>
            <a:gs pos="45000">
              <a:schemeClr val="accent2">
                <a:lumMod val="40000"/>
                <a:lumOff val="60000"/>
              </a:schemeClr>
            </a:gs>
            <a:gs pos="0">
              <a:schemeClr val="accent2">
                <a:lumMod val="60000"/>
                <a:lumOff val="40000"/>
              </a:schemeClr>
            </a:gs>
            <a:gs pos="74000">
              <a:schemeClr val="accent2">
                <a:lumMod val="60000"/>
                <a:lumOff val="40000"/>
              </a:schemeClr>
            </a:gs>
            <a:gs pos="83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109778" y="0"/>
            <a:ext cx="11682417" cy="1145527"/>
          </a:xfrm>
        </p:spPr>
        <p:txBody>
          <a:bodyPr>
            <a:normAutofit/>
          </a:bodyPr>
          <a:lstStyle/>
          <a:p>
            <a:pPr algn="ctr"/>
            <a:r>
              <a:rPr lang="es-MX" sz="3200" dirty="0">
                <a:ln>
                  <a:solidFill>
                    <a:schemeClr val="bg1"/>
                  </a:solidFill>
                </a:ln>
                <a:solidFill>
                  <a:schemeClr val="accent1">
                    <a:lumMod val="75000"/>
                  </a:schemeClr>
                </a:solidFill>
                <a:latin typeface="Comic Sans MS" panose="030F0702030302020204" pitchFamily="66" charset="0"/>
              </a:rPr>
              <a:t>Máximas de Freire en reflexión a la educación popular</a:t>
            </a:r>
            <a:endParaRPr lang="es-CO" sz="3200" dirty="0">
              <a:ln>
                <a:solidFill>
                  <a:schemeClr val="bg1"/>
                </a:solidFill>
              </a:ln>
              <a:solidFill>
                <a:schemeClr val="accent1">
                  <a:lumMod val="75000"/>
                </a:schemeClr>
              </a:solidFill>
              <a:latin typeface="Comic Sans MS" panose="030F0702030302020204" pitchFamily="66" charset="0"/>
            </a:endParaRPr>
          </a:p>
        </p:txBody>
      </p:sp>
      <p:pic>
        <p:nvPicPr>
          <p:cNvPr id="3" name="Imagen 2">
            <a:extLst>
              <a:ext uri="{FF2B5EF4-FFF2-40B4-BE49-F238E27FC236}">
                <a16:creationId xmlns:a16="http://schemas.microsoft.com/office/drawing/2014/main" id="{E9756D3D-C5F9-499B-B2B0-5C36C61CB499}"/>
              </a:ext>
            </a:extLst>
          </p:cNvPr>
          <p:cNvPicPr>
            <a:picLocks noChangeAspect="1"/>
          </p:cNvPicPr>
          <p:nvPr/>
        </p:nvPicPr>
        <p:blipFill>
          <a:blip r:embed="rId2"/>
          <a:stretch>
            <a:fillRect/>
          </a:stretch>
        </p:blipFill>
        <p:spPr>
          <a:xfrm>
            <a:off x="450896" y="1448789"/>
            <a:ext cx="3313581" cy="3420093"/>
          </a:xfrm>
          <a:prstGeom prst="rect">
            <a:avLst/>
          </a:prstGeom>
          <a:ln>
            <a:noFill/>
          </a:ln>
          <a:effectLst>
            <a:softEdge rad="112500"/>
          </a:effectLst>
        </p:spPr>
      </p:pic>
      <p:sp>
        <p:nvSpPr>
          <p:cNvPr id="7" name="CuadroTexto 6">
            <a:extLst>
              <a:ext uri="{FF2B5EF4-FFF2-40B4-BE49-F238E27FC236}">
                <a16:creationId xmlns:a16="http://schemas.microsoft.com/office/drawing/2014/main" id="{C7A21B0C-4B36-45DC-AFD7-4863F5C72D2A}"/>
              </a:ext>
            </a:extLst>
          </p:cNvPr>
          <p:cNvSpPr txBox="1"/>
          <p:nvPr/>
        </p:nvSpPr>
        <p:spPr>
          <a:xfrm>
            <a:off x="4331042" y="1253086"/>
            <a:ext cx="7037173" cy="4524315"/>
          </a:xfrm>
          <a:prstGeom prst="rect">
            <a:avLst/>
          </a:prstGeom>
          <a:noFill/>
        </p:spPr>
        <p:txBody>
          <a:bodyPr wrap="square">
            <a:spAutoFit/>
          </a:bodyPr>
          <a:lstStyle/>
          <a:p>
            <a:pPr algn="l">
              <a:buFont typeface="+mj-lt"/>
              <a:buAutoNum type="arabicPeriod"/>
            </a:pPr>
            <a:r>
              <a:rPr lang="es-MX" b="0" i="0" dirty="0">
                <a:solidFill>
                  <a:schemeClr val="accent5">
                    <a:lumMod val="50000"/>
                  </a:schemeClr>
                </a:solidFill>
                <a:effectLst/>
                <a:latin typeface="Tahoma" panose="020B0604030504040204" pitchFamily="34" charset="0"/>
              </a:rPr>
              <a:t>Es necesario desarrollar una pedagogía de la pregunta. Siempre estamos escuchando una pedagogía de la respuesta. Los profesores contestan a preguntas que los alumnos no han hecho</a:t>
            </a:r>
          </a:p>
          <a:p>
            <a:pPr algn="l">
              <a:buFont typeface="+mj-lt"/>
              <a:buAutoNum type="arabicPeriod"/>
            </a:pPr>
            <a:r>
              <a:rPr lang="es-MX" b="0" i="0" dirty="0">
                <a:solidFill>
                  <a:schemeClr val="accent5">
                    <a:lumMod val="50000"/>
                  </a:schemeClr>
                </a:solidFill>
                <a:effectLst/>
                <a:latin typeface="Tahoma" panose="020B0604030504040204" pitchFamily="34" charset="0"/>
              </a:rPr>
              <a:t>Una visión de la alfabetización que va más allá del ba, be, bi, bo, bu. Porque implica una comprensión crítica de la realidad social, política y económica en la que está el alfabetizado</a:t>
            </a:r>
          </a:p>
          <a:p>
            <a:pPr algn="l">
              <a:buFont typeface="+mj-lt"/>
              <a:buAutoNum type="arabicPeriod"/>
            </a:pPr>
            <a:r>
              <a:rPr lang="es-MX" b="0" i="0" dirty="0">
                <a:solidFill>
                  <a:schemeClr val="accent5">
                    <a:lumMod val="50000"/>
                  </a:schemeClr>
                </a:solidFill>
                <a:effectLst/>
                <a:latin typeface="Tahoma" panose="020B0604030504040204" pitchFamily="34" charset="0"/>
              </a:rPr>
              <a:t>Enseñar exige respeto a los saberes de los educandos</a:t>
            </a:r>
          </a:p>
          <a:p>
            <a:pPr algn="l">
              <a:buFont typeface="+mj-lt"/>
              <a:buAutoNum type="arabicPeriod"/>
            </a:pPr>
            <a:r>
              <a:rPr lang="es-MX" b="0" i="0" dirty="0">
                <a:solidFill>
                  <a:schemeClr val="accent5">
                    <a:lumMod val="50000"/>
                  </a:schemeClr>
                </a:solidFill>
                <a:effectLst/>
                <a:latin typeface="Tahoma" panose="020B0604030504040204" pitchFamily="34" charset="0"/>
              </a:rPr>
              <a:t>Enseñar exige la corporeización de las palabras por el ejemplo</a:t>
            </a:r>
          </a:p>
          <a:p>
            <a:pPr algn="l">
              <a:buFont typeface="+mj-lt"/>
              <a:buAutoNum type="arabicPeriod"/>
            </a:pPr>
            <a:r>
              <a:rPr lang="es-MX" b="0" i="0" dirty="0">
                <a:solidFill>
                  <a:schemeClr val="accent5">
                    <a:lumMod val="50000"/>
                  </a:schemeClr>
                </a:solidFill>
                <a:effectLst/>
                <a:latin typeface="Tahoma" panose="020B0604030504040204" pitchFamily="34" charset="0"/>
              </a:rPr>
              <a:t>Enseñar exige respeto a la autonomía del ser del educando</a:t>
            </a:r>
          </a:p>
          <a:p>
            <a:pPr algn="l">
              <a:buFont typeface="+mj-lt"/>
              <a:buAutoNum type="arabicPeriod"/>
            </a:pPr>
            <a:r>
              <a:rPr lang="es-MX" b="0" i="0" dirty="0">
                <a:solidFill>
                  <a:schemeClr val="accent5">
                    <a:lumMod val="50000"/>
                  </a:schemeClr>
                </a:solidFill>
                <a:effectLst/>
                <a:latin typeface="Tahoma" panose="020B0604030504040204" pitchFamily="34" charset="0"/>
              </a:rPr>
              <a:t>Enseñar exige seguridad, capacidad profesional y generosidad</a:t>
            </a:r>
          </a:p>
          <a:p>
            <a:pPr algn="l">
              <a:buFont typeface="+mj-lt"/>
              <a:buAutoNum type="arabicPeriod"/>
            </a:pPr>
            <a:r>
              <a:rPr lang="es-MX" b="0" i="0" dirty="0">
                <a:solidFill>
                  <a:schemeClr val="accent5">
                    <a:lumMod val="50000"/>
                  </a:schemeClr>
                </a:solidFill>
                <a:effectLst/>
                <a:latin typeface="Tahoma" panose="020B0604030504040204" pitchFamily="34" charset="0"/>
              </a:rPr>
              <a:t>Enseñar exige saber escuchar</a:t>
            </a:r>
          </a:p>
          <a:p>
            <a:pPr algn="l">
              <a:buFont typeface="+mj-lt"/>
              <a:buAutoNum type="arabicPeriod"/>
            </a:pPr>
            <a:r>
              <a:rPr lang="es-MX" b="0" i="0" dirty="0">
                <a:solidFill>
                  <a:schemeClr val="accent5">
                    <a:lumMod val="50000"/>
                  </a:schemeClr>
                </a:solidFill>
                <a:effectLst/>
                <a:latin typeface="Tahoma" panose="020B0604030504040204" pitchFamily="34" charset="0"/>
              </a:rPr>
              <a:t>Nadie es, si se prohíbe que otros sean</a:t>
            </a:r>
          </a:p>
          <a:p>
            <a:pPr algn="l">
              <a:buFont typeface="+mj-lt"/>
              <a:buAutoNum type="arabicPeriod"/>
            </a:pPr>
            <a:r>
              <a:rPr lang="es-MX" b="0" i="0" dirty="0">
                <a:solidFill>
                  <a:schemeClr val="accent5">
                    <a:lumMod val="50000"/>
                  </a:schemeClr>
                </a:solidFill>
                <a:effectLst/>
                <a:latin typeface="Tahoma" panose="020B0604030504040204" pitchFamily="34" charset="0"/>
              </a:rPr>
              <a:t>La Pedagogía del oprimido, deja de ser del oprimido y pasa a ser la pedagogía de los hombres en proceso de permanente liberación</a:t>
            </a:r>
          </a:p>
          <a:p>
            <a:pPr algn="l">
              <a:buFont typeface="+mj-lt"/>
              <a:buAutoNum type="arabicPeriod"/>
            </a:pPr>
            <a:r>
              <a:rPr lang="es-MX" b="0" i="0" dirty="0">
                <a:solidFill>
                  <a:schemeClr val="accent5">
                    <a:lumMod val="50000"/>
                  </a:schemeClr>
                </a:solidFill>
                <a:effectLst/>
                <a:latin typeface="Tahoma" panose="020B0604030504040204" pitchFamily="34" charset="0"/>
              </a:rPr>
              <a:t>No hay palabra verdadera que no sea unión inquebrantable entre acción y reflexión</a:t>
            </a:r>
          </a:p>
        </p:txBody>
      </p:sp>
    </p:spTree>
    <p:extLst>
      <p:ext uri="{BB962C8B-B14F-4D97-AF65-F5344CB8AC3E}">
        <p14:creationId xmlns:p14="http://schemas.microsoft.com/office/powerpoint/2010/main" val="203294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92027">
              <a:schemeClr val="accent2">
                <a:lumMod val="60000"/>
                <a:lumOff val="40000"/>
              </a:schemeClr>
            </a:gs>
            <a:gs pos="45000">
              <a:schemeClr val="accent2">
                <a:lumMod val="40000"/>
                <a:lumOff val="60000"/>
              </a:schemeClr>
            </a:gs>
            <a:gs pos="0">
              <a:schemeClr val="accent2">
                <a:lumMod val="60000"/>
                <a:lumOff val="40000"/>
              </a:schemeClr>
            </a:gs>
            <a:gs pos="74000">
              <a:schemeClr val="accent2">
                <a:lumMod val="60000"/>
                <a:lumOff val="40000"/>
              </a:schemeClr>
            </a:gs>
            <a:gs pos="83000">
              <a:schemeClr val="accent2">
                <a:lumMod val="60000"/>
                <a:lumOff val="40000"/>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2F544-C6A5-44DC-9562-07637D4B560C}"/>
              </a:ext>
            </a:extLst>
          </p:cNvPr>
          <p:cNvSpPr>
            <a:spLocks noGrp="1"/>
          </p:cNvSpPr>
          <p:nvPr>
            <p:ph type="title"/>
          </p:nvPr>
        </p:nvSpPr>
        <p:spPr>
          <a:xfrm>
            <a:off x="109778" y="0"/>
            <a:ext cx="11682417" cy="1145527"/>
          </a:xfrm>
        </p:spPr>
        <p:txBody>
          <a:bodyPr>
            <a:normAutofit/>
          </a:bodyPr>
          <a:lstStyle/>
          <a:p>
            <a:pPr algn="ctr"/>
            <a:r>
              <a:rPr lang="es-MX" sz="3200" dirty="0">
                <a:ln>
                  <a:solidFill>
                    <a:schemeClr val="bg1"/>
                  </a:solidFill>
                </a:ln>
                <a:solidFill>
                  <a:schemeClr val="accent1">
                    <a:lumMod val="75000"/>
                  </a:schemeClr>
                </a:solidFill>
                <a:latin typeface="Comic Sans MS" panose="030F0702030302020204" pitchFamily="66" charset="0"/>
              </a:rPr>
              <a:t>Máximas de Freire en reflexión a la educación popular</a:t>
            </a:r>
            <a:endParaRPr lang="es-CO" sz="3200" dirty="0">
              <a:ln>
                <a:solidFill>
                  <a:schemeClr val="bg1"/>
                </a:solidFill>
              </a:ln>
              <a:solidFill>
                <a:schemeClr val="accent1">
                  <a:lumMod val="75000"/>
                </a:schemeClr>
              </a:solidFill>
              <a:latin typeface="Comic Sans MS" panose="030F0702030302020204" pitchFamily="66" charset="0"/>
            </a:endParaRPr>
          </a:p>
        </p:txBody>
      </p:sp>
      <p:pic>
        <p:nvPicPr>
          <p:cNvPr id="3" name="Imagen 2">
            <a:extLst>
              <a:ext uri="{FF2B5EF4-FFF2-40B4-BE49-F238E27FC236}">
                <a16:creationId xmlns:a16="http://schemas.microsoft.com/office/drawing/2014/main" id="{DA332096-2649-4676-B4E0-D4AC10C7019D}"/>
              </a:ext>
            </a:extLst>
          </p:cNvPr>
          <p:cNvPicPr>
            <a:picLocks noChangeAspect="1"/>
          </p:cNvPicPr>
          <p:nvPr/>
        </p:nvPicPr>
        <p:blipFill>
          <a:blip r:embed="rId2"/>
          <a:stretch>
            <a:fillRect/>
          </a:stretch>
        </p:blipFill>
        <p:spPr>
          <a:xfrm>
            <a:off x="9351764" y="1432536"/>
            <a:ext cx="2730458" cy="3992928"/>
          </a:xfrm>
          <a:prstGeom prst="rect">
            <a:avLst/>
          </a:prstGeom>
        </p:spPr>
      </p:pic>
      <p:sp>
        <p:nvSpPr>
          <p:cNvPr id="7" name="CuadroTexto 6">
            <a:extLst>
              <a:ext uri="{FF2B5EF4-FFF2-40B4-BE49-F238E27FC236}">
                <a16:creationId xmlns:a16="http://schemas.microsoft.com/office/drawing/2014/main" id="{99B4445B-63F7-48AC-90C6-C2F4D2BE9B30}"/>
              </a:ext>
            </a:extLst>
          </p:cNvPr>
          <p:cNvSpPr txBox="1"/>
          <p:nvPr/>
        </p:nvSpPr>
        <p:spPr>
          <a:xfrm>
            <a:off x="259646" y="863268"/>
            <a:ext cx="9092118" cy="5909310"/>
          </a:xfrm>
          <a:prstGeom prst="rect">
            <a:avLst/>
          </a:prstGeom>
          <a:noFill/>
        </p:spPr>
        <p:txBody>
          <a:bodyPr wrap="square">
            <a:spAutoFit/>
          </a:bodyPr>
          <a:lstStyle/>
          <a:p>
            <a:pPr algn="just"/>
            <a:r>
              <a:rPr lang="es-MX" dirty="0">
                <a:solidFill>
                  <a:schemeClr val="accent5">
                    <a:lumMod val="50000"/>
                  </a:schemeClr>
                </a:solidFill>
              </a:rPr>
              <a:t>11. Decir la palabra verdadera es transformar al mundo</a:t>
            </a:r>
          </a:p>
          <a:p>
            <a:pPr algn="just"/>
            <a:r>
              <a:rPr lang="es-MX" dirty="0">
                <a:solidFill>
                  <a:schemeClr val="accent5">
                    <a:lumMod val="50000"/>
                  </a:schemeClr>
                </a:solidFill>
              </a:rPr>
              <a:t>12. Decir que los hombres son personas y como personas son libres y no hacer nada para lograr concretamente que esta afirmación sea objetiva, es una farsa</a:t>
            </a:r>
          </a:p>
          <a:p>
            <a:pPr algn="just"/>
            <a:r>
              <a:rPr lang="es-MX" dirty="0">
                <a:solidFill>
                  <a:schemeClr val="accent5">
                    <a:lumMod val="50000"/>
                  </a:schemeClr>
                </a:solidFill>
              </a:rPr>
              <a:t>13. El hombre es hombre, y el mundo es mundo. En la medida en que ambos se encuentran en una relación permanente, el hombre transformando al mundo sufre los efectos de su propia transformación</a:t>
            </a:r>
          </a:p>
          <a:p>
            <a:pPr algn="just"/>
            <a:r>
              <a:rPr lang="es-MX" dirty="0">
                <a:solidFill>
                  <a:schemeClr val="accent5">
                    <a:lumMod val="50000"/>
                  </a:schemeClr>
                </a:solidFill>
              </a:rPr>
              <a:t>14. El estudio no se mide por el número de páginas leídas en una noche, ni por la cantidad de libros leídos en un semestre. Estudiar no es un acto de consumir ideas, sino de crearlas y recrearlas</a:t>
            </a:r>
          </a:p>
          <a:p>
            <a:pPr algn="just"/>
            <a:r>
              <a:rPr lang="es-MX" dirty="0">
                <a:solidFill>
                  <a:schemeClr val="accent5">
                    <a:lumMod val="50000"/>
                  </a:schemeClr>
                </a:solidFill>
              </a:rPr>
              <a:t>15. Solo educadores autoritarios niegan la solidaridad entre el acto de educar y el acto de ser educados por los educandos</a:t>
            </a:r>
          </a:p>
          <a:p>
            <a:pPr algn="just"/>
            <a:r>
              <a:rPr lang="es-MX" dirty="0">
                <a:solidFill>
                  <a:schemeClr val="accent5">
                    <a:lumMod val="50000"/>
                  </a:schemeClr>
                </a:solidFill>
              </a:rPr>
              <a:t>16. Todos nosotros sabemos algo. Todos nosotros ignoramos algo. Por eso, aprendemos siempre</a:t>
            </a:r>
          </a:p>
          <a:p>
            <a:pPr algn="just"/>
            <a:r>
              <a:rPr lang="es-MX" dirty="0">
                <a:solidFill>
                  <a:schemeClr val="accent5">
                    <a:lumMod val="50000"/>
                  </a:schemeClr>
                </a:solidFill>
              </a:rPr>
              <a:t>17. La cultura no es atributo exclusivo de la burguesía. Los llamados «ignorantes» son hombres y mujeres cultos a los que se les ha negado el derecho de expresarse y por ello son sometidos a vivir en una «cultura del silencio»</a:t>
            </a:r>
          </a:p>
          <a:p>
            <a:pPr algn="just"/>
            <a:r>
              <a:rPr lang="es-MX" dirty="0">
                <a:solidFill>
                  <a:schemeClr val="accent5">
                    <a:lumMod val="50000"/>
                  </a:schemeClr>
                </a:solidFill>
              </a:rPr>
              <a:t>18. Alfabetizarse no es aprender a repetir palabras, sino a decir su palabra</a:t>
            </a:r>
          </a:p>
          <a:p>
            <a:pPr algn="just"/>
            <a:r>
              <a:rPr lang="es-MX" dirty="0">
                <a:solidFill>
                  <a:schemeClr val="accent5">
                    <a:lumMod val="50000"/>
                  </a:schemeClr>
                </a:solidFill>
              </a:rPr>
              <a:t>19. Defendemos el proceso revolucionario como una acción cultural dialogada conjuntamente con el acceso al poder en el esfuerzo serio y profundo de concientización</a:t>
            </a:r>
          </a:p>
          <a:p>
            <a:pPr algn="just"/>
            <a:r>
              <a:rPr lang="es-MX" dirty="0">
                <a:solidFill>
                  <a:schemeClr val="accent5">
                    <a:lumMod val="50000"/>
                  </a:schemeClr>
                </a:solidFill>
              </a:rPr>
              <a:t>20. La ciencia y la tecnología, en la sociedad revolucionaria, deben estar al servicio de la liberación permanente de la HUMANIZACION del hombre.</a:t>
            </a:r>
            <a:endParaRPr lang="es-CO" dirty="0">
              <a:solidFill>
                <a:schemeClr val="accent5">
                  <a:lumMod val="50000"/>
                </a:schemeClr>
              </a:solidFill>
            </a:endParaRPr>
          </a:p>
        </p:txBody>
      </p:sp>
    </p:spTree>
    <p:extLst>
      <p:ext uri="{BB962C8B-B14F-4D97-AF65-F5344CB8AC3E}">
        <p14:creationId xmlns:p14="http://schemas.microsoft.com/office/powerpoint/2010/main" val="1641776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2539</Words>
  <Application>Microsoft Office PowerPoint</Application>
  <PresentationFormat>Panorámica</PresentationFormat>
  <Paragraphs>112</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Calibri Light</vt:lpstr>
      <vt:lpstr>Comic Sans MS</vt:lpstr>
      <vt:lpstr>Tahoma</vt:lpstr>
      <vt:lpstr>Tema de Office</vt:lpstr>
      <vt:lpstr>Paulo Freire </vt:lpstr>
      <vt:lpstr>Biografía</vt:lpstr>
      <vt:lpstr>Presentación de PowerPoint</vt:lpstr>
      <vt:lpstr>Experiencia de alfabetización, propuesta pedagógica y golpe de Estado</vt:lpstr>
      <vt:lpstr>Freire en el Exilio</vt:lpstr>
      <vt:lpstr>Obras Principales de Freire</vt:lpstr>
      <vt:lpstr>Educación popular en Freire</vt:lpstr>
      <vt:lpstr>Máximas de Freire en reflexión a la educación popular</vt:lpstr>
      <vt:lpstr>Máximas de Freire en reflexión a la educación popular</vt:lpstr>
      <vt:lpstr>Objetivos de la Educación popular</vt:lpstr>
      <vt:lpstr>Presentación de PowerPoint</vt:lpstr>
      <vt:lpstr>Presentación de PowerPoint</vt:lpstr>
      <vt:lpstr>Objetivos de la Educación popular</vt:lpstr>
      <vt:lpstr>Dimensiones de la praxis en la educación popular</vt:lpstr>
      <vt:lpstr>Dimensión operativa de la propuesta Freiriana para la estructura del trabajo en el marco de la educación popular</vt:lpstr>
      <vt:lpstr>La sistematización en la articulación de procesos de educación popular</vt:lpstr>
      <vt:lpstr>Fuentes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Pablo Freire </dc:title>
  <dc:creator>hernan dario lancheros sanchez</dc:creator>
  <cp:lastModifiedBy>Familia GU</cp:lastModifiedBy>
  <cp:revision>31</cp:revision>
  <dcterms:created xsi:type="dcterms:W3CDTF">2020-12-02T20:49:09Z</dcterms:created>
  <dcterms:modified xsi:type="dcterms:W3CDTF">2021-01-28T13:35:09Z</dcterms:modified>
</cp:coreProperties>
</file>