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3" r:id="rId4"/>
    <p:sldId id="266" r:id="rId5"/>
    <p:sldId id="267" r:id="rId6"/>
    <p:sldId id="268" r:id="rId7"/>
    <p:sldId id="264" r:id="rId8"/>
    <p:sldId id="269" r:id="rId9"/>
    <p:sldId id="262" r:id="rId10"/>
    <p:sldId id="261" r:id="rId11"/>
    <p:sldId id="271" r:id="rId12"/>
    <p:sldId id="275" r:id="rId13"/>
    <p:sldId id="279" r:id="rId14"/>
    <p:sldId id="278" r:id="rId15"/>
    <p:sldId id="259" r:id="rId16"/>
    <p:sldId id="276" r:id="rId17"/>
    <p:sldId id="260" r:id="rId18"/>
    <p:sldId id="270" r:id="rId19"/>
    <p:sldId id="272" r:id="rId20"/>
    <p:sldId id="273" r:id="rId21"/>
    <p:sldId id="274"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C40A7E-25C4-42D4-BCAE-5CB163C638F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BE182C5-4C4B-4863-B335-544852117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84E3FA6-D31C-446B-987E-5EF1C3126E2A}"/>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5" name="Marcador de pie de página 4">
            <a:extLst>
              <a:ext uri="{FF2B5EF4-FFF2-40B4-BE49-F238E27FC236}">
                <a16:creationId xmlns:a16="http://schemas.microsoft.com/office/drawing/2014/main" id="{FF74CDB1-DA14-4FCF-88F1-E7B09B0E99A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A35D1B-67D7-47C9-86A9-DAD379FBBDFB}"/>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65952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6A591-B6BE-4BC7-A2CD-4400C15FFB3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24D44D2-212B-452E-86D8-9FF922AE56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F0FEA63-9036-4E67-AF3A-9F1370D291DB}"/>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5" name="Marcador de pie de página 4">
            <a:extLst>
              <a:ext uri="{FF2B5EF4-FFF2-40B4-BE49-F238E27FC236}">
                <a16:creationId xmlns:a16="http://schemas.microsoft.com/office/drawing/2014/main" id="{50ABA1B9-A0B5-4805-AA6B-6AD0CDE9DCE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CDCDDFC-7EA2-4576-8BCD-DEA05B1FDBD9}"/>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137931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CA08412-ACD1-45B7-9252-39107D2C790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F6A1B14-10B3-4FA5-AFF6-E135A1E21D3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46423FA-591A-4965-8A33-D81232736A2A}"/>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5" name="Marcador de pie de página 4">
            <a:extLst>
              <a:ext uri="{FF2B5EF4-FFF2-40B4-BE49-F238E27FC236}">
                <a16:creationId xmlns:a16="http://schemas.microsoft.com/office/drawing/2014/main" id="{FFFC982A-9507-4F9B-904B-70DB66BAE18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BF8788D-D74D-46F6-8D90-037A61992401}"/>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219565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3467A-EC08-4E10-8F0B-24BF149AEC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0D3F280-4E43-47F8-A0F3-DF8D1732E4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A188BCD-45AC-48B2-91A5-58BD9E777C0D}"/>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5" name="Marcador de pie de página 4">
            <a:extLst>
              <a:ext uri="{FF2B5EF4-FFF2-40B4-BE49-F238E27FC236}">
                <a16:creationId xmlns:a16="http://schemas.microsoft.com/office/drawing/2014/main" id="{B69E0E14-8581-4BF0-B664-B85D7A56B74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36F9C9C-006F-4F63-8281-9A99D7853E27}"/>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363100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DF07C-F3B9-4883-A353-2C95DD93712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DD1BEDB-A4ED-4D75-9804-03981D231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A23EF6-71B0-44D5-80B2-106F78D4A6E9}"/>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5" name="Marcador de pie de página 4">
            <a:extLst>
              <a:ext uri="{FF2B5EF4-FFF2-40B4-BE49-F238E27FC236}">
                <a16:creationId xmlns:a16="http://schemas.microsoft.com/office/drawing/2014/main" id="{BE4274F7-94D9-469D-9E18-5734C601171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B9194ED-56EA-49F4-8909-058E3533AD7F}"/>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384393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15425-74A3-49FB-B8B3-D3D0F646063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4A0D86C-C675-4C09-888C-50FD07B825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99C717A-867E-4965-9025-2F39F1C43A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836090B-25AA-499C-8D34-CB71D00E5939}"/>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6" name="Marcador de pie de página 5">
            <a:extLst>
              <a:ext uri="{FF2B5EF4-FFF2-40B4-BE49-F238E27FC236}">
                <a16:creationId xmlns:a16="http://schemas.microsoft.com/office/drawing/2014/main" id="{395ED5E7-100F-4F47-8BF9-10392B47604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8699E73-2864-436B-A914-9701244A9C91}"/>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311672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8DDAD-6D9D-4CC8-8222-8C51DC0A673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48B65A8-194D-4A39-B1E6-1F4F28B33C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E3D1CF-85AA-41B1-AB9E-B62AA81815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DE3EE45-EBAF-4F13-918F-2C5E6949C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9CA4E1-3F5B-4E67-AF85-C98A19D51DD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0AF6069-59B7-4C0D-B8F3-6A9CBAF9B1A9}"/>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8" name="Marcador de pie de página 7">
            <a:extLst>
              <a:ext uri="{FF2B5EF4-FFF2-40B4-BE49-F238E27FC236}">
                <a16:creationId xmlns:a16="http://schemas.microsoft.com/office/drawing/2014/main" id="{18FD3653-2D35-4DB6-B1F9-61E58197093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56E66A9-936C-4AF7-BD8D-E92F74979F24}"/>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24834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CDCE7-1539-42A9-BE72-68AF9333D7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B4C2ACF-050C-4BB4-9ABC-4208B7C9307E}"/>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4" name="Marcador de pie de página 3">
            <a:extLst>
              <a:ext uri="{FF2B5EF4-FFF2-40B4-BE49-F238E27FC236}">
                <a16:creationId xmlns:a16="http://schemas.microsoft.com/office/drawing/2014/main" id="{18FF04AB-6F47-4C85-9F6A-FE828F0128A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2631D41-F34C-4D02-85EE-58FC24190291}"/>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47061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EBAB53B-F3F7-4236-A620-D9DDFE812BD2}"/>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3" name="Marcador de pie de página 2">
            <a:extLst>
              <a:ext uri="{FF2B5EF4-FFF2-40B4-BE49-F238E27FC236}">
                <a16:creationId xmlns:a16="http://schemas.microsoft.com/office/drawing/2014/main" id="{61AADB79-17E9-4CC4-9ED2-06DFC7D2A89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EA001D7-01CE-44B8-BF3C-6ADA49063E62}"/>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167650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8F5A5-CCFA-443B-9186-859404ECA9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09CDFEC-CED3-4B76-AE51-C4462D825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49094AE-3F40-4903-ABC0-F2F83B733F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8549FAE-1B30-4EEA-9E93-70882777725D}"/>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6" name="Marcador de pie de página 5">
            <a:extLst>
              <a:ext uri="{FF2B5EF4-FFF2-40B4-BE49-F238E27FC236}">
                <a16:creationId xmlns:a16="http://schemas.microsoft.com/office/drawing/2014/main" id="{042265B6-5194-4C3D-884A-4685BD1A856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4C04A1B-F84A-40BA-949A-B661CE9C5A3F}"/>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142743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4A745-2894-4FD6-AECC-E5B77594F2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CBC88A5-055D-4C1E-A5BE-BC346BBFC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3F34179-D954-4069-8AB0-80D06590D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DD63C8-3F93-43CC-922A-34D5860B0B25}"/>
              </a:ext>
            </a:extLst>
          </p:cNvPr>
          <p:cNvSpPr>
            <a:spLocks noGrp="1"/>
          </p:cNvSpPr>
          <p:nvPr>
            <p:ph type="dt" sz="half" idx="10"/>
          </p:nvPr>
        </p:nvSpPr>
        <p:spPr/>
        <p:txBody>
          <a:bodyPr/>
          <a:lstStyle/>
          <a:p>
            <a:fld id="{B5FD7B3A-838F-4406-B3C3-452403FB1D87}" type="datetimeFigureOut">
              <a:rPr lang="es-CO" smtClean="0"/>
              <a:t>24/05/2021</a:t>
            </a:fld>
            <a:endParaRPr lang="es-CO"/>
          </a:p>
        </p:txBody>
      </p:sp>
      <p:sp>
        <p:nvSpPr>
          <p:cNvPr id="6" name="Marcador de pie de página 5">
            <a:extLst>
              <a:ext uri="{FF2B5EF4-FFF2-40B4-BE49-F238E27FC236}">
                <a16:creationId xmlns:a16="http://schemas.microsoft.com/office/drawing/2014/main" id="{E3D67F1B-751C-43FE-87F8-C59B93310FC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3C9FE8B-3B75-431F-9B8B-CB64B969475D}"/>
              </a:ext>
            </a:extLst>
          </p:cNvPr>
          <p:cNvSpPr>
            <a:spLocks noGrp="1"/>
          </p:cNvSpPr>
          <p:nvPr>
            <p:ph type="sldNum" sz="quarter" idx="12"/>
          </p:nvPr>
        </p:nvSpPr>
        <p:spPr/>
        <p:txBody>
          <a:bodyPr/>
          <a:lstStyle/>
          <a:p>
            <a:fld id="{A36293EC-785D-49BF-AC3E-3784A13AAD8E}" type="slidenum">
              <a:rPr lang="es-CO" smtClean="0"/>
              <a:t>‹Nº›</a:t>
            </a:fld>
            <a:endParaRPr lang="es-CO"/>
          </a:p>
        </p:txBody>
      </p:sp>
    </p:spTree>
    <p:extLst>
      <p:ext uri="{BB962C8B-B14F-4D97-AF65-F5344CB8AC3E}">
        <p14:creationId xmlns:p14="http://schemas.microsoft.com/office/powerpoint/2010/main" val="114791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0666D3-A651-47EA-9422-7339216A9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8D4BC7A-4F7B-40D8-84CF-3D18CA379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EF801DB-5475-447E-8B65-28A78F6F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D7B3A-838F-4406-B3C3-452403FB1D87}" type="datetimeFigureOut">
              <a:rPr lang="es-CO" smtClean="0"/>
              <a:t>24/05/2021</a:t>
            </a:fld>
            <a:endParaRPr lang="es-CO"/>
          </a:p>
        </p:txBody>
      </p:sp>
      <p:sp>
        <p:nvSpPr>
          <p:cNvPr id="5" name="Marcador de pie de página 4">
            <a:extLst>
              <a:ext uri="{FF2B5EF4-FFF2-40B4-BE49-F238E27FC236}">
                <a16:creationId xmlns:a16="http://schemas.microsoft.com/office/drawing/2014/main" id="{6162F2DB-326C-4F66-8F72-5DE025FD9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ACD7F068-B424-4DEA-B08E-3848F5775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293EC-785D-49BF-AC3E-3784A13AAD8E}" type="slidenum">
              <a:rPr lang="es-CO" smtClean="0"/>
              <a:t>‹Nº›</a:t>
            </a:fld>
            <a:endParaRPr lang="es-CO"/>
          </a:p>
        </p:txBody>
      </p:sp>
    </p:spTree>
    <p:extLst>
      <p:ext uri="{BB962C8B-B14F-4D97-AF65-F5344CB8AC3E}">
        <p14:creationId xmlns:p14="http://schemas.microsoft.com/office/powerpoint/2010/main" val="377282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nerve.bsd.uchicago.edu./nervejs/MAP1.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het.colorado.edu/es/simulation/neur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vlab.amrita.edu/?sub=3&amp;brch=212&amp;sim=742&amp;cnt=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7G4oKa6O6h0&amp;t=257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2DCD1-9546-4276-B488-3AB94B5EA663}"/>
              </a:ext>
            </a:extLst>
          </p:cNvPr>
          <p:cNvSpPr>
            <a:spLocks noGrp="1"/>
          </p:cNvSpPr>
          <p:nvPr>
            <p:ph type="title"/>
          </p:nvPr>
        </p:nvSpPr>
        <p:spPr/>
        <p:txBody>
          <a:bodyPr>
            <a:normAutofit fontScale="90000"/>
          </a:bodyPr>
          <a:lstStyle/>
          <a:p>
            <a:r>
              <a:rPr lang="es-ES" dirty="0"/>
              <a:t>La función principal de los canales iónicos es permitir el paso de los iones a través de la membrana. </a:t>
            </a:r>
            <a:endParaRPr lang="es-CO" dirty="0"/>
          </a:p>
        </p:txBody>
      </p:sp>
      <p:sp>
        <p:nvSpPr>
          <p:cNvPr id="6" name="Marcador de contenido 5">
            <a:extLst>
              <a:ext uri="{FF2B5EF4-FFF2-40B4-BE49-F238E27FC236}">
                <a16:creationId xmlns:a16="http://schemas.microsoft.com/office/drawing/2014/main" id="{E2A7485D-49FD-4137-8398-3D5640BCBF15}"/>
              </a:ext>
            </a:extLst>
          </p:cNvPr>
          <p:cNvSpPr>
            <a:spLocks noGrp="1"/>
          </p:cNvSpPr>
          <p:nvPr>
            <p:ph idx="1"/>
          </p:nvPr>
        </p:nvSpPr>
        <p:spPr>
          <a:xfrm>
            <a:off x="838199" y="1825624"/>
            <a:ext cx="10783957" cy="4667249"/>
          </a:xfrm>
        </p:spPr>
        <p:txBody>
          <a:bodyPr>
            <a:normAutofit fontScale="47500" lnSpcReduction="20000"/>
          </a:bodyPr>
          <a:lstStyle/>
          <a:p>
            <a:endParaRPr lang="es-ES" dirty="0"/>
          </a:p>
          <a:p>
            <a:endParaRPr lang="es-ES" dirty="0"/>
          </a:p>
          <a:p>
            <a:endParaRPr lang="es-ES" dirty="0"/>
          </a:p>
          <a:p>
            <a:endParaRPr lang="es-ES" dirty="0"/>
          </a:p>
          <a:p>
            <a:endParaRPr lang="es-ES" dirty="0"/>
          </a:p>
          <a:p>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sz="4200" dirty="0"/>
          </a:p>
          <a:p>
            <a:pPr marL="0" indent="0">
              <a:buNone/>
            </a:pPr>
            <a:r>
              <a:rPr lang="es-ES" sz="4200" dirty="0"/>
              <a:t>Cuando los canales se abren, el movimiento de iones por su través genera las señales eléctricas de las neuronas y otras células excitables, como las células musculares. Estas señales y el consiguiente aumento transitorio de calcio intracelular controlan la contracción muscular, el latido del corazón, la secreción de hormonas, las sensaciones y el procesamiento de información en el cerebro</a:t>
            </a:r>
            <a:r>
              <a:rPr lang="es-ES" dirty="0"/>
              <a:t>. </a:t>
            </a:r>
            <a:endParaRPr lang="es-CO" dirty="0"/>
          </a:p>
        </p:txBody>
      </p:sp>
      <p:pic>
        <p:nvPicPr>
          <p:cNvPr id="8" name="Imagen 7">
            <a:extLst>
              <a:ext uri="{FF2B5EF4-FFF2-40B4-BE49-F238E27FC236}">
                <a16:creationId xmlns:a16="http://schemas.microsoft.com/office/drawing/2014/main" id="{4EB6B83C-20F8-409D-A4B1-D3460BB93F59}"/>
              </a:ext>
            </a:extLst>
          </p:cNvPr>
          <p:cNvPicPr>
            <a:picLocks noChangeAspect="1"/>
          </p:cNvPicPr>
          <p:nvPr/>
        </p:nvPicPr>
        <p:blipFill>
          <a:blip r:embed="rId2"/>
          <a:stretch>
            <a:fillRect/>
          </a:stretch>
        </p:blipFill>
        <p:spPr>
          <a:xfrm>
            <a:off x="2233612" y="1690688"/>
            <a:ext cx="7724775" cy="3590925"/>
          </a:xfrm>
          <a:prstGeom prst="rect">
            <a:avLst/>
          </a:prstGeom>
        </p:spPr>
      </p:pic>
    </p:spTree>
    <p:extLst>
      <p:ext uri="{BB962C8B-B14F-4D97-AF65-F5344CB8AC3E}">
        <p14:creationId xmlns:p14="http://schemas.microsoft.com/office/powerpoint/2010/main" val="204382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A3951BB-A56E-4FED-B488-CE291D987754}"/>
              </a:ext>
            </a:extLst>
          </p:cNvPr>
          <p:cNvSpPr/>
          <p:nvPr/>
        </p:nvSpPr>
        <p:spPr>
          <a:xfrm>
            <a:off x="715617" y="565622"/>
            <a:ext cx="6096000" cy="2031325"/>
          </a:xfrm>
          <a:prstGeom prst="rect">
            <a:avLst/>
          </a:prstGeom>
        </p:spPr>
        <p:txBody>
          <a:bodyPr>
            <a:spAutoFit/>
          </a:bodyPr>
          <a:lstStyle/>
          <a:p>
            <a:r>
              <a:rPr lang="es-ES" dirty="0"/>
              <a:t>El potencial de acción se inicia con la activación de los canales de sodio activados por voltaje. La entrada de sodio al interior celular a favor de su gradiente electroquímico provoca una ligera despolarización que produce la apertura de más canales de sodio, y se genera, por consiguiente, una mayor y más rápida entrada de sodio, que produce una mayor despolarización, y así sucesivamente</a:t>
            </a:r>
            <a:endParaRPr lang="es-CO" dirty="0"/>
          </a:p>
        </p:txBody>
      </p:sp>
      <p:sp>
        <p:nvSpPr>
          <p:cNvPr id="5" name="Rectángulo 4">
            <a:extLst>
              <a:ext uri="{FF2B5EF4-FFF2-40B4-BE49-F238E27FC236}">
                <a16:creationId xmlns:a16="http://schemas.microsoft.com/office/drawing/2014/main" id="{A27FAF31-8145-47A2-BA4A-BCBC1CD4AB77}"/>
              </a:ext>
            </a:extLst>
          </p:cNvPr>
          <p:cNvSpPr/>
          <p:nvPr/>
        </p:nvSpPr>
        <p:spPr>
          <a:xfrm>
            <a:off x="424069" y="2882827"/>
            <a:ext cx="6096000" cy="646331"/>
          </a:xfrm>
          <a:prstGeom prst="rect">
            <a:avLst/>
          </a:prstGeom>
        </p:spPr>
        <p:txBody>
          <a:bodyPr>
            <a:spAutoFit/>
          </a:bodyPr>
          <a:lstStyle/>
          <a:p>
            <a:r>
              <a:rPr lang="es-ES" dirty="0"/>
              <a:t>Se trata de un fenómeno de retroalimentación positiva. Así se genera la fase ascendente del potencial de acción</a:t>
            </a:r>
            <a:endParaRPr lang="es-CO" dirty="0"/>
          </a:p>
        </p:txBody>
      </p:sp>
      <p:sp>
        <p:nvSpPr>
          <p:cNvPr id="6" name="Rectángulo 5">
            <a:extLst>
              <a:ext uri="{FF2B5EF4-FFF2-40B4-BE49-F238E27FC236}">
                <a16:creationId xmlns:a16="http://schemas.microsoft.com/office/drawing/2014/main" id="{7279A72E-B40B-4511-B5D7-E1D420A9C456}"/>
              </a:ext>
            </a:extLst>
          </p:cNvPr>
          <p:cNvSpPr/>
          <p:nvPr/>
        </p:nvSpPr>
        <p:spPr>
          <a:xfrm>
            <a:off x="715617" y="3815038"/>
            <a:ext cx="6096000" cy="1477328"/>
          </a:xfrm>
          <a:prstGeom prst="rect">
            <a:avLst/>
          </a:prstGeom>
        </p:spPr>
        <p:txBody>
          <a:bodyPr>
            <a:spAutoFit/>
          </a:bodyPr>
          <a:lstStyle/>
          <a:p>
            <a:r>
              <a:rPr lang="es-ES" dirty="0"/>
              <a:t>En este punto dos factores se aúnan para llevar el potencial de membrana a su valor de origen (fase de repolarización): la inactivación de los canales de sodio debida a un cambio conformacional en el canal que ocluye el poro y la apertura de los canales de potasio activados por voltaje. </a:t>
            </a:r>
            <a:endParaRPr lang="es-CO" dirty="0"/>
          </a:p>
        </p:txBody>
      </p:sp>
      <p:sp>
        <p:nvSpPr>
          <p:cNvPr id="7" name="Rectángulo 6">
            <a:extLst>
              <a:ext uri="{FF2B5EF4-FFF2-40B4-BE49-F238E27FC236}">
                <a16:creationId xmlns:a16="http://schemas.microsoft.com/office/drawing/2014/main" id="{0D68D335-94BB-489C-AB6D-51A8059291C3}"/>
              </a:ext>
            </a:extLst>
          </p:cNvPr>
          <p:cNvSpPr/>
          <p:nvPr/>
        </p:nvSpPr>
        <p:spPr>
          <a:xfrm>
            <a:off x="3763617" y="5380672"/>
            <a:ext cx="6096000" cy="1477328"/>
          </a:xfrm>
          <a:prstGeom prst="rect">
            <a:avLst/>
          </a:prstGeom>
        </p:spPr>
        <p:txBody>
          <a:bodyPr>
            <a:spAutoFit/>
          </a:bodyPr>
          <a:lstStyle/>
          <a:p>
            <a:r>
              <a:rPr lang="es-ES" dirty="0"/>
              <a:t>Estos canales de potasio responden a cambios en el potencial de membrana de forma análoga a los canales de sodio pero con una cinética más lenta (se les llama canales de potasio retardados). La salida de los iones de potasio hiperpolariza la célula llevándola al potencial de reposo. </a:t>
            </a:r>
            <a:endParaRPr lang="es-CO" dirty="0"/>
          </a:p>
        </p:txBody>
      </p:sp>
      <p:sp>
        <p:nvSpPr>
          <p:cNvPr id="8" name="Rectángulo 7">
            <a:extLst>
              <a:ext uri="{FF2B5EF4-FFF2-40B4-BE49-F238E27FC236}">
                <a16:creationId xmlns:a16="http://schemas.microsoft.com/office/drawing/2014/main" id="{A5E9478E-48EB-4120-8E72-63E6B459C8C6}"/>
              </a:ext>
            </a:extLst>
          </p:cNvPr>
          <p:cNvSpPr/>
          <p:nvPr/>
        </p:nvSpPr>
        <p:spPr>
          <a:xfrm>
            <a:off x="7156174" y="3120527"/>
            <a:ext cx="4174435" cy="1477328"/>
          </a:xfrm>
          <a:prstGeom prst="rect">
            <a:avLst/>
          </a:prstGeom>
        </p:spPr>
        <p:txBody>
          <a:bodyPr wrap="square">
            <a:spAutoFit/>
          </a:bodyPr>
          <a:lstStyle/>
          <a:p>
            <a:r>
              <a:rPr lang="es-ES" dirty="0"/>
              <a:t>La repolarización provoca el cierre de los canales de potasio y permite a los canales de sodio inactivados pasar al estado original cerrado pero activable, listos para el siguiente potencial de acción. </a:t>
            </a:r>
            <a:endParaRPr lang="es-CO" dirty="0"/>
          </a:p>
        </p:txBody>
      </p:sp>
      <p:sp>
        <p:nvSpPr>
          <p:cNvPr id="9" name="Rectángulo 8">
            <a:extLst>
              <a:ext uri="{FF2B5EF4-FFF2-40B4-BE49-F238E27FC236}">
                <a16:creationId xmlns:a16="http://schemas.microsoft.com/office/drawing/2014/main" id="{6B6E7319-AA5E-465A-9C5A-D9DB0BDEEAD4}"/>
              </a:ext>
            </a:extLst>
          </p:cNvPr>
          <p:cNvSpPr/>
          <p:nvPr/>
        </p:nvSpPr>
        <p:spPr>
          <a:xfrm>
            <a:off x="7553739" y="1396618"/>
            <a:ext cx="3379304" cy="1200329"/>
          </a:xfrm>
          <a:prstGeom prst="rect">
            <a:avLst/>
          </a:prstGeom>
        </p:spPr>
        <p:txBody>
          <a:bodyPr wrap="square">
            <a:spAutoFit/>
          </a:bodyPr>
          <a:lstStyle/>
          <a:p>
            <a:r>
              <a:rPr lang="es-ES" dirty="0"/>
              <a:t>El potencial de acción viaja a lo largo del axón y se propaga sin detrimento (regenerándose en cada nodo de Ranvier). </a:t>
            </a:r>
            <a:endParaRPr lang="es-CO" dirty="0"/>
          </a:p>
        </p:txBody>
      </p:sp>
    </p:spTree>
    <p:extLst>
      <p:ext uri="{BB962C8B-B14F-4D97-AF65-F5344CB8AC3E}">
        <p14:creationId xmlns:p14="http://schemas.microsoft.com/office/powerpoint/2010/main" val="234330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SIOLOGÍA DE LA MEMBRANA EL NERVIO Y EL MUSCULO – NayChevez">
            <a:extLst>
              <a:ext uri="{FF2B5EF4-FFF2-40B4-BE49-F238E27FC236}">
                <a16:creationId xmlns:a16="http://schemas.microsoft.com/office/drawing/2014/main" id="{0BAE3AE1-9019-48E2-8EF4-59E05B2C1B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12" y="192156"/>
            <a:ext cx="3861875" cy="33187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neurofisiologia - Monografias.com">
            <a:extLst>
              <a:ext uri="{FF2B5EF4-FFF2-40B4-BE49-F238E27FC236}">
                <a16:creationId xmlns:a16="http://schemas.microsoft.com/office/drawing/2014/main" id="{27BB181B-0457-44D2-8673-845E901B4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417" y="1026043"/>
            <a:ext cx="60960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contenido 4">
            <a:extLst>
              <a:ext uri="{FF2B5EF4-FFF2-40B4-BE49-F238E27FC236}">
                <a16:creationId xmlns:a16="http://schemas.microsoft.com/office/drawing/2014/main" id="{046D788F-F71E-41D9-9394-E6B8D701A66C}"/>
              </a:ext>
            </a:extLst>
          </p:cNvPr>
          <p:cNvPicPr>
            <a:picLocks noChangeAspect="1"/>
          </p:cNvPicPr>
          <p:nvPr/>
        </p:nvPicPr>
        <p:blipFill>
          <a:blip r:embed="rId4"/>
          <a:stretch>
            <a:fillRect/>
          </a:stretch>
        </p:blipFill>
        <p:spPr>
          <a:xfrm>
            <a:off x="1210488" y="3326296"/>
            <a:ext cx="4381929" cy="3531704"/>
          </a:xfrm>
          <a:prstGeom prst="rect">
            <a:avLst/>
          </a:prstGeom>
        </p:spPr>
      </p:pic>
    </p:spTree>
    <p:extLst>
      <p:ext uri="{BB962C8B-B14F-4D97-AF65-F5344CB8AC3E}">
        <p14:creationId xmlns:p14="http://schemas.microsoft.com/office/powerpoint/2010/main" val="314332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F0A8A-F6B3-4601-85B3-A0DFD19F6F62}"/>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54CFF492-225F-4BAA-903E-27EA247FF155}"/>
              </a:ext>
            </a:extLst>
          </p:cNvPr>
          <p:cNvPicPr>
            <a:picLocks noGrp="1" noChangeAspect="1"/>
          </p:cNvPicPr>
          <p:nvPr>
            <p:ph idx="1"/>
          </p:nvPr>
        </p:nvPicPr>
        <p:blipFill>
          <a:blip r:embed="rId2"/>
          <a:stretch>
            <a:fillRect/>
          </a:stretch>
        </p:blipFill>
        <p:spPr>
          <a:xfrm>
            <a:off x="305539" y="22509"/>
            <a:ext cx="11193733" cy="6470366"/>
          </a:xfrm>
        </p:spPr>
      </p:pic>
    </p:spTree>
    <p:extLst>
      <p:ext uri="{BB962C8B-B14F-4D97-AF65-F5344CB8AC3E}">
        <p14:creationId xmlns:p14="http://schemas.microsoft.com/office/powerpoint/2010/main" val="234441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0091F-6BF4-49B1-8B22-32E312BD539E}"/>
              </a:ext>
            </a:extLst>
          </p:cNvPr>
          <p:cNvSpPr>
            <a:spLocks noGrp="1"/>
          </p:cNvSpPr>
          <p:nvPr>
            <p:ph type="title"/>
          </p:nvPr>
        </p:nvSpPr>
        <p:spPr>
          <a:xfrm>
            <a:off x="8816622" y="2250370"/>
            <a:ext cx="2537178" cy="2897364"/>
          </a:xfrm>
        </p:spPr>
        <p:txBody>
          <a:bodyPr>
            <a:normAutofit fontScale="90000"/>
          </a:bodyPr>
          <a:lstStyle/>
          <a:p>
            <a:r>
              <a:rPr lang="es-ES" dirty="0"/>
              <a:t>La bomba </a:t>
            </a:r>
            <a:r>
              <a:rPr lang="es-ES" dirty="0" err="1"/>
              <a:t>Na</a:t>
            </a:r>
            <a:r>
              <a:rPr lang="es-ES" dirty="0"/>
              <a:t> –K: </a:t>
            </a:r>
            <a:br>
              <a:rPr lang="es-ES" dirty="0"/>
            </a:br>
            <a:r>
              <a:rPr lang="es-ES" dirty="0" err="1"/>
              <a:t>Na</a:t>
            </a:r>
            <a:r>
              <a:rPr lang="es-ES" dirty="0"/>
              <a:t> afuera</a:t>
            </a:r>
            <a:br>
              <a:rPr lang="es-ES" dirty="0"/>
            </a:br>
            <a:r>
              <a:rPr lang="es-ES" dirty="0"/>
              <a:t>K dentro</a:t>
            </a:r>
            <a:br>
              <a:rPr lang="es-ES" dirty="0"/>
            </a:br>
            <a:r>
              <a:rPr lang="es-ES" dirty="0"/>
              <a:t>Cargas igualadas: </a:t>
            </a:r>
            <a:r>
              <a:rPr lang="es-ES" dirty="0" err="1"/>
              <a:t>Equlibrio</a:t>
            </a:r>
            <a:r>
              <a:rPr lang="es-ES" dirty="0"/>
              <a:t> de </a:t>
            </a:r>
            <a:r>
              <a:rPr lang="es-ES" dirty="0" err="1"/>
              <a:t>Donnan</a:t>
            </a:r>
            <a:br>
              <a:rPr lang="es-ES" dirty="0"/>
            </a:br>
            <a:br>
              <a:rPr lang="es-ES" dirty="0"/>
            </a:br>
            <a:br>
              <a:rPr lang="es-ES" dirty="0"/>
            </a:br>
            <a:endParaRPr lang="es-CO" dirty="0"/>
          </a:p>
        </p:txBody>
      </p:sp>
      <p:pic>
        <p:nvPicPr>
          <p:cNvPr id="5" name="Marcador de contenido 4">
            <a:extLst>
              <a:ext uri="{FF2B5EF4-FFF2-40B4-BE49-F238E27FC236}">
                <a16:creationId xmlns:a16="http://schemas.microsoft.com/office/drawing/2014/main" id="{5F949935-5810-46DF-9D76-CC6D603FC74C}"/>
              </a:ext>
            </a:extLst>
          </p:cNvPr>
          <p:cNvPicPr>
            <a:picLocks noGrp="1" noChangeAspect="1"/>
          </p:cNvPicPr>
          <p:nvPr>
            <p:ph idx="1"/>
          </p:nvPr>
        </p:nvPicPr>
        <p:blipFill>
          <a:blip r:embed="rId2"/>
          <a:stretch>
            <a:fillRect/>
          </a:stretch>
        </p:blipFill>
        <p:spPr>
          <a:xfrm>
            <a:off x="838200" y="516114"/>
            <a:ext cx="7643761" cy="4351338"/>
          </a:xfrm>
        </p:spPr>
      </p:pic>
    </p:spTree>
    <p:extLst>
      <p:ext uri="{BB962C8B-B14F-4D97-AF65-F5344CB8AC3E}">
        <p14:creationId xmlns:p14="http://schemas.microsoft.com/office/powerpoint/2010/main" val="186837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CB131-7CF8-4ACD-ACAC-351B0621FE04}"/>
              </a:ext>
            </a:extLst>
          </p:cNvPr>
          <p:cNvSpPr>
            <a:spLocks noGrp="1"/>
          </p:cNvSpPr>
          <p:nvPr>
            <p:ph type="title"/>
          </p:nvPr>
        </p:nvSpPr>
        <p:spPr>
          <a:xfrm>
            <a:off x="7507110" y="1753658"/>
            <a:ext cx="3948289" cy="1325563"/>
          </a:xfrm>
        </p:spPr>
        <p:txBody>
          <a:bodyPr>
            <a:normAutofit fontScale="90000"/>
          </a:bodyPr>
          <a:lstStyle/>
          <a:p>
            <a:r>
              <a:rPr lang="es-ES" sz="1300" dirty="0"/>
              <a:t>B: </a:t>
            </a:r>
            <a:r>
              <a:rPr lang="es-ES" sz="1600" dirty="0" err="1"/>
              <a:t>Intracelular,Proteinas</a:t>
            </a:r>
            <a:r>
              <a:rPr lang="es-ES" sz="1600" dirty="0"/>
              <a:t> y fosfatos: iones no difusibles.  A: plasma: Cloro y bicarbonato si son difusibles. </a:t>
            </a:r>
            <a:br>
              <a:rPr lang="es-ES" sz="1600" dirty="0"/>
            </a:br>
            <a:r>
              <a:rPr lang="es-ES" sz="1600" dirty="0"/>
              <a:t>Los iones si difusibles, intentan compensar las cargas negativas: Gradiente electroquímico, difusión pasiva</a:t>
            </a:r>
            <a:endParaRPr lang="es-CO" dirty="0"/>
          </a:p>
        </p:txBody>
      </p:sp>
      <p:pic>
        <p:nvPicPr>
          <p:cNvPr id="5" name="Marcador de contenido 4">
            <a:extLst>
              <a:ext uri="{FF2B5EF4-FFF2-40B4-BE49-F238E27FC236}">
                <a16:creationId xmlns:a16="http://schemas.microsoft.com/office/drawing/2014/main" id="{4215418D-D6DA-4717-8324-B088B60AD7C4}"/>
              </a:ext>
            </a:extLst>
          </p:cNvPr>
          <p:cNvPicPr>
            <a:picLocks noGrp="1" noChangeAspect="1"/>
          </p:cNvPicPr>
          <p:nvPr>
            <p:ph idx="1"/>
          </p:nvPr>
        </p:nvPicPr>
        <p:blipFill>
          <a:blip r:embed="rId2"/>
          <a:stretch>
            <a:fillRect/>
          </a:stretch>
        </p:blipFill>
        <p:spPr>
          <a:xfrm>
            <a:off x="0" y="1027906"/>
            <a:ext cx="7303911" cy="4184445"/>
          </a:xfrm>
        </p:spPr>
      </p:pic>
    </p:spTree>
    <p:extLst>
      <p:ext uri="{BB962C8B-B14F-4D97-AF65-F5344CB8AC3E}">
        <p14:creationId xmlns:p14="http://schemas.microsoft.com/office/powerpoint/2010/main" val="317181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59742-C12B-487D-92CC-6D7278A34783}"/>
              </a:ext>
            </a:extLst>
          </p:cNvPr>
          <p:cNvSpPr>
            <a:spLocks noGrp="1"/>
          </p:cNvSpPr>
          <p:nvPr>
            <p:ph type="title"/>
          </p:nvPr>
        </p:nvSpPr>
        <p:spPr/>
        <p:txBody>
          <a:bodyPr/>
          <a:lstStyle/>
          <a:p>
            <a:r>
              <a:rPr lang="es-ES" dirty="0"/>
              <a:t>Simulaciones relacionadas</a:t>
            </a:r>
            <a:endParaRPr lang="es-CO" dirty="0"/>
          </a:p>
        </p:txBody>
      </p:sp>
      <p:sp>
        <p:nvSpPr>
          <p:cNvPr id="3" name="Marcador de contenido 2">
            <a:extLst>
              <a:ext uri="{FF2B5EF4-FFF2-40B4-BE49-F238E27FC236}">
                <a16:creationId xmlns:a16="http://schemas.microsoft.com/office/drawing/2014/main" id="{B5C6904A-4BC4-43FB-B16F-655FE6A03E34}"/>
              </a:ext>
            </a:extLst>
          </p:cNvPr>
          <p:cNvSpPr>
            <a:spLocks noGrp="1"/>
          </p:cNvSpPr>
          <p:nvPr>
            <p:ph idx="1"/>
          </p:nvPr>
        </p:nvSpPr>
        <p:spPr/>
        <p:txBody>
          <a:bodyPr/>
          <a:lstStyle/>
          <a:p>
            <a:r>
              <a:rPr lang="es-CO" dirty="0">
                <a:hlinkClick r:id="rId2"/>
              </a:rPr>
              <a:t>http://nerve.bsd.uchicago.edu./nervejs/MAP1.html</a:t>
            </a:r>
            <a:endParaRPr lang="es-CO" dirty="0"/>
          </a:p>
          <a:p>
            <a:endParaRPr lang="es-CO" dirty="0"/>
          </a:p>
        </p:txBody>
      </p:sp>
      <p:pic>
        <p:nvPicPr>
          <p:cNvPr id="5" name="Imagen 4">
            <a:extLst>
              <a:ext uri="{FF2B5EF4-FFF2-40B4-BE49-F238E27FC236}">
                <a16:creationId xmlns:a16="http://schemas.microsoft.com/office/drawing/2014/main" id="{23422F35-C7B1-4029-9CE2-3FD319A7E222}"/>
              </a:ext>
            </a:extLst>
          </p:cNvPr>
          <p:cNvPicPr>
            <a:picLocks noChangeAspect="1"/>
          </p:cNvPicPr>
          <p:nvPr/>
        </p:nvPicPr>
        <p:blipFill>
          <a:blip r:embed="rId3"/>
          <a:stretch>
            <a:fillRect/>
          </a:stretch>
        </p:blipFill>
        <p:spPr>
          <a:xfrm>
            <a:off x="1908312" y="2424604"/>
            <a:ext cx="7964557" cy="4433396"/>
          </a:xfrm>
          <a:prstGeom prst="rect">
            <a:avLst/>
          </a:prstGeom>
        </p:spPr>
      </p:pic>
    </p:spTree>
    <p:extLst>
      <p:ext uri="{BB962C8B-B14F-4D97-AF65-F5344CB8AC3E}">
        <p14:creationId xmlns:p14="http://schemas.microsoft.com/office/powerpoint/2010/main" val="389720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B9A013-5F6B-4968-997F-7D9294A39E08}"/>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3F4437ED-FD78-4161-B18C-2A9FD3A6E6EE}"/>
              </a:ext>
            </a:extLst>
          </p:cNvPr>
          <p:cNvSpPr>
            <a:spLocks noGrp="1"/>
          </p:cNvSpPr>
          <p:nvPr>
            <p:ph idx="1"/>
          </p:nvPr>
        </p:nvSpPr>
        <p:spPr/>
        <p:txBody>
          <a:bodyPr/>
          <a:lstStyle/>
          <a:p>
            <a:endParaRPr lang="es-CO"/>
          </a:p>
        </p:txBody>
      </p:sp>
    </p:spTree>
    <p:extLst>
      <p:ext uri="{BB962C8B-B14F-4D97-AF65-F5344CB8AC3E}">
        <p14:creationId xmlns:p14="http://schemas.microsoft.com/office/powerpoint/2010/main" val="56275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BAC70-73F8-4849-BE44-88AB29EDCA43}"/>
              </a:ext>
            </a:extLst>
          </p:cNvPr>
          <p:cNvSpPr>
            <a:spLocks noGrp="1"/>
          </p:cNvSpPr>
          <p:nvPr>
            <p:ph type="title"/>
          </p:nvPr>
        </p:nvSpPr>
        <p:spPr/>
        <p:txBody>
          <a:bodyPr/>
          <a:lstStyle/>
          <a:p>
            <a:r>
              <a:rPr lang="es-CO" dirty="0">
                <a:hlinkClick r:id="rId2"/>
              </a:rPr>
              <a:t>https://phet.colorado.edu/es/simulation/neuron</a:t>
            </a:r>
            <a:endParaRPr lang="es-CO" dirty="0"/>
          </a:p>
        </p:txBody>
      </p:sp>
      <p:pic>
        <p:nvPicPr>
          <p:cNvPr id="5" name="Marcador de contenido 4">
            <a:extLst>
              <a:ext uri="{FF2B5EF4-FFF2-40B4-BE49-F238E27FC236}">
                <a16:creationId xmlns:a16="http://schemas.microsoft.com/office/drawing/2014/main" id="{110C068A-4B2C-4A7D-BFDA-C36ADE1713A3}"/>
              </a:ext>
            </a:extLst>
          </p:cNvPr>
          <p:cNvPicPr>
            <a:picLocks noGrp="1" noChangeAspect="1"/>
          </p:cNvPicPr>
          <p:nvPr>
            <p:ph idx="1"/>
          </p:nvPr>
        </p:nvPicPr>
        <p:blipFill>
          <a:blip r:embed="rId3"/>
          <a:stretch>
            <a:fillRect/>
          </a:stretch>
        </p:blipFill>
        <p:spPr>
          <a:xfrm>
            <a:off x="2286723" y="1825625"/>
            <a:ext cx="7618554" cy="4351338"/>
          </a:xfrm>
        </p:spPr>
      </p:pic>
    </p:spTree>
    <p:extLst>
      <p:ext uri="{BB962C8B-B14F-4D97-AF65-F5344CB8AC3E}">
        <p14:creationId xmlns:p14="http://schemas.microsoft.com/office/powerpoint/2010/main" val="220467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C6D45-F36C-4D56-AA9B-92479031CFD0}"/>
              </a:ext>
            </a:extLst>
          </p:cNvPr>
          <p:cNvSpPr>
            <a:spLocks noGrp="1"/>
          </p:cNvSpPr>
          <p:nvPr>
            <p:ph type="title"/>
          </p:nvPr>
        </p:nvSpPr>
        <p:spPr/>
        <p:txBody>
          <a:bodyPr/>
          <a:lstStyle/>
          <a:p>
            <a:r>
              <a:rPr lang="es-CO" dirty="0">
                <a:hlinkClick r:id="rId2"/>
              </a:rPr>
              <a:t>http://vlab.amrita.edu/?sub=3&amp;brch=212&amp;sim=742&amp;cnt=1</a:t>
            </a:r>
            <a:endParaRPr lang="es-CO" dirty="0"/>
          </a:p>
        </p:txBody>
      </p:sp>
      <p:pic>
        <p:nvPicPr>
          <p:cNvPr id="7" name="Imagen 6">
            <a:extLst>
              <a:ext uri="{FF2B5EF4-FFF2-40B4-BE49-F238E27FC236}">
                <a16:creationId xmlns:a16="http://schemas.microsoft.com/office/drawing/2014/main" id="{50BF1A72-984D-4181-A44A-9A205F4D871B}"/>
              </a:ext>
            </a:extLst>
          </p:cNvPr>
          <p:cNvPicPr>
            <a:picLocks noChangeAspect="1"/>
          </p:cNvPicPr>
          <p:nvPr/>
        </p:nvPicPr>
        <p:blipFill>
          <a:blip r:embed="rId3"/>
          <a:stretch>
            <a:fillRect/>
          </a:stretch>
        </p:blipFill>
        <p:spPr>
          <a:xfrm>
            <a:off x="1259785" y="1690688"/>
            <a:ext cx="8782050" cy="5105400"/>
          </a:xfrm>
          <a:prstGeom prst="rect">
            <a:avLst/>
          </a:prstGeom>
        </p:spPr>
      </p:pic>
    </p:spTree>
    <p:extLst>
      <p:ext uri="{BB962C8B-B14F-4D97-AF65-F5344CB8AC3E}">
        <p14:creationId xmlns:p14="http://schemas.microsoft.com/office/powerpoint/2010/main" val="126451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ASES de la ELECTROMEDICINA - ppt descargar">
            <a:extLst>
              <a:ext uri="{FF2B5EF4-FFF2-40B4-BE49-F238E27FC236}">
                <a16:creationId xmlns:a16="http://schemas.microsoft.com/office/drawing/2014/main" id="{3333358E-19D7-4B71-93DA-BB4EFDE651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8" name="Picture 4" descr="BASES de la ELECTROMEDICINA - ppt descargar">
            <a:extLst>
              <a:ext uri="{FF2B5EF4-FFF2-40B4-BE49-F238E27FC236}">
                <a16:creationId xmlns:a16="http://schemas.microsoft.com/office/drawing/2014/main" id="{FB808B95-F12E-456B-BD26-62A12C50A8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4303" y="277018"/>
            <a:ext cx="8131175" cy="609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8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F5F9291-FBCA-4F6A-89F1-40A07640C439}"/>
              </a:ext>
            </a:extLst>
          </p:cNvPr>
          <p:cNvSpPr>
            <a:spLocks noGrp="1"/>
          </p:cNvSpPr>
          <p:nvPr>
            <p:ph idx="1"/>
          </p:nvPr>
        </p:nvSpPr>
        <p:spPr/>
        <p:txBody>
          <a:bodyPr/>
          <a:lstStyle/>
          <a:p>
            <a:r>
              <a:rPr lang="es-ES" dirty="0"/>
              <a:t> Los canales de potasio regulan el potencial de acción y el potencial de membrana de las neuronas, el ritmo cardíaco, El flujo sanguíneo, la secreción de insulina, el transporte epitelial de agua y sales, la diferenciación celular, la respuesta inmune y otras. </a:t>
            </a:r>
            <a:endParaRPr lang="es-CO" dirty="0"/>
          </a:p>
        </p:txBody>
      </p:sp>
    </p:spTree>
    <p:extLst>
      <p:ext uri="{BB962C8B-B14F-4D97-AF65-F5344CB8AC3E}">
        <p14:creationId xmlns:p14="http://schemas.microsoft.com/office/powerpoint/2010/main" val="282409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piedades pasivas y circuito equivalente de la membrana - YouTube">
            <a:extLst>
              <a:ext uri="{FF2B5EF4-FFF2-40B4-BE49-F238E27FC236}">
                <a16:creationId xmlns:a16="http://schemas.microsoft.com/office/drawing/2014/main" id="{86B64CDE-B36C-44B6-956C-6E5DBD455D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055" y="647700"/>
            <a:ext cx="9829801"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4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80A83-0972-4C49-AC9D-1185E886935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29E779F6-ED06-4851-995F-D5610DE941BD}"/>
              </a:ext>
            </a:extLst>
          </p:cNvPr>
          <p:cNvSpPr>
            <a:spLocks noGrp="1"/>
          </p:cNvSpPr>
          <p:nvPr>
            <p:ph idx="1"/>
          </p:nvPr>
        </p:nvSpPr>
        <p:spPr/>
        <p:txBody>
          <a:bodyPr/>
          <a:lstStyle/>
          <a:p>
            <a:r>
              <a:rPr lang="es-CO" dirty="0">
                <a:hlinkClick r:id="rId2"/>
              </a:rPr>
              <a:t>https://www.youtube.com/watch?v=7G4oKa6O6h0&amp;t=257s</a:t>
            </a:r>
            <a:r>
              <a:rPr lang="es-CO" dirty="0"/>
              <a:t>. </a:t>
            </a:r>
          </a:p>
          <a:p>
            <a:r>
              <a:rPr lang="es-CO"/>
              <a:t>VIDEO ELABORADO POR DAVID PINZON ESTUDIANTE BIOFISICA 2</a:t>
            </a:r>
          </a:p>
          <a:p>
            <a:endParaRPr lang="es-CO"/>
          </a:p>
        </p:txBody>
      </p:sp>
    </p:spTree>
    <p:extLst>
      <p:ext uri="{BB962C8B-B14F-4D97-AF65-F5344CB8AC3E}">
        <p14:creationId xmlns:p14="http://schemas.microsoft.com/office/powerpoint/2010/main" val="154037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44E03-F69A-4DE1-801D-0C6DD56BCDEE}"/>
              </a:ext>
            </a:extLst>
          </p:cNvPr>
          <p:cNvSpPr>
            <a:spLocks noGrp="1"/>
          </p:cNvSpPr>
          <p:nvPr>
            <p:ph type="title"/>
          </p:nvPr>
        </p:nvSpPr>
        <p:spPr/>
        <p:txBody>
          <a:bodyPr/>
          <a:lstStyle/>
          <a:p>
            <a:r>
              <a:rPr lang="es-CO" dirty="0"/>
              <a:t>potencial de reposo</a:t>
            </a:r>
          </a:p>
        </p:txBody>
      </p:sp>
      <p:pic>
        <p:nvPicPr>
          <p:cNvPr id="5" name="Marcador de contenido 4">
            <a:extLst>
              <a:ext uri="{FF2B5EF4-FFF2-40B4-BE49-F238E27FC236}">
                <a16:creationId xmlns:a16="http://schemas.microsoft.com/office/drawing/2014/main" id="{C51341F6-B7A8-4E1C-BEC2-C344BC9FC072}"/>
              </a:ext>
            </a:extLst>
          </p:cNvPr>
          <p:cNvPicPr>
            <a:picLocks noGrp="1" noChangeAspect="1"/>
          </p:cNvPicPr>
          <p:nvPr>
            <p:ph idx="1"/>
          </p:nvPr>
        </p:nvPicPr>
        <p:blipFill>
          <a:blip r:embed="rId2"/>
          <a:stretch>
            <a:fillRect/>
          </a:stretch>
        </p:blipFill>
        <p:spPr>
          <a:xfrm>
            <a:off x="6624637" y="1690688"/>
            <a:ext cx="3819525" cy="3438525"/>
          </a:xfrm>
        </p:spPr>
      </p:pic>
      <p:sp>
        <p:nvSpPr>
          <p:cNvPr id="6" name="Rectángulo 5">
            <a:extLst>
              <a:ext uri="{FF2B5EF4-FFF2-40B4-BE49-F238E27FC236}">
                <a16:creationId xmlns:a16="http://schemas.microsoft.com/office/drawing/2014/main" id="{49C7A4F2-4B36-4E99-B37E-E887CEE66B06}"/>
              </a:ext>
            </a:extLst>
          </p:cNvPr>
          <p:cNvSpPr/>
          <p:nvPr/>
        </p:nvSpPr>
        <p:spPr>
          <a:xfrm>
            <a:off x="967408" y="1435894"/>
            <a:ext cx="6096000" cy="1200329"/>
          </a:xfrm>
          <a:prstGeom prst="rect">
            <a:avLst/>
          </a:prstGeom>
        </p:spPr>
        <p:txBody>
          <a:bodyPr>
            <a:spAutoFit/>
          </a:bodyPr>
          <a:lstStyle/>
          <a:p>
            <a:r>
              <a:rPr lang="es-ES" dirty="0"/>
              <a:t>El potencial de reposo proporciona la línea de base sobre la cual actúan todas las señales. Los distintos estímulos abren o cierran diferentes canales iónicos que provocan cambios en el potencial de reposo. </a:t>
            </a:r>
            <a:endParaRPr lang="es-CO" dirty="0"/>
          </a:p>
        </p:txBody>
      </p:sp>
      <p:sp>
        <p:nvSpPr>
          <p:cNvPr id="7" name="Rectángulo 6">
            <a:extLst>
              <a:ext uri="{FF2B5EF4-FFF2-40B4-BE49-F238E27FC236}">
                <a16:creationId xmlns:a16="http://schemas.microsoft.com/office/drawing/2014/main" id="{0038935D-8ADF-4FBB-A886-FFC39555004D}"/>
              </a:ext>
            </a:extLst>
          </p:cNvPr>
          <p:cNvSpPr/>
          <p:nvPr/>
        </p:nvSpPr>
        <p:spPr>
          <a:xfrm>
            <a:off x="838200" y="2891017"/>
            <a:ext cx="6096000" cy="2308324"/>
          </a:xfrm>
          <a:prstGeom prst="rect">
            <a:avLst/>
          </a:prstGeom>
        </p:spPr>
        <p:txBody>
          <a:bodyPr>
            <a:spAutoFit/>
          </a:bodyPr>
          <a:lstStyle/>
          <a:p>
            <a:r>
              <a:rPr lang="es-ES" dirty="0"/>
              <a:t>Cuando un canal de potasio se abre, el potencial de membrana se aproxima al potencial de equilibrio del K+ que para una célula típica es –88 </a:t>
            </a:r>
            <a:r>
              <a:rPr lang="es-ES" dirty="0" err="1"/>
              <a:t>mV</a:t>
            </a:r>
            <a:r>
              <a:rPr lang="es-ES" dirty="0"/>
              <a:t>.</a:t>
            </a:r>
          </a:p>
          <a:p>
            <a:r>
              <a:rPr lang="es-ES" dirty="0"/>
              <a:t>Es decir, el K+ hiperpolariza la célula, la hace más negativa. De la misma forma el aumento de la conductancia de </a:t>
            </a:r>
            <a:r>
              <a:rPr lang="es-ES" dirty="0" err="1"/>
              <a:t>Na</a:t>
            </a:r>
            <a:r>
              <a:rPr lang="es-ES" dirty="0"/>
              <a:t>+ despolariza la membrana llevando el potencial a +69 </a:t>
            </a:r>
            <a:r>
              <a:rPr lang="es-ES" dirty="0" err="1"/>
              <a:t>mV</a:t>
            </a:r>
            <a:r>
              <a:rPr lang="es-ES" dirty="0"/>
              <a:t> (Tabla 1).</a:t>
            </a:r>
          </a:p>
          <a:p>
            <a:r>
              <a:rPr lang="es-ES" dirty="0"/>
              <a:t> </a:t>
            </a:r>
            <a:endParaRPr lang="es-CO" dirty="0"/>
          </a:p>
        </p:txBody>
      </p:sp>
    </p:spTree>
    <p:extLst>
      <p:ext uri="{BB962C8B-B14F-4D97-AF65-F5344CB8AC3E}">
        <p14:creationId xmlns:p14="http://schemas.microsoft.com/office/powerpoint/2010/main" val="23401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682A09-3996-4940-8CC2-EDC435D82823}"/>
              </a:ext>
            </a:extLst>
          </p:cNvPr>
          <p:cNvSpPr>
            <a:spLocks noGrp="1"/>
          </p:cNvSpPr>
          <p:nvPr>
            <p:ph idx="1"/>
          </p:nvPr>
        </p:nvSpPr>
        <p:spPr/>
        <p:txBody>
          <a:bodyPr>
            <a:normAutofit fontScale="92500" lnSpcReduction="10000"/>
          </a:bodyPr>
          <a:lstStyle/>
          <a:p>
            <a:r>
              <a:rPr lang="es-ES" dirty="0"/>
              <a:t>Las neuronas (al igual que el resto de las células) mantienen una diferencia de potencial transmembrana más o menos constante llamada potencial de reposo (~-70 </a:t>
            </a:r>
            <a:r>
              <a:rPr lang="es-ES" dirty="0" err="1"/>
              <a:t>mV</a:t>
            </a:r>
            <a:r>
              <a:rPr lang="es-ES" dirty="0"/>
              <a:t>), siendo el interior de la célula negativo con respecto al exterior</a:t>
            </a:r>
          </a:p>
          <a:p>
            <a:r>
              <a:rPr lang="es-ES" dirty="0"/>
              <a:t>El potencial de reposo se debe a las proteínas cargadas negativamente que no pueden atravesar la membrana y la distribución asimétrica de iones </a:t>
            </a:r>
            <a:r>
              <a:rPr lang="es-ES" dirty="0" err="1"/>
              <a:t>Na</a:t>
            </a:r>
            <a:r>
              <a:rPr lang="es-ES" dirty="0"/>
              <a:t>+ , K+ y Cl- que se mantiene por bombas iónicas, transportadores e intercambiadores. </a:t>
            </a:r>
          </a:p>
          <a:p>
            <a:r>
              <a:rPr lang="es-ES" dirty="0"/>
              <a:t>Las diferencias de concentración transmembrana de K+ y </a:t>
            </a:r>
            <a:r>
              <a:rPr lang="es-ES" dirty="0" err="1"/>
              <a:t>Na</a:t>
            </a:r>
            <a:r>
              <a:rPr lang="es-ES" dirty="0"/>
              <a:t>+ se establecen por un proceso metabólico de transporte o bomba </a:t>
            </a:r>
            <a:r>
              <a:rPr lang="es-ES" dirty="0" err="1"/>
              <a:t>Na</a:t>
            </a:r>
            <a:r>
              <a:rPr lang="es-ES" dirty="0"/>
              <a:t>+ /K+ , que traslada </a:t>
            </a:r>
            <a:r>
              <a:rPr lang="es-ES" dirty="0" err="1"/>
              <a:t>Na</a:t>
            </a:r>
            <a:r>
              <a:rPr lang="es-ES" dirty="0"/>
              <a:t>+ al exterior celular y K+ al interior celular, manteniendo alta la concentración de potasio ([K+ ]i ). </a:t>
            </a:r>
            <a:endParaRPr lang="es-CO" dirty="0"/>
          </a:p>
        </p:txBody>
      </p:sp>
    </p:spTree>
    <p:extLst>
      <p:ext uri="{BB962C8B-B14F-4D97-AF65-F5344CB8AC3E}">
        <p14:creationId xmlns:p14="http://schemas.microsoft.com/office/powerpoint/2010/main" val="74290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1EED7B-C4A1-47C3-AC22-59B587347F1E}"/>
              </a:ext>
            </a:extLst>
          </p:cNvPr>
          <p:cNvSpPr>
            <a:spLocks noGrp="1"/>
          </p:cNvSpPr>
          <p:nvPr>
            <p:ph idx="1"/>
          </p:nvPr>
        </p:nvSpPr>
        <p:spPr/>
        <p:txBody>
          <a:bodyPr/>
          <a:lstStyle/>
          <a:p>
            <a:r>
              <a:rPr lang="es-ES" dirty="0"/>
              <a:t>Gracias a este gradiente de concentración, cuando los canales iónicos se abren dejan pasar de forma pasiva miles de iones por su través (106 - 108 por s) y las corrientes iónicas resultantes median las modificaciones del potencial de membrana. </a:t>
            </a:r>
          </a:p>
          <a:p>
            <a:r>
              <a:rPr lang="es-ES" dirty="0"/>
              <a:t>Por tanto, los iones fluyen a través de los canales, como una pelota colina abajo, a favor de su gradiente electroquímico</a:t>
            </a:r>
          </a:p>
          <a:p>
            <a:r>
              <a:rPr lang="es-ES" dirty="0"/>
              <a:t>Este gradiente consta de dos factores: el gradiente de voltaje y el gradiente de concentración para ese </a:t>
            </a:r>
            <a:r>
              <a:rPr lang="es-ES" dirty="0" err="1"/>
              <a:t>ión</a:t>
            </a:r>
            <a:r>
              <a:rPr lang="es-ES" dirty="0"/>
              <a:t> a través de la membrana. </a:t>
            </a:r>
            <a:endParaRPr lang="es-CO" dirty="0"/>
          </a:p>
        </p:txBody>
      </p:sp>
    </p:spTree>
    <p:extLst>
      <p:ext uri="{BB962C8B-B14F-4D97-AF65-F5344CB8AC3E}">
        <p14:creationId xmlns:p14="http://schemas.microsoft.com/office/powerpoint/2010/main" val="293342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DDD699-D828-40DE-BB77-10781838C27D}"/>
              </a:ext>
            </a:extLst>
          </p:cNvPr>
          <p:cNvSpPr>
            <a:spLocks noGrp="1"/>
          </p:cNvSpPr>
          <p:nvPr>
            <p:ph type="title"/>
          </p:nvPr>
        </p:nvSpPr>
        <p:spPr/>
        <p:txBody>
          <a:bodyPr/>
          <a:lstStyle/>
          <a:p>
            <a:r>
              <a:rPr lang="es-ES" dirty="0"/>
              <a:t>El potencial de equilibrio (potencial de </a:t>
            </a:r>
            <a:r>
              <a:rPr lang="es-ES" dirty="0" err="1"/>
              <a:t>Nerst</a:t>
            </a:r>
            <a:r>
              <a:rPr lang="es-ES" dirty="0"/>
              <a:t>, EN) para cada </a:t>
            </a:r>
            <a:r>
              <a:rPr lang="es-ES" dirty="0" err="1"/>
              <a:t>ión</a:t>
            </a:r>
            <a:endParaRPr lang="es-CO" dirty="0"/>
          </a:p>
        </p:txBody>
      </p:sp>
      <p:sp>
        <p:nvSpPr>
          <p:cNvPr id="3" name="Marcador de contenido 2">
            <a:extLst>
              <a:ext uri="{FF2B5EF4-FFF2-40B4-BE49-F238E27FC236}">
                <a16:creationId xmlns:a16="http://schemas.microsoft.com/office/drawing/2014/main" id="{AC30FD7E-19BB-486F-B1A3-D1769C0A2E2D}"/>
              </a:ext>
            </a:extLst>
          </p:cNvPr>
          <p:cNvSpPr>
            <a:spLocks noGrp="1"/>
          </p:cNvSpPr>
          <p:nvPr>
            <p:ph idx="1"/>
          </p:nvPr>
        </p:nvSpPr>
        <p:spPr/>
        <p:txBody>
          <a:bodyPr/>
          <a:lstStyle/>
          <a:p>
            <a:pPr marL="0" indent="0">
              <a:buNone/>
            </a:pPr>
            <a:r>
              <a:rPr lang="es-ES" dirty="0"/>
              <a:t>Se define como el potencial de membrana al que las dos fuerzas, la química y la eléctrica, se igualan y el sistema llega a un equilibrio donde no hay flujo neto de iones.</a:t>
            </a:r>
          </a:p>
          <a:p>
            <a:endParaRPr lang="es-ES" dirty="0"/>
          </a:p>
          <a:p>
            <a:pPr marL="0" indent="0">
              <a:buNone/>
            </a:pPr>
            <a:r>
              <a:rPr lang="es-ES" dirty="0"/>
              <a:t>EN= 58 </a:t>
            </a:r>
            <a:r>
              <a:rPr lang="es-ES" dirty="0" err="1"/>
              <a:t>mV</a:t>
            </a:r>
            <a:r>
              <a:rPr lang="es-ES" dirty="0"/>
              <a:t> log [N]fuera/[N]dentro a 25º C </a:t>
            </a:r>
          </a:p>
          <a:p>
            <a:pPr marL="0" indent="0">
              <a:buNone/>
            </a:pPr>
            <a:r>
              <a:rPr lang="es-ES" dirty="0"/>
              <a:t>donde EN es el potencial de equilibrio para el </a:t>
            </a:r>
            <a:r>
              <a:rPr lang="es-ES" dirty="0" err="1"/>
              <a:t>ión</a:t>
            </a:r>
            <a:r>
              <a:rPr lang="es-ES" dirty="0"/>
              <a:t> N, y [N] es su concentración.</a:t>
            </a:r>
            <a:endParaRPr lang="es-CO" dirty="0"/>
          </a:p>
        </p:txBody>
      </p:sp>
    </p:spTree>
    <p:extLst>
      <p:ext uri="{BB962C8B-B14F-4D97-AF65-F5344CB8AC3E}">
        <p14:creationId xmlns:p14="http://schemas.microsoft.com/office/powerpoint/2010/main" val="397837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105FADDC-721A-4644-8224-B6DC90230588}"/>
              </a:ext>
            </a:extLst>
          </p:cNvPr>
          <p:cNvPicPr>
            <a:picLocks noGrp="1" noChangeAspect="1"/>
          </p:cNvPicPr>
          <p:nvPr>
            <p:ph idx="1"/>
          </p:nvPr>
        </p:nvPicPr>
        <p:blipFill>
          <a:blip r:embed="rId2"/>
          <a:stretch>
            <a:fillRect/>
          </a:stretch>
        </p:blipFill>
        <p:spPr>
          <a:xfrm>
            <a:off x="1289582" y="1470993"/>
            <a:ext cx="9959236" cy="3016698"/>
          </a:xfrm>
        </p:spPr>
      </p:pic>
    </p:spTree>
    <p:extLst>
      <p:ext uri="{BB962C8B-B14F-4D97-AF65-F5344CB8AC3E}">
        <p14:creationId xmlns:p14="http://schemas.microsoft.com/office/powerpoint/2010/main" val="144515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760BE-62C3-46FA-AA53-2C3078B2DDD3}"/>
              </a:ext>
            </a:extLst>
          </p:cNvPr>
          <p:cNvSpPr>
            <a:spLocks noGrp="1"/>
          </p:cNvSpPr>
          <p:nvPr>
            <p:ph type="title"/>
          </p:nvPr>
        </p:nvSpPr>
        <p:spPr/>
        <p:txBody>
          <a:bodyPr/>
          <a:lstStyle/>
          <a:p>
            <a:r>
              <a:rPr lang="es-ES" dirty="0"/>
              <a:t>La transmisión de información se codifica en forma de potenciales de acción.</a:t>
            </a:r>
            <a:endParaRPr lang="es-CO" dirty="0"/>
          </a:p>
        </p:txBody>
      </p:sp>
      <p:sp>
        <p:nvSpPr>
          <p:cNvPr id="3" name="Marcador de contenido 2">
            <a:extLst>
              <a:ext uri="{FF2B5EF4-FFF2-40B4-BE49-F238E27FC236}">
                <a16:creationId xmlns:a16="http://schemas.microsoft.com/office/drawing/2014/main" id="{7E1461D9-BB1B-4BE0-9901-BF55C86704F7}"/>
              </a:ext>
            </a:extLst>
          </p:cNvPr>
          <p:cNvSpPr>
            <a:spLocks noGrp="1"/>
          </p:cNvSpPr>
          <p:nvPr>
            <p:ph idx="1"/>
          </p:nvPr>
        </p:nvSpPr>
        <p:spPr/>
        <p:txBody>
          <a:bodyPr>
            <a:normAutofit fontScale="92500" lnSpcReduction="10000"/>
          </a:bodyPr>
          <a:lstStyle/>
          <a:p>
            <a:r>
              <a:rPr lang="es-ES" dirty="0"/>
              <a:t>El potencial de acción es una señal eléctrica que puede llevar información visual, de dolor o de contracción de un músculo, el significado de la señal se determina mediante las vías específicas por las que viaja. Su amplitud sigue la ley del todo-o-nada y consiste en la despolarización transitoria de la neurona.</a:t>
            </a:r>
          </a:p>
          <a:p>
            <a:r>
              <a:rPr lang="es-ES" dirty="0"/>
              <a:t>Para que una señal tenga significado debe convertirse en potencial de acción. Por lo tanto, los estímulos que provocan despolarización son excitatorios mientras que aquellas que producen hiperpolarización son inhibitorias.</a:t>
            </a:r>
          </a:p>
          <a:p>
            <a:r>
              <a:rPr lang="es-ES" dirty="0"/>
              <a:t>Además de las células nerviosas las células endocrinas, cardíacas y musculares también son células excitables es decir, disparan potenciales de acción.</a:t>
            </a:r>
            <a:endParaRPr lang="es-CO" dirty="0"/>
          </a:p>
        </p:txBody>
      </p:sp>
    </p:spTree>
    <p:extLst>
      <p:ext uri="{BB962C8B-B14F-4D97-AF65-F5344CB8AC3E}">
        <p14:creationId xmlns:p14="http://schemas.microsoft.com/office/powerpoint/2010/main" val="371428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1C887-5E73-488C-8B29-83763AD49723}"/>
              </a:ext>
            </a:extLst>
          </p:cNvPr>
          <p:cNvSpPr>
            <a:spLocks noGrp="1"/>
          </p:cNvSpPr>
          <p:nvPr>
            <p:ph type="title"/>
          </p:nvPr>
        </p:nvSpPr>
        <p:spPr/>
        <p:txBody>
          <a:bodyPr>
            <a:normAutofit fontScale="90000"/>
          </a:bodyPr>
          <a:lstStyle/>
          <a:p>
            <a:r>
              <a:rPr lang="es-ES" dirty="0"/>
              <a:t>El potencial de acción es producido por canales de sodio y potasio activados por voltaje. </a:t>
            </a:r>
            <a:endParaRPr lang="es-CO" dirty="0"/>
          </a:p>
        </p:txBody>
      </p:sp>
      <p:pic>
        <p:nvPicPr>
          <p:cNvPr id="4" name="Marcador de contenido 3">
            <a:extLst>
              <a:ext uri="{FF2B5EF4-FFF2-40B4-BE49-F238E27FC236}">
                <a16:creationId xmlns:a16="http://schemas.microsoft.com/office/drawing/2014/main" id="{F1CAE40A-9DF8-48C5-B9F6-98E8C78CA728}"/>
              </a:ext>
            </a:extLst>
          </p:cNvPr>
          <p:cNvPicPr>
            <a:picLocks noGrp="1" noChangeAspect="1"/>
          </p:cNvPicPr>
          <p:nvPr>
            <p:ph idx="1"/>
          </p:nvPr>
        </p:nvPicPr>
        <p:blipFill>
          <a:blip r:embed="rId2"/>
          <a:stretch>
            <a:fillRect/>
          </a:stretch>
        </p:blipFill>
        <p:spPr>
          <a:xfrm>
            <a:off x="294861" y="1438443"/>
            <a:ext cx="9697278" cy="5288473"/>
          </a:xfrm>
          <a:prstGeom prst="rect">
            <a:avLst/>
          </a:prstGeom>
        </p:spPr>
      </p:pic>
      <p:sp>
        <p:nvSpPr>
          <p:cNvPr id="5" name="Rectángulo 4">
            <a:extLst>
              <a:ext uri="{FF2B5EF4-FFF2-40B4-BE49-F238E27FC236}">
                <a16:creationId xmlns:a16="http://schemas.microsoft.com/office/drawing/2014/main" id="{636AA604-5BF0-4CCD-A441-4F4138875C2E}"/>
              </a:ext>
            </a:extLst>
          </p:cNvPr>
          <p:cNvSpPr/>
          <p:nvPr/>
        </p:nvSpPr>
        <p:spPr>
          <a:xfrm>
            <a:off x="5642113" y="6262042"/>
            <a:ext cx="6096000" cy="461665"/>
          </a:xfrm>
          <a:prstGeom prst="rect">
            <a:avLst/>
          </a:prstGeom>
        </p:spPr>
        <p:txBody>
          <a:bodyPr>
            <a:spAutoFit/>
          </a:bodyPr>
          <a:lstStyle/>
          <a:p>
            <a:r>
              <a:rPr lang="es-ES" sz="1200" b="0" i="0" dirty="0">
                <a:solidFill>
                  <a:srgbClr val="222222"/>
                </a:solidFill>
                <a:effectLst/>
                <a:latin typeface="Arial" panose="020B0604020202020204" pitchFamily="34" charset="0"/>
              </a:rPr>
              <a:t>Etxeberria </a:t>
            </a:r>
            <a:r>
              <a:rPr lang="es-ES" sz="1200" b="0" i="0" dirty="0" err="1">
                <a:solidFill>
                  <a:srgbClr val="222222"/>
                </a:solidFill>
                <a:effectLst/>
                <a:latin typeface="Arial" panose="020B0604020202020204" pitchFamily="34" charset="0"/>
              </a:rPr>
              <a:t>Larraza</a:t>
            </a:r>
            <a:r>
              <a:rPr lang="es-ES" sz="1200" b="0" i="0" dirty="0">
                <a:solidFill>
                  <a:srgbClr val="222222"/>
                </a:solidFill>
                <a:effectLst/>
                <a:latin typeface="Arial" panose="020B0604020202020204" pitchFamily="34" charset="0"/>
              </a:rPr>
              <a:t>, A. (2006). Mecanismos moleculares implicados en la potenciación de canales de potasio KCNQ2/3.</a:t>
            </a:r>
            <a:endParaRPr lang="es-CO" sz="1200" dirty="0"/>
          </a:p>
        </p:txBody>
      </p:sp>
    </p:spTree>
    <p:extLst>
      <p:ext uri="{BB962C8B-B14F-4D97-AF65-F5344CB8AC3E}">
        <p14:creationId xmlns:p14="http://schemas.microsoft.com/office/powerpoint/2010/main" val="39356058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1115</Words>
  <Application>Microsoft Office PowerPoint</Application>
  <PresentationFormat>Panorámica</PresentationFormat>
  <Paragraphs>52</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La función principal de los canales iónicos es permitir el paso de los iones a través de la membrana. </vt:lpstr>
      <vt:lpstr>Presentación de PowerPoint</vt:lpstr>
      <vt:lpstr>potencial de reposo</vt:lpstr>
      <vt:lpstr>Presentación de PowerPoint</vt:lpstr>
      <vt:lpstr>Presentación de PowerPoint</vt:lpstr>
      <vt:lpstr>El potencial de equilibrio (potencial de Nerst, EN) para cada ión</vt:lpstr>
      <vt:lpstr>Presentación de PowerPoint</vt:lpstr>
      <vt:lpstr>La transmisión de información se codifica en forma de potenciales de acción.</vt:lpstr>
      <vt:lpstr>El potencial de acción es producido por canales de sodio y potasio activados por voltaje. </vt:lpstr>
      <vt:lpstr>Presentación de PowerPoint</vt:lpstr>
      <vt:lpstr>Presentación de PowerPoint</vt:lpstr>
      <vt:lpstr>Presentación de PowerPoint</vt:lpstr>
      <vt:lpstr>La bomba Na –K:  Na afuera K dentro Cargas igualadas: Equlibrio de Donnan   </vt:lpstr>
      <vt:lpstr>B: Intracelular,Proteinas y fosfatos: iones no difusibles.  A: plasma: Cloro y bicarbonato si son difusibles.  Los iones si difusibles, intentan compensar las cargas negativas: Gradiente electroquímico, difusión pasiva</vt:lpstr>
      <vt:lpstr>Simulaciones relacionadas</vt:lpstr>
      <vt:lpstr>Presentación de PowerPoint</vt:lpstr>
      <vt:lpstr>https://phet.colorado.edu/es/simulation/neuron</vt:lpstr>
      <vt:lpstr>http://vlab.amrita.edu/?sub=3&amp;brch=212&amp;sim=742&amp;cnt=1</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Potencial de membrana 1</dc:title>
  <dc:creator>Yohana</dc:creator>
  <cp:lastModifiedBy>Yohana</cp:lastModifiedBy>
  <cp:revision>16</cp:revision>
  <dcterms:created xsi:type="dcterms:W3CDTF">2020-07-23T03:41:03Z</dcterms:created>
  <dcterms:modified xsi:type="dcterms:W3CDTF">2021-05-24T16:14:21Z</dcterms:modified>
</cp:coreProperties>
</file>