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3" r:id="rId3"/>
    <p:sldId id="307" r:id="rId4"/>
    <p:sldId id="298" r:id="rId5"/>
    <p:sldId id="302" r:id="rId6"/>
    <p:sldId id="290" r:id="rId7"/>
    <p:sldId id="288" r:id="rId8"/>
    <p:sldId id="299" r:id="rId9"/>
    <p:sldId id="274" r:id="rId10"/>
    <p:sldId id="287" r:id="rId11"/>
    <p:sldId id="272" r:id="rId12"/>
    <p:sldId id="264" r:id="rId13"/>
    <p:sldId id="265" r:id="rId14"/>
    <p:sldId id="270" r:id="rId15"/>
    <p:sldId id="269" r:id="rId16"/>
    <p:sldId id="275" r:id="rId17"/>
    <p:sldId id="271" r:id="rId18"/>
    <p:sldId id="294" r:id="rId19"/>
    <p:sldId id="306" r:id="rId20"/>
    <p:sldId id="280" r:id="rId21"/>
    <p:sldId id="300" r:id="rId22"/>
    <p:sldId id="295" r:id="rId23"/>
    <p:sldId id="296" r:id="rId24"/>
    <p:sldId id="301" r:id="rId25"/>
    <p:sldId id="297" r:id="rId26"/>
    <p:sldId id="284" r:id="rId27"/>
    <p:sldId id="273" r:id="rId28"/>
    <p:sldId id="289" r:id="rId29"/>
    <p:sldId id="293" r:id="rId30"/>
    <p:sldId id="277" r:id="rId31"/>
    <p:sldId id="304"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p:scale>
          <a:sx n="75" d="100"/>
          <a:sy n="75" d="100"/>
        </p:scale>
        <p:origin x="69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49F39-C43E-4A44-98BD-52DA1FE1253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46F02FD3-4E69-4A54-ABAA-87F7392F3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CD1EAB-CA07-4CBA-B9D7-32C76374EA9C}"/>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471B2E1E-53AF-4B3B-83F1-CEADAC4A03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B49419-5A28-43A2-843E-97FEAC2400E7}"/>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52978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20A85-8CF6-4494-B45F-96FA71F7E82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580059F-9740-47AB-B623-4AFDD9EEF6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B66C9C2-C137-41A4-98E7-C55E003B45D9}"/>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A0752BC1-23C3-45F5-818A-0ABEA1B6C2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8494A53-BEE4-40F5-BA35-75473B57102C}"/>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25364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B50CAC-D174-43D1-8F2D-BC8690EA9B2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36CC9F-2428-4523-81EE-90773A7890D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5C7374-4C2B-4111-8D2C-75A24A9952BD}"/>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07F5F23A-5F99-40BC-A2AD-CF0A1AD712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D432B01-DA6C-43D7-AFF7-E860D05488A2}"/>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5629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528ED-65A6-449C-8882-FE81C2DAE74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D5A0477-0D93-4147-99B1-DF99C64E95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1F89457-A20A-48B5-98AD-C04B075F1D45}"/>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EAB50046-AA18-4352-877C-99D60F655C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5F093DE-B17C-4FBC-A616-C16472AC5AD3}"/>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08020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D484F-2CD8-450F-BE04-DFB7167EFB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D93323B-1DB3-4465-A621-2CC54DCD4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D7473AB-CA04-44F4-9C16-D03C459ECDB3}"/>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A145A6D3-A6C2-418A-8A80-E81B91E0B9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769703-2E83-42A6-A476-B8863B41807F}"/>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25342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DCD59-8436-4FC1-9F5E-D240A9E0B96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F10E119-C096-45C7-86A3-F6925BC4003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02E26FE-3DA9-4EA5-8F34-94D8B72305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FEB52E5-3770-48AF-9BCE-11EAB822C709}"/>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6" name="Marcador de pie de página 5">
            <a:extLst>
              <a:ext uri="{FF2B5EF4-FFF2-40B4-BE49-F238E27FC236}">
                <a16:creationId xmlns:a16="http://schemas.microsoft.com/office/drawing/2014/main" id="{64385FEC-D945-4AB1-8B2E-8C4A21AF42C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3790D03-C2E6-47AC-98E7-C8327420D5D5}"/>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32692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9ABE7-2289-4769-B849-604A76BCB76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95D0720-6777-4DD1-A4CA-DAEE2627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A9485F-C207-4FC7-8014-1880782DD58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593094D-565D-4727-9408-A5F1B6F3B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7684D4-6B00-46F3-9652-AA71144B452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9D88DE1-39B1-403F-A3B3-A50778FE86FE}"/>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8" name="Marcador de pie de página 7">
            <a:extLst>
              <a:ext uri="{FF2B5EF4-FFF2-40B4-BE49-F238E27FC236}">
                <a16:creationId xmlns:a16="http://schemas.microsoft.com/office/drawing/2014/main" id="{2BF0BEBB-CB93-418B-B08F-A2780342D9A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5D0E82D-C4AE-4783-9982-C23C42D3072F}"/>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357349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2193F-CA04-4F48-B80D-261A8B9EDA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C1EB451-6456-48C6-9CFB-CD5054B401F7}"/>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4" name="Marcador de pie de página 3">
            <a:extLst>
              <a:ext uri="{FF2B5EF4-FFF2-40B4-BE49-F238E27FC236}">
                <a16:creationId xmlns:a16="http://schemas.microsoft.com/office/drawing/2014/main" id="{AA010539-E009-4D82-9FF2-027EE6BF066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9EF52D3-FB80-4404-A99C-552DC40CCBAA}"/>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80550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828EC8-EE66-40C3-960E-FA8E18F76FD9}"/>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3" name="Marcador de pie de página 2">
            <a:extLst>
              <a:ext uri="{FF2B5EF4-FFF2-40B4-BE49-F238E27FC236}">
                <a16:creationId xmlns:a16="http://schemas.microsoft.com/office/drawing/2014/main" id="{309F3198-F165-41F5-8872-0BC1BB723C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B7AE5F-E5DD-4945-A69B-EAC5EAA76369}"/>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41605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3834B-AB5B-46BF-BAAF-3F64FF2C8D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7D85471-D3F9-4C75-96C6-F5E8A018E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0C7F592-6E16-42A6-8432-8DAD8F31E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923B8A-228D-4D2C-AA46-5630C48257B4}"/>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6" name="Marcador de pie de página 5">
            <a:extLst>
              <a:ext uri="{FF2B5EF4-FFF2-40B4-BE49-F238E27FC236}">
                <a16:creationId xmlns:a16="http://schemas.microsoft.com/office/drawing/2014/main" id="{63F9037B-A87D-4B0E-A0DD-1D7DC426828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0C4511-AC52-4E3B-8D31-AA9D13C43DC7}"/>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242250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5DD22-B841-4960-B81D-B8D7451FA4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48BD8AC-F413-4AEC-AC28-276933A82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F135A16-225A-462D-929E-5D1C243E0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750724-35D9-4143-BBF4-163FD41EA829}"/>
              </a:ext>
            </a:extLst>
          </p:cNvPr>
          <p:cNvSpPr>
            <a:spLocks noGrp="1"/>
          </p:cNvSpPr>
          <p:nvPr>
            <p:ph type="dt" sz="half" idx="10"/>
          </p:nvPr>
        </p:nvSpPr>
        <p:spPr/>
        <p:txBody>
          <a:bodyPr/>
          <a:lstStyle/>
          <a:p>
            <a:fld id="{C62B0219-7281-4FED-9582-F7ADE948975B}" type="datetimeFigureOut">
              <a:rPr lang="es-CO" smtClean="0"/>
              <a:t>2/12/2021</a:t>
            </a:fld>
            <a:endParaRPr lang="es-CO"/>
          </a:p>
        </p:txBody>
      </p:sp>
      <p:sp>
        <p:nvSpPr>
          <p:cNvPr id="6" name="Marcador de pie de página 5">
            <a:extLst>
              <a:ext uri="{FF2B5EF4-FFF2-40B4-BE49-F238E27FC236}">
                <a16:creationId xmlns:a16="http://schemas.microsoft.com/office/drawing/2014/main" id="{8B28FF77-6181-468E-B943-B0283C1F391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F6D9203-8789-445E-B776-46E741192681}"/>
              </a:ext>
            </a:extLst>
          </p:cNvPr>
          <p:cNvSpPr>
            <a:spLocks noGrp="1"/>
          </p:cNvSpPr>
          <p:nvPr>
            <p:ph type="sldNum" sz="quarter" idx="12"/>
          </p:nvPr>
        </p:nvSpPr>
        <p:spPr/>
        <p:txBody>
          <a:bodyPr/>
          <a:lstStyle/>
          <a:p>
            <a:fld id="{B2210011-9983-4FD9-A22F-9C386811A96D}" type="slidenum">
              <a:rPr lang="es-CO" smtClean="0"/>
              <a:t>‹Nº›</a:t>
            </a:fld>
            <a:endParaRPr lang="es-CO"/>
          </a:p>
        </p:txBody>
      </p:sp>
    </p:spTree>
    <p:extLst>
      <p:ext uri="{BB962C8B-B14F-4D97-AF65-F5344CB8AC3E}">
        <p14:creationId xmlns:p14="http://schemas.microsoft.com/office/powerpoint/2010/main" val="407730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986F1A-1B37-48D9-B7C5-01F91C342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D91163E-8AED-4C84-BC3D-4FD7A2A53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C7031C-C5E4-4A22-A7A7-1DF3DF2AC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B0219-7281-4FED-9582-F7ADE948975B}" type="datetimeFigureOut">
              <a:rPr lang="es-CO" smtClean="0"/>
              <a:t>2/12/2021</a:t>
            </a:fld>
            <a:endParaRPr lang="es-CO"/>
          </a:p>
        </p:txBody>
      </p:sp>
      <p:sp>
        <p:nvSpPr>
          <p:cNvPr id="5" name="Marcador de pie de página 4">
            <a:extLst>
              <a:ext uri="{FF2B5EF4-FFF2-40B4-BE49-F238E27FC236}">
                <a16:creationId xmlns:a16="http://schemas.microsoft.com/office/drawing/2014/main" id="{3F8762C1-65C8-4B01-861D-6D5BFFF6A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9E4855B-E275-4CAD-9D32-550666FB0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10011-9983-4FD9-A22F-9C386811A96D}" type="slidenum">
              <a:rPr lang="es-CO" smtClean="0"/>
              <a:t>‹Nº›</a:t>
            </a:fld>
            <a:endParaRPr lang="es-CO"/>
          </a:p>
        </p:txBody>
      </p:sp>
    </p:spTree>
    <p:extLst>
      <p:ext uri="{BB962C8B-B14F-4D97-AF65-F5344CB8AC3E}">
        <p14:creationId xmlns:p14="http://schemas.microsoft.com/office/powerpoint/2010/main" val="1770135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ogebra.org/m/JXZ8T7B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hyperphysics.phy-astr.gsu.edu/hbasees/Kinetic/barfo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mce.cl/joomlatools-files/docman-files/universidad/revistas/eureka/revistaeureka_05_05-La-presion-y-sus-efectos-en-el-agua.%20Guia-para-el-docent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resionatmosferica.com/como-afecta-la-presion-atmosferica-a-la-presion-sanguine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N-iJkoT4ro" TargetMode="External"/><Relationship Id="rId2" Type="http://schemas.openxmlformats.org/officeDocument/2006/relationships/hyperlink" Target="https://www.youtube.com/watch?v=GyqJoabd0Z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86896-72A6-485D-A682-D2500B377FB9}"/>
              </a:ext>
            </a:extLst>
          </p:cNvPr>
          <p:cNvSpPr>
            <a:spLocks noGrp="1"/>
          </p:cNvSpPr>
          <p:nvPr>
            <p:ph type="title"/>
          </p:nvPr>
        </p:nvSpPr>
        <p:spPr/>
        <p:txBody>
          <a:bodyPr/>
          <a:lstStyle/>
          <a:p>
            <a:r>
              <a:rPr lang="es-ES" dirty="0"/>
              <a:t>Laboratorio No 4: presión </a:t>
            </a:r>
            <a:r>
              <a:rPr lang="es-ES" dirty="0" err="1"/>
              <a:t>atmosferica</a:t>
            </a:r>
            <a:endParaRPr lang="es-CO" dirty="0"/>
          </a:p>
        </p:txBody>
      </p:sp>
      <p:sp>
        <p:nvSpPr>
          <p:cNvPr id="3" name="Marcador de contenido 2">
            <a:extLst>
              <a:ext uri="{FF2B5EF4-FFF2-40B4-BE49-F238E27FC236}">
                <a16:creationId xmlns:a16="http://schemas.microsoft.com/office/drawing/2014/main" id="{2DA4CCA9-4E81-4F0C-A671-014792C9E2A0}"/>
              </a:ext>
            </a:extLst>
          </p:cNvPr>
          <p:cNvSpPr>
            <a:spLocks noGrp="1"/>
          </p:cNvSpPr>
          <p:nvPr>
            <p:ph idx="1"/>
          </p:nvPr>
        </p:nvSpPr>
        <p:spPr>
          <a:xfrm>
            <a:off x="838200" y="1825625"/>
            <a:ext cx="11061700" cy="4667250"/>
          </a:xfrm>
        </p:spPr>
        <p:txBody>
          <a:bodyPr>
            <a:normAutofit fontScale="70000" lnSpcReduction="20000"/>
          </a:bodyPr>
          <a:lstStyle/>
          <a:p>
            <a:r>
              <a:rPr lang="es-ES" b="1" i="0" dirty="0">
                <a:solidFill>
                  <a:srgbClr val="000000"/>
                </a:solidFill>
                <a:effectLst/>
                <a:latin typeface="Arial" panose="020B0604020202020204" pitchFamily="34" charset="0"/>
              </a:rPr>
              <a:t>Como mediríamos la presión atmosférica en el lugar en el que estamos?, y como varia?</a:t>
            </a:r>
          </a:p>
          <a:p>
            <a:endParaRPr lang="es-ES" dirty="0"/>
          </a:p>
          <a:p>
            <a:r>
              <a:rPr lang="es-ES" dirty="0"/>
              <a:t>Construir un barómetro. </a:t>
            </a:r>
            <a:r>
              <a:rPr lang="es-ES" dirty="0" err="1"/>
              <a:t>Bitacora</a:t>
            </a:r>
            <a:r>
              <a:rPr lang="es-ES" dirty="0"/>
              <a:t>. Citar.  </a:t>
            </a:r>
          </a:p>
          <a:p>
            <a:r>
              <a:rPr lang="es-ES" b="1" dirty="0">
                <a:solidFill>
                  <a:srgbClr val="FF0000"/>
                </a:solidFill>
                <a:highlight>
                  <a:srgbClr val="FFFF00"/>
                </a:highlight>
              </a:rPr>
              <a:t>Escoger una de estas preguntas o otra relacionada con presión </a:t>
            </a:r>
            <a:r>
              <a:rPr lang="es-ES" b="1" dirty="0" err="1">
                <a:solidFill>
                  <a:srgbClr val="FF0000"/>
                </a:solidFill>
                <a:highlight>
                  <a:srgbClr val="FFFF00"/>
                </a:highlight>
              </a:rPr>
              <a:t>atmosferica</a:t>
            </a:r>
            <a:endParaRPr lang="es-ES" b="1" dirty="0">
              <a:solidFill>
                <a:srgbClr val="FF0000"/>
              </a:solidFill>
              <a:highlight>
                <a:srgbClr val="FFFF00"/>
              </a:highlight>
            </a:endParaRPr>
          </a:p>
          <a:p>
            <a:pPr marL="0" indent="0">
              <a:buNone/>
            </a:pPr>
            <a:endParaRPr lang="es-ES" b="1" dirty="0">
              <a:solidFill>
                <a:srgbClr val="FF0000"/>
              </a:solidFill>
              <a:highlight>
                <a:srgbClr val="FFFF00"/>
              </a:highlight>
            </a:endParaRPr>
          </a:p>
          <a:p>
            <a:r>
              <a:rPr lang="es-ES" b="1" dirty="0">
                <a:solidFill>
                  <a:srgbClr val="FF0000"/>
                </a:solidFill>
                <a:highlight>
                  <a:srgbClr val="FFFF00"/>
                </a:highlight>
              </a:rPr>
              <a:t>Como Influye la presión atmosférica en los seres vivos?</a:t>
            </a:r>
          </a:p>
          <a:p>
            <a:r>
              <a:rPr lang="es-ES" b="1" dirty="0">
                <a:solidFill>
                  <a:srgbClr val="FF0000"/>
                </a:solidFill>
                <a:highlight>
                  <a:srgbClr val="FFFF00"/>
                </a:highlight>
              </a:rPr>
              <a:t>Relación entre la presión atmosférica y la altitud?</a:t>
            </a:r>
          </a:p>
          <a:p>
            <a:r>
              <a:rPr lang="es-ES" b="0" i="0" dirty="0">
                <a:solidFill>
                  <a:srgbClr val="FF0000"/>
                </a:solidFill>
                <a:effectLst/>
                <a:highlight>
                  <a:srgbClr val="FFFF00"/>
                </a:highlight>
                <a:latin typeface="Arial" panose="020B0604020202020204" pitchFamily="34" charset="0"/>
              </a:rPr>
              <a:t>¿Cómo afecta la presión atmosférica el punto de ebullición del agua?</a:t>
            </a:r>
          </a:p>
          <a:p>
            <a:r>
              <a:rPr lang="es-ES" dirty="0">
                <a:solidFill>
                  <a:srgbClr val="FF0000"/>
                </a:solidFill>
                <a:highlight>
                  <a:srgbClr val="FFFF00"/>
                </a:highlight>
                <a:latin typeface="Arial" panose="020B0604020202020204" pitchFamily="34" charset="0"/>
              </a:rPr>
              <a:t>Como afecta la presión atmosférica la presión sanguínea?</a:t>
            </a:r>
          </a:p>
          <a:p>
            <a:r>
              <a:rPr lang="es-ES" dirty="0">
                <a:solidFill>
                  <a:srgbClr val="FF0000"/>
                </a:solidFill>
                <a:highlight>
                  <a:srgbClr val="FFFF00"/>
                </a:highlight>
              </a:rPr>
              <a:t>¿Cómo afecta la presión a los cambios de fase del agua?</a:t>
            </a:r>
          </a:p>
          <a:p>
            <a:endParaRPr lang="es-ES" dirty="0"/>
          </a:p>
          <a:p>
            <a:endParaRPr lang="es-ES" dirty="0"/>
          </a:p>
          <a:p>
            <a:pPr marL="0" indent="0">
              <a:buNone/>
            </a:pPr>
            <a:r>
              <a:rPr lang="es-ES" dirty="0"/>
              <a:t> </a:t>
            </a:r>
            <a:endParaRPr lang="es-CO" dirty="0"/>
          </a:p>
        </p:txBody>
      </p:sp>
    </p:spTree>
    <p:extLst>
      <p:ext uri="{BB962C8B-B14F-4D97-AF65-F5344CB8AC3E}">
        <p14:creationId xmlns:p14="http://schemas.microsoft.com/office/powerpoint/2010/main" val="312198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463C595-EBF7-4687-8B7D-E4B8E2FC6A9A}"/>
              </a:ext>
            </a:extLst>
          </p:cNvPr>
          <p:cNvPicPr>
            <a:picLocks noGrp="1" noChangeAspect="1"/>
          </p:cNvPicPr>
          <p:nvPr>
            <p:ph idx="1"/>
          </p:nvPr>
        </p:nvPicPr>
        <p:blipFill>
          <a:blip r:embed="rId2"/>
          <a:stretch>
            <a:fillRect/>
          </a:stretch>
        </p:blipFill>
        <p:spPr>
          <a:xfrm>
            <a:off x="1601920" y="744140"/>
            <a:ext cx="8718417" cy="5369719"/>
          </a:xfrm>
          <a:prstGeom prst="rect">
            <a:avLst/>
          </a:prstGeom>
        </p:spPr>
      </p:pic>
    </p:spTree>
    <p:extLst>
      <p:ext uri="{BB962C8B-B14F-4D97-AF65-F5344CB8AC3E}">
        <p14:creationId xmlns:p14="http://schemas.microsoft.com/office/powerpoint/2010/main" val="60119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1629FFF-8841-4CFB-BA28-781101E100CF}"/>
              </a:ext>
            </a:extLst>
          </p:cNvPr>
          <p:cNvPicPr>
            <a:picLocks noGrp="1" noChangeAspect="1"/>
          </p:cNvPicPr>
          <p:nvPr>
            <p:ph idx="1"/>
          </p:nvPr>
        </p:nvPicPr>
        <p:blipFill>
          <a:blip r:embed="rId2"/>
          <a:stretch>
            <a:fillRect/>
          </a:stretch>
        </p:blipFill>
        <p:spPr>
          <a:xfrm>
            <a:off x="1926771" y="408214"/>
            <a:ext cx="8338458" cy="6253843"/>
          </a:xfrm>
          <a:prstGeom prst="rect">
            <a:avLst/>
          </a:prstGeom>
        </p:spPr>
      </p:pic>
    </p:spTree>
    <p:extLst>
      <p:ext uri="{BB962C8B-B14F-4D97-AF65-F5344CB8AC3E}">
        <p14:creationId xmlns:p14="http://schemas.microsoft.com/office/powerpoint/2010/main" val="295774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4EF65-4663-4284-AA87-6532CE91973A}"/>
              </a:ext>
            </a:extLst>
          </p:cNvPr>
          <p:cNvSpPr>
            <a:spLocks noGrp="1"/>
          </p:cNvSpPr>
          <p:nvPr>
            <p:ph type="title"/>
          </p:nvPr>
        </p:nvSpPr>
        <p:spPr/>
        <p:txBody>
          <a:bodyPr>
            <a:normAutofit fontScale="90000"/>
          </a:bodyPr>
          <a:lstStyle/>
          <a:p>
            <a:r>
              <a:rPr lang="es-ES" dirty="0"/>
              <a:t>Relación entre la presión atmosférica y la altitud.</a:t>
            </a:r>
            <a:r>
              <a:rPr lang="es-ES" b="1" dirty="0"/>
              <a:t>?</a:t>
            </a:r>
            <a:r>
              <a:rPr lang="es-ES" dirty="0"/>
              <a:t> </a:t>
            </a:r>
            <a:r>
              <a:rPr lang="es-CO" dirty="0">
                <a:hlinkClick r:id="rId2"/>
              </a:rPr>
              <a:t>https://www.geogebra.org/m/JXZ8T7Bf</a:t>
            </a:r>
            <a:endParaRPr lang="es-ES" dirty="0"/>
          </a:p>
        </p:txBody>
      </p:sp>
      <p:pic>
        <p:nvPicPr>
          <p:cNvPr id="5" name="Marcador de contenido 3">
            <a:extLst>
              <a:ext uri="{FF2B5EF4-FFF2-40B4-BE49-F238E27FC236}">
                <a16:creationId xmlns:a16="http://schemas.microsoft.com/office/drawing/2014/main" id="{7B6A40ED-A56E-45A6-85C2-9355A4EEDD0F}"/>
              </a:ext>
            </a:extLst>
          </p:cNvPr>
          <p:cNvPicPr>
            <a:picLocks noChangeAspect="1"/>
          </p:cNvPicPr>
          <p:nvPr/>
        </p:nvPicPr>
        <p:blipFill>
          <a:blip r:embed="rId3"/>
          <a:stretch>
            <a:fillRect/>
          </a:stretch>
        </p:blipFill>
        <p:spPr>
          <a:xfrm>
            <a:off x="2527729" y="1780469"/>
            <a:ext cx="6151034" cy="4613276"/>
          </a:xfrm>
          <a:prstGeom prst="rect">
            <a:avLst/>
          </a:prstGeom>
        </p:spPr>
      </p:pic>
    </p:spTree>
    <p:extLst>
      <p:ext uri="{BB962C8B-B14F-4D97-AF65-F5344CB8AC3E}">
        <p14:creationId xmlns:p14="http://schemas.microsoft.com/office/powerpoint/2010/main" val="84700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643F486-0025-4200-9C45-4762323E0559}"/>
              </a:ext>
            </a:extLst>
          </p:cNvPr>
          <p:cNvPicPr>
            <a:picLocks noChangeAspect="1"/>
          </p:cNvPicPr>
          <p:nvPr/>
        </p:nvPicPr>
        <p:blipFill>
          <a:blip r:embed="rId2"/>
          <a:stretch>
            <a:fillRect/>
          </a:stretch>
        </p:blipFill>
        <p:spPr>
          <a:xfrm>
            <a:off x="1824037" y="671512"/>
            <a:ext cx="8543925" cy="5514975"/>
          </a:xfrm>
          <a:prstGeom prst="rect">
            <a:avLst/>
          </a:prstGeom>
        </p:spPr>
      </p:pic>
    </p:spTree>
    <p:extLst>
      <p:ext uri="{BB962C8B-B14F-4D97-AF65-F5344CB8AC3E}">
        <p14:creationId xmlns:p14="http://schemas.microsoft.com/office/powerpoint/2010/main" val="126606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F07581-26D7-4D08-9454-2C4AD0676F67}"/>
              </a:ext>
            </a:extLst>
          </p:cNvPr>
          <p:cNvPicPr>
            <a:picLocks noChangeAspect="1"/>
          </p:cNvPicPr>
          <p:nvPr/>
        </p:nvPicPr>
        <p:blipFill>
          <a:blip r:embed="rId2"/>
          <a:stretch>
            <a:fillRect/>
          </a:stretch>
        </p:blipFill>
        <p:spPr>
          <a:xfrm>
            <a:off x="1857375" y="704850"/>
            <a:ext cx="8477250" cy="5448300"/>
          </a:xfrm>
          <a:prstGeom prst="rect">
            <a:avLst/>
          </a:prstGeom>
        </p:spPr>
      </p:pic>
    </p:spTree>
    <p:extLst>
      <p:ext uri="{BB962C8B-B14F-4D97-AF65-F5344CB8AC3E}">
        <p14:creationId xmlns:p14="http://schemas.microsoft.com/office/powerpoint/2010/main" val="184345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D1368E-7F89-4E2B-9D7B-6964AAF96B4F}"/>
              </a:ext>
            </a:extLst>
          </p:cNvPr>
          <p:cNvSpPr>
            <a:spLocks noGrp="1"/>
          </p:cNvSpPr>
          <p:nvPr>
            <p:ph idx="1"/>
          </p:nvPr>
        </p:nvSpPr>
        <p:spPr>
          <a:xfrm>
            <a:off x="698500" y="1016000"/>
            <a:ext cx="10655300" cy="5160963"/>
          </a:xfrm>
        </p:spPr>
        <p:txBody>
          <a:bodyPr>
            <a:normAutofit/>
          </a:bodyPr>
          <a:lstStyle/>
          <a:p>
            <a:r>
              <a:rPr lang="es-ES" b="0" dirty="0">
                <a:effectLst/>
              </a:rPr>
              <a:t>Se trata de una función DECRECIENTE en todo su dominio ya que, a medida que aumenta la altitud, disminuye la presión atmosférica.</a:t>
            </a:r>
          </a:p>
          <a:p>
            <a:pPr marL="0" indent="0">
              <a:buNone/>
            </a:pPr>
            <a:endParaRPr lang="es-ES" b="0" dirty="0">
              <a:effectLst/>
            </a:endParaRPr>
          </a:p>
          <a:p>
            <a:r>
              <a:rPr lang="es-ES" b="1" dirty="0">
                <a:effectLst/>
              </a:rPr>
              <a:t>La presión atmosférica disminuye al aumentar la altura</a:t>
            </a:r>
            <a:r>
              <a:rPr lang="es-ES" dirty="0">
                <a:effectLst/>
              </a:rPr>
              <a:t> a la que nos encontramos sobre el nivel del mar. Sin embargo, </a:t>
            </a:r>
            <a:r>
              <a:rPr lang="es-ES" b="1" dirty="0">
                <a:effectLst/>
              </a:rPr>
              <a:t>esta disminución no es uniforme</a:t>
            </a:r>
            <a:r>
              <a:rPr lang="es-ES" dirty="0">
                <a:effectLst/>
              </a:rPr>
              <a:t>, ya que al principio disminuye más rápidamente que después, debido a que la atmósfera va perdiendo densidad a medida que vamos ascendiendo, pues el aire se va enrareciendo (cada vez hay menos aire y se hace </a:t>
            </a:r>
            <a:r>
              <a:rPr lang="es-ES" i="1" dirty="0">
                <a:effectLst/>
              </a:rPr>
              <a:t>más raro</a:t>
            </a:r>
            <a:r>
              <a:rPr lang="es-ES" dirty="0">
                <a:effectLst/>
              </a:rPr>
              <a:t>). Como puedes apreciar en la gráfica, se trata de una f</a:t>
            </a:r>
            <a:r>
              <a:rPr lang="es-ES" b="1" dirty="0">
                <a:effectLst/>
              </a:rPr>
              <a:t>unción DECRECIENTE</a:t>
            </a:r>
            <a:r>
              <a:rPr lang="es-ES" dirty="0">
                <a:effectLst/>
              </a:rPr>
              <a:t> en todo su dominio ya que, a medida que aumenta la altitud, disminuye la presión atmosférica.</a:t>
            </a:r>
          </a:p>
          <a:p>
            <a:pPr marL="0" indent="0">
              <a:buNone/>
            </a:pPr>
            <a:endParaRPr lang="es-CO" dirty="0"/>
          </a:p>
        </p:txBody>
      </p:sp>
    </p:spTree>
    <p:extLst>
      <p:ext uri="{BB962C8B-B14F-4D97-AF65-F5344CB8AC3E}">
        <p14:creationId xmlns:p14="http://schemas.microsoft.com/office/powerpoint/2010/main" val="38166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46866D-5CEA-4010-AF77-632E897FDC33}"/>
              </a:ext>
            </a:extLst>
          </p:cNvPr>
          <p:cNvPicPr>
            <a:picLocks noChangeAspect="1"/>
          </p:cNvPicPr>
          <p:nvPr/>
        </p:nvPicPr>
        <p:blipFill>
          <a:blip r:embed="rId2"/>
          <a:stretch>
            <a:fillRect/>
          </a:stretch>
        </p:blipFill>
        <p:spPr>
          <a:xfrm>
            <a:off x="1397000" y="447348"/>
            <a:ext cx="5335587" cy="5963303"/>
          </a:xfrm>
          <a:prstGeom prst="rect">
            <a:avLst/>
          </a:prstGeom>
        </p:spPr>
      </p:pic>
      <p:pic>
        <p:nvPicPr>
          <p:cNvPr id="5" name="Imagen 4">
            <a:extLst>
              <a:ext uri="{FF2B5EF4-FFF2-40B4-BE49-F238E27FC236}">
                <a16:creationId xmlns:a16="http://schemas.microsoft.com/office/drawing/2014/main" id="{66DF7945-0CD7-4321-9FBC-6D67780DB344}"/>
              </a:ext>
            </a:extLst>
          </p:cNvPr>
          <p:cNvPicPr>
            <a:picLocks noChangeAspect="1"/>
          </p:cNvPicPr>
          <p:nvPr/>
        </p:nvPicPr>
        <p:blipFill>
          <a:blip r:embed="rId3"/>
          <a:stretch>
            <a:fillRect/>
          </a:stretch>
        </p:blipFill>
        <p:spPr>
          <a:xfrm>
            <a:off x="6418840" y="447348"/>
            <a:ext cx="5773160" cy="4365952"/>
          </a:xfrm>
          <a:prstGeom prst="rect">
            <a:avLst/>
          </a:prstGeom>
        </p:spPr>
      </p:pic>
    </p:spTree>
    <p:extLst>
      <p:ext uri="{BB962C8B-B14F-4D97-AF65-F5344CB8AC3E}">
        <p14:creationId xmlns:p14="http://schemas.microsoft.com/office/powerpoint/2010/main" val="28864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10B5EE4-86B2-4411-AC9E-09029AFF56AF}"/>
              </a:ext>
            </a:extLst>
          </p:cNvPr>
          <p:cNvPicPr>
            <a:picLocks noGrp="1" noChangeAspect="1"/>
          </p:cNvPicPr>
          <p:nvPr>
            <p:ph idx="1"/>
          </p:nvPr>
        </p:nvPicPr>
        <p:blipFill>
          <a:blip r:embed="rId2"/>
          <a:stretch>
            <a:fillRect/>
          </a:stretch>
        </p:blipFill>
        <p:spPr>
          <a:xfrm>
            <a:off x="2127480" y="523081"/>
            <a:ext cx="7741027" cy="5811838"/>
          </a:xfrm>
          <a:prstGeom prst="rect">
            <a:avLst/>
          </a:prstGeom>
        </p:spPr>
      </p:pic>
    </p:spTree>
    <p:extLst>
      <p:ext uri="{BB962C8B-B14F-4D97-AF65-F5344CB8AC3E}">
        <p14:creationId xmlns:p14="http://schemas.microsoft.com/office/powerpoint/2010/main" val="294518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5BE4E-3B7D-4E60-BA00-A84005BACEA6}"/>
              </a:ext>
            </a:extLst>
          </p:cNvPr>
          <p:cNvSpPr>
            <a:spLocks noGrp="1"/>
          </p:cNvSpPr>
          <p:nvPr>
            <p:ph type="title"/>
          </p:nvPr>
        </p:nvSpPr>
        <p:spPr/>
        <p:txBody>
          <a:bodyPr/>
          <a:lstStyle/>
          <a:p>
            <a:r>
              <a:rPr lang="es-ES" dirty="0"/>
              <a:t>Cual será la columna de mercurio a 2000 m?</a:t>
            </a:r>
            <a:endParaRPr lang="es-CO" dirty="0"/>
          </a:p>
        </p:txBody>
      </p:sp>
      <p:pic>
        <p:nvPicPr>
          <p:cNvPr id="3074" name="Picture 2">
            <a:extLst>
              <a:ext uri="{FF2B5EF4-FFF2-40B4-BE49-F238E27FC236}">
                <a16:creationId xmlns:a16="http://schemas.microsoft.com/office/drawing/2014/main" id="{A9745ABA-94B7-4105-B47F-59EAAB03EF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3031" y="1825625"/>
            <a:ext cx="61659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1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70338-1BA0-4C8D-8B58-D0728560671F}"/>
              </a:ext>
            </a:extLst>
          </p:cNvPr>
          <p:cNvSpPr>
            <a:spLocks noGrp="1"/>
          </p:cNvSpPr>
          <p:nvPr>
            <p:ph type="title"/>
          </p:nvPr>
        </p:nvSpPr>
        <p:spPr/>
        <p:txBody>
          <a:bodyPr/>
          <a:lstStyle/>
          <a:p>
            <a:r>
              <a:rPr lang="es-ES" dirty="0"/>
              <a:t>Cual es la presión a una altitud de 2600 m?</a:t>
            </a:r>
            <a:endParaRPr lang="es-CO" dirty="0"/>
          </a:p>
        </p:txBody>
      </p:sp>
      <p:sp>
        <p:nvSpPr>
          <p:cNvPr id="3" name="Marcador de contenido 2">
            <a:extLst>
              <a:ext uri="{FF2B5EF4-FFF2-40B4-BE49-F238E27FC236}">
                <a16:creationId xmlns:a16="http://schemas.microsoft.com/office/drawing/2014/main" id="{8470BC8A-D2B5-4CA2-B235-80219BAC9E58}"/>
              </a:ext>
            </a:extLst>
          </p:cNvPr>
          <p:cNvSpPr>
            <a:spLocks noGrp="1"/>
          </p:cNvSpPr>
          <p:nvPr>
            <p:ph idx="1"/>
          </p:nvPr>
        </p:nvSpPr>
        <p:spPr/>
        <p:txBody>
          <a:bodyPr/>
          <a:lstStyle/>
          <a:p>
            <a:r>
              <a:rPr lang="es-CO" dirty="0">
                <a:hlinkClick r:id="rId2"/>
              </a:rPr>
              <a:t>http://hyperphysics.phy-astr.gsu.edu/hbasees/Kinetic/barfor.html</a:t>
            </a:r>
            <a:endParaRPr lang="es-CO" dirty="0"/>
          </a:p>
          <a:p>
            <a:endParaRPr lang="es-CO" dirty="0"/>
          </a:p>
        </p:txBody>
      </p:sp>
      <p:pic>
        <p:nvPicPr>
          <p:cNvPr id="5" name="Imagen 4">
            <a:extLst>
              <a:ext uri="{FF2B5EF4-FFF2-40B4-BE49-F238E27FC236}">
                <a16:creationId xmlns:a16="http://schemas.microsoft.com/office/drawing/2014/main" id="{A391EE82-947D-48C1-93AC-73C1D4B41F99}"/>
              </a:ext>
            </a:extLst>
          </p:cNvPr>
          <p:cNvPicPr>
            <a:picLocks noChangeAspect="1"/>
          </p:cNvPicPr>
          <p:nvPr/>
        </p:nvPicPr>
        <p:blipFill>
          <a:blip r:embed="rId3"/>
          <a:stretch>
            <a:fillRect/>
          </a:stretch>
        </p:blipFill>
        <p:spPr>
          <a:xfrm>
            <a:off x="2657475" y="2400300"/>
            <a:ext cx="6629400" cy="5772150"/>
          </a:xfrm>
          <a:prstGeom prst="rect">
            <a:avLst/>
          </a:prstGeom>
        </p:spPr>
      </p:pic>
    </p:spTree>
    <p:extLst>
      <p:ext uri="{BB962C8B-B14F-4D97-AF65-F5344CB8AC3E}">
        <p14:creationId xmlns:p14="http://schemas.microsoft.com/office/powerpoint/2010/main" val="427975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B0EA70-887B-422D-961E-A238DE11CA91}"/>
              </a:ext>
            </a:extLst>
          </p:cNvPr>
          <p:cNvSpPr>
            <a:spLocks noGrp="1"/>
          </p:cNvSpPr>
          <p:nvPr>
            <p:ph idx="1"/>
          </p:nvPr>
        </p:nvSpPr>
        <p:spPr/>
        <p:txBody>
          <a:bodyPr>
            <a:normAutofit fontScale="92500" lnSpcReduction="20000"/>
          </a:bodyPr>
          <a:lstStyle/>
          <a:p>
            <a:r>
              <a:rPr lang="es-ES" b="1" dirty="0"/>
              <a:t>Pesa el aire?</a:t>
            </a:r>
            <a:endParaRPr lang="es-ES" b="1" i="0" dirty="0">
              <a:solidFill>
                <a:srgbClr val="000000"/>
              </a:solidFill>
              <a:effectLst/>
              <a:latin typeface="Arial" panose="020B0604020202020204" pitchFamily="34" charset="0"/>
            </a:endParaRPr>
          </a:p>
          <a:p>
            <a:r>
              <a:rPr lang="es-ES" b="1" dirty="0">
                <a:solidFill>
                  <a:srgbClr val="FF0000"/>
                </a:solidFill>
                <a:highlight>
                  <a:srgbClr val="FFFF00"/>
                </a:highlight>
              </a:rPr>
              <a:t>Como Influye la presión atmosférica en los seres vivos?</a:t>
            </a:r>
          </a:p>
          <a:p>
            <a:r>
              <a:rPr lang="es-ES" b="1" dirty="0">
                <a:solidFill>
                  <a:srgbClr val="FF0000"/>
                </a:solidFill>
                <a:highlight>
                  <a:srgbClr val="FFFF00"/>
                </a:highlight>
              </a:rPr>
              <a:t>Relación entre la presión atmosférica y la altitud?</a:t>
            </a:r>
          </a:p>
          <a:p>
            <a:r>
              <a:rPr lang="es-ES" b="0" i="0" dirty="0">
                <a:solidFill>
                  <a:srgbClr val="FF0000"/>
                </a:solidFill>
                <a:effectLst/>
                <a:highlight>
                  <a:srgbClr val="FFFF00"/>
                </a:highlight>
                <a:latin typeface="Arial" panose="020B0604020202020204" pitchFamily="34" charset="0"/>
              </a:rPr>
              <a:t>¿Cómo afecta la presión atmosférica el punto de ebullición del agua?</a:t>
            </a:r>
          </a:p>
          <a:p>
            <a:r>
              <a:rPr lang="es-ES" dirty="0">
                <a:solidFill>
                  <a:srgbClr val="FF0000"/>
                </a:solidFill>
                <a:highlight>
                  <a:srgbClr val="FFFF00"/>
                </a:highlight>
                <a:latin typeface="Arial" panose="020B0604020202020204" pitchFamily="34" charset="0"/>
              </a:rPr>
              <a:t>Como afecta la presión atmosférica la presión sanguínea?</a:t>
            </a:r>
          </a:p>
          <a:p>
            <a:r>
              <a:rPr lang="es-ES" dirty="0">
                <a:solidFill>
                  <a:srgbClr val="FF0000"/>
                </a:solidFill>
                <a:highlight>
                  <a:srgbClr val="FFFF00"/>
                </a:highlight>
              </a:rPr>
              <a:t>¿Cómo afecta la presión a los cambios de fase del agua?</a:t>
            </a:r>
          </a:p>
          <a:p>
            <a:r>
              <a:rPr lang="es-ES" dirty="0">
                <a:solidFill>
                  <a:srgbClr val="000000"/>
                </a:solidFill>
                <a:latin typeface="Arial" panose="020B0604020202020204" pitchFamily="34" charset="0"/>
              </a:rPr>
              <a:t>Como se mide la presión atmosférica?</a:t>
            </a:r>
          </a:p>
          <a:p>
            <a:r>
              <a:rPr lang="es-ES" dirty="0"/>
              <a:t>Cual es la presión a una altitud de 2600 m?</a:t>
            </a:r>
          </a:p>
          <a:p>
            <a:r>
              <a:rPr lang="es-ES" b="1" i="0" dirty="0">
                <a:solidFill>
                  <a:srgbClr val="000000"/>
                </a:solidFill>
                <a:effectLst/>
                <a:latin typeface="Arial" panose="020B0604020202020204" pitchFamily="34" charset="0"/>
              </a:rPr>
              <a:t>Como mediríamos la presión atmosférica en el lugar en el que estamos?,</a:t>
            </a:r>
          </a:p>
          <a:p>
            <a:endParaRPr lang="es-CO" dirty="0"/>
          </a:p>
        </p:txBody>
      </p:sp>
    </p:spTree>
    <p:extLst>
      <p:ext uri="{BB962C8B-B14F-4D97-AF65-F5344CB8AC3E}">
        <p14:creationId xmlns:p14="http://schemas.microsoft.com/office/powerpoint/2010/main" val="77496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5B8FD-476B-4BCC-9A0E-99FFD2131641}"/>
              </a:ext>
            </a:extLst>
          </p:cNvPr>
          <p:cNvSpPr>
            <a:spLocks noGrp="1"/>
          </p:cNvSpPr>
          <p:nvPr>
            <p:ph type="title"/>
          </p:nvPr>
        </p:nvSpPr>
        <p:spPr/>
        <p:txBody>
          <a:bodyPr/>
          <a:lstStyle/>
          <a:p>
            <a:r>
              <a:rPr lang="es-ES" dirty="0"/>
              <a:t>Presión </a:t>
            </a:r>
            <a:r>
              <a:rPr lang="es-ES" dirty="0" err="1"/>
              <a:t>Barometrica</a:t>
            </a:r>
            <a:r>
              <a:rPr lang="es-ES" dirty="0"/>
              <a:t>. Medida de la presión </a:t>
            </a:r>
            <a:r>
              <a:rPr lang="es-ES" dirty="0" err="1"/>
              <a:t>atmisferica</a:t>
            </a:r>
            <a:r>
              <a:rPr lang="es-ES" dirty="0"/>
              <a:t>, condiciones </a:t>
            </a:r>
            <a:r>
              <a:rPr lang="es-ES" dirty="0" err="1"/>
              <a:t>climaticas</a:t>
            </a:r>
            <a:endParaRPr lang="es-CO" dirty="0"/>
          </a:p>
        </p:txBody>
      </p:sp>
      <p:pic>
        <p:nvPicPr>
          <p:cNvPr id="5" name="Imagen 4">
            <a:extLst>
              <a:ext uri="{FF2B5EF4-FFF2-40B4-BE49-F238E27FC236}">
                <a16:creationId xmlns:a16="http://schemas.microsoft.com/office/drawing/2014/main" id="{492AE315-54F3-4A81-B5C2-C6C1DE526220}"/>
              </a:ext>
            </a:extLst>
          </p:cNvPr>
          <p:cNvPicPr>
            <a:picLocks noChangeAspect="1"/>
          </p:cNvPicPr>
          <p:nvPr/>
        </p:nvPicPr>
        <p:blipFill>
          <a:blip r:embed="rId2"/>
          <a:stretch>
            <a:fillRect/>
          </a:stretch>
        </p:blipFill>
        <p:spPr>
          <a:xfrm>
            <a:off x="930965" y="1485106"/>
            <a:ext cx="4137991" cy="5213868"/>
          </a:xfrm>
          <a:prstGeom prst="rect">
            <a:avLst/>
          </a:prstGeom>
        </p:spPr>
      </p:pic>
      <p:pic>
        <p:nvPicPr>
          <p:cNvPr id="6" name="Imagen 5">
            <a:extLst>
              <a:ext uri="{FF2B5EF4-FFF2-40B4-BE49-F238E27FC236}">
                <a16:creationId xmlns:a16="http://schemas.microsoft.com/office/drawing/2014/main" id="{01919771-33DF-4A4A-AABD-E02082EFDAE1}"/>
              </a:ext>
            </a:extLst>
          </p:cNvPr>
          <p:cNvPicPr>
            <a:picLocks noChangeAspect="1"/>
          </p:cNvPicPr>
          <p:nvPr/>
        </p:nvPicPr>
        <p:blipFill>
          <a:blip r:embed="rId3"/>
          <a:stretch>
            <a:fillRect/>
          </a:stretch>
        </p:blipFill>
        <p:spPr>
          <a:xfrm>
            <a:off x="5459687" y="1780139"/>
            <a:ext cx="5106841" cy="4819443"/>
          </a:xfrm>
          <a:prstGeom prst="rect">
            <a:avLst/>
          </a:prstGeom>
        </p:spPr>
      </p:pic>
    </p:spTree>
    <p:extLst>
      <p:ext uri="{BB962C8B-B14F-4D97-AF65-F5344CB8AC3E}">
        <p14:creationId xmlns:p14="http://schemas.microsoft.com/office/powerpoint/2010/main" val="120910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41141-51D4-4E9C-8DC3-22E699C10D82}"/>
              </a:ext>
            </a:extLst>
          </p:cNvPr>
          <p:cNvSpPr>
            <a:spLocks noGrp="1"/>
          </p:cNvSpPr>
          <p:nvPr>
            <p:ph idx="1"/>
          </p:nvPr>
        </p:nvSpPr>
        <p:spPr/>
        <p:txBody>
          <a:bodyPr/>
          <a:lstStyle/>
          <a:p>
            <a:r>
              <a:rPr lang="es-ES" dirty="0"/>
              <a:t>A 3000 m, se nota, que los anillos no salen, la P ha bajado entorno al 40 %, tenemos 40% menos de aire sobre nuestro cuerpo, el flujo interno de nuestros fluidos se expande, tenemos menos peso desde fuera que nos presiona, el cuerpo se hincha. </a:t>
            </a:r>
          </a:p>
          <a:p>
            <a:r>
              <a:rPr lang="es-ES" dirty="0"/>
              <a:t>A 5500 m de altura tenemos solo medio kilo por cm 2, la mitad de la presión,  venas se dilatan, el caudal disminuye por que aumenta el diámetro de las arterias, se esta exigiendo el doble al corazón.</a:t>
            </a:r>
          </a:p>
          <a:p>
            <a:r>
              <a:rPr lang="es-ES" dirty="0"/>
              <a:t>Cambios de presión: temperatura ( cuanto menor T, aumenta la P),</a:t>
            </a:r>
          </a:p>
          <a:p>
            <a:r>
              <a:rPr lang="es-ES" dirty="0"/>
              <a:t>El agua hierve a 100°, PERO CUANDO BAJA LA PRESION, el agua hierve a menos T</a:t>
            </a:r>
            <a:endParaRPr lang="es-CO" dirty="0"/>
          </a:p>
        </p:txBody>
      </p:sp>
    </p:spTree>
    <p:extLst>
      <p:ext uri="{BB962C8B-B14F-4D97-AF65-F5344CB8AC3E}">
        <p14:creationId xmlns:p14="http://schemas.microsoft.com/office/powerpoint/2010/main" val="11030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A5CE7BF-F956-456E-9D5C-8221278DF3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8680" y="0"/>
            <a:ext cx="8968349" cy="643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6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AB107-6BEF-4547-968F-A514F5C04677}"/>
              </a:ext>
            </a:extLst>
          </p:cNvPr>
          <p:cNvSpPr>
            <a:spLocks noGrp="1"/>
          </p:cNvSpPr>
          <p:nvPr>
            <p:ph type="title"/>
          </p:nvPr>
        </p:nvSpPr>
        <p:spPr/>
        <p:txBody>
          <a:bodyPr>
            <a:normAutofit fontScale="90000"/>
          </a:bodyPr>
          <a:lstStyle/>
          <a:p>
            <a:r>
              <a:rPr lang="es-ES" b="0" i="0" dirty="0">
                <a:solidFill>
                  <a:srgbClr val="000000"/>
                </a:solidFill>
                <a:effectLst/>
                <a:latin typeface="Arial" panose="020B0604020202020204" pitchFamily="34" charset="0"/>
              </a:rPr>
              <a:t>¿Cómo afecta la presión atmosférica el punto de ebullición del agua a nivel del mar?</a:t>
            </a:r>
            <a:endParaRPr lang="es-CO" dirty="0"/>
          </a:p>
        </p:txBody>
      </p:sp>
      <p:sp>
        <p:nvSpPr>
          <p:cNvPr id="3" name="Marcador de contenido 2">
            <a:extLst>
              <a:ext uri="{FF2B5EF4-FFF2-40B4-BE49-F238E27FC236}">
                <a16:creationId xmlns:a16="http://schemas.microsoft.com/office/drawing/2014/main" id="{BBAB6FB9-ED89-4CEF-9D79-E17953648B0D}"/>
              </a:ext>
            </a:extLst>
          </p:cNvPr>
          <p:cNvSpPr>
            <a:spLocks noGrp="1"/>
          </p:cNvSpPr>
          <p:nvPr>
            <p:ph idx="1"/>
          </p:nvPr>
        </p:nvSpPr>
        <p:spPr/>
        <p:txBody>
          <a:bodyPr>
            <a:normAutofit/>
          </a:bodyPr>
          <a:lstStyle/>
          <a:p>
            <a:r>
              <a:rPr lang="es-ES" dirty="0">
                <a:solidFill>
                  <a:srgbClr val="000000"/>
                </a:solidFill>
                <a:latin typeface="Arial" panose="020B0604020202020204" pitchFamily="34" charset="0"/>
              </a:rPr>
              <a:t>El </a:t>
            </a:r>
            <a:r>
              <a:rPr lang="es-ES" b="0" i="0" dirty="0">
                <a:solidFill>
                  <a:srgbClr val="000000"/>
                </a:solidFill>
                <a:effectLst/>
                <a:latin typeface="Arial" panose="020B0604020202020204" pitchFamily="34" charset="0"/>
              </a:rPr>
              <a:t>agua hierve a 100 °C, sin embargo, dependiendo de la altitud, puede llegar a hervir a menos grados</a:t>
            </a:r>
            <a:r>
              <a:rPr lang="es-ES" b="0" i="0">
                <a:solidFill>
                  <a:srgbClr val="000000"/>
                </a:solidFill>
                <a:effectLst/>
                <a:latin typeface="Arial" panose="020B0604020202020204" pitchFamily="34" charset="0"/>
              </a:rPr>
              <a:t>. </a:t>
            </a:r>
          </a:p>
          <a:p>
            <a:pPr marL="0" indent="0">
              <a:buNone/>
            </a:pPr>
            <a:endParaRPr lang="es-ES" b="0" i="0" dirty="0">
              <a:solidFill>
                <a:srgbClr val="000000"/>
              </a:solidFill>
              <a:effectLst/>
              <a:latin typeface="Arial" panose="020B0604020202020204" pitchFamily="34" charset="0"/>
            </a:endParaRPr>
          </a:p>
          <a:p>
            <a:pPr marL="0" indent="0">
              <a:buNone/>
            </a:pPr>
            <a:r>
              <a:rPr lang="es-ES" dirty="0"/>
              <a:t>¿Cómo afecta la presión a los cambios de fase del agua?</a:t>
            </a:r>
            <a:endParaRPr lang="es-ES" dirty="0">
              <a:solidFill>
                <a:srgbClr val="000000"/>
              </a:solidFill>
              <a:latin typeface="Arial" panose="020B0604020202020204" pitchFamily="34" charset="0"/>
            </a:endParaRPr>
          </a:p>
          <a:p>
            <a:r>
              <a:rPr lang="es-ES" b="0" i="0" dirty="0">
                <a:solidFill>
                  <a:srgbClr val="000000"/>
                </a:solidFill>
                <a:effectLst/>
                <a:latin typeface="Arial" panose="020B0604020202020204" pitchFamily="34" charset="0"/>
                <a:hlinkClick r:id="rId2"/>
              </a:rPr>
              <a:t>https://www.umce.cl/joomlatools-files/docman-files/universidad/revistas/eureka/revistaeureka_05_05-La-presion-y-sus-efectos-en-el-agua.%20Guia-para-el-docente.pdf</a:t>
            </a:r>
            <a:endParaRPr lang="es-ES" b="0" i="0" dirty="0">
              <a:solidFill>
                <a:srgbClr val="000000"/>
              </a:solidFill>
              <a:effectLst/>
              <a:latin typeface="Arial" panose="020B0604020202020204" pitchFamily="34" charset="0"/>
            </a:endParaRPr>
          </a:p>
          <a:p>
            <a:endParaRPr lang="es-E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3035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3DE2A88-F160-4F0C-8DB6-1ED1879EE56F}"/>
              </a:ext>
            </a:extLst>
          </p:cNvPr>
          <p:cNvPicPr>
            <a:picLocks noGrp="1" noChangeAspect="1"/>
          </p:cNvPicPr>
          <p:nvPr>
            <p:ph idx="1"/>
          </p:nvPr>
        </p:nvPicPr>
        <p:blipFill>
          <a:blip r:embed="rId2"/>
          <a:stretch>
            <a:fillRect/>
          </a:stretch>
        </p:blipFill>
        <p:spPr>
          <a:xfrm>
            <a:off x="2116815" y="361244"/>
            <a:ext cx="6357556" cy="5815719"/>
          </a:xfrm>
        </p:spPr>
      </p:pic>
    </p:spTree>
    <p:extLst>
      <p:ext uri="{BB962C8B-B14F-4D97-AF65-F5344CB8AC3E}">
        <p14:creationId xmlns:p14="http://schemas.microsoft.com/office/powerpoint/2010/main" val="190451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42AC68-B7D6-4E05-B2A1-C0B17E46CE79}"/>
              </a:ext>
            </a:extLst>
          </p:cNvPr>
          <p:cNvSpPr>
            <a:spLocks noGrp="1"/>
          </p:cNvSpPr>
          <p:nvPr>
            <p:ph idx="1"/>
          </p:nvPr>
        </p:nvSpPr>
        <p:spPr>
          <a:xfrm>
            <a:off x="619125" y="730250"/>
            <a:ext cx="10515600" cy="4351338"/>
          </a:xfrm>
        </p:spPr>
        <p:txBody>
          <a:bodyPr>
            <a:normAutofit/>
          </a:bodyPr>
          <a:lstStyle/>
          <a:p>
            <a:pPr marL="0" indent="0">
              <a:buNone/>
            </a:pPr>
            <a:endParaRPr lang="es-CO" dirty="0"/>
          </a:p>
          <a:p>
            <a:pPr algn="l" rtl="0"/>
            <a:r>
              <a:rPr lang="es-ES" b="1" i="0" dirty="0">
                <a:solidFill>
                  <a:srgbClr val="3F3F42"/>
                </a:solidFill>
                <a:effectLst/>
                <a:latin typeface="ReithSans"/>
              </a:rPr>
              <a:t>con frecuencia los episodios de dolor coincidían con la bajada de la presión atmosférica.</a:t>
            </a:r>
            <a:endParaRPr lang="es-ES" b="0" i="0" dirty="0">
              <a:solidFill>
                <a:srgbClr val="3F3F42"/>
              </a:solidFill>
              <a:effectLst/>
              <a:latin typeface="ReithSans"/>
            </a:endParaRPr>
          </a:p>
          <a:p>
            <a:pPr algn="l" rtl="0"/>
            <a:r>
              <a:rPr lang="es-ES" b="0" i="0" dirty="0">
                <a:solidFill>
                  <a:srgbClr val="3F3F42"/>
                </a:solidFill>
                <a:effectLst/>
                <a:latin typeface="ReithSans"/>
              </a:rPr>
              <a:t>Una de las razones podría ser que la caída de la presión del aire interrumpe el sistema vestibular, la cavidad en nuestra cabeza que nos ayuda a mantener el equilibrio, provocando mareos y, eventualmente, migraña.</a:t>
            </a:r>
          </a:p>
          <a:p>
            <a:pPr algn="l" rtl="0"/>
            <a:r>
              <a:rPr lang="es-ES" b="0" i="0" dirty="0">
                <a:solidFill>
                  <a:srgbClr val="3F3F42"/>
                </a:solidFill>
                <a:effectLst/>
                <a:latin typeface="ReithSans"/>
              </a:rPr>
              <a:t>La investigación también halló que </a:t>
            </a:r>
            <a:r>
              <a:rPr lang="es-ES" b="1" i="0" dirty="0">
                <a:solidFill>
                  <a:srgbClr val="3F3F42"/>
                </a:solidFill>
                <a:effectLst/>
                <a:latin typeface="ReithSans"/>
              </a:rPr>
              <a:t>con temperaturas bajas aumenta la presión sanguínea</a:t>
            </a:r>
            <a:r>
              <a:rPr lang="es-ES" b="0" i="0" dirty="0">
                <a:solidFill>
                  <a:srgbClr val="3F3F42"/>
                </a:solidFill>
                <a:effectLst/>
                <a:latin typeface="ReithSans"/>
              </a:rPr>
              <a:t>, uno de los factores que incrementa el riesgo de sufrir un ataque al corazón.</a:t>
            </a:r>
          </a:p>
          <a:p>
            <a:pPr algn="l" rtl="0"/>
            <a:endParaRPr lang="es-ES" b="0" i="0" dirty="0">
              <a:solidFill>
                <a:srgbClr val="3F3F42"/>
              </a:solidFill>
              <a:effectLst/>
              <a:latin typeface="ReithSans"/>
            </a:endParaRPr>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289377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4A7A1B-F334-44C1-9576-99B920256028}"/>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629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280189-D20B-47ED-B3BB-DA8D72889088}"/>
              </a:ext>
            </a:extLst>
          </p:cNvPr>
          <p:cNvPicPr>
            <a:picLocks noChangeAspect="1"/>
          </p:cNvPicPr>
          <p:nvPr/>
        </p:nvPicPr>
        <p:blipFill>
          <a:blip r:embed="rId2"/>
          <a:stretch>
            <a:fillRect/>
          </a:stretch>
        </p:blipFill>
        <p:spPr>
          <a:xfrm>
            <a:off x="2098675" y="672703"/>
            <a:ext cx="7350125" cy="5512594"/>
          </a:xfrm>
          <a:prstGeom prst="rect">
            <a:avLst/>
          </a:prstGeom>
        </p:spPr>
      </p:pic>
    </p:spTree>
    <p:extLst>
      <p:ext uri="{BB962C8B-B14F-4D97-AF65-F5344CB8AC3E}">
        <p14:creationId xmlns:p14="http://schemas.microsoft.com/office/powerpoint/2010/main" val="28712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8E9D0-64F1-42C4-957E-85309A8AE60F}"/>
              </a:ext>
            </a:extLst>
          </p:cNvPr>
          <p:cNvSpPr>
            <a:spLocks noGrp="1"/>
          </p:cNvSpPr>
          <p:nvPr>
            <p:ph type="title"/>
          </p:nvPr>
        </p:nvSpPr>
        <p:spPr/>
        <p:txBody>
          <a:bodyPr/>
          <a:lstStyle/>
          <a:p>
            <a:r>
              <a:rPr lang="es-ES" b="1" dirty="0"/>
              <a:t>Influencia de la presión atmosférica en los seres vivos</a:t>
            </a:r>
            <a:endParaRPr lang="es-CO" b="1" dirty="0"/>
          </a:p>
        </p:txBody>
      </p:sp>
      <p:sp>
        <p:nvSpPr>
          <p:cNvPr id="3" name="Marcador de contenido 2">
            <a:extLst>
              <a:ext uri="{FF2B5EF4-FFF2-40B4-BE49-F238E27FC236}">
                <a16:creationId xmlns:a16="http://schemas.microsoft.com/office/drawing/2014/main" id="{C45F4728-C465-49A1-9DD0-B3A490AF8DEB}"/>
              </a:ext>
            </a:extLst>
          </p:cNvPr>
          <p:cNvSpPr>
            <a:spLocks noGrp="1"/>
          </p:cNvSpPr>
          <p:nvPr>
            <p:ph idx="1"/>
          </p:nvPr>
        </p:nvSpPr>
        <p:spPr>
          <a:xfrm>
            <a:off x="838199" y="1825625"/>
            <a:ext cx="9953625" cy="4667250"/>
          </a:xfrm>
        </p:spPr>
        <p:txBody>
          <a:bodyPr>
            <a:normAutofit fontScale="70000" lnSpcReduction="20000"/>
          </a:bodyPr>
          <a:lstStyle/>
          <a:p>
            <a:endParaRPr lang="es-ES" dirty="0"/>
          </a:p>
          <a:p>
            <a:r>
              <a:rPr lang="es-ES" b="0" i="0" dirty="0">
                <a:solidFill>
                  <a:srgbClr val="202124"/>
                </a:solidFill>
                <a:effectLst/>
                <a:latin typeface="arial" panose="020B0604020202020204" pitchFamily="34" charset="0"/>
              </a:rPr>
              <a:t>El peso de la atmósfera, que ejerce una </a:t>
            </a:r>
            <a:r>
              <a:rPr lang="es-ES" b="1" i="0" dirty="0">
                <a:solidFill>
                  <a:srgbClr val="202124"/>
                </a:solidFill>
                <a:effectLst/>
                <a:latin typeface="arial" panose="020B0604020202020204" pitchFamily="34" charset="0"/>
              </a:rPr>
              <a:t>presión</a:t>
            </a:r>
            <a:r>
              <a:rPr lang="es-ES" b="0" i="0" dirty="0">
                <a:solidFill>
                  <a:srgbClr val="202124"/>
                </a:solidFill>
                <a:effectLst/>
                <a:latin typeface="arial" panose="020B0604020202020204" pitchFamily="34" charset="0"/>
              </a:rPr>
              <a:t> por unidad de superficie, provoca un efecto de adaptación en todos los </a:t>
            </a:r>
            <a:r>
              <a:rPr lang="es-ES" b="1" i="0" dirty="0">
                <a:solidFill>
                  <a:srgbClr val="202124"/>
                </a:solidFill>
                <a:effectLst/>
                <a:latin typeface="arial" panose="020B0604020202020204" pitchFamily="34" charset="0"/>
              </a:rPr>
              <a:t>seres vivos</a:t>
            </a:r>
            <a:r>
              <a:rPr lang="es-ES" b="0" i="0" dirty="0">
                <a:solidFill>
                  <a:srgbClr val="202124"/>
                </a:solidFill>
                <a:effectLst/>
                <a:latin typeface="arial" panose="020B0604020202020204" pitchFamily="34" charset="0"/>
              </a:rPr>
              <a:t>. </a:t>
            </a:r>
          </a:p>
          <a:p>
            <a:r>
              <a:rPr lang="es-ES" dirty="0">
                <a:solidFill>
                  <a:srgbClr val="202124"/>
                </a:solidFill>
                <a:latin typeface="arial" panose="020B0604020202020204" pitchFamily="34" charset="0"/>
              </a:rPr>
              <a:t>P</a:t>
            </a:r>
            <a:r>
              <a:rPr lang="es-ES" b="0" i="0" dirty="0">
                <a:solidFill>
                  <a:srgbClr val="202124"/>
                </a:solidFill>
                <a:effectLst/>
                <a:latin typeface="arial" panose="020B0604020202020204" pitchFamily="34" charset="0"/>
              </a:rPr>
              <a:t>or ejemplo, en los mamíferos dicha </a:t>
            </a:r>
            <a:r>
              <a:rPr lang="es-ES" b="1" i="0" dirty="0">
                <a:solidFill>
                  <a:srgbClr val="202124"/>
                </a:solidFill>
                <a:effectLst/>
                <a:latin typeface="arial" panose="020B0604020202020204" pitchFamily="34" charset="0"/>
              </a:rPr>
              <a:t>presión</a:t>
            </a:r>
            <a:r>
              <a:rPr lang="es-ES" b="0" i="0" dirty="0">
                <a:solidFill>
                  <a:srgbClr val="202124"/>
                </a:solidFill>
                <a:effectLst/>
                <a:latin typeface="arial" panose="020B0604020202020204" pitchFamily="34" charset="0"/>
              </a:rPr>
              <a:t> se compensa con una tensión sanguínea interna sustentada por una vasta red de capilares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La proporción de oxígeno en el aire es constante (21%) como la de los otros gases que componen la atmósfera y no se reduce a grandes alturas, pero si decrece la presión parcial de oxígeno, teniendo como consecuencia que disminuye el número de moléculas de oxígeno por metro cúbico de aire.</a:t>
            </a:r>
            <a:endParaRPr kumimoji="0" lang="es-CO" altLang="es-C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Esta disminución de la presión parcial de oxígeno, al reducir la transferencia del gas del aire inspirado a la sangre provoca varias reacciones inmediatas en el organismo:</a:t>
            </a:r>
            <a:endParaRPr kumimoji="0" lang="es-CO" altLang="es-C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s-CO" altLang="es-CO" sz="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Aumenta la velocidad de la respiración y el volumen de aire inspirado produciéndose una hiperventilación.</a:t>
            </a:r>
            <a:endParaRPr kumimoji="0" lang="es-CO" altLang="es-C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s-CO" altLang="es-CO" sz="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incrementa el ritmo cardíaco y el flujo de salida de la sangre.</a:t>
            </a:r>
            <a:endParaRPr kumimoji="0" lang="es-CO" altLang="es-C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s-CO" altLang="es-CO" sz="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s-CO" altLang="es-CO"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El organismo produce más glóbulos rojos y hemoglobina para mejorar la capacidad del transporte de oxígeno de la sangre. El incremento del número de glóbulos rojos requiere 38 semanas, y el aumento d</a:t>
            </a:r>
            <a:endParaRPr kumimoji="0" lang="es-CO" altLang="es-CO" sz="4000" b="0" i="0" u="none" strike="noStrike" cap="none" normalizeH="0" baseline="0" dirty="0">
              <a:ln>
                <a:noFill/>
              </a:ln>
              <a:solidFill>
                <a:schemeClr val="tx1"/>
              </a:solidFill>
              <a:effectLst/>
              <a:latin typeface="Arial" panose="020B0604020202020204" pitchFamily="34" charset="0"/>
            </a:endParaRPr>
          </a:p>
          <a:p>
            <a:pPr marL="0" indent="0">
              <a:buNone/>
            </a:pPr>
            <a:endParaRPr lang="es-CO" dirty="0"/>
          </a:p>
        </p:txBody>
      </p:sp>
    </p:spTree>
    <p:extLst>
      <p:ext uri="{BB962C8B-B14F-4D97-AF65-F5344CB8AC3E}">
        <p14:creationId xmlns:p14="http://schemas.microsoft.com/office/powerpoint/2010/main" val="747309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2E9A12-4023-4585-BE7C-91F1050096ED}"/>
              </a:ext>
            </a:extLst>
          </p:cNvPr>
          <p:cNvSpPr>
            <a:spLocks noGrp="1"/>
          </p:cNvSpPr>
          <p:nvPr>
            <p:ph idx="1"/>
          </p:nvPr>
        </p:nvSpPr>
        <p:spPr/>
        <p:txBody>
          <a:bodyPr>
            <a:normAutofit fontScale="55000" lnSpcReduction="20000"/>
          </a:bodyPr>
          <a:lstStyle/>
          <a:p>
            <a:r>
              <a:rPr lang="es-ES" b="0" i="0" dirty="0">
                <a:solidFill>
                  <a:srgbClr val="000000"/>
                </a:solidFill>
                <a:effectLst/>
                <a:latin typeface="Arial" panose="020B0604020202020204" pitchFamily="34" charset="0"/>
              </a:rPr>
              <a:t>Cómo afecta la presión atmosférica a la presión sanguínea</a:t>
            </a:r>
            <a:br>
              <a:rPr lang="es-ES" dirty="0"/>
            </a:br>
            <a:br>
              <a:rPr lang="es-ES" dirty="0"/>
            </a:br>
            <a:r>
              <a:rPr lang="es-ES" b="0" i="0" dirty="0">
                <a:solidFill>
                  <a:srgbClr val="000000"/>
                </a:solidFill>
                <a:effectLst/>
                <a:latin typeface="Arial" panose="020B0604020202020204" pitchFamily="34" charset="0"/>
              </a:rPr>
              <a:t>Para entender esta definición es necesario que conozcamos como el funcionamiento del sistema circulatorio. En este sentido, el corazón bombea la sangre hacia las arterías ejerciendo presión sobre estas lo que se denomina presión arterial. Cabe destacar, que en función a esta fuerza con que se bombea la sangre, es posible determinar el estado de las arterias</a:t>
            </a:r>
            <a:br>
              <a:rPr lang="es-ES" dirty="0"/>
            </a:br>
            <a:br>
              <a:rPr lang="es-ES" dirty="0"/>
            </a:br>
            <a:r>
              <a:rPr lang="es-ES" b="0" i="0" dirty="0">
                <a:solidFill>
                  <a:srgbClr val="000000"/>
                </a:solidFill>
                <a:effectLst/>
                <a:latin typeface="Arial" panose="020B0604020202020204" pitchFamily="34" charset="0"/>
              </a:rPr>
              <a:t>Al respecto, existen dos momentos especiales durante el bombeo de la sangre a las arterias que permiten dar lectura a la presión arterial. </a:t>
            </a:r>
          </a:p>
          <a:p>
            <a:r>
              <a:rPr lang="es-ES" b="0" i="0" dirty="0">
                <a:solidFill>
                  <a:srgbClr val="000000"/>
                </a:solidFill>
                <a:effectLst/>
                <a:latin typeface="Arial" panose="020B0604020202020204" pitchFamily="34" charset="0"/>
              </a:rPr>
              <a:t> La presión sistólica: que se produce cuando el corazón alcanza su mayor contracción. En consecuencia, la sangre es bombeada con mayor presión.</a:t>
            </a:r>
          </a:p>
          <a:p>
            <a:r>
              <a:rPr lang="es-ES" b="0" i="0" dirty="0">
                <a:solidFill>
                  <a:srgbClr val="000000"/>
                </a:solidFill>
                <a:effectLst/>
                <a:latin typeface="Arial" panose="020B0604020202020204" pitchFamily="34" charset="0"/>
              </a:rPr>
              <a:t> La presión diastólica: que es el punto en el que el corazón alcanza su mayor relajación y la fuerza de bombeo es menor. </a:t>
            </a:r>
          </a:p>
          <a:p>
            <a:r>
              <a:rPr lang="es-ES" b="0" i="0" dirty="0">
                <a:solidFill>
                  <a:srgbClr val="000000"/>
                </a:solidFill>
                <a:effectLst/>
                <a:latin typeface="Arial" panose="020B0604020202020204" pitchFamily="34" charset="0"/>
              </a:rPr>
              <a:t>De estas dos lecturas se obtiene la medición de la presión arterial. No obstante, en condiciones normales debe estar alrededor de 140 </a:t>
            </a:r>
            <a:r>
              <a:rPr lang="es-ES" b="0" i="0" dirty="0" err="1">
                <a:solidFill>
                  <a:srgbClr val="000000"/>
                </a:solidFill>
                <a:effectLst/>
                <a:latin typeface="Arial" panose="020B0604020202020204" pitchFamily="34" charset="0"/>
              </a:rPr>
              <a:t>mmhg</a:t>
            </a:r>
            <a:r>
              <a:rPr lang="es-ES" b="0" i="0" dirty="0">
                <a:solidFill>
                  <a:srgbClr val="000000"/>
                </a:solidFill>
                <a:effectLst/>
                <a:latin typeface="Arial" panose="020B0604020202020204" pitchFamily="34" charset="0"/>
              </a:rPr>
              <a:t> la sistólica y 90 </a:t>
            </a:r>
            <a:r>
              <a:rPr lang="es-ES" b="0" i="0" dirty="0" err="1">
                <a:solidFill>
                  <a:srgbClr val="000000"/>
                </a:solidFill>
                <a:effectLst/>
                <a:latin typeface="Arial" panose="020B0604020202020204" pitchFamily="34" charset="0"/>
              </a:rPr>
              <a:t>mmhg</a:t>
            </a:r>
            <a:r>
              <a:rPr lang="es-ES" b="0" i="0" dirty="0">
                <a:solidFill>
                  <a:srgbClr val="000000"/>
                </a:solidFill>
                <a:effectLst/>
                <a:latin typeface="Arial" panose="020B0604020202020204" pitchFamily="34" charset="0"/>
              </a:rPr>
              <a:t> la diastólica. Esta referencia sirve para diagnosticar algún problema derivado del mal funcionamiento de la presión arterial.</a:t>
            </a:r>
            <a:br>
              <a:rPr lang="es-ES" dirty="0"/>
            </a:br>
            <a:br>
              <a:rPr lang="es-ES" dirty="0"/>
            </a:br>
            <a:r>
              <a:rPr lang="es-ES" b="0" i="0" dirty="0">
                <a:solidFill>
                  <a:srgbClr val="000000"/>
                </a:solidFill>
                <a:effectLst/>
                <a:latin typeface="Arial" panose="020B0604020202020204" pitchFamily="34" charset="0"/>
              </a:rPr>
              <a:t>Estudios indican que una disminución drástica en la presión atmosférica puede producir hipoxia y con ello una alteración en el volumen de la sangre. Lo anterior es el inicio de la hipertensión pulmonar.</a:t>
            </a:r>
            <a:br>
              <a:rPr lang="es-ES" dirty="0"/>
            </a:br>
            <a:br>
              <a:rPr lang="es-ES" dirty="0"/>
            </a:br>
            <a:r>
              <a:rPr lang="es-ES" b="0" i="1" dirty="0">
                <a:solidFill>
                  <a:srgbClr val="000000"/>
                </a:solidFill>
                <a:effectLst/>
                <a:latin typeface="Arial" panose="020B0604020202020204" pitchFamily="34" charset="0"/>
              </a:rPr>
              <a:t>Fuente:</a:t>
            </a:r>
            <a:r>
              <a:rPr lang="es-ES" b="0" i="0" dirty="0">
                <a:solidFill>
                  <a:srgbClr val="000000"/>
                </a:solidFill>
                <a:effectLst/>
                <a:latin typeface="Arial" panose="020B0604020202020204" pitchFamily="34" charset="0"/>
              </a:rPr>
              <a:t> Cómo afecta la presión atmosférica a la presión sanguínea</a:t>
            </a:r>
            <a:br>
              <a:rPr lang="es-ES" dirty="0"/>
            </a:br>
            <a:r>
              <a:rPr lang="es-ES" b="0" i="0" u="none" strike="noStrike" dirty="0">
                <a:solidFill>
                  <a:srgbClr val="01579B"/>
                </a:solidFill>
                <a:effectLst/>
                <a:latin typeface="Arial" panose="020B0604020202020204" pitchFamily="34" charset="0"/>
                <a:hlinkClick r:id="rId2"/>
              </a:rPr>
              <a:t>https://presionatmosferica.com/como-afecta-la-presion-atmosferica-a-la-presion-sanguinea</a:t>
            </a:r>
            <a:endParaRPr lang="es-CO" dirty="0"/>
          </a:p>
        </p:txBody>
      </p:sp>
    </p:spTree>
    <p:extLst>
      <p:ext uri="{BB962C8B-B14F-4D97-AF65-F5344CB8AC3E}">
        <p14:creationId xmlns:p14="http://schemas.microsoft.com/office/powerpoint/2010/main" val="40229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7D021-F324-40F1-9168-F59C659F8932}"/>
              </a:ext>
            </a:extLst>
          </p:cNvPr>
          <p:cNvSpPr>
            <a:spLocks noGrp="1"/>
          </p:cNvSpPr>
          <p:nvPr>
            <p:ph type="title"/>
          </p:nvPr>
        </p:nvSpPr>
        <p:spPr/>
        <p:txBody>
          <a:bodyPr/>
          <a:lstStyle/>
          <a:p>
            <a:endParaRPr lang="es-CO" dirty="0"/>
          </a:p>
        </p:txBody>
      </p:sp>
      <p:sp>
        <p:nvSpPr>
          <p:cNvPr id="3" name="Marcador de contenido 2">
            <a:extLst>
              <a:ext uri="{FF2B5EF4-FFF2-40B4-BE49-F238E27FC236}">
                <a16:creationId xmlns:a16="http://schemas.microsoft.com/office/drawing/2014/main" id="{6D7DD482-AB44-4F3D-A80A-1E39453D4B7E}"/>
              </a:ext>
            </a:extLst>
          </p:cNvPr>
          <p:cNvSpPr>
            <a:spLocks noGrp="1"/>
          </p:cNvSpPr>
          <p:nvPr>
            <p:ph idx="1"/>
          </p:nvPr>
        </p:nvSpPr>
        <p:spPr/>
        <p:txBody>
          <a:bodyPr/>
          <a:lstStyle/>
          <a:p>
            <a:r>
              <a:rPr lang="es-CO" dirty="0">
                <a:hlinkClick r:id="rId2"/>
              </a:rPr>
              <a:t>https://www.youtube.com/watch?v=GyqJoabd0ZY</a:t>
            </a:r>
            <a:endParaRPr lang="es-CO" dirty="0"/>
          </a:p>
          <a:p>
            <a:endParaRPr lang="es-CO" dirty="0"/>
          </a:p>
          <a:p>
            <a:r>
              <a:rPr lang="es-CO" dirty="0">
                <a:hlinkClick r:id="rId3"/>
              </a:rPr>
              <a:t>https://www.youtube.com/watch?v=HN-iJkoT4ro</a:t>
            </a:r>
            <a:endParaRPr lang="es-CO" dirty="0"/>
          </a:p>
          <a:p>
            <a:endParaRPr lang="es-CO" dirty="0"/>
          </a:p>
          <a:p>
            <a:r>
              <a:rPr lang="es-CO" dirty="0"/>
              <a:t>Experimentos con presión atmosférica? ejemplos</a:t>
            </a:r>
          </a:p>
          <a:p>
            <a:endParaRPr lang="es-CO" dirty="0"/>
          </a:p>
          <a:p>
            <a:endParaRPr lang="es-CO" dirty="0"/>
          </a:p>
          <a:p>
            <a:endParaRPr lang="es-CO" dirty="0"/>
          </a:p>
        </p:txBody>
      </p:sp>
    </p:spTree>
    <p:extLst>
      <p:ext uri="{BB962C8B-B14F-4D97-AF65-F5344CB8AC3E}">
        <p14:creationId xmlns:p14="http://schemas.microsoft.com/office/powerpoint/2010/main" val="46109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84A55-1E92-44D8-B25C-AE72BDA53319}"/>
              </a:ext>
            </a:extLst>
          </p:cNvPr>
          <p:cNvSpPr>
            <a:spLocks noGrp="1"/>
          </p:cNvSpPr>
          <p:nvPr>
            <p:ph type="title"/>
          </p:nvPr>
        </p:nvSpPr>
        <p:spPr/>
        <p:txBody>
          <a:bodyPr/>
          <a:lstStyle/>
          <a:p>
            <a:endParaRPr lang="es-CO" dirty="0"/>
          </a:p>
        </p:txBody>
      </p:sp>
      <p:pic>
        <p:nvPicPr>
          <p:cNvPr id="4" name="Marcador de contenido 3">
            <a:extLst>
              <a:ext uri="{FF2B5EF4-FFF2-40B4-BE49-F238E27FC236}">
                <a16:creationId xmlns:a16="http://schemas.microsoft.com/office/drawing/2014/main" id="{2AE1813E-94E8-422B-9CFB-CE3AF643324E}"/>
              </a:ext>
            </a:extLst>
          </p:cNvPr>
          <p:cNvPicPr>
            <a:picLocks noGrp="1" noChangeAspect="1"/>
          </p:cNvPicPr>
          <p:nvPr>
            <p:ph idx="1"/>
          </p:nvPr>
        </p:nvPicPr>
        <p:blipFill>
          <a:blip r:embed="rId2"/>
          <a:stretch>
            <a:fillRect/>
          </a:stretch>
        </p:blipFill>
        <p:spPr>
          <a:xfrm>
            <a:off x="716844" y="365125"/>
            <a:ext cx="11017956" cy="6210301"/>
          </a:xfrm>
          <a:prstGeom prst="rect">
            <a:avLst/>
          </a:prstGeom>
        </p:spPr>
      </p:pic>
    </p:spTree>
    <p:extLst>
      <p:ext uri="{BB962C8B-B14F-4D97-AF65-F5344CB8AC3E}">
        <p14:creationId xmlns:p14="http://schemas.microsoft.com/office/powerpoint/2010/main" val="219285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554D5-6EEE-4B68-95E6-6D12E084CDD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E00EB40-4E05-4A6A-A081-1B19A077C0DC}"/>
              </a:ext>
            </a:extLst>
          </p:cNvPr>
          <p:cNvSpPr>
            <a:spLocks noGrp="1"/>
          </p:cNvSpPr>
          <p:nvPr>
            <p:ph idx="1"/>
          </p:nvPr>
        </p:nvSpPr>
        <p:spPr/>
        <p:txBody>
          <a:bodyPr/>
          <a:lstStyle/>
          <a:p>
            <a:endParaRPr lang="es-CO"/>
          </a:p>
        </p:txBody>
      </p:sp>
      <p:sp>
        <p:nvSpPr>
          <p:cNvPr id="5" name="CuadroTexto 4">
            <a:extLst>
              <a:ext uri="{FF2B5EF4-FFF2-40B4-BE49-F238E27FC236}">
                <a16:creationId xmlns:a16="http://schemas.microsoft.com/office/drawing/2014/main" id="{846C0EF3-CEFC-47BC-99C6-0224BC981CC2}"/>
              </a:ext>
            </a:extLst>
          </p:cNvPr>
          <p:cNvSpPr txBox="1"/>
          <p:nvPr/>
        </p:nvSpPr>
        <p:spPr>
          <a:xfrm>
            <a:off x="3048000" y="3247156"/>
            <a:ext cx="6096000" cy="369332"/>
          </a:xfrm>
          <a:prstGeom prst="rect">
            <a:avLst/>
          </a:prstGeom>
          <a:noFill/>
        </p:spPr>
        <p:txBody>
          <a:bodyPr wrap="square">
            <a:spAutoFit/>
          </a:bodyPr>
          <a:lstStyle/>
          <a:p>
            <a:r>
              <a:rPr lang="es-CO" dirty="0"/>
              <a:t>https://www.youtube.com/watch?v=GyqJoabd0ZY</a:t>
            </a:r>
          </a:p>
        </p:txBody>
      </p:sp>
    </p:spTree>
    <p:extLst>
      <p:ext uri="{BB962C8B-B14F-4D97-AF65-F5344CB8AC3E}">
        <p14:creationId xmlns:p14="http://schemas.microsoft.com/office/powerpoint/2010/main" val="325883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6DF0B-0ED4-45E2-BDB0-677AD331BC94}"/>
              </a:ext>
            </a:extLst>
          </p:cNvPr>
          <p:cNvSpPr>
            <a:spLocks noGrp="1"/>
          </p:cNvSpPr>
          <p:nvPr>
            <p:ph type="title"/>
          </p:nvPr>
        </p:nvSpPr>
        <p:spPr/>
        <p:txBody>
          <a:bodyPr/>
          <a:lstStyle/>
          <a:p>
            <a:r>
              <a:rPr lang="es-ES" dirty="0"/>
              <a:t>Pesa el aire?</a:t>
            </a:r>
            <a:endParaRPr lang="es-CO" dirty="0"/>
          </a:p>
        </p:txBody>
      </p:sp>
      <p:sp>
        <p:nvSpPr>
          <p:cNvPr id="3" name="Marcador de contenido 2">
            <a:extLst>
              <a:ext uri="{FF2B5EF4-FFF2-40B4-BE49-F238E27FC236}">
                <a16:creationId xmlns:a16="http://schemas.microsoft.com/office/drawing/2014/main" id="{B1719947-A57E-4E21-8953-541D4F4D9FF7}"/>
              </a:ext>
            </a:extLst>
          </p:cNvPr>
          <p:cNvSpPr>
            <a:spLocks noGrp="1"/>
          </p:cNvSpPr>
          <p:nvPr>
            <p:ph idx="1"/>
          </p:nvPr>
        </p:nvSpPr>
        <p:spPr/>
        <p:txBody>
          <a:bodyPr>
            <a:normAutofit/>
          </a:bodyPr>
          <a:lstStyle/>
          <a:p>
            <a:r>
              <a:rPr lang="es-ES" dirty="0"/>
              <a:t>5,3 trillones de kg;   5,3 * 10 </a:t>
            </a:r>
            <a:r>
              <a:rPr lang="es-ES" dirty="0" err="1"/>
              <a:t>exp</a:t>
            </a:r>
            <a:r>
              <a:rPr lang="es-ES" dirty="0"/>
              <a:t> 18 kg</a:t>
            </a:r>
          </a:p>
          <a:p>
            <a:r>
              <a:rPr lang="es-ES" dirty="0"/>
              <a:t>1013 </a:t>
            </a:r>
            <a:r>
              <a:rPr lang="es-ES" dirty="0" err="1"/>
              <a:t>mb</a:t>
            </a:r>
            <a:r>
              <a:rPr lang="es-ES" dirty="0"/>
              <a:t> la presión de una columna de aire atmosférico por m2</a:t>
            </a:r>
          </a:p>
          <a:p>
            <a:pPr marL="0" indent="0">
              <a:buNone/>
            </a:pPr>
            <a:endParaRPr lang="es-ES" dirty="0"/>
          </a:p>
          <a:p>
            <a:pPr marL="0" indent="0">
              <a:buNone/>
            </a:pPr>
            <a:r>
              <a:rPr lang="es-ES" b="1" dirty="0"/>
              <a:t>presión del aire: peso que ejerce la masa de aire sobre la superficie terrestre esta determinada por el relieve, por las T</a:t>
            </a:r>
          </a:p>
          <a:p>
            <a:pPr marL="0" indent="0">
              <a:buNone/>
            </a:pPr>
            <a:r>
              <a:rPr lang="es-ES" dirty="0"/>
              <a:t>Para </a:t>
            </a:r>
            <a:r>
              <a:rPr lang="es-ES" dirty="0" err="1"/>
              <a:t>metereologia</a:t>
            </a:r>
            <a:r>
              <a:rPr lang="es-ES" dirty="0"/>
              <a:t>, aeronáutica, agronomía ( en función de la presión hay variación de precipitaciones), salud</a:t>
            </a:r>
            <a:endParaRPr lang="es-CO" dirty="0"/>
          </a:p>
        </p:txBody>
      </p:sp>
    </p:spTree>
    <p:extLst>
      <p:ext uri="{BB962C8B-B14F-4D97-AF65-F5344CB8AC3E}">
        <p14:creationId xmlns:p14="http://schemas.microsoft.com/office/powerpoint/2010/main" val="408836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99C50-390C-40FD-B248-3EF79D7F83BC}"/>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29EF90CD-F677-47CF-809A-40D2455E9D9A}"/>
              </a:ext>
            </a:extLst>
          </p:cNvPr>
          <p:cNvPicPr>
            <a:picLocks noGrp="1" noChangeAspect="1"/>
          </p:cNvPicPr>
          <p:nvPr>
            <p:ph idx="1"/>
          </p:nvPr>
        </p:nvPicPr>
        <p:blipFill>
          <a:blip r:embed="rId2"/>
          <a:stretch>
            <a:fillRect/>
          </a:stretch>
        </p:blipFill>
        <p:spPr>
          <a:xfrm>
            <a:off x="680156" y="353863"/>
            <a:ext cx="8197530" cy="4351338"/>
          </a:xfrm>
        </p:spPr>
      </p:pic>
      <p:sp>
        <p:nvSpPr>
          <p:cNvPr id="7" name="CuadroTexto 6">
            <a:extLst>
              <a:ext uri="{FF2B5EF4-FFF2-40B4-BE49-F238E27FC236}">
                <a16:creationId xmlns:a16="http://schemas.microsoft.com/office/drawing/2014/main" id="{7C90D640-997B-476C-81E4-6E424AD649FD}"/>
              </a:ext>
            </a:extLst>
          </p:cNvPr>
          <p:cNvSpPr txBox="1"/>
          <p:nvPr/>
        </p:nvSpPr>
        <p:spPr>
          <a:xfrm>
            <a:off x="567267" y="5399032"/>
            <a:ext cx="3553178" cy="1200329"/>
          </a:xfrm>
          <a:prstGeom prst="rect">
            <a:avLst/>
          </a:prstGeom>
          <a:noFill/>
        </p:spPr>
        <p:txBody>
          <a:bodyPr wrap="square">
            <a:spAutoFit/>
          </a:bodyPr>
          <a:lstStyle/>
          <a:p>
            <a:r>
              <a:rPr lang="es-CO" dirty="0"/>
              <a:t>https://ephyslab.uvigo.es/wp-content/uploads/2019/05/1_CONCEPTOS_PREVIOS_Fisica_Ambiental.pdf</a:t>
            </a:r>
          </a:p>
        </p:txBody>
      </p:sp>
      <p:pic>
        <p:nvPicPr>
          <p:cNvPr id="9" name="Imagen 8">
            <a:extLst>
              <a:ext uri="{FF2B5EF4-FFF2-40B4-BE49-F238E27FC236}">
                <a16:creationId xmlns:a16="http://schemas.microsoft.com/office/drawing/2014/main" id="{D22A4B2B-7E3A-49F0-B681-B34AAB950E9B}"/>
              </a:ext>
            </a:extLst>
          </p:cNvPr>
          <p:cNvPicPr>
            <a:picLocks noChangeAspect="1"/>
          </p:cNvPicPr>
          <p:nvPr/>
        </p:nvPicPr>
        <p:blipFill>
          <a:blip r:embed="rId3"/>
          <a:stretch>
            <a:fillRect/>
          </a:stretch>
        </p:blipFill>
        <p:spPr>
          <a:xfrm>
            <a:off x="5145451" y="4661076"/>
            <a:ext cx="6933660" cy="3076575"/>
          </a:xfrm>
          <a:prstGeom prst="rect">
            <a:avLst/>
          </a:prstGeom>
        </p:spPr>
      </p:pic>
    </p:spTree>
    <p:extLst>
      <p:ext uri="{BB962C8B-B14F-4D97-AF65-F5344CB8AC3E}">
        <p14:creationId xmlns:p14="http://schemas.microsoft.com/office/powerpoint/2010/main" val="75679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700297-B456-4ED7-982A-D246EB9E5EC5}"/>
              </a:ext>
            </a:extLst>
          </p:cNvPr>
          <p:cNvSpPr>
            <a:spLocks noGrp="1"/>
          </p:cNvSpPr>
          <p:nvPr>
            <p:ph idx="1"/>
          </p:nvPr>
        </p:nvSpPr>
        <p:spPr>
          <a:xfrm>
            <a:off x="571500" y="739775"/>
            <a:ext cx="10515600" cy="4351338"/>
          </a:xfrm>
        </p:spPr>
        <p:txBody>
          <a:bodyPr>
            <a:normAutofit/>
          </a:bodyPr>
          <a:lstStyle/>
          <a:p>
            <a:pPr marL="0" indent="0" algn="just">
              <a:buNone/>
            </a:pPr>
            <a:endParaRPr lang="es-ES" b="0" i="0" dirty="0">
              <a:solidFill>
                <a:srgbClr val="333333"/>
              </a:solidFill>
              <a:effectLst/>
              <a:latin typeface="Droid Serif"/>
            </a:endParaRPr>
          </a:p>
          <a:p>
            <a:pPr algn="just">
              <a:buFont typeface="Arial" panose="020B0604020202020204" pitchFamily="34" charset="0"/>
              <a:buChar char="•"/>
            </a:pPr>
            <a:r>
              <a:rPr lang="es-ES" b="1" i="0" dirty="0">
                <a:solidFill>
                  <a:srgbClr val="333333"/>
                </a:solidFill>
                <a:effectLst/>
                <a:latin typeface="Droid Serif"/>
              </a:rPr>
              <a:t>Troposfera</a:t>
            </a:r>
            <a:r>
              <a:rPr lang="es-ES" b="0" i="0" dirty="0">
                <a:solidFill>
                  <a:srgbClr val="333333"/>
                </a:solidFill>
                <a:effectLst/>
                <a:latin typeface="Droid Serif"/>
              </a:rPr>
              <a:t>, la capa más cercana a la Tierra, donde tienen lugar los fenómenos meteorológicos y que alcanza de 6 a 17 km de altura, según la región del globo.</a:t>
            </a:r>
          </a:p>
          <a:p>
            <a:pPr algn="just">
              <a:buFont typeface="Arial" panose="020B0604020202020204" pitchFamily="34" charset="0"/>
              <a:buChar char="•"/>
            </a:pPr>
            <a:r>
              <a:rPr lang="es-ES" b="1" i="0" dirty="0">
                <a:solidFill>
                  <a:srgbClr val="333333"/>
                </a:solidFill>
                <a:effectLst/>
                <a:latin typeface="Droid Serif"/>
              </a:rPr>
              <a:t>Estratosfera</a:t>
            </a:r>
            <a:r>
              <a:rPr lang="es-ES" b="0" i="0" dirty="0">
                <a:solidFill>
                  <a:srgbClr val="333333"/>
                </a:solidFill>
                <a:effectLst/>
                <a:latin typeface="Droid Serif"/>
              </a:rPr>
              <a:t>, por encima de la anterior, que llega a unos 50 km.</a:t>
            </a:r>
          </a:p>
          <a:p>
            <a:pPr algn="just">
              <a:buFont typeface="Arial" panose="020B0604020202020204" pitchFamily="34" charset="0"/>
              <a:buChar char="•"/>
            </a:pPr>
            <a:r>
              <a:rPr lang="es-ES" b="1" i="0" dirty="0">
                <a:solidFill>
                  <a:srgbClr val="333333"/>
                </a:solidFill>
                <a:effectLst/>
                <a:latin typeface="Droid Serif"/>
              </a:rPr>
              <a:t>Mesosfera</a:t>
            </a:r>
            <a:r>
              <a:rPr lang="es-ES" b="0" i="0" dirty="0">
                <a:solidFill>
                  <a:srgbClr val="333333"/>
                </a:solidFill>
                <a:effectLst/>
                <a:latin typeface="Droid Serif"/>
              </a:rPr>
              <a:t>, siguiente nivel, de densidad muy baja y un espesor de unos 50 km. </a:t>
            </a:r>
          </a:p>
          <a:p>
            <a:pPr algn="just">
              <a:buFont typeface="Arial" panose="020B0604020202020204" pitchFamily="34" charset="0"/>
              <a:buChar char="•"/>
            </a:pPr>
            <a:r>
              <a:rPr lang="es-ES" b="1" i="0" dirty="0">
                <a:solidFill>
                  <a:srgbClr val="333333"/>
                </a:solidFill>
                <a:effectLst/>
                <a:latin typeface="Droid Serif"/>
              </a:rPr>
              <a:t>Termosfera</a:t>
            </a:r>
            <a:r>
              <a:rPr lang="es-ES" b="0" i="0" dirty="0">
                <a:solidFill>
                  <a:srgbClr val="333333"/>
                </a:solidFill>
                <a:effectLst/>
                <a:latin typeface="Droid Serif"/>
              </a:rPr>
              <a:t>, que llega hasta 400 km, aproximadamente, y se caracteriza por un rápido aumento de la temperatura.</a:t>
            </a:r>
          </a:p>
          <a:p>
            <a:pPr marL="0" indent="0">
              <a:buNone/>
            </a:pPr>
            <a:endParaRPr lang="es-ES" dirty="0"/>
          </a:p>
        </p:txBody>
      </p:sp>
    </p:spTree>
    <p:extLst>
      <p:ext uri="{BB962C8B-B14F-4D97-AF65-F5344CB8AC3E}">
        <p14:creationId xmlns:p14="http://schemas.microsoft.com/office/powerpoint/2010/main" val="126549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00944B-A57D-4C49-A91D-7B651504B312}"/>
              </a:ext>
            </a:extLst>
          </p:cNvPr>
          <p:cNvSpPr>
            <a:spLocks noGrp="1"/>
          </p:cNvSpPr>
          <p:nvPr>
            <p:ph idx="1"/>
          </p:nvPr>
        </p:nvSpPr>
        <p:spPr>
          <a:xfrm>
            <a:off x="247650" y="1528763"/>
            <a:ext cx="3762375" cy="2271712"/>
          </a:xfrm>
        </p:spPr>
        <p:txBody>
          <a:bodyPr>
            <a:normAutofit/>
          </a:bodyPr>
          <a:lstStyle/>
          <a:p>
            <a:pPr marL="0" indent="0">
              <a:buNone/>
            </a:pPr>
            <a:r>
              <a:rPr lang="es-ES" dirty="0"/>
              <a:t>La atmósfera es una mezcla de nitrógeno (78%), oxígeno (21%) y otros gases (1%) </a:t>
            </a:r>
          </a:p>
        </p:txBody>
      </p:sp>
      <p:pic>
        <p:nvPicPr>
          <p:cNvPr id="4" name="Imagen 3">
            <a:extLst>
              <a:ext uri="{FF2B5EF4-FFF2-40B4-BE49-F238E27FC236}">
                <a16:creationId xmlns:a16="http://schemas.microsoft.com/office/drawing/2014/main" id="{5F4BF865-6EC6-4588-83BE-2F5AA29969BE}"/>
              </a:ext>
            </a:extLst>
          </p:cNvPr>
          <p:cNvPicPr>
            <a:picLocks noChangeAspect="1"/>
          </p:cNvPicPr>
          <p:nvPr/>
        </p:nvPicPr>
        <p:blipFill>
          <a:blip r:embed="rId2"/>
          <a:stretch>
            <a:fillRect/>
          </a:stretch>
        </p:blipFill>
        <p:spPr>
          <a:xfrm>
            <a:off x="4233862" y="681037"/>
            <a:ext cx="5838825" cy="4648200"/>
          </a:xfrm>
          <a:prstGeom prst="rect">
            <a:avLst/>
          </a:prstGeom>
        </p:spPr>
      </p:pic>
      <p:sp>
        <p:nvSpPr>
          <p:cNvPr id="6" name="CuadroTexto 5">
            <a:extLst>
              <a:ext uri="{FF2B5EF4-FFF2-40B4-BE49-F238E27FC236}">
                <a16:creationId xmlns:a16="http://schemas.microsoft.com/office/drawing/2014/main" id="{9BC06582-9E5D-4292-9F0C-CD81A23A663C}"/>
              </a:ext>
            </a:extLst>
          </p:cNvPr>
          <p:cNvSpPr txBox="1"/>
          <p:nvPr/>
        </p:nvSpPr>
        <p:spPr>
          <a:xfrm>
            <a:off x="247650" y="4582210"/>
            <a:ext cx="6096000" cy="646331"/>
          </a:xfrm>
          <a:prstGeom prst="rect">
            <a:avLst/>
          </a:prstGeom>
          <a:noFill/>
        </p:spPr>
        <p:txBody>
          <a:bodyPr wrap="square">
            <a:spAutoFit/>
          </a:bodyPr>
          <a:lstStyle/>
          <a:p>
            <a:r>
              <a:rPr lang="es-CO" dirty="0"/>
              <a:t>http://hyperphysics.phy-astr.gsu.edu/hbasees/Kinetic/barfor.html</a:t>
            </a:r>
          </a:p>
        </p:txBody>
      </p:sp>
    </p:spTree>
    <p:extLst>
      <p:ext uri="{BB962C8B-B14F-4D97-AF65-F5344CB8AC3E}">
        <p14:creationId xmlns:p14="http://schemas.microsoft.com/office/powerpoint/2010/main" val="58460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80069-8A34-404B-A4D5-5F7102D4BCE2}"/>
              </a:ext>
            </a:extLst>
          </p:cNvPr>
          <p:cNvSpPr>
            <a:spLocks noGrp="1"/>
          </p:cNvSpPr>
          <p:nvPr>
            <p:ph type="title"/>
          </p:nvPr>
        </p:nvSpPr>
        <p:spPr/>
        <p:txBody>
          <a:bodyPr/>
          <a:lstStyle/>
          <a:p>
            <a:r>
              <a:rPr lang="es-ES" dirty="0"/>
              <a:t>Presiones altas, presiones bajas</a:t>
            </a:r>
            <a:endParaRPr lang="es-CO" dirty="0"/>
          </a:p>
        </p:txBody>
      </p:sp>
      <p:sp>
        <p:nvSpPr>
          <p:cNvPr id="3" name="Marcador de contenido 2">
            <a:extLst>
              <a:ext uri="{FF2B5EF4-FFF2-40B4-BE49-F238E27FC236}">
                <a16:creationId xmlns:a16="http://schemas.microsoft.com/office/drawing/2014/main" id="{1BF4571C-FC68-4A83-8982-0CA791A57D63}"/>
              </a:ext>
            </a:extLst>
          </p:cNvPr>
          <p:cNvSpPr>
            <a:spLocks noGrp="1"/>
          </p:cNvSpPr>
          <p:nvPr>
            <p:ph idx="1"/>
          </p:nvPr>
        </p:nvSpPr>
        <p:spPr/>
        <p:txBody>
          <a:bodyPr>
            <a:normAutofit fontScale="85000" lnSpcReduction="20000"/>
          </a:bodyPr>
          <a:lstStyle/>
          <a:p>
            <a:r>
              <a:rPr lang="es-ES" dirty="0" err="1"/>
              <a:t>Presion</a:t>
            </a:r>
            <a:r>
              <a:rPr lang="es-ES" dirty="0"/>
              <a:t> normal: 1013 </a:t>
            </a:r>
            <a:r>
              <a:rPr lang="es-ES" dirty="0" err="1"/>
              <a:t>mb</a:t>
            </a:r>
            <a:endParaRPr lang="es-ES" dirty="0"/>
          </a:p>
          <a:p>
            <a:r>
              <a:rPr lang="es-ES" dirty="0"/>
              <a:t>Por encima, alta presión, tenemos mas aire sobre nuestras cabezas, de lo normal, 1043 </a:t>
            </a:r>
            <a:r>
              <a:rPr lang="es-ES" dirty="0" err="1"/>
              <a:t>mb</a:t>
            </a:r>
            <a:endParaRPr lang="es-ES" dirty="0"/>
          </a:p>
          <a:p>
            <a:pPr marL="0" indent="0">
              <a:buNone/>
            </a:pPr>
            <a:r>
              <a:rPr lang="es-ES" dirty="0"/>
              <a:t>	estabilidad, ( capas de aire horizontales) T 45° bajo cero. Imagen de Chimenea, el humo llega hasta un punto. </a:t>
            </a:r>
          </a:p>
          <a:p>
            <a:r>
              <a:rPr lang="es-ES" dirty="0"/>
              <a:t>Presiones mas bajas 989 </a:t>
            </a:r>
            <a:r>
              <a:rPr lang="es-ES" dirty="0" err="1"/>
              <a:t>mb</a:t>
            </a:r>
            <a:r>
              <a:rPr lang="es-ES" dirty="0"/>
              <a:t>, corrientes ascendentes y descendentes, inestable, se crea un </a:t>
            </a:r>
            <a:r>
              <a:rPr lang="es-ES" dirty="0" err="1"/>
              <a:t>vacio</a:t>
            </a:r>
            <a:r>
              <a:rPr lang="es-ES" dirty="0"/>
              <a:t> de aire succionando, </a:t>
            </a:r>
            <a:r>
              <a:rPr lang="es-ES" dirty="0" err="1"/>
              <a:t>ciclon</a:t>
            </a:r>
            <a:r>
              <a:rPr lang="es-ES" dirty="0"/>
              <a:t>.  </a:t>
            </a:r>
          </a:p>
          <a:p>
            <a:r>
              <a:rPr lang="es-ES" dirty="0"/>
              <a:t>La contaminación se disipa por bajas presiones, </a:t>
            </a:r>
          </a:p>
          <a:p>
            <a:r>
              <a:rPr lang="es-ES" dirty="0"/>
              <a:t>Cuanto soportamos?, 1,8 m2 de piel, la presión normal son 1033 gr por cm 2, algo mas de un kilo, la presión que ejerce el aire, estamos </a:t>
            </a:r>
            <a:r>
              <a:rPr lang="es-ES" dirty="0" err="1"/>
              <a:t>llevano</a:t>
            </a:r>
            <a:r>
              <a:rPr lang="es-ES" dirty="0"/>
              <a:t> 18 toneladas de aire encima, porque es </a:t>
            </a:r>
            <a:r>
              <a:rPr lang="es-ES" dirty="0" err="1"/>
              <a:t>multivectorial</a:t>
            </a:r>
            <a:r>
              <a:rPr lang="es-ES" dirty="0"/>
              <a:t>, </a:t>
            </a:r>
            <a:r>
              <a:rPr lang="es-ES" dirty="0" err="1"/>
              <a:t>homogeneo</a:t>
            </a:r>
            <a:r>
              <a:rPr lang="es-ES" dirty="0"/>
              <a:t>, que se reparte en toda la piel, se distribuye uniformemente,  La presión exterior se compensa con la presión interna del flujo sanguíneo, tenemos una presión interna que frena a la presión externa.  </a:t>
            </a:r>
          </a:p>
          <a:p>
            <a:endParaRPr lang="es-ES" dirty="0"/>
          </a:p>
        </p:txBody>
      </p:sp>
    </p:spTree>
    <p:extLst>
      <p:ext uri="{BB962C8B-B14F-4D97-AF65-F5344CB8AC3E}">
        <p14:creationId xmlns:p14="http://schemas.microsoft.com/office/powerpoint/2010/main" val="151403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6CD57DC-7E11-4647-BA1C-42AF7E86F43C}"/>
              </a:ext>
            </a:extLst>
          </p:cNvPr>
          <p:cNvPicPr>
            <a:picLocks noGrp="1" noChangeAspect="1"/>
          </p:cNvPicPr>
          <p:nvPr>
            <p:ph idx="1"/>
          </p:nvPr>
        </p:nvPicPr>
        <p:blipFill>
          <a:blip r:embed="rId2"/>
          <a:stretch>
            <a:fillRect/>
          </a:stretch>
        </p:blipFill>
        <p:spPr>
          <a:xfrm>
            <a:off x="1492601" y="2459567"/>
            <a:ext cx="8588375" cy="3755490"/>
          </a:xfrm>
          <a:prstGeom prst="rect">
            <a:avLst/>
          </a:prstGeom>
        </p:spPr>
      </p:pic>
      <p:sp>
        <p:nvSpPr>
          <p:cNvPr id="5" name="Título 1">
            <a:extLst>
              <a:ext uri="{FF2B5EF4-FFF2-40B4-BE49-F238E27FC236}">
                <a16:creationId xmlns:a16="http://schemas.microsoft.com/office/drawing/2014/main" id="{797BF649-83AE-4BF5-9685-DB995F4BD827}"/>
              </a:ext>
            </a:extLst>
          </p:cNvPr>
          <p:cNvSpPr>
            <a:spLocks noGrp="1"/>
          </p:cNvSpPr>
          <p:nvPr>
            <p:ph type="title"/>
          </p:nvPr>
        </p:nvSpPr>
        <p:spPr>
          <a:xfrm>
            <a:off x="838200" y="365125"/>
            <a:ext cx="10515600" cy="1325563"/>
          </a:xfrm>
        </p:spPr>
        <p:txBody>
          <a:bodyPr/>
          <a:lstStyle/>
          <a:p>
            <a:r>
              <a:rPr lang="es-ES" dirty="0"/>
              <a:t>Como se mide la Presión atmosférica? </a:t>
            </a:r>
            <a:br>
              <a:rPr lang="es-ES" dirty="0"/>
            </a:br>
            <a:r>
              <a:rPr lang="es-ES" dirty="0"/>
              <a:t>En 1643, </a:t>
            </a:r>
            <a:r>
              <a:rPr lang="es-ES" dirty="0" err="1"/>
              <a:t>Torriceli</a:t>
            </a:r>
            <a:r>
              <a:rPr lang="es-ES" dirty="0"/>
              <a:t> </a:t>
            </a:r>
            <a:endParaRPr lang="es-CO" dirty="0"/>
          </a:p>
        </p:txBody>
      </p:sp>
    </p:spTree>
    <p:extLst>
      <p:ext uri="{BB962C8B-B14F-4D97-AF65-F5344CB8AC3E}">
        <p14:creationId xmlns:p14="http://schemas.microsoft.com/office/powerpoint/2010/main" val="6029264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10194</TotalTime>
  <Words>1582</Words>
  <Application>Microsoft Office PowerPoint</Application>
  <PresentationFormat>Panorámica</PresentationFormat>
  <Paragraphs>89</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Droid Serif</vt:lpstr>
      <vt:lpstr>ReithSans</vt:lpstr>
      <vt:lpstr>Arial</vt:lpstr>
      <vt:lpstr>Arial</vt:lpstr>
      <vt:lpstr>Calibri</vt:lpstr>
      <vt:lpstr>Calibri Light</vt:lpstr>
      <vt:lpstr>Times New Roman</vt:lpstr>
      <vt:lpstr>Tema de Office</vt:lpstr>
      <vt:lpstr>Laboratorio No 4: presión atmosferica</vt:lpstr>
      <vt:lpstr>Presentación de PowerPoint</vt:lpstr>
      <vt:lpstr>Presentación de PowerPoint</vt:lpstr>
      <vt:lpstr>Pesa el aire?</vt:lpstr>
      <vt:lpstr>Presentación de PowerPoint</vt:lpstr>
      <vt:lpstr>Presentación de PowerPoint</vt:lpstr>
      <vt:lpstr>Presentación de PowerPoint</vt:lpstr>
      <vt:lpstr>Presiones altas, presiones bajas</vt:lpstr>
      <vt:lpstr>Como se mide la Presión atmosférica?  En 1643, Torriceli </vt:lpstr>
      <vt:lpstr>Presentación de PowerPoint</vt:lpstr>
      <vt:lpstr>Presentación de PowerPoint</vt:lpstr>
      <vt:lpstr>Relación entre la presión atmosférica y la altitud.? https://www.geogebra.org/m/JXZ8T7Bf</vt:lpstr>
      <vt:lpstr>Presentación de PowerPoint</vt:lpstr>
      <vt:lpstr>Presentación de PowerPoint</vt:lpstr>
      <vt:lpstr>Presentación de PowerPoint</vt:lpstr>
      <vt:lpstr>Presentación de PowerPoint</vt:lpstr>
      <vt:lpstr>Presentación de PowerPoint</vt:lpstr>
      <vt:lpstr>Cual será la columna de mercurio a 2000 m?</vt:lpstr>
      <vt:lpstr>Cual es la presión a una altitud de 2600 m?</vt:lpstr>
      <vt:lpstr>Presión Barometrica. Medida de la presión atmisferica, condiciones climaticas</vt:lpstr>
      <vt:lpstr>Presentación de PowerPoint</vt:lpstr>
      <vt:lpstr>Presentación de PowerPoint</vt:lpstr>
      <vt:lpstr>¿Cómo afecta la presión atmosférica el punto de ebullición del agua a nivel del mar?</vt:lpstr>
      <vt:lpstr>Presentación de PowerPoint</vt:lpstr>
      <vt:lpstr>Presentación de PowerPoint</vt:lpstr>
      <vt:lpstr>Presentación de PowerPoint</vt:lpstr>
      <vt:lpstr>Presentación de PowerPoint</vt:lpstr>
      <vt:lpstr>Influencia de la presión atmosférica en los seres vivos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Presion hidrostatica</dc:title>
  <dc:creator>Yohana</dc:creator>
  <cp:lastModifiedBy>Yohana</cp:lastModifiedBy>
  <cp:revision>39</cp:revision>
  <dcterms:created xsi:type="dcterms:W3CDTF">2020-06-22T20:35:52Z</dcterms:created>
  <dcterms:modified xsi:type="dcterms:W3CDTF">2021-12-06T19:06:07Z</dcterms:modified>
</cp:coreProperties>
</file>