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98" r:id="rId14"/>
    <p:sldId id="270" r:id="rId15"/>
    <p:sldId id="271" r:id="rId16"/>
    <p:sldId id="266" r:id="rId17"/>
    <p:sldId id="267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9" r:id="rId4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6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914-70C4-4BC2-BAD9-0C59953D0EA0}" type="datetimeFigureOut">
              <a:rPr lang="es-CO" smtClean="0"/>
              <a:pPr/>
              <a:t>27/04/2015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AB2-FC1A-47AC-ABB4-7429DE4E88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6437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914-70C4-4BC2-BAD9-0C59953D0EA0}" type="datetimeFigureOut">
              <a:rPr lang="es-CO" smtClean="0"/>
              <a:pPr/>
              <a:t>27/04/2015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AB2-FC1A-47AC-ABB4-7429DE4E88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58107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914-70C4-4BC2-BAD9-0C59953D0EA0}" type="datetimeFigureOut">
              <a:rPr lang="es-CO" smtClean="0"/>
              <a:pPr/>
              <a:t>27/04/2015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AB2-FC1A-47AC-ABB4-7429DE4E88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76248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914-70C4-4BC2-BAD9-0C59953D0EA0}" type="datetimeFigureOut">
              <a:rPr lang="es-CO" smtClean="0"/>
              <a:pPr/>
              <a:t>27/04/2015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AB2-FC1A-47AC-ABB4-7429DE4E88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23181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914-70C4-4BC2-BAD9-0C59953D0EA0}" type="datetimeFigureOut">
              <a:rPr lang="es-CO" smtClean="0"/>
              <a:pPr/>
              <a:t>27/04/2015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AB2-FC1A-47AC-ABB4-7429DE4E88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52588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914-70C4-4BC2-BAD9-0C59953D0EA0}" type="datetimeFigureOut">
              <a:rPr lang="es-CO" smtClean="0"/>
              <a:pPr/>
              <a:t>27/04/2015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AB2-FC1A-47AC-ABB4-7429DE4E88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50554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914-70C4-4BC2-BAD9-0C59953D0EA0}" type="datetimeFigureOut">
              <a:rPr lang="es-CO" smtClean="0"/>
              <a:pPr/>
              <a:t>27/04/2015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AB2-FC1A-47AC-ABB4-7429DE4E88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62550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914-70C4-4BC2-BAD9-0C59953D0EA0}" type="datetimeFigureOut">
              <a:rPr lang="es-CO" smtClean="0"/>
              <a:pPr/>
              <a:t>27/04/2015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AB2-FC1A-47AC-ABB4-7429DE4E88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27479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914-70C4-4BC2-BAD9-0C59953D0EA0}" type="datetimeFigureOut">
              <a:rPr lang="es-CO" smtClean="0"/>
              <a:pPr/>
              <a:t>27/04/2015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AB2-FC1A-47AC-ABB4-7429DE4E88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90416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914-70C4-4BC2-BAD9-0C59953D0EA0}" type="datetimeFigureOut">
              <a:rPr lang="es-CO" smtClean="0"/>
              <a:pPr/>
              <a:t>27/04/2015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AB2-FC1A-47AC-ABB4-7429DE4E88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77593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914-70C4-4BC2-BAD9-0C59953D0EA0}" type="datetimeFigureOut">
              <a:rPr lang="es-CO" smtClean="0"/>
              <a:pPr/>
              <a:t>27/04/2015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3AB2-FC1A-47AC-ABB4-7429DE4E88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03597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54914-70C4-4BC2-BAD9-0C59953D0EA0}" type="datetimeFigureOut">
              <a:rPr lang="es-CO" smtClean="0"/>
              <a:pPr/>
              <a:t>27/04/2015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03AB2-FC1A-47AC-ABB4-7429DE4E88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19170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 smtClean="0"/>
              <a:t>INTRODUCCIÓN HTML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xmlns="" val="291250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Etiqueta &lt;link&gt;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227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CO" dirty="0"/>
              <a:t>La etiqueta &lt;link&gt; define un enlace entre el documento y algún recurso </a:t>
            </a:r>
            <a:r>
              <a:rPr lang="es-CO" dirty="0" smtClean="0"/>
              <a:t>externo.</a:t>
            </a:r>
            <a:endParaRPr lang="es-CO" dirty="0"/>
          </a:p>
          <a:p>
            <a:pPr algn="just"/>
            <a:r>
              <a:rPr lang="es-CO" dirty="0" smtClean="0"/>
              <a:t>El </a:t>
            </a:r>
            <a:r>
              <a:rPr lang="es-CO" dirty="0"/>
              <a:t>elemento link debe ser ubicado en la sección head del documento</a:t>
            </a:r>
            <a:r>
              <a:rPr lang="es-CO" dirty="0" smtClean="0"/>
              <a:t>.</a:t>
            </a:r>
          </a:p>
          <a:p>
            <a:pPr algn="just"/>
            <a:r>
              <a:rPr lang="es-CO" dirty="0" err="1" smtClean="0"/>
              <a:t>rel</a:t>
            </a:r>
            <a:r>
              <a:rPr lang="es-CO" dirty="0" smtClean="0"/>
              <a:t>: escribe </a:t>
            </a:r>
            <a:r>
              <a:rPr lang="es-CO" dirty="0"/>
              <a:t>la relación entre el documento y el destino del enlace</a:t>
            </a:r>
            <a:r>
              <a:rPr lang="es-CO" dirty="0" smtClean="0"/>
              <a:t>.</a:t>
            </a:r>
          </a:p>
          <a:p>
            <a:pPr algn="just"/>
            <a:r>
              <a:rPr lang="es-CO" dirty="0" err="1"/>
              <a:t>t</a:t>
            </a:r>
            <a:r>
              <a:rPr lang="es-CO" dirty="0" err="1" smtClean="0"/>
              <a:t>ype</a:t>
            </a:r>
            <a:r>
              <a:rPr lang="es-CO" dirty="0" smtClean="0"/>
              <a:t>: especifica </a:t>
            </a:r>
            <a:r>
              <a:rPr lang="es-CO" dirty="0"/>
              <a:t>el tipo de documento a enlazar. El más común es </a:t>
            </a:r>
            <a:r>
              <a:rPr lang="es-CO" dirty="0" err="1"/>
              <a:t>type</a:t>
            </a:r>
            <a:r>
              <a:rPr lang="es-CO" dirty="0"/>
              <a:t>="</a:t>
            </a:r>
            <a:r>
              <a:rPr lang="es-CO" dirty="0" err="1"/>
              <a:t>text</a:t>
            </a:r>
            <a:r>
              <a:rPr lang="es-CO" dirty="0"/>
              <a:t>/</a:t>
            </a:r>
            <a:r>
              <a:rPr lang="es-CO" dirty="0" err="1"/>
              <a:t>css</a:t>
            </a:r>
            <a:r>
              <a:rPr lang="es-CO" dirty="0" smtClean="0"/>
              <a:t>".</a:t>
            </a:r>
          </a:p>
          <a:p>
            <a:pPr algn="just"/>
            <a:r>
              <a:rPr lang="es-CO" dirty="0" err="1" smtClean="0"/>
              <a:t>href</a:t>
            </a:r>
            <a:r>
              <a:rPr lang="es-CO" dirty="0" smtClean="0"/>
              <a:t>: especifica </a:t>
            </a:r>
            <a:r>
              <a:rPr lang="es-CO" dirty="0"/>
              <a:t>la localización del </a:t>
            </a:r>
            <a:r>
              <a:rPr lang="es-CO" dirty="0" smtClean="0"/>
              <a:t>documento </a:t>
            </a:r>
            <a:r>
              <a:rPr lang="es-CO" dirty="0"/>
              <a:t>enlazado.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6000" y="4778238"/>
            <a:ext cx="10800000" cy="52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17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Etiqueta &lt;</a:t>
            </a:r>
            <a:r>
              <a:rPr lang="es-CO" b="1" dirty="0" err="1" smtClean="0"/>
              <a:t>style</a:t>
            </a:r>
            <a:r>
              <a:rPr lang="es-CO" b="1" dirty="0" smtClean="0"/>
              <a:t>&gt;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88636"/>
          </a:xfrm>
        </p:spPr>
        <p:txBody>
          <a:bodyPr/>
          <a:lstStyle/>
          <a:p>
            <a:pPr algn="just"/>
            <a:r>
              <a:rPr lang="es-CO" dirty="0"/>
              <a:t>La etiqueta &lt;</a:t>
            </a:r>
            <a:r>
              <a:rPr lang="es-CO" dirty="0" err="1"/>
              <a:t>style</a:t>
            </a:r>
            <a:r>
              <a:rPr lang="es-CO" dirty="0"/>
              <a:t>&gt; define hojas de estilo para el documento </a:t>
            </a:r>
            <a:r>
              <a:rPr lang="es-CO" dirty="0" smtClean="0"/>
              <a:t>actual.</a:t>
            </a:r>
            <a:endParaRPr lang="es-CO" dirty="0"/>
          </a:p>
          <a:p>
            <a:pPr algn="just"/>
            <a:r>
              <a:rPr lang="es-CO" dirty="0" smtClean="0"/>
              <a:t>Esta </a:t>
            </a:r>
            <a:r>
              <a:rPr lang="es-CO" dirty="0"/>
              <a:t>etiqueta debe ser ubicada en la cabecera del documento.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96000" y="2971592"/>
            <a:ext cx="5400000" cy="359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158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Etiqueta &lt;script&gt;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La etiqueta &lt;script&gt; coloca un script dentro del documento.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36000" y="2737817"/>
            <a:ext cx="4320000" cy="3710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812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/>
          <a:srcRect b="15004"/>
          <a:stretch/>
        </p:blipFill>
        <p:spPr>
          <a:xfrm>
            <a:off x="1056000" y="1836119"/>
            <a:ext cx="10080000" cy="4816963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O" b="1" dirty="0" smtClean="0"/>
              <a:t>Etiqueta &lt;script&gt;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xmlns="" val="403576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Etiqueta &lt;meta&gt;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23648"/>
          </a:xfrm>
        </p:spPr>
        <p:txBody>
          <a:bodyPr>
            <a:normAutofit/>
          </a:bodyPr>
          <a:lstStyle/>
          <a:p>
            <a:pPr algn="just"/>
            <a:r>
              <a:rPr lang="es-CO" dirty="0" smtClean="0"/>
              <a:t>Se </a:t>
            </a:r>
            <a:r>
              <a:rPr lang="es-CO" dirty="0"/>
              <a:t>utiliza para añadir información sobre la página. Esta información puede ser utilizada por los buscadores.</a:t>
            </a:r>
          </a:p>
          <a:p>
            <a:pPr algn="just"/>
            <a:r>
              <a:rPr lang="es-CO" dirty="0"/>
              <a:t>Los buscadores consultan la información de la etiqueta &lt;meta</a:t>
            </a:r>
            <a:r>
              <a:rPr lang="es-CO" dirty="0" smtClean="0"/>
              <a:t>&gt;.</a:t>
            </a:r>
            <a:endParaRPr lang="es-CO" dirty="0"/>
          </a:p>
          <a:p>
            <a:pPr algn="just"/>
            <a:r>
              <a:rPr lang="es-CO" dirty="0" err="1" smtClean="0"/>
              <a:t>Spueden</a:t>
            </a:r>
            <a:r>
              <a:rPr lang="es-CO" dirty="0" smtClean="0"/>
              <a:t> especificar </a:t>
            </a:r>
            <a:r>
              <a:rPr lang="es-CO" dirty="0"/>
              <a:t>los atributos </a:t>
            </a:r>
            <a:r>
              <a:rPr lang="es-CO" dirty="0" err="1" smtClean="0"/>
              <a:t>name</a:t>
            </a:r>
            <a:r>
              <a:rPr lang="es-CO" dirty="0" smtClean="0"/>
              <a:t> (tipo de información)</a:t>
            </a:r>
            <a:r>
              <a:rPr lang="es-CO" dirty="0"/>
              <a:t> y </a:t>
            </a:r>
            <a:r>
              <a:rPr lang="es-CO" dirty="0" err="1" smtClean="0"/>
              <a:t>content</a:t>
            </a:r>
            <a:r>
              <a:rPr lang="es-CO" dirty="0" smtClean="0"/>
              <a:t> (valor de dicha información).</a:t>
            </a:r>
          </a:p>
          <a:p>
            <a:pPr algn="just"/>
            <a:r>
              <a:rPr lang="es-CO" dirty="0" smtClean="0"/>
              <a:t>Los </a:t>
            </a:r>
            <a:r>
              <a:rPr lang="es-CO" dirty="0"/>
              <a:t>tipos de información más </a:t>
            </a:r>
            <a:r>
              <a:rPr lang="es-CO" dirty="0" smtClean="0"/>
              <a:t>utilizados son:</a:t>
            </a: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6000" y="4900120"/>
            <a:ext cx="6480000" cy="158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055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Etiqueta &lt;meta&gt;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6227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CO" dirty="0" smtClean="0"/>
              <a:t>No necesita etiqueta de cierre.</a:t>
            </a:r>
          </a:p>
          <a:p>
            <a:pPr algn="just"/>
            <a:r>
              <a:rPr lang="es-CO" dirty="0" smtClean="0"/>
              <a:t>También </a:t>
            </a:r>
            <a:r>
              <a:rPr lang="es-CO" dirty="0"/>
              <a:t>se utiliza para indicarle al navegador alguna información o alguna acción que debe </a:t>
            </a:r>
            <a:r>
              <a:rPr lang="es-CO" dirty="0" smtClean="0"/>
              <a:t>realizar. En </a:t>
            </a:r>
            <a:r>
              <a:rPr lang="es-CO" dirty="0"/>
              <a:t>este caso se utiliza el atributo </a:t>
            </a:r>
            <a:r>
              <a:rPr lang="es-CO" dirty="0" smtClean="0"/>
              <a:t>http-</a:t>
            </a:r>
            <a:r>
              <a:rPr lang="es-CO" dirty="0" err="1" smtClean="0"/>
              <a:t>equiv</a:t>
            </a:r>
            <a:r>
              <a:rPr lang="es-CO" dirty="0" smtClean="0"/>
              <a:t>.</a:t>
            </a:r>
            <a:endParaRPr lang="es-C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95588" y="2997359"/>
            <a:ext cx="6600825" cy="248602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62325" y="5682982"/>
            <a:ext cx="54673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83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Etiqueta &lt;</a:t>
            </a:r>
            <a:r>
              <a:rPr lang="es-CO" b="1" dirty="0" err="1" smtClean="0"/>
              <a:t>body</a:t>
            </a:r>
            <a:r>
              <a:rPr lang="es-CO" b="1" dirty="0" smtClean="0"/>
              <a:t>&gt; &lt;/</a:t>
            </a:r>
            <a:r>
              <a:rPr lang="es-CO" b="1" dirty="0" err="1" smtClean="0"/>
              <a:t>body</a:t>
            </a:r>
            <a:r>
              <a:rPr lang="es-CO" b="1" dirty="0" smtClean="0"/>
              <a:t>&gt;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26668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dirty="0"/>
              <a:t>El cuerpo del documento contiene la información propia del documento, es decir lo que </a:t>
            </a:r>
            <a:r>
              <a:rPr lang="es-CO" dirty="0" smtClean="0"/>
              <a:t>queremos </a:t>
            </a:r>
            <a:r>
              <a:rPr lang="es-CO" dirty="0"/>
              <a:t>que se visualice, el texto de la página, las imágenes, los formularios, etc.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/>
          <a:srcRect b="8479"/>
          <a:stretch/>
        </p:blipFill>
        <p:spPr>
          <a:xfrm>
            <a:off x="5669252" y="3715264"/>
            <a:ext cx="4320000" cy="222289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55131" y="3917073"/>
            <a:ext cx="252412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119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Etiqueta &lt;p&gt; &lt;/p&gt;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607714"/>
            <a:ext cx="5420932" cy="1188031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Introducir texto en la pagina.</a:t>
            </a:r>
          </a:p>
          <a:p>
            <a:r>
              <a:rPr lang="es-CO" dirty="0" smtClean="0"/>
              <a:t>Varios espacios en blanco: </a:t>
            </a:r>
            <a:r>
              <a:rPr lang="es-CO" dirty="0"/>
              <a:t>&amp;</a:t>
            </a:r>
            <a:r>
              <a:rPr lang="es-CO" dirty="0" err="1" smtClean="0"/>
              <a:t>nbsp</a:t>
            </a:r>
            <a:endParaRPr lang="es-CO" dirty="0" smtClean="0"/>
          </a:p>
          <a:p>
            <a:r>
              <a:rPr lang="es-CO" dirty="0" smtClean="0"/>
              <a:t>Salto de línea: &lt;</a:t>
            </a:r>
            <a:r>
              <a:rPr lang="es-CO" dirty="0" err="1" smtClean="0"/>
              <a:t>br</a:t>
            </a:r>
            <a:r>
              <a:rPr lang="es-CO" dirty="0" smtClean="0"/>
              <a:t>&gt;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56000" y="2482468"/>
            <a:ext cx="4848225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97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Etiquetas &lt;p&gt; &lt;/p&gt;</a:t>
            </a:r>
            <a:endParaRPr lang="es-CO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2943" y="2938535"/>
            <a:ext cx="3600000" cy="249365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123" y="2656603"/>
            <a:ext cx="6943725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161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Etiquetas &lt;p&gt; &lt;/p&gt;</a:t>
            </a:r>
            <a:endParaRPr lang="es-CO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8987" y="1925794"/>
            <a:ext cx="5534025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150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QUE ES HTML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CO" dirty="0"/>
              <a:t>El HTML (</a:t>
            </a:r>
            <a:r>
              <a:rPr lang="es-CO" dirty="0" err="1"/>
              <a:t>Hyper</a:t>
            </a:r>
            <a:r>
              <a:rPr lang="es-CO" dirty="0"/>
              <a:t> Text </a:t>
            </a:r>
            <a:r>
              <a:rPr lang="es-CO" dirty="0" err="1"/>
              <a:t>Markup</a:t>
            </a:r>
            <a:r>
              <a:rPr lang="es-CO" dirty="0"/>
              <a:t> </a:t>
            </a:r>
            <a:r>
              <a:rPr lang="es-CO" dirty="0" err="1"/>
              <a:t>Language</a:t>
            </a:r>
            <a:r>
              <a:rPr lang="es-CO" dirty="0"/>
              <a:t>) es el lenguaje con el que se escriben las páginas </a:t>
            </a:r>
            <a:r>
              <a:rPr lang="es-CO" dirty="0" smtClean="0"/>
              <a:t>web.</a:t>
            </a:r>
          </a:p>
          <a:p>
            <a:pPr marL="0" indent="0" algn="just">
              <a:buNone/>
            </a:pPr>
            <a:r>
              <a:rPr lang="es-CO" dirty="0" smtClean="0"/>
              <a:t>HTML es </a:t>
            </a:r>
            <a:r>
              <a:rPr lang="es-CO" dirty="0"/>
              <a:t>un lenguaje de </a:t>
            </a:r>
            <a:r>
              <a:rPr lang="es-CO" dirty="0" smtClean="0"/>
              <a:t>hipertexto (Texto de forma estructurada)</a:t>
            </a:r>
          </a:p>
          <a:p>
            <a:pPr marL="0" indent="0" algn="just">
              <a:buNone/>
            </a:pPr>
            <a:r>
              <a:rPr lang="es-CO" dirty="0" smtClean="0"/>
              <a:t>HTML está </a:t>
            </a:r>
            <a:r>
              <a:rPr lang="es-CO" dirty="0"/>
              <a:t>compuesto por etiquetas, que marcan el inicio y el fin de cada elemento del documento</a:t>
            </a:r>
            <a:r>
              <a:rPr lang="es-CO" dirty="0" smtClean="0"/>
              <a:t>.</a:t>
            </a:r>
          </a:p>
          <a:p>
            <a:pPr marL="0" indent="0" algn="just">
              <a:buNone/>
            </a:pPr>
            <a:r>
              <a:rPr lang="es-CO" dirty="0" smtClean="0"/>
              <a:t>HTML permite crear contenidos multimedia</a:t>
            </a:r>
            <a:endParaRPr lang="es-CO" dirty="0"/>
          </a:p>
          <a:p>
            <a:pPr marL="0" indent="0" algn="just">
              <a:buNone/>
            </a:pPr>
            <a:r>
              <a:rPr lang="es-CO" dirty="0" smtClean="0"/>
              <a:t>Visualización mediante navegadores web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5913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Etiqueta &lt;p&gt; &lt;/p&gt;</a:t>
            </a:r>
            <a:endParaRPr lang="es-CO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11377" y="1980259"/>
            <a:ext cx="3600000" cy="437788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423" y="1878442"/>
            <a:ext cx="695325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219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Encabezados</a:t>
            </a:r>
            <a:endParaRPr lang="es-CO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8175" y="2397215"/>
            <a:ext cx="329565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26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Encabezados y Marquesinas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395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CO" dirty="0"/>
              <a:t>Las marquesinas son líneas de texto que pueden desplazarse de un lado a otro de la ventana en forma de línea.</a:t>
            </a:r>
          </a:p>
          <a:p>
            <a:pPr algn="just"/>
            <a:r>
              <a:rPr lang="es-CO" dirty="0"/>
              <a:t>Para insertar una marquesina, es necesario insertar el texto entre las etiquetas &lt;</a:t>
            </a:r>
            <a:r>
              <a:rPr lang="es-CO" dirty="0" err="1"/>
              <a:t>marquee</a:t>
            </a:r>
            <a:r>
              <a:rPr lang="es-CO" dirty="0"/>
              <a:t>&gt; y &lt;/</a:t>
            </a:r>
            <a:r>
              <a:rPr lang="es-CO" dirty="0" err="1"/>
              <a:t>marquee</a:t>
            </a:r>
            <a:r>
              <a:rPr lang="es-CO" dirty="0" smtClean="0"/>
              <a:t>&gt;.</a:t>
            </a:r>
          </a:p>
          <a:p>
            <a:pPr algn="just"/>
            <a:r>
              <a:rPr lang="es-CO" dirty="0"/>
              <a:t>A través del atributo </a:t>
            </a:r>
            <a:r>
              <a:rPr lang="es-CO" dirty="0" err="1"/>
              <a:t>behavior</a:t>
            </a:r>
            <a:r>
              <a:rPr lang="es-CO" dirty="0"/>
              <a:t> puede modificarse el tipo de movimiento. </a:t>
            </a:r>
            <a:endParaRPr lang="es-CO" dirty="0" smtClean="0"/>
          </a:p>
          <a:p>
            <a:pPr lvl="1" algn="just"/>
            <a:r>
              <a:rPr lang="es-CO" dirty="0" err="1" smtClean="0"/>
              <a:t>alternate</a:t>
            </a:r>
            <a:r>
              <a:rPr lang="es-CO" dirty="0"/>
              <a:t> (de lado a lado de la ventana, como si rebotara en los </a:t>
            </a:r>
            <a:r>
              <a:rPr lang="es-CO" dirty="0" smtClean="0"/>
              <a:t>extremos)</a:t>
            </a:r>
          </a:p>
          <a:p>
            <a:pPr lvl="1" algn="just"/>
            <a:r>
              <a:rPr lang="es-CO" dirty="0" err="1" smtClean="0"/>
              <a:t>scroll</a:t>
            </a:r>
            <a:r>
              <a:rPr lang="es-CO" dirty="0"/>
              <a:t> (de un lado a otro, </a:t>
            </a:r>
            <a:r>
              <a:rPr lang="es-CO" dirty="0" smtClean="0"/>
              <a:t>continuamente)</a:t>
            </a:r>
          </a:p>
          <a:p>
            <a:pPr lvl="1" algn="just"/>
            <a:r>
              <a:rPr lang="es-CO" dirty="0" err="1" smtClean="0"/>
              <a:t>slide</a:t>
            </a:r>
            <a:r>
              <a:rPr lang="es-CO" dirty="0"/>
              <a:t> (de un lado a otro, pero una sola vez).</a:t>
            </a:r>
          </a:p>
          <a:p>
            <a:pPr algn="just"/>
            <a:r>
              <a:rPr lang="es-CO" dirty="0"/>
              <a:t>A través del atributo </a:t>
            </a:r>
            <a:r>
              <a:rPr lang="es-CO" dirty="0" err="1"/>
              <a:t>direction</a:t>
            </a:r>
            <a:r>
              <a:rPr lang="es-CO" dirty="0"/>
              <a:t> puede modificarse la dirección en la que se moverá el </a:t>
            </a:r>
            <a:r>
              <a:rPr lang="es-CO" dirty="0" smtClean="0"/>
              <a:t>texto.</a:t>
            </a:r>
          </a:p>
          <a:p>
            <a:pPr lvl="1" algn="just"/>
            <a:r>
              <a:rPr lang="es-CO" dirty="0" err="1" smtClean="0"/>
              <a:t>down</a:t>
            </a:r>
            <a:r>
              <a:rPr lang="es-CO" dirty="0"/>
              <a:t> (de arriba a </a:t>
            </a:r>
            <a:r>
              <a:rPr lang="es-CO" dirty="0" smtClean="0"/>
              <a:t>abajo)</a:t>
            </a:r>
          </a:p>
          <a:p>
            <a:pPr lvl="1" algn="just"/>
            <a:r>
              <a:rPr lang="es-CO" dirty="0" smtClean="0"/>
              <a:t>up</a:t>
            </a:r>
            <a:r>
              <a:rPr lang="es-CO" dirty="0"/>
              <a:t> (de abajo a </a:t>
            </a:r>
            <a:r>
              <a:rPr lang="es-CO" dirty="0" smtClean="0"/>
              <a:t>arriba</a:t>
            </a:r>
            <a:endParaRPr lang="es-CO" dirty="0"/>
          </a:p>
          <a:p>
            <a:pPr lvl="1" algn="just"/>
            <a:r>
              <a:rPr lang="es-CO" dirty="0" err="1" smtClean="0"/>
              <a:t>left</a:t>
            </a:r>
            <a:r>
              <a:rPr lang="es-CO" dirty="0"/>
              <a:t> (de derecha a </a:t>
            </a:r>
            <a:r>
              <a:rPr lang="es-CO" dirty="0" smtClean="0"/>
              <a:t>izquierda)</a:t>
            </a:r>
          </a:p>
          <a:p>
            <a:pPr lvl="1" algn="just"/>
            <a:r>
              <a:rPr lang="es-CO" dirty="0" err="1" smtClean="0"/>
              <a:t>right</a:t>
            </a:r>
            <a:r>
              <a:rPr lang="es-CO" dirty="0"/>
              <a:t> (de izquierda a derecha).</a:t>
            </a:r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49524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/>
          <a:srcRect t="31810"/>
          <a:stretch/>
        </p:blipFill>
        <p:spPr>
          <a:xfrm>
            <a:off x="6920247" y="2894872"/>
            <a:ext cx="4343400" cy="281235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2884" y="2112872"/>
            <a:ext cx="5760000" cy="4376356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O" b="1" dirty="0" smtClean="0"/>
              <a:t>Encabezados y Marquesinas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xmlns="" val="81102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O" b="1" dirty="0" smtClean="0"/>
              <a:t>Encabezados y Marquesinas</a:t>
            </a:r>
            <a:endParaRPr lang="es-CO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6000" y="3849174"/>
            <a:ext cx="9000000" cy="20601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96000" y="2363174"/>
            <a:ext cx="7200000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62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Enlaces &lt;a&gt; &lt;/a&gt;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33496"/>
          </a:xfrm>
        </p:spPr>
        <p:txBody>
          <a:bodyPr/>
          <a:lstStyle/>
          <a:p>
            <a:pPr algn="just"/>
            <a:r>
              <a:rPr lang="es-CO" dirty="0"/>
              <a:t>Un hiperenlace, hipervínculo, o vínculo, no es más que un enlace, que al ser pulsado lleva a</a:t>
            </a:r>
            <a:r>
              <a:rPr lang="es-CO" dirty="0" smtClean="0"/>
              <a:t> </a:t>
            </a:r>
            <a:r>
              <a:rPr lang="es-CO" dirty="0"/>
              <a:t>una página o archivo.</a:t>
            </a:r>
          </a:p>
          <a:p>
            <a:pPr algn="just"/>
            <a:r>
              <a:rPr lang="es-CO" dirty="0"/>
              <a:t>Aquellos elementos (texto, imágenes, etc.) sobre los que se desee insertar un enlace han de encontrarse entre las etiquetas &lt;a&gt; y &lt;/a&gt;.</a:t>
            </a:r>
          </a:p>
          <a:p>
            <a:pPr algn="just"/>
            <a:r>
              <a:rPr lang="es-CO" dirty="0"/>
              <a:t>A través del atributo </a:t>
            </a:r>
            <a:r>
              <a:rPr lang="es-CO" dirty="0" err="1"/>
              <a:t>href</a:t>
            </a:r>
            <a:r>
              <a:rPr lang="es-CO" dirty="0"/>
              <a:t> se especifica la </a:t>
            </a:r>
            <a:r>
              <a:rPr lang="es-CO" dirty="0" smtClean="0"/>
              <a:t>página o el archivo </a:t>
            </a:r>
            <a:r>
              <a:rPr lang="es-CO" dirty="0"/>
              <a:t>a la que está asociado el enlace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5281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9125" y="2766141"/>
            <a:ext cx="2257425" cy="32575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4102" y="3576555"/>
            <a:ext cx="5760000" cy="1636721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O" b="1" dirty="0" smtClean="0"/>
              <a:t>Enlaces &lt;a&gt; &lt;/a&gt;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xmlns="" val="116351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Enlaces &lt;a&gt; &lt;/a&gt;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37282"/>
          </a:xfrm>
        </p:spPr>
        <p:txBody>
          <a:bodyPr>
            <a:normAutofit/>
          </a:bodyPr>
          <a:lstStyle/>
          <a:p>
            <a:pPr algn="just"/>
            <a:r>
              <a:rPr lang="es-CO" dirty="0"/>
              <a:t>Referencia </a:t>
            </a:r>
            <a:r>
              <a:rPr lang="es-CO" dirty="0" smtClean="0"/>
              <a:t>absoluta</a:t>
            </a:r>
          </a:p>
          <a:p>
            <a:pPr algn="just"/>
            <a:r>
              <a:rPr lang="es-CO" dirty="0"/>
              <a:t>Referencia relativa al </a:t>
            </a:r>
            <a:r>
              <a:rPr lang="es-CO" dirty="0" smtClean="0"/>
              <a:t>sitio</a:t>
            </a:r>
          </a:p>
          <a:p>
            <a:pPr lvl="1" algn="just"/>
            <a:r>
              <a:rPr lang="es-CO" dirty="0" smtClean="0"/>
              <a:t>&lt;a </a:t>
            </a:r>
            <a:r>
              <a:rPr lang="es-CO" dirty="0" err="1" smtClean="0"/>
              <a:t>href</a:t>
            </a:r>
            <a:r>
              <a:rPr lang="es-CO" dirty="0" smtClean="0"/>
              <a:t>=“/nombreDelArchivo.html”&gt;Ir a … &lt;/a&gt;</a:t>
            </a:r>
          </a:p>
          <a:p>
            <a:pPr algn="just"/>
            <a:r>
              <a:rPr lang="es-CO" dirty="0"/>
              <a:t>Punto de </a:t>
            </a:r>
            <a:r>
              <a:rPr lang="es-CO" dirty="0" smtClean="0"/>
              <a:t>fijación</a:t>
            </a:r>
          </a:p>
          <a:p>
            <a:pPr lvl="1" algn="just"/>
            <a:r>
              <a:rPr lang="es-CO" dirty="0" smtClean="0"/>
              <a:t>&lt;a </a:t>
            </a:r>
            <a:r>
              <a:rPr lang="es-CO" dirty="0" err="1" smtClean="0"/>
              <a:t>href</a:t>
            </a:r>
            <a:r>
              <a:rPr lang="es-CO" dirty="0" smtClean="0"/>
              <a:t>=“/nombreDocumento.html #</a:t>
            </a:r>
            <a:r>
              <a:rPr lang="es-CO" dirty="0" err="1" smtClean="0"/>
              <a:t>nombrePunto</a:t>
            </a:r>
            <a:r>
              <a:rPr lang="es-CO" dirty="0" smtClean="0"/>
              <a:t>“&gt; Ir a punto &lt;/a&gt;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5579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Enlaces &lt;a&gt; &lt;/a&gt;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91540"/>
            <a:ext cx="5008808" cy="286228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CO" dirty="0"/>
              <a:t>_</a:t>
            </a:r>
            <a:r>
              <a:rPr lang="es-CO" dirty="0" err="1"/>
              <a:t>blank</a:t>
            </a:r>
            <a:r>
              <a:rPr lang="es-CO" dirty="0"/>
              <a:t>:</a:t>
            </a:r>
          </a:p>
          <a:p>
            <a:pPr lvl="1" algn="just"/>
            <a:r>
              <a:rPr lang="es-CO" dirty="0"/>
              <a:t>Abre el documento vinculado en una ventana nueva del navegador</a:t>
            </a:r>
            <a:r>
              <a:rPr lang="es-CO" dirty="0" smtClean="0"/>
              <a:t>.</a:t>
            </a:r>
          </a:p>
          <a:p>
            <a:pPr marL="457200" lvl="1" indent="0" algn="just">
              <a:buNone/>
            </a:pPr>
            <a:endParaRPr lang="es-CO" dirty="0" smtClean="0"/>
          </a:p>
          <a:p>
            <a:pPr algn="just"/>
            <a:r>
              <a:rPr lang="es-CO" dirty="0" smtClean="0"/>
              <a:t>_</a:t>
            </a:r>
            <a:r>
              <a:rPr lang="es-CO" dirty="0" err="1"/>
              <a:t>self</a:t>
            </a:r>
            <a:r>
              <a:rPr lang="es-CO" dirty="0"/>
              <a:t>:</a:t>
            </a:r>
          </a:p>
          <a:p>
            <a:pPr lvl="1" algn="just"/>
            <a:r>
              <a:rPr lang="es-CO" dirty="0"/>
              <a:t>Es la opción predeterminada. Abre el documento vinculado en el mismo marco o ventana que el vínculo.</a:t>
            </a:r>
          </a:p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0174" y="3503544"/>
            <a:ext cx="521017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799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Estilos enlaces &lt;a&gt; &lt;/a&gt;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/>
              <a:t>link permite determinar el color de los enlaces sin visitar (enlace que no ha sido pulsado ninguna vez).</a:t>
            </a:r>
          </a:p>
          <a:p>
            <a:pPr algn="just"/>
            <a:r>
              <a:rPr lang="es-CO" dirty="0" smtClean="0"/>
              <a:t>active</a:t>
            </a:r>
            <a:r>
              <a:rPr lang="es-CO" dirty="0"/>
              <a:t> permite determinar el color del enlace activo (enlace que acaba de ser pulsado).</a:t>
            </a:r>
          </a:p>
          <a:p>
            <a:pPr algn="just"/>
            <a:r>
              <a:rPr lang="es-CO" dirty="0" err="1"/>
              <a:t>v</a:t>
            </a:r>
            <a:r>
              <a:rPr lang="es-CO" dirty="0" err="1" smtClean="0"/>
              <a:t>isited</a:t>
            </a:r>
            <a:r>
              <a:rPr lang="es-CO" dirty="0" smtClean="0"/>
              <a:t> permite </a:t>
            </a:r>
            <a:r>
              <a:rPr lang="es-CO" dirty="0"/>
              <a:t>determinar el color de los enlaces visitados (enlaces que ya han sido pulsados).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86875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Etiquetas HTML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/>
              <a:t>Las etiquetas o marcas delimitan cada uno de los elementos que componen un documento HTML. Existen dos tipos de etiquetas, la de comienzo de elemento y la de fin o cierre de elemento.</a:t>
            </a:r>
          </a:p>
        </p:txBody>
      </p:sp>
    </p:spTree>
    <p:extLst>
      <p:ext uri="{BB962C8B-B14F-4D97-AF65-F5344CB8AC3E}">
        <p14:creationId xmlns:p14="http://schemas.microsoft.com/office/powerpoint/2010/main" xmlns="" val="11863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Imágenes &lt;</a:t>
            </a:r>
            <a:r>
              <a:rPr lang="es-CO" b="1" dirty="0" err="1" smtClean="0"/>
              <a:t>img</a:t>
            </a:r>
            <a:r>
              <a:rPr lang="es-CO" b="1" dirty="0" smtClean="0"/>
              <a:t>&gt;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/>
              <a:t>Permiten </a:t>
            </a:r>
            <a:r>
              <a:rPr lang="es-CO" dirty="0"/>
              <a:t>mejorar </a:t>
            </a:r>
            <a:r>
              <a:rPr lang="es-CO" dirty="0" smtClean="0"/>
              <a:t>la apariencia de una pagina web.</a:t>
            </a:r>
          </a:p>
          <a:p>
            <a:pPr algn="just"/>
            <a:r>
              <a:rPr lang="es-CO" dirty="0"/>
              <a:t>D</a:t>
            </a:r>
            <a:r>
              <a:rPr lang="es-CO" dirty="0" smtClean="0"/>
              <a:t>otarla </a:t>
            </a:r>
            <a:r>
              <a:rPr lang="es-CO" dirty="0"/>
              <a:t>de una </a:t>
            </a:r>
            <a:r>
              <a:rPr lang="es-CO" dirty="0" smtClean="0"/>
              <a:t>mayor información visual.</a:t>
            </a:r>
          </a:p>
          <a:p>
            <a:pPr algn="just"/>
            <a:r>
              <a:rPr lang="es-CO" dirty="0"/>
              <a:t>Para insertar una imagen es necesario insertar la etiqueta &lt;</a:t>
            </a:r>
            <a:r>
              <a:rPr lang="es-CO" dirty="0" err="1"/>
              <a:t>img</a:t>
            </a:r>
            <a:r>
              <a:rPr lang="es-CO" dirty="0"/>
              <a:t>&gt;. Dicha etiqueta no necesita etiqueta de cierre.</a:t>
            </a:r>
          </a:p>
          <a:p>
            <a:pPr algn="just"/>
            <a:r>
              <a:rPr lang="es-CO" dirty="0"/>
              <a:t>El nombre de la imagen ha de especificarse a través del atributo </a:t>
            </a:r>
            <a:r>
              <a:rPr lang="es-CO" dirty="0" err="1"/>
              <a:t>src</a:t>
            </a:r>
            <a:r>
              <a:rPr lang="es-CO" dirty="0"/>
              <a:t>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32102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Imágenes &lt;</a:t>
            </a:r>
            <a:r>
              <a:rPr lang="es-CO" b="1" dirty="0" err="1" smtClean="0"/>
              <a:t>img</a:t>
            </a:r>
            <a:r>
              <a:rPr lang="es-CO" b="1" dirty="0" smtClean="0"/>
              <a:t>&gt;</a:t>
            </a:r>
            <a:endParaRPr lang="es-CO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29118" y="3662907"/>
            <a:ext cx="5400000" cy="124958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39837" y="2127701"/>
            <a:ext cx="121631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392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Imágenes &lt;</a:t>
            </a:r>
            <a:r>
              <a:rPr lang="es-CO" b="1" dirty="0" err="1" smtClean="0"/>
              <a:t>img</a:t>
            </a:r>
            <a:r>
              <a:rPr lang="es-CO" b="1" dirty="0" smtClean="0"/>
              <a:t>&gt;</a:t>
            </a:r>
            <a:endParaRPr lang="es-CO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5999" y="1943286"/>
            <a:ext cx="9000000" cy="137773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2" y="3573619"/>
            <a:ext cx="1476375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862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Tablas &lt;</a:t>
            </a:r>
            <a:r>
              <a:rPr lang="es-CO" b="1" dirty="0" err="1" smtClean="0"/>
              <a:t>table</a:t>
            </a:r>
            <a:r>
              <a:rPr lang="es-CO" b="1" dirty="0" smtClean="0"/>
              <a:t>&gt; &lt;/</a:t>
            </a:r>
            <a:r>
              <a:rPr lang="es-CO" b="1" dirty="0" err="1" smtClean="0"/>
              <a:t>table</a:t>
            </a:r>
            <a:r>
              <a:rPr lang="es-CO" b="1" dirty="0" smtClean="0"/>
              <a:t>&gt;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91062"/>
          </a:xfrm>
        </p:spPr>
        <p:txBody>
          <a:bodyPr/>
          <a:lstStyle/>
          <a:p>
            <a:pPr algn="just"/>
            <a:r>
              <a:rPr lang="es-CO" dirty="0"/>
              <a:t>Las tablas están formadas por celdas, que son los recuadros que se obtienen como resultado de la intersección entre una fila y una columna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5337" y="3589449"/>
            <a:ext cx="2981325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67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Tablas &lt;</a:t>
            </a:r>
            <a:r>
              <a:rPr lang="es-CO" b="1" dirty="0" err="1" smtClean="0"/>
              <a:t>table</a:t>
            </a:r>
            <a:r>
              <a:rPr lang="es-CO" b="1" dirty="0" smtClean="0"/>
              <a:t>&gt; &lt;/</a:t>
            </a:r>
            <a:r>
              <a:rPr lang="es-CO" b="1" dirty="0" err="1" smtClean="0"/>
              <a:t>table</a:t>
            </a:r>
            <a:r>
              <a:rPr lang="es-CO" b="1" dirty="0" smtClean="0"/>
              <a:t>&gt;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41823"/>
          </a:xfrm>
        </p:spPr>
        <p:txBody>
          <a:bodyPr/>
          <a:lstStyle/>
          <a:p>
            <a:r>
              <a:rPr lang="es-CO" dirty="0" smtClean="0"/>
              <a:t>Etiquetas</a:t>
            </a:r>
          </a:p>
          <a:p>
            <a:pPr lvl="1"/>
            <a:r>
              <a:rPr lang="es-CO" dirty="0" smtClean="0"/>
              <a:t>&lt;</a:t>
            </a:r>
            <a:r>
              <a:rPr lang="es-CO" dirty="0" err="1" smtClean="0"/>
              <a:t>table</a:t>
            </a:r>
            <a:r>
              <a:rPr lang="es-CO" dirty="0" smtClean="0"/>
              <a:t>&gt;&lt;/</a:t>
            </a:r>
            <a:r>
              <a:rPr lang="es-CO" dirty="0" err="1" smtClean="0"/>
              <a:t>table</a:t>
            </a:r>
            <a:r>
              <a:rPr lang="es-CO" dirty="0" smtClean="0"/>
              <a:t>&gt;</a:t>
            </a:r>
          </a:p>
          <a:p>
            <a:pPr lvl="1"/>
            <a:r>
              <a:rPr lang="es-CO" dirty="0" smtClean="0"/>
              <a:t>&lt;</a:t>
            </a:r>
            <a:r>
              <a:rPr lang="es-CO" dirty="0" err="1" smtClean="0"/>
              <a:t>tr</a:t>
            </a:r>
            <a:r>
              <a:rPr lang="es-CO" dirty="0" smtClean="0"/>
              <a:t>&gt;&lt;/</a:t>
            </a:r>
            <a:r>
              <a:rPr lang="es-CO" dirty="0" err="1" smtClean="0"/>
              <a:t>tr</a:t>
            </a:r>
            <a:r>
              <a:rPr lang="es-CO" dirty="0" smtClean="0"/>
              <a:t>&gt;</a:t>
            </a:r>
          </a:p>
          <a:p>
            <a:pPr lvl="1"/>
            <a:r>
              <a:rPr lang="es-CO" dirty="0" smtClean="0"/>
              <a:t>&lt;</a:t>
            </a:r>
            <a:r>
              <a:rPr lang="es-CO" dirty="0" err="1" smtClean="0"/>
              <a:t>td</a:t>
            </a:r>
            <a:r>
              <a:rPr lang="es-CO" dirty="0" smtClean="0"/>
              <a:t>&gt;&lt;/</a:t>
            </a:r>
            <a:r>
              <a:rPr lang="es-CO" dirty="0" err="1" smtClean="0"/>
              <a:t>td</a:t>
            </a:r>
            <a:r>
              <a:rPr lang="es-CO" dirty="0" smtClean="0"/>
              <a:t>&gt;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79958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Tablas &lt;</a:t>
            </a:r>
            <a:r>
              <a:rPr lang="es-CO" b="1" dirty="0" err="1" smtClean="0"/>
              <a:t>table</a:t>
            </a:r>
            <a:r>
              <a:rPr lang="es-CO" b="1" dirty="0" smtClean="0"/>
              <a:t>&gt; &lt;/</a:t>
            </a:r>
            <a:r>
              <a:rPr lang="es-CO" b="1" dirty="0" err="1" smtClean="0"/>
              <a:t>table</a:t>
            </a:r>
            <a:r>
              <a:rPr lang="es-CO" b="1" dirty="0" smtClean="0"/>
              <a:t>&gt;</a:t>
            </a:r>
            <a:endParaRPr lang="es-CO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94650" y="3076708"/>
            <a:ext cx="6276975" cy="20955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352" y="2176596"/>
            <a:ext cx="4762500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113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Tablas &lt;</a:t>
            </a:r>
            <a:r>
              <a:rPr lang="es-CO" b="1" dirty="0" err="1" smtClean="0"/>
              <a:t>table</a:t>
            </a:r>
            <a:r>
              <a:rPr lang="es-CO" b="1" dirty="0" smtClean="0"/>
              <a:t>&gt; &lt;/</a:t>
            </a:r>
            <a:r>
              <a:rPr lang="es-CO" b="1" dirty="0" err="1" smtClean="0"/>
              <a:t>table</a:t>
            </a:r>
            <a:r>
              <a:rPr lang="es-CO" b="1" dirty="0" smtClean="0"/>
              <a:t>&gt;</a:t>
            </a:r>
            <a:endParaRPr lang="es-CO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77864" y="3718327"/>
            <a:ext cx="6448425" cy="7905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2133" y="1853551"/>
            <a:ext cx="3600000" cy="452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520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Atributos de una tabla</a:t>
            </a:r>
            <a:endParaRPr lang="es-CO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6000" y="2472342"/>
            <a:ext cx="7200000" cy="338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457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Atributos de una celda</a:t>
            </a:r>
            <a:endParaRPr lang="es-CO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6000" y="2600593"/>
            <a:ext cx="7200000" cy="329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74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Atributos de una tabla</a:t>
            </a:r>
            <a:endParaRPr lang="es-CO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621" y="2396745"/>
            <a:ext cx="4505325" cy="36099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0717" y="2396745"/>
            <a:ext cx="3600000" cy="168241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0717" y="4243587"/>
            <a:ext cx="623887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047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Etiqueta de comienzo – Etiqueta de final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b="1" dirty="0" smtClean="0"/>
              <a:t>Comienzo</a:t>
            </a:r>
          </a:p>
          <a:p>
            <a:pPr marL="0" indent="0">
              <a:buNone/>
            </a:pPr>
            <a:r>
              <a:rPr lang="es-CO" dirty="0"/>
              <a:t> &lt;identificador atributo1 atributo2 </a:t>
            </a:r>
            <a:r>
              <a:rPr lang="es-CO" dirty="0" smtClean="0"/>
              <a:t>...&gt;</a:t>
            </a:r>
          </a:p>
          <a:p>
            <a:pPr marL="0" indent="0">
              <a:buNone/>
            </a:pPr>
            <a:endParaRPr lang="es-CO" b="1" dirty="0"/>
          </a:p>
          <a:p>
            <a:pPr marL="0" indent="0">
              <a:buNone/>
            </a:pPr>
            <a:r>
              <a:rPr lang="es-CO" b="1" dirty="0" smtClean="0"/>
              <a:t>Final</a:t>
            </a:r>
          </a:p>
          <a:p>
            <a:pPr marL="0" indent="0">
              <a:buNone/>
            </a:pPr>
            <a:r>
              <a:rPr lang="es-CO" dirty="0"/>
              <a:t>&lt;/identificador</a:t>
            </a:r>
            <a:r>
              <a:rPr lang="es-CO" dirty="0" smtClean="0"/>
              <a:t>&gt;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Algunos elementos no necesitan etiquetas de cierre.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93478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Atributos de una celda</a:t>
            </a:r>
            <a:endParaRPr lang="es-CO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6000" y="5513502"/>
            <a:ext cx="9000000" cy="93435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58485" y="1823369"/>
            <a:ext cx="4505325" cy="357187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10722" y="2151981"/>
            <a:ext cx="198120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130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Encabezados de las tablas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59998"/>
          </a:xfrm>
        </p:spPr>
        <p:txBody>
          <a:bodyPr/>
          <a:lstStyle/>
          <a:p>
            <a:r>
              <a:rPr lang="es-CO" dirty="0" smtClean="0"/>
              <a:t>Etiqueta &lt;</a:t>
            </a:r>
            <a:r>
              <a:rPr lang="es-CO" dirty="0" err="1" smtClean="0"/>
              <a:t>th</a:t>
            </a:r>
            <a:r>
              <a:rPr lang="es-CO" dirty="0" smtClean="0"/>
              <a:t>&gt; &lt;/</a:t>
            </a:r>
            <a:r>
              <a:rPr lang="es-CO" dirty="0" err="1" smtClean="0"/>
              <a:t>th</a:t>
            </a:r>
            <a:r>
              <a:rPr lang="es-CO" dirty="0" smtClean="0"/>
              <a:t>&gt;</a:t>
            </a:r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6000" y="4964470"/>
            <a:ext cx="9000000" cy="89465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96000" y="3000375"/>
            <a:ext cx="5400000" cy="171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475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Titulo de una tabla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08482"/>
          </a:xfrm>
        </p:spPr>
        <p:txBody>
          <a:bodyPr/>
          <a:lstStyle/>
          <a:p>
            <a:r>
              <a:rPr lang="es-CO" dirty="0" smtClean="0"/>
              <a:t>Etiqueta &lt;</a:t>
            </a:r>
            <a:r>
              <a:rPr lang="es-CO" dirty="0" err="1" smtClean="0"/>
              <a:t>caption</a:t>
            </a:r>
            <a:r>
              <a:rPr lang="es-CO" dirty="0" smtClean="0"/>
              <a:t>&gt; &lt;/</a:t>
            </a:r>
            <a:r>
              <a:rPr lang="es-CO" dirty="0" err="1" smtClean="0"/>
              <a:t>caption</a:t>
            </a:r>
            <a:r>
              <a:rPr lang="es-CO" dirty="0" smtClean="0"/>
              <a:t>&gt;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1313" y="4895514"/>
            <a:ext cx="6429375" cy="9048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5333" y="2856292"/>
            <a:ext cx="5760000" cy="182278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57635" y="3160742"/>
            <a:ext cx="2880000" cy="121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136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Combinar celdas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03941"/>
          </a:xfrm>
        </p:spPr>
        <p:txBody>
          <a:bodyPr/>
          <a:lstStyle/>
          <a:p>
            <a:pPr algn="just"/>
            <a:r>
              <a:rPr lang="es-CO" dirty="0"/>
              <a:t>A través del atributo </a:t>
            </a:r>
            <a:r>
              <a:rPr lang="es-CO" dirty="0" err="1"/>
              <a:t>colspan</a:t>
            </a:r>
            <a:r>
              <a:rPr lang="es-CO" dirty="0"/>
              <a:t> se especifica el número de columnas por las que se extenderá la celda, y a través del atributo </a:t>
            </a:r>
            <a:r>
              <a:rPr lang="es-CO" dirty="0" err="1"/>
              <a:t>rowspan</a:t>
            </a:r>
            <a:r>
              <a:rPr lang="es-CO" dirty="0"/>
              <a:t> se especifica el número de filas por las que se extenderá la celda.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6000" y="5366733"/>
            <a:ext cx="6480000" cy="119798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96000" y="3614399"/>
            <a:ext cx="5400000" cy="14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544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Referencias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Curso de HTML. Tomado de: http://www.aulaclic.es/html/index.htm</a:t>
            </a:r>
          </a:p>
          <a:p>
            <a:r>
              <a:rPr lang="es-CO" dirty="0" smtClean="0"/>
              <a:t>http://www.aulaclic.es/html/a_2_1_1.htm</a:t>
            </a:r>
          </a:p>
          <a:p>
            <a:r>
              <a:rPr lang="es-CO" dirty="0" smtClean="0"/>
              <a:t>https://librosweb.es/libro/css/capitulo_7.html</a:t>
            </a:r>
          </a:p>
          <a:p>
            <a:r>
              <a:rPr lang="es-CO" dirty="0" smtClean="0"/>
              <a:t>Ejercicio tabla. Tomado de: http://www.aulaclic.es/html/t_6_4.htm</a:t>
            </a:r>
          </a:p>
          <a:p>
            <a:r>
              <a:rPr lang="es-CO" dirty="0" smtClean="0"/>
              <a:t>http://www.virtualnauta.com/html-etiqueta-style</a:t>
            </a:r>
          </a:p>
          <a:p>
            <a:r>
              <a:rPr lang="es-CO" smtClean="0"/>
              <a:t>http://www.virtualnauta.com/html-etiqueta-link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69171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Etiquetas anidadas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2400" dirty="0"/>
              <a:t>&lt;p </a:t>
            </a:r>
            <a:r>
              <a:rPr lang="es-CO" sz="2400" dirty="0" err="1"/>
              <a:t>align</a:t>
            </a:r>
            <a:r>
              <a:rPr lang="es-CO" sz="2400" dirty="0"/>
              <a:t>="center</a:t>
            </a:r>
            <a:r>
              <a:rPr lang="es-CO" sz="2400" dirty="0" smtClean="0"/>
              <a:t>"&gt;</a:t>
            </a:r>
          </a:p>
          <a:p>
            <a:pPr marL="457200" lvl="1" indent="0" algn="just">
              <a:buNone/>
            </a:pPr>
            <a:r>
              <a:rPr lang="es-CO" dirty="0" smtClean="0"/>
              <a:t>&lt;</a:t>
            </a:r>
            <a:r>
              <a:rPr lang="es-CO" dirty="0" err="1"/>
              <a:t>font</a:t>
            </a:r>
            <a:r>
              <a:rPr lang="es-CO" dirty="0"/>
              <a:t> color=</a:t>
            </a:r>
            <a:r>
              <a:rPr lang="es-CO" i="1" dirty="0"/>
              <a:t>"#993366"</a:t>
            </a:r>
            <a:r>
              <a:rPr lang="es-CO" dirty="0"/>
              <a:t> </a:t>
            </a:r>
            <a:r>
              <a:rPr lang="es-CO" dirty="0" err="1"/>
              <a:t>size</a:t>
            </a:r>
            <a:r>
              <a:rPr lang="es-CO" dirty="0"/>
              <a:t>=</a:t>
            </a:r>
            <a:r>
              <a:rPr lang="es-CO" i="1" dirty="0"/>
              <a:t>"4"</a:t>
            </a:r>
            <a:r>
              <a:rPr lang="es-CO" dirty="0"/>
              <a:t> </a:t>
            </a:r>
            <a:r>
              <a:rPr lang="es-CO" dirty="0" err="1"/>
              <a:t>face</a:t>
            </a:r>
            <a:r>
              <a:rPr lang="es-CO" dirty="0"/>
              <a:t>=</a:t>
            </a:r>
            <a:r>
              <a:rPr lang="es-CO" i="1" dirty="0"/>
              <a:t>"Comic Sans MS, Arial, MS Sans Serif</a:t>
            </a:r>
            <a:r>
              <a:rPr lang="es-CO" i="1" dirty="0" smtClean="0"/>
              <a:t>"</a:t>
            </a:r>
            <a:r>
              <a:rPr lang="es-CO" dirty="0" smtClean="0"/>
              <a:t>&gt;</a:t>
            </a:r>
          </a:p>
          <a:p>
            <a:pPr marL="457200" lvl="1" indent="0" algn="just">
              <a:buNone/>
            </a:pPr>
            <a:r>
              <a:rPr lang="es-CO" i="1" dirty="0" smtClean="0"/>
              <a:t>	Bienvenidos </a:t>
            </a:r>
            <a:r>
              <a:rPr lang="es-CO" i="1" dirty="0"/>
              <a:t>a </a:t>
            </a:r>
            <a:r>
              <a:rPr lang="es-CO" i="1" dirty="0" smtClean="0"/>
              <a:t>www.aulaclic.com</a:t>
            </a:r>
          </a:p>
          <a:p>
            <a:pPr marL="457200" lvl="1" indent="0" algn="just">
              <a:buNone/>
            </a:pPr>
            <a:r>
              <a:rPr lang="es-CO" dirty="0" smtClean="0"/>
              <a:t>&lt;/</a:t>
            </a:r>
            <a:r>
              <a:rPr lang="es-CO" dirty="0" err="1"/>
              <a:t>font</a:t>
            </a:r>
            <a:r>
              <a:rPr lang="es-CO" dirty="0" smtClean="0"/>
              <a:t>&gt;</a:t>
            </a:r>
          </a:p>
          <a:p>
            <a:pPr marL="0" indent="0" algn="just">
              <a:buNone/>
            </a:pPr>
            <a:r>
              <a:rPr lang="es-CO" sz="2400" dirty="0" smtClean="0"/>
              <a:t>&lt;/</a:t>
            </a:r>
            <a:r>
              <a:rPr lang="es-CO" sz="2400" dirty="0"/>
              <a:t>p&gt;</a:t>
            </a:r>
          </a:p>
        </p:txBody>
      </p:sp>
    </p:spTree>
    <p:extLst>
      <p:ext uri="{BB962C8B-B14F-4D97-AF65-F5344CB8AC3E}">
        <p14:creationId xmlns:p14="http://schemas.microsoft.com/office/powerpoint/2010/main" xmlns="" val="170776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Estructura general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&lt;html&gt;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&lt;head&gt;</a:t>
            </a:r>
            <a:br>
              <a:rPr lang="en-US" dirty="0" smtClean="0"/>
            </a:br>
            <a:r>
              <a:rPr lang="en-US" dirty="0" smtClean="0"/>
              <a:t>          ...</a:t>
            </a:r>
            <a:br>
              <a:rPr lang="en-US" dirty="0" smtClean="0"/>
            </a:br>
            <a:r>
              <a:rPr lang="en-US" dirty="0" smtClean="0"/>
              <a:t>     &lt;/head&gt;</a:t>
            </a:r>
            <a:br>
              <a:rPr lang="en-US" dirty="0" smtClean="0"/>
            </a:br>
            <a:r>
              <a:rPr lang="en-US" dirty="0" smtClean="0"/>
              <a:t>     &lt;body&gt;</a:t>
            </a:r>
            <a:br>
              <a:rPr lang="en-US" dirty="0" smtClean="0"/>
            </a:br>
            <a:r>
              <a:rPr lang="en-US" dirty="0" smtClean="0"/>
              <a:t>          ...</a:t>
            </a:r>
            <a:br>
              <a:rPr lang="en-US" dirty="0" smtClean="0"/>
            </a:br>
            <a:r>
              <a:rPr lang="en-US" dirty="0" smtClean="0"/>
              <a:t>     &lt;/body&gt;</a:t>
            </a:r>
            <a:br>
              <a:rPr lang="en-US" dirty="0" smtClean="0"/>
            </a:br>
            <a:r>
              <a:rPr lang="en-US" dirty="0"/>
              <a:t>&lt;/html&gt;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49316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Etiqueta &lt;</a:t>
            </a:r>
            <a:r>
              <a:rPr lang="es-CO" b="1" dirty="0" err="1" smtClean="0"/>
              <a:t>html</a:t>
            </a:r>
            <a:r>
              <a:rPr lang="es-CO" b="1" dirty="0" smtClean="0"/>
              <a:t>&gt; &lt;/</a:t>
            </a:r>
            <a:r>
              <a:rPr lang="es-CO" b="1" dirty="0" err="1" smtClean="0"/>
              <a:t>html</a:t>
            </a:r>
            <a:r>
              <a:rPr lang="es-CO" b="1" dirty="0" smtClean="0"/>
              <a:t>&gt;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/>
              <a:t>Identifica el tipo de documento</a:t>
            </a:r>
          </a:p>
          <a:p>
            <a:pPr algn="just"/>
            <a:r>
              <a:rPr lang="es-CO" dirty="0"/>
              <a:t>Todas las páginas web escritas en HTML tienen que tener la extensión </a:t>
            </a:r>
            <a:r>
              <a:rPr lang="es-CO" dirty="0" err="1"/>
              <a:t>html</a:t>
            </a:r>
            <a:r>
              <a:rPr lang="es-CO" dirty="0"/>
              <a:t> o </a:t>
            </a:r>
            <a:r>
              <a:rPr lang="es-CO" dirty="0" err="1"/>
              <a:t>htm</a:t>
            </a:r>
            <a:r>
              <a:rPr lang="es-CO" dirty="0"/>
              <a:t>. Al mismo tiempo, tienen que tener las etiquetas &lt;</a:t>
            </a:r>
            <a:r>
              <a:rPr lang="es-CO" dirty="0" err="1"/>
              <a:t>html</a:t>
            </a:r>
            <a:r>
              <a:rPr lang="es-CO" dirty="0"/>
              <a:t>&gt; y &lt;/</a:t>
            </a:r>
            <a:r>
              <a:rPr lang="es-CO" dirty="0" err="1"/>
              <a:t>html</a:t>
            </a:r>
            <a:r>
              <a:rPr lang="es-CO" dirty="0"/>
              <a:t>&gt;.</a:t>
            </a:r>
          </a:p>
          <a:p>
            <a:pPr algn="just"/>
            <a:r>
              <a:rPr lang="es-CO" dirty="0"/>
              <a:t>Entre las etiquetas &lt;</a:t>
            </a:r>
            <a:r>
              <a:rPr lang="es-CO" dirty="0" err="1"/>
              <a:t>html</a:t>
            </a:r>
            <a:r>
              <a:rPr lang="es-CO" dirty="0"/>
              <a:t>&gt; y &lt;/</a:t>
            </a:r>
            <a:r>
              <a:rPr lang="es-CO" dirty="0" err="1"/>
              <a:t>html</a:t>
            </a:r>
            <a:r>
              <a:rPr lang="es-CO" dirty="0"/>
              <a:t>&gt; estará comprendido el resto del código HTML de la página.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479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Cabecera &lt;head&gt; &lt;/head&gt;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/>
              <a:t>Se </a:t>
            </a:r>
            <a:r>
              <a:rPr lang="es-CO" dirty="0"/>
              <a:t>utiliza para agrupar información sobre </a:t>
            </a:r>
            <a:r>
              <a:rPr lang="es-CO" dirty="0" smtClean="0"/>
              <a:t>la pagina, </a:t>
            </a:r>
            <a:r>
              <a:rPr lang="es-CO" dirty="0"/>
              <a:t>como puede ser el título.</a:t>
            </a:r>
          </a:p>
          <a:p>
            <a:pPr algn="just"/>
            <a:r>
              <a:rPr lang="es-CO" dirty="0"/>
              <a:t>Está formada por las etiquetas &lt;head&gt; y &lt;/head&gt;. La etiqueta &lt;head&gt; va justo debajo de la etiqueta &lt;</a:t>
            </a:r>
            <a:r>
              <a:rPr lang="es-CO" dirty="0" err="1"/>
              <a:t>html</a:t>
            </a:r>
            <a:r>
              <a:rPr lang="es-CO" dirty="0"/>
              <a:t>&gt;.</a:t>
            </a:r>
          </a:p>
          <a:p>
            <a:r>
              <a:rPr lang="es-CO" dirty="0" smtClean="0"/>
              <a:t>Entre las etiquetas &lt;head&gt; &lt;/head&gt; podemos encontrar etiquetas como:</a:t>
            </a:r>
          </a:p>
          <a:p>
            <a:pPr lvl="1"/>
            <a:r>
              <a:rPr lang="es-CO" dirty="0" smtClean="0"/>
              <a:t>&lt;link&gt; &lt;</a:t>
            </a:r>
            <a:r>
              <a:rPr lang="es-CO" dirty="0" err="1" smtClean="0"/>
              <a:t>style</a:t>
            </a:r>
            <a:r>
              <a:rPr lang="es-CO" dirty="0" smtClean="0"/>
              <a:t>&gt; &lt;script&gt;</a:t>
            </a:r>
          </a:p>
          <a:p>
            <a:pPr lvl="1"/>
            <a:r>
              <a:rPr lang="es-CO" dirty="0" smtClean="0"/>
              <a:t>&lt;meta&gt;</a:t>
            </a:r>
          </a:p>
          <a:p>
            <a:pPr lvl="1"/>
            <a:r>
              <a:rPr lang="es-CO" dirty="0" smtClean="0"/>
              <a:t>&lt;</a:t>
            </a:r>
            <a:r>
              <a:rPr lang="es-CO" dirty="0" err="1" smtClean="0"/>
              <a:t>title</a:t>
            </a:r>
            <a:r>
              <a:rPr lang="es-CO" dirty="0" smtClean="0"/>
              <a:t>&gt;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91751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Etiqueta &lt;</a:t>
            </a:r>
            <a:r>
              <a:rPr lang="es-CO" b="1" dirty="0" err="1" smtClean="0"/>
              <a:t>title</a:t>
            </a:r>
            <a:r>
              <a:rPr lang="es-CO" b="1" dirty="0" smtClean="0"/>
              <a:t>&gt; &lt;/</a:t>
            </a:r>
            <a:r>
              <a:rPr lang="es-CO" b="1" dirty="0" err="1" smtClean="0"/>
              <a:t>title</a:t>
            </a:r>
            <a:r>
              <a:rPr lang="es-CO" b="1" dirty="0" smtClean="0"/>
              <a:t>&gt;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422319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&lt;html&gt;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&lt;head&gt;</a:t>
            </a:r>
            <a:br>
              <a:rPr lang="en-US" dirty="0" smtClean="0"/>
            </a:br>
            <a:r>
              <a:rPr lang="en-US" dirty="0" smtClean="0"/>
              <a:t>          &lt;title&gt;</a:t>
            </a:r>
            <a:br>
              <a:rPr lang="en-US" dirty="0" smtClean="0"/>
            </a:br>
            <a:r>
              <a:rPr lang="en-US" dirty="0" smtClean="0"/>
              <a:t>               </a:t>
            </a:r>
            <a:r>
              <a:rPr lang="en-US" i="1" dirty="0" smtClean="0"/>
              <a:t>Introduction HTML</a:t>
            </a:r>
          </a:p>
          <a:p>
            <a:pPr marL="0" indent="0">
              <a:buNone/>
            </a:pPr>
            <a:r>
              <a:rPr lang="en-US" dirty="0" smtClean="0"/>
              <a:t>          &lt;/title&gt;</a:t>
            </a:r>
            <a:br>
              <a:rPr lang="en-US" dirty="0" smtClean="0"/>
            </a:br>
            <a:r>
              <a:rPr lang="en-US" dirty="0" smtClean="0"/>
              <a:t>     &lt;/head&gt;</a:t>
            </a:r>
            <a:br>
              <a:rPr lang="en-US" dirty="0" smtClean="0"/>
            </a:br>
            <a:r>
              <a:rPr lang="en-US" dirty="0" smtClean="0"/>
              <a:t>&lt;/</a:t>
            </a:r>
            <a:r>
              <a:rPr lang="en-US" dirty="0"/>
              <a:t>html&gt;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4985129"/>
            <a:ext cx="5400000" cy="10125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96000" y="2342454"/>
            <a:ext cx="3600000" cy="199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845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642</Words>
  <Application>Microsoft Office PowerPoint</Application>
  <PresentationFormat>Personalizado</PresentationFormat>
  <Paragraphs>137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5" baseType="lpstr">
      <vt:lpstr>Tema de Office</vt:lpstr>
      <vt:lpstr>INTRODUCCIÓN HTML</vt:lpstr>
      <vt:lpstr>QUE ES HTML</vt:lpstr>
      <vt:lpstr>Etiquetas HTML</vt:lpstr>
      <vt:lpstr>Etiqueta de comienzo – Etiqueta de final</vt:lpstr>
      <vt:lpstr>Etiquetas anidadas</vt:lpstr>
      <vt:lpstr>Estructura general</vt:lpstr>
      <vt:lpstr>Etiqueta &lt;html&gt; &lt;/html&gt;</vt:lpstr>
      <vt:lpstr>Cabecera &lt;head&gt; &lt;/head&gt;</vt:lpstr>
      <vt:lpstr>Etiqueta &lt;title&gt; &lt;/title&gt;</vt:lpstr>
      <vt:lpstr>Etiqueta &lt;link&gt;</vt:lpstr>
      <vt:lpstr>Etiqueta &lt;style&gt;</vt:lpstr>
      <vt:lpstr>Etiqueta &lt;script&gt;</vt:lpstr>
      <vt:lpstr>Etiqueta &lt;script&gt;</vt:lpstr>
      <vt:lpstr>Etiqueta &lt;meta&gt;</vt:lpstr>
      <vt:lpstr>Etiqueta &lt;meta&gt;</vt:lpstr>
      <vt:lpstr>Etiqueta &lt;body&gt; &lt;/body&gt;</vt:lpstr>
      <vt:lpstr>Etiqueta &lt;p&gt; &lt;/p&gt;</vt:lpstr>
      <vt:lpstr>Etiquetas &lt;p&gt; &lt;/p&gt;</vt:lpstr>
      <vt:lpstr>Etiquetas &lt;p&gt; &lt;/p&gt;</vt:lpstr>
      <vt:lpstr>Etiqueta &lt;p&gt; &lt;/p&gt;</vt:lpstr>
      <vt:lpstr>Encabezados</vt:lpstr>
      <vt:lpstr>Encabezados y Marquesinas</vt:lpstr>
      <vt:lpstr>Encabezados y Marquesinas</vt:lpstr>
      <vt:lpstr>Encabezados y Marquesinas</vt:lpstr>
      <vt:lpstr>Enlaces &lt;a&gt; &lt;/a&gt;</vt:lpstr>
      <vt:lpstr>Enlaces &lt;a&gt; &lt;/a&gt;</vt:lpstr>
      <vt:lpstr>Enlaces &lt;a&gt; &lt;/a&gt;</vt:lpstr>
      <vt:lpstr>Enlaces &lt;a&gt; &lt;/a&gt;</vt:lpstr>
      <vt:lpstr>Estilos enlaces &lt;a&gt; &lt;/a&gt;</vt:lpstr>
      <vt:lpstr>Imágenes &lt;img&gt;</vt:lpstr>
      <vt:lpstr>Imágenes &lt;img&gt;</vt:lpstr>
      <vt:lpstr>Imágenes &lt;img&gt;</vt:lpstr>
      <vt:lpstr>Tablas &lt;table&gt; &lt;/table&gt;</vt:lpstr>
      <vt:lpstr>Tablas &lt;table&gt; &lt;/table&gt;</vt:lpstr>
      <vt:lpstr>Tablas &lt;table&gt; &lt;/table&gt;</vt:lpstr>
      <vt:lpstr>Tablas &lt;table&gt; &lt;/table&gt;</vt:lpstr>
      <vt:lpstr>Atributos de una tabla</vt:lpstr>
      <vt:lpstr>Atributos de una celda</vt:lpstr>
      <vt:lpstr>Atributos de una tabla</vt:lpstr>
      <vt:lpstr>Atributos de una celda</vt:lpstr>
      <vt:lpstr>Encabezados de las tablas</vt:lpstr>
      <vt:lpstr>Titulo de una tabla</vt:lpstr>
      <vt:lpstr>Combinar celdas</vt:lpstr>
      <vt:lpstr>Referencias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HTML</dc:title>
  <dc:creator>Julian David</dc:creator>
  <cp:lastModifiedBy>Casa</cp:lastModifiedBy>
  <cp:revision>22</cp:revision>
  <dcterms:created xsi:type="dcterms:W3CDTF">2015-04-26T14:27:40Z</dcterms:created>
  <dcterms:modified xsi:type="dcterms:W3CDTF">2015-04-28T04:04:50Z</dcterms:modified>
</cp:coreProperties>
</file>