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5" r:id="rId11"/>
    <p:sldId id="264" r:id="rId12"/>
    <p:sldId id="265" r:id="rId13"/>
    <p:sldId id="266" r:id="rId14"/>
    <p:sldId id="273" r:id="rId15"/>
    <p:sldId id="274" r:id="rId16"/>
    <p:sldId id="267" r:id="rId17"/>
    <p:sldId id="269" r:id="rId18"/>
    <p:sldId id="27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8CAE-C979-41A9-8362-ECFCAE174AE8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2B6F-99C1-4A71-A208-5C3EAF8146D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2B6F-99C1-4A71-A208-5C3EAF8146D7}" type="slidenum">
              <a:rPr lang="es-CO" smtClean="0"/>
              <a:t>15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7DF89-596A-49DA-BE88-A8327EC7F3B6}" type="datetimeFigureOut">
              <a:rPr lang="es-CO" smtClean="0"/>
              <a:t>17/10/2014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FA9E-2773-4EC3-AC5D-3C90809DFA5A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able-javascript.com/es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s/docs/Web/JavaScript" TargetMode="External"/><Relationship Id="rId2" Type="http://schemas.openxmlformats.org/officeDocument/2006/relationships/hyperlink" Target="http://www.desarrolloweb.com/javascrip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odeschool.com/paths/javascript" TargetMode="External"/><Relationship Id="rId4" Type="http://schemas.openxmlformats.org/officeDocument/2006/relationships/hyperlink" Target="http://librosweb.es/javascrip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43042" y="2143116"/>
            <a:ext cx="661572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500" b="1" dirty="0" smtClean="0">
                <a:solidFill>
                  <a:srgbClr val="0000FF"/>
                </a:solidFill>
              </a:rPr>
              <a:t>Java Script</a:t>
            </a:r>
            <a:endParaRPr lang="es-CO" sz="11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502995"/>
            <a:ext cx="850112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rgbClr val="0000FF"/>
                </a:solidFill>
              </a:rPr>
              <a:t>Funciones y Eventos </a:t>
            </a:r>
            <a:r>
              <a:rPr lang="es-CO" sz="3600" b="1" dirty="0" err="1" smtClean="0">
                <a:solidFill>
                  <a:srgbClr val="0000FF"/>
                </a:solidFill>
              </a:rPr>
              <a:t>JavaScript</a:t>
            </a:r>
            <a:endParaRPr lang="es-CO" sz="3600" b="1" dirty="0" smtClean="0">
              <a:solidFill>
                <a:srgbClr val="0000FF"/>
              </a:solidFill>
            </a:endParaRPr>
          </a:p>
          <a:p>
            <a:endParaRPr lang="es-CO" sz="3600" dirty="0" smtClean="0"/>
          </a:p>
          <a:p>
            <a:r>
              <a:rPr lang="es-CO" sz="2800" dirty="0" smtClean="0"/>
              <a:t>El código </a:t>
            </a:r>
            <a:r>
              <a:rPr lang="es-CO" sz="2800" dirty="0" err="1" smtClean="0"/>
              <a:t>JavaScript</a:t>
            </a:r>
            <a:r>
              <a:rPr lang="es-CO" sz="2800" dirty="0" smtClean="0"/>
              <a:t> se ejecuta cuando ocurre un evento, como por ejemplo el click  a un botón.</a:t>
            </a:r>
          </a:p>
          <a:p>
            <a:endParaRPr lang="es-CO" sz="2800" dirty="0" smtClean="0"/>
          </a:p>
          <a:p>
            <a:r>
              <a:rPr lang="es-CO" sz="2800" dirty="0" smtClean="0"/>
              <a:t>El código </a:t>
            </a:r>
            <a:r>
              <a:rPr lang="es-CO" sz="2800" dirty="0" err="1" smtClean="0"/>
              <a:t>JavaScript</a:t>
            </a:r>
            <a:r>
              <a:rPr lang="es-CO" sz="2800" dirty="0" smtClean="0"/>
              <a:t> dentro de </a:t>
            </a:r>
            <a:r>
              <a:rPr lang="es-CO" sz="2800" b="1" dirty="0" err="1" smtClean="0"/>
              <a:t>function</a:t>
            </a:r>
            <a:r>
              <a:rPr lang="es-CO" sz="2800" dirty="0" smtClean="0"/>
              <a:t>, puede ser invocado cuando el evento ocurre.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284877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&lt;</a:t>
            </a:r>
            <a:r>
              <a:rPr lang="es-CO" sz="2400" dirty="0" err="1"/>
              <a:t>html</a:t>
            </a:r>
            <a:r>
              <a:rPr lang="es-CO" sz="2400" dirty="0"/>
              <a:t>&gt;</a:t>
            </a:r>
          </a:p>
          <a:p>
            <a:r>
              <a:rPr lang="es-CO" sz="2400" dirty="0"/>
              <a:t>    &lt;head&gt;</a:t>
            </a:r>
          </a:p>
          <a:p>
            <a:r>
              <a:rPr lang="es-CO" sz="2400" dirty="0"/>
              <a:t>        &lt;</a:t>
            </a:r>
            <a:r>
              <a:rPr lang="es-CO" sz="2400" dirty="0" err="1"/>
              <a:t>title</a:t>
            </a:r>
            <a:r>
              <a:rPr lang="es-CO" sz="2400" dirty="0"/>
              <a:t>&gt;&lt;/</a:t>
            </a:r>
            <a:r>
              <a:rPr lang="es-CO" sz="2400" dirty="0" err="1"/>
              <a:t>title</a:t>
            </a:r>
            <a:r>
              <a:rPr lang="es-CO" sz="2400" dirty="0"/>
              <a:t>&gt;</a:t>
            </a:r>
          </a:p>
          <a:p>
            <a:r>
              <a:rPr lang="es-CO" sz="2400" dirty="0"/>
              <a:t>        &lt;meta http-</a:t>
            </a:r>
            <a:r>
              <a:rPr lang="es-CO" sz="2400" dirty="0" err="1"/>
              <a:t>equiv</a:t>
            </a:r>
            <a:r>
              <a:rPr lang="es-CO" sz="2400" dirty="0"/>
              <a:t>="Content-</a:t>
            </a:r>
            <a:r>
              <a:rPr lang="es-CO" sz="2400" dirty="0" err="1"/>
              <a:t>Type</a:t>
            </a:r>
            <a:r>
              <a:rPr lang="es-CO" sz="2400" dirty="0"/>
              <a:t>" </a:t>
            </a:r>
            <a:r>
              <a:rPr lang="es-CO" sz="2400" dirty="0" err="1"/>
              <a:t>content</a:t>
            </a:r>
            <a:r>
              <a:rPr lang="es-CO" sz="2400" dirty="0"/>
              <a:t>="</a:t>
            </a:r>
            <a:r>
              <a:rPr lang="es-CO" sz="2400" dirty="0" err="1"/>
              <a:t>text</a:t>
            </a:r>
            <a:r>
              <a:rPr lang="es-CO" sz="2400" dirty="0"/>
              <a:t>/</a:t>
            </a:r>
            <a:r>
              <a:rPr lang="es-CO" sz="2400" dirty="0" err="1"/>
              <a:t>html</a:t>
            </a:r>
            <a:r>
              <a:rPr lang="es-CO" sz="2400" dirty="0"/>
              <a:t>; </a:t>
            </a:r>
            <a:r>
              <a:rPr lang="es-CO" sz="2400" dirty="0" err="1"/>
              <a:t>charset</a:t>
            </a:r>
            <a:r>
              <a:rPr lang="es-CO" sz="2400" dirty="0"/>
              <a:t>=UTF-8"&gt;</a:t>
            </a:r>
          </a:p>
          <a:p>
            <a:r>
              <a:rPr lang="es-CO" sz="2400" dirty="0"/>
              <a:t>    &lt;/head&gt;</a:t>
            </a:r>
          </a:p>
          <a:p>
            <a:r>
              <a:rPr lang="es-CO" sz="2400" dirty="0"/>
              <a:t>    &lt;</a:t>
            </a:r>
            <a:r>
              <a:rPr lang="es-CO" sz="2400" dirty="0" err="1"/>
              <a:t>body</a:t>
            </a:r>
            <a:r>
              <a:rPr lang="es-CO" sz="2400" dirty="0"/>
              <a:t>&gt;</a:t>
            </a:r>
          </a:p>
          <a:p>
            <a:endParaRPr lang="es-CO" sz="2400" dirty="0"/>
          </a:p>
          <a:p>
            <a:r>
              <a:rPr lang="es-CO" sz="2400" b="1" dirty="0">
                <a:solidFill>
                  <a:srgbClr val="0000FF"/>
                </a:solidFill>
              </a:rPr>
              <a:t>&lt;</a:t>
            </a:r>
            <a:r>
              <a:rPr lang="es-CO" sz="2400" b="1" dirty="0" err="1">
                <a:solidFill>
                  <a:srgbClr val="0000FF"/>
                </a:solidFill>
              </a:rPr>
              <a:t>button</a:t>
            </a:r>
            <a:r>
              <a:rPr lang="es-CO" sz="2400" b="1" dirty="0">
                <a:solidFill>
                  <a:srgbClr val="0000FF"/>
                </a:solidFill>
              </a:rPr>
              <a:t> </a:t>
            </a:r>
            <a:r>
              <a:rPr lang="es-CO" sz="2400" b="1" dirty="0" err="1">
                <a:solidFill>
                  <a:srgbClr val="0000FF"/>
                </a:solidFill>
              </a:rPr>
              <a:t>type</a:t>
            </a:r>
            <a:r>
              <a:rPr lang="es-CO" sz="2400" b="1" dirty="0">
                <a:solidFill>
                  <a:srgbClr val="0000FF"/>
                </a:solidFill>
              </a:rPr>
              <a:t>="</a:t>
            </a:r>
            <a:r>
              <a:rPr lang="es-CO" sz="2400" b="1" dirty="0" err="1">
                <a:solidFill>
                  <a:srgbClr val="0000FF"/>
                </a:solidFill>
              </a:rPr>
              <a:t>button</a:t>
            </a:r>
            <a:r>
              <a:rPr lang="es-CO" sz="2400" b="1" dirty="0">
                <a:solidFill>
                  <a:srgbClr val="0000FF"/>
                </a:solidFill>
              </a:rPr>
              <a:t>"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</a:t>
            </a:r>
            <a:r>
              <a:rPr lang="es-CO" sz="2400" b="1" dirty="0" err="1" smtClean="0">
                <a:solidFill>
                  <a:srgbClr val="0000FF"/>
                </a:solidFill>
              </a:rPr>
              <a:t>onclick</a:t>
            </a:r>
            <a:r>
              <a:rPr lang="es-CO" sz="2400" b="1" dirty="0">
                <a:solidFill>
                  <a:srgbClr val="0000FF"/>
                </a:solidFill>
              </a:rPr>
              <a:t>="</a:t>
            </a:r>
            <a:r>
              <a:rPr lang="es-CO" sz="2400" b="1" dirty="0" err="1">
                <a:solidFill>
                  <a:srgbClr val="0000FF"/>
                </a:solidFill>
              </a:rPr>
              <a:t>document.getElementById</a:t>
            </a:r>
            <a:r>
              <a:rPr lang="es-CO" sz="2400" b="1" dirty="0">
                <a:solidFill>
                  <a:srgbClr val="0000FF"/>
                </a:solidFill>
              </a:rPr>
              <a:t>('</a:t>
            </a:r>
            <a:r>
              <a:rPr lang="es-CO" sz="2400" b="1" dirty="0" err="1">
                <a:solidFill>
                  <a:srgbClr val="0000FF"/>
                </a:solidFill>
              </a:rPr>
              <a:t>AcaSale</a:t>
            </a:r>
            <a:r>
              <a:rPr lang="es-CO" sz="2400" b="1" dirty="0">
                <a:solidFill>
                  <a:srgbClr val="0000FF"/>
                </a:solidFill>
              </a:rPr>
              <a:t>').</a:t>
            </a:r>
            <a:r>
              <a:rPr lang="es-CO" sz="2400" b="1" dirty="0" err="1">
                <a:solidFill>
                  <a:srgbClr val="0000FF"/>
                </a:solidFill>
              </a:rPr>
              <a:t>innerHTML</a:t>
            </a:r>
            <a:r>
              <a:rPr lang="es-CO" sz="2400" b="1" dirty="0">
                <a:solidFill>
                  <a:srgbClr val="0000FF"/>
                </a:solidFill>
              </a:rPr>
              <a:t> = Date()"&gt;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       Prima para mostrar la hora y fecha.&lt;/</a:t>
            </a:r>
            <a:r>
              <a:rPr lang="es-CO" sz="2400" b="1" dirty="0" err="1">
                <a:solidFill>
                  <a:srgbClr val="0000FF"/>
                </a:solidFill>
              </a:rPr>
              <a:t>button</a:t>
            </a:r>
            <a:r>
              <a:rPr lang="es-CO" sz="2400" b="1" dirty="0">
                <a:solidFill>
                  <a:srgbClr val="0000FF"/>
                </a:solidFill>
              </a:rPr>
              <a:t>&gt;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   &lt;p id="</a:t>
            </a:r>
            <a:r>
              <a:rPr lang="es-CO" sz="2400" b="1" dirty="0" err="1">
                <a:solidFill>
                  <a:srgbClr val="0000FF"/>
                </a:solidFill>
              </a:rPr>
              <a:t>AcaSale</a:t>
            </a:r>
            <a:r>
              <a:rPr lang="es-CO" sz="2400" b="1" dirty="0">
                <a:solidFill>
                  <a:srgbClr val="0000FF"/>
                </a:solidFill>
              </a:rPr>
              <a:t>"&gt;&lt;/p&gt;</a:t>
            </a:r>
            <a:endParaRPr lang="es-CO" sz="2400" b="1" dirty="0" smtClean="0">
              <a:solidFill>
                <a:srgbClr val="0000FF"/>
              </a:solidFill>
            </a:endParaRPr>
          </a:p>
          <a:p>
            <a:endParaRPr lang="es-CO" sz="2400" dirty="0"/>
          </a:p>
          <a:p>
            <a:r>
              <a:rPr lang="es-CO" sz="2400" dirty="0" smtClean="0"/>
              <a:t>    </a:t>
            </a:r>
            <a:r>
              <a:rPr lang="es-CO" sz="2400" dirty="0"/>
              <a:t>&lt;/</a:t>
            </a:r>
            <a:r>
              <a:rPr lang="es-CO" sz="2400" dirty="0" err="1"/>
              <a:t>body</a:t>
            </a:r>
            <a:r>
              <a:rPr lang="es-CO" sz="2400" dirty="0"/>
              <a:t>&gt;</a:t>
            </a:r>
          </a:p>
          <a:p>
            <a:r>
              <a:rPr lang="es-CO" sz="2400" dirty="0"/>
              <a:t>&lt;/</a:t>
            </a:r>
            <a:r>
              <a:rPr lang="es-CO" sz="2400" dirty="0" err="1"/>
              <a:t>html</a:t>
            </a:r>
            <a:r>
              <a:rPr lang="es-CO" sz="2400" dirty="0"/>
              <a:t>&gt;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715140" y="214290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Primer Ejemplo</a:t>
            </a:r>
            <a:endParaRPr lang="es-C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2143116"/>
            <a:ext cx="6858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 smtClean="0"/>
              <a:t>Por cada nuevo ejemplo cree un nuevo archivo </a:t>
            </a:r>
            <a:r>
              <a:rPr lang="es-CO" sz="4400" dirty="0" err="1" smtClean="0"/>
              <a:t>html</a:t>
            </a:r>
            <a:r>
              <a:rPr lang="es-CO" sz="4400" dirty="0" smtClean="0"/>
              <a:t> en el proyecto</a:t>
            </a:r>
            <a:endParaRPr lang="es-CO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284877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/>
              <a:t>&lt;!DOCTYPE </a:t>
            </a:r>
            <a:r>
              <a:rPr lang="es-CO" sz="2200" dirty="0" err="1"/>
              <a:t>html</a:t>
            </a:r>
            <a:r>
              <a:rPr lang="es-CO" sz="2200" dirty="0"/>
              <a:t>&gt;</a:t>
            </a:r>
          </a:p>
          <a:p>
            <a:r>
              <a:rPr lang="es-CO" sz="2200" dirty="0"/>
              <a:t>&lt;</a:t>
            </a:r>
            <a:r>
              <a:rPr lang="es-CO" sz="2200" dirty="0" err="1"/>
              <a:t>html</a:t>
            </a:r>
            <a:r>
              <a:rPr lang="es-CO" sz="2200" dirty="0"/>
              <a:t>&gt;</a:t>
            </a:r>
          </a:p>
          <a:p>
            <a:r>
              <a:rPr lang="es-CO" sz="2200" dirty="0"/>
              <a:t>    &lt;head&gt;</a:t>
            </a:r>
          </a:p>
          <a:p>
            <a:r>
              <a:rPr lang="es-CO" sz="2200" b="1" dirty="0">
                <a:solidFill>
                  <a:srgbClr val="C00000"/>
                </a:solidFill>
              </a:rPr>
              <a:t>        &lt;script&gt;</a:t>
            </a:r>
          </a:p>
          <a:p>
            <a:r>
              <a:rPr lang="es-CO" sz="2200" b="1" dirty="0">
                <a:solidFill>
                  <a:srgbClr val="C00000"/>
                </a:solidFill>
              </a:rPr>
              <a:t>            </a:t>
            </a:r>
            <a:r>
              <a:rPr lang="es-CO" sz="2200" b="1" dirty="0" err="1">
                <a:solidFill>
                  <a:srgbClr val="C00000"/>
                </a:solidFill>
              </a:rPr>
              <a:t>function</a:t>
            </a:r>
            <a:r>
              <a:rPr lang="es-CO" sz="2200" b="1" dirty="0">
                <a:solidFill>
                  <a:srgbClr val="C00000"/>
                </a:solidFill>
              </a:rPr>
              <a:t> </a:t>
            </a:r>
            <a:r>
              <a:rPr lang="es-CO" sz="2200" b="1" dirty="0" err="1">
                <a:solidFill>
                  <a:srgbClr val="C00000"/>
                </a:solidFill>
              </a:rPr>
              <a:t>FuncionDarClick</a:t>
            </a:r>
            <a:r>
              <a:rPr lang="es-CO" sz="2200" b="1" dirty="0">
                <a:solidFill>
                  <a:srgbClr val="C00000"/>
                </a:solidFill>
              </a:rPr>
              <a:t>() {</a:t>
            </a:r>
          </a:p>
          <a:p>
            <a:r>
              <a:rPr lang="es-CO" sz="2200" b="1" dirty="0">
                <a:solidFill>
                  <a:srgbClr val="C00000"/>
                </a:solidFill>
              </a:rPr>
              <a:t>                </a:t>
            </a:r>
            <a:r>
              <a:rPr lang="es-CO" sz="2200" b="1" dirty="0" err="1">
                <a:solidFill>
                  <a:srgbClr val="C00000"/>
                </a:solidFill>
              </a:rPr>
              <a:t>document.getElementById</a:t>
            </a:r>
            <a:r>
              <a:rPr lang="es-CO" sz="2200" b="1" dirty="0">
                <a:solidFill>
                  <a:srgbClr val="C00000"/>
                </a:solidFill>
              </a:rPr>
              <a:t>("</a:t>
            </a:r>
            <a:r>
              <a:rPr lang="es-CO" sz="2200" b="1" dirty="0" err="1">
                <a:solidFill>
                  <a:srgbClr val="C00000"/>
                </a:solidFill>
              </a:rPr>
              <a:t>AcaSale</a:t>
            </a:r>
            <a:r>
              <a:rPr lang="es-CO" sz="2200" b="1" dirty="0">
                <a:solidFill>
                  <a:srgbClr val="C00000"/>
                </a:solidFill>
              </a:rPr>
              <a:t>").</a:t>
            </a:r>
            <a:r>
              <a:rPr lang="es-CO" sz="2200" b="1" dirty="0" err="1">
                <a:solidFill>
                  <a:srgbClr val="C00000"/>
                </a:solidFill>
              </a:rPr>
              <a:t>innerHTML</a:t>
            </a:r>
            <a:r>
              <a:rPr lang="es-CO" sz="2200" b="1" dirty="0">
                <a:solidFill>
                  <a:srgbClr val="C00000"/>
                </a:solidFill>
              </a:rPr>
              <a:t> = "Este es el </a:t>
            </a:r>
            <a:r>
              <a:rPr lang="es-CO" sz="2200" b="1" dirty="0" smtClean="0">
                <a:solidFill>
                  <a:srgbClr val="C00000"/>
                </a:solidFill>
              </a:rPr>
              <a:t>texto  </a:t>
            </a:r>
            <a:r>
              <a:rPr lang="es-CO" sz="2200" b="1" dirty="0">
                <a:solidFill>
                  <a:srgbClr val="C00000"/>
                </a:solidFill>
              </a:rPr>
              <a:t>que aparece </a:t>
            </a:r>
            <a:r>
              <a:rPr lang="es-CO" sz="2200" b="1" dirty="0" err="1">
                <a:solidFill>
                  <a:srgbClr val="C00000"/>
                </a:solidFill>
              </a:rPr>
              <a:t>despues</a:t>
            </a:r>
            <a:r>
              <a:rPr lang="es-CO" sz="2200" b="1" dirty="0">
                <a:solidFill>
                  <a:srgbClr val="C00000"/>
                </a:solidFill>
              </a:rPr>
              <a:t> de dar click en el </a:t>
            </a:r>
            <a:r>
              <a:rPr lang="es-CO" sz="2200" b="1" dirty="0" err="1">
                <a:solidFill>
                  <a:srgbClr val="C00000"/>
                </a:solidFill>
              </a:rPr>
              <a:t>boton</a:t>
            </a:r>
            <a:r>
              <a:rPr lang="es-CO" sz="2200" b="1" dirty="0">
                <a:solidFill>
                  <a:srgbClr val="C00000"/>
                </a:solidFill>
              </a:rPr>
              <a:t>.";</a:t>
            </a:r>
          </a:p>
          <a:p>
            <a:r>
              <a:rPr lang="es-CO" sz="2200" b="1" dirty="0">
                <a:solidFill>
                  <a:srgbClr val="C00000"/>
                </a:solidFill>
              </a:rPr>
              <a:t>            }</a:t>
            </a:r>
          </a:p>
          <a:p>
            <a:r>
              <a:rPr lang="es-CO" sz="2200" b="1" dirty="0">
                <a:solidFill>
                  <a:srgbClr val="C00000"/>
                </a:solidFill>
              </a:rPr>
              <a:t>        &lt;/script&gt;</a:t>
            </a:r>
          </a:p>
          <a:p>
            <a:r>
              <a:rPr lang="es-CO" sz="2200" dirty="0"/>
              <a:t>    &lt;/head&gt;</a:t>
            </a:r>
          </a:p>
          <a:p>
            <a:endParaRPr lang="es-CO" sz="2200" dirty="0"/>
          </a:p>
          <a:p>
            <a:r>
              <a:rPr lang="es-CO" sz="2200" dirty="0"/>
              <a:t>    &lt;</a:t>
            </a:r>
            <a:r>
              <a:rPr lang="es-CO" sz="2200" dirty="0" err="1"/>
              <a:t>body</a:t>
            </a:r>
            <a:r>
              <a:rPr lang="es-CO" sz="2200" dirty="0"/>
              <a:t>&gt;</a:t>
            </a:r>
          </a:p>
          <a:p>
            <a:r>
              <a:rPr lang="pt-BR" sz="2200" dirty="0"/>
              <a:t>        &lt;h1&gt;</a:t>
            </a:r>
            <a:r>
              <a:rPr lang="pt-BR" sz="2200" dirty="0" err="1"/>
              <a:t>Bienvenido</a:t>
            </a:r>
            <a:r>
              <a:rPr lang="pt-BR" sz="2200" dirty="0"/>
              <a:t> a mi Pagina&lt;/h1&gt;</a:t>
            </a:r>
          </a:p>
          <a:p>
            <a:r>
              <a:rPr lang="es-CO" sz="2200" dirty="0"/>
              <a:t>        </a:t>
            </a:r>
            <a:r>
              <a:rPr lang="es-CO" sz="2200" b="1" dirty="0">
                <a:solidFill>
                  <a:srgbClr val="0000FF"/>
                </a:solidFill>
              </a:rPr>
              <a:t>&lt;p id="</a:t>
            </a:r>
            <a:r>
              <a:rPr lang="es-CO" sz="2200" b="1" dirty="0" err="1">
                <a:solidFill>
                  <a:srgbClr val="0000FF"/>
                </a:solidFill>
              </a:rPr>
              <a:t>AcaSale</a:t>
            </a:r>
            <a:r>
              <a:rPr lang="es-CO" sz="2200" b="1" dirty="0">
                <a:solidFill>
                  <a:srgbClr val="0000FF"/>
                </a:solidFill>
              </a:rPr>
              <a:t>"&gt;</a:t>
            </a:r>
            <a:r>
              <a:rPr lang="es-CO" sz="2200" b="1" dirty="0" smtClean="0">
                <a:solidFill>
                  <a:srgbClr val="0000FF"/>
                </a:solidFill>
              </a:rPr>
              <a:t>Este </a:t>
            </a:r>
            <a:r>
              <a:rPr lang="es-CO" sz="2200" b="1" dirty="0">
                <a:solidFill>
                  <a:srgbClr val="0000FF"/>
                </a:solidFill>
              </a:rPr>
              <a:t>es el primer texto que aparece.&lt;/p&gt;</a:t>
            </a:r>
          </a:p>
          <a:p>
            <a:r>
              <a:rPr lang="es-CO" sz="2200" b="1" dirty="0">
                <a:solidFill>
                  <a:srgbClr val="0000FF"/>
                </a:solidFill>
              </a:rPr>
              <a:t>        &lt;</a:t>
            </a:r>
            <a:r>
              <a:rPr lang="es-CO" sz="2200" b="1" dirty="0" err="1">
                <a:solidFill>
                  <a:srgbClr val="0000FF"/>
                </a:solidFill>
              </a:rPr>
              <a:t>button</a:t>
            </a:r>
            <a:r>
              <a:rPr lang="es-CO" sz="2200" b="1" dirty="0">
                <a:solidFill>
                  <a:srgbClr val="0000FF"/>
                </a:solidFill>
              </a:rPr>
              <a:t> </a:t>
            </a:r>
            <a:r>
              <a:rPr lang="es-CO" sz="2200" b="1" dirty="0" err="1">
                <a:solidFill>
                  <a:srgbClr val="0000FF"/>
                </a:solidFill>
              </a:rPr>
              <a:t>type</a:t>
            </a:r>
            <a:r>
              <a:rPr lang="es-CO" sz="2200" b="1" dirty="0">
                <a:solidFill>
                  <a:srgbClr val="0000FF"/>
                </a:solidFill>
              </a:rPr>
              <a:t>="</a:t>
            </a:r>
            <a:r>
              <a:rPr lang="es-CO" sz="2200" b="1" dirty="0" err="1">
                <a:solidFill>
                  <a:srgbClr val="0000FF"/>
                </a:solidFill>
              </a:rPr>
              <a:t>button</a:t>
            </a:r>
            <a:r>
              <a:rPr lang="es-CO" sz="2200" b="1" dirty="0">
                <a:solidFill>
                  <a:srgbClr val="0000FF"/>
                </a:solidFill>
              </a:rPr>
              <a:t>" </a:t>
            </a:r>
            <a:r>
              <a:rPr lang="es-CO" sz="2200" b="1" dirty="0" err="1">
                <a:solidFill>
                  <a:srgbClr val="0000FF"/>
                </a:solidFill>
              </a:rPr>
              <a:t>onclick</a:t>
            </a:r>
            <a:r>
              <a:rPr lang="es-CO" sz="2200" b="1" dirty="0">
                <a:solidFill>
                  <a:srgbClr val="0000FF"/>
                </a:solidFill>
              </a:rPr>
              <a:t>="</a:t>
            </a:r>
            <a:r>
              <a:rPr lang="es-CO" sz="2200" b="1" dirty="0" err="1">
                <a:solidFill>
                  <a:srgbClr val="0000FF"/>
                </a:solidFill>
              </a:rPr>
              <a:t>FuncionDarClick</a:t>
            </a:r>
            <a:r>
              <a:rPr lang="es-CO" sz="2200" b="1" dirty="0">
                <a:solidFill>
                  <a:srgbClr val="0000FF"/>
                </a:solidFill>
              </a:rPr>
              <a:t>()"&gt;Prueba la </a:t>
            </a:r>
            <a:r>
              <a:rPr lang="es-CO" sz="2200" b="1" dirty="0" err="1">
                <a:solidFill>
                  <a:srgbClr val="0000FF"/>
                </a:solidFill>
              </a:rPr>
              <a:t>Funcion</a:t>
            </a:r>
            <a:r>
              <a:rPr lang="es-CO" sz="2200" b="1" dirty="0">
                <a:solidFill>
                  <a:srgbClr val="0000FF"/>
                </a:solidFill>
              </a:rPr>
              <a:t>&lt;/</a:t>
            </a:r>
            <a:r>
              <a:rPr lang="es-CO" sz="2200" b="1" dirty="0" err="1">
                <a:solidFill>
                  <a:srgbClr val="0000FF"/>
                </a:solidFill>
              </a:rPr>
              <a:t>button</a:t>
            </a:r>
            <a:r>
              <a:rPr lang="es-CO" sz="2200" b="1" dirty="0">
                <a:solidFill>
                  <a:srgbClr val="0000FF"/>
                </a:solidFill>
              </a:rPr>
              <a:t>&gt;</a:t>
            </a:r>
          </a:p>
          <a:p>
            <a:r>
              <a:rPr lang="es-CO" sz="2200" dirty="0"/>
              <a:t>    &lt;/</a:t>
            </a:r>
            <a:r>
              <a:rPr lang="es-CO" sz="2200" dirty="0" err="1"/>
              <a:t>body</a:t>
            </a:r>
            <a:r>
              <a:rPr lang="es-CO" sz="2200" dirty="0"/>
              <a:t>&gt;</a:t>
            </a:r>
          </a:p>
          <a:p>
            <a:r>
              <a:rPr lang="es-CO" sz="2200" dirty="0"/>
              <a:t>&lt;/</a:t>
            </a:r>
            <a:r>
              <a:rPr lang="es-CO" sz="2200" dirty="0" err="1"/>
              <a:t>html</a:t>
            </a:r>
            <a:r>
              <a:rPr lang="es-CO" sz="2200" dirty="0"/>
              <a:t>&gt;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572132" y="285728"/>
            <a:ext cx="279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JavaScript</a:t>
            </a:r>
            <a:r>
              <a:rPr lang="es-CO" dirty="0" smtClean="0"/>
              <a:t> en el Encabezado</a:t>
            </a:r>
            <a:endParaRPr lang="es-C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82771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&lt;!DOCTYPE </a:t>
            </a:r>
            <a:r>
              <a:rPr lang="es-CO" sz="2400" dirty="0" err="1"/>
              <a:t>html</a:t>
            </a:r>
            <a:r>
              <a:rPr lang="es-CO" sz="2400" dirty="0"/>
              <a:t>&gt;</a:t>
            </a:r>
          </a:p>
          <a:p>
            <a:r>
              <a:rPr lang="es-CO" sz="2400" dirty="0"/>
              <a:t>&lt;</a:t>
            </a:r>
            <a:r>
              <a:rPr lang="es-CO" sz="2400" dirty="0" err="1"/>
              <a:t>html</a:t>
            </a:r>
            <a:r>
              <a:rPr lang="es-CO" sz="2400" dirty="0"/>
              <a:t>&gt;</a:t>
            </a:r>
          </a:p>
          <a:p>
            <a:r>
              <a:rPr lang="es-CO" sz="2400" dirty="0"/>
              <a:t>    &lt;</a:t>
            </a:r>
            <a:r>
              <a:rPr lang="es-CO" sz="2400" dirty="0" err="1"/>
              <a:t>body</a:t>
            </a:r>
            <a:r>
              <a:rPr lang="es-CO" sz="2400" dirty="0"/>
              <a:t>&gt;</a:t>
            </a:r>
          </a:p>
          <a:p>
            <a:r>
              <a:rPr lang="pt-BR" sz="2400" dirty="0"/>
              <a:t>        &lt;h1&gt;</a:t>
            </a:r>
            <a:r>
              <a:rPr lang="pt-BR" sz="2400" dirty="0" err="1"/>
              <a:t>Bienvenido</a:t>
            </a:r>
            <a:r>
              <a:rPr lang="pt-BR" sz="2400" dirty="0"/>
              <a:t> a mi pagina&lt;/h1&gt;</a:t>
            </a:r>
          </a:p>
          <a:p>
            <a:r>
              <a:rPr lang="es-CO" sz="2400" dirty="0"/>
              <a:t>        </a:t>
            </a:r>
            <a:r>
              <a:rPr lang="es-CO" sz="2400" b="1" dirty="0">
                <a:solidFill>
                  <a:srgbClr val="C00000"/>
                </a:solidFill>
              </a:rPr>
              <a:t>&lt;p id="</a:t>
            </a:r>
            <a:r>
              <a:rPr lang="es-CO" sz="2400" b="1" dirty="0" err="1">
                <a:solidFill>
                  <a:srgbClr val="C00000"/>
                </a:solidFill>
              </a:rPr>
              <a:t>AcaSale</a:t>
            </a:r>
            <a:r>
              <a:rPr lang="es-CO" sz="2400" b="1" dirty="0">
                <a:solidFill>
                  <a:srgbClr val="C00000"/>
                </a:solidFill>
              </a:rPr>
              <a:t>"&gt;El texto inicial.&lt;/p&gt;</a:t>
            </a:r>
          </a:p>
          <a:p>
            <a:r>
              <a:rPr lang="en-US" sz="2400" dirty="0"/>
              <a:t>      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b="1" dirty="0">
                <a:solidFill>
                  <a:srgbClr val="0000FF"/>
                </a:solidFill>
              </a:rPr>
              <a:t>&lt;button type="button" </a:t>
            </a:r>
            <a:r>
              <a:rPr lang="en-US" sz="2400" b="1" dirty="0" err="1">
                <a:solidFill>
                  <a:srgbClr val="0000FF"/>
                </a:solidFill>
              </a:rPr>
              <a:t>onclick</a:t>
            </a:r>
            <a:r>
              <a:rPr lang="en-US" sz="2400" b="1" dirty="0">
                <a:solidFill>
                  <a:srgbClr val="0000FF"/>
                </a:solidFill>
              </a:rPr>
              <a:t>="</a:t>
            </a:r>
            <a:r>
              <a:rPr lang="en-US" sz="2400" b="1" dirty="0" err="1">
                <a:solidFill>
                  <a:srgbClr val="0000FF"/>
                </a:solidFill>
              </a:rPr>
              <a:t>funcionDarClick</a:t>
            </a:r>
            <a:r>
              <a:rPr lang="en-US" sz="2400" b="1" dirty="0">
                <a:solidFill>
                  <a:srgbClr val="0000FF"/>
                </a:solidFill>
              </a:rPr>
              <a:t>()"&gt;</a:t>
            </a:r>
            <a:r>
              <a:rPr lang="en-US" sz="2400" b="1" dirty="0" err="1">
                <a:solidFill>
                  <a:srgbClr val="0000FF"/>
                </a:solidFill>
              </a:rPr>
              <a:t>Cambie</a:t>
            </a:r>
            <a:r>
              <a:rPr lang="en-US" sz="2400" b="1" dirty="0">
                <a:solidFill>
                  <a:srgbClr val="0000FF"/>
                </a:solidFill>
              </a:rPr>
              <a:t> el </a:t>
            </a:r>
            <a:r>
              <a:rPr lang="en-US" sz="2400" b="1" dirty="0" err="1">
                <a:solidFill>
                  <a:srgbClr val="0000FF"/>
                </a:solidFill>
              </a:rPr>
              <a:t>texto</a:t>
            </a:r>
            <a:r>
              <a:rPr lang="en-US" sz="2400" b="1" dirty="0">
                <a:solidFill>
                  <a:srgbClr val="0000FF"/>
                </a:solidFill>
              </a:rPr>
              <a:t>&lt;/button&gt;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   &lt;script&gt;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       </a:t>
            </a:r>
            <a:r>
              <a:rPr lang="es-CO" sz="2400" b="1" dirty="0" err="1">
                <a:solidFill>
                  <a:srgbClr val="0000FF"/>
                </a:solidFill>
              </a:rPr>
              <a:t>function</a:t>
            </a:r>
            <a:r>
              <a:rPr lang="es-CO" sz="2400" b="1" dirty="0">
                <a:solidFill>
                  <a:srgbClr val="0000FF"/>
                </a:solidFill>
              </a:rPr>
              <a:t> </a:t>
            </a:r>
            <a:r>
              <a:rPr lang="es-CO" sz="2400" b="1" dirty="0" err="1">
                <a:solidFill>
                  <a:srgbClr val="0000FF"/>
                </a:solidFill>
              </a:rPr>
              <a:t>funcionDarClick</a:t>
            </a:r>
            <a:r>
              <a:rPr lang="es-CO" sz="2400" b="1" dirty="0">
                <a:solidFill>
                  <a:srgbClr val="0000FF"/>
                </a:solidFill>
              </a:rPr>
              <a:t>() {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           </a:t>
            </a:r>
            <a:r>
              <a:rPr lang="es-CO" sz="2400" b="1" dirty="0" err="1">
                <a:solidFill>
                  <a:srgbClr val="0000FF"/>
                </a:solidFill>
              </a:rPr>
              <a:t>document.getElementById</a:t>
            </a:r>
            <a:r>
              <a:rPr lang="es-CO" sz="2400" b="1" dirty="0">
                <a:solidFill>
                  <a:srgbClr val="0000FF"/>
                </a:solidFill>
              </a:rPr>
              <a:t>("</a:t>
            </a:r>
            <a:r>
              <a:rPr lang="es-CO" sz="2400" b="1" dirty="0" err="1">
                <a:solidFill>
                  <a:srgbClr val="0000FF"/>
                </a:solidFill>
              </a:rPr>
              <a:t>AcaSale</a:t>
            </a:r>
            <a:r>
              <a:rPr lang="es-CO" sz="2400" b="1" dirty="0">
                <a:solidFill>
                  <a:srgbClr val="0000FF"/>
                </a:solidFill>
              </a:rPr>
              <a:t>").</a:t>
            </a:r>
            <a:r>
              <a:rPr lang="es-CO" sz="2400" b="1" dirty="0" err="1">
                <a:solidFill>
                  <a:srgbClr val="0000FF"/>
                </a:solidFill>
              </a:rPr>
              <a:t>innerHTML</a:t>
            </a:r>
            <a:r>
              <a:rPr lang="es-CO" sz="2400" b="1" dirty="0">
                <a:solidFill>
                  <a:srgbClr val="0000FF"/>
                </a:solidFill>
              </a:rPr>
              <a:t> = "Texto Cambiado.";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       }</a:t>
            </a:r>
          </a:p>
          <a:p>
            <a:r>
              <a:rPr lang="es-CO" sz="2400" b="1" dirty="0">
                <a:solidFill>
                  <a:srgbClr val="0000FF"/>
                </a:solidFill>
              </a:rPr>
              <a:t>        &lt;/script&gt;</a:t>
            </a:r>
          </a:p>
          <a:p>
            <a:r>
              <a:rPr lang="es-CO" sz="2400" dirty="0"/>
              <a:t>    &lt;/</a:t>
            </a:r>
            <a:r>
              <a:rPr lang="es-CO" sz="2400" dirty="0" err="1"/>
              <a:t>body</a:t>
            </a:r>
            <a:r>
              <a:rPr lang="es-CO" sz="2400" dirty="0"/>
              <a:t>&gt;</a:t>
            </a:r>
          </a:p>
          <a:p>
            <a:r>
              <a:rPr lang="es-CO" sz="2400" dirty="0"/>
              <a:t>&lt;/</a:t>
            </a:r>
            <a:r>
              <a:rPr lang="es-CO" sz="2400" dirty="0" err="1"/>
              <a:t>html</a:t>
            </a:r>
            <a:r>
              <a:rPr lang="es-CO" sz="2400" dirty="0"/>
              <a:t>&gt; </a:t>
            </a:r>
            <a:endParaRPr lang="es-CO" sz="2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572132" y="285728"/>
            <a:ext cx="2359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JavaScript</a:t>
            </a:r>
            <a:r>
              <a:rPr lang="es-CO" dirty="0" smtClean="0"/>
              <a:t> en el Cuerpo</a:t>
            </a:r>
            <a:endParaRPr lang="es-C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1030318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rgbClr val="0000FF"/>
                </a:solidFill>
              </a:rPr>
              <a:t>Desde un Archivo Externo</a:t>
            </a:r>
          </a:p>
          <a:p>
            <a:endParaRPr lang="es-ES_tradnl" sz="2800" dirty="0"/>
          </a:p>
          <a:p>
            <a:pPr marL="457200" indent="-457200">
              <a:buAutoNum type="arabicPeriod"/>
            </a:pPr>
            <a:r>
              <a:rPr lang="es-ES_tradnl" sz="2800" dirty="0" smtClean="0"/>
              <a:t>Cree un archivo Java Script </a:t>
            </a:r>
            <a:r>
              <a:rPr lang="es-ES_tradnl" sz="2800" dirty="0" err="1" smtClean="0"/>
              <a:t>File</a:t>
            </a:r>
            <a:endParaRPr lang="es-ES_tradnl" sz="2800" dirty="0" smtClean="0"/>
          </a:p>
          <a:p>
            <a:pPr marL="457200" indent="-457200">
              <a:buAutoNum type="arabicPeriod"/>
            </a:pPr>
            <a:r>
              <a:rPr lang="es-ES_tradnl" sz="2800" dirty="0" smtClean="0"/>
              <a:t>Adicione en este archivo el siguiente texto</a:t>
            </a:r>
          </a:p>
          <a:p>
            <a:pPr marL="457200" indent="-457200"/>
            <a:endParaRPr lang="es-ES_tradnl" sz="2800" dirty="0"/>
          </a:p>
          <a:p>
            <a:r>
              <a:rPr lang="es-CO" sz="2800" b="1" dirty="0" err="1">
                <a:solidFill>
                  <a:srgbClr val="C00000"/>
                </a:solidFill>
              </a:rPr>
              <a:t>function</a:t>
            </a:r>
            <a:r>
              <a:rPr lang="es-CO" sz="2800" b="1" dirty="0">
                <a:solidFill>
                  <a:srgbClr val="C00000"/>
                </a:solidFill>
              </a:rPr>
              <a:t> </a:t>
            </a:r>
            <a:r>
              <a:rPr lang="es-CO" sz="2800" b="1" dirty="0" err="1">
                <a:solidFill>
                  <a:srgbClr val="C00000"/>
                </a:solidFill>
              </a:rPr>
              <a:t>funcionDarClick</a:t>
            </a:r>
            <a:r>
              <a:rPr lang="es-CO" sz="2800" b="1" dirty="0">
                <a:solidFill>
                  <a:srgbClr val="C00000"/>
                </a:solidFill>
              </a:rPr>
              <a:t>() {</a:t>
            </a:r>
          </a:p>
          <a:p>
            <a:r>
              <a:rPr lang="es-CO" sz="2800" b="1" dirty="0">
                <a:solidFill>
                  <a:srgbClr val="C00000"/>
                </a:solidFill>
              </a:rPr>
              <a:t>    </a:t>
            </a:r>
            <a:r>
              <a:rPr lang="es-CO" sz="2800" b="1" dirty="0" err="1">
                <a:solidFill>
                  <a:srgbClr val="C00000"/>
                </a:solidFill>
              </a:rPr>
              <a:t>document.getElementById</a:t>
            </a:r>
            <a:r>
              <a:rPr lang="es-CO" sz="2800" b="1" dirty="0">
                <a:solidFill>
                  <a:srgbClr val="C00000"/>
                </a:solidFill>
              </a:rPr>
              <a:t>("</a:t>
            </a:r>
            <a:r>
              <a:rPr lang="es-CO" sz="2800" b="1" dirty="0" err="1">
                <a:solidFill>
                  <a:srgbClr val="C00000"/>
                </a:solidFill>
              </a:rPr>
              <a:t>AcaSale</a:t>
            </a:r>
            <a:r>
              <a:rPr lang="es-CO" sz="2800" b="1" dirty="0">
                <a:solidFill>
                  <a:srgbClr val="C00000"/>
                </a:solidFill>
              </a:rPr>
              <a:t>").</a:t>
            </a:r>
            <a:r>
              <a:rPr lang="es-CO" sz="2800" b="1" dirty="0" err="1">
                <a:solidFill>
                  <a:srgbClr val="C00000"/>
                </a:solidFill>
              </a:rPr>
              <a:t>innerHTML</a:t>
            </a:r>
            <a:r>
              <a:rPr lang="es-CO" sz="2800" b="1" dirty="0">
                <a:solidFill>
                  <a:srgbClr val="C00000"/>
                </a:solidFill>
              </a:rPr>
              <a:t> = "Texto Cambiado.";</a:t>
            </a:r>
          </a:p>
          <a:p>
            <a:r>
              <a:rPr lang="es-CO" sz="2800" b="1" dirty="0">
                <a:solidFill>
                  <a:srgbClr val="C00000"/>
                </a:solidFill>
              </a:rPr>
              <a:t>}</a:t>
            </a:r>
            <a:endParaRPr lang="es-CO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71414"/>
            <a:ext cx="87154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Desde un Archivo Externo</a:t>
            </a:r>
          </a:p>
          <a:p>
            <a:endParaRPr lang="es-ES_tradnl" sz="2800" dirty="0"/>
          </a:p>
          <a:p>
            <a:pPr marL="514350" indent="-514350">
              <a:buFont typeface="+mj-lt"/>
              <a:buAutoNum type="arabicPeriod" startAt="3"/>
            </a:pPr>
            <a:r>
              <a:rPr lang="es-ES_tradnl" sz="2800" dirty="0" smtClean="0"/>
              <a:t>Luego cree un nuevo archivo </a:t>
            </a:r>
            <a:r>
              <a:rPr lang="es-ES_tradnl" sz="2800" dirty="0" err="1" smtClean="0"/>
              <a:t>html</a:t>
            </a:r>
            <a:r>
              <a:rPr lang="es-ES_tradnl" sz="2800" dirty="0" smtClean="0"/>
              <a:t>, y adicione el siguiente código</a:t>
            </a:r>
          </a:p>
          <a:p>
            <a:pPr marL="457200" indent="-457200"/>
            <a:endParaRPr lang="es-ES_tradnl" sz="2800" dirty="0"/>
          </a:p>
          <a:p>
            <a:r>
              <a:rPr lang="es-CO" sz="2800" dirty="0"/>
              <a:t>&lt;!DOCTYPE </a:t>
            </a:r>
            <a:r>
              <a:rPr lang="es-CO" sz="2800" dirty="0" err="1"/>
              <a:t>html</a:t>
            </a:r>
            <a:r>
              <a:rPr lang="es-CO" sz="2800" dirty="0"/>
              <a:t>&gt;</a:t>
            </a:r>
          </a:p>
          <a:p>
            <a:r>
              <a:rPr lang="es-CO" sz="2800" dirty="0"/>
              <a:t>&lt;</a:t>
            </a:r>
            <a:r>
              <a:rPr lang="es-CO" sz="2800" dirty="0" err="1"/>
              <a:t>html</a:t>
            </a:r>
            <a:r>
              <a:rPr lang="es-CO" sz="2800" dirty="0"/>
              <a:t>&gt;</a:t>
            </a:r>
          </a:p>
          <a:p>
            <a:r>
              <a:rPr lang="es-CO" sz="2800" dirty="0"/>
              <a:t>    &lt;</a:t>
            </a:r>
            <a:r>
              <a:rPr lang="es-CO" sz="2800" dirty="0" err="1"/>
              <a:t>body</a:t>
            </a:r>
            <a:r>
              <a:rPr lang="es-CO" sz="2800" dirty="0"/>
              <a:t>&gt;</a:t>
            </a:r>
          </a:p>
          <a:p>
            <a:r>
              <a:rPr lang="pt-BR" sz="2800" dirty="0"/>
              <a:t>        &lt;h1&gt;</a:t>
            </a:r>
            <a:r>
              <a:rPr lang="pt-BR" sz="2800" dirty="0" err="1"/>
              <a:t>Bienvenido</a:t>
            </a:r>
            <a:r>
              <a:rPr lang="pt-BR" sz="2800" dirty="0"/>
              <a:t> a mi Pagina&lt;/h1&gt;</a:t>
            </a:r>
          </a:p>
          <a:p>
            <a:r>
              <a:rPr lang="es-CO" sz="2800" dirty="0"/>
              <a:t>        </a:t>
            </a:r>
            <a:r>
              <a:rPr lang="es-CO" sz="2800" b="1" dirty="0">
                <a:solidFill>
                  <a:srgbClr val="C00000"/>
                </a:solidFill>
              </a:rPr>
              <a:t>&lt;p id="</a:t>
            </a:r>
            <a:r>
              <a:rPr lang="es-CO" sz="2800" b="1" dirty="0" err="1">
                <a:solidFill>
                  <a:srgbClr val="C00000"/>
                </a:solidFill>
              </a:rPr>
              <a:t>AcaSale</a:t>
            </a:r>
            <a:r>
              <a:rPr lang="es-CO" sz="2800" b="1" dirty="0">
                <a:solidFill>
                  <a:srgbClr val="C00000"/>
                </a:solidFill>
              </a:rPr>
              <a:t>"&gt;El texto original.&lt;/p&gt;</a:t>
            </a:r>
          </a:p>
          <a:p>
            <a:r>
              <a:rPr lang="es-CO" sz="2800" b="1" dirty="0">
                <a:solidFill>
                  <a:srgbClr val="0000FF"/>
                </a:solidFill>
              </a:rPr>
              <a:t>        &lt;</a:t>
            </a:r>
            <a:r>
              <a:rPr lang="es-CO" sz="2800" b="1" dirty="0" err="1">
                <a:solidFill>
                  <a:srgbClr val="0000FF"/>
                </a:solidFill>
              </a:rPr>
              <a:t>button</a:t>
            </a:r>
            <a:r>
              <a:rPr lang="es-CO" sz="2800" b="1" dirty="0">
                <a:solidFill>
                  <a:srgbClr val="0000FF"/>
                </a:solidFill>
              </a:rPr>
              <a:t> </a:t>
            </a:r>
            <a:r>
              <a:rPr lang="es-CO" sz="2800" b="1" dirty="0" err="1">
                <a:solidFill>
                  <a:srgbClr val="0000FF"/>
                </a:solidFill>
              </a:rPr>
              <a:t>type</a:t>
            </a:r>
            <a:r>
              <a:rPr lang="es-CO" sz="2800" b="1" dirty="0">
                <a:solidFill>
                  <a:srgbClr val="0000FF"/>
                </a:solidFill>
              </a:rPr>
              <a:t>="</a:t>
            </a:r>
            <a:r>
              <a:rPr lang="es-CO" sz="2800" b="1" dirty="0" err="1">
                <a:solidFill>
                  <a:srgbClr val="0000FF"/>
                </a:solidFill>
              </a:rPr>
              <a:t>button</a:t>
            </a:r>
            <a:r>
              <a:rPr lang="es-CO" sz="2800" b="1" dirty="0">
                <a:solidFill>
                  <a:srgbClr val="0000FF"/>
                </a:solidFill>
              </a:rPr>
              <a:t>" </a:t>
            </a:r>
            <a:r>
              <a:rPr lang="es-CO" sz="2800" b="1" dirty="0" err="1">
                <a:solidFill>
                  <a:srgbClr val="0000FF"/>
                </a:solidFill>
              </a:rPr>
              <a:t>onclick</a:t>
            </a:r>
            <a:r>
              <a:rPr lang="es-CO" sz="2800" b="1" dirty="0">
                <a:solidFill>
                  <a:srgbClr val="0000FF"/>
                </a:solidFill>
              </a:rPr>
              <a:t>="</a:t>
            </a:r>
            <a:r>
              <a:rPr lang="es-CO" sz="2800" b="1" dirty="0" err="1">
                <a:solidFill>
                  <a:srgbClr val="0000FF"/>
                </a:solidFill>
              </a:rPr>
              <a:t>funcionDarClick</a:t>
            </a:r>
            <a:r>
              <a:rPr lang="es-CO" sz="2800" b="1" dirty="0">
                <a:solidFill>
                  <a:srgbClr val="0000FF"/>
                </a:solidFill>
              </a:rPr>
              <a:t>()"&gt;</a:t>
            </a:r>
            <a:r>
              <a:rPr lang="es-CO" sz="2800" b="1" dirty="0" err="1">
                <a:solidFill>
                  <a:srgbClr val="0000FF"/>
                </a:solidFill>
              </a:rPr>
              <a:t>Intentelo</a:t>
            </a:r>
            <a:r>
              <a:rPr lang="es-CO" sz="2800" b="1" dirty="0">
                <a:solidFill>
                  <a:srgbClr val="0000FF"/>
                </a:solidFill>
              </a:rPr>
              <a:t>&lt;/</a:t>
            </a:r>
            <a:r>
              <a:rPr lang="es-CO" sz="2800" b="1" dirty="0" err="1">
                <a:solidFill>
                  <a:srgbClr val="0000FF"/>
                </a:solidFill>
              </a:rPr>
              <a:t>button</a:t>
            </a:r>
            <a:r>
              <a:rPr lang="es-CO" sz="2800" b="1" dirty="0">
                <a:solidFill>
                  <a:srgbClr val="0000FF"/>
                </a:solidFill>
              </a:rPr>
              <a:t>&gt;</a:t>
            </a:r>
          </a:p>
          <a:p>
            <a:r>
              <a:rPr lang="es-CO" sz="2800" b="1" dirty="0">
                <a:solidFill>
                  <a:srgbClr val="0000FF"/>
                </a:solidFill>
              </a:rPr>
              <a:t>        &lt;script </a:t>
            </a:r>
            <a:r>
              <a:rPr lang="es-CO" sz="2800" b="1" dirty="0" err="1">
                <a:solidFill>
                  <a:srgbClr val="0000FF"/>
                </a:solidFill>
              </a:rPr>
              <a:t>src</a:t>
            </a:r>
            <a:r>
              <a:rPr lang="es-CO" sz="2800" b="1" dirty="0">
                <a:solidFill>
                  <a:srgbClr val="0000FF"/>
                </a:solidFill>
              </a:rPr>
              <a:t>="index4.js"&gt;&lt;/script&gt;</a:t>
            </a:r>
          </a:p>
          <a:p>
            <a:r>
              <a:rPr lang="es-CO" sz="2800" dirty="0"/>
              <a:t>    &lt;/</a:t>
            </a:r>
            <a:r>
              <a:rPr lang="es-CO" sz="2800" dirty="0" err="1"/>
              <a:t>body</a:t>
            </a:r>
            <a:r>
              <a:rPr lang="es-CO" sz="2800" dirty="0"/>
              <a:t>&gt;</a:t>
            </a:r>
          </a:p>
          <a:p>
            <a:r>
              <a:rPr lang="es-CO" sz="2800" dirty="0"/>
              <a:t>&lt;/</a:t>
            </a:r>
            <a:r>
              <a:rPr lang="es-CO" sz="2800" dirty="0" err="1"/>
              <a:t>html</a:t>
            </a:r>
            <a:r>
              <a:rPr lang="es-CO" sz="2800" dirty="0"/>
              <a:t>&gt;</a:t>
            </a:r>
            <a:endParaRPr lang="es-CO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71414"/>
            <a:ext cx="87154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Escritura de Notaciones</a:t>
            </a:r>
          </a:p>
          <a:p>
            <a:endParaRPr lang="es-CO" sz="2100" dirty="0" smtClean="0"/>
          </a:p>
          <a:p>
            <a:r>
              <a:rPr lang="es-CO" sz="2100" dirty="0" smtClean="0"/>
              <a:t>&lt;!</a:t>
            </a:r>
            <a:r>
              <a:rPr lang="es-CO" sz="2100" dirty="0"/>
              <a:t>DOCTYPE </a:t>
            </a:r>
            <a:r>
              <a:rPr lang="es-CO" sz="2100" dirty="0" err="1"/>
              <a:t>html</a:t>
            </a:r>
            <a:r>
              <a:rPr lang="es-CO" sz="2100" dirty="0"/>
              <a:t>&gt;</a:t>
            </a:r>
          </a:p>
          <a:p>
            <a:r>
              <a:rPr lang="es-CO" sz="2100" dirty="0"/>
              <a:t>&lt;</a:t>
            </a:r>
            <a:r>
              <a:rPr lang="es-CO" sz="2100" dirty="0" err="1"/>
              <a:t>html</a:t>
            </a:r>
            <a:r>
              <a:rPr lang="es-CO" sz="2100" dirty="0"/>
              <a:t>&gt;</a:t>
            </a:r>
          </a:p>
          <a:p>
            <a:r>
              <a:rPr lang="es-CO" sz="2100" dirty="0"/>
              <a:t>    &lt;</a:t>
            </a:r>
            <a:r>
              <a:rPr lang="es-CO" sz="2100" dirty="0" err="1"/>
              <a:t>body</a:t>
            </a:r>
            <a:r>
              <a:rPr lang="es-CO" sz="2100" dirty="0"/>
              <a:t>&gt;</a:t>
            </a:r>
          </a:p>
          <a:p>
            <a:r>
              <a:rPr lang="es-CO" sz="2100" dirty="0"/>
              <a:t>        &lt;p&gt;</a:t>
            </a:r>
            <a:r>
              <a:rPr lang="es-CO" sz="2100" dirty="0" err="1"/>
              <a:t>Numeros</a:t>
            </a:r>
            <a:r>
              <a:rPr lang="es-CO" sz="2100" dirty="0"/>
              <a:t> y cadenas literales con o sin </a:t>
            </a:r>
            <a:r>
              <a:rPr lang="es-CO" sz="2100" dirty="0" err="1"/>
              <a:t>notacion</a:t>
            </a:r>
            <a:r>
              <a:rPr lang="es-CO" sz="2100" dirty="0"/>
              <a:t>.&lt;/p&gt;</a:t>
            </a:r>
          </a:p>
          <a:p>
            <a:r>
              <a:rPr lang="es-CO" sz="2100" b="1" dirty="0">
                <a:solidFill>
                  <a:srgbClr val="0000FF"/>
                </a:solidFill>
              </a:rPr>
              <a:t>        &lt;p id="AcaSale1"&gt;&lt;/p&gt;</a:t>
            </a:r>
          </a:p>
          <a:p>
            <a:r>
              <a:rPr lang="es-CO" sz="2100" b="1" dirty="0">
                <a:solidFill>
                  <a:srgbClr val="0000FF"/>
                </a:solidFill>
              </a:rPr>
              <a:t>        &lt;p id="AcaSale2"&gt;&lt;/p&gt;</a:t>
            </a:r>
          </a:p>
          <a:p>
            <a:r>
              <a:rPr lang="es-CO" sz="2100" b="1" dirty="0">
                <a:solidFill>
                  <a:srgbClr val="0000FF"/>
                </a:solidFill>
              </a:rPr>
              <a:t>        &lt;p id="AcaSale3"&gt;&lt;/p&gt;</a:t>
            </a:r>
          </a:p>
          <a:p>
            <a:r>
              <a:rPr lang="es-CO" sz="2100" b="1" dirty="0">
                <a:solidFill>
                  <a:srgbClr val="0000FF"/>
                </a:solidFill>
              </a:rPr>
              <a:t>        &lt;p id="AcaSale4"&gt;&lt;/p&gt;</a:t>
            </a:r>
          </a:p>
          <a:p>
            <a:r>
              <a:rPr lang="es-CO" sz="2100" b="1" dirty="0">
                <a:solidFill>
                  <a:srgbClr val="C00000"/>
                </a:solidFill>
              </a:rPr>
              <a:t>        &lt;script&gt;</a:t>
            </a:r>
          </a:p>
          <a:p>
            <a:r>
              <a:rPr lang="es-CO" sz="2100" b="1" dirty="0">
                <a:solidFill>
                  <a:srgbClr val="C00000"/>
                </a:solidFill>
              </a:rPr>
              <a:t>            </a:t>
            </a:r>
            <a:r>
              <a:rPr lang="es-CO" sz="2100" b="1" dirty="0" err="1">
                <a:solidFill>
                  <a:srgbClr val="C00000"/>
                </a:solidFill>
              </a:rPr>
              <a:t>document.getElementById</a:t>
            </a:r>
            <a:r>
              <a:rPr lang="es-CO" sz="2100" b="1" dirty="0">
                <a:solidFill>
                  <a:srgbClr val="C00000"/>
                </a:solidFill>
              </a:rPr>
              <a:t>("AcaSale1").</a:t>
            </a:r>
            <a:r>
              <a:rPr lang="es-CO" sz="2100" b="1" dirty="0" err="1">
                <a:solidFill>
                  <a:srgbClr val="C00000"/>
                </a:solidFill>
              </a:rPr>
              <a:t>innerHTML</a:t>
            </a:r>
            <a:r>
              <a:rPr lang="es-CO" sz="2100" b="1" dirty="0">
                <a:solidFill>
                  <a:srgbClr val="C00000"/>
                </a:solidFill>
              </a:rPr>
              <a:t> = 123e5;</a:t>
            </a:r>
          </a:p>
          <a:p>
            <a:r>
              <a:rPr lang="es-CO" sz="2100" b="1" dirty="0">
                <a:solidFill>
                  <a:srgbClr val="C00000"/>
                </a:solidFill>
              </a:rPr>
              <a:t>            </a:t>
            </a:r>
            <a:r>
              <a:rPr lang="es-CO" sz="2100" b="1" dirty="0" err="1">
                <a:solidFill>
                  <a:srgbClr val="C00000"/>
                </a:solidFill>
              </a:rPr>
              <a:t>document.getElementById</a:t>
            </a:r>
            <a:r>
              <a:rPr lang="es-CO" sz="2100" b="1" dirty="0">
                <a:solidFill>
                  <a:srgbClr val="C00000"/>
                </a:solidFill>
              </a:rPr>
              <a:t>("AcaSale2").</a:t>
            </a:r>
            <a:r>
              <a:rPr lang="es-CO" sz="2100" b="1" dirty="0" err="1">
                <a:solidFill>
                  <a:srgbClr val="C00000"/>
                </a:solidFill>
              </a:rPr>
              <a:t>innerHTML</a:t>
            </a:r>
            <a:r>
              <a:rPr lang="es-CO" sz="2100" b="1" dirty="0">
                <a:solidFill>
                  <a:srgbClr val="C00000"/>
                </a:solidFill>
              </a:rPr>
              <a:t> = 32100000;</a:t>
            </a:r>
          </a:p>
          <a:p>
            <a:r>
              <a:rPr lang="es-CO" sz="2100" b="1" dirty="0">
                <a:solidFill>
                  <a:srgbClr val="C00000"/>
                </a:solidFill>
              </a:rPr>
              <a:t>            </a:t>
            </a:r>
            <a:r>
              <a:rPr lang="es-CO" sz="2100" b="1" dirty="0" err="1">
                <a:solidFill>
                  <a:srgbClr val="C00000"/>
                </a:solidFill>
              </a:rPr>
              <a:t>document.getElementById</a:t>
            </a:r>
            <a:r>
              <a:rPr lang="es-CO" sz="2100" b="1" dirty="0">
                <a:solidFill>
                  <a:srgbClr val="C00000"/>
                </a:solidFill>
              </a:rPr>
              <a:t>("AcaSale3").</a:t>
            </a:r>
            <a:r>
              <a:rPr lang="es-CO" sz="2100" b="1" dirty="0" err="1">
                <a:solidFill>
                  <a:srgbClr val="C00000"/>
                </a:solidFill>
              </a:rPr>
              <a:t>innerHTML</a:t>
            </a:r>
            <a:r>
              <a:rPr lang="es-CO" sz="2100" b="1" dirty="0">
                <a:solidFill>
                  <a:srgbClr val="C00000"/>
                </a:solidFill>
              </a:rPr>
              <a:t> = 'Comilla sencilla';</a:t>
            </a:r>
          </a:p>
          <a:p>
            <a:r>
              <a:rPr lang="es-CO" sz="2100" b="1" dirty="0">
                <a:solidFill>
                  <a:srgbClr val="C00000"/>
                </a:solidFill>
              </a:rPr>
              <a:t>            </a:t>
            </a:r>
            <a:r>
              <a:rPr lang="es-CO" sz="2100" b="1" dirty="0" err="1">
                <a:solidFill>
                  <a:srgbClr val="C00000"/>
                </a:solidFill>
              </a:rPr>
              <a:t>document.getElementById</a:t>
            </a:r>
            <a:r>
              <a:rPr lang="es-CO" sz="2100" b="1" dirty="0">
                <a:solidFill>
                  <a:srgbClr val="C00000"/>
                </a:solidFill>
              </a:rPr>
              <a:t>("AcaSale4").</a:t>
            </a:r>
            <a:r>
              <a:rPr lang="es-CO" sz="2100" b="1" dirty="0" err="1">
                <a:solidFill>
                  <a:srgbClr val="C00000"/>
                </a:solidFill>
              </a:rPr>
              <a:t>innerHTML</a:t>
            </a:r>
            <a:r>
              <a:rPr lang="es-CO" sz="2100" b="1" dirty="0">
                <a:solidFill>
                  <a:srgbClr val="C00000"/>
                </a:solidFill>
              </a:rPr>
              <a:t> = "Comilla Doble";</a:t>
            </a:r>
          </a:p>
          <a:p>
            <a:r>
              <a:rPr lang="es-CO" sz="2100" b="1" dirty="0">
                <a:solidFill>
                  <a:srgbClr val="C00000"/>
                </a:solidFill>
              </a:rPr>
              <a:t>        &lt;/script&gt;</a:t>
            </a:r>
          </a:p>
          <a:p>
            <a:r>
              <a:rPr lang="es-CO" sz="2100" dirty="0"/>
              <a:t>    &lt;/</a:t>
            </a:r>
            <a:r>
              <a:rPr lang="es-CO" sz="2100" dirty="0" err="1"/>
              <a:t>body</a:t>
            </a:r>
            <a:r>
              <a:rPr lang="es-CO" sz="2100" dirty="0"/>
              <a:t>&gt;</a:t>
            </a:r>
          </a:p>
          <a:p>
            <a:r>
              <a:rPr lang="es-CO" sz="2100" dirty="0"/>
              <a:t>&lt;/</a:t>
            </a:r>
            <a:r>
              <a:rPr lang="es-CO" sz="2100" dirty="0" err="1"/>
              <a:t>html</a:t>
            </a:r>
            <a:r>
              <a:rPr lang="es-CO" sz="2100" dirty="0"/>
              <a:t>&gt;</a:t>
            </a:r>
            <a:endParaRPr lang="es-ES_tradnl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71415"/>
            <a:ext cx="87154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Escritura de Expresiones, Variables, Operadores</a:t>
            </a:r>
          </a:p>
          <a:p>
            <a:r>
              <a:rPr lang="es-CO" dirty="0"/>
              <a:t>&lt;!DOCTYPE </a:t>
            </a:r>
            <a:r>
              <a:rPr lang="es-CO" dirty="0" err="1"/>
              <a:t>html</a:t>
            </a:r>
            <a:r>
              <a:rPr lang="es-CO" dirty="0"/>
              <a:t>&gt;</a:t>
            </a:r>
          </a:p>
          <a:p>
            <a:r>
              <a:rPr lang="es-CO" dirty="0"/>
              <a:t>&lt;</a:t>
            </a:r>
            <a:r>
              <a:rPr lang="es-CO" dirty="0" err="1"/>
              <a:t>html</a:t>
            </a:r>
            <a:r>
              <a:rPr lang="es-CO" dirty="0"/>
              <a:t>&gt;</a:t>
            </a:r>
          </a:p>
          <a:p>
            <a:r>
              <a:rPr lang="es-CO" dirty="0"/>
              <a:t>    &lt;</a:t>
            </a:r>
            <a:r>
              <a:rPr lang="es-CO" dirty="0" err="1"/>
              <a:t>body</a:t>
            </a:r>
            <a:r>
              <a:rPr lang="es-CO" dirty="0"/>
              <a:t>&gt;</a:t>
            </a:r>
          </a:p>
          <a:p>
            <a:r>
              <a:rPr lang="es-CO" b="1" dirty="0">
                <a:solidFill>
                  <a:srgbClr val="C00000"/>
                </a:solidFill>
              </a:rPr>
              <a:t>        &lt;p&gt;</a:t>
            </a:r>
            <a:r>
              <a:rPr lang="es-CO" b="1" dirty="0" err="1">
                <a:solidFill>
                  <a:srgbClr val="C00000"/>
                </a:solidFill>
              </a:rPr>
              <a:t>Evaluacion</a:t>
            </a:r>
            <a:r>
              <a:rPr lang="es-CO" b="1" dirty="0">
                <a:solidFill>
                  <a:srgbClr val="C00000"/>
                </a:solidFill>
              </a:rPr>
              <a:t> de Expresiones&lt;/p</a:t>
            </a:r>
            <a:r>
              <a:rPr lang="es-CO" b="1" dirty="0" smtClean="0">
                <a:solidFill>
                  <a:srgbClr val="C00000"/>
                </a:solidFill>
              </a:rPr>
              <a:t>&gt;      </a:t>
            </a:r>
            <a:r>
              <a:rPr lang="es-CO" b="1" dirty="0">
                <a:solidFill>
                  <a:srgbClr val="C00000"/>
                </a:solidFill>
              </a:rPr>
              <a:t>&lt;p id="</a:t>
            </a:r>
            <a:r>
              <a:rPr lang="es-CO" b="1" dirty="0" err="1">
                <a:solidFill>
                  <a:srgbClr val="C00000"/>
                </a:solidFill>
              </a:rPr>
              <a:t>AcaSale</a:t>
            </a:r>
            <a:r>
              <a:rPr lang="es-CO" b="1" dirty="0">
                <a:solidFill>
                  <a:srgbClr val="C00000"/>
                </a:solidFill>
              </a:rPr>
              <a:t>"&gt;&lt;/p&gt;</a:t>
            </a:r>
          </a:p>
          <a:p>
            <a:r>
              <a:rPr lang="es-CO" b="1" dirty="0">
                <a:solidFill>
                  <a:srgbClr val="C00000"/>
                </a:solidFill>
              </a:rPr>
              <a:t>        &lt;p&gt;</a:t>
            </a:r>
            <a:r>
              <a:rPr lang="es-CO" b="1" dirty="0" err="1">
                <a:solidFill>
                  <a:srgbClr val="C00000"/>
                </a:solidFill>
              </a:rPr>
              <a:t>Evaluacion</a:t>
            </a:r>
            <a:r>
              <a:rPr lang="es-CO" b="1" dirty="0">
                <a:solidFill>
                  <a:srgbClr val="C00000"/>
                </a:solidFill>
              </a:rPr>
              <a:t> de Variables&lt;/p</a:t>
            </a:r>
            <a:r>
              <a:rPr lang="es-CO" b="1" dirty="0" smtClean="0">
                <a:solidFill>
                  <a:srgbClr val="C00000"/>
                </a:solidFill>
              </a:rPr>
              <a:t>&gt;          </a:t>
            </a:r>
            <a:r>
              <a:rPr lang="es-CO" b="1" dirty="0">
                <a:solidFill>
                  <a:srgbClr val="C00000"/>
                </a:solidFill>
              </a:rPr>
              <a:t>&lt;p id="AcaSale1"&gt;&lt;/p&gt;</a:t>
            </a:r>
          </a:p>
          <a:p>
            <a:r>
              <a:rPr lang="es-CO" b="1" dirty="0">
                <a:solidFill>
                  <a:srgbClr val="C00000"/>
                </a:solidFill>
              </a:rPr>
              <a:t>        &lt;p&gt;</a:t>
            </a:r>
            <a:r>
              <a:rPr lang="es-CO" b="1" dirty="0" err="1">
                <a:solidFill>
                  <a:srgbClr val="C00000"/>
                </a:solidFill>
              </a:rPr>
              <a:t>Evaluacion</a:t>
            </a:r>
            <a:r>
              <a:rPr lang="es-CO" b="1" dirty="0">
                <a:solidFill>
                  <a:srgbClr val="C00000"/>
                </a:solidFill>
              </a:rPr>
              <a:t> de Operadores&lt;/p</a:t>
            </a:r>
            <a:r>
              <a:rPr lang="es-CO" b="1" dirty="0" smtClean="0">
                <a:solidFill>
                  <a:srgbClr val="C00000"/>
                </a:solidFill>
              </a:rPr>
              <a:t>&gt;     </a:t>
            </a:r>
            <a:r>
              <a:rPr lang="es-CO" b="1" dirty="0">
                <a:solidFill>
                  <a:srgbClr val="C00000"/>
                </a:solidFill>
              </a:rPr>
              <a:t>&lt;p id="AcaSale2"&gt;&lt;/p&gt;</a:t>
            </a:r>
          </a:p>
          <a:p>
            <a:r>
              <a:rPr lang="es-CO" b="1" dirty="0">
                <a:solidFill>
                  <a:srgbClr val="C00000"/>
                </a:solidFill>
              </a:rPr>
              <a:t>        &lt;p&gt;</a:t>
            </a:r>
            <a:r>
              <a:rPr lang="es-CO" b="1" dirty="0" err="1">
                <a:solidFill>
                  <a:srgbClr val="C00000"/>
                </a:solidFill>
              </a:rPr>
              <a:t>Evaluacion</a:t>
            </a:r>
            <a:r>
              <a:rPr lang="es-CO" b="1" dirty="0">
                <a:solidFill>
                  <a:srgbClr val="C00000"/>
                </a:solidFill>
              </a:rPr>
              <a:t> de Asignaciones&lt;/p</a:t>
            </a:r>
            <a:r>
              <a:rPr lang="es-CO" b="1" dirty="0" smtClean="0">
                <a:solidFill>
                  <a:srgbClr val="C00000"/>
                </a:solidFill>
              </a:rPr>
              <a:t>&gt;   </a:t>
            </a:r>
            <a:r>
              <a:rPr lang="es-CO" b="1" dirty="0">
                <a:solidFill>
                  <a:srgbClr val="C00000"/>
                </a:solidFill>
              </a:rPr>
              <a:t>&lt;p id="AcaSale3"&gt;&lt;/p&gt;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&lt;script&gt;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document.getElementById</a:t>
            </a:r>
            <a:r>
              <a:rPr lang="es-CO" b="1" dirty="0">
                <a:solidFill>
                  <a:srgbClr val="0000FF"/>
                </a:solidFill>
              </a:rPr>
              <a:t>("</a:t>
            </a:r>
            <a:r>
              <a:rPr lang="es-CO" b="1" dirty="0" err="1">
                <a:solidFill>
                  <a:srgbClr val="0000FF"/>
                </a:solidFill>
              </a:rPr>
              <a:t>AcaSale</a:t>
            </a:r>
            <a:r>
              <a:rPr lang="es-CO" b="1" dirty="0">
                <a:solidFill>
                  <a:srgbClr val="0000FF"/>
                </a:solidFill>
              </a:rPr>
              <a:t>").</a:t>
            </a:r>
            <a:r>
              <a:rPr lang="es-CO" b="1" dirty="0" err="1">
                <a:solidFill>
                  <a:srgbClr val="0000FF"/>
                </a:solidFill>
              </a:rPr>
              <a:t>innerHTML</a:t>
            </a:r>
            <a:r>
              <a:rPr lang="es-CO" b="1" dirty="0">
                <a:solidFill>
                  <a:srgbClr val="0000FF"/>
                </a:solidFill>
              </a:rPr>
              <a:t> = 5 * 10;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var</a:t>
            </a:r>
            <a:r>
              <a:rPr lang="es-CO" b="1" dirty="0">
                <a:solidFill>
                  <a:srgbClr val="0000FF"/>
                </a:solidFill>
              </a:rPr>
              <a:t> </a:t>
            </a:r>
            <a:r>
              <a:rPr lang="es-CO" b="1" dirty="0" err="1">
                <a:solidFill>
                  <a:srgbClr val="0000FF"/>
                </a:solidFill>
              </a:rPr>
              <a:t>cad</a:t>
            </a:r>
            <a:r>
              <a:rPr lang="es-CO" b="1" dirty="0">
                <a:solidFill>
                  <a:srgbClr val="0000FF"/>
                </a:solidFill>
              </a:rPr>
              <a:t>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cad</a:t>
            </a:r>
            <a:r>
              <a:rPr lang="es-CO" b="1" dirty="0">
                <a:solidFill>
                  <a:srgbClr val="0000FF"/>
                </a:solidFill>
              </a:rPr>
              <a:t> = 6;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document.getElementById</a:t>
            </a:r>
            <a:r>
              <a:rPr lang="es-CO" b="1" dirty="0">
                <a:solidFill>
                  <a:srgbClr val="0000FF"/>
                </a:solidFill>
              </a:rPr>
              <a:t>("AcaSale1").</a:t>
            </a:r>
            <a:r>
              <a:rPr lang="es-CO" b="1" dirty="0" err="1">
                <a:solidFill>
                  <a:srgbClr val="0000FF"/>
                </a:solidFill>
              </a:rPr>
              <a:t>innerHTML</a:t>
            </a:r>
            <a:r>
              <a:rPr lang="es-CO" b="1" dirty="0">
                <a:solidFill>
                  <a:srgbClr val="0000FF"/>
                </a:solidFill>
              </a:rPr>
              <a:t> = </a:t>
            </a:r>
            <a:r>
              <a:rPr lang="es-CO" b="1" dirty="0" err="1">
                <a:solidFill>
                  <a:srgbClr val="0000FF"/>
                </a:solidFill>
              </a:rPr>
              <a:t>cad</a:t>
            </a:r>
            <a:r>
              <a:rPr lang="es-CO" b="1" dirty="0">
                <a:solidFill>
                  <a:srgbClr val="0000FF"/>
                </a:solidFill>
              </a:rPr>
              <a:t>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document.getElementById</a:t>
            </a:r>
            <a:r>
              <a:rPr lang="es-CO" b="1" dirty="0">
                <a:solidFill>
                  <a:srgbClr val="0000FF"/>
                </a:solidFill>
              </a:rPr>
              <a:t>("AcaSale2").</a:t>
            </a:r>
            <a:r>
              <a:rPr lang="es-CO" b="1" dirty="0" err="1">
                <a:solidFill>
                  <a:srgbClr val="0000FF"/>
                </a:solidFill>
              </a:rPr>
              <a:t>innerHTML</a:t>
            </a:r>
            <a:r>
              <a:rPr lang="es-CO" b="1" dirty="0">
                <a:solidFill>
                  <a:srgbClr val="0000FF"/>
                </a:solidFill>
              </a:rPr>
              <a:t> = (5 + 6) * 10;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var</a:t>
            </a:r>
            <a:r>
              <a:rPr lang="es-CO" b="1" dirty="0">
                <a:solidFill>
                  <a:srgbClr val="0000FF"/>
                </a:solidFill>
              </a:rPr>
              <a:t> x, y, z;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x = 6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y = 8;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z = (x + y) * 10;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document.getElementById</a:t>
            </a:r>
            <a:r>
              <a:rPr lang="es-CO" b="1" dirty="0">
                <a:solidFill>
                  <a:srgbClr val="0000FF"/>
                </a:solidFill>
              </a:rPr>
              <a:t>("AcaSale3").</a:t>
            </a:r>
            <a:r>
              <a:rPr lang="es-CO" b="1" dirty="0" err="1">
                <a:solidFill>
                  <a:srgbClr val="0000FF"/>
                </a:solidFill>
              </a:rPr>
              <a:t>innerHTML</a:t>
            </a:r>
            <a:r>
              <a:rPr lang="es-CO" b="1" dirty="0">
                <a:solidFill>
                  <a:srgbClr val="0000FF"/>
                </a:solidFill>
              </a:rPr>
              <a:t> = z;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&lt;/script&gt;</a:t>
            </a:r>
          </a:p>
          <a:p>
            <a:endParaRPr lang="es-CO" dirty="0"/>
          </a:p>
          <a:p>
            <a:r>
              <a:rPr lang="es-CO" dirty="0"/>
              <a:t>    &lt;/</a:t>
            </a:r>
            <a:r>
              <a:rPr lang="es-CO" dirty="0" err="1"/>
              <a:t>body</a:t>
            </a:r>
            <a:r>
              <a:rPr lang="es-CO" dirty="0"/>
              <a:t>&gt;</a:t>
            </a:r>
          </a:p>
          <a:p>
            <a:r>
              <a:rPr lang="es-CO" dirty="0"/>
              <a:t>&lt;/</a:t>
            </a:r>
            <a:r>
              <a:rPr lang="es-CO" dirty="0" err="1"/>
              <a:t>html</a:t>
            </a:r>
            <a:r>
              <a:rPr lang="es-CO" dirty="0"/>
              <a:t>&gt;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714876" y="5929330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Las instrucciones se separan con punto y como, y pueden haber varias instrucciones en una misma línea</a:t>
            </a:r>
            <a:endParaRPr lang="es-CO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714356"/>
            <a:ext cx="90011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Comentarios en </a:t>
            </a:r>
            <a:r>
              <a:rPr lang="es-CO" sz="2400" b="1" dirty="0" err="1" smtClean="0"/>
              <a:t>JavaScript</a:t>
            </a:r>
            <a:endParaRPr lang="es-CO" sz="2400" b="1" dirty="0" smtClean="0"/>
          </a:p>
          <a:p>
            <a:endParaRPr lang="es-CO" sz="1900" dirty="0" smtClean="0"/>
          </a:p>
          <a:p>
            <a:r>
              <a:rPr lang="es-CO" sz="1900" dirty="0" smtClean="0"/>
              <a:t>&lt;!</a:t>
            </a:r>
            <a:r>
              <a:rPr lang="es-CO" sz="1900" dirty="0"/>
              <a:t>DOCTYPE </a:t>
            </a:r>
            <a:r>
              <a:rPr lang="es-CO" sz="1900" dirty="0" err="1"/>
              <a:t>html</a:t>
            </a:r>
            <a:r>
              <a:rPr lang="es-CO" sz="1900" dirty="0"/>
              <a:t>&gt;</a:t>
            </a:r>
          </a:p>
          <a:p>
            <a:r>
              <a:rPr lang="es-CO" sz="1900" dirty="0"/>
              <a:t>&lt;</a:t>
            </a:r>
            <a:r>
              <a:rPr lang="es-CO" sz="1900" dirty="0" err="1"/>
              <a:t>html</a:t>
            </a:r>
            <a:r>
              <a:rPr lang="es-CO" sz="1900" dirty="0"/>
              <a:t>&gt;</a:t>
            </a:r>
          </a:p>
          <a:p>
            <a:r>
              <a:rPr lang="es-CO" sz="1900" dirty="0"/>
              <a:t>    &lt;</a:t>
            </a:r>
            <a:r>
              <a:rPr lang="es-CO" sz="1900" dirty="0" err="1"/>
              <a:t>body</a:t>
            </a:r>
            <a:r>
              <a:rPr lang="es-CO" sz="1900" dirty="0"/>
              <a:t>&gt;</a:t>
            </a:r>
          </a:p>
          <a:p>
            <a:r>
              <a:rPr lang="es-CO" sz="1900" dirty="0"/>
              <a:t>        &lt;p&gt;Comandos en HTML.&lt;/p&gt;</a:t>
            </a:r>
          </a:p>
          <a:p>
            <a:r>
              <a:rPr lang="es-CO" sz="1900" dirty="0"/>
              <a:t>        </a:t>
            </a:r>
            <a:r>
              <a:rPr lang="es-CO" sz="1900" b="1" dirty="0">
                <a:solidFill>
                  <a:srgbClr val="0000FF"/>
                </a:solidFill>
              </a:rPr>
              <a:t>&lt;p id="</a:t>
            </a:r>
            <a:r>
              <a:rPr lang="es-CO" sz="1900" b="1" dirty="0" err="1">
                <a:solidFill>
                  <a:srgbClr val="0000FF"/>
                </a:solidFill>
              </a:rPr>
              <a:t>AcaSale</a:t>
            </a:r>
            <a:r>
              <a:rPr lang="es-CO" sz="1900" b="1" dirty="0">
                <a:solidFill>
                  <a:srgbClr val="0000FF"/>
                </a:solidFill>
              </a:rPr>
              <a:t>"&gt;&lt;/p&gt;</a:t>
            </a:r>
          </a:p>
          <a:p>
            <a:r>
              <a:rPr lang="es-CO" sz="1900" dirty="0"/>
              <a:t>        </a:t>
            </a:r>
            <a:r>
              <a:rPr lang="es-CO" sz="1900" b="1" dirty="0">
                <a:solidFill>
                  <a:srgbClr val="C00000"/>
                </a:solidFill>
              </a:rPr>
              <a:t>&lt;script&gt;</a:t>
            </a:r>
          </a:p>
          <a:p>
            <a:r>
              <a:rPr lang="es-CO" sz="1900" b="1" dirty="0">
                <a:solidFill>
                  <a:srgbClr val="C00000"/>
                </a:solidFill>
              </a:rPr>
              <a:t>            //Este es un ejemplo de comentario</a:t>
            </a:r>
          </a:p>
          <a:p>
            <a:r>
              <a:rPr lang="es-CO" sz="1900" b="1" dirty="0">
                <a:solidFill>
                  <a:srgbClr val="C00000"/>
                </a:solidFill>
              </a:rPr>
              <a:t>            </a:t>
            </a:r>
            <a:r>
              <a:rPr lang="es-CO" sz="1900" b="1" dirty="0" err="1">
                <a:solidFill>
                  <a:srgbClr val="C00000"/>
                </a:solidFill>
              </a:rPr>
              <a:t>document.getElementById</a:t>
            </a:r>
            <a:r>
              <a:rPr lang="es-CO" sz="1900" b="1" dirty="0">
                <a:solidFill>
                  <a:srgbClr val="C00000"/>
                </a:solidFill>
              </a:rPr>
              <a:t>("</a:t>
            </a:r>
            <a:r>
              <a:rPr lang="es-CO" sz="1900" b="1" dirty="0" err="1">
                <a:solidFill>
                  <a:srgbClr val="C00000"/>
                </a:solidFill>
              </a:rPr>
              <a:t>AcaSale</a:t>
            </a:r>
            <a:r>
              <a:rPr lang="es-CO" sz="1900" b="1" dirty="0">
                <a:solidFill>
                  <a:srgbClr val="C00000"/>
                </a:solidFill>
              </a:rPr>
              <a:t>").</a:t>
            </a:r>
            <a:r>
              <a:rPr lang="es-CO" sz="1900" b="1" dirty="0" err="1">
                <a:solidFill>
                  <a:srgbClr val="C00000"/>
                </a:solidFill>
              </a:rPr>
              <a:t>innerHTML</a:t>
            </a:r>
            <a:r>
              <a:rPr lang="es-CO" sz="1900" b="1" dirty="0">
                <a:solidFill>
                  <a:srgbClr val="C00000"/>
                </a:solidFill>
              </a:rPr>
              <a:t> = "Mostrar texto en HTML.";</a:t>
            </a:r>
          </a:p>
          <a:p>
            <a:r>
              <a:rPr lang="es-CO" sz="1900" b="1" dirty="0">
                <a:solidFill>
                  <a:srgbClr val="C00000"/>
                </a:solidFill>
              </a:rPr>
              <a:t>            /**</a:t>
            </a:r>
          </a:p>
          <a:p>
            <a:r>
              <a:rPr lang="es-CO" sz="1900" b="1" dirty="0">
                <a:solidFill>
                  <a:srgbClr val="C00000"/>
                </a:solidFill>
              </a:rPr>
              <a:t>             * </a:t>
            </a:r>
            <a:r>
              <a:rPr lang="es-CO" sz="1900" b="1" dirty="0" smtClean="0">
                <a:solidFill>
                  <a:srgbClr val="C00000"/>
                </a:solidFill>
              </a:rPr>
              <a:t>múltiples </a:t>
            </a:r>
            <a:r>
              <a:rPr lang="es-CO" sz="1900" b="1" dirty="0" err="1" smtClean="0">
                <a:solidFill>
                  <a:srgbClr val="C00000"/>
                </a:solidFill>
              </a:rPr>
              <a:t>lineas</a:t>
            </a:r>
            <a:r>
              <a:rPr lang="es-CO" sz="1900" b="1" dirty="0" smtClean="0">
                <a:solidFill>
                  <a:srgbClr val="C00000"/>
                </a:solidFill>
              </a:rPr>
              <a:t> </a:t>
            </a:r>
            <a:r>
              <a:rPr lang="es-CO" sz="1900" b="1" dirty="0">
                <a:solidFill>
                  <a:srgbClr val="C00000"/>
                </a:solidFill>
              </a:rPr>
              <a:t>de comentarios</a:t>
            </a:r>
          </a:p>
          <a:p>
            <a:r>
              <a:rPr lang="es-CO" sz="1900" b="1" dirty="0">
                <a:solidFill>
                  <a:srgbClr val="C00000"/>
                </a:solidFill>
              </a:rPr>
              <a:t>             */</a:t>
            </a:r>
          </a:p>
          <a:p>
            <a:r>
              <a:rPr lang="es-CO" sz="1900" b="1" dirty="0">
                <a:solidFill>
                  <a:srgbClr val="C00000"/>
                </a:solidFill>
              </a:rPr>
              <a:t>        &lt;/script&gt;</a:t>
            </a:r>
          </a:p>
          <a:p>
            <a:endParaRPr lang="es-CO" sz="1900" dirty="0"/>
          </a:p>
          <a:p>
            <a:r>
              <a:rPr lang="es-CO" sz="1900" dirty="0"/>
              <a:t>    &lt;/</a:t>
            </a:r>
            <a:r>
              <a:rPr lang="es-CO" sz="1900" dirty="0" err="1"/>
              <a:t>body</a:t>
            </a:r>
            <a:r>
              <a:rPr lang="es-CO" sz="1900" dirty="0"/>
              <a:t>&gt;</a:t>
            </a:r>
          </a:p>
          <a:p>
            <a:r>
              <a:rPr lang="es-CO" sz="1900" dirty="0"/>
              <a:t>&lt;/</a:t>
            </a:r>
            <a:r>
              <a:rPr lang="es-CO" sz="1900" dirty="0" err="1"/>
              <a:t>html</a:t>
            </a:r>
            <a:r>
              <a:rPr lang="es-CO" sz="1900" dirty="0"/>
              <a:t>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440" y="2143116"/>
            <a:ext cx="82479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/>
              <a:t>Como habilitar </a:t>
            </a:r>
            <a:r>
              <a:rPr lang="es-CO" sz="3600" b="1" dirty="0" err="1"/>
              <a:t>JavaScript</a:t>
            </a:r>
            <a:r>
              <a:rPr lang="es-CO" sz="3600" b="1" dirty="0"/>
              <a:t> en tu </a:t>
            </a:r>
            <a:r>
              <a:rPr lang="es-CO" sz="3600" b="1" dirty="0" smtClean="0"/>
              <a:t>navegador</a:t>
            </a:r>
          </a:p>
          <a:p>
            <a:pPr algn="ctr"/>
            <a:endParaRPr lang="es-CO" sz="3600" dirty="0"/>
          </a:p>
          <a:p>
            <a:pPr algn="ctr"/>
            <a:r>
              <a:rPr lang="es-CO" sz="3600" dirty="0" smtClean="0">
                <a:hlinkClick r:id="rId2"/>
              </a:rPr>
              <a:t>http://www.enable-javascript.com/es/</a:t>
            </a:r>
            <a:endParaRPr lang="es-CO" sz="3600" dirty="0" smtClean="0"/>
          </a:p>
          <a:p>
            <a:pPr algn="ctr"/>
            <a:endParaRPr lang="es-CO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71414"/>
            <a:ext cx="7143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Visualizar Variables y Objetos</a:t>
            </a:r>
          </a:p>
          <a:p>
            <a:r>
              <a:rPr lang="es-CO" dirty="0" smtClean="0"/>
              <a:t>&lt;!</a:t>
            </a:r>
            <a:r>
              <a:rPr lang="es-CO" dirty="0"/>
              <a:t>DOCTYPE </a:t>
            </a:r>
            <a:r>
              <a:rPr lang="es-CO" dirty="0" err="1"/>
              <a:t>html</a:t>
            </a:r>
            <a:r>
              <a:rPr lang="es-CO" dirty="0"/>
              <a:t>&gt;</a:t>
            </a:r>
          </a:p>
          <a:p>
            <a:r>
              <a:rPr lang="es-CO" dirty="0"/>
              <a:t>&lt;</a:t>
            </a:r>
            <a:r>
              <a:rPr lang="es-CO" dirty="0" err="1"/>
              <a:t>html</a:t>
            </a:r>
            <a:r>
              <a:rPr lang="es-CO" dirty="0"/>
              <a:t>&gt;</a:t>
            </a:r>
          </a:p>
          <a:p>
            <a:r>
              <a:rPr lang="es-CO" dirty="0"/>
              <a:t>    &lt;</a:t>
            </a:r>
            <a:r>
              <a:rPr lang="es-CO" dirty="0" err="1"/>
              <a:t>body</a:t>
            </a:r>
            <a:r>
              <a:rPr lang="es-CO" dirty="0"/>
              <a:t>&gt;</a:t>
            </a:r>
          </a:p>
          <a:p>
            <a:r>
              <a:rPr lang="es-CO" dirty="0"/>
              <a:t>        </a:t>
            </a:r>
            <a:r>
              <a:rPr lang="es-CO" b="1" dirty="0">
                <a:solidFill>
                  <a:srgbClr val="C00000"/>
                </a:solidFill>
              </a:rPr>
              <a:t>&lt;p id="</a:t>
            </a:r>
            <a:r>
              <a:rPr lang="es-CO" b="1" dirty="0" err="1">
                <a:solidFill>
                  <a:srgbClr val="C00000"/>
                </a:solidFill>
              </a:rPr>
              <a:t>SaleVars</a:t>
            </a:r>
            <a:r>
              <a:rPr lang="es-CO" b="1" dirty="0">
                <a:solidFill>
                  <a:srgbClr val="C00000"/>
                </a:solidFill>
              </a:rPr>
              <a:t>"&gt;&lt;/p&gt;</a:t>
            </a:r>
          </a:p>
          <a:p>
            <a:r>
              <a:rPr lang="es-CO" b="1" dirty="0">
                <a:solidFill>
                  <a:srgbClr val="C00000"/>
                </a:solidFill>
              </a:rPr>
              <a:t>        &lt;p id="</a:t>
            </a:r>
            <a:r>
              <a:rPr lang="es-CO" b="1" dirty="0" err="1">
                <a:solidFill>
                  <a:srgbClr val="C00000"/>
                </a:solidFill>
              </a:rPr>
              <a:t>SaleObjeto</a:t>
            </a:r>
            <a:r>
              <a:rPr lang="es-CO" b="1" dirty="0">
                <a:solidFill>
                  <a:srgbClr val="C00000"/>
                </a:solidFill>
              </a:rPr>
              <a:t>"&gt;&lt;/p&gt;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&lt;script&gt;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var</a:t>
            </a:r>
            <a:r>
              <a:rPr lang="es-CO" b="1" dirty="0">
                <a:solidFill>
                  <a:srgbClr val="0000FF"/>
                </a:solidFill>
              </a:rPr>
              <a:t> var1 = "Quien es?";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var</a:t>
            </a:r>
            <a:r>
              <a:rPr lang="es-CO" b="1" dirty="0">
                <a:solidFill>
                  <a:srgbClr val="0000FF"/>
                </a:solidFill>
              </a:rPr>
              <a:t> var2 = 'Soy yo !! ';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document.getElementById</a:t>
            </a:r>
            <a:r>
              <a:rPr lang="es-CO" b="1" dirty="0">
                <a:solidFill>
                  <a:srgbClr val="0000FF"/>
                </a:solidFill>
              </a:rPr>
              <a:t>("</a:t>
            </a:r>
            <a:r>
              <a:rPr lang="es-CO" b="1" dirty="0" err="1">
                <a:solidFill>
                  <a:srgbClr val="0000FF"/>
                </a:solidFill>
              </a:rPr>
              <a:t>SaleVars</a:t>
            </a:r>
            <a:r>
              <a:rPr lang="es-CO" b="1" dirty="0">
                <a:solidFill>
                  <a:srgbClr val="0000FF"/>
                </a:solidFill>
              </a:rPr>
              <a:t>").</a:t>
            </a:r>
            <a:r>
              <a:rPr lang="es-CO" b="1" dirty="0" err="1">
                <a:solidFill>
                  <a:srgbClr val="0000FF"/>
                </a:solidFill>
              </a:rPr>
              <a:t>innerHTML</a:t>
            </a:r>
            <a:r>
              <a:rPr lang="es-CO" b="1" dirty="0">
                <a:solidFill>
                  <a:srgbClr val="0000FF"/>
                </a:solidFill>
              </a:rPr>
              <a:t> =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        var1 + "&lt;</a:t>
            </a:r>
            <a:r>
              <a:rPr lang="es-CO" b="1" dirty="0" err="1">
                <a:solidFill>
                  <a:srgbClr val="0000FF"/>
                </a:solidFill>
              </a:rPr>
              <a:t>br</a:t>
            </a:r>
            <a:r>
              <a:rPr lang="es-CO" b="1" dirty="0">
                <a:solidFill>
                  <a:srgbClr val="0000FF"/>
                </a:solidFill>
              </a:rPr>
              <a:t>&gt;" +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        var2 + "&lt;</a:t>
            </a:r>
            <a:r>
              <a:rPr lang="es-CO" b="1" dirty="0" err="1">
                <a:solidFill>
                  <a:srgbClr val="0000FF"/>
                </a:solidFill>
              </a:rPr>
              <a:t>br</a:t>
            </a:r>
            <a:r>
              <a:rPr lang="es-CO" b="1" dirty="0">
                <a:solidFill>
                  <a:srgbClr val="0000FF"/>
                </a:solidFill>
              </a:rPr>
              <a:t>&gt;";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var</a:t>
            </a:r>
            <a:r>
              <a:rPr lang="es-CO" b="1" dirty="0">
                <a:solidFill>
                  <a:srgbClr val="0000FF"/>
                </a:solidFill>
              </a:rPr>
              <a:t> animal = {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    nombre: "</a:t>
            </a:r>
            <a:r>
              <a:rPr lang="es-CO" b="1" dirty="0" err="1">
                <a:solidFill>
                  <a:srgbClr val="0000FF"/>
                </a:solidFill>
              </a:rPr>
              <a:t>Fifi</a:t>
            </a:r>
            <a:r>
              <a:rPr lang="es-CO" b="1" dirty="0">
                <a:solidFill>
                  <a:srgbClr val="0000FF"/>
                </a:solidFill>
              </a:rPr>
              <a:t>",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    raza: "Pastor </a:t>
            </a:r>
            <a:r>
              <a:rPr lang="es-CO" b="1" dirty="0" err="1">
                <a:solidFill>
                  <a:srgbClr val="0000FF"/>
                </a:solidFill>
              </a:rPr>
              <a:t>Aleman</a:t>
            </a:r>
            <a:r>
              <a:rPr lang="es-CO" b="1" dirty="0">
                <a:solidFill>
                  <a:srgbClr val="0000FF"/>
                </a:solidFill>
              </a:rPr>
              <a:t>",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    edad: 2,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    </a:t>
            </a:r>
            <a:r>
              <a:rPr lang="es-CO" b="1" dirty="0" err="1">
                <a:solidFill>
                  <a:srgbClr val="0000FF"/>
                </a:solidFill>
              </a:rPr>
              <a:t>peloColor</a:t>
            </a:r>
            <a:r>
              <a:rPr lang="es-CO" b="1" dirty="0">
                <a:solidFill>
                  <a:srgbClr val="0000FF"/>
                </a:solidFill>
              </a:rPr>
              <a:t>: "</a:t>
            </a:r>
            <a:r>
              <a:rPr lang="es-CO" b="1" dirty="0" err="1">
                <a:solidFill>
                  <a:srgbClr val="0000FF"/>
                </a:solidFill>
              </a:rPr>
              <a:t>Cafe</a:t>
            </a:r>
            <a:r>
              <a:rPr lang="es-CO" b="1" dirty="0">
                <a:solidFill>
                  <a:srgbClr val="0000FF"/>
                </a:solidFill>
              </a:rPr>
              <a:t>"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};</a:t>
            </a:r>
          </a:p>
          <a:p>
            <a:endParaRPr lang="es-CO" b="1" dirty="0">
              <a:solidFill>
                <a:srgbClr val="0000FF"/>
              </a:solidFill>
            </a:endParaRPr>
          </a:p>
          <a:p>
            <a:r>
              <a:rPr lang="es-CO" b="1" dirty="0">
                <a:solidFill>
                  <a:srgbClr val="0000FF"/>
                </a:solidFill>
              </a:rPr>
              <a:t>            </a:t>
            </a:r>
            <a:r>
              <a:rPr lang="es-CO" b="1" dirty="0" err="1">
                <a:solidFill>
                  <a:srgbClr val="0000FF"/>
                </a:solidFill>
              </a:rPr>
              <a:t>document.getElementById</a:t>
            </a:r>
            <a:r>
              <a:rPr lang="es-CO" b="1" dirty="0">
                <a:solidFill>
                  <a:srgbClr val="0000FF"/>
                </a:solidFill>
              </a:rPr>
              <a:t>("</a:t>
            </a:r>
            <a:r>
              <a:rPr lang="es-CO" b="1" dirty="0" err="1">
                <a:solidFill>
                  <a:srgbClr val="0000FF"/>
                </a:solidFill>
              </a:rPr>
              <a:t>SaleObjeto</a:t>
            </a:r>
            <a:r>
              <a:rPr lang="es-CO" b="1" dirty="0">
                <a:solidFill>
                  <a:srgbClr val="0000FF"/>
                </a:solidFill>
              </a:rPr>
              <a:t>").</a:t>
            </a:r>
            <a:r>
              <a:rPr lang="es-CO" b="1" dirty="0" err="1">
                <a:solidFill>
                  <a:srgbClr val="0000FF"/>
                </a:solidFill>
              </a:rPr>
              <a:t>innerHTML</a:t>
            </a:r>
            <a:r>
              <a:rPr lang="es-CO" b="1" dirty="0">
                <a:solidFill>
                  <a:srgbClr val="0000FF"/>
                </a:solidFill>
              </a:rPr>
              <a:t> =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            </a:t>
            </a:r>
            <a:r>
              <a:rPr lang="es-CO" b="1" dirty="0" err="1">
                <a:solidFill>
                  <a:srgbClr val="0000FF"/>
                </a:solidFill>
              </a:rPr>
              <a:t>animal.nombre</a:t>
            </a:r>
            <a:r>
              <a:rPr lang="es-CO" b="1" dirty="0">
                <a:solidFill>
                  <a:srgbClr val="0000FF"/>
                </a:solidFill>
              </a:rPr>
              <a:t> + " tiene " + </a:t>
            </a:r>
            <a:r>
              <a:rPr lang="es-CO" b="1" dirty="0" err="1">
                <a:solidFill>
                  <a:srgbClr val="0000FF"/>
                </a:solidFill>
              </a:rPr>
              <a:t>animal.edad</a:t>
            </a:r>
            <a:r>
              <a:rPr lang="es-CO" b="1" dirty="0">
                <a:solidFill>
                  <a:srgbClr val="0000FF"/>
                </a:solidFill>
              </a:rPr>
              <a:t> + " años.";</a:t>
            </a:r>
          </a:p>
          <a:p>
            <a:r>
              <a:rPr lang="es-CO" b="1" dirty="0">
                <a:solidFill>
                  <a:srgbClr val="0000FF"/>
                </a:solidFill>
              </a:rPr>
              <a:t>        &lt;/script&gt;</a:t>
            </a:r>
          </a:p>
          <a:p>
            <a:r>
              <a:rPr lang="es-CO" dirty="0"/>
              <a:t>    &lt;/</a:t>
            </a:r>
            <a:r>
              <a:rPr lang="es-CO" dirty="0" err="1"/>
              <a:t>body</a:t>
            </a:r>
            <a:r>
              <a:rPr lang="es-CO" dirty="0"/>
              <a:t>&gt;</a:t>
            </a:r>
          </a:p>
          <a:p>
            <a:r>
              <a:rPr lang="es-CO" dirty="0"/>
              <a:t>&lt;/</a:t>
            </a:r>
            <a:r>
              <a:rPr lang="es-CO" dirty="0" err="1"/>
              <a:t>html</a:t>
            </a:r>
            <a:r>
              <a:rPr lang="es-CO" dirty="0"/>
              <a:t>&gt;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57356" y="1785926"/>
            <a:ext cx="527253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srgbClr val="0000FF"/>
                </a:solidFill>
              </a:rPr>
              <a:t>Referencias</a:t>
            </a:r>
          </a:p>
          <a:p>
            <a:endParaRPr lang="es-CO" dirty="0"/>
          </a:p>
          <a:p>
            <a:r>
              <a:rPr lang="es-CO" dirty="0" smtClean="0">
                <a:hlinkClick r:id="rId2"/>
              </a:rPr>
              <a:t>http://www.desarrolloweb.com/javascript/</a:t>
            </a:r>
            <a:endParaRPr lang="es-CO" dirty="0" smtClean="0"/>
          </a:p>
          <a:p>
            <a:endParaRPr lang="es-CO" dirty="0"/>
          </a:p>
          <a:p>
            <a:r>
              <a:rPr lang="es-CO" dirty="0" smtClean="0">
                <a:hlinkClick r:id="rId3"/>
              </a:rPr>
              <a:t>https://developer.mozilla.org/es/docs/Web/JavaScript</a:t>
            </a:r>
            <a:endParaRPr lang="es-CO" dirty="0" smtClean="0"/>
          </a:p>
          <a:p>
            <a:endParaRPr lang="es-CO" dirty="0"/>
          </a:p>
          <a:p>
            <a:r>
              <a:rPr lang="es-CO" dirty="0" smtClean="0">
                <a:hlinkClick r:id="rId4"/>
              </a:rPr>
              <a:t>http://librosweb.es/javascript/</a:t>
            </a:r>
            <a:endParaRPr lang="es-CO" dirty="0" smtClean="0"/>
          </a:p>
          <a:p>
            <a:endParaRPr lang="es-CO" dirty="0"/>
          </a:p>
          <a:p>
            <a:r>
              <a:rPr lang="es-CO" dirty="0" smtClean="0">
                <a:hlinkClick r:id="rId5"/>
              </a:rPr>
              <a:t>https://www.codeschool.com/paths/javascript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571480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CO" sz="3600" b="1" dirty="0" err="1" smtClean="0">
                <a:solidFill>
                  <a:srgbClr val="0000FF"/>
                </a:solidFill>
              </a:rPr>
              <a:t>Javascript</a:t>
            </a:r>
            <a:r>
              <a:rPr lang="es-CO" sz="3600" b="1" dirty="0" smtClean="0">
                <a:solidFill>
                  <a:srgbClr val="0000FF"/>
                </a:solidFill>
              </a:rPr>
              <a:t> </a:t>
            </a:r>
          </a:p>
          <a:p>
            <a:pPr algn="just" fontAlgn="base"/>
            <a:endParaRPr lang="es-CO" sz="2000" dirty="0" smtClean="0"/>
          </a:p>
          <a:p>
            <a:pPr algn="just" fontAlgn="base"/>
            <a:r>
              <a:rPr lang="es-CO" sz="2000" dirty="0" smtClean="0"/>
              <a:t>Lenguaje de programación que permite programar ciertos comportamientos sobre las páginas web, respondiendo a la interacción del usuario y la realización de automatismos sencillos. Actualmente, además de internet se encuentra nativo en sistemas operativos y dispositivos, del lado del servidor y del cliente. </a:t>
            </a:r>
          </a:p>
          <a:p>
            <a:pPr fontAlgn="base"/>
            <a:endParaRPr lang="es-CO" sz="2000" dirty="0"/>
          </a:p>
          <a:p>
            <a:pPr fontAlgn="base"/>
            <a:r>
              <a:rPr lang="es-CO" sz="2000" dirty="0" smtClean="0"/>
              <a:t>Se utiliza, entre otros aspectos para:</a:t>
            </a:r>
          </a:p>
          <a:p>
            <a:pPr marL="342900" indent="-342900" fontAlgn="base">
              <a:buAutoNum type="alphaLcPeriod"/>
            </a:pPr>
            <a:r>
              <a:rPr lang="es-CO" sz="2000" dirty="0" smtClean="0"/>
              <a:t>validar </a:t>
            </a:r>
            <a:r>
              <a:rPr lang="es-CO" sz="2000" dirty="0"/>
              <a:t>formularios, mostrar cajas de </a:t>
            </a:r>
            <a:r>
              <a:rPr lang="es-CO" sz="2000" dirty="0" smtClean="0"/>
              <a:t>diálogo, etc.</a:t>
            </a:r>
          </a:p>
          <a:p>
            <a:pPr marL="342900" indent="-342900" fontAlgn="base">
              <a:buAutoNum type="alphaLcPeriod"/>
            </a:pPr>
            <a:r>
              <a:rPr lang="es-CO" sz="2000" dirty="0" smtClean="0"/>
              <a:t>Motor </a:t>
            </a:r>
            <a:r>
              <a:rPr lang="es-CO" sz="2000" dirty="0"/>
              <a:t>de las aplicaciones más conocidas en el ámbito de Internet: Google, </a:t>
            </a:r>
            <a:r>
              <a:rPr lang="es-CO" sz="2000" dirty="0" err="1"/>
              <a:t>Facebook</a:t>
            </a:r>
            <a:r>
              <a:rPr lang="es-CO" sz="2000" dirty="0"/>
              <a:t>, </a:t>
            </a:r>
            <a:r>
              <a:rPr lang="es-CO" sz="2000" dirty="0" err="1"/>
              <a:t>Twitter</a:t>
            </a:r>
            <a:r>
              <a:rPr lang="es-CO" sz="2000" dirty="0"/>
              <a:t>, Outlook... </a:t>
            </a:r>
            <a:endParaRPr lang="es-CO" sz="2000" dirty="0" smtClean="0"/>
          </a:p>
          <a:p>
            <a:pPr marL="342900" indent="-342900" fontAlgn="base">
              <a:buAutoNum type="alphaLcPeriod"/>
            </a:pPr>
            <a:r>
              <a:rPr lang="es-CO" sz="2000" dirty="0" smtClean="0"/>
              <a:t>Aplicaciones Web </a:t>
            </a:r>
            <a:r>
              <a:rPr lang="es-CO" sz="2000" dirty="0"/>
              <a:t>tienen su núcleo realizado en </a:t>
            </a:r>
            <a:r>
              <a:rPr lang="es-CO" sz="2000" dirty="0" err="1" smtClean="0"/>
              <a:t>Javascript</a:t>
            </a:r>
            <a:r>
              <a:rPr lang="es-CO" sz="2000" dirty="0"/>
              <a:t>. </a:t>
            </a:r>
            <a:endParaRPr lang="es-CO" sz="2000" dirty="0" smtClean="0"/>
          </a:p>
          <a:p>
            <a:pPr marL="342900" indent="-342900" fontAlgn="base">
              <a:buAutoNum type="alphaLcPeriod"/>
            </a:pPr>
            <a:r>
              <a:rPr lang="es-CO" sz="2000" dirty="0" smtClean="0"/>
              <a:t>La </a:t>
            </a:r>
            <a:r>
              <a:rPr lang="es-CO" sz="2000" dirty="0"/>
              <a:t>Web 2.0 se basa en el uso de </a:t>
            </a:r>
            <a:r>
              <a:rPr lang="es-CO" sz="2000" dirty="0" err="1"/>
              <a:t>Javascript</a:t>
            </a:r>
            <a:r>
              <a:rPr lang="es-CO" sz="2000" dirty="0"/>
              <a:t> para implementar aplicaciones enriquecidas que son capaces de realizar todo tipo de efectos, interfaces de usuario y comunicación asíncrona con el servidor por medio de </a:t>
            </a:r>
            <a:r>
              <a:rPr lang="es-CO" sz="2000" dirty="0" err="1"/>
              <a:t>Ajax</a:t>
            </a:r>
            <a:r>
              <a:rPr lang="es-CO" sz="20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1071546"/>
            <a:ext cx="7929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err="1" smtClean="0">
                <a:solidFill>
                  <a:srgbClr val="0000FF"/>
                </a:solidFill>
              </a:rPr>
              <a:t>Javascript</a:t>
            </a:r>
            <a:r>
              <a:rPr lang="es-CO" sz="2400" dirty="0" smtClean="0"/>
              <a:t>  funciona </a:t>
            </a:r>
            <a:r>
              <a:rPr lang="es-CO" sz="2400" dirty="0"/>
              <a:t>"del lado del cliente" </a:t>
            </a:r>
            <a:endParaRPr lang="es-CO" sz="2400" dirty="0" smtClean="0"/>
          </a:p>
          <a:p>
            <a:pPr algn="just"/>
            <a:endParaRPr lang="es-CO" sz="2400" dirty="0"/>
          </a:p>
          <a:p>
            <a:pPr algn="just"/>
            <a:r>
              <a:rPr lang="es-CO" sz="2400" b="1" dirty="0" smtClean="0"/>
              <a:t>Donde </a:t>
            </a:r>
            <a:r>
              <a:rPr lang="es-CO" sz="2400" b="1" dirty="0"/>
              <a:t>se ejecuta es en el navegador (cliente web)</a:t>
            </a:r>
            <a:r>
              <a:rPr lang="es-CO" sz="2400" dirty="0"/>
              <a:t>, en contraposición a lenguajes como PHP que se ejecutan del "lado del servidor". </a:t>
            </a:r>
            <a:endParaRPr lang="es-CO" sz="2400" dirty="0" smtClean="0"/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El cliente en su </a:t>
            </a:r>
            <a:r>
              <a:rPr lang="es-CO" sz="2400" dirty="0"/>
              <a:t>navegador </a:t>
            </a:r>
            <a:r>
              <a:rPr lang="es-CO" sz="2400" dirty="0" smtClean="0"/>
              <a:t> </a:t>
            </a:r>
            <a:r>
              <a:rPr lang="es-CO" sz="2400" dirty="0"/>
              <a:t>soporta la carga de procesamiento. Gracias a su compatibilidad con todos los navegadores modernos se ha convertido en un estándar como lenguaje de programación del lado del cliente.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1033463"/>
            <a:ext cx="69342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357166"/>
            <a:ext cx="364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En </a:t>
            </a:r>
            <a:r>
              <a:rPr lang="es-CO" dirty="0" err="1" smtClean="0"/>
              <a:t>NetBeans</a:t>
            </a:r>
            <a:r>
              <a:rPr lang="es-CO" dirty="0" smtClean="0"/>
              <a:t> cree un nuevo proyecto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8390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357166"/>
            <a:ext cx="840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Dele un nombre al proyecto y a continuación le pedirá si desea usar algún </a:t>
            </a:r>
            <a:r>
              <a:rPr lang="es-CO" dirty="0" err="1" smtClean="0"/>
              <a:t>template</a:t>
            </a:r>
            <a:r>
              <a:rPr lang="es-CO" dirty="0" smtClean="0"/>
              <a:t>: NO</a:t>
            </a:r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7724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357166"/>
            <a:ext cx="771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Luego le pedirá determinar si desea agregar alguna librería </a:t>
            </a:r>
            <a:r>
              <a:rPr lang="es-CO" dirty="0" err="1" smtClean="0"/>
              <a:t>JavaScript</a:t>
            </a:r>
            <a:r>
              <a:rPr lang="es-CO" dirty="0" smtClean="0"/>
              <a:t> previa: NO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1109663"/>
            <a:ext cx="86963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000108"/>
            <a:ext cx="82868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/>
              <a:t>La etiqueta &lt;script&gt; </a:t>
            </a:r>
          </a:p>
          <a:p>
            <a:endParaRPr lang="es-CO" sz="2400" dirty="0" smtClean="0"/>
          </a:p>
          <a:p>
            <a:r>
              <a:rPr lang="es-CO" sz="2400" dirty="0" smtClean="0"/>
              <a:t>En HTML, </a:t>
            </a:r>
            <a:r>
              <a:rPr lang="es-CO" sz="2400" dirty="0" err="1" smtClean="0"/>
              <a:t>JavaScripts</a:t>
            </a:r>
            <a:r>
              <a:rPr lang="es-CO" sz="2400" dirty="0" smtClean="0"/>
              <a:t> se debe insertar dentro de las etiquetas </a:t>
            </a:r>
            <a:r>
              <a:rPr lang="es-CO" sz="2400" b="1" dirty="0" smtClean="0">
                <a:solidFill>
                  <a:srgbClr val="0000FF"/>
                </a:solidFill>
              </a:rPr>
              <a:t>&lt;script&gt;  y &lt;/script&gt;.</a:t>
            </a:r>
          </a:p>
          <a:p>
            <a:endParaRPr lang="es-CO" sz="2400" dirty="0" smtClean="0"/>
          </a:p>
          <a:p>
            <a:r>
              <a:rPr lang="es-CO" sz="2400" dirty="0" smtClean="0"/>
              <a:t>El código </a:t>
            </a:r>
            <a:r>
              <a:rPr lang="es-CO" sz="2400" dirty="0" err="1" smtClean="0"/>
              <a:t>JavaScripts</a:t>
            </a:r>
            <a:r>
              <a:rPr lang="es-CO" sz="2400" dirty="0" smtClean="0"/>
              <a:t>  puede ser ubicado en las secciones &lt;</a:t>
            </a:r>
            <a:r>
              <a:rPr lang="es-CO" sz="2400" dirty="0" err="1" smtClean="0"/>
              <a:t>body</a:t>
            </a:r>
            <a:r>
              <a:rPr lang="es-CO" sz="2400" dirty="0" smtClean="0"/>
              <a:t>&gt;  o en &lt;head&gt;  de una página </a:t>
            </a:r>
            <a:r>
              <a:rPr lang="es-CO" sz="2400" dirty="0" err="1" smtClean="0"/>
              <a:t>html</a:t>
            </a:r>
            <a:endParaRPr lang="es-CO" sz="2400" dirty="0" smtClean="0"/>
          </a:p>
          <a:p>
            <a:endParaRPr lang="es-CO" sz="2400" dirty="0" smtClean="0"/>
          </a:p>
          <a:p>
            <a:r>
              <a:rPr lang="es-CO" sz="2400" dirty="0" smtClean="0"/>
              <a:t>La etiqueta &lt;script&gt; y &lt;/script&gt;  indica donde inicia y donde termina el código </a:t>
            </a:r>
            <a:r>
              <a:rPr lang="es-CO" sz="2400" dirty="0" err="1" smtClean="0"/>
              <a:t>JavaScript</a:t>
            </a:r>
            <a:r>
              <a:rPr lang="es-CO" sz="2400" dirty="0" smtClean="0"/>
              <a:t>. El código inserto dentro de estas etiquetas es código </a:t>
            </a:r>
            <a:r>
              <a:rPr lang="es-CO" sz="2400" dirty="0" err="1" smtClean="0"/>
              <a:t>JavaScript</a:t>
            </a:r>
            <a:endParaRPr lang="es-CO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1305</Words>
  <Application>Microsoft Office PowerPoint</Application>
  <PresentationFormat>Presentación en pantalla (4:3)</PresentationFormat>
  <Paragraphs>195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21</cp:revision>
  <dcterms:created xsi:type="dcterms:W3CDTF">2014-10-17T16:55:12Z</dcterms:created>
  <dcterms:modified xsi:type="dcterms:W3CDTF">2014-10-17T18:25:04Z</dcterms:modified>
</cp:coreProperties>
</file>