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69" r:id="rId16"/>
    <p:sldId id="270"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443" autoAdjust="0"/>
  </p:normalViewPr>
  <p:slideViewPr>
    <p:cSldViewPr>
      <p:cViewPr>
        <p:scale>
          <a:sx n="90" d="100"/>
          <a:sy n="90" d="100"/>
        </p:scale>
        <p:origin x="-510"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EF9EE70-0D68-4FC3-93C3-3F614B309D3F}" type="datetimeFigureOut">
              <a:rPr lang="es-CO" smtClean="0"/>
              <a:pPr/>
              <a:t>26/05/2013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131CD51-3814-44DC-8740-0B8B02355B25}"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9EE70-0D68-4FC3-93C3-3F614B309D3F}" type="datetimeFigureOut">
              <a:rPr lang="es-CO" smtClean="0"/>
              <a:pPr/>
              <a:t>26/05/2013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1CD51-3814-44DC-8740-0B8B02355B2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sf.cdyne.com/SpellChecker/check.asmx?wsd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71472" y="1357298"/>
            <a:ext cx="8215338" cy="4062651"/>
          </a:xfrm>
          <a:prstGeom prst="rect">
            <a:avLst/>
          </a:prstGeom>
          <a:noFill/>
        </p:spPr>
        <p:txBody>
          <a:bodyPr wrap="square" rtlCol="0">
            <a:spAutoFit/>
          </a:bodyPr>
          <a:lstStyle/>
          <a:p>
            <a:pPr algn="ctr"/>
            <a:r>
              <a:rPr lang="en-US" sz="4000" b="1" dirty="0" smtClean="0">
                <a:solidFill>
                  <a:srgbClr val="FF0000"/>
                </a:solidFill>
              </a:rPr>
              <a:t>Spell Checker web service </a:t>
            </a:r>
          </a:p>
          <a:p>
            <a:pPr algn="ctr"/>
            <a:r>
              <a:rPr lang="en-US" sz="4000" b="1" dirty="0" smtClean="0">
                <a:solidFill>
                  <a:srgbClr val="FF0000"/>
                </a:solidFill>
              </a:rPr>
              <a:t>(you build a web client that interacts with the service)</a:t>
            </a:r>
          </a:p>
          <a:p>
            <a:endParaRPr lang="en-US" dirty="0" smtClean="0"/>
          </a:p>
          <a:p>
            <a:endParaRPr lang="en-US" dirty="0"/>
          </a:p>
          <a:p>
            <a:endParaRPr lang="en-US" dirty="0" smtClean="0"/>
          </a:p>
          <a:p>
            <a:endParaRPr lang="en-US" dirty="0"/>
          </a:p>
          <a:p>
            <a:endParaRPr lang="en-US" dirty="0"/>
          </a:p>
          <a:p>
            <a:pPr algn="ctr"/>
            <a:r>
              <a:rPr lang="en-US" sz="2400" dirty="0" smtClean="0"/>
              <a:t>The client uses a </a:t>
            </a:r>
            <a:r>
              <a:rPr lang="en-US" sz="2400" dirty="0" err="1" smtClean="0"/>
              <a:t>servlet</a:t>
            </a:r>
            <a:r>
              <a:rPr lang="en-US" sz="2400" dirty="0" smtClean="0"/>
              <a:t> class and a JSP page. The user passes information to the </a:t>
            </a:r>
            <a:r>
              <a:rPr lang="en-US" sz="2400" dirty="0" err="1" smtClean="0"/>
              <a:t>servlet</a:t>
            </a:r>
            <a:r>
              <a:rPr lang="en-US" sz="2400" dirty="0" smtClean="0"/>
              <a:t> from the JSP page</a:t>
            </a:r>
            <a:endParaRPr lang="es-CO" sz="2400" dirty="0"/>
          </a:p>
        </p:txBody>
      </p:sp>
      <p:sp>
        <p:nvSpPr>
          <p:cNvPr id="5" name="4 CuadroTexto"/>
          <p:cNvSpPr txBox="1"/>
          <p:nvPr/>
        </p:nvSpPr>
        <p:spPr>
          <a:xfrm>
            <a:off x="4071934" y="6500834"/>
            <a:ext cx="5004832" cy="338554"/>
          </a:xfrm>
          <a:prstGeom prst="rect">
            <a:avLst/>
          </a:prstGeom>
          <a:noFill/>
        </p:spPr>
        <p:txBody>
          <a:bodyPr wrap="none" rtlCol="0">
            <a:spAutoFit/>
          </a:bodyPr>
          <a:lstStyle/>
          <a:p>
            <a:r>
              <a:rPr lang="es-CO" sz="1600" b="1" dirty="0" smtClean="0"/>
              <a:t>Fuente</a:t>
            </a:r>
            <a:r>
              <a:rPr lang="es-CO" sz="1600" dirty="0" smtClean="0"/>
              <a:t>: https://netbeans.org/kb/docs/websvc/client.html</a:t>
            </a:r>
            <a:endParaRPr lang="es-CO" sz="1600" dirty="0"/>
          </a:p>
        </p:txBody>
      </p:sp>
      <p:pic>
        <p:nvPicPr>
          <p:cNvPr id="6" name="5 Imagen" descr="conectar.jpg"/>
          <p:cNvPicPr>
            <a:picLocks noChangeAspect="1"/>
          </p:cNvPicPr>
          <p:nvPr/>
        </p:nvPicPr>
        <p:blipFill>
          <a:blip r:embed="rId2"/>
          <a:stretch>
            <a:fillRect/>
          </a:stretch>
        </p:blipFill>
        <p:spPr>
          <a:xfrm>
            <a:off x="7215206" y="0"/>
            <a:ext cx="1928826" cy="13892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428604"/>
            <a:ext cx="8429684" cy="923330"/>
          </a:xfrm>
          <a:prstGeom prst="rect">
            <a:avLst/>
          </a:prstGeom>
          <a:noFill/>
        </p:spPr>
        <p:txBody>
          <a:bodyPr wrap="square" rtlCol="0">
            <a:spAutoFit/>
          </a:bodyPr>
          <a:lstStyle/>
          <a:p>
            <a:r>
              <a:rPr lang="en-US" dirty="0" smtClean="0"/>
              <a:t>In the Configure </a:t>
            </a:r>
            <a:r>
              <a:rPr lang="en-US" dirty="0" err="1" smtClean="0"/>
              <a:t>Servlet</a:t>
            </a:r>
            <a:r>
              <a:rPr lang="en-US" dirty="0" smtClean="0"/>
              <a:t> Deployment panel, note that the URL mapping for this </a:t>
            </a:r>
            <a:r>
              <a:rPr lang="en-US" dirty="0" err="1" smtClean="0"/>
              <a:t>servlet</a:t>
            </a:r>
            <a:r>
              <a:rPr lang="en-US" dirty="0" smtClean="0"/>
              <a:t> is </a:t>
            </a:r>
            <a:r>
              <a:rPr lang="en-US" b="1" dirty="0" smtClean="0">
                <a:solidFill>
                  <a:srgbClr val="0000FF"/>
                </a:solidFill>
              </a:rPr>
              <a:t>/</a:t>
            </a:r>
            <a:r>
              <a:rPr lang="en-US" b="1" dirty="0" err="1" smtClean="0">
                <a:solidFill>
                  <a:srgbClr val="0000FF"/>
                </a:solidFill>
              </a:rPr>
              <a:t>SpellCheckServlet</a:t>
            </a:r>
            <a:r>
              <a:rPr lang="en-US" dirty="0" smtClean="0"/>
              <a:t>. Accept the defaults and click Finish. The </a:t>
            </a:r>
            <a:r>
              <a:rPr lang="en-US" dirty="0" err="1" smtClean="0"/>
              <a:t>servlet</a:t>
            </a:r>
            <a:r>
              <a:rPr lang="en-US" dirty="0" smtClean="0"/>
              <a:t> opens in the Source Editor.</a:t>
            </a:r>
            <a:endParaRPr lang="es-CO" dirty="0"/>
          </a:p>
        </p:txBody>
      </p:sp>
      <p:pic>
        <p:nvPicPr>
          <p:cNvPr id="11266" name="Picture 2" descr="Display in browser"/>
          <p:cNvPicPr>
            <a:picLocks noChangeAspect="1" noChangeArrowheads="1"/>
          </p:cNvPicPr>
          <p:nvPr/>
        </p:nvPicPr>
        <p:blipFill>
          <a:blip r:embed="rId2"/>
          <a:srcRect/>
          <a:stretch>
            <a:fillRect/>
          </a:stretch>
        </p:blipFill>
        <p:spPr bwMode="auto">
          <a:xfrm>
            <a:off x="1071538" y="1428736"/>
            <a:ext cx="7103341" cy="507209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14290"/>
            <a:ext cx="8429684" cy="1384995"/>
          </a:xfrm>
          <a:prstGeom prst="rect">
            <a:avLst/>
          </a:prstGeom>
          <a:noFill/>
        </p:spPr>
        <p:txBody>
          <a:bodyPr wrap="square" rtlCol="0">
            <a:spAutoFit/>
          </a:bodyPr>
          <a:lstStyle/>
          <a:p>
            <a:pPr marL="342900" indent="-342900">
              <a:buFont typeface="+mj-lt"/>
              <a:buAutoNum type="arabicPeriod" startAt="4"/>
            </a:pPr>
            <a:r>
              <a:rPr lang="en-US" sz="1400" dirty="0" smtClean="0"/>
              <a:t>Put your cursor inside the Source Editor, inside the </a:t>
            </a:r>
            <a:r>
              <a:rPr lang="en-US" sz="1400" b="1" dirty="0" err="1" smtClean="0">
                <a:solidFill>
                  <a:srgbClr val="0000FF"/>
                </a:solidFill>
              </a:rPr>
              <a:t>processRequest</a:t>
            </a:r>
            <a:r>
              <a:rPr lang="en-US" sz="1400" dirty="0" smtClean="0"/>
              <a:t> method body of SpellCheckServlet.java, and add some new lines right at the top of the method. </a:t>
            </a:r>
          </a:p>
          <a:p>
            <a:pPr marL="342900" indent="-342900">
              <a:buFont typeface="+mj-lt"/>
              <a:buAutoNum type="arabicPeriod" startAt="4"/>
            </a:pPr>
            <a:endParaRPr lang="en-US" sz="1400" dirty="0"/>
          </a:p>
          <a:p>
            <a:pPr marL="342900" indent="-342900">
              <a:buFont typeface="+mj-lt"/>
              <a:buAutoNum type="arabicPeriod" startAt="4"/>
            </a:pPr>
            <a:r>
              <a:rPr lang="en-US" sz="1400" dirty="0" smtClean="0"/>
              <a:t>Right-click in the space that you created in the previous step, and choose Insert Code &gt; Call Web Service Operation. Click the checkSoap.CheckTextBodyV2 operation in the "Select Operation to Invoke" dialog box, as shown below:</a:t>
            </a:r>
          </a:p>
        </p:txBody>
      </p:sp>
      <p:pic>
        <p:nvPicPr>
          <p:cNvPr id="10242" name="Picture 2" descr="Projects window showing web service references"/>
          <p:cNvPicPr>
            <a:picLocks noChangeAspect="1" noChangeArrowheads="1"/>
          </p:cNvPicPr>
          <p:nvPr/>
        </p:nvPicPr>
        <p:blipFill>
          <a:blip r:embed="rId2"/>
          <a:srcRect/>
          <a:stretch>
            <a:fillRect/>
          </a:stretch>
        </p:blipFill>
        <p:spPr bwMode="auto">
          <a:xfrm>
            <a:off x="3405312" y="1714488"/>
            <a:ext cx="2452572" cy="3714776"/>
          </a:xfrm>
          <a:prstGeom prst="rect">
            <a:avLst/>
          </a:prstGeom>
          <a:noFill/>
        </p:spPr>
      </p:pic>
      <p:sp>
        <p:nvSpPr>
          <p:cNvPr id="4" name="3 CuadroTexto"/>
          <p:cNvSpPr txBox="1"/>
          <p:nvPr/>
        </p:nvSpPr>
        <p:spPr>
          <a:xfrm>
            <a:off x="6858016" y="4929198"/>
            <a:ext cx="941283" cy="369332"/>
          </a:xfrm>
          <a:prstGeom prst="rect">
            <a:avLst/>
          </a:prstGeom>
          <a:noFill/>
        </p:spPr>
        <p:txBody>
          <a:bodyPr wrap="none" rtlCol="0">
            <a:spAutoFit/>
          </a:bodyPr>
          <a:lstStyle/>
          <a:p>
            <a:r>
              <a:rPr lang="es-CO" dirty="0" smtClean="0"/>
              <a:t>Click OK</a:t>
            </a:r>
            <a:endParaRPr lang="es-CO" dirty="0"/>
          </a:p>
        </p:txBody>
      </p:sp>
      <p:sp>
        <p:nvSpPr>
          <p:cNvPr id="5" name="4 CuadroTexto"/>
          <p:cNvSpPr txBox="1"/>
          <p:nvPr/>
        </p:nvSpPr>
        <p:spPr>
          <a:xfrm>
            <a:off x="428596" y="5857892"/>
            <a:ext cx="8215370" cy="646331"/>
          </a:xfrm>
          <a:prstGeom prst="rect">
            <a:avLst/>
          </a:prstGeom>
          <a:noFill/>
        </p:spPr>
        <p:txBody>
          <a:bodyPr wrap="square" rtlCol="0">
            <a:spAutoFit/>
          </a:bodyPr>
          <a:lstStyle/>
          <a:p>
            <a:r>
              <a:rPr lang="en-US" b="1" dirty="0" smtClean="0"/>
              <a:t>Note:</a:t>
            </a:r>
            <a:r>
              <a:rPr lang="en-US" dirty="0" smtClean="0"/>
              <a:t> You can also drag and drop the operation node directly from the Projects window into the editor, instead of calling up the dialog shown above.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1428736"/>
            <a:ext cx="8429684" cy="3293209"/>
          </a:xfrm>
          <a:prstGeom prst="rect">
            <a:avLst/>
          </a:prstGeom>
          <a:noFill/>
        </p:spPr>
        <p:txBody>
          <a:bodyPr wrap="square" rtlCol="0">
            <a:spAutoFit/>
          </a:bodyPr>
          <a:lstStyle/>
          <a:p>
            <a:r>
              <a:rPr lang="en-US" sz="1600" dirty="0" smtClean="0"/>
              <a:t>At the end of the </a:t>
            </a:r>
            <a:r>
              <a:rPr lang="en-US" sz="1600" b="1" dirty="0" err="1" smtClean="0">
                <a:solidFill>
                  <a:srgbClr val="0000FF"/>
                </a:solidFill>
              </a:rPr>
              <a:t>SpellCheckServlet</a:t>
            </a:r>
            <a:r>
              <a:rPr lang="en-US" sz="1600" b="1" dirty="0" smtClean="0">
                <a:solidFill>
                  <a:srgbClr val="0000FF"/>
                </a:solidFill>
              </a:rPr>
              <a:t> class</a:t>
            </a:r>
            <a:r>
              <a:rPr lang="en-US" sz="1600" dirty="0" smtClean="0"/>
              <a:t>, you see a private method for calling the </a:t>
            </a:r>
            <a:r>
              <a:rPr lang="en-US" sz="1600" b="1" dirty="0" smtClean="0">
                <a:solidFill>
                  <a:srgbClr val="0000FF"/>
                </a:solidFill>
              </a:rPr>
              <a:t>SpellCheckerV2 service </a:t>
            </a:r>
            <a:r>
              <a:rPr lang="en-US" sz="1600" dirty="0" smtClean="0"/>
              <a:t>and returning a </a:t>
            </a:r>
            <a:r>
              <a:rPr lang="en-US" sz="1600" dirty="0" err="1" smtClean="0"/>
              <a:t>com.cdyne.ws.DocumentSummary</a:t>
            </a:r>
            <a:r>
              <a:rPr lang="en-US" sz="1600" dirty="0" smtClean="0"/>
              <a:t> object .</a:t>
            </a:r>
          </a:p>
          <a:p>
            <a:r>
              <a:rPr lang="en-US" sz="1600" dirty="0" smtClean="0"/>
              <a:t> </a:t>
            </a:r>
          </a:p>
          <a:p>
            <a:r>
              <a:rPr lang="en-US" sz="1600" dirty="0" smtClean="0"/>
              <a:t>private </a:t>
            </a:r>
            <a:r>
              <a:rPr lang="en-US" sz="1600" dirty="0" err="1" smtClean="0"/>
              <a:t>DocumentSummary</a:t>
            </a:r>
            <a:r>
              <a:rPr lang="en-US" sz="1600" dirty="0" smtClean="0"/>
              <a:t> checkTextBodyV2(</a:t>
            </a:r>
            <a:r>
              <a:rPr lang="en-US" sz="1600" dirty="0" err="1" smtClean="0"/>
              <a:t>java.lang.String</a:t>
            </a:r>
            <a:r>
              <a:rPr lang="en-US" sz="1600" dirty="0" smtClean="0"/>
              <a:t> </a:t>
            </a:r>
            <a:r>
              <a:rPr lang="en-US" sz="1600" dirty="0" err="1" smtClean="0"/>
              <a:t>bodyText</a:t>
            </a:r>
            <a:r>
              <a:rPr lang="en-US" sz="1600" dirty="0" smtClean="0"/>
              <a:t>) {</a:t>
            </a:r>
            <a:br>
              <a:rPr lang="en-US" sz="1600" dirty="0" smtClean="0"/>
            </a:br>
            <a:r>
              <a:rPr lang="en-US" sz="1600" dirty="0" err="1" smtClean="0"/>
              <a:t>com.cdyne.ws.CheckSoap</a:t>
            </a:r>
            <a:r>
              <a:rPr lang="en-US" sz="1600" dirty="0" smtClean="0"/>
              <a:t> port = </a:t>
            </a:r>
            <a:r>
              <a:rPr lang="en-US" sz="1600" dirty="0" err="1" smtClean="0"/>
              <a:t>service.getCheckSoap</a:t>
            </a:r>
            <a:r>
              <a:rPr lang="en-US" sz="1600" dirty="0" smtClean="0"/>
              <a:t>();</a:t>
            </a:r>
            <a:br>
              <a:rPr lang="en-US" sz="1600" dirty="0" smtClean="0"/>
            </a:br>
            <a:r>
              <a:rPr lang="en-US" sz="1600" dirty="0" smtClean="0"/>
              <a:t>return port.checkTextBodyV2(</a:t>
            </a:r>
            <a:r>
              <a:rPr lang="en-US" sz="1600" dirty="0" err="1" smtClean="0"/>
              <a:t>bodyText</a:t>
            </a:r>
            <a:r>
              <a:rPr lang="en-US" sz="1600" dirty="0" smtClean="0"/>
              <a:t>);</a:t>
            </a:r>
            <a:br>
              <a:rPr lang="en-US" sz="1600" dirty="0" smtClean="0"/>
            </a:br>
            <a:r>
              <a:rPr lang="en-US" sz="1600" dirty="0" smtClean="0"/>
              <a:t>} </a:t>
            </a:r>
          </a:p>
          <a:p>
            <a:endParaRPr lang="en-US" sz="1600" dirty="0"/>
          </a:p>
          <a:p>
            <a:r>
              <a:rPr lang="en-US" sz="1600" dirty="0" smtClean="0"/>
              <a:t>This method is all you need to invoke the operation on the web service. In addition, the following lines of code (in bold) are declared at the top of the class: </a:t>
            </a:r>
          </a:p>
          <a:p>
            <a:endParaRPr lang="en-US" sz="1600" dirty="0" smtClean="0"/>
          </a:p>
          <a:p>
            <a:r>
              <a:rPr lang="en-US" sz="1600" dirty="0" smtClean="0"/>
              <a:t>public class </a:t>
            </a:r>
            <a:r>
              <a:rPr lang="en-US" sz="1600" dirty="0" err="1" smtClean="0"/>
              <a:t>SpellCheckServlet</a:t>
            </a:r>
            <a:r>
              <a:rPr lang="en-US" sz="1600" dirty="0" smtClean="0"/>
              <a:t> extends </a:t>
            </a:r>
            <a:r>
              <a:rPr lang="en-US" sz="1600" dirty="0" err="1" smtClean="0"/>
              <a:t>HttpServlet</a:t>
            </a:r>
            <a:r>
              <a:rPr lang="en-US" sz="1600" dirty="0" smtClean="0"/>
              <a:t> { </a:t>
            </a:r>
            <a:r>
              <a:rPr lang="en-US" sz="1600" b="1" dirty="0" smtClean="0"/>
              <a:t>@</a:t>
            </a:r>
            <a:r>
              <a:rPr lang="en-US" sz="1600" b="1" dirty="0" err="1" smtClean="0"/>
              <a:t>WebServiceRef</a:t>
            </a:r>
            <a:r>
              <a:rPr lang="en-US" sz="1600" b="1" dirty="0" smtClean="0"/>
              <a:t>(</a:t>
            </a:r>
            <a:r>
              <a:rPr lang="en-US" sz="1600" b="1" dirty="0" err="1" smtClean="0"/>
              <a:t>wsdlLocation</a:t>
            </a:r>
            <a:r>
              <a:rPr lang="en-US" sz="1600" b="1" dirty="0" smtClean="0"/>
              <a:t> = "http://wsf.cdyne.com/SpellChecker/check.asmx?WSDL") private Check service;</a:t>
            </a:r>
            <a:endParaRPr lang="es-CO" sz="1600" dirty="0"/>
          </a:p>
        </p:txBody>
      </p:sp>
      <p:pic>
        <p:nvPicPr>
          <p:cNvPr id="3" name="2 Imagen" descr="llave.jpg"/>
          <p:cNvPicPr>
            <a:picLocks noChangeAspect="1"/>
          </p:cNvPicPr>
          <p:nvPr/>
        </p:nvPicPr>
        <p:blipFill>
          <a:blip r:embed="rId2"/>
          <a:stretch>
            <a:fillRect/>
          </a:stretch>
        </p:blipFill>
        <p:spPr>
          <a:xfrm>
            <a:off x="7543800" y="5257800"/>
            <a:ext cx="1600200" cy="1600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2357430"/>
            <a:ext cx="8501122" cy="3293209"/>
          </a:xfrm>
          <a:prstGeom prst="rect">
            <a:avLst/>
          </a:prstGeom>
          <a:noFill/>
        </p:spPr>
        <p:txBody>
          <a:bodyPr wrap="square" rtlCol="0">
            <a:spAutoFit/>
          </a:bodyPr>
          <a:lstStyle/>
          <a:p>
            <a:r>
              <a:rPr lang="es-CO" sz="1600" dirty="0" smtClean="0"/>
              <a:t> try { </a:t>
            </a:r>
          </a:p>
          <a:p>
            <a:r>
              <a:rPr lang="es-CO" sz="1600" dirty="0" err="1" smtClean="0"/>
              <a:t>String</a:t>
            </a:r>
            <a:r>
              <a:rPr lang="es-CO" sz="1600" dirty="0" smtClean="0"/>
              <a:t> TextArea1 = </a:t>
            </a:r>
            <a:r>
              <a:rPr lang="es-CO" sz="1600" dirty="0" err="1" smtClean="0"/>
              <a:t>request.getParameter</a:t>
            </a:r>
            <a:r>
              <a:rPr lang="es-CO" sz="1600" dirty="0" smtClean="0"/>
              <a:t>("TextArea1");</a:t>
            </a:r>
            <a:br>
              <a:rPr lang="es-CO" sz="1600" dirty="0" smtClean="0"/>
            </a:br>
            <a:r>
              <a:rPr lang="es-CO" sz="1600" dirty="0" err="1" smtClean="0"/>
              <a:t>java.lang.String</a:t>
            </a:r>
            <a:r>
              <a:rPr lang="es-CO" sz="1600" dirty="0" smtClean="0"/>
              <a:t> texto = TextArea1; </a:t>
            </a:r>
          </a:p>
          <a:p>
            <a:r>
              <a:rPr lang="es-CO" sz="1600" dirty="0" err="1" smtClean="0"/>
              <a:t>com.cdyne.ws.DocumentSummary</a:t>
            </a:r>
            <a:r>
              <a:rPr lang="es-CO" sz="1600" dirty="0" smtClean="0"/>
              <a:t> </a:t>
            </a:r>
            <a:r>
              <a:rPr lang="es-CO" sz="1600" dirty="0" err="1" smtClean="0"/>
              <a:t>doc</a:t>
            </a:r>
            <a:r>
              <a:rPr lang="es-CO" sz="1600" dirty="0" smtClean="0"/>
              <a:t> = checkTextBodyV2(texto); </a:t>
            </a:r>
            <a:r>
              <a:rPr lang="es-CO" sz="1600" dirty="0" err="1" smtClean="0"/>
              <a:t>String</a:t>
            </a:r>
            <a:r>
              <a:rPr lang="es-CO" sz="1600" dirty="0" smtClean="0"/>
              <a:t> </a:t>
            </a:r>
            <a:r>
              <a:rPr lang="es-CO" sz="1600" dirty="0" err="1" smtClean="0"/>
              <a:t>allcontent</a:t>
            </a:r>
            <a:r>
              <a:rPr lang="es-CO" sz="1600" dirty="0" smtClean="0"/>
              <a:t> = </a:t>
            </a:r>
            <a:r>
              <a:rPr lang="es-CO" sz="1600" dirty="0" err="1" smtClean="0"/>
              <a:t>doc.getBody</a:t>
            </a:r>
            <a:r>
              <a:rPr lang="es-CO" sz="1600" dirty="0" smtClean="0"/>
              <a:t>(); </a:t>
            </a:r>
          </a:p>
          <a:p>
            <a:r>
              <a:rPr lang="es-CO" sz="1600" dirty="0" err="1" smtClean="0"/>
              <a:t>int</a:t>
            </a:r>
            <a:r>
              <a:rPr lang="es-CO" sz="1600" dirty="0" smtClean="0"/>
              <a:t> </a:t>
            </a:r>
            <a:r>
              <a:rPr lang="es-CO" sz="1600" dirty="0" err="1" smtClean="0"/>
              <a:t>no_of_mistakes</a:t>
            </a:r>
            <a:r>
              <a:rPr lang="es-CO" sz="1600" dirty="0" smtClean="0"/>
              <a:t> = </a:t>
            </a:r>
            <a:r>
              <a:rPr lang="es-CO" sz="1600" dirty="0" err="1" smtClean="0"/>
              <a:t>doc.getMisspelledWordCount</a:t>
            </a:r>
            <a:r>
              <a:rPr lang="es-CO" sz="1600" dirty="0" smtClean="0"/>
              <a:t>(); </a:t>
            </a:r>
          </a:p>
          <a:p>
            <a:r>
              <a:rPr lang="es-CO" sz="1600" dirty="0" err="1" smtClean="0"/>
              <a:t>List</a:t>
            </a:r>
            <a:r>
              <a:rPr lang="es-CO" sz="1600" dirty="0" smtClean="0"/>
              <a:t> </a:t>
            </a:r>
            <a:r>
              <a:rPr lang="es-CO" sz="1600" dirty="0" err="1" smtClean="0"/>
              <a:t>allwrongwords</a:t>
            </a:r>
            <a:r>
              <a:rPr lang="es-CO" sz="1600" dirty="0" smtClean="0"/>
              <a:t> = </a:t>
            </a:r>
            <a:r>
              <a:rPr lang="es-CO" sz="1600" dirty="0" err="1" smtClean="0"/>
              <a:t>doc.getMisspelledWord</a:t>
            </a:r>
            <a:r>
              <a:rPr lang="es-CO" sz="1600" dirty="0" smtClean="0"/>
              <a:t>(); </a:t>
            </a:r>
          </a:p>
          <a:p>
            <a:r>
              <a:rPr lang="es-CO" sz="1600" dirty="0" err="1" smtClean="0"/>
              <a:t>out.println</a:t>
            </a:r>
            <a:r>
              <a:rPr lang="es-CO" sz="1600" dirty="0" smtClean="0"/>
              <a:t>("&lt;</a:t>
            </a:r>
            <a:r>
              <a:rPr lang="es-CO" sz="1600" dirty="0" err="1" smtClean="0"/>
              <a:t>html</a:t>
            </a:r>
            <a:r>
              <a:rPr lang="es-CO" sz="1600" dirty="0" smtClean="0"/>
              <a:t>&gt;"); </a:t>
            </a:r>
          </a:p>
          <a:p>
            <a:r>
              <a:rPr lang="es-CO" sz="1600" dirty="0" err="1" smtClean="0"/>
              <a:t>out.println</a:t>
            </a:r>
            <a:r>
              <a:rPr lang="es-CO" sz="1600" dirty="0" smtClean="0"/>
              <a:t>("&lt;head&gt;"); </a:t>
            </a:r>
          </a:p>
          <a:p>
            <a:r>
              <a:rPr lang="es-CO" sz="1600" dirty="0" err="1" smtClean="0"/>
              <a:t>out.println</a:t>
            </a:r>
            <a:r>
              <a:rPr lang="es-CO" sz="1600" dirty="0" smtClean="0"/>
              <a:t>("&lt;</a:t>
            </a:r>
            <a:r>
              <a:rPr lang="es-CO" sz="1600" dirty="0" err="1" smtClean="0"/>
              <a:t>title</a:t>
            </a:r>
            <a:r>
              <a:rPr lang="es-CO" sz="1600" dirty="0" smtClean="0"/>
              <a:t>&gt;Reporte de </a:t>
            </a:r>
            <a:r>
              <a:rPr lang="es-CO" sz="1600" dirty="0" err="1" smtClean="0"/>
              <a:t>Verificacion</a:t>
            </a:r>
            <a:r>
              <a:rPr lang="es-CO" sz="1600" dirty="0" smtClean="0"/>
              <a:t> </a:t>
            </a:r>
            <a:r>
              <a:rPr lang="es-CO" sz="1600" dirty="0" err="1" smtClean="0"/>
              <a:t>Sintactica</a:t>
            </a:r>
            <a:r>
              <a:rPr lang="es-CO" sz="1600" dirty="0" smtClean="0"/>
              <a:t>&lt;/</a:t>
            </a:r>
            <a:r>
              <a:rPr lang="es-CO" sz="1600" dirty="0" err="1" smtClean="0"/>
              <a:t>title</a:t>
            </a:r>
            <a:r>
              <a:rPr lang="es-CO" sz="1600" dirty="0" smtClean="0"/>
              <a:t>&gt;"); </a:t>
            </a:r>
          </a:p>
          <a:p>
            <a:r>
              <a:rPr lang="es-CO" sz="1600" dirty="0" err="1" smtClean="0"/>
              <a:t>out.println</a:t>
            </a:r>
            <a:r>
              <a:rPr lang="es-CO" sz="1600" dirty="0" smtClean="0"/>
              <a:t>("&lt;/head&gt;");</a:t>
            </a:r>
          </a:p>
          <a:p>
            <a:r>
              <a:rPr lang="es-CO" sz="1600" dirty="0" smtClean="0"/>
              <a:t> </a:t>
            </a:r>
            <a:r>
              <a:rPr lang="es-CO" sz="1600" dirty="0" err="1" smtClean="0"/>
              <a:t>out.println</a:t>
            </a:r>
            <a:r>
              <a:rPr lang="es-CO" sz="1600" dirty="0" smtClean="0"/>
              <a:t>("&lt;</a:t>
            </a:r>
            <a:r>
              <a:rPr lang="es-CO" sz="1600" dirty="0" err="1" smtClean="0"/>
              <a:t>body</a:t>
            </a:r>
            <a:r>
              <a:rPr lang="es-CO" sz="1600" dirty="0" smtClean="0"/>
              <a:t>&gt;"); </a:t>
            </a:r>
          </a:p>
          <a:p>
            <a:r>
              <a:rPr lang="es-CO" sz="1600" dirty="0" err="1" smtClean="0"/>
              <a:t>out.println</a:t>
            </a:r>
            <a:r>
              <a:rPr lang="es-CO" sz="1600" dirty="0" smtClean="0"/>
              <a:t>("&lt;h2&gt;&lt;</a:t>
            </a:r>
            <a:r>
              <a:rPr lang="es-CO" sz="1600" dirty="0" err="1" smtClean="0"/>
              <a:t>font</a:t>
            </a:r>
            <a:r>
              <a:rPr lang="es-CO" sz="1600" dirty="0" smtClean="0"/>
              <a:t> color='red'&gt;Informe de </a:t>
            </a:r>
            <a:r>
              <a:rPr lang="es-CO" sz="1600" dirty="0" err="1" smtClean="0"/>
              <a:t>Verificacion</a:t>
            </a:r>
            <a:r>
              <a:rPr lang="es-CO" sz="1600" dirty="0" smtClean="0"/>
              <a:t>&lt;/</a:t>
            </a:r>
            <a:r>
              <a:rPr lang="es-CO" sz="1600" dirty="0" err="1" smtClean="0"/>
              <a:t>font</a:t>
            </a:r>
            <a:r>
              <a:rPr lang="es-CO" sz="1600" dirty="0" smtClean="0"/>
              <a:t>&gt;&lt;/h2&gt;"); </a:t>
            </a:r>
          </a:p>
          <a:p>
            <a:r>
              <a:rPr lang="es-CO" sz="1600" dirty="0" err="1" smtClean="0"/>
              <a:t>out.println</a:t>
            </a:r>
            <a:r>
              <a:rPr lang="es-CO" sz="1600" dirty="0" smtClean="0"/>
              <a:t>("&lt;</a:t>
            </a:r>
            <a:r>
              <a:rPr lang="es-CO" sz="1600" dirty="0" err="1" smtClean="0"/>
              <a:t>hr</a:t>
            </a:r>
            <a:r>
              <a:rPr lang="es-CO" sz="1600" dirty="0" smtClean="0"/>
              <a:t>&gt;&lt;b&gt;</a:t>
            </a:r>
            <a:r>
              <a:rPr lang="es-CO" sz="1600" dirty="0" err="1" smtClean="0"/>
              <a:t>Your</a:t>
            </a:r>
            <a:r>
              <a:rPr lang="es-CO" sz="1600" dirty="0" smtClean="0"/>
              <a:t> </a:t>
            </a:r>
            <a:r>
              <a:rPr lang="es-CO" sz="1600" dirty="0" err="1" smtClean="0"/>
              <a:t>text</a:t>
            </a:r>
            <a:r>
              <a:rPr lang="es-CO" sz="1600" dirty="0" smtClean="0"/>
              <a:t>:&lt;/b&gt; \"" + </a:t>
            </a:r>
            <a:r>
              <a:rPr lang="es-CO" sz="1600" dirty="0" err="1" smtClean="0"/>
              <a:t>allcontent</a:t>
            </a:r>
            <a:r>
              <a:rPr lang="es-CO" sz="1600" dirty="0" smtClean="0"/>
              <a:t> + "\"" + "&lt;p&gt;"); </a:t>
            </a:r>
          </a:p>
        </p:txBody>
      </p:sp>
      <p:sp>
        <p:nvSpPr>
          <p:cNvPr id="4" name="3 CuadroTexto"/>
          <p:cNvSpPr txBox="1"/>
          <p:nvPr/>
        </p:nvSpPr>
        <p:spPr>
          <a:xfrm>
            <a:off x="642910" y="1142984"/>
            <a:ext cx="7858180" cy="923330"/>
          </a:xfrm>
          <a:prstGeom prst="rect">
            <a:avLst/>
          </a:prstGeom>
          <a:noFill/>
        </p:spPr>
        <p:txBody>
          <a:bodyPr wrap="square" rtlCol="0">
            <a:spAutoFit/>
          </a:bodyPr>
          <a:lstStyle/>
          <a:p>
            <a:r>
              <a:rPr lang="es-CO" dirty="0" err="1" smtClean="0"/>
              <a:t>Replace</a:t>
            </a:r>
            <a:r>
              <a:rPr lang="es-CO" dirty="0" smtClean="0"/>
              <a:t> </a:t>
            </a:r>
            <a:r>
              <a:rPr lang="es-CO" dirty="0" err="1" smtClean="0"/>
              <a:t>the</a:t>
            </a:r>
            <a:r>
              <a:rPr lang="es-CO" dirty="0" smtClean="0"/>
              <a:t> try block of </a:t>
            </a:r>
            <a:r>
              <a:rPr lang="es-CO" dirty="0" err="1" smtClean="0"/>
              <a:t>the</a:t>
            </a:r>
            <a:r>
              <a:rPr lang="es-CO" dirty="0" smtClean="0"/>
              <a:t> </a:t>
            </a:r>
            <a:r>
              <a:rPr lang="es-CO" b="1" dirty="0" err="1" smtClean="0">
                <a:solidFill>
                  <a:srgbClr val="0000FF"/>
                </a:solidFill>
              </a:rPr>
              <a:t>processRequest</a:t>
            </a:r>
            <a:r>
              <a:rPr lang="es-CO" b="1" dirty="0" smtClean="0">
                <a:solidFill>
                  <a:srgbClr val="0000FF"/>
                </a:solidFill>
              </a:rPr>
              <a:t>() </a:t>
            </a:r>
            <a:r>
              <a:rPr lang="es-CO" dirty="0" err="1" smtClean="0"/>
              <a:t>method</a:t>
            </a:r>
            <a:r>
              <a:rPr lang="es-CO" dirty="0" smtClean="0"/>
              <a:t> </a:t>
            </a:r>
            <a:r>
              <a:rPr lang="es-CO" dirty="0" err="1" smtClean="0"/>
              <a:t>with</a:t>
            </a:r>
            <a:r>
              <a:rPr lang="es-CO" dirty="0" smtClean="0"/>
              <a:t> </a:t>
            </a:r>
            <a:r>
              <a:rPr lang="es-CO" dirty="0" err="1" smtClean="0"/>
              <a:t>the</a:t>
            </a:r>
            <a:r>
              <a:rPr lang="es-CO" dirty="0" smtClean="0"/>
              <a:t> </a:t>
            </a:r>
            <a:r>
              <a:rPr lang="es-CO" dirty="0" err="1" smtClean="0"/>
              <a:t>code</a:t>
            </a:r>
            <a:r>
              <a:rPr lang="es-CO" dirty="0" smtClean="0"/>
              <a:t> </a:t>
            </a:r>
            <a:r>
              <a:rPr lang="es-CO" dirty="0" err="1" smtClean="0"/>
              <a:t>that</a:t>
            </a:r>
            <a:r>
              <a:rPr lang="es-CO" dirty="0" smtClean="0"/>
              <a:t> </a:t>
            </a:r>
            <a:r>
              <a:rPr lang="es-CO" dirty="0" err="1" smtClean="0"/>
              <a:t>follows</a:t>
            </a:r>
            <a:r>
              <a:rPr lang="es-CO" dirty="0" smtClean="0"/>
              <a:t>. </a:t>
            </a:r>
            <a:r>
              <a:rPr lang="es-CO" dirty="0" err="1" smtClean="0"/>
              <a:t>The</a:t>
            </a:r>
            <a:r>
              <a:rPr lang="es-CO" dirty="0" smtClean="0"/>
              <a:t> in-line </a:t>
            </a:r>
            <a:r>
              <a:rPr lang="es-CO" dirty="0" err="1" smtClean="0"/>
              <a:t>comments</a:t>
            </a:r>
            <a:r>
              <a:rPr lang="es-CO" dirty="0" smtClean="0"/>
              <a:t> </a:t>
            </a:r>
            <a:r>
              <a:rPr lang="es-CO" dirty="0" err="1" smtClean="0"/>
              <a:t>throughout</a:t>
            </a:r>
            <a:r>
              <a:rPr lang="es-CO" dirty="0" smtClean="0"/>
              <a:t> </a:t>
            </a:r>
            <a:r>
              <a:rPr lang="es-CO" dirty="0" err="1" smtClean="0"/>
              <a:t>the</a:t>
            </a:r>
            <a:r>
              <a:rPr lang="es-CO" dirty="0" smtClean="0"/>
              <a:t> </a:t>
            </a:r>
            <a:r>
              <a:rPr lang="es-CO" dirty="0" err="1" smtClean="0"/>
              <a:t>code</a:t>
            </a:r>
            <a:r>
              <a:rPr lang="es-CO" dirty="0" smtClean="0"/>
              <a:t> </a:t>
            </a:r>
            <a:r>
              <a:rPr lang="es-CO" dirty="0" err="1" smtClean="0"/>
              <a:t>below</a:t>
            </a:r>
            <a:r>
              <a:rPr lang="es-CO" dirty="0" smtClean="0"/>
              <a:t> </a:t>
            </a:r>
            <a:r>
              <a:rPr lang="es-CO" dirty="0" err="1" smtClean="0"/>
              <a:t>explain</a:t>
            </a:r>
            <a:r>
              <a:rPr lang="es-CO" dirty="0" smtClean="0"/>
              <a:t> </a:t>
            </a:r>
            <a:r>
              <a:rPr lang="es-CO" dirty="0" err="1" smtClean="0"/>
              <a:t>the</a:t>
            </a:r>
            <a:r>
              <a:rPr lang="es-CO" dirty="0" smtClean="0"/>
              <a:t> </a:t>
            </a:r>
            <a:r>
              <a:rPr lang="es-CO" dirty="0" err="1" smtClean="0"/>
              <a:t>purpose</a:t>
            </a:r>
            <a:r>
              <a:rPr lang="es-CO" dirty="0" smtClean="0"/>
              <a:t> of </a:t>
            </a:r>
            <a:r>
              <a:rPr lang="es-CO" dirty="0" err="1" smtClean="0"/>
              <a:t>each</a:t>
            </a:r>
            <a:r>
              <a:rPr lang="es-CO" dirty="0" smtClean="0"/>
              <a:t> line.</a:t>
            </a:r>
          </a:p>
        </p:txBody>
      </p:sp>
      <p:pic>
        <p:nvPicPr>
          <p:cNvPr id="5" name="4 Imagen" descr="regla.jpg"/>
          <p:cNvPicPr>
            <a:picLocks noChangeAspect="1"/>
          </p:cNvPicPr>
          <p:nvPr/>
        </p:nvPicPr>
        <p:blipFill>
          <a:blip r:embed="rId2"/>
          <a:stretch>
            <a:fillRect/>
          </a:stretch>
        </p:blipFill>
        <p:spPr>
          <a:xfrm>
            <a:off x="7167557" y="4201661"/>
            <a:ext cx="1976443" cy="265633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214290"/>
            <a:ext cx="8215370" cy="6324808"/>
          </a:xfrm>
          <a:prstGeom prst="rect">
            <a:avLst/>
          </a:prstGeom>
          <a:noFill/>
        </p:spPr>
        <p:txBody>
          <a:bodyPr wrap="square" rtlCol="0">
            <a:spAutoFit/>
          </a:bodyPr>
          <a:lstStyle/>
          <a:p>
            <a:r>
              <a:rPr lang="es-CO" sz="1500" dirty="0" err="1" smtClean="0"/>
              <a:t>for</a:t>
            </a:r>
            <a:r>
              <a:rPr lang="es-CO" sz="1500" dirty="0" smtClean="0"/>
              <a:t> (</a:t>
            </a:r>
            <a:r>
              <a:rPr lang="es-CO" sz="1500" dirty="0" err="1" smtClean="0"/>
              <a:t>int</a:t>
            </a:r>
            <a:r>
              <a:rPr lang="es-CO" sz="1500" dirty="0" smtClean="0"/>
              <a:t> i = 0; i &lt; </a:t>
            </a:r>
            <a:r>
              <a:rPr lang="es-CO" sz="1500" dirty="0" err="1" smtClean="0"/>
              <a:t>allwrongwords.size</a:t>
            </a:r>
            <a:r>
              <a:rPr lang="es-CO" sz="1500" dirty="0" smtClean="0"/>
              <a:t>(); i++) { </a:t>
            </a:r>
          </a:p>
          <a:p>
            <a:r>
              <a:rPr lang="es-CO" sz="1500" dirty="0" err="1" smtClean="0"/>
              <a:t>String</a:t>
            </a:r>
            <a:r>
              <a:rPr lang="es-CO" sz="1500" dirty="0" smtClean="0"/>
              <a:t> </a:t>
            </a:r>
            <a:r>
              <a:rPr lang="es-CO" sz="1500" dirty="0" err="1" smtClean="0"/>
              <a:t>onewrongword</a:t>
            </a:r>
            <a:r>
              <a:rPr lang="es-CO" sz="1500" dirty="0" smtClean="0"/>
              <a:t> = ((</a:t>
            </a:r>
            <a:r>
              <a:rPr lang="es-CO" sz="1500" dirty="0" err="1" smtClean="0"/>
              <a:t>Words</a:t>
            </a:r>
            <a:r>
              <a:rPr lang="es-CO" sz="1500" dirty="0" smtClean="0"/>
              <a:t>) allwrongwords.get(i)).</a:t>
            </a:r>
            <a:r>
              <a:rPr lang="es-CO" sz="1500" dirty="0" err="1" smtClean="0"/>
              <a:t>getWord</a:t>
            </a:r>
            <a:r>
              <a:rPr lang="es-CO" sz="1500" dirty="0" smtClean="0"/>
              <a:t>();</a:t>
            </a:r>
          </a:p>
          <a:p>
            <a:r>
              <a:rPr lang="es-CO" sz="1500" dirty="0" smtClean="0"/>
              <a:t> </a:t>
            </a:r>
            <a:r>
              <a:rPr lang="es-CO" sz="1500" dirty="0" err="1" smtClean="0"/>
              <a:t>int</a:t>
            </a:r>
            <a:r>
              <a:rPr lang="es-CO" sz="1500" dirty="0" smtClean="0"/>
              <a:t> </a:t>
            </a:r>
            <a:r>
              <a:rPr lang="es-CO" sz="1500" dirty="0" err="1" smtClean="0"/>
              <a:t>onewordsuggestioncount</a:t>
            </a:r>
            <a:r>
              <a:rPr lang="es-CO" sz="1500" dirty="0" smtClean="0"/>
              <a:t> = ((</a:t>
            </a:r>
            <a:r>
              <a:rPr lang="es-CO" sz="1500" dirty="0" err="1" smtClean="0"/>
              <a:t>Words</a:t>
            </a:r>
            <a:r>
              <a:rPr lang="es-CO" sz="1500" dirty="0" smtClean="0"/>
              <a:t>) allwrongwords.get(i)).</a:t>
            </a:r>
            <a:r>
              <a:rPr lang="es-CO" sz="1500" dirty="0" err="1" smtClean="0"/>
              <a:t>getSuggestionCount</a:t>
            </a:r>
            <a:r>
              <a:rPr lang="es-CO" sz="1500" dirty="0" smtClean="0"/>
              <a:t>(); </a:t>
            </a:r>
          </a:p>
          <a:p>
            <a:r>
              <a:rPr lang="es-CO" sz="1500" dirty="0" err="1" smtClean="0"/>
              <a:t>List</a:t>
            </a:r>
            <a:r>
              <a:rPr lang="es-CO" sz="1500" dirty="0" smtClean="0"/>
              <a:t> </a:t>
            </a:r>
            <a:r>
              <a:rPr lang="es-CO" sz="1500" dirty="0" err="1" smtClean="0"/>
              <a:t>allsuggestions</a:t>
            </a:r>
            <a:r>
              <a:rPr lang="es-CO" sz="1500" dirty="0" smtClean="0"/>
              <a:t> = ((</a:t>
            </a:r>
            <a:r>
              <a:rPr lang="es-CO" sz="1500" dirty="0" err="1" smtClean="0"/>
              <a:t>Words</a:t>
            </a:r>
            <a:r>
              <a:rPr lang="es-CO" sz="1500" dirty="0" smtClean="0"/>
              <a:t>) allwrongwords.get(i)).</a:t>
            </a:r>
            <a:r>
              <a:rPr lang="es-CO" sz="1500" dirty="0" err="1" smtClean="0"/>
              <a:t>getSuggestions</a:t>
            </a:r>
            <a:r>
              <a:rPr lang="es-CO" sz="1500" dirty="0" smtClean="0"/>
              <a:t>();</a:t>
            </a:r>
          </a:p>
          <a:p>
            <a:r>
              <a:rPr lang="es-CO" sz="1500" dirty="0" smtClean="0"/>
              <a:t> </a:t>
            </a:r>
            <a:r>
              <a:rPr lang="es-CO" sz="1500" dirty="0" err="1" smtClean="0"/>
              <a:t>out.println</a:t>
            </a:r>
            <a:r>
              <a:rPr lang="es-CO" sz="1500" dirty="0" smtClean="0"/>
              <a:t>("&lt;</a:t>
            </a:r>
            <a:r>
              <a:rPr lang="es-CO" sz="1500" dirty="0" err="1" smtClean="0"/>
              <a:t>hr</a:t>
            </a:r>
            <a:r>
              <a:rPr lang="es-CO" sz="1500" dirty="0" smtClean="0"/>
              <a:t>&gt;&lt;p&gt;&lt;b&gt;Palabra Errada:&lt;/b&gt;&lt;</a:t>
            </a:r>
            <a:r>
              <a:rPr lang="es-CO" sz="1500" dirty="0" err="1" smtClean="0"/>
              <a:t>font</a:t>
            </a:r>
            <a:r>
              <a:rPr lang="es-CO" sz="1500" dirty="0" smtClean="0"/>
              <a:t> color='red'&gt; " + </a:t>
            </a:r>
            <a:r>
              <a:rPr lang="es-CO" sz="1500" dirty="0" err="1" smtClean="0"/>
              <a:t>onewrongword</a:t>
            </a:r>
            <a:r>
              <a:rPr lang="es-CO" sz="1500" dirty="0" smtClean="0"/>
              <a:t> + "&lt;/</a:t>
            </a:r>
            <a:r>
              <a:rPr lang="es-CO" sz="1500" dirty="0" err="1" smtClean="0"/>
              <a:t>font</a:t>
            </a:r>
            <a:r>
              <a:rPr lang="es-CO" sz="1500" dirty="0" smtClean="0"/>
              <a:t>&gt;"); </a:t>
            </a:r>
          </a:p>
          <a:p>
            <a:r>
              <a:rPr lang="es-CO" sz="1500" dirty="0" err="1" smtClean="0"/>
              <a:t>out.println</a:t>
            </a:r>
            <a:r>
              <a:rPr lang="es-CO" sz="1500" dirty="0" smtClean="0"/>
              <a:t>("&lt;p&gt;&lt;b&gt;" + </a:t>
            </a:r>
            <a:r>
              <a:rPr lang="es-CO" sz="1500" dirty="0" err="1" smtClean="0"/>
              <a:t>onewordsuggestioncount</a:t>
            </a:r>
            <a:r>
              <a:rPr lang="es-CO" sz="1500" dirty="0" smtClean="0"/>
              <a:t> + " Sugerencias:&lt;/b&gt;&lt;</a:t>
            </a:r>
            <a:r>
              <a:rPr lang="es-CO" sz="1500" dirty="0" err="1" smtClean="0"/>
              <a:t>br</a:t>
            </a:r>
            <a:r>
              <a:rPr lang="es-CO" sz="1500" dirty="0" smtClean="0"/>
              <a:t>&gt;"); </a:t>
            </a:r>
          </a:p>
          <a:p>
            <a:r>
              <a:rPr lang="es-CO" sz="1500" dirty="0" err="1" smtClean="0"/>
              <a:t>for</a:t>
            </a:r>
            <a:r>
              <a:rPr lang="es-CO" sz="1500" dirty="0" smtClean="0"/>
              <a:t> (</a:t>
            </a:r>
            <a:r>
              <a:rPr lang="es-CO" sz="1500" dirty="0" err="1" smtClean="0"/>
              <a:t>int</a:t>
            </a:r>
            <a:r>
              <a:rPr lang="es-CO" sz="1500" dirty="0" smtClean="0"/>
              <a:t> k = 0; k &lt; </a:t>
            </a:r>
            <a:r>
              <a:rPr lang="es-CO" sz="1500" dirty="0" err="1" smtClean="0"/>
              <a:t>allsuggestions.size</a:t>
            </a:r>
            <a:r>
              <a:rPr lang="es-CO" sz="1500" dirty="0" smtClean="0"/>
              <a:t>(); k++) { </a:t>
            </a:r>
          </a:p>
          <a:p>
            <a:r>
              <a:rPr lang="es-CO" sz="1500" dirty="0" err="1" smtClean="0"/>
              <a:t>String</a:t>
            </a:r>
            <a:r>
              <a:rPr lang="es-CO" sz="1500" dirty="0" smtClean="0"/>
              <a:t> </a:t>
            </a:r>
            <a:r>
              <a:rPr lang="es-CO" sz="1500" dirty="0" err="1" smtClean="0"/>
              <a:t>onesuggestion</a:t>
            </a:r>
            <a:r>
              <a:rPr lang="es-CO" sz="1500" dirty="0" smtClean="0"/>
              <a:t> = (</a:t>
            </a:r>
            <a:r>
              <a:rPr lang="es-CO" sz="1500" dirty="0" err="1" smtClean="0"/>
              <a:t>String</a:t>
            </a:r>
            <a:r>
              <a:rPr lang="es-CO" sz="1500" dirty="0" smtClean="0"/>
              <a:t>) allsuggestions.get(k); </a:t>
            </a:r>
          </a:p>
          <a:p>
            <a:r>
              <a:rPr lang="es-CO" sz="1500" dirty="0" err="1" smtClean="0"/>
              <a:t>out.println</a:t>
            </a:r>
            <a:r>
              <a:rPr lang="es-CO" sz="1500" dirty="0" smtClean="0"/>
              <a:t>(</a:t>
            </a:r>
            <a:r>
              <a:rPr lang="es-CO" sz="1500" dirty="0" err="1" smtClean="0"/>
              <a:t>onesuggestion</a:t>
            </a:r>
            <a:r>
              <a:rPr lang="es-CO" sz="1500" dirty="0" smtClean="0"/>
              <a:t>); </a:t>
            </a:r>
          </a:p>
          <a:p>
            <a:r>
              <a:rPr lang="es-CO" sz="1500" dirty="0" smtClean="0"/>
              <a:t>}</a:t>
            </a:r>
          </a:p>
          <a:p>
            <a:r>
              <a:rPr lang="es-CO" sz="1500" dirty="0" smtClean="0"/>
              <a:t> } </a:t>
            </a:r>
          </a:p>
          <a:p>
            <a:r>
              <a:rPr lang="es-CO" sz="1500" dirty="0" err="1" smtClean="0"/>
              <a:t>out.println</a:t>
            </a:r>
            <a:r>
              <a:rPr lang="es-CO" sz="1500" dirty="0" smtClean="0"/>
              <a:t>("&lt;</a:t>
            </a:r>
            <a:r>
              <a:rPr lang="es-CO" sz="1500" dirty="0" err="1" smtClean="0"/>
              <a:t>hr</a:t>
            </a:r>
            <a:r>
              <a:rPr lang="es-CO" sz="1500" dirty="0" smtClean="0"/>
              <a:t>&gt;"); </a:t>
            </a:r>
          </a:p>
          <a:p>
            <a:r>
              <a:rPr lang="es-CO" sz="1500" dirty="0" err="1" smtClean="0"/>
              <a:t>out.println</a:t>
            </a:r>
            <a:r>
              <a:rPr lang="es-CO" sz="1500" dirty="0" smtClean="0"/>
              <a:t>("&lt;</a:t>
            </a:r>
            <a:r>
              <a:rPr lang="es-CO" sz="1500" dirty="0" err="1" smtClean="0"/>
              <a:t>font</a:t>
            </a:r>
            <a:r>
              <a:rPr lang="es-CO" sz="1500" dirty="0" smtClean="0"/>
              <a:t> color='red'&gt;&lt;b&gt;Resumen:&lt;/b&gt; " + </a:t>
            </a:r>
            <a:r>
              <a:rPr lang="es-CO" sz="1500" dirty="0" err="1" smtClean="0"/>
              <a:t>no_of_mistakes</a:t>
            </a:r>
            <a:r>
              <a:rPr lang="es-CO" sz="1500" dirty="0" smtClean="0"/>
              <a:t> + " Errores (");</a:t>
            </a:r>
          </a:p>
          <a:p>
            <a:r>
              <a:rPr lang="es-CO" sz="1500" dirty="0" smtClean="0"/>
              <a:t> </a:t>
            </a:r>
            <a:r>
              <a:rPr lang="es-CO" sz="1500" dirty="0" err="1" smtClean="0"/>
              <a:t>for</a:t>
            </a:r>
            <a:r>
              <a:rPr lang="es-CO" sz="1500" dirty="0" smtClean="0"/>
              <a:t> (</a:t>
            </a:r>
            <a:r>
              <a:rPr lang="es-CO" sz="1500" dirty="0" err="1" smtClean="0"/>
              <a:t>int</a:t>
            </a:r>
            <a:r>
              <a:rPr lang="es-CO" sz="1500" dirty="0" smtClean="0"/>
              <a:t> i = 0; i &lt; </a:t>
            </a:r>
            <a:r>
              <a:rPr lang="es-CO" sz="1500" dirty="0" err="1" smtClean="0"/>
              <a:t>allwrongwords.size</a:t>
            </a:r>
            <a:r>
              <a:rPr lang="es-CO" sz="1500" dirty="0" smtClean="0"/>
              <a:t>(); i++) { </a:t>
            </a:r>
          </a:p>
          <a:p>
            <a:r>
              <a:rPr lang="es-CO" sz="1500" dirty="0" err="1" smtClean="0"/>
              <a:t>String</a:t>
            </a:r>
            <a:r>
              <a:rPr lang="es-CO" sz="1500" dirty="0" smtClean="0"/>
              <a:t> </a:t>
            </a:r>
            <a:r>
              <a:rPr lang="es-CO" sz="1500" dirty="0" err="1" smtClean="0"/>
              <a:t>onewrongword</a:t>
            </a:r>
            <a:r>
              <a:rPr lang="es-CO" sz="1500" dirty="0" smtClean="0"/>
              <a:t> = ((</a:t>
            </a:r>
            <a:r>
              <a:rPr lang="es-CO" sz="1500" dirty="0" err="1" smtClean="0"/>
              <a:t>Words</a:t>
            </a:r>
            <a:r>
              <a:rPr lang="es-CO" sz="1500" dirty="0" smtClean="0"/>
              <a:t>) allwrongwords.get(i)).</a:t>
            </a:r>
            <a:r>
              <a:rPr lang="es-CO" sz="1500" dirty="0" err="1" smtClean="0"/>
              <a:t>getWord</a:t>
            </a:r>
            <a:r>
              <a:rPr lang="es-CO" sz="1500" dirty="0" smtClean="0"/>
              <a:t>(); </a:t>
            </a:r>
          </a:p>
          <a:p>
            <a:r>
              <a:rPr lang="es-CO" sz="1500" dirty="0" err="1" smtClean="0"/>
              <a:t>out.println</a:t>
            </a:r>
            <a:r>
              <a:rPr lang="es-CO" sz="1500" dirty="0" smtClean="0"/>
              <a:t>(</a:t>
            </a:r>
            <a:r>
              <a:rPr lang="es-CO" sz="1500" dirty="0" err="1" smtClean="0"/>
              <a:t>onewrongword</a:t>
            </a:r>
            <a:r>
              <a:rPr lang="es-CO" sz="1500" dirty="0" smtClean="0"/>
              <a:t>); </a:t>
            </a:r>
          </a:p>
          <a:p>
            <a:r>
              <a:rPr lang="es-CO" sz="1500" dirty="0" smtClean="0"/>
              <a:t>} </a:t>
            </a:r>
          </a:p>
          <a:p>
            <a:r>
              <a:rPr lang="es-CO" sz="1500" dirty="0" err="1" smtClean="0"/>
              <a:t>out.println</a:t>
            </a:r>
            <a:r>
              <a:rPr lang="es-CO" sz="1500" dirty="0" smtClean="0"/>
              <a:t>(")."); </a:t>
            </a:r>
          </a:p>
          <a:p>
            <a:r>
              <a:rPr lang="es-CO" sz="1500" dirty="0" err="1" smtClean="0"/>
              <a:t>out.println</a:t>
            </a:r>
            <a:r>
              <a:rPr lang="es-CO" sz="1500" dirty="0" smtClean="0"/>
              <a:t>("&lt;/</a:t>
            </a:r>
            <a:r>
              <a:rPr lang="es-CO" sz="1500" dirty="0" err="1" smtClean="0"/>
              <a:t>font</a:t>
            </a:r>
            <a:r>
              <a:rPr lang="es-CO" sz="1500" dirty="0" smtClean="0"/>
              <a:t>&gt;"); </a:t>
            </a:r>
          </a:p>
          <a:p>
            <a:r>
              <a:rPr lang="es-CO" sz="1500" dirty="0" err="1" smtClean="0"/>
              <a:t>out.println</a:t>
            </a:r>
            <a:r>
              <a:rPr lang="es-CO" sz="1500" dirty="0" smtClean="0"/>
              <a:t>("&lt;/</a:t>
            </a:r>
            <a:r>
              <a:rPr lang="es-CO" sz="1500" dirty="0" err="1" smtClean="0"/>
              <a:t>body</a:t>
            </a:r>
            <a:r>
              <a:rPr lang="es-CO" sz="1500" dirty="0" smtClean="0"/>
              <a:t>&gt;"); </a:t>
            </a:r>
          </a:p>
          <a:p>
            <a:r>
              <a:rPr lang="es-CO" sz="1500" dirty="0" err="1" smtClean="0"/>
              <a:t>out.println</a:t>
            </a:r>
            <a:r>
              <a:rPr lang="es-CO" sz="1500" dirty="0" smtClean="0"/>
              <a:t>("&lt;/</a:t>
            </a:r>
            <a:r>
              <a:rPr lang="es-CO" sz="1500" dirty="0" err="1" smtClean="0"/>
              <a:t>html</a:t>
            </a:r>
            <a:r>
              <a:rPr lang="es-CO" sz="1500" dirty="0" smtClean="0"/>
              <a:t>&gt;"); </a:t>
            </a:r>
          </a:p>
          <a:p>
            <a:r>
              <a:rPr lang="es-CO" sz="1500" dirty="0" smtClean="0"/>
              <a:t>} catch (</a:t>
            </a:r>
            <a:r>
              <a:rPr lang="es-CO" sz="1500" dirty="0" err="1" smtClean="0"/>
              <a:t>Exception</a:t>
            </a:r>
            <a:r>
              <a:rPr lang="es-CO" sz="1500" dirty="0" smtClean="0"/>
              <a:t> ex) { </a:t>
            </a:r>
          </a:p>
          <a:p>
            <a:r>
              <a:rPr lang="es-CO" sz="1500" dirty="0" smtClean="0"/>
              <a:t>	</a:t>
            </a:r>
            <a:r>
              <a:rPr lang="es-CO" sz="1500" dirty="0" err="1" smtClean="0"/>
              <a:t>out.println</a:t>
            </a:r>
            <a:r>
              <a:rPr lang="es-CO" sz="1500" dirty="0" smtClean="0"/>
              <a:t>("</a:t>
            </a:r>
            <a:r>
              <a:rPr lang="es-CO" sz="1500" dirty="0" err="1" smtClean="0"/>
              <a:t>exception</a:t>
            </a:r>
            <a:r>
              <a:rPr lang="es-CO" sz="1500" dirty="0" smtClean="0"/>
              <a:t>" + ex); </a:t>
            </a:r>
          </a:p>
          <a:p>
            <a:r>
              <a:rPr lang="es-CO" sz="1500" dirty="0" smtClean="0"/>
              <a:t>}</a:t>
            </a:r>
          </a:p>
          <a:p>
            <a:r>
              <a:rPr lang="es-CO" sz="1500" dirty="0" smtClean="0"/>
              <a:t> </a:t>
            </a:r>
            <a:r>
              <a:rPr lang="es-CO" sz="1500" dirty="0" err="1" smtClean="0"/>
              <a:t>finally</a:t>
            </a:r>
            <a:r>
              <a:rPr lang="es-CO" sz="1500" dirty="0" smtClean="0"/>
              <a:t> { </a:t>
            </a:r>
          </a:p>
          <a:p>
            <a:r>
              <a:rPr lang="es-CO" sz="1500" dirty="0" smtClean="0"/>
              <a:t>	</a:t>
            </a:r>
            <a:r>
              <a:rPr lang="es-CO" sz="1500" dirty="0" err="1" smtClean="0"/>
              <a:t>out.close</a:t>
            </a:r>
            <a:r>
              <a:rPr lang="es-CO" sz="1500" dirty="0" smtClean="0"/>
              <a:t>(); </a:t>
            </a:r>
          </a:p>
          <a:p>
            <a:r>
              <a:rPr lang="es-CO" sz="1500" dirty="0" smtClean="0"/>
              <a:t>} </a:t>
            </a:r>
            <a:endParaRPr lang="es-CO" sz="1500" dirty="0"/>
          </a:p>
        </p:txBody>
      </p:sp>
      <p:pic>
        <p:nvPicPr>
          <p:cNvPr id="3" name="2 Imagen" descr="trabajando.jpg"/>
          <p:cNvPicPr>
            <a:picLocks noChangeAspect="1"/>
          </p:cNvPicPr>
          <p:nvPr/>
        </p:nvPicPr>
        <p:blipFill>
          <a:blip r:embed="rId2"/>
          <a:stretch>
            <a:fillRect/>
          </a:stretch>
        </p:blipFill>
        <p:spPr>
          <a:xfrm>
            <a:off x="5986446" y="4508629"/>
            <a:ext cx="3157554" cy="234937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4678" y="1357298"/>
            <a:ext cx="5857916" cy="4524315"/>
          </a:xfrm>
          <a:prstGeom prst="rect">
            <a:avLst/>
          </a:prstGeom>
          <a:noFill/>
        </p:spPr>
        <p:txBody>
          <a:bodyPr wrap="square" rtlCol="0">
            <a:spAutoFit/>
          </a:bodyPr>
          <a:lstStyle/>
          <a:p>
            <a:r>
              <a:rPr lang="es-CO" sz="1600" dirty="0" err="1" smtClean="0"/>
              <a:t>You</a:t>
            </a:r>
            <a:r>
              <a:rPr lang="es-CO" sz="1600" dirty="0" smtClean="0"/>
              <a:t> </a:t>
            </a:r>
            <a:r>
              <a:rPr lang="es-CO" sz="1600" dirty="0" err="1" smtClean="0"/>
              <a:t>see</a:t>
            </a:r>
            <a:r>
              <a:rPr lang="es-CO" sz="1600" dirty="0" smtClean="0"/>
              <a:t> a </a:t>
            </a:r>
            <a:r>
              <a:rPr lang="es-CO" sz="1600" dirty="0" err="1" smtClean="0"/>
              <a:t>number</a:t>
            </a:r>
            <a:r>
              <a:rPr lang="es-CO" sz="1600" dirty="0" smtClean="0"/>
              <a:t> of error </a:t>
            </a:r>
            <a:r>
              <a:rPr lang="es-CO" sz="1600" dirty="0" err="1" smtClean="0"/>
              <a:t>bars</a:t>
            </a:r>
            <a:r>
              <a:rPr lang="es-CO" sz="1600" dirty="0" smtClean="0"/>
              <a:t> and </a:t>
            </a:r>
            <a:r>
              <a:rPr lang="es-CO" sz="1600" dirty="0" err="1" smtClean="0"/>
              <a:t>warning</a:t>
            </a:r>
            <a:r>
              <a:rPr lang="es-CO" sz="1600" dirty="0" smtClean="0"/>
              <a:t> </a:t>
            </a:r>
            <a:r>
              <a:rPr lang="es-CO" sz="1600" dirty="0" err="1" smtClean="0"/>
              <a:t>icons</a:t>
            </a:r>
            <a:r>
              <a:rPr lang="es-CO" sz="1600" dirty="0" smtClean="0"/>
              <a:t>, </a:t>
            </a:r>
            <a:r>
              <a:rPr lang="es-CO" sz="1600" dirty="0" err="1" smtClean="0"/>
              <a:t>indicating</a:t>
            </a:r>
            <a:r>
              <a:rPr lang="es-CO" sz="1600" dirty="0" smtClean="0"/>
              <a:t> </a:t>
            </a:r>
            <a:r>
              <a:rPr lang="es-CO" sz="1600" dirty="0" err="1" smtClean="0"/>
              <a:t>classes</a:t>
            </a:r>
            <a:r>
              <a:rPr lang="es-CO" sz="1600" dirty="0" smtClean="0"/>
              <a:t> </a:t>
            </a:r>
            <a:r>
              <a:rPr lang="es-CO" sz="1600" dirty="0" err="1" smtClean="0"/>
              <a:t>that</a:t>
            </a:r>
            <a:r>
              <a:rPr lang="es-CO" sz="1600" dirty="0" smtClean="0"/>
              <a:t> are </a:t>
            </a:r>
            <a:r>
              <a:rPr lang="es-CO" sz="1600" dirty="0" err="1" smtClean="0"/>
              <a:t>not</a:t>
            </a:r>
            <a:r>
              <a:rPr lang="es-CO" sz="1600" dirty="0" smtClean="0"/>
              <a:t> </a:t>
            </a:r>
            <a:r>
              <a:rPr lang="es-CO" sz="1600" dirty="0" err="1" smtClean="0"/>
              <a:t>found</a:t>
            </a:r>
            <a:r>
              <a:rPr lang="es-CO" sz="1600" dirty="0" smtClean="0"/>
              <a:t>. </a:t>
            </a:r>
            <a:r>
              <a:rPr lang="es-CO" sz="1600" dirty="0" err="1" smtClean="0"/>
              <a:t>To</a:t>
            </a:r>
            <a:r>
              <a:rPr lang="es-CO" sz="1600" dirty="0" smtClean="0"/>
              <a:t> </a:t>
            </a:r>
            <a:r>
              <a:rPr lang="es-CO" sz="1600" dirty="0" err="1" smtClean="0"/>
              <a:t>fix</a:t>
            </a:r>
            <a:r>
              <a:rPr lang="es-CO" sz="1600" dirty="0" smtClean="0"/>
              <a:t> </a:t>
            </a:r>
            <a:r>
              <a:rPr lang="es-CO" sz="1600" dirty="0" err="1" smtClean="0"/>
              <a:t>imports</a:t>
            </a:r>
            <a:r>
              <a:rPr lang="es-CO" sz="1600" dirty="0" smtClean="0"/>
              <a:t> </a:t>
            </a:r>
            <a:r>
              <a:rPr lang="es-CO" sz="1600" dirty="0" err="1" smtClean="0"/>
              <a:t>after</a:t>
            </a:r>
            <a:r>
              <a:rPr lang="es-CO" sz="1600" dirty="0" smtClean="0"/>
              <a:t> </a:t>
            </a:r>
            <a:r>
              <a:rPr lang="es-CO" sz="1600" dirty="0" err="1" smtClean="0"/>
              <a:t>pasting</a:t>
            </a:r>
            <a:r>
              <a:rPr lang="es-CO" sz="1600" dirty="0" smtClean="0"/>
              <a:t> </a:t>
            </a:r>
            <a:r>
              <a:rPr lang="es-CO" sz="1600" dirty="0" err="1" smtClean="0"/>
              <a:t>the</a:t>
            </a:r>
            <a:r>
              <a:rPr lang="es-CO" sz="1600" dirty="0" smtClean="0"/>
              <a:t> </a:t>
            </a:r>
            <a:r>
              <a:rPr lang="es-CO" sz="1600" dirty="0" err="1" smtClean="0"/>
              <a:t>code</a:t>
            </a:r>
            <a:r>
              <a:rPr lang="es-CO" sz="1600" dirty="0" smtClean="0"/>
              <a:t>, </a:t>
            </a:r>
            <a:r>
              <a:rPr lang="es-CO" sz="1600" dirty="0" err="1" smtClean="0"/>
              <a:t>right</a:t>
            </a:r>
            <a:r>
              <a:rPr lang="es-CO" sz="1600" dirty="0" smtClean="0"/>
              <a:t>-click </a:t>
            </a:r>
            <a:r>
              <a:rPr lang="es-CO" sz="1600" dirty="0" err="1" smtClean="0"/>
              <a:t>anywhere</a:t>
            </a:r>
            <a:r>
              <a:rPr lang="es-CO" sz="1600" dirty="0" smtClean="0"/>
              <a:t>, </a:t>
            </a:r>
            <a:r>
              <a:rPr lang="es-CO" sz="1600" dirty="0" err="1" smtClean="0"/>
              <a:t>which</a:t>
            </a:r>
            <a:r>
              <a:rPr lang="es-CO" sz="1600" dirty="0" smtClean="0"/>
              <a:t> opens a </a:t>
            </a:r>
            <a:r>
              <a:rPr lang="es-CO" sz="1600" dirty="0" err="1" smtClean="0"/>
              <a:t>context</a:t>
            </a:r>
            <a:r>
              <a:rPr lang="es-CO" sz="1600" dirty="0" smtClean="0"/>
              <a:t> </a:t>
            </a:r>
            <a:r>
              <a:rPr lang="es-CO" sz="1600" dirty="0" err="1" smtClean="0"/>
              <a:t>menu</a:t>
            </a:r>
            <a:r>
              <a:rPr lang="es-CO" sz="1600" dirty="0" smtClean="0"/>
              <a:t>, and </a:t>
            </a:r>
            <a:r>
              <a:rPr lang="es-CO" sz="1600" dirty="0" err="1" smtClean="0"/>
              <a:t>select</a:t>
            </a:r>
            <a:r>
              <a:rPr lang="es-CO" sz="1600" dirty="0" smtClean="0"/>
              <a:t> </a:t>
            </a:r>
            <a:r>
              <a:rPr lang="es-CO" sz="1600" dirty="0" err="1" smtClean="0"/>
              <a:t>Fix</a:t>
            </a:r>
            <a:r>
              <a:rPr lang="es-CO" sz="1600" dirty="0" smtClean="0"/>
              <a:t> </a:t>
            </a:r>
            <a:r>
              <a:rPr lang="es-CO" sz="1600" dirty="0" err="1" smtClean="0"/>
              <a:t>Imports</a:t>
            </a:r>
            <a:r>
              <a:rPr lang="es-CO" sz="1600" dirty="0" smtClean="0"/>
              <a:t>. (</a:t>
            </a:r>
            <a:r>
              <a:rPr lang="es-CO" sz="1600" dirty="0" err="1" smtClean="0"/>
              <a:t>You</a:t>
            </a:r>
            <a:r>
              <a:rPr lang="es-CO" sz="1600" dirty="0" smtClean="0"/>
              <a:t> </a:t>
            </a:r>
            <a:r>
              <a:rPr lang="es-CO" sz="1600" dirty="0" err="1" smtClean="0"/>
              <a:t>have</a:t>
            </a:r>
            <a:r>
              <a:rPr lang="es-CO" sz="1600" dirty="0" smtClean="0"/>
              <a:t> a </a:t>
            </a:r>
            <a:r>
              <a:rPr lang="es-CO" sz="1600" dirty="0" err="1" smtClean="0"/>
              <a:t>choice</a:t>
            </a:r>
            <a:r>
              <a:rPr lang="es-CO" sz="1600" dirty="0" smtClean="0"/>
              <a:t> of </a:t>
            </a:r>
            <a:r>
              <a:rPr lang="es-CO" sz="1600" dirty="0" err="1" smtClean="0"/>
              <a:t>List</a:t>
            </a:r>
            <a:r>
              <a:rPr lang="es-CO" sz="1600" dirty="0" smtClean="0"/>
              <a:t> </a:t>
            </a:r>
            <a:r>
              <a:rPr lang="es-CO" sz="1600" dirty="0" err="1" smtClean="0"/>
              <a:t>classes</a:t>
            </a:r>
            <a:r>
              <a:rPr lang="es-CO" sz="1600" dirty="0" smtClean="0"/>
              <a:t> </a:t>
            </a:r>
            <a:r>
              <a:rPr lang="es-CO" sz="1600" dirty="0" err="1" smtClean="0"/>
              <a:t>to</a:t>
            </a:r>
            <a:r>
              <a:rPr lang="es-CO" sz="1600" dirty="0" smtClean="0"/>
              <a:t> </a:t>
            </a:r>
            <a:r>
              <a:rPr lang="es-CO" sz="1600" dirty="0" err="1" smtClean="0"/>
              <a:t>import</a:t>
            </a:r>
            <a:r>
              <a:rPr lang="es-CO" sz="1600" dirty="0" smtClean="0"/>
              <a:t>. </a:t>
            </a:r>
            <a:r>
              <a:rPr lang="es-CO" sz="1600" dirty="0" err="1" smtClean="0"/>
              <a:t>Accept</a:t>
            </a:r>
            <a:r>
              <a:rPr lang="es-CO" sz="1600" dirty="0" smtClean="0"/>
              <a:t> </a:t>
            </a:r>
            <a:r>
              <a:rPr lang="es-CO" sz="1600" dirty="0" err="1" smtClean="0"/>
              <a:t>the</a:t>
            </a:r>
            <a:r>
              <a:rPr lang="es-CO" sz="1600" dirty="0" smtClean="0"/>
              <a:t> default </a:t>
            </a:r>
            <a:r>
              <a:rPr lang="es-CO" sz="1600" dirty="0" err="1" smtClean="0"/>
              <a:t>java.util.List</a:t>
            </a:r>
            <a:r>
              <a:rPr lang="es-CO" sz="1600" dirty="0" smtClean="0"/>
              <a:t>.) </a:t>
            </a:r>
          </a:p>
          <a:p>
            <a:endParaRPr lang="es-CO" sz="1600" dirty="0" smtClean="0"/>
          </a:p>
          <a:p>
            <a:r>
              <a:rPr lang="es-CO" sz="1600" dirty="0" err="1" smtClean="0"/>
              <a:t>The</a:t>
            </a:r>
            <a:r>
              <a:rPr lang="es-CO" sz="1600" dirty="0" smtClean="0"/>
              <a:t> full </a:t>
            </a:r>
            <a:r>
              <a:rPr lang="es-CO" sz="1600" dirty="0" err="1" smtClean="0"/>
              <a:t>list</a:t>
            </a:r>
            <a:r>
              <a:rPr lang="es-CO" sz="1600" dirty="0" smtClean="0"/>
              <a:t> of </a:t>
            </a:r>
            <a:r>
              <a:rPr lang="es-CO" sz="1600" dirty="0" err="1" smtClean="0"/>
              <a:t>imported</a:t>
            </a:r>
            <a:r>
              <a:rPr lang="es-CO" sz="1600" dirty="0" smtClean="0"/>
              <a:t> </a:t>
            </a:r>
            <a:r>
              <a:rPr lang="es-CO" sz="1600" dirty="0" err="1" smtClean="0"/>
              <a:t>classes</a:t>
            </a:r>
            <a:r>
              <a:rPr lang="es-CO" sz="1600" dirty="0" smtClean="0"/>
              <a:t> </a:t>
            </a:r>
            <a:r>
              <a:rPr lang="es-CO" sz="1600" dirty="0" err="1" smtClean="0"/>
              <a:t>follows</a:t>
            </a:r>
            <a:r>
              <a:rPr lang="es-CO" sz="1600" dirty="0" smtClean="0"/>
              <a:t>: </a:t>
            </a:r>
          </a:p>
          <a:p>
            <a:endParaRPr lang="es-CO" sz="1600" dirty="0"/>
          </a:p>
          <a:p>
            <a:r>
              <a:rPr lang="es-CO" sz="1600" dirty="0" err="1" smtClean="0"/>
              <a:t>import</a:t>
            </a:r>
            <a:r>
              <a:rPr lang="es-CO" sz="1600" dirty="0" smtClean="0"/>
              <a:t> </a:t>
            </a:r>
            <a:r>
              <a:rPr lang="es-CO" sz="1600" dirty="0" err="1" smtClean="0"/>
              <a:t>com.cdyne.ws.Check</a:t>
            </a:r>
            <a:r>
              <a:rPr lang="es-CO" sz="1600" dirty="0" smtClean="0"/>
              <a:t>; </a:t>
            </a:r>
          </a:p>
          <a:p>
            <a:r>
              <a:rPr lang="es-CO" sz="1600" dirty="0" err="1" smtClean="0"/>
              <a:t>import</a:t>
            </a:r>
            <a:r>
              <a:rPr lang="es-CO" sz="1600" dirty="0" smtClean="0"/>
              <a:t> </a:t>
            </a:r>
            <a:r>
              <a:rPr lang="es-CO" sz="1600" dirty="0" err="1" smtClean="0"/>
              <a:t>com.cdyne.ws.Words</a:t>
            </a:r>
            <a:r>
              <a:rPr lang="es-CO" sz="1600" dirty="0" smtClean="0"/>
              <a:t>; </a:t>
            </a:r>
          </a:p>
          <a:p>
            <a:r>
              <a:rPr lang="es-CO" sz="1600" dirty="0" err="1" smtClean="0"/>
              <a:t>import</a:t>
            </a:r>
            <a:r>
              <a:rPr lang="es-CO" sz="1600" dirty="0" smtClean="0"/>
              <a:t> </a:t>
            </a:r>
            <a:r>
              <a:rPr lang="es-CO" sz="1600" dirty="0" err="1" smtClean="0"/>
              <a:t>java.io.IOException</a:t>
            </a:r>
            <a:r>
              <a:rPr lang="es-CO" sz="1600" dirty="0" smtClean="0"/>
              <a:t>; </a:t>
            </a:r>
          </a:p>
          <a:p>
            <a:r>
              <a:rPr lang="es-CO" sz="1600" dirty="0" err="1" smtClean="0"/>
              <a:t>import</a:t>
            </a:r>
            <a:r>
              <a:rPr lang="es-CO" sz="1600" dirty="0" smtClean="0"/>
              <a:t> </a:t>
            </a:r>
            <a:r>
              <a:rPr lang="es-CO" sz="1600" dirty="0" err="1" smtClean="0"/>
              <a:t>java.io.PrintWriter</a:t>
            </a:r>
            <a:r>
              <a:rPr lang="es-CO" sz="1600" dirty="0" smtClean="0"/>
              <a:t>; </a:t>
            </a:r>
          </a:p>
          <a:p>
            <a:r>
              <a:rPr lang="es-CO" sz="1600" dirty="0" err="1" smtClean="0"/>
              <a:t>import</a:t>
            </a:r>
            <a:r>
              <a:rPr lang="es-CO" sz="1600" dirty="0" smtClean="0"/>
              <a:t> </a:t>
            </a:r>
            <a:r>
              <a:rPr lang="es-CO" sz="1600" dirty="0" err="1" smtClean="0"/>
              <a:t>java.util.List</a:t>
            </a:r>
            <a:r>
              <a:rPr lang="es-CO" sz="1600" dirty="0" smtClean="0"/>
              <a:t>; </a:t>
            </a:r>
          </a:p>
          <a:p>
            <a:r>
              <a:rPr lang="es-CO" sz="1600" dirty="0" err="1" smtClean="0"/>
              <a:t>import</a:t>
            </a:r>
            <a:r>
              <a:rPr lang="es-CO" sz="1600" dirty="0" smtClean="0"/>
              <a:t> </a:t>
            </a:r>
            <a:r>
              <a:rPr lang="es-CO" sz="1600" dirty="0" err="1" smtClean="0"/>
              <a:t>javax.servlet.ServletException</a:t>
            </a:r>
            <a:r>
              <a:rPr lang="es-CO" sz="1600" dirty="0" smtClean="0"/>
              <a:t>; </a:t>
            </a:r>
          </a:p>
          <a:p>
            <a:r>
              <a:rPr lang="es-CO" sz="1600" dirty="0" err="1" smtClean="0"/>
              <a:t>import</a:t>
            </a:r>
            <a:r>
              <a:rPr lang="es-CO" sz="1600" dirty="0" smtClean="0"/>
              <a:t> </a:t>
            </a:r>
            <a:r>
              <a:rPr lang="es-CO" sz="1600" dirty="0" err="1" smtClean="0"/>
              <a:t>javax.servlet.http.HttpServlet</a:t>
            </a:r>
            <a:r>
              <a:rPr lang="es-CO" sz="1600" dirty="0" smtClean="0"/>
              <a:t>; </a:t>
            </a:r>
          </a:p>
          <a:p>
            <a:r>
              <a:rPr lang="es-CO" sz="1600" dirty="0" err="1" smtClean="0"/>
              <a:t>import</a:t>
            </a:r>
            <a:r>
              <a:rPr lang="es-CO" sz="1600" dirty="0" smtClean="0"/>
              <a:t> </a:t>
            </a:r>
            <a:r>
              <a:rPr lang="es-CO" sz="1600" dirty="0" err="1" smtClean="0"/>
              <a:t>javax.servlet.http.HttpServletRequest</a:t>
            </a:r>
            <a:r>
              <a:rPr lang="es-CO" sz="1600" dirty="0" smtClean="0"/>
              <a:t>; </a:t>
            </a:r>
          </a:p>
          <a:p>
            <a:r>
              <a:rPr lang="es-CO" sz="1600" dirty="0" err="1" smtClean="0"/>
              <a:t>import</a:t>
            </a:r>
            <a:r>
              <a:rPr lang="es-CO" sz="1600" dirty="0" smtClean="0"/>
              <a:t> </a:t>
            </a:r>
            <a:r>
              <a:rPr lang="es-CO" sz="1600" dirty="0" err="1" smtClean="0"/>
              <a:t>javax.servlet.http.HttpServletResponse</a:t>
            </a:r>
            <a:r>
              <a:rPr lang="es-CO" sz="1600" dirty="0" smtClean="0"/>
              <a:t>; </a:t>
            </a:r>
          </a:p>
          <a:p>
            <a:r>
              <a:rPr lang="es-CO" sz="1600" dirty="0" err="1" smtClean="0"/>
              <a:t>import</a:t>
            </a:r>
            <a:r>
              <a:rPr lang="es-CO" sz="1600" dirty="0" smtClean="0"/>
              <a:t> </a:t>
            </a:r>
            <a:r>
              <a:rPr lang="es-CO" sz="1600" dirty="0" err="1" smtClean="0"/>
              <a:t>javax.xml.ws.WebServiceRef</a:t>
            </a:r>
            <a:r>
              <a:rPr lang="es-CO" sz="1600" dirty="0" smtClean="0"/>
              <a:t>;</a:t>
            </a:r>
            <a:endParaRPr lang="es-CO" sz="1600" dirty="0"/>
          </a:p>
        </p:txBody>
      </p:sp>
      <p:pic>
        <p:nvPicPr>
          <p:cNvPr id="3" name="2 Imagen" descr="adelante.JPG"/>
          <p:cNvPicPr>
            <a:picLocks noChangeAspect="1"/>
          </p:cNvPicPr>
          <p:nvPr/>
        </p:nvPicPr>
        <p:blipFill>
          <a:blip r:embed="rId2"/>
          <a:stretch>
            <a:fillRect/>
          </a:stretch>
        </p:blipFill>
        <p:spPr>
          <a:xfrm>
            <a:off x="428596" y="1928802"/>
            <a:ext cx="2066925" cy="30861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9" y="214290"/>
            <a:ext cx="8501121" cy="2062103"/>
          </a:xfrm>
          <a:prstGeom prst="rect">
            <a:avLst/>
          </a:prstGeom>
          <a:noFill/>
        </p:spPr>
        <p:txBody>
          <a:bodyPr wrap="square" rtlCol="0">
            <a:spAutoFit/>
          </a:bodyPr>
          <a:lstStyle/>
          <a:p>
            <a:r>
              <a:rPr lang="en-US" sz="1600" b="1" dirty="0" smtClean="0">
                <a:solidFill>
                  <a:srgbClr val="0000FF"/>
                </a:solidFill>
              </a:rPr>
              <a:t>Deploying the Client</a:t>
            </a:r>
          </a:p>
          <a:p>
            <a:endParaRPr lang="en-US" sz="1400" dirty="0" smtClean="0"/>
          </a:p>
          <a:p>
            <a:r>
              <a:rPr lang="en-US" sz="1400" dirty="0" smtClean="0"/>
              <a:t>The IDE uses an Ant build script to build and run your application. The IDE generates the build script based on the options you entered when creating the project. You can fine tune these options in the project's Project Properties dialog box (right-click the project node in the Projects window and choose Properties). </a:t>
            </a:r>
          </a:p>
          <a:p>
            <a:endParaRPr lang="en-US" sz="1400" dirty="0"/>
          </a:p>
          <a:p>
            <a:pPr marL="342900" indent="-342900">
              <a:buFont typeface="+mj-lt"/>
              <a:buAutoNum type="arabicPeriod"/>
            </a:pPr>
            <a:r>
              <a:rPr lang="en-US" sz="1400" dirty="0" smtClean="0"/>
              <a:t>Right-click the project node and choose Run. After a while, the application deploys and displays the JSP page that you coded in the previous section.</a:t>
            </a:r>
          </a:p>
          <a:p>
            <a:pPr marL="342900" indent="-342900">
              <a:buFont typeface="+mj-lt"/>
              <a:buAutoNum type="arabicPeriod"/>
            </a:pPr>
            <a:r>
              <a:rPr lang="en-US" sz="1400" dirty="0" smtClean="0"/>
              <a:t>Enter some text, making sure that some of it is incorrectly spelled: </a:t>
            </a:r>
          </a:p>
        </p:txBody>
      </p:sp>
      <p:pic>
        <p:nvPicPr>
          <p:cNvPr id="6146" name="Picture 2" descr="JSP page with text to check"/>
          <p:cNvPicPr>
            <a:picLocks noChangeAspect="1" noChangeArrowheads="1"/>
          </p:cNvPicPr>
          <p:nvPr/>
        </p:nvPicPr>
        <p:blipFill>
          <a:blip r:embed="rId2"/>
          <a:srcRect/>
          <a:stretch>
            <a:fillRect/>
          </a:stretch>
        </p:blipFill>
        <p:spPr bwMode="auto">
          <a:xfrm>
            <a:off x="1000100" y="2571744"/>
            <a:ext cx="7623163" cy="39386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500042"/>
            <a:ext cx="1957202" cy="369332"/>
          </a:xfrm>
          <a:prstGeom prst="rect">
            <a:avLst/>
          </a:prstGeom>
          <a:noFill/>
        </p:spPr>
        <p:txBody>
          <a:bodyPr wrap="none" rtlCol="0">
            <a:spAutoFit/>
          </a:bodyPr>
          <a:lstStyle/>
          <a:p>
            <a:r>
              <a:rPr lang="es-CO" b="1" dirty="0" err="1" smtClean="0"/>
              <a:t>Creating</a:t>
            </a:r>
            <a:r>
              <a:rPr lang="es-CO" b="1" dirty="0" smtClean="0"/>
              <a:t> </a:t>
            </a:r>
            <a:r>
              <a:rPr lang="es-CO" b="1" dirty="0" err="1" smtClean="0"/>
              <a:t>the</a:t>
            </a:r>
            <a:r>
              <a:rPr lang="es-CO" b="1" dirty="0" smtClean="0"/>
              <a:t> </a:t>
            </a:r>
            <a:r>
              <a:rPr lang="es-CO" b="1" dirty="0" err="1" smtClean="0"/>
              <a:t>Client</a:t>
            </a:r>
            <a:endParaRPr lang="es-CO" b="1" dirty="0" smtClean="0"/>
          </a:p>
        </p:txBody>
      </p:sp>
      <p:sp>
        <p:nvSpPr>
          <p:cNvPr id="3" name="2 CuadroTexto"/>
          <p:cNvSpPr txBox="1"/>
          <p:nvPr/>
        </p:nvSpPr>
        <p:spPr>
          <a:xfrm>
            <a:off x="428596" y="1000108"/>
            <a:ext cx="5715039" cy="5509200"/>
          </a:xfrm>
          <a:prstGeom prst="rect">
            <a:avLst/>
          </a:prstGeom>
          <a:noFill/>
        </p:spPr>
        <p:txBody>
          <a:bodyPr wrap="square" rtlCol="0">
            <a:spAutoFit/>
          </a:bodyPr>
          <a:lstStyle/>
          <a:p>
            <a:pPr marL="342900" indent="-342900">
              <a:buFont typeface="+mj-lt"/>
              <a:buAutoNum type="arabicPeriod"/>
            </a:pPr>
            <a:r>
              <a:rPr lang="en-US" sz="1600" dirty="0" smtClean="0"/>
              <a:t>Choose File &gt; New Project. Under Categories, choose Java Web. Under Projects, choose Web Application. Click Next. Name the project </a:t>
            </a:r>
            <a:r>
              <a:rPr lang="en-US" sz="1600" b="1" dirty="0" err="1" smtClean="0"/>
              <a:t>SpellCheckService</a:t>
            </a:r>
            <a:r>
              <a:rPr lang="en-US" sz="1600" dirty="0" smtClean="0"/>
              <a:t> and make sure that you specify an appropriate server as your target server. Leave all other options at default and click Finish.</a:t>
            </a:r>
          </a:p>
          <a:p>
            <a:pPr marL="342900" indent="-342900">
              <a:buFont typeface="+mj-lt"/>
              <a:buAutoNum type="arabicPeriod"/>
            </a:pPr>
            <a:endParaRPr lang="en-US" sz="1600" dirty="0"/>
          </a:p>
          <a:p>
            <a:pPr marL="342900" indent="-342900">
              <a:buFont typeface="+mj-lt"/>
              <a:buAutoNum type="arabicPeriod"/>
            </a:pPr>
            <a:r>
              <a:rPr lang="en-US" sz="1600" dirty="0" smtClean="0"/>
              <a:t>In the Projects window, right-click the </a:t>
            </a:r>
            <a:r>
              <a:rPr lang="en-US" sz="1600" dirty="0" err="1" smtClean="0"/>
              <a:t>SpellCheckService</a:t>
            </a:r>
            <a:r>
              <a:rPr lang="en-US" sz="1600" dirty="0" smtClean="0"/>
              <a:t> project node and choose New &gt; Web Service Client . Click Next. </a:t>
            </a:r>
          </a:p>
          <a:p>
            <a:pPr marL="342900" indent="-342900">
              <a:buFont typeface="+mj-lt"/>
              <a:buAutoNum type="arabicPeriod"/>
            </a:pPr>
            <a:endParaRPr lang="en-US" sz="1600" dirty="0" smtClean="0"/>
          </a:p>
          <a:p>
            <a:pPr marL="342900" indent="-342900">
              <a:buFont typeface="+mj-lt"/>
              <a:buAutoNum type="arabicPeriod"/>
            </a:pPr>
            <a:r>
              <a:rPr lang="en-US" sz="1600" dirty="0" smtClean="0"/>
              <a:t>Select WSDL URL and specify the following URL for the web service: </a:t>
            </a:r>
            <a:r>
              <a:rPr lang="en-US" sz="1600" dirty="0" smtClean="0">
                <a:hlinkClick r:id="rId2"/>
              </a:rPr>
              <a:t>http://wsf.cdyne.com/SpellChecker/check.asmx?wsdl</a:t>
            </a:r>
            <a:endParaRPr lang="en-US" sz="1600" dirty="0" smtClean="0"/>
          </a:p>
          <a:p>
            <a:pPr marL="342900" indent="-342900">
              <a:buFont typeface="+mj-lt"/>
              <a:buAutoNum type="arabicPeriod"/>
            </a:pPr>
            <a:endParaRPr lang="en-US" sz="1600" dirty="0" smtClean="0"/>
          </a:p>
          <a:p>
            <a:pPr marL="342900" indent="-342900">
              <a:buFont typeface="+mj-lt"/>
              <a:buAutoNum type="arabicPeriod"/>
            </a:pPr>
            <a:r>
              <a:rPr lang="en-US" sz="1600" dirty="0" smtClean="0"/>
              <a:t>If you are behind a firewall, you might need to specify a proxy server—otherwise the WSDL file cannot be downloaded. To specify the proxy server, click Set Proxy in the wizard. The IDE's Options window opens, where you can set the proxy universally for the IDE.</a:t>
            </a:r>
          </a:p>
          <a:p>
            <a:pPr marL="342900" indent="-342900">
              <a:buFont typeface="+mj-lt"/>
              <a:buAutoNum type="arabicPeriod"/>
            </a:pPr>
            <a:endParaRPr lang="en-US" sz="1600" dirty="0" smtClean="0"/>
          </a:p>
          <a:p>
            <a:pPr marL="342900" indent="-342900">
              <a:buFont typeface="+mj-lt"/>
              <a:buAutoNum type="arabicPeriod"/>
            </a:pPr>
            <a:r>
              <a:rPr lang="en-US" sz="1600" dirty="0" smtClean="0"/>
              <a:t>Leave the package name blank. By default the client class package name is taken from the WSDL. In this case is com.cdyne.ws. Click Finish.</a:t>
            </a:r>
          </a:p>
        </p:txBody>
      </p:sp>
      <p:pic>
        <p:nvPicPr>
          <p:cNvPr id="4" name="3 Imagen" descr="informacion.jpg"/>
          <p:cNvPicPr>
            <a:picLocks noChangeAspect="1"/>
          </p:cNvPicPr>
          <p:nvPr/>
        </p:nvPicPr>
        <p:blipFill>
          <a:blip r:embed="rId3"/>
          <a:stretch>
            <a:fillRect/>
          </a:stretch>
        </p:blipFill>
        <p:spPr>
          <a:xfrm>
            <a:off x="6420786" y="1714488"/>
            <a:ext cx="2723214" cy="36309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357166"/>
            <a:ext cx="7500990" cy="338554"/>
          </a:xfrm>
          <a:prstGeom prst="rect">
            <a:avLst/>
          </a:prstGeom>
          <a:noFill/>
        </p:spPr>
        <p:txBody>
          <a:bodyPr wrap="square" rtlCol="0">
            <a:spAutoFit/>
          </a:bodyPr>
          <a:lstStyle/>
          <a:p>
            <a:r>
              <a:rPr lang="en-US" sz="1600" dirty="0" smtClean="0"/>
              <a:t>In the Projects window, within the Web Service References node, you see the following: </a:t>
            </a:r>
          </a:p>
        </p:txBody>
      </p:sp>
      <p:sp>
        <p:nvSpPr>
          <p:cNvPr id="3" name="2 CuadroTexto"/>
          <p:cNvSpPr txBox="1"/>
          <p:nvPr/>
        </p:nvSpPr>
        <p:spPr>
          <a:xfrm>
            <a:off x="500034" y="5105957"/>
            <a:ext cx="8286808" cy="1323439"/>
          </a:xfrm>
          <a:prstGeom prst="rect">
            <a:avLst/>
          </a:prstGeom>
          <a:noFill/>
        </p:spPr>
        <p:txBody>
          <a:bodyPr wrap="square" rtlCol="0">
            <a:spAutoFit/>
          </a:bodyPr>
          <a:lstStyle/>
          <a:p>
            <a:pPr algn="just"/>
            <a:r>
              <a:rPr lang="en-US" sz="1600" dirty="0" smtClean="0"/>
              <a:t>The Projects window shows that a web service called 'check' has made a number of '</a:t>
            </a:r>
            <a:r>
              <a:rPr lang="en-US" sz="1600" dirty="0" err="1" smtClean="0"/>
              <a:t>CheckTextBody</a:t>
            </a:r>
            <a:r>
              <a:rPr lang="en-US" sz="1600" dirty="0" smtClean="0"/>
              <a:t>' and 'CheckTextBodyV2' operations available to your application. These operations check a string for spelling errors and returns data to be processed by the client. </a:t>
            </a:r>
          </a:p>
          <a:p>
            <a:pPr algn="just"/>
            <a:endParaRPr lang="en-US" sz="1600" dirty="0"/>
          </a:p>
          <a:p>
            <a:pPr algn="just"/>
            <a:r>
              <a:rPr lang="en-US" sz="1600" dirty="0" smtClean="0"/>
              <a:t>The V2 version of the service does not require authentication.</a:t>
            </a:r>
          </a:p>
        </p:txBody>
      </p:sp>
      <p:pic>
        <p:nvPicPr>
          <p:cNvPr id="18434" name="Picture 2" descr="Projects window showing web service references"/>
          <p:cNvPicPr>
            <a:picLocks noChangeAspect="1" noChangeArrowheads="1"/>
          </p:cNvPicPr>
          <p:nvPr/>
        </p:nvPicPr>
        <p:blipFill>
          <a:blip r:embed="rId2"/>
          <a:srcRect/>
          <a:stretch>
            <a:fillRect/>
          </a:stretch>
        </p:blipFill>
        <p:spPr bwMode="auto">
          <a:xfrm>
            <a:off x="2285984" y="785793"/>
            <a:ext cx="4071966" cy="409671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85728"/>
            <a:ext cx="8572560" cy="584775"/>
          </a:xfrm>
          <a:prstGeom prst="rect">
            <a:avLst/>
          </a:prstGeom>
          <a:noFill/>
        </p:spPr>
        <p:txBody>
          <a:bodyPr wrap="square" rtlCol="0">
            <a:spAutoFit/>
          </a:bodyPr>
          <a:lstStyle/>
          <a:p>
            <a:r>
              <a:rPr lang="en-US" sz="1600" dirty="0" smtClean="0"/>
              <a:t>Within the Generated Sources node, you see the client stubs that were generated by the JAX-WS Web Service Client wizard.</a:t>
            </a:r>
          </a:p>
        </p:txBody>
      </p:sp>
      <p:pic>
        <p:nvPicPr>
          <p:cNvPr id="17411" name="Picture 3" descr="Files view showing package structure of Build node"/>
          <p:cNvPicPr>
            <a:picLocks noChangeAspect="1" noChangeArrowheads="1"/>
          </p:cNvPicPr>
          <p:nvPr/>
        </p:nvPicPr>
        <p:blipFill>
          <a:blip r:embed="rId2"/>
          <a:srcRect/>
          <a:stretch>
            <a:fillRect/>
          </a:stretch>
        </p:blipFill>
        <p:spPr bwMode="auto">
          <a:xfrm>
            <a:off x="2428860" y="857232"/>
            <a:ext cx="4143404" cy="557766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3" y="285728"/>
            <a:ext cx="8286808" cy="646331"/>
          </a:xfrm>
          <a:prstGeom prst="rect">
            <a:avLst/>
          </a:prstGeom>
          <a:noFill/>
        </p:spPr>
        <p:txBody>
          <a:bodyPr wrap="square" rtlCol="0">
            <a:spAutoFit/>
          </a:bodyPr>
          <a:lstStyle/>
          <a:p>
            <a:r>
              <a:rPr lang="en-US" dirty="0" smtClean="0"/>
              <a:t>Expand the WEB-INF node and the </a:t>
            </a:r>
            <a:r>
              <a:rPr lang="en-US" dirty="0" err="1" smtClean="0"/>
              <a:t>wsdl</a:t>
            </a:r>
            <a:r>
              <a:rPr lang="en-US" dirty="0" smtClean="0"/>
              <a:t> </a:t>
            </a:r>
            <a:r>
              <a:rPr lang="en-US" dirty="0" err="1" smtClean="0"/>
              <a:t>subnode</a:t>
            </a:r>
            <a:r>
              <a:rPr lang="en-US" dirty="0" smtClean="0"/>
              <a:t>. You find a local copy of the WSDL file, named </a:t>
            </a:r>
            <a:r>
              <a:rPr lang="en-US" dirty="0" err="1" smtClean="0"/>
              <a:t>check.asmx.wsdl</a:t>
            </a:r>
            <a:r>
              <a:rPr lang="en-US" dirty="0" smtClean="0"/>
              <a:t>.</a:t>
            </a:r>
            <a:endParaRPr lang="es-CO" dirty="0"/>
          </a:p>
        </p:txBody>
      </p:sp>
      <p:pic>
        <p:nvPicPr>
          <p:cNvPr id="16387" name="Picture 3" descr="Projects window showing local WSDL copy and mapping file in WEB-INF"/>
          <p:cNvPicPr>
            <a:picLocks noChangeAspect="1" noChangeArrowheads="1"/>
          </p:cNvPicPr>
          <p:nvPr/>
        </p:nvPicPr>
        <p:blipFill>
          <a:blip r:embed="rId2"/>
          <a:srcRect/>
          <a:stretch>
            <a:fillRect/>
          </a:stretch>
        </p:blipFill>
        <p:spPr bwMode="auto">
          <a:xfrm>
            <a:off x="2643174" y="1000108"/>
            <a:ext cx="3929090" cy="542516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20" y="142852"/>
            <a:ext cx="8286808" cy="1323439"/>
          </a:xfrm>
          <a:prstGeom prst="rect">
            <a:avLst/>
          </a:prstGeom>
          <a:noFill/>
        </p:spPr>
        <p:txBody>
          <a:bodyPr wrap="square" rtlCol="0">
            <a:spAutoFit/>
          </a:bodyPr>
          <a:lstStyle/>
          <a:p>
            <a:r>
              <a:rPr lang="en-US" sz="1600" dirty="0" smtClean="0"/>
              <a:t>The URL of the WSDL that you used to create the client is mapped to the local copy of the WSDL in jax-ws-catalog.xml. Mapping to a local copy has several advantages. </a:t>
            </a:r>
          </a:p>
          <a:p>
            <a:endParaRPr lang="en-US" sz="1600" dirty="0"/>
          </a:p>
          <a:p>
            <a:r>
              <a:rPr lang="en-US" sz="1600" dirty="0" smtClean="0"/>
              <a:t>The remote copy of the WSDL does not have to be available for the client to run. The client is faster, because it does not need to parse a remote WSDL file. </a:t>
            </a:r>
            <a:endParaRPr lang="es-CO" sz="1600" dirty="0"/>
          </a:p>
        </p:txBody>
      </p:sp>
      <p:pic>
        <p:nvPicPr>
          <p:cNvPr id="15362" name="Picture 2" descr="The generated jax-ws-catalog mapping file"/>
          <p:cNvPicPr>
            <a:picLocks noChangeAspect="1" noChangeArrowheads="1"/>
          </p:cNvPicPr>
          <p:nvPr/>
        </p:nvPicPr>
        <p:blipFill>
          <a:blip r:embed="rId2"/>
          <a:srcRect/>
          <a:stretch>
            <a:fillRect/>
          </a:stretch>
        </p:blipFill>
        <p:spPr bwMode="auto">
          <a:xfrm>
            <a:off x="714348" y="1714488"/>
            <a:ext cx="7680615" cy="442915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1786488"/>
            <a:ext cx="4714908" cy="3785652"/>
          </a:xfrm>
          <a:prstGeom prst="rect">
            <a:avLst/>
          </a:prstGeom>
          <a:noFill/>
        </p:spPr>
        <p:txBody>
          <a:bodyPr wrap="square" rtlCol="0">
            <a:spAutoFit/>
          </a:bodyPr>
          <a:lstStyle/>
          <a:p>
            <a:r>
              <a:rPr lang="en-US" sz="1600" dirty="0" smtClean="0"/>
              <a:t>There are many ways to implement a web service client. The web service's WSDL file restricts the type of information that you can send to the web service, and it restricts the type of information you receive in return.</a:t>
            </a:r>
          </a:p>
          <a:p>
            <a:endParaRPr lang="en-US" sz="1600" dirty="0"/>
          </a:p>
          <a:p>
            <a:r>
              <a:rPr lang="en-US" sz="1600" dirty="0" smtClean="0"/>
              <a:t>However, the WSDL file lays no restrictions on </a:t>
            </a:r>
            <a:r>
              <a:rPr lang="en-US" sz="1600" i="1" dirty="0" smtClean="0"/>
              <a:t>how </a:t>
            </a:r>
            <a:r>
              <a:rPr lang="en-US" sz="1600" dirty="0" smtClean="0"/>
              <a:t>you pass the information it needs, nor on </a:t>
            </a:r>
            <a:r>
              <a:rPr lang="en-US" sz="1600" i="1" dirty="0" smtClean="0"/>
              <a:t>what</a:t>
            </a:r>
            <a:r>
              <a:rPr lang="en-US" sz="1600" dirty="0" smtClean="0"/>
              <a:t> the user interface consists of. </a:t>
            </a:r>
          </a:p>
          <a:p>
            <a:endParaRPr lang="en-US" sz="1600" dirty="0"/>
          </a:p>
          <a:p>
            <a:r>
              <a:rPr lang="en-US" sz="1600" dirty="0" smtClean="0"/>
              <a:t>The client implementation you build below consists of a JSP page which allows the user to enter text to be checked and a </a:t>
            </a:r>
            <a:r>
              <a:rPr lang="en-US" sz="1600" dirty="0" err="1" smtClean="0"/>
              <a:t>servlet</a:t>
            </a:r>
            <a:r>
              <a:rPr lang="en-US" sz="1600" dirty="0" smtClean="0"/>
              <a:t> which passes the text to the web service and then produces a report containing the result.</a:t>
            </a:r>
          </a:p>
        </p:txBody>
      </p:sp>
      <p:sp>
        <p:nvSpPr>
          <p:cNvPr id="3" name="2 CuadroTexto"/>
          <p:cNvSpPr txBox="1"/>
          <p:nvPr/>
        </p:nvSpPr>
        <p:spPr>
          <a:xfrm>
            <a:off x="857224" y="214290"/>
            <a:ext cx="7715304" cy="646331"/>
          </a:xfrm>
          <a:prstGeom prst="rect">
            <a:avLst/>
          </a:prstGeom>
          <a:noFill/>
        </p:spPr>
        <p:txBody>
          <a:bodyPr wrap="square" rtlCol="0">
            <a:spAutoFit/>
          </a:bodyPr>
          <a:lstStyle/>
          <a:p>
            <a:pPr algn="ctr"/>
            <a:r>
              <a:rPr lang="en-US" sz="3600" b="1" dirty="0" smtClean="0">
                <a:solidFill>
                  <a:srgbClr val="FF0000"/>
                </a:solidFill>
              </a:rPr>
              <a:t>Developing the Client</a:t>
            </a:r>
          </a:p>
        </p:txBody>
      </p:sp>
      <p:pic>
        <p:nvPicPr>
          <p:cNvPr id="4" name="3 Imagen" descr="inteligente.jpg"/>
          <p:cNvPicPr>
            <a:picLocks noChangeAspect="1"/>
          </p:cNvPicPr>
          <p:nvPr/>
        </p:nvPicPr>
        <p:blipFill>
          <a:blip r:embed="rId2"/>
          <a:stretch>
            <a:fillRect/>
          </a:stretch>
        </p:blipFill>
        <p:spPr>
          <a:xfrm>
            <a:off x="6057916" y="2143116"/>
            <a:ext cx="2728926" cy="269643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1857364"/>
            <a:ext cx="6715172" cy="4524315"/>
          </a:xfrm>
          <a:prstGeom prst="rect">
            <a:avLst/>
          </a:prstGeom>
          <a:noFill/>
        </p:spPr>
        <p:txBody>
          <a:bodyPr wrap="square" rtlCol="0">
            <a:spAutoFit/>
          </a:bodyPr>
          <a:lstStyle/>
          <a:p>
            <a:pPr marL="342900" indent="-342900">
              <a:buFont typeface="+mj-lt"/>
              <a:buAutoNum type="arabicPeriod"/>
            </a:pPr>
            <a:r>
              <a:rPr lang="en-US" sz="1600" dirty="0" smtClean="0"/>
              <a:t>In the Projects window, expand the Web Pages node of the </a:t>
            </a:r>
            <a:r>
              <a:rPr lang="en-US" sz="1600" dirty="0" err="1" smtClean="0"/>
              <a:t>SpellCheckService</a:t>
            </a:r>
            <a:r>
              <a:rPr lang="en-US" sz="1600" dirty="0" smtClean="0"/>
              <a:t> project and double-click index.jsp so that it opens in the Source Editor.</a:t>
            </a:r>
          </a:p>
          <a:p>
            <a:pPr marL="342900" indent="-342900">
              <a:buFont typeface="+mj-lt"/>
              <a:buAutoNum type="arabicPeriod"/>
            </a:pPr>
            <a:endParaRPr lang="en-US" sz="1600" dirty="0" smtClean="0"/>
          </a:p>
          <a:p>
            <a:pPr marL="342900" indent="-342900">
              <a:buFont typeface="+mj-lt"/>
              <a:buAutoNum type="arabicPeriod"/>
            </a:pPr>
            <a:r>
              <a:rPr lang="en-US" sz="1600" dirty="0" smtClean="0"/>
              <a:t>Copy the following code and paste it over the &lt;body&gt; tags in index.jsp: </a:t>
            </a:r>
          </a:p>
          <a:p>
            <a:endParaRPr lang="en-US" sz="1600" dirty="0"/>
          </a:p>
          <a:p>
            <a:r>
              <a:rPr lang="en-US" sz="1600" dirty="0" smtClean="0"/>
              <a:t>&lt;body&gt; </a:t>
            </a:r>
          </a:p>
          <a:p>
            <a:r>
              <a:rPr lang="en-US" sz="1600" dirty="0" smtClean="0"/>
              <a:t>&lt;form name="Test" method="post" action="</a:t>
            </a:r>
            <a:r>
              <a:rPr lang="en-US" sz="1600" dirty="0" err="1" smtClean="0"/>
              <a:t>SpellCheckServlet</a:t>
            </a:r>
            <a:r>
              <a:rPr lang="en-US" sz="1600" dirty="0" smtClean="0"/>
              <a:t>"&gt; </a:t>
            </a:r>
          </a:p>
          <a:p>
            <a:r>
              <a:rPr lang="en-US" sz="1600" dirty="0" smtClean="0"/>
              <a:t>&lt;p&gt;</a:t>
            </a:r>
            <a:r>
              <a:rPr lang="en-US" sz="1600" dirty="0" err="1" smtClean="0"/>
              <a:t>Digite</a:t>
            </a:r>
            <a:r>
              <a:rPr lang="en-US" sz="1600" dirty="0" smtClean="0"/>
              <a:t> el </a:t>
            </a:r>
            <a:r>
              <a:rPr lang="en-US" sz="1600" dirty="0" err="1" smtClean="0"/>
              <a:t>texto</a:t>
            </a:r>
            <a:r>
              <a:rPr lang="en-US" sz="1600" dirty="0" smtClean="0"/>
              <a:t> a </a:t>
            </a:r>
            <a:r>
              <a:rPr lang="en-US" sz="1600" dirty="0" err="1" smtClean="0"/>
              <a:t>revisar</a:t>
            </a:r>
            <a:r>
              <a:rPr lang="en-US" sz="1600" dirty="0" smtClean="0"/>
              <a:t>:&lt;/p&gt; </a:t>
            </a:r>
          </a:p>
          <a:p>
            <a:r>
              <a:rPr lang="en-US" sz="1600" dirty="0" smtClean="0"/>
              <a:t>&lt;p&gt; </a:t>
            </a:r>
          </a:p>
          <a:p>
            <a:r>
              <a:rPr lang="en-US" sz="1600" dirty="0" smtClean="0"/>
              <a:t>&lt;p&gt;&lt;</a:t>
            </a:r>
            <a:r>
              <a:rPr lang="en-US" sz="1600" dirty="0" err="1" smtClean="0"/>
              <a:t>textarea</a:t>
            </a:r>
            <a:r>
              <a:rPr lang="en-US" sz="1600" dirty="0" smtClean="0"/>
              <a:t> rows="7" name="TextArea1" cols="40" ID="Textarea1"&gt;&lt;/</a:t>
            </a:r>
            <a:r>
              <a:rPr lang="en-US" sz="1600" dirty="0" err="1" smtClean="0"/>
              <a:t>textarea</a:t>
            </a:r>
            <a:r>
              <a:rPr lang="en-US" sz="1600" dirty="0" smtClean="0"/>
              <a:t>&gt;&lt;/p&gt; &lt;p&gt; &lt;input type="submit" value=“</a:t>
            </a:r>
            <a:r>
              <a:rPr lang="en-US" sz="1600" dirty="0" err="1" smtClean="0"/>
              <a:t>Revisar</a:t>
            </a:r>
            <a:r>
              <a:rPr lang="en-US" sz="1600" dirty="0" smtClean="0"/>
              <a:t>" name="</a:t>
            </a:r>
            <a:r>
              <a:rPr lang="en-US" sz="1600" dirty="0" err="1" smtClean="0"/>
              <a:t>spellcheckbutton</a:t>
            </a:r>
            <a:r>
              <a:rPr lang="en-US" sz="1600" dirty="0" smtClean="0"/>
              <a:t>"&gt; </a:t>
            </a:r>
          </a:p>
          <a:p>
            <a:r>
              <a:rPr lang="en-US" sz="1600" dirty="0" smtClean="0"/>
              <a:t>&lt;/form&gt; </a:t>
            </a:r>
          </a:p>
          <a:p>
            <a:r>
              <a:rPr lang="en-US" sz="1600" dirty="0" smtClean="0"/>
              <a:t>&lt;/body&gt; </a:t>
            </a:r>
          </a:p>
          <a:p>
            <a:endParaRPr lang="en-US" sz="1600" dirty="0"/>
          </a:p>
          <a:p>
            <a:r>
              <a:rPr lang="en-US" sz="1600" dirty="0" smtClean="0"/>
              <a:t>The previously listed code specifies that when the submit button is clicked, the content of the </a:t>
            </a:r>
            <a:r>
              <a:rPr lang="en-US" sz="1600" dirty="0" err="1" smtClean="0"/>
              <a:t>textarea</a:t>
            </a:r>
            <a:r>
              <a:rPr lang="en-US" sz="1600" dirty="0" smtClean="0"/>
              <a:t> is posted to a </a:t>
            </a:r>
            <a:r>
              <a:rPr lang="en-US" sz="1600" dirty="0" err="1" smtClean="0"/>
              <a:t>servlet</a:t>
            </a:r>
            <a:r>
              <a:rPr lang="en-US" sz="1600" dirty="0" smtClean="0"/>
              <a:t> called </a:t>
            </a:r>
            <a:r>
              <a:rPr lang="en-US" sz="1600" dirty="0" err="1" smtClean="0"/>
              <a:t>SpellCheckServlet</a:t>
            </a:r>
            <a:r>
              <a:rPr lang="en-US" sz="1600" dirty="0" smtClean="0"/>
              <a:t>. </a:t>
            </a:r>
          </a:p>
        </p:txBody>
      </p:sp>
      <p:sp>
        <p:nvSpPr>
          <p:cNvPr id="3" name="2 CuadroTexto"/>
          <p:cNvSpPr txBox="1"/>
          <p:nvPr/>
        </p:nvSpPr>
        <p:spPr>
          <a:xfrm>
            <a:off x="357158" y="137204"/>
            <a:ext cx="8501122" cy="1323439"/>
          </a:xfrm>
          <a:prstGeom prst="rect">
            <a:avLst/>
          </a:prstGeom>
          <a:noFill/>
        </p:spPr>
        <p:txBody>
          <a:bodyPr wrap="square" rtlCol="0">
            <a:spAutoFit/>
          </a:bodyPr>
          <a:lstStyle/>
          <a:p>
            <a:pPr algn="ctr"/>
            <a:r>
              <a:rPr lang="en-US" sz="3200" b="1" dirty="0" smtClean="0">
                <a:solidFill>
                  <a:srgbClr val="FF0000"/>
                </a:solidFill>
              </a:rPr>
              <a:t>Coding the JSP Page</a:t>
            </a:r>
          </a:p>
          <a:p>
            <a:endParaRPr lang="en-US" sz="1600" dirty="0" smtClean="0"/>
          </a:p>
          <a:p>
            <a:r>
              <a:rPr lang="en-US" sz="1600" dirty="0" smtClean="0"/>
              <a:t>Our JSP page will consist of a text area, where the user will enter text, and a button for sending the text to the web service.</a:t>
            </a:r>
          </a:p>
        </p:txBody>
      </p:sp>
      <p:pic>
        <p:nvPicPr>
          <p:cNvPr id="4" name="3 Imagen" descr="internet.jpg"/>
          <p:cNvPicPr>
            <a:picLocks noChangeAspect="1"/>
          </p:cNvPicPr>
          <p:nvPr/>
        </p:nvPicPr>
        <p:blipFill>
          <a:blip r:embed="rId2"/>
          <a:stretch>
            <a:fillRect/>
          </a:stretch>
        </p:blipFill>
        <p:spPr>
          <a:xfrm>
            <a:off x="7237109" y="2500306"/>
            <a:ext cx="1906891" cy="278604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7" y="285728"/>
            <a:ext cx="8286807" cy="2431435"/>
          </a:xfrm>
          <a:prstGeom prst="rect">
            <a:avLst/>
          </a:prstGeom>
          <a:noFill/>
        </p:spPr>
        <p:txBody>
          <a:bodyPr wrap="square" rtlCol="0">
            <a:spAutoFit/>
          </a:bodyPr>
          <a:lstStyle/>
          <a:p>
            <a:pPr algn="ctr"/>
            <a:r>
              <a:rPr lang="en-US" b="1" dirty="0" smtClean="0">
                <a:solidFill>
                  <a:srgbClr val="FF0000"/>
                </a:solidFill>
              </a:rPr>
              <a:t>Creating and Coding the </a:t>
            </a:r>
            <a:r>
              <a:rPr lang="en-US" b="1" dirty="0" err="1" smtClean="0">
                <a:solidFill>
                  <a:srgbClr val="FF0000"/>
                </a:solidFill>
              </a:rPr>
              <a:t>Servlet</a:t>
            </a:r>
            <a:endParaRPr lang="en-US" b="1" dirty="0" smtClean="0">
              <a:solidFill>
                <a:srgbClr val="FF0000"/>
              </a:solidFill>
            </a:endParaRPr>
          </a:p>
          <a:p>
            <a:endParaRPr lang="en-US" dirty="0" smtClean="0"/>
          </a:p>
          <a:p>
            <a:r>
              <a:rPr lang="en-US" sz="1600" dirty="0" smtClean="0"/>
              <a:t>You only need to deal with the business logic, that is, the preparation of the text to be sent and the processing of the result.</a:t>
            </a:r>
          </a:p>
          <a:p>
            <a:endParaRPr lang="en-US" sz="1600" dirty="0" smtClean="0"/>
          </a:p>
          <a:p>
            <a:pPr marL="342900" indent="-342900">
              <a:buFont typeface="+mj-lt"/>
              <a:buAutoNum type="arabicPeriod"/>
            </a:pPr>
            <a:r>
              <a:rPr lang="en-US" sz="1600" dirty="0" smtClean="0"/>
              <a:t>Right-click the </a:t>
            </a:r>
            <a:r>
              <a:rPr lang="en-US" sz="1600" b="1" dirty="0" err="1" smtClean="0">
                <a:solidFill>
                  <a:srgbClr val="0000FF"/>
                </a:solidFill>
              </a:rPr>
              <a:t>SpellCheckService</a:t>
            </a:r>
            <a:r>
              <a:rPr lang="en-US" sz="1600" b="1" dirty="0" smtClean="0">
                <a:solidFill>
                  <a:srgbClr val="0000FF"/>
                </a:solidFill>
              </a:rPr>
              <a:t> project </a:t>
            </a:r>
            <a:r>
              <a:rPr lang="en-US" sz="1600" dirty="0" smtClean="0"/>
              <a:t>node in the Projects window, choose New &gt; </a:t>
            </a:r>
            <a:r>
              <a:rPr lang="en-US" sz="1600" dirty="0" err="1" smtClean="0"/>
              <a:t>Servlet</a:t>
            </a:r>
            <a:r>
              <a:rPr lang="en-US" sz="1600" dirty="0" smtClean="0"/>
              <a:t>. Click Next. </a:t>
            </a:r>
          </a:p>
          <a:p>
            <a:pPr marL="342900" indent="-342900">
              <a:buFont typeface="+mj-lt"/>
              <a:buAutoNum type="arabicPeriod"/>
            </a:pPr>
            <a:r>
              <a:rPr lang="en-US" sz="1600" dirty="0" smtClean="0"/>
              <a:t>Name the </a:t>
            </a:r>
            <a:r>
              <a:rPr lang="en-US" sz="1600" dirty="0" err="1" smtClean="0"/>
              <a:t>servlet</a:t>
            </a:r>
            <a:r>
              <a:rPr lang="en-US" sz="1600" dirty="0" smtClean="0"/>
              <a:t> </a:t>
            </a:r>
            <a:r>
              <a:rPr lang="en-US" sz="1600" b="1" dirty="0" err="1" smtClean="0">
                <a:solidFill>
                  <a:srgbClr val="0000FF"/>
                </a:solidFill>
              </a:rPr>
              <a:t>SpellCheckServlet</a:t>
            </a:r>
            <a:r>
              <a:rPr lang="en-US" sz="1600" dirty="0" smtClean="0"/>
              <a:t> and type </a:t>
            </a:r>
            <a:r>
              <a:rPr lang="en-US" sz="1600" b="1" dirty="0" err="1" smtClean="0">
                <a:solidFill>
                  <a:srgbClr val="0000FF"/>
                </a:solidFill>
              </a:rPr>
              <a:t>clientservlet</a:t>
            </a:r>
            <a:r>
              <a:rPr lang="en-US" sz="1600" dirty="0" smtClean="0"/>
              <a:t> in the Package drop-down. Click Next.</a:t>
            </a:r>
          </a:p>
        </p:txBody>
      </p:sp>
      <p:pic>
        <p:nvPicPr>
          <p:cNvPr id="12292" name="Picture 4" descr="New Servlet wizard showing name and package of servlet"/>
          <p:cNvPicPr>
            <a:picLocks noChangeAspect="1" noChangeArrowheads="1"/>
          </p:cNvPicPr>
          <p:nvPr/>
        </p:nvPicPr>
        <p:blipFill>
          <a:blip r:embed="rId2"/>
          <a:srcRect/>
          <a:stretch>
            <a:fillRect/>
          </a:stretch>
        </p:blipFill>
        <p:spPr bwMode="auto">
          <a:xfrm>
            <a:off x="1785918" y="2857496"/>
            <a:ext cx="5715040" cy="3769961"/>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1338</Words>
  <Application>Microsoft Office PowerPoint</Application>
  <PresentationFormat>Presentación en pantalla (4:3)</PresentationFormat>
  <Paragraphs>129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Casa</dc:creator>
  <cp:lastModifiedBy>Casa</cp:lastModifiedBy>
  <cp:revision>19</cp:revision>
  <dcterms:created xsi:type="dcterms:W3CDTF">2013-05-26T21:55:49Z</dcterms:created>
  <dcterms:modified xsi:type="dcterms:W3CDTF">2013-05-27T02:51:21Z</dcterms:modified>
</cp:coreProperties>
</file>