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2" r:id="rId4"/>
    <p:sldId id="258" r:id="rId5"/>
    <p:sldId id="259" r:id="rId6"/>
    <p:sldId id="264" r:id="rId7"/>
    <p:sldId id="265" r:id="rId8"/>
    <p:sldId id="260" r:id="rId9"/>
    <p:sldId id="261" r:id="rId10"/>
    <p:sldId id="274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C032-1C0A-41A0-B3EC-2512C9586B1C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2EB98-A68F-45AC-B27D-EB3C3EF462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123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913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2934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EB98-A68F-45AC-B27D-EB3C3EF46223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791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E0EA56-DB3B-4528-9D1B-A89BE7E6D560}" type="datetime1">
              <a:rPr lang="es-CO" smtClean="0"/>
              <a:t>29/04/2021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940-58D6-4F60-BFC9-C64A44C802D6}" type="datetime1">
              <a:rPr lang="es-CO" smtClean="0"/>
              <a:t>29/04/2021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A-558F-4716-AEE4-4FF94A020717}" type="datetime1">
              <a:rPr lang="es-CO" smtClean="0"/>
              <a:t>29/04/2021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5C1B-7209-4260-A38B-42056E1C025E}" type="datetime1">
              <a:rPr lang="es-CO" smtClean="0"/>
              <a:t>29/04/2021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95F9EF-0337-4457-8658-F630A601B647}" type="datetime1">
              <a:rPr lang="es-CO" smtClean="0"/>
              <a:t>29/04/2021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B712-E64B-42FA-BA53-2BDC89553A38}" type="datetime1">
              <a:rPr lang="es-CO" smtClean="0"/>
              <a:t>29/04/2021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4633-4CDB-4967-AFD5-F42ECBD48D1D}" type="datetime1">
              <a:rPr lang="es-CO" smtClean="0"/>
              <a:t>29/04/2021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34F0-5E39-4880-99E3-FC358AA91DF5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CF8B-B114-4C35-A13C-13F9133961E9}" type="datetime1">
              <a:rPr lang="es-CO" smtClean="0"/>
              <a:t>29/04/2021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6B04-A069-4BC1-A5D3-10AC7B1C265F}" type="datetime1">
              <a:rPr lang="es-CO" smtClean="0"/>
              <a:t>29/04/2021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08BB-6CA4-44E0-B758-D9B320FE9F27}" type="datetime1">
              <a:rPr lang="es-CO" smtClean="0"/>
              <a:t>29/04/2021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CB9C94-771C-48AB-9705-5054133F9F74}" type="datetime1">
              <a:rPr lang="es-CO" smtClean="0"/>
              <a:t>29/04/2021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CO"/>
              <a:t>Dispositivos de red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CD0E97-9967-47CB-8EA5-7582E18E9CEB}" type="slidenum">
              <a:rPr lang="es-CO" smtClean="0"/>
              <a:t>‹Nº›</a:t>
            </a:fld>
            <a:endParaRPr lang="es-CO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qwe.wiki/wiki/Transmission_Control_Protocol" TargetMode="External"/><Relationship Id="rId5" Type="http://schemas.openxmlformats.org/officeDocument/2006/relationships/hyperlink" Target="https://es.qwe.wiki/wiki/Load_balancing_(computing)" TargetMode="External"/><Relationship Id="rId4" Type="http://schemas.openxmlformats.org/officeDocument/2006/relationships/hyperlink" Target="https://es.qwe.wiki/wiki/Network_address_translatio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1.pn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Direcciones_MAC" TargetMode="External"/><Relationship Id="rId2" Type="http://schemas.openxmlformats.org/officeDocument/2006/relationships/hyperlink" Target="https://es.wikipedia.org/wiki/Swit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s.wikipedia.org/wiki/IEEE_802.1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O" sz="2600" dirty="0">
                <a:solidFill>
                  <a:srgbClr val="00B0F0"/>
                </a:solidFill>
              </a:rPr>
              <a:t>Redes de alta velocidad.</a:t>
            </a:r>
          </a:p>
          <a:p>
            <a:r>
              <a:rPr lang="es-CO" dirty="0"/>
              <a:t>Jairo Hernández G.</a:t>
            </a:r>
          </a:p>
        </p:txBody>
      </p:sp>
    </p:spTree>
    <p:extLst>
      <p:ext uri="{BB962C8B-B14F-4D97-AF65-F5344CB8AC3E}">
        <p14:creationId xmlns:p14="http://schemas.microsoft.com/office/powerpoint/2010/main" val="150271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F7DE-1334-4A5A-BF5C-2CF65BF1487E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10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300" dirty="0">
                <a:solidFill>
                  <a:srgbClr val="00B0F0"/>
                </a:solidFill>
              </a:rPr>
              <a:t> 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5124" name="Picture 4" descr="SWITCHES. - ppt descargar">
            <a:extLst>
              <a:ext uri="{FF2B5EF4-FFF2-40B4-BE49-F238E27FC236}">
                <a16:creationId xmlns:a16="http://schemas.microsoft.com/office/drawing/2014/main" id="{80D53128-2E8F-4E4B-8BF6-2AA8EAC77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4" y="1551610"/>
            <a:ext cx="7596336" cy="427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23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30DD-820D-42F0-AC2B-5D8853DCC374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11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 fontScale="92500" lnSpcReduction="10000"/>
          </a:bodyPr>
          <a:lstStyle/>
          <a:p>
            <a:r>
              <a:rPr lang="es-CO" sz="3300" dirty="0" err="1">
                <a:solidFill>
                  <a:srgbClr val="00B0F0"/>
                </a:solidFill>
              </a:rPr>
              <a:t>Switches</a:t>
            </a:r>
            <a:r>
              <a:rPr lang="es-CO" sz="3300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Funciona con base en </a:t>
            </a:r>
            <a:r>
              <a:rPr lang="es-CO" sz="2000" dirty="0" err="1"/>
              <a:t>forwarding</a:t>
            </a:r>
            <a:r>
              <a:rPr lang="es-CO" sz="2000" dirty="0"/>
              <a:t> (reenvío de paquetes</a:t>
            </a:r>
            <a:r>
              <a:rPr lang="es-CO" sz="2400" dirty="0"/>
              <a:t>):</a:t>
            </a:r>
          </a:p>
          <a:p>
            <a:pPr marL="617538" indent="-342900">
              <a:buFont typeface="Arial" panose="020B0604020202020204" pitchFamily="34" charset="0"/>
              <a:buChar char="•"/>
            </a:pPr>
            <a:r>
              <a:rPr lang="es-CO" sz="2000" dirty="0" err="1"/>
              <a:t>Cut</a:t>
            </a:r>
            <a:r>
              <a:rPr lang="es-CO" sz="2000" dirty="0"/>
              <a:t> </a:t>
            </a:r>
            <a:r>
              <a:rPr lang="es-CO" sz="2000" dirty="0" err="1"/>
              <a:t>through</a:t>
            </a:r>
            <a:r>
              <a:rPr lang="es-CO" sz="2000" dirty="0"/>
              <a:t> </a:t>
            </a:r>
            <a:r>
              <a:rPr lang="es-CO" sz="2400" dirty="0"/>
              <a:t>(</a:t>
            </a:r>
            <a:r>
              <a:rPr lang="es-CO" sz="1500" dirty="0"/>
              <a:t>leen los 6 primeros bytes de datos de la trama, que contiene la dirección de destino MAC, e inmediatamente la encaminan</a:t>
            </a:r>
            <a:r>
              <a:rPr lang="es-CO" sz="1600" dirty="0"/>
              <a:t>.)</a:t>
            </a:r>
            <a:endParaRPr lang="es-CO" sz="2400" dirty="0"/>
          </a:p>
          <a:p>
            <a:pPr marL="617538" indent="-342900">
              <a:buFont typeface="Arial" panose="020B0604020202020204" pitchFamily="34" charset="0"/>
              <a:buChar char="•"/>
            </a:pPr>
            <a:r>
              <a:rPr lang="es-CO" sz="2000" dirty="0"/>
              <a:t>Store and forward </a:t>
            </a:r>
            <a:r>
              <a:rPr lang="es-CO" sz="2400" dirty="0"/>
              <a:t>(</a:t>
            </a:r>
            <a:r>
              <a:rPr lang="es-CO" sz="1600" dirty="0"/>
              <a:t>guardan cada trama en un búfer antes del intercambio de información hacia el puerto de salida. Mientras la trama está en el búfer, el </a:t>
            </a:r>
            <a:r>
              <a:rPr lang="es-CO" sz="1600" dirty="0" err="1"/>
              <a:t>switch</a:t>
            </a:r>
            <a:r>
              <a:rPr lang="es-CO" sz="1600" dirty="0"/>
              <a:t> calcula el CRC y mide el tamaño de la misma)</a:t>
            </a:r>
          </a:p>
          <a:p>
            <a:pPr marL="617538" indent="-342900">
              <a:buFont typeface="Arial" panose="020B0604020202020204" pitchFamily="34" charset="0"/>
              <a:buChar char="•"/>
            </a:pPr>
            <a:r>
              <a:rPr lang="es-CO" sz="2000" dirty="0" err="1"/>
              <a:t>Adaptive</a:t>
            </a:r>
            <a:r>
              <a:rPr lang="es-CO" sz="2000" dirty="0"/>
              <a:t> </a:t>
            </a:r>
            <a:r>
              <a:rPr lang="es-CO" sz="2000" dirty="0" err="1"/>
              <a:t>Cut-Through</a:t>
            </a:r>
            <a:r>
              <a:rPr lang="es-CO" sz="2000" dirty="0"/>
              <a:t> ( </a:t>
            </a:r>
            <a:r>
              <a:rPr lang="es-CO" sz="1600" dirty="0"/>
              <a:t>se adaptan al tipo de tráfico)</a:t>
            </a:r>
          </a:p>
          <a:p>
            <a:pPr marL="361950" indent="-285750"/>
            <a:r>
              <a:rPr lang="es-CO" sz="2000" b="1" dirty="0" err="1">
                <a:solidFill>
                  <a:srgbClr val="0070C0"/>
                </a:solidFill>
              </a:rPr>
              <a:t>Caracteristicas</a:t>
            </a:r>
            <a:r>
              <a:rPr lang="es-CO" sz="1800" dirty="0">
                <a:solidFill>
                  <a:srgbClr val="0070C0"/>
                </a:solidFill>
              </a:rPr>
              <a:t>: </a:t>
            </a:r>
            <a:r>
              <a:rPr lang="es-CO" sz="1600" dirty="0"/>
              <a:t>Seguridad, gestión, </a:t>
            </a:r>
            <a:r>
              <a:rPr lang="es-CO" sz="1600" dirty="0" err="1"/>
              <a:t>QoS</a:t>
            </a:r>
            <a:r>
              <a:rPr lang="es-CO" sz="1600" dirty="0"/>
              <a:t>, </a:t>
            </a:r>
            <a:r>
              <a:rPr lang="es-CO" sz="1600" dirty="0" err="1"/>
              <a:t>PoE</a:t>
            </a:r>
            <a:r>
              <a:rPr lang="es-CO" sz="1600" dirty="0"/>
              <a:t>, alta disponibilidad,  segmentación,  </a:t>
            </a:r>
            <a:r>
              <a:rPr lang="es-CO" sz="1600" dirty="0" err="1"/>
              <a:t>multicasting</a:t>
            </a:r>
            <a:r>
              <a:rPr lang="es-CO" sz="1600" dirty="0"/>
              <a:t>…</a:t>
            </a:r>
          </a:p>
          <a:p>
            <a:pPr marL="361950" indent="3175"/>
            <a:r>
              <a:rPr lang="es-CO" sz="1600" b="1" dirty="0"/>
              <a:t> Capacidad de conmutación non </a:t>
            </a:r>
            <a:r>
              <a:rPr lang="es-CO" sz="1600" b="1" dirty="0" err="1"/>
              <a:t>blocking</a:t>
            </a:r>
            <a:r>
              <a:rPr lang="es-CO" sz="1600" b="1" dirty="0">
                <a:sym typeface="Wingdings" panose="05000000000000000000" pitchFamily="2" charset="2"/>
              </a:rPr>
              <a:t> ¿?</a:t>
            </a:r>
            <a:endParaRPr lang="es-CO" sz="1600" b="1" dirty="0"/>
          </a:p>
          <a:p>
            <a:pPr marL="990600" indent="0">
              <a:buNone/>
            </a:pPr>
            <a:r>
              <a:rPr lang="es-CO" sz="1800" dirty="0">
                <a:solidFill>
                  <a:srgbClr val="00B0F0"/>
                </a:solidFill>
                <a:latin typeface="Abadi" panose="020B0604020104020204" pitchFamily="34" charset="0"/>
              </a:rPr>
              <a:t>Un </a:t>
            </a:r>
            <a:r>
              <a:rPr lang="es-CO" sz="1800" dirty="0" err="1">
                <a:solidFill>
                  <a:srgbClr val="00B0F0"/>
                </a:solidFill>
                <a:latin typeface="Abadi" panose="020B0604020104020204" pitchFamily="34" charset="0"/>
              </a:rPr>
              <a:t>switch</a:t>
            </a:r>
            <a:r>
              <a:rPr lang="es-CO" sz="1800" dirty="0">
                <a:solidFill>
                  <a:srgbClr val="00B0F0"/>
                </a:solidFill>
                <a:latin typeface="Abadi" panose="020B0604020104020204" pitchFamily="34" charset="0"/>
              </a:rPr>
              <a:t> de 24 p de 1G + 1p de 10G </a:t>
            </a:r>
            <a:r>
              <a:rPr lang="es-CO" sz="1800" dirty="0">
                <a:solidFill>
                  <a:srgbClr val="00B0F0"/>
                </a:solidFill>
                <a:latin typeface="Abadi" panose="020B0604020104020204" pitchFamily="34" charset="0"/>
                <a:sym typeface="Wingdings" panose="05000000000000000000" pitchFamily="2" charset="2"/>
              </a:rPr>
              <a:t> CC= 24*1Gbps*2 + 10Gbps*2= 68 Gbps</a:t>
            </a:r>
            <a:endParaRPr lang="es-CO" sz="1800" dirty="0">
              <a:solidFill>
                <a:srgbClr val="00B0F0"/>
              </a:solidFill>
              <a:latin typeface="Abadi" panose="020B0604020104020204" pitchFamily="34" charset="0"/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80"/>
            <a:ext cx="2890022" cy="236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345053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0BE4-4C5E-8F32-FADC96F5A73D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12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 fontScale="92500" lnSpcReduction="20000"/>
          </a:bodyPr>
          <a:lstStyle/>
          <a:p>
            <a:r>
              <a:rPr lang="es-CO" sz="3200" dirty="0" err="1">
                <a:solidFill>
                  <a:srgbClr val="00B0F0"/>
                </a:solidFill>
              </a:rPr>
              <a:t>Routers</a:t>
            </a:r>
            <a:r>
              <a:rPr lang="es-CO" sz="3200" dirty="0">
                <a:solidFill>
                  <a:srgbClr val="00B0F0"/>
                </a:solidFill>
              </a:rPr>
              <a:t> o encaminadores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Dispositivo que permite interconectar computadoras que funcionan en el marco de una red local o remota.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Almacena los paquetes recibidos y procesa la información de origen y destino que poseen.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Con arreglo a la información reenvía los paquetes a otro encaminador con base en la  </a:t>
            </a:r>
            <a:r>
              <a:rPr lang="es-CO" sz="2000" b="1" dirty="0">
                <a:solidFill>
                  <a:srgbClr val="0070C0"/>
                </a:solidFill>
              </a:rPr>
              <a:t>Tabla de </a:t>
            </a:r>
            <a:r>
              <a:rPr lang="es-CO" sz="2000" b="1" dirty="0" err="1">
                <a:solidFill>
                  <a:srgbClr val="0070C0"/>
                </a:solidFill>
              </a:rPr>
              <a:t>routing</a:t>
            </a:r>
            <a:r>
              <a:rPr lang="es-CO" sz="20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Se encarga de establecer la ruta que destinará a cada paquete de datos dentro de una 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Funciona en capa 3.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Decisiones con base en dirección lógica. (IP </a:t>
            </a:r>
            <a:r>
              <a:rPr lang="es-CO" sz="2000" dirty="0" err="1"/>
              <a:t>address</a:t>
            </a:r>
            <a:r>
              <a:rPr lang="es-CO" sz="20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Tienen dos funciones:  reenvío y enrutamiento.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Tipos de enrutamiento:  estático y dinámico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Separan los dominios de </a:t>
            </a:r>
            <a:r>
              <a:rPr lang="es-CO" sz="2000" dirty="0" err="1"/>
              <a:t>broadcast</a:t>
            </a:r>
            <a:r>
              <a:rPr lang="es-CO" sz="20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4100" name="Picture 4" descr="Funcionamiento de un Router Cisco - TechClub Tajamar">
            <a:extLst>
              <a:ext uri="{FF2B5EF4-FFF2-40B4-BE49-F238E27FC236}">
                <a16:creationId xmlns:a16="http://schemas.microsoft.com/office/drawing/2014/main" id="{0332608B-869B-4487-AE38-69A529249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12" y="4486672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2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CFCD-6597-418F-B342-A80C1D619C71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13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 err="1">
                <a:solidFill>
                  <a:srgbClr val="00B0F0"/>
                </a:solidFill>
              </a:rPr>
              <a:t>Routers</a:t>
            </a:r>
            <a:r>
              <a:rPr lang="es-CO" sz="3200" dirty="0">
                <a:solidFill>
                  <a:srgbClr val="00B0F0"/>
                </a:solidFill>
              </a:rPr>
              <a:t> o encaminadores</a:t>
            </a:r>
          </a:p>
          <a:p>
            <a:pPr marL="0" indent="0">
              <a:buNone/>
            </a:pPr>
            <a:r>
              <a:rPr lang="es-CO" sz="2000" dirty="0"/>
              <a:t>     Está compuesto de: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Interfaces: </a:t>
            </a:r>
          </a:p>
          <a:p>
            <a:pPr marL="533400" indent="-168275">
              <a:buFont typeface="Wingdings" panose="05000000000000000000" pitchFamily="2" charset="2"/>
              <a:buChar char="§"/>
            </a:pPr>
            <a:r>
              <a:rPr lang="es-CO" sz="2000" dirty="0"/>
              <a:t>Puertos LAN</a:t>
            </a:r>
          </a:p>
          <a:p>
            <a:pPr marL="533400" indent="-168275">
              <a:buFont typeface="Wingdings" panose="05000000000000000000" pitchFamily="2" charset="2"/>
              <a:buChar char="§"/>
            </a:pPr>
            <a:r>
              <a:rPr lang="es-CO" sz="2000" dirty="0"/>
              <a:t>Puertos WAN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Memoria:</a:t>
            </a:r>
          </a:p>
          <a:p>
            <a:pPr marL="533400" indent="-168275">
              <a:buFont typeface="Wingdings" panose="05000000000000000000" pitchFamily="2" charset="2"/>
              <a:buChar char="§"/>
            </a:pPr>
            <a:r>
              <a:rPr lang="es-CO" sz="2000" dirty="0"/>
              <a:t>DRAM (</a:t>
            </a:r>
            <a:r>
              <a:rPr lang="es-CO" sz="2000" dirty="0" err="1"/>
              <a:t>Dynamic</a:t>
            </a:r>
            <a:r>
              <a:rPr lang="es-CO" sz="2000" dirty="0"/>
              <a:t> RAM)</a:t>
            </a:r>
          </a:p>
          <a:p>
            <a:pPr marL="533400" indent="-168275">
              <a:buFont typeface="Wingdings" panose="05000000000000000000" pitchFamily="2" charset="2"/>
              <a:buChar char="§"/>
            </a:pPr>
            <a:r>
              <a:rPr lang="es-CO" sz="2000" dirty="0"/>
              <a:t>NVRAM (Non-</a:t>
            </a:r>
            <a:r>
              <a:rPr lang="es-CO" sz="2000" dirty="0" err="1"/>
              <a:t>volatile</a:t>
            </a:r>
            <a:r>
              <a:rPr lang="es-CO" sz="2000" dirty="0"/>
              <a:t> RAM)</a:t>
            </a:r>
          </a:p>
          <a:p>
            <a:pPr marL="533400" indent="-168275">
              <a:buFont typeface="Wingdings" panose="05000000000000000000" pitchFamily="2" charset="2"/>
              <a:buChar char="§"/>
            </a:pPr>
            <a:r>
              <a:rPr lang="es-CO" sz="2000" dirty="0"/>
              <a:t>Flash </a:t>
            </a:r>
            <a:r>
              <a:rPr lang="es-CO" sz="2000" dirty="0" err="1"/>
              <a:t>memory</a:t>
            </a: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CPU.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Sistema operativo </a:t>
            </a:r>
            <a:r>
              <a:rPr lang="es-CO" sz="1600" dirty="0"/>
              <a:t>(Cisco IOS)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2050" name="Picture 2" descr="El router en la interconexión de redes | Redes Telemáticas">
            <a:extLst>
              <a:ext uri="{FF2B5EF4-FFF2-40B4-BE49-F238E27FC236}">
                <a16:creationId xmlns:a16="http://schemas.microsoft.com/office/drawing/2014/main" id="{1A95AE34-3E2E-4DF2-B99D-5310034F6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81" y="3636680"/>
            <a:ext cx="30243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uncionamiento de un Router Cisco - TechClub Tajamar">
            <a:extLst>
              <a:ext uri="{FF2B5EF4-FFF2-40B4-BE49-F238E27FC236}">
                <a16:creationId xmlns:a16="http://schemas.microsoft.com/office/drawing/2014/main" id="{AE2E8FCF-42F7-466D-BC29-D71C1998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8025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85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1F1B-8F36-413C-9B6C-319544901221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14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 err="1">
                <a:solidFill>
                  <a:srgbClr val="00B0F0"/>
                </a:solidFill>
              </a:rPr>
              <a:t>Switches</a:t>
            </a:r>
            <a:r>
              <a:rPr lang="es-CO" sz="3200" dirty="0">
                <a:solidFill>
                  <a:srgbClr val="00B0F0"/>
                </a:solidFill>
              </a:rPr>
              <a:t> capa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 err="1"/>
              <a:t>Switches</a:t>
            </a:r>
            <a:r>
              <a:rPr lang="es-CO" sz="2000" dirty="0"/>
              <a:t> que además de las funciones tradicionales de la capa 2, incorporan  funciones  de </a:t>
            </a:r>
            <a:r>
              <a:rPr lang="es-CO" sz="2000" dirty="0" err="1"/>
              <a:t>routing</a:t>
            </a:r>
            <a:r>
              <a:rPr lang="es-CO" sz="20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Se usan para enrutamiento en LAN.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Pueden ser hardware + software.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Posibilitan la comunicación entre  </a:t>
            </a:r>
            <a:r>
              <a:rPr lang="es-CO" sz="2000" dirty="0" err="1"/>
              <a:t>VLANs</a:t>
            </a:r>
            <a:r>
              <a:rPr lang="es-CO" sz="2000" dirty="0"/>
              <a:t> sin la necesidad de utilizar un </a:t>
            </a:r>
            <a:r>
              <a:rPr lang="es-CO" sz="2000" dirty="0" err="1"/>
              <a:t>router</a:t>
            </a:r>
            <a:r>
              <a:rPr lang="es-CO" sz="2000" dirty="0"/>
              <a:t> externo.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Son recomendados para la segmentación de redes LAN y son más escalables.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Pueden soportar los protocolos de </a:t>
            </a:r>
            <a:r>
              <a:rPr lang="es-CO" sz="2000" dirty="0" err="1"/>
              <a:t>routing</a:t>
            </a:r>
            <a:r>
              <a:rPr lang="es-CO" sz="2000" dirty="0"/>
              <a:t> tradicionales como RIP, OSPF,  BGP4…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02668"/>
            <a:ext cx="2880320" cy="302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16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3509894" cy="253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FB6-419A-46A8-8020-8F15C40242E0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15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 err="1">
                <a:solidFill>
                  <a:srgbClr val="00B0F0"/>
                </a:solidFill>
              </a:rPr>
              <a:t>Switches</a:t>
            </a:r>
            <a:r>
              <a:rPr lang="es-CO" sz="3200" dirty="0">
                <a:solidFill>
                  <a:srgbClr val="00B0F0"/>
                </a:solidFill>
              </a:rPr>
              <a:t> capa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El  término </a:t>
            </a:r>
            <a:r>
              <a:rPr lang="es-CO" sz="2000" i="1" dirty="0"/>
              <a:t>conmutador de capa-4</a:t>
            </a:r>
            <a:r>
              <a:rPr lang="es-CO" sz="2000" dirty="0"/>
              <a:t> es proveedor dependiente.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Tienen capacidad de </a:t>
            </a:r>
            <a:r>
              <a:rPr lang="es-CO" sz="2000" dirty="0">
                <a:hlinkClick r:id="rId4" tooltip="Traducción de Direcciones de Red"/>
              </a:rPr>
              <a:t>traducción de direcciones de red</a:t>
            </a:r>
            <a:r>
              <a:rPr lang="es-CO" sz="2000" dirty="0"/>
              <a:t> , y puede añadir algún tipo de </a:t>
            </a:r>
            <a:r>
              <a:rPr lang="es-CO" sz="2000" dirty="0">
                <a:hlinkClick r:id="rId5" tooltip="Balanceo de carga (informática)"/>
              </a:rPr>
              <a:t>distribución de la carga</a:t>
            </a:r>
            <a:r>
              <a:rPr lang="es-CO" sz="2000" dirty="0"/>
              <a:t> basado en  sesiones </a:t>
            </a:r>
            <a:r>
              <a:rPr lang="es-CO" sz="2000" dirty="0">
                <a:hlinkClick r:id="rId6" tooltip="Protocolo de Control de Transmisión"/>
              </a:rPr>
              <a:t>TCP</a:t>
            </a:r>
            <a:r>
              <a:rPr lang="es-CO" sz="2000" dirty="0"/>
              <a:t> 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Capacidades avanzadas de </a:t>
            </a:r>
            <a:r>
              <a:rPr lang="es-CO" sz="2000" dirty="0" err="1"/>
              <a:t>QoS</a:t>
            </a:r>
            <a:r>
              <a:rPr lang="es-CO" sz="2000" dirty="0"/>
              <a:t> (clasificación y priorización de tráfico) </a:t>
            </a:r>
            <a:r>
              <a:rPr lang="es-CO" sz="2000" dirty="0">
                <a:sym typeface="Wingdings" panose="05000000000000000000" pitchFamily="2" charset="2"/>
              </a:rPr>
              <a:t> L2+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b="1" dirty="0" err="1">
                <a:solidFill>
                  <a:srgbClr val="00B0F0"/>
                </a:solidFill>
                <a:sym typeface="Wingdings" panose="05000000000000000000" pitchFamily="2" charset="2"/>
              </a:rPr>
              <a:t>Switches</a:t>
            </a:r>
            <a:r>
              <a:rPr lang="es-CO" sz="2400" b="1" dirty="0">
                <a:solidFill>
                  <a:srgbClr val="00B0F0"/>
                </a:solidFill>
                <a:sym typeface="Wingdings" panose="05000000000000000000" pitchFamily="2" charset="2"/>
              </a:rPr>
              <a:t> multicapa</a:t>
            </a:r>
          </a:p>
          <a:p>
            <a:pPr marL="273050" indent="1588">
              <a:buFont typeface="Arial" panose="020B0604020202020204" pitchFamily="34" charset="0"/>
              <a:buChar char="•"/>
            </a:pPr>
            <a:r>
              <a:rPr lang="es-CO" sz="2000" dirty="0">
                <a:sym typeface="Wingdings" panose="05000000000000000000" pitchFamily="2" charset="2"/>
              </a:rPr>
              <a:t>L2/L3/L4/L7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771031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5328592" cy="445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4789-692E-44B0-8439-5D8786FE3DD4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16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 err="1">
                <a:solidFill>
                  <a:srgbClr val="00B0F0"/>
                </a:solidFill>
              </a:rPr>
              <a:t>Gateways</a:t>
            </a:r>
            <a:endParaRPr lang="es-CO" sz="32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Es un dispositivo que permite interconectar redes con protocolos y arquitecturas diferentes a todos los niveles de comunicación.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Su propósito es traducir la información del protocolo utilizado en una red al protocolo usado en la red de destino.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r>
              <a:rPr lang="es-CO" sz="2000" dirty="0">
                <a:solidFill>
                  <a:srgbClr val="0070C0"/>
                </a:solidFill>
              </a:rPr>
              <a:t>Default </a:t>
            </a:r>
            <a:r>
              <a:rPr lang="es-CO" sz="2000" dirty="0" err="1">
                <a:solidFill>
                  <a:srgbClr val="0070C0"/>
                </a:solidFill>
              </a:rPr>
              <a:t>gateway</a:t>
            </a:r>
            <a:r>
              <a:rPr lang="es-CO" sz="2000" dirty="0">
                <a:solidFill>
                  <a:srgbClr val="0070C0"/>
                </a:solidFill>
              </a:rPr>
              <a:t> ¿?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070391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2862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B32D-34B5-45E8-BC0E-673B8DD0E8C6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17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>
                <a:solidFill>
                  <a:srgbClr val="00B0F0"/>
                </a:solidFill>
              </a:rPr>
              <a:t>Access </a:t>
            </a:r>
            <a:r>
              <a:rPr lang="es-CO" sz="3200" dirty="0" err="1">
                <a:solidFill>
                  <a:srgbClr val="00B0F0"/>
                </a:solidFill>
              </a:rPr>
              <a:t>points</a:t>
            </a:r>
            <a:endParaRPr lang="es-CO" sz="32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Es un dispositivo que permite interconectar usuarios móviles a redes cableadas.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Puertos: Uno o más puertos Ethernet.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 err="1"/>
              <a:t>WiFi</a:t>
            </a:r>
            <a:r>
              <a:rPr lang="es-CO" sz="2000" dirty="0"/>
              <a:t> 802.11 a, b, c, g, n, </a:t>
            </a:r>
            <a:r>
              <a:rPr lang="es-CO" sz="2000" dirty="0" err="1"/>
              <a:t>ac</a:t>
            </a:r>
            <a:r>
              <a:rPr lang="es-CO" sz="2000" dirty="0"/>
              <a:t>, </a:t>
            </a:r>
            <a:r>
              <a:rPr lang="es-CO" sz="2000" dirty="0" err="1"/>
              <a:t>ax</a:t>
            </a: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68960"/>
            <a:ext cx="4784238" cy="257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5" y="3423732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66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Transceiver TP-Link 100Base-T-100Base-FX multimodo SC - Ticaplus">
            <a:extLst>
              <a:ext uri="{FF2B5EF4-FFF2-40B4-BE49-F238E27FC236}">
                <a16:creationId xmlns:a16="http://schemas.microsoft.com/office/drawing/2014/main" id="{A5AE49BD-105A-4DCF-9A72-2455518FA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48" y="3925100"/>
            <a:ext cx="3024336" cy="226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efinición de Transceiver - Significado y definición de Transceiver">
            <a:extLst>
              <a:ext uri="{FF2B5EF4-FFF2-40B4-BE49-F238E27FC236}">
                <a16:creationId xmlns:a16="http://schemas.microsoft.com/office/drawing/2014/main" id="{A5ED0482-2395-40CC-BB98-396A5F551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1710572"/>
            <a:ext cx="24669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22" y="414908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B32D-34B5-45E8-BC0E-673B8DD0E8C6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18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¿Un AP es ….?</a:t>
            </a:r>
          </a:p>
          <a:p>
            <a:pPr marL="354013" indent="0">
              <a:buNone/>
            </a:pPr>
            <a:r>
              <a:rPr lang="es-CO" sz="2000" dirty="0"/>
              <a:t>- Un bridge</a:t>
            </a:r>
          </a:p>
          <a:p>
            <a:pPr marL="354013" indent="0">
              <a:buNone/>
            </a:pPr>
            <a:r>
              <a:rPr lang="es-CO" sz="2000" dirty="0"/>
              <a:t>- Un </a:t>
            </a:r>
            <a:r>
              <a:rPr lang="es-CO" sz="2000" dirty="0" err="1"/>
              <a:t>switch</a:t>
            </a:r>
            <a:endParaRPr lang="es-CO" sz="2000" dirty="0"/>
          </a:p>
          <a:p>
            <a:pPr marL="354013" indent="0">
              <a:buNone/>
            </a:pPr>
            <a:r>
              <a:rPr lang="es-CO" sz="2000" dirty="0"/>
              <a:t>- Un </a:t>
            </a:r>
            <a:r>
              <a:rPr lang="es-CO" sz="2000" dirty="0" err="1"/>
              <a:t>router</a:t>
            </a:r>
            <a:endParaRPr lang="es-CO" sz="2000" dirty="0"/>
          </a:p>
          <a:p>
            <a:pPr marL="0" indent="0">
              <a:buNone/>
            </a:pPr>
            <a:endParaRPr lang="es-CO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¿Qué es un </a:t>
            </a:r>
            <a:r>
              <a:rPr lang="es-CO" sz="2000" dirty="0" err="1"/>
              <a:t>transceiver</a:t>
            </a:r>
            <a:r>
              <a:rPr lang="es-CO" sz="2000" dirty="0"/>
              <a:t> o transceptor?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¿Es un dispositivo de red?</a:t>
            </a:r>
          </a:p>
          <a:p>
            <a:pPr>
              <a:buFont typeface="Wingdings" panose="05000000000000000000" pitchFamily="2" charset="2"/>
              <a:buChar char="§"/>
            </a:pPr>
            <a:endParaRPr lang="es-CO" sz="1600" dirty="0"/>
          </a:p>
          <a:p>
            <a:pPr marL="990600" indent="0">
              <a:buNone/>
            </a:pPr>
            <a:endParaRPr lang="es-CO" sz="2000" dirty="0">
              <a:solidFill>
                <a:srgbClr val="00B0F0"/>
              </a:solidFill>
            </a:endParaRP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3086" name="Picture 14" descr="Transceiver Bidi, ¿qué tecnología es? - Arpers">
            <a:extLst>
              <a:ext uri="{FF2B5EF4-FFF2-40B4-BE49-F238E27FC236}">
                <a16:creationId xmlns:a16="http://schemas.microsoft.com/office/drawing/2014/main" id="{9AC04494-95B6-477E-B3C6-BECF8424B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54" y="4037497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95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B32D-34B5-45E8-BC0E-673B8DD0E8C6}" type="datetime1">
              <a:rPr lang="es-CO" smtClean="0"/>
              <a:t>29/04/2021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19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2952" cy="4937760"/>
          </a:xfrm>
        </p:spPr>
        <p:txBody>
          <a:bodyPr>
            <a:normAutofit/>
          </a:bodyPr>
          <a:lstStyle/>
          <a:p>
            <a:r>
              <a:rPr lang="es-CO" sz="3200" dirty="0">
                <a:solidFill>
                  <a:srgbClr val="00B0F0"/>
                </a:solidFill>
              </a:rPr>
              <a:t>RESUMEN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0135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87DB-1831-4192-B3F0-6C86FA84DB0D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2</a:t>
            </a:fld>
            <a:endParaRPr lang="es-C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338437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55576" y="1772816"/>
            <a:ext cx="17360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>
                <a:solidFill>
                  <a:srgbClr val="0070C0"/>
                </a:solidFill>
              </a:rPr>
              <a:t>Repetidores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Hubs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>
                <a:solidFill>
                  <a:srgbClr val="0070C0"/>
                </a:solidFill>
              </a:rPr>
              <a:t>Bridges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Switches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Routers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Gateways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APs</a:t>
            </a:r>
            <a:endParaRPr lang="es-CO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6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875B-926E-42E2-AADF-8B4E44BF27F3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3</a:t>
            </a:fld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755576" y="1772816"/>
            <a:ext cx="17360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>
                <a:solidFill>
                  <a:srgbClr val="0070C0"/>
                </a:solidFill>
              </a:rPr>
              <a:t>Repetidores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Hubs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>
                <a:solidFill>
                  <a:srgbClr val="0070C0"/>
                </a:solidFill>
              </a:rPr>
              <a:t>Bridges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Switches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Routers</a:t>
            </a:r>
            <a:endParaRPr lang="es-CO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err="1">
                <a:solidFill>
                  <a:srgbClr val="0070C0"/>
                </a:solidFill>
              </a:rPr>
              <a:t>Gateways</a:t>
            </a:r>
            <a:endParaRPr lang="es-CO" sz="20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Diferencia entre un Switch capa 2 y un Switch capa 3. - Jm Systems Perú">
            <a:extLst>
              <a:ext uri="{FF2B5EF4-FFF2-40B4-BE49-F238E27FC236}">
                <a16:creationId xmlns:a16="http://schemas.microsoft.com/office/drawing/2014/main" id="{9F4E5057-1F0A-4836-80C0-F6CB17DE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54149"/>
            <a:ext cx="40957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🥇 El Modelo OSI - Modelo de Red de Siete Capas - TCP IP">
            <a:extLst>
              <a:ext uri="{FF2B5EF4-FFF2-40B4-BE49-F238E27FC236}">
                <a16:creationId xmlns:a16="http://schemas.microsoft.com/office/drawing/2014/main" id="{ABB2690A-1FCC-4062-A33D-D70101274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41" y="4410554"/>
            <a:ext cx="3723509" cy="178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27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472-9FC6-4DF3-A246-37942054FDF6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4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sz="2800" dirty="0">
                <a:solidFill>
                  <a:srgbClr val="00B0F0"/>
                </a:solidFill>
              </a:rPr>
              <a:t>Repetidores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Permitían conectar varios segmentos de red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En Ethernet </a:t>
            </a:r>
            <a:r>
              <a:rPr lang="es-CO" dirty="0"/>
              <a:t>: </a:t>
            </a:r>
            <a:r>
              <a:rPr lang="es-CO" sz="2000" dirty="0" err="1"/>
              <a:t>thin</a:t>
            </a:r>
            <a:r>
              <a:rPr lang="es-CO" sz="2000" dirty="0"/>
              <a:t> </a:t>
            </a:r>
            <a:r>
              <a:rPr lang="es-CO" sz="2000" dirty="0" err="1"/>
              <a:t>coax</a:t>
            </a:r>
            <a:r>
              <a:rPr lang="es-CO" sz="2000" dirty="0"/>
              <a:t> (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segm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185m</a:t>
            </a:r>
            <a:r>
              <a:rPr lang="es-CO" sz="2000" dirty="0"/>
              <a:t>), </a:t>
            </a:r>
          </a:p>
          <a:p>
            <a:pPr marL="0" indent="0">
              <a:buNone/>
            </a:pPr>
            <a:r>
              <a:rPr lang="es-CO" sz="2000" dirty="0"/>
              <a:t> 	</a:t>
            </a:r>
            <a:r>
              <a:rPr lang="es-CO" sz="2000" dirty="0" err="1"/>
              <a:t>thick</a:t>
            </a:r>
            <a:r>
              <a:rPr lang="es-CO" sz="2000" dirty="0"/>
              <a:t> </a:t>
            </a:r>
            <a:r>
              <a:rPr lang="es-CO" sz="2000" dirty="0" err="1"/>
              <a:t>coax</a:t>
            </a:r>
            <a:r>
              <a:rPr lang="es-CO" sz="2000" dirty="0"/>
              <a:t> (cada </a:t>
            </a:r>
            <a:r>
              <a:rPr lang="es-CO" sz="2000" dirty="0" err="1"/>
              <a:t>segm</a:t>
            </a:r>
            <a:r>
              <a:rPr lang="es-CO" sz="2000" dirty="0"/>
              <a:t> 500m)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000" dirty="0"/>
              <a:t>Funciona a nivel físico.</a:t>
            </a:r>
          </a:p>
          <a:p>
            <a:r>
              <a:rPr lang="es-CO" sz="2000" dirty="0"/>
              <a:t>Hoy en día </a:t>
            </a:r>
            <a:r>
              <a:rPr lang="es-CO" sz="2000" dirty="0">
                <a:sym typeface="Wingdings" panose="05000000000000000000" pitchFamily="2" charset="2"/>
              </a:rPr>
              <a:t></a:t>
            </a:r>
            <a:r>
              <a:rPr lang="es-CO" sz="2000" dirty="0"/>
              <a:t> concepto para </a:t>
            </a:r>
            <a:r>
              <a:rPr lang="es-CO" sz="2000" dirty="0" err="1"/>
              <a:t>WiFi</a:t>
            </a:r>
            <a:endParaRPr lang="es-CO" sz="20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13" y="4149080"/>
            <a:ext cx="5598719" cy="168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4888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91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313183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7AD8-3DC4-49FA-B600-C5FFE0B9EF3F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5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87008" cy="4937760"/>
          </a:xfrm>
        </p:spPr>
        <p:txBody>
          <a:bodyPr>
            <a:normAutofit fontScale="85000" lnSpcReduction="20000"/>
          </a:bodyPr>
          <a:lstStyle/>
          <a:p>
            <a:r>
              <a:rPr lang="es-CO" sz="2800" dirty="0" err="1">
                <a:solidFill>
                  <a:srgbClr val="00B0F0"/>
                </a:solidFill>
              </a:rPr>
              <a:t>Hub</a:t>
            </a:r>
            <a:endParaRPr lang="es-CO" sz="28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Llamado concentrador o repetidor </a:t>
            </a:r>
            <a:r>
              <a:rPr lang="es-CO" sz="2400" dirty="0" err="1"/>
              <a:t>multipuerto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Repite todas las tramas con cualquier destino a todos los puertos.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En Ethernet 10 Base T, permite conectar estaciones en estrella.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El método de acceso al medio CSMA/CD se presenta en el </a:t>
            </a:r>
            <a:r>
              <a:rPr lang="es-CO" sz="2400" dirty="0" err="1"/>
              <a:t>hub</a:t>
            </a:r>
            <a:r>
              <a:rPr lang="es-CO" sz="24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Se extiende por conexión en estrella ( cobre o fibra óptica)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Cuando aumenta el número de estaciones, aumenta el tiempo de respuesta.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Funciona en capa física.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Problemas: </a:t>
            </a:r>
          </a:p>
          <a:p>
            <a:pPr marL="13335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00B0F0"/>
                </a:solidFill>
              </a:rPr>
              <a:t>Un solo dominio de colisiones, </a:t>
            </a:r>
          </a:p>
          <a:p>
            <a:pPr marL="13335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00B0F0"/>
                </a:solidFill>
              </a:rPr>
              <a:t>Un solo dominio de </a:t>
            </a:r>
            <a:r>
              <a:rPr lang="es-CO" sz="2000" dirty="0" err="1">
                <a:solidFill>
                  <a:srgbClr val="00B0F0"/>
                </a:solidFill>
              </a:rPr>
              <a:t>broadcast</a:t>
            </a:r>
            <a:r>
              <a:rPr lang="es-CO" sz="2000" dirty="0">
                <a:solidFill>
                  <a:srgbClr val="00B0F0"/>
                </a:solidFill>
              </a:rPr>
              <a:t>.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15992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5088"/>
            <a:ext cx="3131840" cy="197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981C-5887-4F3C-BC3C-D498CB6DFE56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6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87008" cy="4937760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00B0F0"/>
                </a:solidFill>
              </a:rPr>
              <a:t>Dominio de colisiones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000" dirty="0"/>
              <a:t>Es un segmento físico de una red de donde es posible que las tramas puedan "colisionar" (interferir) con otros. (CSMA /CD)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000" dirty="0"/>
              <a:t>A medida que aumenta el número de nodos que pueden transmitir en un segmento de red, aumentan las posibilidades de que dos o más de ellos transmitan a la vez. Esta transmisión simultánea ocasiona una interferencia entre las señales de </a:t>
            </a:r>
            <a:r>
              <a:rPr lang="es-CO" sz="1800" dirty="0"/>
              <a:t>am</a:t>
            </a:r>
            <a:r>
              <a:rPr lang="es-CO" sz="2000" dirty="0"/>
              <a:t>bos nodo, que se conoce como colisión.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000" dirty="0"/>
              <a:t>El dominio de colisiones está formado por todos los nodos que generan colisiones o son afectados por las ellas.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000" dirty="0"/>
              <a:t>Rendimiento = (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1- Colisiones) / Tramas totales</a:t>
            </a:r>
          </a:p>
          <a:p>
            <a:pPr>
              <a:buFont typeface="Arial" panose="020B0604020202020204" pitchFamily="34" charset="0"/>
              <a:buChar char="•"/>
            </a:pPr>
            <a:endParaRPr lang="es-CO" sz="2000" dirty="0"/>
          </a:p>
          <a:p>
            <a:pPr>
              <a:buFont typeface="Arial" panose="020B0604020202020204" pitchFamily="34" charset="0"/>
              <a:buChar char="•"/>
            </a:pPr>
            <a:endParaRPr lang="es-CO" sz="20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32191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35EE-BA29-40E4-9107-3DB948713071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7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87008" cy="4937760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00B0F0"/>
                </a:solidFill>
              </a:rPr>
              <a:t>Dominio de </a:t>
            </a:r>
            <a:r>
              <a:rPr lang="es-CO" sz="2800" dirty="0" err="1">
                <a:solidFill>
                  <a:srgbClr val="00B0F0"/>
                </a:solidFill>
              </a:rPr>
              <a:t>broadcast</a:t>
            </a:r>
            <a:r>
              <a:rPr lang="es-CO" sz="2800" dirty="0">
                <a:solidFill>
                  <a:srgbClr val="00B0F0"/>
                </a:solidFill>
              </a:rPr>
              <a:t> o difusión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2000" dirty="0"/>
              <a:t>El </a:t>
            </a:r>
            <a:r>
              <a:rPr lang="es-CO" sz="2000" b="1" dirty="0"/>
              <a:t>dominio de difusión</a:t>
            </a:r>
            <a:r>
              <a:rPr lang="es-CO" sz="2000" dirty="0"/>
              <a:t> es el conjunto de todos los dispositivos que reciben tramas de </a:t>
            </a:r>
            <a:r>
              <a:rPr lang="es-CO" sz="2000" i="1" dirty="0" err="1"/>
              <a:t>broadcast</a:t>
            </a:r>
            <a:r>
              <a:rPr lang="es-CO" sz="2000" dirty="0"/>
              <a:t> que se originan en cualquier dispositivo del conjunto.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800" dirty="0"/>
              <a:t>Si bien los </a:t>
            </a:r>
            <a:r>
              <a:rPr lang="es-CO" sz="1800" i="1" dirty="0" err="1">
                <a:hlinkClick r:id="rId2" tooltip="Switch"/>
              </a:rPr>
              <a:t>switches</a:t>
            </a:r>
            <a:r>
              <a:rPr lang="es-CO" sz="1800" dirty="0"/>
              <a:t> filtran la mayoría de las tramas según las </a:t>
            </a:r>
            <a:r>
              <a:rPr lang="es-CO" sz="1800" dirty="0">
                <a:hlinkClick r:id="rId3" tooltip="Direcciones MAC"/>
              </a:rPr>
              <a:t>direcciones MAC</a:t>
            </a:r>
            <a:r>
              <a:rPr lang="es-CO" sz="1800" dirty="0"/>
              <a:t>, no hacen lo mismo con las tramas de </a:t>
            </a:r>
            <a:r>
              <a:rPr lang="es-CO" sz="1800" i="1" dirty="0" err="1"/>
              <a:t>broadcast</a:t>
            </a:r>
            <a:r>
              <a:rPr lang="es-CO" sz="1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CO" sz="18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3528392" cy="205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82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AD1D-46E1-4A19-BA9C-29A05F47131C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8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89625" cy="4937760"/>
          </a:xfrm>
        </p:spPr>
        <p:txBody>
          <a:bodyPr>
            <a:normAutofit fontScale="77500" lnSpcReduction="20000"/>
          </a:bodyPr>
          <a:lstStyle/>
          <a:p>
            <a:r>
              <a:rPr lang="es-CO" sz="3300" dirty="0">
                <a:solidFill>
                  <a:srgbClr val="00B0F0"/>
                </a:solidFill>
              </a:rPr>
              <a:t>Bridge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Los puentes separan los dominios de colisiones.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Toman decisiones con base en una tabla de </a:t>
            </a:r>
            <a:r>
              <a:rPr lang="es-CO" sz="2400" dirty="0" err="1"/>
              <a:t>bridging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Estándar </a:t>
            </a:r>
            <a:r>
              <a:rPr lang="es-CO" sz="2400" dirty="0">
                <a:hlinkClick r:id="rId2" tooltip="IEEE 802.1D"/>
              </a:rPr>
              <a:t>IEEE 802.1D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Hace la transferencia de datos de un segmento a otro con base en la dirección física de destino de cada paquete ( MAC </a:t>
            </a:r>
            <a:r>
              <a:rPr lang="es-CO" sz="2400" dirty="0" err="1"/>
              <a:t>address</a:t>
            </a:r>
            <a:r>
              <a:rPr lang="es-CO" sz="2400" dirty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Funciona en capa 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Autoaprendizaje y </a:t>
            </a:r>
            <a:r>
              <a:rPr lang="es-CO" sz="2400" dirty="0" err="1"/>
              <a:t>flooding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Se extiende por conexión en estrella ( cobre o fibra óptica)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Problemas: </a:t>
            </a:r>
          </a:p>
          <a:p>
            <a:pPr marL="13335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00B0F0"/>
                </a:solidFill>
              </a:rPr>
              <a:t>Un solo dominio de </a:t>
            </a:r>
            <a:r>
              <a:rPr lang="es-CO" sz="2000" dirty="0" err="1">
                <a:solidFill>
                  <a:srgbClr val="00B0F0"/>
                </a:solidFill>
              </a:rPr>
              <a:t>broadcast</a:t>
            </a:r>
            <a:r>
              <a:rPr lang="es-CO" sz="2000" dirty="0">
                <a:solidFill>
                  <a:srgbClr val="00B0F0"/>
                </a:solidFill>
              </a:rPr>
              <a:t>.</a:t>
            </a:r>
          </a:p>
          <a:p>
            <a:pPr marL="13335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00B0F0"/>
                </a:solidFill>
              </a:rPr>
              <a:t>Pocos puertos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467" y="1772816"/>
            <a:ext cx="376811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5104"/>
            <a:ext cx="3505572" cy="116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62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Dispositivos de red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F7DE-1334-4A5A-BF5C-2CF65BF1487E}" type="datetime1">
              <a:rPr lang="es-CO" smtClean="0"/>
              <a:t>29/04/2021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Dispositivos de red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D0E97-9967-47CB-8EA5-7582E18E9CEB}" type="slidenum">
              <a:rPr lang="es-CO" smtClean="0"/>
              <a:t>9</a:t>
            </a:fld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</p:spPr>
        <p:txBody>
          <a:bodyPr>
            <a:normAutofit fontScale="77500" lnSpcReduction="20000"/>
          </a:bodyPr>
          <a:lstStyle/>
          <a:p>
            <a:r>
              <a:rPr lang="es-CO" sz="3300" dirty="0" err="1">
                <a:solidFill>
                  <a:srgbClr val="00B0F0"/>
                </a:solidFill>
              </a:rPr>
              <a:t>Switch</a:t>
            </a:r>
            <a:r>
              <a:rPr lang="es-CO" sz="3300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Evolución del bridge con igual principio de funcionamiento.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Dividen una LAN en múltiples dominios de colisión: </a:t>
            </a:r>
            <a:r>
              <a:rPr lang="es-CO" sz="2400" dirty="0" err="1"/>
              <a:t>microsegmentación</a:t>
            </a:r>
            <a:endParaRPr lang="es-CO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Toman decisiones con base en la tabla de </a:t>
            </a:r>
            <a:r>
              <a:rPr lang="es-CO" sz="2400" dirty="0" err="1"/>
              <a:t>bridging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Asignan a cada puerto el ancho de banda necesario. No hay competencia.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Funciona en capa 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Medios de transmisión: cobre y fibra.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 err="1"/>
              <a:t>Matrix</a:t>
            </a:r>
            <a:r>
              <a:rPr lang="es-CO" sz="2400" dirty="0"/>
              <a:t> de conmutación: le permite tener AB para soportar todas las conversaciones simultáneas  sin bloqueo.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Basado en </a:t>
            </a:r>
            <a:r>
              <a:rPr lang="es-CO" sz="2400" dirty="0" err="1"/>
              <a:t>ASICs</a:t>
            </a:r>
            <a:r>
              <a:rPr lang="es-CO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Problemas: </a:t>
            </a:r>
          </a:p>
          <a:p>
            <a:pPr marL="13335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00B0F0"/>
                </a:solidFill>
              </a:rPr>
              <a:t>Un solo dominio de </a:t>
            </a:r>
            <a:r>
              <a:rPr lang="es-CO" sz="2000" dirty="0" err="1">
                <a:solidFill>
                  <a:srgbClr val="00B0F0"/>
                </a:solidFill>
              </a:rPr>
              <a:t>broadcast</a:t>
            </a:r>
            <a:r>
              <a:rPr lang="es-CO" sz="2000" dirty="0">
                <a:solidFill>
                  <a:srgbClr val="00B0F0"/>
                </a:solidFill>
              </a:rPr>
              <a:t>.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46" y="2204864"/>
            <a:ext cx="3611452" cy="227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119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472</TotalTime>
  <Words>1166</Words>
  <Application>Microsoft Office PowerPoint</Application>
  <PresentationFormat>Presentación en pantalla (4:3)</PresentationFormat>
  <Paragraphs>270</Paragraphs>
  <Slides>19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Abadi</vt:lpstr>
      <vt:lpstr>Arial</vt:lpstr>
      <vt:lpstr>Bookman Old Style</vt:lpstr>
      <vt:lpstr>Calibri</vt:lpstr>
      <vt:lpstr>Gill Sans MT</vt:lpstr>
      <vt:lpstr>Wingdings</vt:lpstr>
      <vt:lpstr>Wingdings 3</vt:lpstr>
      <vt:lpstr>Origen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  <vt:lpstr>Dispositivos de red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red</dc:title>
  <dc:creator>Jairo Hernández G.</dc:creator>
  <cp:lastModifiedBy>Jairo Hernández Gutiérrez</cp:lastModifiedBy>
  <cp:revision>41</cp:revision>
  <dcterms:created xsi:type="dcterms:W3CDTF">2020-05-26T19:54:51Z</dcterms:created>
  <dcterms:modified xsi:type="dcterms:W3CDTF">2021-04-30T00:44:03Z</dcterms:modified>
</cp:coreProperties>
</file>